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diagrams/data4.xml" ContentType="application/vnd.openxmlformats-officedocument.drawingml.diagramData+xml"/>
  <Override PartName="/ppt/diagrams/data3.xml" ContentType="application/vnd.openxmlformats-officedocument.drawingml.diagramData+xml"/>
  <Override PartName="/ppt/diagrams/data1.xml" ContentType="application/vnd.openxmlformats-officedocument.drawingml.diagramData+xml"/>
  <Override PartName="/ppt/presentation.xml" ContentType="application/vnd.openxmlformats-officedocument.presentationml.presentation.main+xml"/>
  <Override PartName="/ppt/diagrams/data2.xml" ContentType="application/vnd.openxmlformats-officedocument.drawingml.diagramData+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6.xml" ContentType="application/vnd.openxmlformats-officedocument.presentationml.notesSlide+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diagrams/drawing4.xml" ContentType="application/vnd.ms-office.drawingml.diagramDrawing+xml"/>
  <Override PartName="/ppt/diagrams/colors4.xml" ContentType="application/vnd.openxmlformats-officedocument.drawingml.diagramColors+xml"/>
  <Override PartName="/ppt/diagrams/quickStyle4.xml" ContentType="application/vnd.openxmlformats-officedocument.drawingml.diagramStyle+xml"/>
  <Override PartName="/ppt/diagrams/layout4.xml" ContentType="application/vnd.openxmlformats-officedocument.drawingml.diagramLayout+xml"/>
  <Override PartName="/ppt/diagrams/drawing3.xml" ContentType="application/vnd.ms-office.drawingml.diagramDrawing+xml"/>
  <Override PartName="/ppt/diagrams/colors3.xml" ContentType="application/vnd.openxmlformats-officedocument.drawingml.diagramColors+xml"/>
  <Override PartName="/ppt/diagrams/quickStyle3.xml" ContentType="application/vnd.openxmlformats-officedocument.drawingml.diagramStyle+xml"/>
  <Override PartName="/ppt/diagrams/layout3.xml" ContentType="application/vnd.openxmlformats-officedocument.drawingml.diagramLayout+xml"/>
  <Override PartName="/ppt/diagrams/drawing2.xml" ContentType="application/vnd.ms-office.drawingml.diagramDrawing+xml"/>
  <Override PartName="/ppt/diagrams/colors2.xml" ContentType="application/vnd.openxmlformats-officedocument.drawingml.diagramColors+xml"/>
  <Override PartName="/ppt/diagrams/quickStyle2.xml" ContentType="application/vnd.openxmlformats-officedocument.drawingml.diagramStyle+xml"/>
  <Override PartName="/ppt/diagrams/layout2.xml" ContentType="application/vnd.openxmlformats-officedocument.drawingml.diagramLayout+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ink/ink1.xml" ContentType="application/inkml+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480" r:id="rId2"/>
    <p:sldId id="481" r:id="rId3"/>
    <p:sldId id="262" r:id="rId4"/>
    <p:sldId id="260" r:id="rId5"/>
    <p:sldId id="263" r:id="rId6"/>
    <p:sldId id="261" r:id="rId7"/>
    <p:sldId id="264" r:id="rId8"/>
    <p:sldId id="265" r:id="rId9"/>
    <p:sldId id="267" r:id="rId10"/>
    <p:sldId id="266" r:id="rId11"/>
    <p:sldId id="268" r:id="rId12"/>
    <p:sldId id="269" r:id="rId13"/>
    <p:sldId id="270" r:id="rId14"/>
    <p:sldId id="271" r:id="rId15"/>
    <p:sldId id="272" r:id="rId16"/>
    <p:sldId id="283" r:id="rId17"/>
    <p:sldId id="275" r:id="rId18"/>
    <p:sldId id="274" r:id="rId19"/>
    <p:sldId id="276" r:id="rId20"/>
    <p:sldId id="277" r:id="rId21"/>
    <p:sldId id="284" r:id="rId22"/>
    <p:sldId id="278" r:id="rId23"/>
    <p:sldId id="279" r:id="rId24"/>
    <p:sldId id="285" r:id="rId25"/>
    <p:sldId id="280" r:id="rId26"/>
    <p:sldId id="281" r:id="rId27"/>
    <p:sldId id="282" r:id="rId28"/>
    <p:sldId id="286" r:id="rId29"/>
    <p:sldId id="287" r:id="rId30"/>
    <p:sldId id="288" r:id="rId31"/>
    <p:sldId id="441" r:id="rId32"/>
    <p:sldId id="442" r:id="rId33"/>
    <p:sldId id="289" r:id="rId34"/>
    <p:sldId id="290" r:id="rId35"/>
    <p:sldId id="291" r:id="rId36"/>
    <p:sldId id="292" r:id="rId37"/>
    <p:sldId id="293" r:id="rId38"/>
    <p:sldId id="294" r:id="rId39"/>
    <p:sldId id="295" r:id="rId40"/>
    <p:sldId id="296" r:id="rId41"/>
    <p:sldId id="374" r:id="rId42"/>
    <p:sldId id="375" r:id="rId43"/>
    <p:sldId id="376" r:id="rId44"/>
    <p:sldId id="377" r:id="rId45"/>
    <p:sldId id="297" r:id="rId46"/>
    <p:sldId id="382" r:id="rId47"/>
    <p:sldId id="378" r:id="rId48"/>
    <p:sldId id="444" r:id="rId49"/>
    <p:sldId id="446" r:id="rId50"/>
    <p:sldId id="447" r:id="rId51"/>
    <p:sldId id="445"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262"/>
            <p14:sldId id="260"/>
            <p14:sldId id="263"/>
            <p14:sldId id="261"/>
            <p14:sldId id="264"/>
            <p14:sldId id="265"/>
            <p14:sldId id="267"/>
            <p14:sldId id="266"/>
            <p14:sldId id="268"/>
            <p14:sldId id="269"/>
            <p14:sldId id="270"/>
            <p14:sldId id="271"/>
            <p14:sldId id="272"/>
            <p14:sldId id="283"/>
            <p14:sldId id="275"/>
            <p14:sldId id="274"/>
            <p14:sldId id="276"/>
            <p14:sldId id="277"/>
            <p14:sldId id="284"/>
            <p14:sldId id="278"/>
            <p14:sldId id="279"/>
            <p14:sldId id="285"/>
            <p14:sldId id="280"/>
            <p14:sldId id="281"/>
            <p14:sldId id="282"/>
            <p14:sldId id="286"/>
            <p14:sldId id="287"/>
            <p14:sldId id="288"/>
            <p14:sldId id="441"/>
            <p14:sldId id="442"/>
            <p14:sldId id="289"/>
            <p14:sldId id="290"/>
            <p14:sldId id="291"/>
            <p14:sldId id="292"/>
            <p14:sldId id="293"/>
            <p14:sldId id="294"/>
            <p14:sldId id="295"/>
            <p14:sldId id="296"/>
            <p14:sldId id="374"/>
            <p14:sldId id="375"/>
            <p14:sldId id="376"/>
            <p14:sldId id="377"/>
            <p14:sldId id="297"/>
            <p14:sldId id="382"/>
            <p14:sldId id="378"/>
            <p14:sldId id="444"/>
            <p14:sldId id="446"/>
            <p14:sldId id="447"/>
            <p14:sldId id="44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3E5F"/>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14"/>
    <p:restoredTop sz="93720" autoAdjust="0"/>
  </p:normalViewPr>
  <p:slideViewPr>
    <p:cSldViewPr snapToGrid="0">
      <p:cViewPr varScale="1">
        <p:scale>
          <a:sx n="101" d="100"/>
          <a:sy n="101" d="100"/>
        </p:scale>
        <p:origin x="21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E4210F-2CC3-4F61-9602-2695A6C96EF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C40338CD-2804-48DF-839B-4347D77427E2}">
      <dgm:prSet/>
      <dgm:spPr/>
      <dgm:t>
        <a:bodyPr/>
        <a:lstStyle/>
        <a:p>
          <a:r>
            <a:rPr lang="en-US" b="1"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dirty="0"/>
        </a:p>
      </dgm:t>
    </dgm:pt>
    <dgm:pt modelId="{0FF84E2F-566E-4657-B5CF-D395A1C8D8B1}" type="parTrans" cxnId="{25584A45-80C6-4FA0-BE9C-A7E20B692E8F}">
      <dgm:prSet/>
      <dgm:spPr/>
      <dgm:t>
        <a:bodyPr/>
        <a:lstStyle/>
        <a:p>
          <a:endParaRPr lang="en-US"/>
        </a:p>
      </dgm:t>
    </dgm:pt>
    <dgm:pt modelId="{3361062C-1BC0-4278-9AAC-E3DE572CF448}" type="sibTrans" cxnId="{25584A45-80C6-4FA0-BE9C-A7E20B692E8F}">
      <dgm:prSet/>
      <dgm:spPr/>
      <dgm:t>
        <a:bodyPr/>
        <a:lstStyle/>
        <a:p>
          <a:endParaRPr lang="en-US"/>
        </a:p>
      </dgm:t>
    </dgm:pt>
    <dgm:pt modelId="{26464DA7-195A-4A02-BA7F-5B43B9DE4F3A}">
      <dgm:prSet/>
      <dgm:spPr/>
      <dgm:t>
        <a:bodyPr/>
        <a:lstStyle/>
        <a:p>
          <a:r>
            <a:rPr lang="en-US" dirty="0"/>
            <a:t>Some of these factors are </a:t>
          </a:r>
          <a:r>
            <a:rPr lang="en-US" dirty="0">
              <a:solidFill>
                <a:srgbClr val="C00000"/>
              </a:solidFill>
            </a:rPr>
            <a:t>controllable</a:t>
          </a:r>
          <a:r>
            <a:rPr lang="en-US" dirty="0"/>
            <a:t> while some are </a:t>
          </a:r>
          <a:r>
            <a:rPr lang="en-US" dirty="0">
              <a:solidFill>
                <a:srgbClr val="C00000"/>
              </a:solidFill>
            </a:rPr>
            <a:t>uncontrollable </a:t>
          </a:r>
          <a:r>
            <a:rPr lang="en-US" dirty="0"/>
            <a:t>and require business operations to change accordingly. Firms must be aware of its marketing environment in which it is operating to overcome the negative impact the environment factors are imposing on firm’s marketing activities</a:t>
          </a:r>
        </a:p>
      </dgm:t>
    </dgm:pt>
    <dgm:pt modelId="{C5A7D189-606B-4562-A8CF-500AB0A069BF}" type="parTrans" cxnId="{9BDD0208-E1C6-471C-8486-A8F76658C736}">
      <dgm:prSet/>
      <dgm:spPr/>
      <dgm:t>
        <a:bodyPr/>
        <a:lstStyle/>
        <a:p>
          <a:endParaRPr lang="en-US"/>
        </a:p>
      </dgm:t>
    </dgm:pt>
    <dgm:pt modelId="{DE54797B-0695-416A-A458-5FBC2A675503}" type="sibTrans" cxnId="{9BDD0208-E1C6-471C-8486-A8F76658C736}">
      <dgm:prSet/>
      <dgm:spPr/>
      <dgm:t>
        <a:bodyPr/>
        <a:lstStyle/>
        <a:p>
          <a:endParaRPr lang="en-US"/>
        </a:p>
      </dgm:t>
    </dgm:pt>
    <dgm:pt modelId="{6F2896BC-8329-48D0-9387-1A8DF491F067}" type="pres">
      <dgm:prSet presAssocID="{BBE4210F-2CC3-4F61-9602-2695A6C96EF9}" presName="vert0" presStyleCnt="0">
        <dgm:presLayoutVars>
          <dgm:dir/>
          <dgm:animOne val="branch"/>
          <dgm:animLvl val="lvl"/>
        </dgm:presLayoutVars>
      </dgm:prSet>
      <dgm:spPr/>
    </dgm:pt>
    <dgm:pt modelId="{7D462289-E356-412B-B427-CA06CEAA6A78}" type="pres">
      <dgm:prSet presAssocID="{C40338CD-2804-48DF-839B-4347D77427E2}" presName="thickLine" presStyleLbl="alignNode1" presStyleIdx="0" presStyleCnt="2"/>
      <dgm:spPr/>
    </dgm:pt>
    <dgm:pt modelId="{7845FAE5-C0BF-4903-AEE1-0253D3D9DA28}" type="pres">
      <dgm:prSet presAssocID="{C40338CD-2804-48DF-839B-4347D77427E2}" presName="horz1" presStyleCnt="0"/>
      <dgm:spPr/>
    </dgm:pt>
    <dgm:pt modelId="{AD6A2DF6-2123-4F4E-9096-3635B27DF49B}" type="pres">
      <dgm:prSet presAssocID="{C40338CD-2804-48DF-839B-4347D77427E2}" presName="tx1" presStyleLbl="revTx" presStyleIdx="0" presStyleCnt="2"/>
      <dgm:spPr/>
    </dgm:pt>
    <dgm:pt modelId="{E6A8514C-86B0-46B5-BCE0-A420B34BB806}" type="pres">
      <dgm:prSet presAssocID="{C40338CD-2804-48DF-839B-4347D77427E2}" presName="vert1" presStyleCnt="0"/>
      <dgm:spPr/>
    </dgm:pt>
    <dgm:pt modelId="{EF0DF672-F686-43F1-BAC3-7C22A7F32740}" type="pres">
      <dgm:prSet presAssocID="{26464DA7-195A-4A02-BA7F-5B43B9DE4F3A}" presName="thickLine" presStyleLbl="alignNode1" presStyleIdx="1" presStyleCnt="2"/>
      <dgm:spPr/>
    </dgm:pt>
    <dgm:pt modelId="{3FE06E50-5CBB-49C1-90F0-1BD6247C5502}" type="pres">
      <dgm:prSet presAssocID="{26464DA7-195A-4A02-BA7F-5B43B9DE4F3A}" presName="horz1" presStyleCnt="0"/>
      <dgm:spPr/>
    </dgm:pt>
    <dgm:pt modelId="{16FA7092-BF2E-48DB-BEED-CD552907BE38}" type="pres">
      <dgm:prSet presAssocID="{26464DA7-195A-4A02-BA7F-5B43B9DE4F3A}" presName="tx1" presStyleLbl="revTx" presStyleIdx="1" presStyleCnt="2"/>
      <dgm:spPr/>
    </dgm:pt>
    <dgm:pt modelId="{E2D23E24-6DC9-49B0-B1A0-31492EA97EB0}" type="pres">
      <dgm:prSet presAssocID="{26464DA7-195A-4A02-BA7F-5B43B9DE4F3A}" presName="vert1" presStyleCnt="0"/>
      <dgm:spPr/>
    </dgm:pt>
  </dgm:ptLst>
  <dgm:cxnLst>
    <dgm:cxn modelId="{9BDD0208-E1C6-471C-8486-A8F76658C736}" srcId="{BBE4210F-2CC3-4F61-9602-2695A6C96EF9}" destId="{26464DA7-195A-4A02-BA7F-5B43B9DE4F3A}" srcOrd="1" destOrd="0" parTransId="{C5A7D189-606B-4562-A8CF-500AB0A069BF}" sibTransId="{DE54797B-0695-416A-A458-5FBC2A675503}"/>
    <dgm:cxn modelId="{FBFCBC1C-2266-444B-A851-F7FBF2113175}" type="presOf" srcId="{C40338CD-2804-48DF-839B-4347D77427E2}" destId="{AD6A2DF6-2123-4F4E-9096-3635B27DF49B}" srcOrd="0" destOrd="0" presId="urn:microsoft.com/office/officeart/2008/layout/LinedList"/>
    <dgm:cxn modelId="{25584A45-80C6-4FA0-BE9C-A7E20B692E8F}" srcId="{BBE4210F-2CC3-4F61-9602-2695A6C96EF9}" destId="{C40338CD-2804-48DF-839B-4347D77427E2}" srcOrd="0" destOrd="0" parTransId="{0FF84E2F-566E-4657-B5CF-D395A1C8D8B1}" sibTransId="{3361062C-1BC0-4278-9AAC-E3DE572CF448}"/>
    <dgm:cxn modelId="{71567281-C275-4A22-ADED-77518D10CD25}" type="presOf" srcId="{BBE4210F-2CC3-4F61-9602-2695A6C96EF9}" destId="{6F2896BC-8329-48D0-9387-1A8DF491F067}" srcOrd="0" destOrd="0" presId="urn:microsoft.com/office/officeart/2008/layout/LinedList"/>
    <dgm:cxn modelId="{569F2B92-7FB3-4D08-8972-0615FC3580C7}" type="presOf" srcId="{26464DA7-195A-4A02-BA7F-5B43B9DE4F3A}" destId="{16FA7092-BF2E-48DB-BEED-CD552907BE38}" srcOrd="0" destOrd="0" presId="urn:microsoft.com/office/officeart/2008/layout/LinedList"/>
    <dgm:cxn modelId="{C9E08102-D224-4DD6-A8F9-53B388038605}" type="presParOf" srcId="{6F2896BC-8329-48D0-9387-1A8DF491F067}" destId="{7D462289-E356-412B-B427-CA06CEAA6A78}" srcOrd="0" destOrd="0" presId="urn:microsoft.com/office/officeart/2008/layout/LinedList"/>
    <dgm:cxn modelId="{824AD5F2-27BF-493F-9D20-BBA0CAA8B4BF}" type="presParOf" srcId="{6F2896BC-8329-48D0-9387-1A8DF491F067}" destId="{7845FAE5-C0BF-4903-AEE1-0253D3D9DA28}" srcOrd="1" destOrd="0" presId="urn:microsoft.com/office/officeart/2008/layout/LinedList"/>
    <dgm:cxn modelId="{E8024AF7-ED29-49E5-9579-4C7AD46EDD80}" type="presParOf" srcId="{7845FAE5-C0BF-4903-AEE1-0253D3D9DA28}" destId="{AD6A2DF6-2123-4F4E-9096-3635B27DF49B}" srcOrd="0" destOrd="0" presId="urn:microsoft.com/office/officeart/2008/layout/LinedList"/>
    <dgm:cxn modelId="{EFCFC39A-7012-4A58-A180-6B0AA4E97161}" type="presParOf" srcId="{7845FAE5-C0BF-4903-AEE1-0253D3D9DA28}" destId="{E6A8514C-86B0-46B5-BCE0-A420B34BB806}" srcOrd="1" destOrd="0" presId="urn:microsoft.com/office/officeart/2008/layout/LinedList"/>
    <dgm:cxn modelId="{051CB1B1-C606-4945-AEC8-2E8FE7A3382D}" type="presParOf" srcId="{6F2896BC-8329-48D0-9387-1A8DF491F067}" destId="{EF0DF672-F686-43F1-BAC3-7C22A7F32740}" srcOrd="2" destOrd="0" presId="urn:microsoft.com/office/officeart/2008/layout/LinedList"/>
    <dgm:cxn modelId="{FCD7A0F8-148C-48B7-80F6-86169103BBBC}" type="presParOf" srcId="{6F2896BC-8329-48D0-9387-1A8DF491F067}" destId="{3FE06E50-5CBB-49C1-90F0-1BD6247C5502}" srcOrd="3" destOrd="0" presId="urn:microsoft.com/office/officeart/2008/layout/LinedList"/>
    <dgm:cxn modelId="{F0911EA0-7F0F-40D7-A05D-83A82E473A50}" type="presParOf" srcId="{3FE06E50-5CBB-49C1-90F0-1BD6247C5502}" destId="{16FA7092-BF2E-48DB-BEED-CD552907BE38}" srcOrd="0" destOrd="0" presId="urn:microsoft.com/office/officeart/2008/layout/LinedList"/>
    <dgm:cxn modelId="{E1F84147-688A-424F-A5ED-5033E5A952B1}" type="presParOf" srcId="{3FE06E50-5CBB-49C1-90F0-1BD6247C5502}" destId="{E2D23E24-6DC9-49B0-B1A0-31492EA97EB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B2FFB53-FC20-44BF-9B86-0D90D962C2F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71A9455-664C-454D-9143-1EC7330FFB62}">
      <dgm:prSet/>
      <dgm:spPr>
        <a:solidFill>
          <a:schemeClr val="accent3">
            <a:lumMod val="75000"/>
          </a:schemeClr>
        </a:solidFill>
      </dgm:spPr>
      <dgm:t>
        <a:bodyPr/>
        <a:lstStyle/>
        <a:p>
          <a:r>
            <a:rPr lang="en-US" b="1" dirty="0"/>
            <a:t>Economic Environment= Economic factors that affect consumer purchasing power and spending patterns.</a:t>
          </a:r>
          <a:endParaRPr lang="en-US" dirty="0"/>
        </a:p>
      </dgm:t>
    </dgm:pt>
    <dgm:pt modelId="{A25BC192-9099-4177-8138-D2D1DD5801B9}" type="parTrans" cxnId="{96BF9873-2124-4167-80C8-CFD16A0C36E1}">
      <dgm:prSet/>
      <dgm:spPr/>
      <dgm:t>
        <a:bodyPr/>
        <a:lstStyle/>
        <a:p>
          <a:endParaRPr lang="en-US"/>
        </a:p>
      </dgm:t>
    </dgm:pt>
    <dgm:pt modelId="{EB50219E-3BDF-450F-85EB-C86CC9441308}" type="sibTrans" cxnId="{96BF9873-2124-4167-80C8-CFD16A0C36E1}">
      <dgm:prSet/>
      <dgm:spPr/>
      <dgm:t>
        <a:bodyPr/>
        <a:lstStyle/>
        <a:p>
          <a:endParaRPr lang="en-US"/>
        </a:p>
      </dgm:t>
    </dgm:pt>
    <dgm:pt modelId="{1AEFB973-5853-46F6-A08B-05459A17C002}">
      <dgm:prSet/>
      <dgm:spPr>
        <a:solidFill>
          <a:schemeClr val="accent2">
            <a:lumMod val="75000"/>
          </a:schemeClr>
        </a:solidFill>
      </dgm:spPr>
      <dgm:t>
        <a:bodyPr/>
        <a:lstStyle/>
        <a:p>
          <a:r>
            <a:rPr lang="en-US" b="1" dirty="0"/>
            <a:t>Every business operates in the economy and is affected by the different phases it is undergoing. In the case of recession, the marketing practices should be different as what are followed during the inflation period</a:t>
          </a:r>
          <a:endParaRPr lang="en-US" dirty="0"/>
        </a:p>
      </dgm:t>
    </dgm:pt>
    <dgm:pt modelId="{E1C097CE-0888-4B0B-8490-A403941DEF34}" type="parTrans" cxnId="{DF826502-8881-4C36-AB89-12B69A89B25B}">
      <dgm:prSet/>
      <dgm:spPr/>
      <dgm:t>
        <a:bodyPr/>
        <a:lstStyle/>
        <a:p>
          <a:endParaRPr lang="en-US"/>
        </a:p>
      </dgm:t>
    </dgm:pt>
    <dgm:pt modelId="{2CE4EA46-ADAA-4AC5-934B-0FAE74E0639A}" type="sibTrans" cxnId="{DF826502-8881-4C36-AB89-12B69A89B25B}">
      <dgm:prSet/>
      <dgm:spPr/>
      <dgm:t>
        <a:bodyPr/>
        <a:lstStyle/>
        <a:p>
          <a:endParaRPr lang="en-US"/>
        </a:p>
      </dgm:t>
    </dgm:pt>
    <dgm:pt modelId="{67598B3C-7CA4-45B7-A74E-88E2C05BE6BD}" type="pres">
      <dgm:prSet presAssocID="{5B2FFB53-FC20-44BF-9B86-0D90D962C2F7}" presName="linear" presStyleCnt="0">
        <dgm:presLayoutVars>
          <dgm:animLvl val="lvl"/>
          <dgm:resizeHandles val="exact"/>
        </dgm:presLayoutVars>
      </dgm:prSet>
      <dgm:spPr/>
    </dgm:pt>
    <dgm:pt modelId="{0E6DB6CF-AD16-42BC-A333-CB67AB0F515B}" type="pres">
      <dgm:prSet presAssocID="{E71A9455-664C-454D-9143-1EC7330FFB62}" presName="parentText" presStyleLbl="node1" presStyleIdx="0" presStyleCnt="2">
        <dgm:presLayoutVars>
          <dgm:chMax val="0"/>
          <dgm:bulletEnabled val="1"/>
        </dgm:presLayoutVars>
      </dgm:prSet>
      <dgm:spPr/>
    </dgm:pt>
    <dgm:pt modelId="{7E7E1C72-3DAD-46A5-946F-9D0E7CB527B6}" type="pres">
      <dgm:prSet presAssocID="{EB50219E-3BDF-450F-85EB-C86CC9441308}" presName="spacer" presStyleCnt="0"/>
      <dgm:spPr/>
    </dgm:pt>
    <dgm:pt modelId="{3BF607F9-F975-4516-8656-619EB0500B47}" type="pres">
      <dgm:prSet presAssocID="{1AEFB973-5853-46F6-A08B-05459A17C002}" presName="parentText" presStyleLbl="node1" presStyleIdx="1" presStyleCnt="2">
        <dgm:presLayoutVars>
          <dgm:chMax val="0"/>
          <dgm:bulletEnabled val="1"/>
        </dgm:presLayoutVars>
      </dgm:prSet>
      <dgm:spPr/>
    </dgm:pt>
  </dgm:ptLst>
  <dgm:cxnLst>
    <dgm:cxn modelId="{DF826502-8881-4C36-AB89-12B69A89B25B}" srcId="{5B2FFB53-FC20-44BF-9B86-0D90D962C2F7}" destId="{1AEFB973-5853-46F6-A08B-05459A17C002}" srcOrd="1" destOrd="0" parTransId="{E1C097CE-0888-4B0B-8490-A403941DEF34}" sibTransId="{2CE4EA46-ADAA-4AC5-934B-0FAE74E0639A}"/>
    <dgm:cxn modelId="{96BF9873-2124-4167-80C8-CFD16A0C36E1}" srcId="{5B2FFB53-FC20-44BF-9B86-0D90D962C2F7}" destId="{E71A9455-664C-454D-9143-1EC7330FFB62}" srcOrd="0" destOrd="0" parTransId="{A25BC192-9099-4177-8138-D2D1DD5801B9}" sibTransId="{EB50219E-3BDF-450F-85EB-C86CC9441308}"/>
    <dgm:cxn modelId="{DD1E1DD3-981F-4BED-ADD9-E858F68F6AF2}" type="presOf" srcId="{5B2FFB53-FC20-44BF-9B86-0D90D962C2F7}" destId="{67598B3C-7CA4-45B7-A74E-88E2C05BE6BD}" srcOrd="0" destOrd="0" presId="urn:microsoft.com/office/officeart/2005/8/layout/vList2"/>
    <dgm:cxn modelId="{3012C4D4-20D0-4A4D-9E8A-4673BECB5A33}" type="presOf" srcId="{E71A9455-664C-454D-9143-1EC7330FFB62}" destId="{0E6DB6CF-AD16-42BC-A333-CB67AB0F515B}" srcOrd="0" destOrd="0" presId="urn:microsoft.com/office/officeart/2005/8/layout/vList2"/>
    <dgm:cxn modelId="{83CC6EEF-9A1E-4C11-A617-0B4A96C9D0FD}" type="presOf" srcId="{1AEFB973-5853-46F6-A08B-05459A17C002}" destId="{3BF607F9-F975-4516-8656-619EB0500B47}" srcOrd="0" destOrd="0" presId="urn:microsoft.com/office/officeart/2005/8/layout/vList2"/>
    <dgm:cxn modelId="{A37D4725-6E5E-4185-A83C-B599ED988761}" type="presParOf" srcId="{67598B3C-7CA4-45B7-A74E-88E2C05BE6BD}" destId="{0E6DB6CF-AD16-42BC-A333-CB67AB0F515B}" srcOrd="0" destOrd="0" presId="urn:microsoft.com/office/officeart/2005/8/layout/vList2"/>
    <dgm:cxn modelId="{9BAFA278-D090-4C55-A835-761FD15FEF04}" type="presParOf" srcId="{67598B3C-7CA4-45B7-A74E-88E2C05BE6BD}" destId="{7E7E1C72-3DAD-46A5-946F-9D0E7CB527B6}" srcOrd="1" destOrd="0" presId="urn:microsoft.com/office/officeart/2005/8/layout/vList2"/>
    <dgm:cxn modelId="{CD1EE6FA-09FA-43BC-A049-593221ACB8EA}" type="presParOf" srcId="{67598B3C-7CA4-45B7-A74E-88E2C05BE6BD}" destId="{3BF607F9-F975-4516-8656-619EB0500B4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C688BEA-1A72-4814-8B7F-E25EC28D722B}"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EA73446B-5FD7-4482-A093-974C1A138E23}">
      <dgm:prSet/>
      <dgm:spPr/>
      <dgm:t>
        <a:bodyPr/>
        <a:lstStyle/>
        <a:p>
          <a:r>
            <a:rPr lang="en-US" dirty="0"/>
            <a:t>Technological environment = forces that create new technologies, creating new product and market opportunities.</a:t>
          </a:r>
        </a:p>
      </dgm:t>
    </dgm:pt>
    <dgm:pt modelId="{1F9AEA27-006B-4424-8E02-3C0F435D149C}" type="parTrans" cxnId="{3BE87375-24AE-4BEA-9C82-6885B1A1CBE6}">
      <dgm:prSet/>
      <dgm:spPr/>
      <dgm:t>
        <a:bodyPr/>
        <a:lstStyle/>
        <a:p>
          <a:endParaRPr lang="en-US"/>
        </a:p>
      </dgm:t>
    </dgm:pt>
    <dgm:pt modelId="{25A2CCF8-C4C1-45A8-B6A9-0A70E7DEE510}" type="sibTrans" cxnId="{3BE87375-24AE-4BEA-9C82-6885B1A1CBE6}">
      <dgm:prSet/>
      <dgm:spPr/>
      <dgm:t>
        <a:bodyPr/>
        <a:lstStyle/>
        <a:p>
          <a:endParaRPr lang="en-US"/>
        </a:p>
      </dgm:t>
    </dgm:pt>
    <dgm:pt modelId="{F67CB561-0C70-40F6-93A2-7E08B5DD10E6}">
      <dgm:prSet/>
      <dgm:spPr/>
      <dgm:t>
        <a:bodyPr/>
        <a:lstStyle/>
        <a:p>
          <a:r>
            <a:rPr lang="en-US" dirty="0"/>
            <a:t>The environment is perhaps the most dramatic force now shaping our destiny. </a:t>
          </a:r>
        </a:p>
      </dgm:t>
    </dgm:pt>
    <dgm:pt modelId="{1BD93FAA-3468-4B07-BFC0-ED38E9535A4E}" type="parTrans" cxnId="{96112935-32D9-42A2-8F82-DA1F8E99B742}">
      <dgm:prSet/>
      <dgm:spPr/>
      <dgm:t>
        <a:bodyPr/>
        <a:lstStyle/>
        <a:p>
          <a:endParaRPr lang="en-US"/>
        </a:p>
      </dgm:t>
    </dgm:pt>
    <dgm:pt modelId="{6D18800F-F5E7-40CB-8FD5-B2DAF9B638A1}" type="sibTrans" cxnId="{96112935-32D9-42A2-8F82-DA1F8E99B742}">
      <dgm:prSet/>
      <dgm:spPr/>
      <dgm:t>
        <a:bodyPr/>
        <a:lstStyle/>
        <a:p>
          <a:endParaRPr lang="en-US"/>
        </a:p>
      </dgm:t>
    </dgm:pt>
    <dgm:pt modelId="{3882940C-89BD-49B1-B54E-BAFD3B17E9E2}">
      <dgm:prSet/>
      <dgm:spPr/>
      <dgm:t>
        <a:bodyPr/>
        <a:lstStyle/>
        <a:p>
          <a:r>
            <a:rPr lang="en-US" dirty="0"/>
            <a:t>New technologies can offer exciting opportunities for marketers.</a:t>
          </a:r>
        </a:p>
      </dgm:t>
    </dgm:pt>
    <dgm:pt modelId="{1DCD8618-96B6-4AFD-B1B9-F37F66ADBB6B}" type="parTrans" cxnId="{54063925-8AAF-479C-B074-572A3E87EECA}">
      <dgm:prSet/>
      <dgm:spPr/>
      <dgm:t>
        <a:bodyPr/>
        <a:lstStyle/>
        <a:p>
          <a:endParaRPr lang="en-US"/>
        </a:p>
      </dgm:t>
    </dgm:pt>
    <dgm:pt modelId="{32A57B94-E3A5-42C6-A353-9CE818D162A8}" type="sibTrans" cxnId="{54063925-8AAF-479C-B074-572A3E87EECA}">
      <dgm:prSet/>
      <dgm:spPr/>
      <dgm:t>
        <a:bodyPr/>
        <a:lstStyle/>
        <a:p>
          <a:endParaRPr lang="en-US"/>
        </a:p>
      </dgm:t>
    </dgm:pt>
    <dgm:pt modelId="{0A55EE46-C9AC-4278-A323-72DF7033C5D7}" type="pres">
      <dgm:prSet presAssocID="{1C688BEA-1A72-4814-8B7F-E25EC28D722B}" presName="linear" presStyleCnt="0">
        <dgm:presLayoutVars>
          <dgm:animLvl val="lvl"/>
          <dgm:resizeHandles val="exact"/>
        </dgm:presLayoutVars>
      </dgm:prSet>
      <dgm:spPr/>
    </dgm:pt>
    <dgm:pt modelId="{4A67F00F-18AB-43FD-BBAA-AEE50D4D135D}" type="pres">
      <dgm:prSet presAssocID="{EA73446B-5FD7-4482-A093-974C1A138E23}" presName="parentText" presStyleLbl="node1" presStyleIdx="0" presStyleCnt="3">
        <dgm:presLayoutVars>
          <dgm:chMax val="0"/>
          <dgm:bulletEnabled val="1"/>
        </dgm:presLayoutVars>
      </dgm:prSet>
      <dgm:spPr/>
    </dgm:pt>
    <dgm:pt modelId="{762838B9-7E5B-4888-86B4-2BA85D318274}" type="pres">
      <dgm:prSet presAssocID="{25A2CCF8-C4C1-45A8-B6A9-0A70E7DEE510}" presName="spacer" presStyleCnt="0"/>
      <dgm:spPr/>
    </dgm:pt>
    <dgm:pt modelId="{5BC57321-3C50-4CE8-B248-BADF922F0F34}" type="pres">
      <dgm:prSet presAssocID="{F67CB561-0C70-40F6-93A2-7E08B5DD10E6}" presName="parentText" presStyleLbl="node1" presStyleIdx="1" presStyleCnt="3">
        <dgm:presLayoutVars>
          <dgm:chMax val="0"/>
          <dgm:bulletEnabled val="1"/>
        </dgm:presLayoutVars>
      </dgm:prSet>
      <dgm:spPr/>
    </dgm:pt>
    <dgm:pt modelId="{A82EC995-9ACD-41D3-81B0-07821C88FDE9}" type="pres">
      <dgm:prSet presAssocID="{6D18800F-F5E7-40CB-8FD5-B2DAF9B638A1}" presName="spacer" presStyleCnt="0"/>
      <dgm:spPr/>
    </dgm:pt>
    <dgm:pt modelId="{27F7F439-22B6-4C24-B43A-D8A3F9BBA905}" type="pres">
      <dgm:prSet presAssocID="{3882940C-89BD-49B1-B54E-BAFD3B17E9E2}" presName="parentText" presStyleLbl="node1" presStyleIdx="2" presStyleCnt="3">
        <dgm:presLayoutVars>
          <dgm:chMax val="0"/>
          <dgm:bulletEnabled val="1"/>
        </dgm:presLayoutVars>
      </dgm:prSet>
      <dgm:spPr/>
    </dgm:pt>
  </dgm:ptLst>
  <dgm:cxnLst>
    <dgm:cxn modelId="{54063925-8AAF-479C-B074-572A3E87EECA}" srcId="{1C688BEA-1A72-4814-8B7F-E25EC28D722B}" destId="{3882940C-89BD-49B1-B54E-BAFD3B17E9E2}" srcOrd="2" destOrd="0" parTransId="{1DCD8618-96B6-4AFD-B1B9-F37F66ADBB6B}" sibTransId="{32A57B94-E3A5-42C6-A353-9CE818D162A8}"/>
    <dgm:cxn modelId="{96112935-32D9-42A2-8F82-DA1F8E99B742}" srcId="{1C688BEA-1A72-4814-8B7F-E25EC28D722B}" destId="{F67CB561-0C70-40F6-93A2-7E08B5DD10E6}" srcOrd="1" destOrd="0" parTransId="{1BD93FAA-3468-4B07-BFC0-ED38E9535A4E}" sibTransId="{6D18800F-F5E7-40CB-8FD5-B2DAF9B638A1}"/>
    <dgm:cxn modelId="{3BE87375-24AE-4BEA-9C82-6885B1A1CBE6}" srcId="{1C688BEA-1A72-4814-8B7F-E25EC28D722B}" destId="{EA73446B-5FD7-4482-A093-974C1A138E23}" srcOrd="0" destOrd="0" parTransId="{1F9AEA27-006B-4424-8E02-3C0F435D149C}" sibTransId="{25A2CCF8-C4C1-45A8-B6A9-0A70E7DEE510}"/>
    <dgm:cxn modelId="{5611A397-9E61-4B3E-9DFB-B46EA227187D}" type="presOf" srcId="{3882940C-89BD-49B1-B54E-BAFD3B17E9E2}" destId="{27F7F439-22B6-4C24-B43A-D8A3F9BBA905}" srcOrd="0" destOrd="0" presId="urn:microsoft.com/office/officeart/2005/8/layout/vList2"/>
    <dgm:cxn modelId="{5D57D098-C24B-4002-A5FB-23FC2712F75A}" type="presOf" srcId="{EA73446B-5FD7-4482-A093-974C1A138E23}" destId="{4A67F00F-18AB-43FD-BBAA-AEE50D4D135D}" srcOrd="0" destOrd="0" presId="urn:microsoft.com/office/officeart/2005/8/layout/vList2"/>
    <dgm:cxn modelId="{2DB6A6B2-FB36-4159-9209-EC89A5CB0B4C}" type="presOf" srcId="{1C688BEA-1A72-4814-8B7F-E25EC28D722B}" destId="{0A55EE46-C9AC-4278-A323-72DF7033C5D7}" srcOrd="0" destOrd="0" presId="urn:microsoft.com/office/officeart/2005/8/layout/vList2"/>
    <dgm:cxn modelId="{1925F7F4-6FD8-4F29-9280-B81A8A0DC0C8}" type="presOf" srcId="{F67CB561-0C70-40F6-93A2-7E08B5DD10E6}" destId="{5BC57321-3C50-4CE8-B248-BADF922F0F34}" srcOrd="0" destOrd="0" presId="urn:microsoft.com/office/officeart/2005/8/layout/vList2"/>
    <dgm:cxn modelId="{9F54C482-2B49-4452-AE90-42AE0ACF88C1}" type="presParOf" srcId="{0A55EE46-C9AC-4278-A323-72DF7033C5D7}" destId="{4A67F00F-18AB-43FD-BBAA-AEE50D4D135D}" srcOrd="0" destOrd="0" presId="urn:microsoft.com/office/officeart/2005/8/layout/vList2"/>
    <dgm:cxn modelId="{527E5E02-3331-4557-9CAF-7F35C0B69DDA}" type="presParOf" srcId="{0A55EE46-C9AC-4278-A323-72DF7033C5D7}" destId="{762838B9-7E5B-4888-86B4-2BA85D318274}" srcOrd="1" destOrd="0" presId="urn:microsoft.com/office/officeart/2005/8/layout/vList2"/>
    <dgm:cxn modelId="{AD32492E-8D6E-4373-BF2A-EFC20390381C}" type="presParOf" srcId="{0A55EE46-C9AC-4278-A323-72DF7033C5D7}" destId="{5BC57321-3C50-4CE8-B248-BADF922F0F34}" srcOrd="2" destOrd="0" presId="urn:microsoft.com/office/officeart/2005/8/layout/vList2"/>
    <dgm:cxn modelId="{CF03DA3E-F424-4D29-87F9-7903EC77A0ED}" type="presParOf" srcId="{0A55EE46-C9AC-4278-A323-72DF7033C5D7}" destId="{A82EC995-9ACD-41D3-81B0-07821C88FDE9}" srcOrd="3" destOrd="0" presId="urn:microsoft.com/office/officeart/2005/8/layout/vList2"/>
    <dgm:cxn modelId="{6BBE9284-D9F5-4FDA-9E32-0DC1F481BCDC}" type="presParOf" srcId="{0A55EE46-C9AC-4278-A323-72DF7033C5D7}" destId="{27F7F439-22B6-4C24-B43A-D8A3F9BBA90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5DB076-B91B-46BE-961D-43F26D50AC3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293BAE55-36D0-4DAF-87E9-5E6FD86D3EAF}">
      <dgm:prSet custT="1"/>
      <dgm:spPr/>
      <dgm:t>
        <a:bodyPr/>
        <a:lstStyle/>
        <a:p>
          <a:r>
            <a:rPr lang="en-US" sz="2400" dirty="0"/>
            <a:t>The technological environment changes rapidly creating new markets and opportunities.</a:t>
          </a:r>
        </a:p>
      </dgm:t>
    </dgm:pt>
    <dgm:pt modelId="{7B2A011A-6D39-4F81-900E-475374F4BBAB}" type="parTrans" cxnId="{637A5BFE-737C-40F1-818F-4F68B1D33828}">
      <dgm:prSet/>
      <dgm:spPr/>
      <dgm:t>
        <a:bodyPr/>
        <a:lstStyle/>
        <a:p>
          <a:endParaRPr lang="en-US" sz="1600"/>
        </a:p>
      </dgm:t>
    </dgm:pt>
    <dgm:pt modelId="{CE0F01AE-E48A-4EE4-861A-7E381EE59BF4}" type="sibTrans" cxnId="{637A5BFE-737C-40F1-818F-4F68B1D33828}">
      <dgm:prSet/>
      <dgm:spPr/>
      <dgm:t>
        <a:bodyPr/>
        <a:lstStyle/>
        <a:p>
          <a:endParaRPr lang="en-US" sz="1600"/>
        </a:p>
      </dgm:t>
    </dgm:pt>
    <dgm:pt modelId="{257F1B75-218F-4B99-B543-C77110A7F442}">
      <dgm:prSet custT="1"/>
      <dgm:spPr/>
      <dgm:t>
        <a:bodyPr/>
        <a:lstStyle/>
        <a:p>
          <a:r>
            <a:rPr lang="en-US" sz="2400" dirty="0"/>
            <a:t>However, every new technology replaces an old technology. When old industries fight or ignore new technologies their business decline.</a:t>
          </a:r>
        </a:p>
      </dgm:t>
    </dgm:pt>
    <dgm:pt modelId="{E2777854-BB5D-42F8-934D-F599D1B8EEAA}" type="parTrans" cxnId="{6DC7F04E-0B00-4BC4-8A87-E00CCF72D7D2}">
      <dgm:prSet/>
      <dgm:spPr/>
      <dgm:t>
        <a:bodyPr/>
        <a:lstStyle/>
        <a:p>
          <a:endParaRPr lang="en-US" sz="1600"/>
        </a:p>
      </dgm:t>
    </dgm:pt>
    <dgm:pt modelId="{85D59FB2-8CA0-4615-96BF-A46FDE23ED3B}" type="sibTrans" cxnId="{6DC7F04E-0B00-4BC4-8A87-E00CCF72D7D2}">
      <dgm:prSet/>
      <dgm:spPr/>
      <dgm:t>
        <a:bodyPr/>
        <a:lstStyle/>
        <a:p>
          <a:endParaRPr lang="en-US" sz="1600"/>
        </a:p>
      </dgm:t>
    </dgm:pt>
    <dgm:pt modelId="{E792CFAE-6502-4B4C-BCE1-75DDC8C46E91}">
      <dgm:prSet custT="1"/>
      <dgm:spPr/>
      <dgm:t>
        <a:bodyPr/>
        <a:lstStyle/>
        <a:p>
          <a:r>
            <a:rPr lang="en-US" sz="2400" dirty="0"/>
            <a:t>Marketers should watch the technological environment closely. Companies that do not keep up will soon find their products outdated. If that happens, they will miss new products and market opportunities </a:t>
          </a:r>
        </a:p>
      </dgm:t>
    </dgm:pt>
    <dgm:pt modelId="{21D7354A-4D0C-4336-A604-BA54FA672D10}" type="parTrans" cxnId="{8FC1BE8C-DD22-4916-8CA6-DF19B194BC80}">
      <dgm:prSet/>
      <dgm:spPr/>
      <dgm:t>
        <a:bodyPr/>
        <a:lstStyle/>
        <a:p>
          <a:endParaRPr lang="en-US" sz="1600"/>
        </a:p>
      </dgm:t>
    </dgm:pt>
    <dgm:pt modelId="{9CB7CA3F-8DC0-4957-A192-4A9CC4847B6A}" type="sibTrans" cxnId="{8FC1BE8C-DD22-4916-8CA6-DF19B194BC80}">
      <dgm:prSet/>
      <dgm:spPr/>
      <dgm:t>
        <a:bodyPr/>
        <a:lstStyle/>
        <a:p>
          <a:endParaRPr lang="en-US" sz="1600"/>
        </a:p>
      </dgm:t>
    </dgm:pt>
    <dgm:pt modelId="{015DDD77-279B-46D7-A1F8-FE3164BA94A0}" type="pres">
      <dgm:prSet presAssocID="{425DB076-B91B-46BE-961D-43F26D50AC3C}" presName="vert0" presStyleCnt="0">
        <dgm:presLayoutVars>
          <dgm:dir/>
          <dgm:animOne val="branch"/>
          <dgm:animLvl val="lvl"/>
        </dgm:presLayoutVars>
      </dgm:prSet>
      <dgm:spPr/>
    </dgm:pt>
    <dgm:pt modelId="{3870879F-D51E-4E48-8D07-27F3EF8C5F1F}" type="pres">
      <dgm:prSet presAssocID="{293BAE55-36D0-4DAF-87E9-5E6FD86D3EAF}" presName="thickLine" presStyleLbl="alignNode1" presStyleIdx="0" presStyleCnt="3"/>
      <dgm:spPr/>
    </dgm:pt>
    <dgm:pt modelId="{DA28FA60-DE8D-4D6B-B01C-6DF738E993BF}" type="pres">
      <dgm:prSet presAssocID="{293BAE55-36D0-4DAF-87E9-5E6FD86D3EAF}" presName="horz1" presStyleCnt="0"/>
      <dgm:spPr/>
    </dgm:pt>
    <dgm:pt modelId="{1DFFAC13-30C3-4AAD-947B-E176BAE51D9C}" type="pres">
      <dgm:prSet presAssocID="{293BAE55-36D0-4DAF-87E9-5E6FD86D3EAF}" presName="tx1" presStyleLbl="revTx" presStyleIdx="0" presStyleCnt="3"/>
      <dgm:spPr/>
    </dgm:pt>
    <dgm:pt modelId="{5B6ECC7B-2555-48E7-AF4F-EA3BD2F45B55}" type="pres">
      <dgm:prSet presAssocID="{293BAE55-36D0-4DAF-87E9-5E6FD86D3EAF}" presName="vert1" presStyleCnt="0"/>
      <dgm:spPr/>
    </dgm:pt>
    <dgm:pt modelId="{8519F052-71ED-434B-9AB4-3C3EA6936EF5}" type="pres">
      <dgm:prSet presAssocID="{257F1B75-218F-4B99-B543-C77110A7F442}" presName="thickLine" presStyleLbl="alignNode1" presStyleIdx="1" presStyleCnt="3"/>
      <dgm:spPr/>
    </dgm:pt>
    <dgm:pt modelId="{35B978F3-B8B0-4A92-B9CF-159D3C82DE40}" type="pres">
      <dgm:prSet presAssocID="{257F1B75-218F-4B99-B543-C77110A7F442}" presName="horz1" presStyleCnt="0"/>
      <dgm:spPr/>
    </dgm:pt>
    <dgm:pt modelId="{72E60FAB-0C73-4723-9385-15F4462389E7}" type="pres">
      <dgm:prSet presAssocID="{257F1B75-218F-4B99-B543-C77110A7F442}" presName="tx1" presStyleLbl="revTx" presStyleIdx="1" presStyleCnt="3"/>
      <dgm:spPr/>
    </dgm:pt>
    <dgm:pt modelId="{3859A7F6-784A-49BB-B9CA-32E2CD8E8EE1}" type="pres">
      <dgm:prSet presAssocID="{257F1B75-218F-4B99-B543-C77110A7F442}" presName="vert1" presStyleCnt="0"/>
      <dgm:spPr/>
    </dgm:pt>
    <dgm:pt modelId="{3061815C-817F-4A61-B5F8-7C309A4759DD}" type="pres">
      <dgm:prSet presAssocID="{E792CFAE-6502-4B4C-BCE1-75DDC8C46E91}" presName="thickLine" presStyleLbl="alignNode1" presStyleIdx="2" presStyleCnt="3"/>
      <dgm:spPr/>
    </dgm:pt>
    <dgm:pt modelId="{90F8E05D-E167-4718-89F5-3430490ED49F}" type="pres">
      <dgm:prSet presAssocID="{E792CFAE-6502-4B4C-BCE1-75DDC8C46E91}" presName="horz1" presStyleCnt="0"/>
      <dgm:spPr/>
    </dgm:pt>
    <dgm:pt modelId="{CEDE352A-A97C-465F-8F8D-6DE7A035CBBA}" type="pres">
      <dgm:prSet presAssocID="{E792CFAE-6502-4B4C-BCE1-75DDC8C46E91}" presName="tx1" presStyleLbl="revTx" presStyleIdx="2" presStyleCnt="3"/>
      <dgm:spPr/>
    </dgm:pt>
    <dgm:pt modelId="{0BD24CB6-02B0-4735-927A-C97D14099939}" type="pres">
      <dgm:prSet presAssocID="{E792CFAE-6502-4B4C-BCE1-75DDC8C46E91}" presName="vert1" presStyleCnt="0"/>
      <dgm:spPr/>
    </dgm:pt>
  </dgm:ptLst>
  <dgm:cxnLst>
    <dgm:cxn modelId="{947E0D3F-B821-4604-9566-12993B16938C}" type="presOf" srcId="{425DB076-B91B-46BE-961D-43F26D50AC3C}" destId="{015DDD77-279B-46D7-A1F8-FE3164BA94A0}" srcOrd="0" destOrd="0" presId="urn:microsoft.com/office/officeart/2008/layout/LinedList"/>
    <dgm:cxn modelId="{6DC7F04E-0B00-4BC4-8A87-E00CCF72D7D2}" srcId="{425DB076-B91B-46BE-961D-43F26D50AC3C}" destId="{257F1B75-218F-4B99-B543-C77110A7F442}" srcOrd="1" destOrd="0" parTransId="{E2777854-BB5D-42F8-934D-F599D1B8EEAA}" sibTransId="{85D59FB2-8CA0-4615-96BF-A46FDE23ED3B}"/>
    <dgm:cxn modelId="{ACE64C5A-9142-4B7D-BD25-41D90A58D22A}" type="presOf" srcId="{257F1B75-218F-4B99-B543-C77110A7F442}" destId="{72E60FAB-0C73-4723-9385-15F4462389E7}" srcOrd="0" destOrd="0" presId="urn:microsoft.com/office/officeart/2008/layout/LinedList"/>
    <dgm:cxn modelId="{8FC1BE8C-DD22-4916-8CA6-DF19B194BC80}" srcId="{425DB076-B91B-46BE-961D-43F26D50AC3C}" destId="{E792CFAE-6502-4B4C-BCE1-75DDC8C46E91}" srcOrd="2" destOrd="0" parTransId="{21D7354A-4D0C-4336-A604-BA54FA672D10}" sibTransId="{9CB7CA3F-8DC0-4957-A192-4A9CC4847B6A}"/>
    <dgm:cxn modelId="{D265188E-D71D-45D4-ADF6-6CA804E6E3E7}" type="presOf" srcId="{E792CFAE-6502-4B4C-BCE1-75DDC8C46E91}" destId="{CEDE352A-A97C-465F-8F8D-6DE7A035CBBA}" srcOrd="0" destOrd="0" presId="urn:microsoft.com/office/officeart/2008/layout/LinedList"/>
    <dgm:cxn modelId="{AE1ADDC5-A281-4DC2-90D4-33039E476E2E}" type="presOf" srcId="{293BAE55-36D0-4DAF-87E9-5E6FD86D3EAF}" destId="{1DFFAC13-30C3-4AAD-947B-E176BAE51D9C}" srcOrd="0" destOrd="0" presId="urn:microsoft.com/office/officeart/2008/layout/LinedList"/>
    <dgm:cxn modelId="{637A5BFE-737C-40F1-818F-4F68B1D33828}" srcId="{425DB076-B91B-46BE-961D-43F26D50AC3C}" destId="{293BAE55-36D0-4DAF-87E9-5E6FD86D3EAF}" srcOrd="0" destOrd="0" parTransId="{7B2A011A-6D39-4F81-900E-475374F4BBAB}" sibTransId="{CE0F01AE-E48A-4EE4-861A-7E381EE59BF4}"/>
    <dgm:cxn modelId="{67E18934-DAAC-4583-A368-6609BB5E3404}" type="presParOf" srcId="{015DDD77-279B-46D7-A1F8-FE3164BA94A0}" destId="{3870879F-D51E-4E48-8D07-27F3EF8C5F1F}" srcOrd="0" destOrd="0" presId="urn:microsoft.com/office/officeart/2008/layout/LinedList"/>
    <dgm:cxn modelId="{FA16C5B5-4454-4159-BB78-EBD2B86B39CA}" type="presParOf" srcId="{015DDD77-279B-46D7-A1F8-FE3164BA94A0}" destId="{DA28FA60-DE8D-4D6B-B01C-6DF738E993BF}" srcOrd="1" destOrd="0" presId="urn:microsoft.com/office/officeart/2008/layout/LinedList"/>
    <dgm:cxn modelId="{E83CD44C-331C-4FEB-91C2-45CD4661A648}" type="presParOf" srcId="{DA28FA60-DE8D-4D6B-B01C-6DF738E993BF}" destId="{1DFFAC13-30C3-4AAD-947B-E176BAE51D9C}" srcOrd="0" destOrd="0" presId="urn:microsoft.com/office/officeart/2008/layout/LinedList"/>
    <dgm:cxn modelId="{BAD9BC96-0999-4C92-8A39-4E94DD58BB85}" type="presParOf" srcId="{DA28FA60-DE8D-4D6B-B01C-6DF738E993BF}" destId="{5B6ECC7B-2555-48E7-AF4F-EA3BD2F45B55}" srcOrd="1" destOrd="0" presId="urn:microsoft.com/office/officeart/2008/layout/LinedList"/>
    <dgm:cxn modelId="{D4950394-5251-4941-B60D-CC8BFED07766}" type="presParOf" srcId="{015DDD77-279B-46D7-A1F8-FE3164BA94A0}" destId="{8519F052-71ED-434B-9AB4-3C3EA6936EF5}" srcOrd="2" destOrd="0" presId="urn:microsoft.com/office/officeart/2008/layout/LinedList"/>
    <dgm:cxn modelId="{14E04699-7F34-480F-AAF7-0D2A35D91E92}" type="presParOf" srcId="{015DDD77-279B-46D7-A1F8-FE3164BA94A0}" destId="{35B978F3-B8B0-4A92-B9CF-159D3C82DE40}" srcOrd="3" destOrd="0" presId="urn:microsoft.com/office/officeart/2008/layout/LinedList"/>
    <dgm:cxn modelId="{A6726CA0-E242-400F-9146-86340797EC88}" type="presParOf" srcId="{35B978F3-B8B0-4A92-B9CF-159D3C82DE40}" destId="{72E60FAB-0C73-4723-9385-15F4462389E7}" srcOrd="0" destOrd="0" presId="urn:microsoft.com/office/officeart/2008/layout/LinedList"/>
    <dgm:cxn modelId="{859080E3-FA7D-4E0B-AEF9-F77406E82081}" type="presParOf" srcId="{35B978F3-B8B0-4A92-B9CF-159D3C82DE40}" destId="{3859A7F6-784A-49BB-B9CA-32E2CD8E8EE1}" srcOrd="1" destOrd="0" presId="urn:microsoft.com/office/officeart/2008/layout/LinedList"/>
    <dgm:cxn modelId="{73EE48C5-B3D4-490A-A1A7-A31D20D6D15D}" type="presParOf" srcId="{015DDD77-279B-46D7-A1F8-FE3164BA94A0}" destId="{3061815C-817F-4A61-B5F8-7C309A4759DD}" srcOrd="4" destOrd="0" presId="urn:microsoft.com/office/officeart/2008/layout/LinedList"/>
    <dgm:cxn modelId="{CE1F48E8-8D27-4BB1-BCB6-F50864D29AAE}" type="presParOf" srcId="{015DDD77-279B-46D7-A1F8-FE3164BA94A0}" destId="{90F8E05D-E167-4718-89F5-3430490ED49F}" srcOrd="5" destOrd="0" presId="urn:microsoft.com/office/officeart/2008/layout/LinedList"/>
    <dgm:cxn modelId="{D98E17BD-4AC2-4FC8-B464-D38D09B4B75E}" type="presParOf" srcId="{90F8E05D-E167-4718-89F5-3430490ED49F}" destId="{CEDE352A-A97C-465F-8F8D-6DE7A035CBBA}" srcOrd="0" destOrd="0" presId="urn:microsoft.com/office/officeart/2008/layout/LinedList"/>
    <dgm:cxn modelId="{9C3F31AD-C20F-4C5F-8DEF-AAF5913A98C1}" type="presParOf" srcId="{90F8E05D-E167-4718-89F5-3430490ED49F}" destId="{0BD24CB6-02B0-4735-927A-C97D1409993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62289-E356-412B-B427-CA06CEAA6A78}">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D6A2DF6-2123-4F4E-9096-3635B27DF49B}">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b="1" kern="1200" dirty="0"/>
            <a:t>The Marketing Environment includes the Internal factors (employees, customers, shareholders, retailers &amp; distributors, etc.) and the External factors( political, legal, social, technological, economic) that surround the business and influence its marketing operations.</a:t>
          </a:r>
          <a:endParaRPr lang="en-US" sz="2800" kern="1200" dirty="0"/>
        </a:p>
      </dsp:txBody>
      <dsp:txXfrm>
        <a:off x="0" y="0"/>
        <a:ext cx="10515600" cy="2175669"/>
      </dsp:txXfrm>
    </dsp:sp>
    <dsp:sp modelId="{EF0DF672-F686-43F1-BAC3-7C22A7F32740}">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FA7092-BF2E-48DB-BEED-CD552907BE38}">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Some of these factors are </a:t>
          </a:r>
          <a:r>
            <a:rPr lang="en-US" sz="2800" kern="1200" dirty="0">
              <a:solidFill>
                <a:srgbClr val="C00000"/>
              </a:solidFill>
            </a:rPr>
            <a:t>controllable</a:t>
          </a:r>
          <a:r>
            <a:rPr lang="en-US" sz="2800" kern="1200" dirty="0"/>
            <a:t> while some are </a:t>
          </a:r>
          <a:r>
            <a:rPr lang="en-US" sz="2800" kern="1200" dirty="0">
              <a:solidFill>
                <a:srgbClr val="C00000"/>
              </a:solidFill>
            </a:rPr>
            <a:t>uncontrollable </a:t>
          </a:r>
          <a:r>
            <a:rPr lang="en-US" sz="2800" kern="1200" dirty="0"/>
            <a:t>and require business operations to change accordingly. Firms must be aware of its marketing environment in which it is operating to overcome the negative impact the environment factors are imposing on firm’s marketing activities</a:t>
          </a:r>
        </a:p>
      </dsp:txBody>
      <dsp:txXfrm>
        <a:off x="0" y="2175669"/>
        <a:ext cx="10515600" cy="21756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DB6CF-AD16-42BC-A333-CB67AB0F515B}">
      <dsp:nvSpPr>
        <dsp:cNvPr id="0" name=""/>
        <dsp:cNvSpPr/>
      </dsp:nvSpPr>
      <dsp:spPr>
        <a:xfrm>
          <a:off x="0" y="176236"/>
          <a:ext cx="6887498" cy="1558878"/>
        </a:xfrm>
        <a:prstGeom prst="round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Economic Environment= Economic factors that affect consumer purchasing power and spending patterns.</a:t>
          </a:r>
          <a:endParaRPr lang="en-US" sz="2200" kern="1200" dirty="0"/>
        </a:p>
      </dsp:txBody>
      <dsp:txXfrm>
        <a:off x="76098" y="252334"/>
        <a:ext cx="6735302" cy="1406682"/>
      </dsp:txXfrm>
    </dsp:sp>
    <dsp:sp modelId="{3BF607F9-F975-4516-8656-619EB0500B47}">
      <dsp:nvSpPr>
        <dsp:cNvPr id="0" name=""/>
        <dsp:cNvSpPr/>
      </dsp:nvSpPr>
      <dsp:spPr>
        <a:xfrm>
          <a:off x="0" y="1798475"/>
          <a:ext cx="6887498" cy="1558878"/>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Every business operates in the economy and is affected by the different phases it is undergoing. In the case of recession, the marketing practices should be different as what are followed during the inflation period</a:t>
          </a:r>
          <a:endParaRPr lang="en-US" sz="2200" kern="1200" dirty="0"/>
        </a:p>
      </dsp:txBody>
      <dsp:txXfrm>
        <a:off x="76098" y="1874573"/>
        <a:ext cx="6735302" cy="14066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67F00F-18AB-43FD-BBAA-AEE50D4D135D}">
      <dsp:nvSpPr>
        <dsp:cNvPr id="0" name=""/>
        <dsp:cNvSpPr/>
      </dsp:nvSpPr>
      <dsp:spPr>
        <a:xfrm>
          <a:off x="0" y="362123"/>
          <a:ext cx="6263640" cy="153971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Technological environment = forces that create new technologies, creating new product and market opportunities.</a:t>
          </a:r>
        </a:p>
      </dsp:txBody>
      <dsp:txXfrm>
        <a:off x="75163" y="437286"/>
        <a:ext cx="6113314" cy="1389393"/>
      </dsp:txXfrm>
    </dsp:sp>
    <dsp:sp modelId="{5BC57321-3C50-4CE8-B248-BADF922F0F34}">
      <dsp:nvSpPr>
        <dsp:cNvPr id="0" name=""/>
        <dsp:cNvSpPr/>
      </dsp:nvSpPr>
      <dsp:spPr>
        <a:xfrm>
          <a:off x="0" y="1982484"/>
          <a:ext cx="6263640" cy="1539719"/>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The environment is perhaps the most dramatic force now shaping our destiny. </a:t>
          </a:r>
        </a:p>
      </dsp:txBody>
      <dsp:txXfrm>
        <a:off x="75163" y="2057647"/>
        <a:ext cx="6113314" cy="1389393"/>
      </dsp:txXfrm>
    </dsp:sp>
    <dsp:sp modelId="{27F7F439-22B6-4C24-B43A-D8A3F9BBA905}">
      <dsp:nvSpPr>
        <dsp:cNvPr id="0" name=""/>
        <dsp:cNvSpPr/>
      </dsp:nvSpPr>
      <dsp:spPr>
        <a:xfrm>
          <a:off x="0" y="3602844"/>
          <a:ext cx="6263640" cy="1539719"/>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kern="1200" dirty="0"/>
            <a:t>New technologies can offer exciting opportunities for marketers.</a:t>
          </a:r>
        </a:p>
      </dsp:txBody>
      <dsp:txXfrm>
        <a:off x="75163" y="3678007"/>
        <a:ext cx="6113314" cy="13893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70879F-D51E-4E48-8D07-27F3EF8C5F1F}">
      <dsp:nvSpPr>
        <dsp:cNvPr id="0" name=""/>
        <dsp:cNvSpPr/>
      </dsp:nvSpPr>
      <dsp:spPr>
        <a:xfrm>
          <a:off x="0" y="212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FFAC13-30C3-4AAD-947B-E176BAE51D9C}">
      <dsp:nvSpPr>
        <dsp:cNvPr id="0" name=""/>
        <dsp:cNvSpPr/>
      </dsp:nvSpPr>
      <dsp:spPr>
        <a:xfrm>
          <a:off x="0" y="212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The technological environment changes rapidly creating new markets and opportunities.</a:t>
          </a:r>
        </a:p>
      </dsp:txBody>
      <dsp:txXfrm>
        <a:off x="0" y="2124"/>
        <a:ext cx="10515600" cy="1449029"/>
      </dsp:txXfrm>
    </dsp:sp>
    <dsp:sp modelId="{8519F052-71ED-434B-9AB4-3C3EA6936EF5}">
      <dsp:nvSpPr>
        <dsp:cNvPr id="0" name=""/>
        <dsp:cNvSpPr/>
      </dsp:nvSpPr>
      <dsp:spPr>
        <a:xfrm>
          <a:off x="0" y="145115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E60FAB-0C73-4723-9385-15F4462389E7}">
      <dsp:nvSpPr>
        <dsp:cNvPr id="0" name=""/>
        <dsp:cNvSpPr/>
      </dsp:nvSpPr>
      <dsp:spPr>
        <a:xfrm>
          <a:off x="0" y="1451154"/>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However, every new technology replaces an old technology. When old industries fight or ignore new technologies their business decline.</a:t>
          </a:r>
        </a:p>
      </dsp:txBody>
      <dsp:txXfrm>
        <a:off x="0" y="1451154"/>
        <a:ext cx="10515600" cy="1449029"/>
      </dsp:txXfrm>
    </dsp:sp>
    <dsp:sp modelId="{3061815C-817F-4A61-B5F8-7C309A4759DD}">
      <dsp:nvSpPr>
        <dsp:cNvPr id="0" name=""/>
        <dsp:cNvSpPr/>
      </dsp:nvSpPr>
      <dsp:spPr>
        <a:xfrm>
          <a:off x="0" y="290018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DE352A-A97C-465F-8F8D-6DE7A035CBBA}">
      <dsp:nvSpPr>
        <dsp:cNvPr id="0" name=""/>
        <dsp:cNvSpPr/>
      </dsp:nvSpPr>
      <dsp:spPr>
        <a:xfrm>
          <a:off x="0" y="2900183"/>
          <a:ext cx="10515600" cy="1449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Marketers should watch the technological environment closely. Companies that do not keep up will soon find their products outdated. If that happens, they will miss new products and market opportunities </a:t>
          </a:r>
        </a:p>
      </dsp:txBody>
      <dsp:txXfrm>
        <a:off x="0" y="2900183"/>
        <a:ext cx="10515600" cy="144902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6/13/24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7</a:t>
            </a:fld>
            <a:endParaRPr lang="en-US" dirty="0"/>
          </a:p>
        </p:txBody>
      </p:sp>
    </p:spTree>
    <p:extLst>
      <p:ext uri="{BB962C8B-B14F-4D97-AF65-F5344CB8AC3E}">
        <p14:creationId xmlns:p14="http://schemas.microsoft.com/office/powerpoint/2010/main" val="3319579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17</a:t>
            </a:fld>
            <a:endParaRPr lang="en-US" dirty="0"/>
          </a:p>
        </p:txBody>
      </p:sp>
    </p:spTree>
    <p:extLst>
      <p:ext uri="{BB962C8B-B14F-4D97-AF65-F5344CB8AC3E}">
        <p14:creationId xmlns:p14="http://schemas.microsoft.com/office/powerpoint/2010/main" val="25423838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18</a:t>
            </a:fld>
            <a:endParaRPr lang="en-US" dirty="0"/>
          </a:p>
        </p:txBody>
      </p:sp>
    </p:spTree>
    <p:extLst>
      <p:ext uri="{BB962C8B-B14F-4D97-AF65-F5344CB8AC3E}">
        <p14:creationId xmlns:p14="http://schemas.microsoft.com/office/powerpoint/2010/main" val="1068436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281296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51</a:t>
            </a:fld>
            <a:endParaRPr lang="en-US" dirty="0"/>
          </a:p>
        </p:txBody>
      </p:sp>
    </p:spTree>
    <p:extLst>
      <p:ext uri="{BB962C8B-B14F-4D97-AF65-F5344CB8AC3E}">
        <p14:creationId xmlns:p14="http://schemas.microsoft.com/office/powerpoint/2010/main" val="20650088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6/13/24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6/13/24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6/13/24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6/13/24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6/13/24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6/13/24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3" Type="http://schemas.openxmlformats.org/officeDocument/2006/relationships/image" Target="../media/image5.png"/><Relationship Id="rId3" Type="http://schemas.openxmlformats.org/officeDocument/2006/relationships/customXml" Target="../ink/ink1.xml"/><Relationship Id="rId12" Type="http://schemas.openxmlformats.org/officeDocument/2006/relationships/image" Target="NULL"/><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5.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5.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249250" y="-268287"/>
            <a:ext cx="7882550" cy="75580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7925" y="537192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Thana Ahmed</a:t>
            </a:r>
          </a:p>
        </p:txBody>
      </p:sp>
      <p:sp>
        <p:nvSpPr>
          <p:cNvPr id="31" name="TextBox 30"/>
          <p:cNvSpPr txBox="1"/>
          <p:nvPr/>
        </p:nvSpPr>
        <p:spPr>
          <a:xfrm>
            <a:off x="304032" y="2233328"/>
            <a:ext cx="4614250" cy="2554545"/>
          </a:xfrm>
          <a:prstGeom prst="rect">
            <a:avLst/>
          </a:prstGeom>
          <a:noFill/>
        </p:spPr>
        <p:txBody>
          <a:bodyPr wrap="square" rtlCol="0">
            <a:spAutoFit/>
          </a:bodyPr>
          <a:lstStyle/>
          <a:p>
            <a:r>
              <a:rPr lang="en-US" sz="4000" b="1" dirty="0">
                <a:solidFill>
                  <a:srgbClr val="203E5F"/>
                </a:solidFill>
                <a:latin typeface="Times New Roman" panose="02020603050405020304" pitchFamily="18" charset="0"/>
                <a:cs typeface="Times New Roman" panose="02020603050405020304" pitchFamily="18" charset="0"/>
              </a:rPr>
              <a:t>ANALYZING THE MARKETING ENVIRONMENT</a:t>
            </a:r>
          </a:p>
          <a:p>
            <a:endParaRPr lang="en-US" sz="4000" b="1" dirty="0">
              <a:solidFill>
                <a:srgbClr val="203E5F"/>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31819" y="5918054"/>
            <a:ext cx="3516608" cy="529167"/>
          </a:xfrm>
          <a:prstGeom prst="round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pic>
        <p:nvPicPr>
          <p:cNvPr id="4"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1" descr="A picture containing text, enamel&#10;&#10;Description automatically generated">
            <a:extLst>
              <a:ext uri="{FF2B5EF4-FFF2-40B4-BE49-F238E27FC236}">
                <a16:creationId xmlns:a16="http://schemas.microsoft.com/office/drawing/2014/main" id="{129040C6-A433-90E6-5D96-562ADB40AD9C}"/>
              </a:ext>
            </a:extLst>
          </p:cNvPr>
          <p:cNvPicPr>
            <a:picLocks noChangeAspect="1"/>
          </p:cNvPicPr>
          <p:nvPr/>
        </p:nvPicPr>
        <p:blipFill rotWithShape="1">
          <a:blip r:embed="rId4">
            <a:extLst>
              <a:ext uri="{28A0092B-C50C-407E-A947-70E740481C1C}">
                <a14:useLocalDpi xmlns:a14="http://schemas.microsoft.com/office/drawing/2010/main" val="0"/>
              </a:ext>
            </a:extLst>
          </a:blip>
          <a:srcRect l="12958" r="14448" b="25000"/>
          <a:stretch/>
        </p:blipFill>
        <p:spPr>
          <a:xfrm>
            <a:off x="5249250" y="-444500"/>
            <a:ext cx="7882549" cy="7734301"/>
          </a:xfrm>
          <a:prstGeom prst="ellipse">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8036" y="0"/>
            <a:ext cx="9533101" cy="1610200"/>
          </a:xfrm>
          <a:prstGeom prst="rect">
            <a:avLst/>
          </a:prstGeom>
        </p:spPr>
      </p:pic>
      <p:sp>
        <p:nvSpPr>
          <p:cNvPr id="7" name="TextBox 6"/>
          <p:cNvSpPr txBox="1"/>
          <p:nvPr/>
        </p:nvSpPr>
        <p:spPr>
          <a:xfrm>
            <a:off x="2650377" y="543490"/>
            <a:ext cx="2661306" cy="707886"/>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CONTENT</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9109" y="2882547"/>
            <a:ext cx="7364091" cy="2113079"/>
          </a:xfrm>
          <a:prstGeom prst="rect">
            <a:avLst/>
          </a:prstGeom>
          <a:noFill/>
        </p:spPr>
        <p:txBody>
          <a:bodyPr wrap="square" rtlCol="0">
            <a:spAutoFit/>
          </a:bodyPr>
          <a:lstStyle/>
          <a:p>
            <a:pPr marL="457200" indent="-457200" rtl="0" fontAlgn="base">
              <a:spcBef>
                <a:spcPts val="0"/>
              </a:spcBef>
              <a:spcAft>
                <a:spcPts val="0"/>
              </a:spcAft>
              <a:buFont typeface="+mj-lt"/>
              <a:buAutoNum type="arabicPeriod"/>
            </a:pPr>
            <a:r>
              <a:rPr lang="en-US" sz="2800" b="1" dirty="0">
                <a:solidFill>
                  <a:schemeClr val="accent1">
                    <a:lumMod val="50000"/>
                  </a:schemeClr>
                </a:solidFill>
                <a:latin typeface="Arial" panose="020B0604020202020204" pitchFamily="34" charset="0"/>
              </a:rPr>
              <a:t>Define Marketing Environment</a:t>
            </a:r>
          </a:p>
          <a:p>
            <a:pPr marL="457200" indent="-457200" rtl="0" fontAlgn="base">
              <a:spcBef>
                <a:spcPts val="0"/>
              </a:spcBef>
              <a:spcAft>
                <a:spcPts val="0"/>
              </a:spcAft>
              <a:buFont typeface="+mj-lt"/>
              <a:buAutoNum type="arabicPeriod"/>
            </a:pPr>
            <a:r>
              <a:rPr lang="en-US" sz="2800" b="1" i="0" u="none" strike="noStrike" dirty="0">
                <a:solidFill>
                  <a:schemeClr val="accent1">
                    <a:lumMod val="50000"/>
                  </a:schemeClr>
                </a:solidFill>
                <a:effectLst/>
                <a:latin typeface="Arial" panose="020B0604020202020204" pitchFamily="34" charset="0"/>
              </a:rPr>
              <a:t>The Microenvironment</a:t>
            </a:r>
          </a:p>
          <a:p>
            <a:pPr marL="457200" indent="-457200" rtl="0" fontAlgn="base">
              <a:spcBef>
                <a:spcPts val="0"/>
              </a:spcBef>
              <a:spcAft>
                <a:spcPts val="0"/>
              </a:spcAft>
              <a:buFont typeface="+mj-lt"/>
              <a:buAutoNum type="arabicPeriod"/>
            </a:pPr>
            <a:r>
              <a:rPr lang="en-US" sz="2800" b="1" dirty="0">
                <a:solidFill>
                  <a:schemeClr val="accent1">
                    <a:lumMod val="50000"/>
                  </a:schemeClr>
                </a:solidFill>
                <a:latin typeface="Arial" panose="020B0604020202020204" pitchFamily="34" charset="0"/>
              </a:rPr>
              <a:t>The Macroenvironment</a:t>
            </a:r>
            <a:endParaRPr lang="en-US" sz="2800" b="1" i="0" u="none" strike="noStrike" dirty="0">
              <a:solidFill>
                <a:schemeClr val="accent1">
                  <a:lumMod val="50000"/>
                </a:schemeClr>
              </a:solidFill>
              <a:effectLst/>
              <a:latin typeface="Noto Sans Symbols"/>
            </a:endParaRPr>
          </a:p>
          <a:p>
            <a:pPr>
              <a:lnSpc>
                <a:spcPct val="200000"/>
              </a:lnSpc>
            </a:pPr>
            <a:endParaRPr lang="en-US" sz="2800" dirty="0">
              <a:solidFill>
                <a:schemeClr val="accent1">
                  <a:lumMod val="50000"/>
                </a:schemeClr>
              </a:solidFill>
              <a:latin typeface="Tajawal ExtraBold" panose="00000800000000000000" pitchFamily="2" charset="-78"/>
              <a:cs typeface="Tajawal ExtraBold" panose="00000800000000000000" pitchFamily="2" charset="-78"/>
            </a:endParaRPr>
          </a:p>
        </p:txBody>
      </p:sp>
      <mc:AlternateContent xmlns:mc="http://schemas.openxmlformats.org/markup-compatibility/2006" xmlns:p14="http://schemas.microsoft.com/office/powerpoint/2010/main">
        <mc:Choice Requires="p14">
          <p:contentPart p14:bwMode="auto" r:id="rId3">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pic>
        <p:nvPicPr>
          <p:cNvPr id="3" name="Picture 2">
            <a:extLst>
              <a:ext uri="{FF2B5EF4-FFF2-40B4-BE49-F238E27FC236}">
                <a16:creationId xmlns:a16="http://schemas.microsoft.com/office/drawing/2014/main" id="{A7D3C2BE-6DAB-4014-BC73-20193E8996A9}"/>
              </a:ext>
            </a:extLst>
          </p:cNvPr>
          <p:cNvPicPr>
            <a:picLocks noChangeAspect="1"/>
          </p:cNvPicPr>
          <p:nvPr/>
        </p:nvPicPr>
        <p:blipFill>
          <a:blip r:embed="rId13"/>
          <a:stretch>
            <a:fillRect/>
          </a:stretch>
        </p:blipFill>
        <p:spPr>
          <a:xfrm>
            <a:off x="6582228" y="2037614"/>
            <a:ext cx="5150663" cy="3802946"/>
          </a:xfrm>
          <a:prstGeom prst="rect">
            <a:avLst/>
          </a:prstGeom>
          <a:ln>
            <a:noFill/>
          </a:ln>
          <a:effectLst>
            <a:softEdge rad="112500"/>
          </a:effectLst>
        </p:spPr>
      </p:pic>
    </p:spTree>
    <p:extLst>
      <p:ext uri="{BB962C8B-B14F-4D97-AF65-F5344CB8AC3E}">
        <p14:creationId xmlns:p14="http://schemas.microsoft.com/office/powerpoint/2010/main" val="4224663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A4CDF-C80C-4F99-B6A7-7E5DC4B42E1C}"/>
              </a:ext>
            </a:extLst>
          </p:cNvPr>
          <p:cNvSpPr>
            <a:spLocks noGrp="1"/>
          </p:cNvSpPr>
          <p:nvPr>
            <p:ph type="title"/>
          </p:nvPr>
        </p:nvSpPr>
        <p:spPr>
          <a:xfrm>
            <a:off x="2271252" y="320587"/>
            <a:ext cx="8465574" cy="932688"/>
          </a:xfrm>
        </p:spPr>
        <p:txBody>
          <a:bodyPr vert="horz" lIns="91440" tIns="45720" rIns="91440" bIns="45720" rtlCol="0" anchor="b">
            <a:normAutofit/>
          </a:bodyPr>
          <a:lstStyle/>
          <a:p>
            <a:r>
              <a:rPr lang="en-US" b="1" dirty="0">
                <a:solidFill>
                  <a:srgbClr val="203E5F"/>
                </a:solidFill>
                <a:latin typeface="+mn-lt"/>
              </a:rPr>
              <a:t>MARKETING ENVIRONMENT</a:t>
            </a:r>
            <a:endParaRPr lang="en-US" b="1" kern="1200" dirty="0">
              <a:solidFill>
                <a:srgbClr val="203E5F"/>
              </a:solidFill>
              <a:latin typeface="+mn-lt"/>
              <a:ea typeface="+mj-ea"/>
              <a:cs typeface="+mj-cs"/>
            </a:endParaRPr>
          </a:p>
        </p:txBody>
      </p:sp>
      <p:pic>
        <p:nvPicPr>
          <p:cNvPr id="4" name="Picture 3">
            <a:extLst>
              <a:ext uri="{FF2B5EF4-FFF2-40B4-BE49-F238E27FC236}">
                <a16:creationId xmlns:a16="http://schemas.microsoft.com/office/drawing/2014/main" id="{EE6F4FF3-6F3A-49A6-9330-D0833197B229}"/>
              </a:ext>
            </a:extLst>
          </p:cNvPr>
          <p:cNvPicPr>
            <a:picLocks noChangeAspect="1"/>
          </p:cNvPicPr>
          <p:nvPr/>
        </p:nvPicPr>
        <p:blipFill>
          <a:blip r:embed="rId2"/>
          <a:stretch>
            <a:fillRect/>
          </a:stretch>
        </p:blipFill>
        <p:spPr>
          <a:xfrm>
            <a:off x="1636252" y="1253275"/>
            <a:ext cx="7812548" cy="5449252"/>
          </a:xfrm>
          <a:prstGeom prst="rect">
            <a:avLst/>
          </a:prstGeom>
        </p:spPr>
      </p:pic>
      <p:cxnSp>
        <p:nvCxnSpPr>
          <p:cNvPr id="5" name="Connector: Elbow 4">
            <a:extLst>
              <a:ext uri="{FF2B5EF4-FFF2-40B4-BE49-F238E27FC236}">
                <a16:creationId xmlns:a16="http://schemas.microsoft.com/office/drawing/2014/main" id="{2EF74EEE-E8FC-47CD-83BC-86EADA4B8B01}"/>
              </a:ext>
            </a:extLst>
          </p:cNvPr>
          <p:cNvCxnSpPr>
            <a:cxnSpLocks/>
          </p:cNvCxnSpPr>
          <p:nvPr/>
        </p:nvCxnSpPr>
        <p:spPr>
          <a:xfrm>
            <a:off x="3683000" y="4457700"/>
            <a:ext cx="3048000" cy="622300"/>
          </a:xfrm>
          <a:prstGeom prst="bentConnector3">
            <a:avLst>
              <a:gd name="adj1" fmla="val -417"/>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3961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2B6AA-1906-48B4-B70E-B0356024C895}"/>
              </a:ext>
            </a:extLst>
          </p:cNvPr>
          <p:cNvSpPr>
            <a:spLocks noGrp="1"/>
          </p:cNvSpPr>
          <p:nvPr>
            <p:ph type="title"/>
          </p:nvPr>
        </p:nvSpPr>
        <p:spPr>
          <a:xfrm>
            <a:off x="2418734" y="217641"/>
            <a:ext cx="8713839" cy="1325563"/>
          </a:xfrm>
        </p:spPr>
        <p:txBody>
          <a:bodyPr>
            <a:normAutofit/>
          </a:bodyPr>
          <a:lstStyle/>
          <a:p>
            <a:r>
              <a:rPr lang="en-US" sz="4000" b="1" i="1" dirty="0">
                <a:latin typeface="+mn-lt"/>
                <a:ea typeface="+mn-ea"/>
                <a:cs typeface="+mn-cs"/>
              </a:rPr>
              <a:t>1. Marketing Environment</a:t>
            </a:r>
            <a:endParaRPr lang="en-US" sz="4000" dirty="0"/>
          </a:p>
        </p:txBody>
      </p:sp>
      <p:graphicFrame>
        <p:nvGraphicFramePr>
          <p:cNvPr id="5" name="Content Placeholder 2">
            <a:extLst>
              <a:ext uri="{FF2B5EF4-FFF2-40B4-BE49-F238E27FC236}">
                <a16:creationId xmlns:a16="http://schemas.microsoft.com/office/drawing/2014/main" id="{6296ECA4-B407-45CA-9476-9103C9A34A9D}"/>
              </a:ext>
            </a:extLst>
          </p:cNvPr>
          <p:cNvGraphicFramePr>
            <a:graphicFrameLocks noGrp="1"/>
          </p:cNvGraphicFramePr>
          <p:nvPr>
            <p:ph idx="1"/>
          </p:nvPr>
        </p:nvGraphicFramePr>
        <p:xfrm>
          <a:off x="1029929" y="170763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4601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C3A08-C11F-4562-8FAF-8945FA54D61C}"/>
              </a:ext>
            </a:extLst>
          </p:cNvPr>
          <p:cNvSpPr>
            <a:spLocks noGrp="1"/>
          </p:cNvSpPr>
          <p:nvPr>
            <p:ph type="title"/>
          </p:nvPr>
        </p:nvSpPr>
        <p:spPr>
          <a:xfrm>
            <a:off x="838200" y="585216"/>
            <a:ext cx="10515600" cy="1325563"/>
          </a:xfrm>
        </p:spPr>
        <p:txBody>
          <a:bodyPr>
            <a:normAutofit/>
          </a:bodyPr>
          <a:lstStyle/>
          <a:p>
            <a:pPr algn="ctr"/>
            <a:r>
              <a:rPr lang="en-US" b="1" i="1" dirty="0">
                <a:solidFill>
                  <a:srgbClr val="203E5F"/>
                </a:solidFill>
                <a:latin typeface="+mn-lt"/>
                <a:ea typeface="+mn-ea"/>
                <a:cs typeface="+mn-cs"/>
              </a:rPr>
              <a:t>3. MICROENVIRONMENT</a:t>
            </a:r>
            <a:endParaRPr lang="en-US" dirty="0">
              <a:solidFill>
                <a:srgbClr val="203E5F"/>
              </a:solidFill>
            </a:endParaRPr>
          </a:p>
        </p:txBody>
      </p:sp>
      <p:pic>
        <p:nvPicPr>
          <p:cNvPr id="6" name="Picture 5" descr="A screenshot of a computer program&#10;&#10;Description automatically generated with low confidence">
            <a:extLst>
              <a:ext uri="{FF2B5EF4-FFF2-40B4-BE49-F238E27FC236}">
                <a16:creationId xmlns:a16="http://schemas.microsoft.com/office/drawing/2014/main" id="{C1749938-1C83-424E-BF8F-376E91014FBD}"/>
              </a:ext>
            </a:extLst>
          </p:cNvPr>
          <p:cNvPicPr>
            <a:picLocks noChangeAspect="1"/>
          </p:cNvPicPr>
          <p:nvPr/>
        </p:nvPicPr>
        <p:blipFill rotWithShape="1">
          <a:blip r:embed="rId2"/>
          <a:srcRect l="5695" r="6987" b="2"/>
          <a:stretch/>
        </p:blipFill>
        <p:spPr>
          <a:xfrm>
            <a:off x="841248" y="2516777"/>
            <a:ext cx="6236208" cy="3660185"/>
          </a:xfrm>
          <a:prstGeom prst="rect">
            <a:avLst/>
          </a:prstGeom>
        </p:spPr>
      </p:pic>
      <p:sp>
        <p:nvSpPr>
          <p:cNvPr id="3" name="Content Placeholder 2">
            <a:extLst>
              <a:ext uri="{FF2B5EF4-FFF2-40B4-BE49-F238E27FC236}">
                <a16:creationId xmlns:a16="http://schemas.microsoft.com/office/drawing/2014/main" id="{C96F1652-D33D-4F85-8C97-E509EBAACCCD}"/>
              </a:ext>
            </a:extLst>
          </p:cNvPr>
          <p:cNvSpPr>
            <a:spLocks noGrp="1"/>
          </p:cNvSpPr>
          <p:nvPr>
            <p:ph idx="1"/>
          </p:nvPr>
        </p:nvSpPr>
        <p:spPr>
          <a:xfrm>
            <a:off x="7546847" y="2516777"/>
            <a:ext cx="4369849" cy="3660185"/>
          </a:xfrm>
        </p:spPr>
        <p:txBody>
          <a:bodyPr anchor="ctr">
            <a:normAutofit/>
          </a:bodyPr>
          <a:lstStyle/>
          <a:p>
            <a:pPr marL="0" indent="0">
              <a:buNone/>
            </a:pPr>
            <a:r>
              <a:rPr lang="en-US" sz="2000" b="1" dirty="0"/>
              <a:t>The Micro Marketing Environment includes all those factors that are closely associated with the operations of the business and influences its functioning. The microenvironment factors include customers, employees, suppliers, retailers &amp; distributors, shareholders, Competitors, Government and General Public. These factors are controllable to some extent.</a:t>
            </a:r>
          </a:p>
          <a:p>
            <a:endParaRPr lang="en-US" sz="2000" b="1" dirty="0"/>
          </a:p>
        </p:txBody>
      </p:sp>
    </p:spTree>
    <p:extLst>
      <p:ext uri="{BB962C8B-B14F-4D97-AF65-F5344CB8AC3E}">
        <p14:creationId xmlns:p14="http://schemas.microsoft.com/office/powerpoint/2010/main" val="18136387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rdboard boxes on conveyor belt">
            <a:extLst>
              <a:ext uri="{FF2B5EF4-FFF2-40B4-BE49-F238E27FC236}">
                <a16:creationId xmlns:a16="http://schemas.microsoft.com/office/drawing/2014/main" id="{9ABE3F5A-8953-46E3-A2A8-AC24FF680B19}"/>
              </a:ext>
            </a:extLst>
          </p:cNvPr>
          <p:cNvPicPr>
            <a:picLocks noChangeAspect="1"/>
          </p:cNvPicPr>
          <p:nvPr/>
        </p:nvPicPr>
        <p:blipFill rotWithShape="1">
          <a:blip r:embed="rId2"/>
          <a:srcRect l="5884" r="-1" b="-1"/>
          <a:stretch/>
        </p:blipFill>
        <p:spPr>
          <a:xfrm>
            <a:off x="0" y="10"/>
            <a:ext cx="12192000" cy="6857990"/>
          </a:xfrm>
          <a:prstGeom prst="rect">
            <a:avLst/>
          </a:prstGeom>
        </p:spPr>
      </p:pic>
      <p:sp>
        <p:nvSpPr>
          <p:cNvPr id="2" name="Title 1">
            <a:extLst>
              <a:ext uri="{FF2B5EF4-FFF2-40B4-BE49-F238E27FC236}">
                <a16:creationId xmlns:a16="http://schemas.microsoft.com/office/drawing/2014/main" id="{E24E3155-D0AA-4A26-84B3-271AE891B256}"/>
              </a:ext>
            </a:extLst>
          </p:cNvPr>
          <p:cNvSpPr>
            <a:spLocks noGrp="1"/>
          </p:cNvSpPr>
          <p:nvPr>
            <p:ph type="title"/>
          </p:nvPr>
        </p:nvSpPr>
        <p:spPr>
          <a:xfrm>
            <a:off x="1022350" y="299080"/>
            <a:ext cx="10147299" cy="1188710"/>
          </a:xfrm>
          <a:solidFill>
            <a:schemeClr val="bg1">
              <a:alpha val="85264"/>
            </a:schemeClr>
          </a:solidFill>
        </p:spPr>
        <p:txBody>
          <a:bodyPr>
            <a:normAutofit/>
          </a:bodyPr>
          <a:lstStyle/>
          <a:p>
            <a:pPr algn="ctr"/>
            <a:r>
              <a:rPr lang="en-US" sz="4000" b="1" dirty="0">
                <a:solidFill>
                  <a:srgbClr val="203E5F"/>
                </a:solidFill>
                <a:latin typeface="+mn-lt"/>
                <a:ea typeface="+mn-ea"/>
                <a:cs typeface="+mn-cs"/>
              </a:rPr>
              <a:t>The company- Internal Environment</a:t>
            </a:r>
            <a:endParaRPr lang="en-US" sz="4000" dirty="0">
              <a:solidFill>
                <a:srgbClr val="203E5F"/>
              </a:solidFill>
            </a:endParaRPr>
          </a:p>
        </p:txBody>
      </p:sp>
      <p:sp>
        <p:nvSpPr>
          <p:cNvPr id="3" name="Content Placeholder 2">
            <a:extLst>
              <a:ext uri="{FF2B5EF4-FFF2-40B4-BE49-F238E27FC236}">
                <a16:creationId xmlns:a16="http://schemas.microsoft.com/office/drawing/2014/main" id="{FD9FB558-6ED3-4DA9-8150-2BB48E8A7D39}"/>
              </a:ext>
            </a:extLst>
          </p:cNvPr>
          <p:cNvSpPr>
            <a:spLocks noGrp="1"/>
          </p:cNvSpPr>
          <p:nvPr>
            <p:ph idx="1"/>
          </p:nvPr>
        </p:nvSpPr>
        <p:spPr>
          <a:xfrm>
            <a:off x="1022349" y="1807836"/>
            <a:ext cx="10147299" cy="4135763"/>
          </a:xfrm>
          <a:solidFill>
            <a:srgbClr val="203E5F"/>
          </a:solidFill>
        </p:spPr>
        <p:txBody>
          <a:bodyPr>
            <a:normAutofit fontScale="92500"/>
          </a:bodyPr>
          <a:lstStyle/>
          <a:p>
            <a:pPr marL="457200" lvl="1" indent="0">
              <a:lnSpc>
                <a:spcPct val="120000"/>
              </a:lnSpc>
              <a:buNone/>
            </a:pPr>
            <a:r>
              <a:rPr lang="en-US" sz="3200" b="1" dirty="0">
                <a:solidFill>
                  <a:schemeClr val="bg1"/>
                </a:solidFill>
              </a:rPr>
              <a:t>The company (Internal Marketing Environment) includes all the factors that are within the organization and affects the overall business operations. These factors include labor, inventory, company policy, logistics, budget, capital assets, etc. which are a part of the organization and affects the marketing decision and its relationship with the customers. These factors can be controlled by the firm.</a:t>
            </a:r>
          </a:p>
          <a:p>
            <a:endParaRPr lang="en-US" sz="2000" b="1" dirty="0">
              <a:solidFill>
                <a:schemeClr val="bg1"/>
              </a:solidFill>
            </a:endParaRPr>
          </a:p>
        </p:txBody>
      </p:sp>
    </p:spTree>
    <p:extLst>
      <p:ext uri="{BB962C8B-B14F-4D97-AF65-F5344CB8AC3E}">
        <p14:creationId xmlns:p14="http://schemas.microsoft.com/office/powerpoint/2010/main" val="1597694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5C1CA-CEFB-4801-9B64-D4B750196578}"/>
              </a:ext>
            </a:extLst>
          </p:cNvPr>
          <p:cNvSpPr>
            <a:spLocks noGrp="1"/>
          </p:cNvSpPr>
          <p:nvPr>
            <p:ph type="title"/>
          </p:nvPr>
        </p:nvSpPr>
        <p:spPr>
          <a:xfrm>
            <a:off x="327547" y="110260"/>
            <a:ext cx="6594189" cy="1625210"/>
          </a:xfrm>
        </p:spPr>
        <p:txBody>
          <a:bodyPr>
            <a:normAutofit/>
          </a:bodyPr>
          <a:lstStyle/>
          <a:p>
            <a:r>
              <a:rPr lang="en-US" b="1" dirty="0">
                <a:solidFill>
                  <a:srgbClr val="203E5F"/>
                </a:solidFill>
                <a:latin typeface="+mn-lt"/>
              </a:rPr>
              <a:t>The Suppliers</a:t>
            </a:r>
          </a:p>
        </p:txBody>
      </p:sp>
      <p:pic>
        <p:nvPicPr>
          <p:cNvPr id="1026" name="Picture 2" descr="Supplier Management Software Solution for Companies | SAP Ariba">
            <a:extLst>
              <a:ext uri="{FF2B5EF4-FFF2-40B4-BE49-F238E27FC236}">
                <a16:creationId xmlns:a16="http://schemas.microsoft.com/office/drawing/2014/main" id="{1ED7CED2-EBAA-418E-B08F-9C51A155E3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506" r="5417" b="-1"/>
          <a:stretch/>
        </p:blipFill>
        <p:spPr bwMode="auto">
          <a:xfrm>
            <a:off x="327547" y="1454383"/>
            <a:ext cx="7058306" cy="4701844"/>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9A29E2B-4394-4421-BB0C-7B77C3FD62A7}"/>
              </a:ext>
            </a:extLst>
          </p:cNvPr>
          <p:cNvSpPr>
            <a:spLocks noGrp="1"/>
          </p:cNvSpPr>
          <p:nvPr>
            <p:ph idx="1"/>
          </p:nvPr>
        </p:nvSpPr>
        <p:spPr>
          <a:xfrm>
            <a:off x="7645630" y="1875170"/>
            <a:ext cx="4218823" cy="4852362"/>
          </a:xfrm>
        </p:spPr>
        <p:txBody>
          <a:bodyPr anchor="ctr">
            <a:normAutofit fontScale="92500" lnSpcReduction="10000"/>
          </a:bodyPr>
          <a:lstStyle/>
          <a:p>
            <a:r>
              <a:rPr lang="en-US" sz="2400" b="1" dirty="0">
                <a:solidFill>
                  <a:srgbClr val="203E5F"/>
                </a:solidFill>
              </a:rPr>
              <a:t>Suppliers provide the resources needed by the company to produce its good and services.</a:t>
            </a:r>
          </a:p>
          <a:p>
            <a:endParaRPr lang="en-US" b="1" dirty="0">
              <a:solidFill>
                <a:srgbClr val="203E5F"/>
              </a:solidFill>
            </a:endParaRPr>
          </a:p>
          <a:p>
            <a:r>
              <a:rPr lang="en-US" sz="2400" b="1" dirty="0">
                <a:solidFill>
                  <a:srgbClr val="203E5F"/>
                </a:solidFill>
              </a:rPr>
              <a:t>Supplier problems can seriously affect marketing : Supplier shortage or delays and other events can cost sales in the short run and damage customer satisfaction in the long run.</a:t>
            </a:r>
          </a:p>
          <a:p>
            <a:endParaRPr lang="en-US" sz="2400" b="1" dirty="0">
              <a:solidFill>
                <a:srgbClr val="203E5F"/>
              </a:solidFill>
            </a:endParaRPr>
          </a:p>
          <a:p>
            <a:r>
              <a:rPr lang="en-US" sz="2400" b="1" dirty="0">
                <a:solidFill>
                  <a:srgbClr val="203E5F"/>
                </a:solidFill>
              </a:rPr>
              <a:t>Most marketers today treat their suppliers as partners in creating and delivering customer value.</a:t>
            </a:r>
          </a:p>
          <a:p>
            <a:endParaRPr lang="en-US" sz="2400" b="1" dirty="0">
              <a:solidFill>
                <a:srgbClr val="203E5F"/>
              </a:solidFill>
            </a:endParaRPr>
          </a:p>
          <a:p>
            <a:endParaRPr lang="en-US" sz="2400" b="1" dirty="0">
              <a:solidFill>
                <a:srgbClr val="203E5F"/>
              </a:solidFill>
            </a:endParaRPr>
          </a:p>
        </p:txBody>
      </p:sp>
    </p:spTree>
    <p:extLst>
      <p:ext uri="{BB962C8B-B14F-4D97-AF65-F5344CB8AC3E}">
        <p14:creationId xmlns:p14="http://schemas.microsoft.com/office/powerpoint/2010/main" val="33835994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65C30-402E-48CC-BFEC-EB546C3FB2C1}"/>
              </a:ext>
            </a:extLst>
          </p:cNvPr>
          <p:cNvSpPr>
            <a:spLocks noGrp="1"/>
          </p:cNvSpPr>
          <p:nvPr>
            <p:ph type="title"/>
          </p:nvPr>
        </p:nvSpPr>
        <p:spPr>
          <a:xfrm>
            <a:off x="6096000" y="389603"/>
            <a:ext cx="5863721" cy="1027891"/>
          </a:xfrm>
          <a:noFill/>
        </p:spPr>
        <p:txBody>
          <a:bodyPr>
            <a:normAutofit fontScale="90000"/>
          </a:bodyPr>
          <a:lstStyle/>
          <a:p>
            <a:r>
              <a:rPr lang="en-US" b="1" dirty="0">
                <a:solidFill>
                  <a:schemeClr val="bg1"/>
                </a:solidFill>
                <a:highlight>
                  <a:srgbClr val="000080"/>
                </a:highlight>
              </a:rPr>
              <a:t>Marketing Intermediaries</a:t>
            </a:r>
          </a:p>
        </p:txBody>
      </p:sp>
      <p:pic>
        <p:nvPicPr>
          <p:cNvPr id="4" name="Picture 3">
            <a:extLst>
              <a:ext uri="{FF2B5EF4-FFF2-40B4-BE49-F238E27FC236}">
                <a16:creationId xmlns:a16="http://schemas.microsoft.com/office/drawing/2014/main" id="{9B3730C5-214C-444B-B577-4E370653F2E3}"/>
              </a:ext>
            </a:extLst>
          </p:cNvPr>
          <p:cNvPicPr>
            <a:picLocks noChangeAspect="1"/>
          </p:cNvPicPr>
          <p:nvPr/>
        </p:nvPicPr>
        <p:blipFill rotWithShape="1">
          <a:blip r:embed="rId2"/>
          <a:srcRect l="12135" r="21993"/>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4FC3B006-C61F-459E-B6F8-5BA4BCA086FE}"/>
              </a:ext>
            </a:extLst>
          </p:cNvPr>
          <p:cNvSpPr>
            <a:spLocks noGrp="1"/>
          </p:cNvSpPr>
          <p:nvPr>
            <p:ph idx="1"/>
          </p:nvPr>
        </p:nvSpPr>
        <p:spPr>
          <a:xfrm>
            <a:off x="5412056" y="2279018"/>
            <a:ext cx="6136816" cy="3375920"/>
          </a:xfrm>
        </p:spPr>
        <p:txBody>
          <a:bodyPr anchor="t">
            <a:normAutofit/>
          </a:bodyPr>
          <a:lstStyle/>
          <a:p>
            <a:pPr marL="0" indent="0" algn="ctr">
              <a:buNone/>
            </a:pPr>
            <a:r>
              <a:rPr lang="en-US" dirty="0"/>
              <a:t>Intermediaries help the company promote, sell and distribute its products to find buyers. They include resellers, physical distribution firms, marketing services agencies, and financial intermediaries.</a:t>
            </a:r>
          </a:p>
        </p:txBody>
      </p:sp>
    </p:spTree>
    <p:extLst>
      <p:ext uri="{BB962C8B-B14F-4D97-AF65-F5344CB8AC3E}">
        <p14:creationId xmlns:p14="http://schemas.microsoft.com/office/powerpoint/2010/main" val="947825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D938B-46DF-49B1-B693-6F5719DE409E}"/>
              </a:ext>
            </a:extLst>
          </p:cNvPr>
          <p:cNvSpPr>
            <a:spLocks noGrp="1"/>
          </p:cNvSpPr>
          <p:nvPr>
            <p:ph type="title"/>
          </p:nvPr>
        </p:nvSpPr>
        <p:spPr>
          <a:xfrm>
            <a:off x="2344994" y="306131"/>
            <a:ext cx="9008806" cy="1325563"/>
          </a:xfrm>
        </p:spPr>
        <p:txBody>
          <a:bodyPr/>
          <a:lstStyle/>
          <a:p>
            <a:r>
              <a:rPr lang="en-US" b="1" dirty="0">
                <a:solidFill>
                  <a:srgbClr val="203E5F"/>
                </a:solidFill>
                <a:latin typeface="+mn-lt"/>
              </a:rPr>
              <a:t>Marketing intermediaries</a:t>
            </a:r>
          </a:p>
        </p:txBody>
      </p:sp>
      <p:graphicFrame>
        <p:nvGraphicFramePr>
          <p:cNvPr id="4" name="Table 4">
            <a:extLst>
              <a:ext uri="{FF2B5EF4-FFF2-40B4-BE49-F238E27FC236}">
                <a16:creationId xmlns:a16="http://schemas.microsoft.com/office/drawing/2014/main" id="{5F3DF821-48CD-4420-A049-31BCEC9D998C}"/>
              </a:ext>
            </a:extLst>
          </p:cNvPr>
          <p:cNvGraphicFramePr>
            <a:graphicFrameLocks noGrp="1"/>
          </p:cNvGraphicFramePr>
          <p:nvPr>
            <p:ph idx="1"/>
          </p:nvPr>
        </p:nvGraphicFramePr>
        <p:xfrm>
          <a:off x="838200" y="1734930"/>
          <a:ext cx="10515600" cy="3566160"/>
        </p:xfrm>
        <a:graphic>
          <a:graphicData uri="http://schemas.openxmlformats.org/drawingml/2006/table">
            <a:tbl>
              <a:tblPr firstRow="1" bandRow="1">
                <a:tableStyleId>{5C22544A-7EE6-4342-B048-85BDC9FD1C3A}</a:tableStyleId>
              </a:tblPr>
              <a:tblGrid>
                <a:gridCol w="2376948">
                  <a:extLst>
                    <a:ext uri="{9D8B030D-6E8A-4147-A177-3AD203B41FA5}">
                      <a16:colId xmlns:a16="http://schemas.microsoft.com/office/drawing/2014/main" val="2416629306"/>
                    </a:ext>
                  </a:extLst>
                </a:gridCol>
                <a:gridCol w="8138652">
                  <a:extLst>
                    <a:ext uri="{9D8B030D-6E8A-4147-A177-3AD203B41FA5}">
                      <a16:colId xmlns:a16="http://schemas.microsoft.com/office/drawing/2014/main" val="3891166045"/>
                    </a:ext>
                  </a:extLst>
                </a:gridCol>
              </a:tblGrid>
              <a:tr h="370840">
                <a:tc>
                  <a:txBody>
                    <a:bodyPr/>
                    <a:lstStyle/>
                    <a:p>
                      <a:r>
                        <a:rPr lang="en-US" sz="2400" b="1" dirty="0">
                          <a:solidFill>
                            <a:schemeClr val="bg1"/>
                          </a:solidFill>
                        </a:rPr>
                        <a:t>Intermediaries</a:t>
                      </a:r>
                      <a:endParaRPr lang="en-US" sz="2400" dirty="0"/>
                    </a:p>
                  </a:txBody>
                  <a:tcPr/>
                </a:tc>
                <a:tc>
                  <a:txBody>
                    <a:bodyPr/>
                    <a:lstStyle/>
                    <a:p>
                      <a:r>
                        <a:rPr lang="en-US" sz="2400" dirty="0"/>
                        <a:t>Definition</a:t>
                      </a:r>
                    </a:p>
                  </a:txBody>
                  <a:tcPr/>
                </a:tc>
                <a:extLst>
                  <a:ext uri="{0D108BD9-81ED-4DB2-BD59-A6C34878D82A}">
                    <a16:rowId xmlns:a16="http://schemas.microsoft.com/office/drawing/2014/main" val="3138343320"/>
                  </a:ext>
                </a:extLst>
              </a:tr>
              <a:tr h="370840">
                <a:tc>
                  <a:txBody>
                    <a:bodyPr/>
                    <a:lstStyle/>
                    <a:p>
                      <a:r>
                        <a:rPr lang="en-US" b="1" dirty="0"/>
                        <a:t>Reseller</a:t>
                      </a:r>
                    </a:p>
                  </a:txBody>
                  <a:tcPr/>
                </a:tc>
                <a:tc>
                  <a:txBody>
                    <a:bodyPr/>
                    <a:lstStyle/>
                    <a:p>
                      <a:r>
                        <a:rPr lang="en-US" dirty="0"/>
                        <a:t>Distribution channel firms that help the company find customers or make sales to them these include wholesalers and retailers that buy and resell merchandise </a:t>
                      </a:r>
                    </a:p>
                  </a:txBody>
                  <a:tcPr/>
                </a:tc>
                <a:extLst>
                  <a:ext uri="{0D108BD9-81ED-4DB2-BD59-A6C34878D82A}">
                    <a16:rowId xmlns:a16="http://schemas.microsoft.com/office/drawing/2014/main" val="1511398787"/>
                  </a:ext>
                </a:extLst>
              </a:tr>
              <a:tr h="370840">
                <a:tc>
                  <a:txBody>
                    <a:bodyPr/>
                    <a:lstStyle/>
                    <a:p>
                      <a:r>
                        <a:rPr lang="en-US" b="1" dirty="0"/>
                        <a:t>Physical distribution firms</a:t>
                      </a:r>
                    </a:p>
                  </a:txBody>
                  <a:tcPr>
                    <a:solidFill>
                      <a:schemeClr val="accent4">
                        <a:lumMod val="40000"/>
                        <a:lumOff val="60000"/>
                      </a:schemeClr>
                    </a:solidFill>
                  </a:tcPr>
                </a:tc>
                <a:tc>
                  <a:txBody>
                    <a:bodyPr/>
                    <a:lstStyle/>
                    <a:p>
                      <a:r>
                        <a:rPr lang="en-US" dirty="0"/>
                        <a:t>They help the company stock and move goods from their points of origin to their destinations.</a:t>
                      </a:r>
                    </a:p>
                  </a:txBody>
                  <a:tcPr>
                    <a:solidFill>
                      <a:schemeClr val="accent4">
                        <a:lumMod val="40000"/>
                        <a:lumOff val="60000"/>
                      </a:schemeClr>
                    </a:solidFill>
                  </a:tcPr>
                </a:tc>
                <a:extLst>
                  <a:ext uri="{0D108BD9-81ED-4DB2-BD59-A6C34878D82A}">
                    <a16:rowId xmlns:a16="http://schemas.microsoft.com/office/drawing/2014/main" val="1775802439"/>
                  </a:ext>
                </a:extLst>
              </a:tr>
              <a:tr h="370840">
                <a:tc>
                  <a:txBody>
                    <a:bodyPr/>
                    <a:lstStyle/>
                    <a:p>
                      <a:r>
                        <a:rPr lang="en-US" b="1" dirty="0"/>
                        <a:t>Marketing services agencies</a:t>
                      </a:r>
                    </a:p>
                  </a:txBody>
                  <a:tcPr>
                    <a:solidFill>
                      <a:schemeClr val="accent2">
                        <a:lumMod val="40000"/>
                        <a:lumOff val="60000"/>
                      </a:schemeClr>
                    </a:solidFill>
                  </a:tcPr>
                </a:tc>
                <a:tc>
                  <a:txBody>
                    <a:bodyPr/>
                    <a:lstStyle/>
                    <a:p>
                      <a:r>
                        <a:rPr lang="en-US" dirty="0"/>
                        <a:t>They are the marketing research firms, advertising agencies, media firms, and marketing consulting firms that help the company target and promote its products to the right markets.</a:t>
                      </a:r>
                    </a:p>
                  </a:txBody>
                  <a:tcPr>
                    <a:solidFill>
                      <a:schemeClr val="accent2">
                        <a:lumMod val="40000"/>
                        <a:lumOff val="60000"/>
                      </a:schemeClr>
                    </a:solidFill>
                  </a:tcPr>
                </a:tc>
                <a:extLst>
                  <a:ext uri="{0D108BD9-81ED-4DB2-BD59-A6C34878D82A}">
                    <a16:rowId xmlns:a16="http://schemas.microsoft.com/office/drawing/2014/main" val="1294889956"/>
                  </a:ext>
                </a:extLst>
              </a:tr>
              <a:tr h="370840">
                <a:tc>
                  <a:txBody>
                    <a:bodyPr/>
                    <a:lstStyle/>
                    <a:p>
                      <a:r>
                        <a:rPr lang="en-US" b="1" dirty="0"/>
                        <a:t>Financial intermediaries </a:t>
                      </a:r>
                    </a:p>
                  </a:txBody>
                  <a:tcPr>
                    <a:solidFill>
                      <a:schemeClr val="accent6">
                        <a:lumMod val="40000"/>
                        <a:lumOff val="60000"/>
                      </a:schemeClr>
                    </a:solidFill>
                  </a:tcPr>
                </a:tc>
                <a:tc>
                  <a:txBody>
                    <a:bodyPr/>
                    <a:lstStyle/>
                    <a:p>
                      <a:r>
                        <a:rPr lang="en-US" dirty="0"/>
                        <a:t>They include banks, credit companies, insurance companies, and other businesses that help finance transactions or insure against the risks associated with the buying and selling of goods. </a:t>
                      </a:r>
                    </a:p>
                  </a:txBody>
                  <a:tcPr>
                    <a:solidFill>
                      <a:schemeClr val="accent6">
                        <a:lumMod val="40000"/>
                        <a:lumOff val="60000"/>
                      </a:schemeClr>
                    </a:solidFill>
                  </a:tcPr>
                </a:tc>
                <a:extLst>
                  <a:ext uri="{0D108BD9-81ED-4DB2-BD59-A6C34878D82A}">
                    <a16:rowId xmlns:a16="http://schemas.microsoft.com/office/drawing/2014/main" val="3750811498"/>
                  </a:ext>
                </a:extLst>
              </a:tr>
            </a:tbl>
          </a:graphicData>
        </a:graphic>
      </p:graphicFrame>
      <p:sp>
        <p:nvSpPr>
          <p:cNvPr id="5" name="Arrow: Right 4">
            <a:extLst>
              <a:ext uri="{FF2B5EF4-FFF2-40B4-BE49-F238E27FC236}">
                <a16:creationId xmlns:a16="http://schemas.microsoft.com/office/drawing/2014/main" id="{7B67F868-4D00-4643-97FB-6705776906A7}"/>
              </a:ext>
            </a:extLst>
          </p:cNvPr>
          <p:cNvSpPr/>
          <p:nvPr/>
        </p:nvSpPr>
        <p:spPr>
          <a:xfrm>
            <a:off x="1150374" y="5408661"/>
            <a:ext cx="1194620" cy="564433"/>
          </a:xfrm>
          <a:prstGeom prst="rightArrow">
            <a:avLst/>
          </a:prstGeom>
          <a:solidFill>
            <a:srgbClr val="0A1F6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AC6C2677-C50A-4486-A2BD-DBF50370CCFE}"/>
              </a:ext>
            </a:extLst>
          </p:cNvPr>
          <p:cNvSpPr txBox="1"/>
          <p:nvPr/>
        </p:nvSpPr>
        <p:spPr>
          <a:xfrm>
            <a:off x="2610465" y="5336934"/>
            <a:ext cx="8743335" cy="707886"/>
          </a:xfrm>
          <a:prstGeom prst="rect">
            <a:avLst/>
          </a:prstGeom>
          <a:noFill/>
        </p:spPr>
        <p:txBody>
          <a:bodyPr wrap="square" rtlCol="0">
            <a:spAutoFit/>
          </a:bodyPr>
          <a:lstStyle/>
          <a:p>
            <a:r>
              <a:rPr lang="en-US" sz="2000" b="1" dirty="0"/>
              <a:t>Companies must partner effectively with marketing intermediaries to optimize the performance of the entire system </a:t>
            </a:r>
          </a:p>
        </p:txBody>
      </p:sp>
    </p:spTree>
    <p:extLst>
      <p:ext uri="{BB962C8B-B14F-4D97-AF65-F5344CB8AC3E}">
        <p14:creationId xmlns:p14="http://schemas.microsoft.com/office/powerpoint/2010/main" val="11689499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4EE70-FB56-4656-9271-084F6A71BE3A}"/>
              </a:ext>
            </a:extLst>
          </p:cNvPr>
          <p:cNvSpPr>
            <a:spLocks noGrp="1"/>
          </p:cNvSpPr>
          <p:nvPr>
            <p:ph type="title"/>
          </p:nvPr>
        </p:nvSpPr>
        <p:spPr>
          <a:xfrm>
            <a:off x="2335161" y="217716"/>
            <a:ext cx="7521677" cy="1325563"/>
          </a:xfrm>
        </p:spPr>
        <p:txBody>
          <a:bodyPr>
            <a:normAutofit/>
          </a:bodyPr>
          <a:lstStyle/>
          <a:p>
            <a:r>
              <a:rPr lang="en-US" sz="2800" b="1" dirty="0">
                <a:solidFill>
                  <a:srgbClr val="203E5F"/>
                </a:solidFill>
                <a:latin typeface="+mn-lt"/>
              </a:rPr>
              <a:t>EXAMPLE OF PARTENING WITH INTERMEDIAIRES</a:t>
            </a:r>
          </a:p>
        </p:txBody>
      </p:sp>
      <p:sp>
        <p:nvSpPr>
          <p:cNvPr id="3" name="Content Placeholder 2">
            <a:extLst>
              <a:ext uri="{FF2B5EF4-FFF2-40B4-BE49-F238E27FC236}">
                <a16:creationId xmlns:a16="http://schemas.microsoft.com/office/drawing/2014/main" id="{91A871F9-8F40-412A-BEE5-A79A92CA8BA2}"/>
              </a:ext>
            </a:extLst>
          </p:cNvPr>
          <p:cNvSpPr>
            <a:spLocks noGrp="1"/>
          </p:cNvSpPr>
          <p:nvPr>
            <p:ph idx="1"/>
          </p:nvPr>
        </p:nvSpPr>
        <p:spPr/>
        <p:txBody>
          <a:bodyPr/>
          <a:lstStyle/>
          <a:p>
            <a:pPr marL="0" indent="0">
              <a:buNone/>
            </a:pPr>
            <a:r>
              <a:rPr lang="en-US" dirty="0"/>
              <a:t> </a:t>
            </a:r>
          </a:p>
        </p:txBody>
      </p:sp>
      <p:grpSp>
        <p:nvGrpSpPr>
          <p:cNvPr id="14" name="Group 13">
            <a:extLst>
              <a:ext uri="{FF2B5EF4-FFF2-40B4-BE49-F238E27FC236}">
                <a16:creationId xmlns:a16="http://schemas.microsoft.com/office/drawing/2014/main" id="{F021CFCB-C8A4-471D-8361-E14B3361C730}"/>
              </a:ext>
            </a:extLst>
          </p:cNvPr>
          <p:cNvGrpSpPr/>
          <p:nvPr/>
        </p:nvGrpSpPr>
        <p:grpSpPr>
          <a:xfrm>
            <a:off x="425245" y="1976284"/>
            <a:ext cx="6698226" cy="3683668"/>
            <a:chOff x="838200" y="1811051"/>
            <a:chExt cx="8605074" cy="4084875"/>
          </a:xfrm>
        </p:grpSpPr>
        <p:pic>
          <p:nvPicPr>
            <p:cNvPr id="5" name="Picture 4">
              <a:extLst>
                <a:ext uri="{FF2B5EF4-FFF2-40B4-BE49-F238E27FC236}">
                  <a16:creationId xmlns:a16="http://schemas.microsoft.com/office/drawing/2014/main" id="{473A2270-15CE-4193-8019-95ECCFF3F39B}"/>
                </a:ext>
              </a:extLst>
            </p:cNvPr>
            <p:cNvPicPr>
              <a:picLocks noChangeAspect="1"/>
            </p:cNvPicPr>
            <p:nvPr/>
          </p:nvPicPr>
          <p:blipFill>
            <a:blip r:embed="rId2"/>
            <a:stretch>
              <a:fillRect/>
            </a:stretch>
          </p:blipFill>
          <p:spPr>
            <a:xfrm>
              <a:off x="838200" y="3446847"/>
              <a:ext cx="3529096" cy="1108893"/>
            </a:xfrm>
            <a:prstGeom prst="rect">
              <a:avLst/>
            </a:prstGeom>
          </p:spPr>
        </p:pic>
        <p:pic>
          <p:nvPicPr>
            <p:cNvPr id="6" name="Picture 5">
              <a:extLst>
                <a:ext uri="{FF2B5EF4-FFF2-40B4-BE49-F238E27FC236}">
                  <a16:creationId xmlns:a16="http://schemas.microsoft.com/office/drawing/2014/main" id="{12E09470-B916-4040-919A-F075ABD31BE0}"/>
                </a:ext>
              </a:extLst>
            </p:cNvPr>
            <p:cNvPicPr>
              <a:picLocks noChangeAspect="1"/>
            </p:cNvPicPr>
            <p:nvPr/>
          </p:nvPicPr>
          <p:blipFill>
            <a:blip r:embed="rId3"/>
            <a:stretch>
              <a:fillRect/>
            </a:stretch>
          </p:blipFill>
          <p:spPr>
            <a:xfrm>
              <a:off x="5767985" y="1811051"/>
              <a:ext cx="1687003" cy="1275060"/>
            </a:xfrm>
            <a:prstGeom prst="rect">
              <a:avLst/>
            </a:prstGeom>
          </p:spPr>
        </p:pic>
        <p:pic>
          <p:nvPicPr>
            <p:cNvPr id="1028" name="Picture 4" descr="Wendy's changes logo for first time since 1983 - New York Daily News">
              <a:extLst>
                <a:ext uri="{FF2B5EF4-FFF2-40B4-BE49-F238E27FC236}">
                  <a16:creationId xmlns:a16="http://schemas.microsoft.com/office/drawing/2014/main" id="{F9B0A076-D686-4711-A2E7-0A81A30BF6A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6271" y="3100685"/>
              <a:ext cx="1687003" cy="14184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5E5E2823-1CAD-4E59-9B42-0C208048BC0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5273" y="4742516"/>
              <a:ext cx="2410998" cy="1153410"/>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90DCB3F9-F599-4BF3-917A-8F428FBF332A}"/>
                </a:ext>
              </a:extLst>
            </p:cNvPr>
            <p:cNvCxnSpPr>
              <a:stCxn id="5" idx="3"/>
              <a:endCxn id="6" idx="1"/>
            </p:cNvCxnSpPr>
            <p:nvPr/>
          </p:nvCxnSpPr>
          <p:spPr>
            <a:xfrm flipV="1">
              <a:off x="4367296" y="2448581"/>
              <a:ext cx="1400689" cy="1552713"/>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24BF8604-6C61-407E-A44D-163AF13B9C2D}"/>
                </a:ext>
              </a:extLst>
            </p:cNvPr>
            <p:cNvCxnSpPr>
              <a:stCxn id="5" idx="3"/>
            </p:cNvCxnSpPr>
            <p:nvPr/>
          </p:nvCxnSpPr>
          <p:spPr>
            <a:xfrm flipV="1">
              <a:off x="4367296" y="4001293"/>
              <a:ext cx="3242872" cy="1"/>
            </a:xfrm>
            <a:prstGeom prst="straightConnector1">
              <a:avLst/>
            </a:prstGeom>
            <a:ln>
              <a:solidFill>
                <a:srgbClr val="C00000"/>
              </a:solidFill>
              <a:tailEnd type="triangle"/>
            </a:ln>
          </p:spPr>
          <p:style>
            <a:lnRef idx="1">
              <a:schemeClr val="accent2"/>
            </a:lnRef>
            <a:fillRef idx="0">
              <a:schemeClr val="accent2"/>
            </a:fillRef>
            <a:effectRef idx="0">
              <a:schemeClr val="accent2"/>
            </a:effectRef>
            <a:fontRef idx="minor">
              <a:schemeClr val="tx1"/>
            </a:fontRef>
          </p:style>
        </p:cxnSp>
        <p:cxnSp>
          <p:nvCxnSpPr>
            <p:cNvPr id="12" name="Straight Arrow Connector 11">
              <a:extLst>
                <a:ext uri="{FF2B5EF4-FFF2-40B4-BE49-F238E27FC236}">
                  <a16:creationId xmlns:a16="http://schemas.microsoft.com/office/drawing/2014/main" id="{C0D7E043-BD4A-49C1-902C-16B602E8CBD2}"/>
                </a:ext>
              </a:extLst>
            </p:cNvPr>
            <p:cNvCxnSpPr>
              <a:stCxn id="5" idx="3"/>
              <a:endCxn id="1030" idx="1"/>
            </p:cNvCxnSpPr>
            <p:nvPr/>
          </p:nvCxnSpPr>
          <p:spPr>
            <a:xfrm>
              <a:off x="4367296" y="4001294"/>
              <a:ext cx="977977" cy="1317927"/>
            </a:xfrm>
            <a:prstGeom prst="straightConnector1">
              <a:avLst/>
            </a:prstGeom>
            <a:ln>
              <a:solidFill>
                <a:srgbClr val="C00000"/>
              </a:solidFill>
              <a:tailEnd type="triangle"/>
            </a:ln>
          </p:spPr>
          <p:style>
            <a:lnRef idx="1">
              <a:schemeClr val="accent1"/>
            </a:lnRef>
            <a:fillRef idx="0">
              <a:schemeClr val="accent1"/>
            </a:fillRef>
            <a:effectRef idx="0">
              <a:schemeClr val="accent1"/>
            </a:effectRef>
            <a:fontRef idx="minor">
              <a:schemeClr val="tx1"/>
            </a:fontRef>
          </p:style>
        </p:cxnSp>
      </p:grpSp>
      <p:sp>
        <p:nvSpPr>
          <p:cNvPr id="13" name="TextBox 12">
            <a:extLst>
              <a:ext uri="{FF2B5EF4-FFF2-40B4-BE49-F238E27FC236}">
                <a16:creationId xmlns:a16="http://schemas.microsoft.com/office/drawing/2014/main" id="{5A14C536-04DB-4A94-B7BF-61ABC03E087A}"/>
              </a:ext>
            </a:extLst>
          </p:cNvPr>
          <p:cNvSpPr txBox="1"/>
          <p:nvPr/>
        </p:nvSpPr>
        <p:spPr>
          <a:xfrm>
            <a:off x="7337802" y="1825625"/>
            <a:ext cx="4573466" cy="3970318"/>
          </a:xfrm>
          <a:prstGeom prst="rect">
            <a:avLst/>
          </a:prstGeom>
          <a:noFill/>
        </p:spPr>
        <p:txBody>
          <a:bodyPr wrap="square" rtlCol="0">
            <a:spAutoFit/>
          </a:bodyPr>
          <a:lstStyle/>
          <a:p>
            <a:pPr marL="285750" indent="-285750">
              <a:buFont typeface="Arial" panose="020B0604020202020204" pitchFamily="34" charset="0"/>
              <a:buChar char="•"/>
            </a:pPr>
            <a:r>
              <a:rPr lang="en-US" dirty="0"/>
              <a:t>Coca-Cola tries to understand the finer points of each retailer partners business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conducts market research and shares the results with partners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studies the design of drive-through menu boards to better understand which layouts, fonts, letter size, colors, and visual induce consumers to order more food and drink. Based on these research they develop marketing programs and merchandising tools that help its retail partners improve their beverage sales and profit.</a:t>
            </a:r>
          </a:p>
        </p:txBody>
      </p:sp>
    </p:spTree>
    <p:extLst>
      <p:ext uri="{BB962C8B-B14F-4D97-AF65-F5344CB8AC3E}">
        <p14:creationId xmlns:p14="http://schemas.microsoft.com/office/powerpoint/2010/main" val="1571525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128CF-D79A-40A0-BE3B-234A41B6934C}"/>
              </a:ext>
            </a:extLst>
          </p:cNvPr>
          <p:cNvSpPr>
            <a:spLocks noGrp="1"/>
          </p:cNvSpPr>
          <p:nvPr>
            <p:ph type="title"/>
          </p:nvPr>
        </p:nvSpPr>
        <p:spPr>
          <a:xfrm>
            <a:off x="801705" y="181648"/>
            <a:ext cx="6586491" cy="1286160"/>
          </a:xfrm>
        </p:spPr>
        <p:txBody>
          <a:bodyPr anchor="b">
            <a:normAutofit/>
          </a:bodyPr>
          <a:lstStyle/>
          <a:p>
            <a:r>
              <a:rPr lang="en-US" sz="5400" b="1" dirty="0">
                <a:solidFill>
                  <a:srgbClr val="203E5F"/>
                </a:solidFill>
                <a:latin typeface="+mn-lt"/>
              </a:rPr>
              <a:t>Competitors</a:t>
            </a:r>
          </a:p>
        </p:txBody>
      </p:sp>
      <p:sp>
        <p:nvSpPr>
          <p:cNvPr id="3" name="Content Placeholder 2">
            <a:extLst>
              <a:ext uri="{FF2B5EF4-FFF2-40B4-BE49-F238E27FC236}">
                <a16:creationId xmlns:a16="http://schemas.microsoft.com/office/drawing/2014/main" id="{9E40929C-9A8F-42DC-932D-7B657A2BEE1D}"/>
              </a:ext>
            </a:extLst>
          </p:cNvPr>
          <p:cNvSpPr>
            <a:spLocks noGrp="1"/>
          </p:cNvSpPr>
          <p:nvPr>
            <p:ph idx="1"/>
          </p:nvPr>
        </p:nvSpPr>
        <p:spPr>
          <a:xfrm>
            <a:off x="4942369" y="1687413"/>
            <a:ext cx="6586489" cy="4345859"/>
          </a:xfrm>
        </p:spPr>
        <p:txBody>
          <a:bodyPr>
            <a:normAutofit lnSpcReduction="10000"/>
          </a:bodyPr>
          <a:lstStyle/>
          <a:p>
            <a:r>
              <a:rPr lang="en-US" sz="2400" dirty="0"/>
              <a:t>To be successful a company must provide greater customers value and satisfaction then its competitors do.</a:t>
            </a:r>
          </a:p>
          <a:p>
            <a:r>
              <a:rPr lang="en-US" sz="2400" dirty="0"/>
              <a:t>Marketers must do more than simply adapt to the needs of target consumers </a:t>
            </a:r>
          </a:p>
          <a:p>
            <a:r>
              <a:rPr lang="en-US" sz="2400" dirty="0"/>
              <a:t>They must gain strategic advantage by positioning their offerings strongly against competitor’s offerings in the minds of consumers.</a:t>
            </a:r>
          </a:p>
          <a:p>
            <a:r>
              <a:rPr lang="en-US" sz="2400" dirty="0"/>
              <a:t>No single competitive marketing strategy is best for our companies.  Each firm should consider its own size and industry position compared with those of its competitors. </a:t>
            </a:r>
          </a:p>
        </p:txBody>
      </p:sp>
      <p:pic>
        <p:nvPicPr>
          <p:cNvPr id="4" name="Picture 3">
            <a:extLst>
              <a:ext uri="{FF2B5EF4-FFF2-40B4-BE49-F238E27FC236}">
                <a16:creationId xmlns:a16="http://schemas.microsoft.com/office/drawing/2014/main" id="{26C9CF89-B554-44BC-8958-EE6462B56D57}"/>
              </a:ext>
            </a:extLst>
          </p:cNvPr>
          <p:cNvPicPr>
            <a:picLocks noChangeAspect="1"/>
          </p:cNvPicPr>
          <p:nvPr/>
        </p:nvPicPr>
        <p:blipFill rotWithShape="1">
          <a:blip r:embed="rId2"/>
          <a:srcRect l="25816" r="6590"/>
          <a:stretch/>
        </p:blipFill>
        <p:spPr>
          <a:xfrm>
            <a:off x="801705" y="1687413"/>
            <a:ext cx="3976771" cy="4153791"/>
          </a:xfrm>
          <a:prstGeom prst="rect">
            <a:avLst/>
          </a:prstGeom>
          <a:ln>
            <a:noFill/>
          </a:ln>
          <a:effectLst>
            <a:softEdge rad="112500"/>
          </a:effectLst>
        </p:spPr>
      </p:pic>
    </p:spTree>
    <p:extLst>
      <p:ext uri="{BB962C8B-B14F-4D97-AF65-F5344CB8AC3E}">
        <p14:creationId xmlns:p14="http://schemas.microsoft.com/office/powerpoint/2010/main" val="1916726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E6637-56FE-4951-ACBC-39A741264F7C}"/>
              </a:ext>
            </a:extLst>
          </p:cNvPr>
          <p:cNvSpPr>
            <a:spLocks noGrp="1"/>
          </p:cNvSpPr>
          <p:nvPr>
            <p:ph type="title"/>
          </p:nvPr>
        </p:nvSpPr>
        <p:spPr>
          <a:xfrm>
            <a:off x="559604" y="339004"/>
            <a:ext cx="6594189" cy="1625210"/>
          </a:xfrm>
        </p:spPr>
        <p:txBody>
          <a:bodyPr>
            <a:normAutofit/>
          </a:bodyPr>
          <a:lstStyle/>
          <a:p>
            <a:r>
              <a:rPr lang="en-US" sz="5400" b="1" dirty="0">
                <a:solidFill>
                  <a:srgbClr val="203E5F"/>
                </a:solidFill>
                <a:latin typeface="+mn-lt"/>
              </a:rPr>
              <a:t>Publics</a:t>
            </a:r>
          </a:p>
        </p:txBody>
      </p:sp>
      <p:pic>
        <p:nvPicPr>
          <p:cNvPr id="4" name="Picture 3">
            <a:extLst>
              <a:ext uri="{FF2B5EF4-FFF2-40B4-BE49-F238E27FC236}">
                <a16:creationId xmlns:a16="http://schemas.microsoft.com/office/drawing/2014/main" id="{75580004-4901-4CA7-9076-5572728CA854}"/>
              </a:ext>
            </a:extLst>
          </p:cNvPr>
          <p:cNvPicPr>
            <a:picLocks noChangeAspect="1"/>
          </p:cNvPicPr>
          <p:nvPr/>
        </p:nvPicPr>
        <p:blipFill>
          <a:blip r:embed="rId2"/>
          <a:stretch>
            <a:fillRect/>
          </a:stretch>
        </p:blipFill>
        <p:spPr>
          <a:xfrm>
            <a:off x="566744" y="1765301"/>
            <a:ext cx="5707056" cy="4520848"/>
          </a:xfrm>
          <a:prstGeom prst="rect">
            <a:avLst/>
          </a:prstGeom>
        </p:spPr>
      </p:pic>
      <p:sp>
        <p:nvSpPr>
          <p:cNvPr id="3" name="Content Placeholder 2">
            <a:extLst>
              <a:ext uri="{FF2B5EF4-FFF2-40B4-BE49-F238E27FC236}">
                <a16:creationId xmlns:a16="http://schemas.microsoft.com/office/drawing/2014/main" id="{9BFCE237-A6B4-4569-A6B9-D9C890D0C221}"/>
              </a:ext>
            </a:extLst>
          </p:cNvPr>
          <p:cNvSpPr>
            <a:spLocks noGrp="1"/>
          </p:cNvSpPr>
          <p:nvPr>
            <p:ph idx="1"/>
          </p:nvPr>
        </p:nvSpPr>
        <p:spPr>
          <a:xfrm>
            <a:off x="6527800" y="1599544"/>
            <a:ext cx="5245100" cy="4852362"/>
          </a:xfrm>
        </p:spPr>
        <p:txBody>
          <a:bodyPr anchor="ctr">
            <a:normAutofit/>
          </a:bodyPr>
          <a:lstStyle/>
          <a:p>
            <a:r>
              <a:rPr lang="en-US" sz="2000" b="1" dirty="0"/>
              <a:t>Public is any group that has an actual or potential interest in or impact on an organization's ability to achieve its objectives.</a:t>
            </a:r>
          </a:p>
          <a:p>
            <a:endParaRPr lang="en-US" sz="2000" dirty="0"/>
          </a:p>
          <a:p>
            <a:r>
              <a:rPr lang="en-US" sz="2000" dirty="0"/>
              <a:t>We can identify seven types of Publics:</a:t>
            </a:r>
          </a:p>
          <a:p>
            <a:pPr lvl="1"/>
            <a:r>
              <a:rPr lang="en-US" sz="2000" dirty="0"/>
              <a:t>Financial Publics</a:t>
            </a:r>
          </a:p>
          <a:p>
            <a:pPr lvl="1"/>
            <a:r>
              <a:rPr lang="en-US" sz="2000" dirty="0"/>
              <a:t>Media Publics</a:t>
            </a:r>
          </a:p>
          <a:p>
            <a:pPr lvl="1"/>
            <a:r>
              <a:rPr lang="en-US" sz="2000" dirty="0"/>
              <a:t>Government publics</a:t>
            </a:r>
          </a:p>
          <a:p>
            <a:pPr lvl="1"/>
            <a:r>
              <a:rPr lang="en-US" sz="2000" dirty="0"/>
              <a:t>Citizen action publics</a:t>
            </a:r>
          </a:p>
          <a:p>
            <a:pPr lvl="1"/>
            <a:r>
              <a:rPr lang="en-US" sz="2000" dirty="0"/>
              <a:t>Local publics</a:t>
            </a:r>
          </a:p>
          <a:p>
            <a:pPr lvl="1"/>
            <a:r>
              <a:rPr lang="en-US" sz="2000" dirty="0"/>
              <a:t>General publics</a:t>
            </a:r>
          </a:p>
          <a:p>
            <a:pPr lvl="1"/>
            <a:r>
              <a:rPr lang="en-US" sz="2000" dirty="0"/>
              <a:t>Internal publics</a:t>
            </a:r>
          </a:p>
        </p:txBody>
      </p:sp>
    </p:spTree>
    <p:extLst>
      <p:ext uri="{BB962C8B-B14F-4D97-AF65-F5344CB8AC3E}">
        <p14:creationId xmlns:p14="http://schemas.microsoft.com/office/powerpoint/2010/main" val="3543955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71972-5449-4BEB-B773-64AC50A2734D}"/>
              </a:ext>
            </a:extLst>
          </p:cNvPr>
          <p:cNvSpPr>
            <a:spLocks noGrp="1"/>
          </p:cNvSpPr>
          <p:nvPr>
            <p:ph type="title"/>
          </p:nvPr>
        </p:nvSpPr>
        <p:spPr>
          <a:xfrm>
            <a:off x="731519" y="337820"/>
            <a:ext cx="6089904" cy="1426464"/>
          </a:xfrm>
        </p:spPr>
        <p:txBody>
          <a:bodyPr>
            <a:normAutofit/>
          </a:bodyPr>
          <a:lstStyle/>
          <a:p>
            <a:r>
              <a:rPr lang="en-US" sz="5400" b="1" dirty="0">
                <a:latin typeface="+mn-lt"/>
              </a:rPr>
              <a:t>Customers</a:t>
            </a:r>
          </a:p>
        </p:txBody>
      </p:sp>
      <p:sp>
        <p:nvSpPr>
          <p:cNvPr id="8" name="Content Placeholder 7">
            <a:extLst>
              <a:ext uri="{FF2B5EF4-FFF2-40B4-BE49-F238E27FC236}">
                <a16:creationId xmlns:a16="http://schemas.microsoft.com/office/drawing/2014/main" id="{B776AD25-F885-4FF8-A437-8C005E83D7D2}"/>
              </a:ext>
            </a:extLst>
          </p:cNvPr>
          <p:cNvSpPr>
            <a:spLocks noGrp="1"/>
          </p:cNvSpPr>
          <p:nvPr>
            <p:ph idx="1"/>
          </p:nvPr>
        </p:nvSpPr>
        <p:spPr>
          <a:xfrm>
            <a:off x="789456" y="1943100"/>
            <a:ext cx="6031967" cy="4138545"/>
          </a:xfrm>
        </p:spPr>
        <p:txBody>
          <a:bodyPr anchor="ctr">
            <a:normAutofit fontScale="92500" lnSpcReduction="20000"/>
          </a:bodyPr>
          <a:lstStyle/>
          <a:p>
            <a:pPr>
              <a:lnSpc>
                <a:spcPct val="120000"/>
              </a:lnSpc>
            </a:pPr>
            <a:r>
              <a:rPr lang="en-US" sz="2400" b="1" dirty="0"/>
              <a:t>Customers are the most important actors in the company's microenvironment. The aim of the entire value delivery network is to engage target customers and create strong relationship with them.</a:t>
            </a:r>
          </a:p>
          <a:p>
            <a:endParaRPr lang="en-US" sz="2400" b="1" dirty="0"/>
          </a:p>
          <a:p>
            <a:pPr>
              <a:lnSpc>
                <a:spcPct val="110000"/>
              </a:lnSpc>
            </a:pPr>
            <a:r>
              <a:rPr lang="en-US" sz="2400" b="1" dirty="0"/>
              <a:t>There are four types of customer markets:</a:t>
            </a:r>
          </a:p>
          <a:p>
            <a:pPr lvl="1">
              <a:lnSpc>
                <a:spcPct val="110000"/>
              </a:lnSpc>
            </a:pPr>
            <a:r>
              <a:rPr lang="en-US" b="1" dirty="0">
                <a:solidFill>
                  <a:srgbClr val="0A1F61"/>
                </a:solidFill>
              </a:rPr>
              <a:t>Consumer markets </a:t>
            </a:r>
          </a:p>
          <a:p>
            <a:pPr lvl="1">
              <a:lnSpc>
                <a:spcPct val="110000"/>
              </a:lnSpc>
            </a:pPr>
            <a:r>
              <a:rPr lang="en-US" b="1" dirty="0">
                <a:solidFill>
                  <a:srgbClr val="0A1F61"/>
                </a:solidFill>
              </a:rPr>
              <a:t>Business markets </a:t>
            </a:r>
          </a:p>
          <a:p>
            <a:pPr lvl="1">
              <a:lnSpc>
                <a:spcPct val="110000"/>
              </a:lnSpc>
            </a:pPr>
            <a:r>
              <a:rPr lang="en-US" b="1" dirty="0">
                <a:solidFill>
                  <a:srgbClr val="0A1F61"/>
                </a:solidFill>
              </a:rPr>
              <a:t>Government markets </a:t>
            </a:r>
          </a:p>
          <a:p>
            <a:pPr lvl="1">
              <a:lnSpc>
                <a:spcPct val="110000"/>
              </a:lnSpc>
            </a:pPr>
            <a:r>
              <a:rPr lang="en-US" b="1" dirty="0">
                <a:solidFill>
                  <a:srgbClr val="0A1F61"/>
                </a:solidFill>
              </a:rPr>
              <a:t>International markets  </a:t>
            </a:r>
          </a:p>
        </p:txBody>
      </p:sp>
      <p:pic>
        <p:nvPicPr>
          <p:cNvPr id="4" name="Content Placeholder 3" descr="Graphical user interface&#10;&#10;Description automatically generated">
            <a:extLst>
              <a:ext uri="{FF2B5EF4-FFF2-40B4-BE49-F238E27FC236}">
                <a16:creationId xmlns:a16="http://schemas.microsoft.com/office/drawing/2014/main" id="{ADF65801-935D-4814-A9BE-A79A17BE9F5C}"/>
              </a:ext>
            </a:extLst>
          </p:cNvPr>
          <p:cNvPicPr>
            <a:picLocks noChangeAspect="1"/>
          </p:cNvPicPr>
          <p:nvPr/>
        </p:nvPicPr>
        <p:blipFill rotWithShape="1">
          <a:blip r:embed="rId2"/>
          <a:srcRect l="8829" r="15493" b="2"/>
          <a:stretch/>
        </p:blipFill>
        <p:spPr>
          <a:xfrm>
            <a:off x="7277100" y="1943101"/>
            <a:ext cx="4455979" cy="4038600"/>
          </a:xfrm>
          <a:prstGeom prst="rect">
            <a:avLst/>
          </a:prstGeom>
        </p:spPr>
      </p:pic>
    </p:spTree>
    <p:extLst>
      <p:ext uri="{BB962C8B-B14F-4D97-AF65-F5344CB8AC3E}">
        <p14:creationId xmlns:p14="http://schemas.microsoft.com/office/powerpoint/2010/main" val="30347217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C783D-D481-4BFF-A6C2-4A70C77435FD}"/>
              </a:ext>
            </a:extLst>
          </p:cNvPr>
          <p:cNvSpPr>
            <a:spLocks noGrp="1"/>
          </p:cNvSpPr>
          <p:nvPr>
            <p:ph type="title"/>
          </p:nvPr>
        </p:nvSpPr>
        <p:spPr>
          <a:xfrm>
            <a:off x="838200" y="585216"/>
            <a:ext cx="10515600" cy="1325563"/>
          </a:xfrm>
        </p:spPr>
        <p:txBody>
          <a:bodyPr>
            <a:normAutofit/>
          </a:bodyPr>
          <a:lstStyle/>
          <a:p>
            <a:r>
              <a:rPr lang="en-US" b="1" dirty="0">
                <a:latin typeface="+mn-lt"/>
              </a:rPr>
              <a:t>4. The MACROENVIRONMENT</a:t>
            </a:r>
          </a:p>
        </p:txBody>
      </p:sp>
      <p:sp>
        <p:nvSpPr>
          <p:cNvPr id="8" name="Content Placeholder 7">
            <a:extLst>
              <a:ext uri="{FF2B5EF4-FFF2-40B4-BE49-F238E27FC236}">
                <a16:creationId xmlns:a16="http://schemas.microsoft.com/office/drawing/2014/main" id="{E1D04D3A-CC66-473A-BBE0-2A6B28938591}"/>
              </a:ext>
            </a:extLst>
          </p:cNvPr>
          <p:cNvSpPr>
            <a:spLocks noGrp="1"/>
          </p:cNvSpPr>
          <p:nvPr>
            <p:ph idx="1"/>
          </p:nvPr>
        </p:nvSpPr>
        <p:spPr>
          <a:xfrm>
            <a:off x="7414726" y="2437315"/>
            <a:ext cx="3939074" cy="3660185"/>
          </a:xfrm>
        </p:spPr>
        <p:txBody>
          <a:bodyPr anchor="ctr">
            <a:normAutofit/>
          </a:bodyPr>
          <a:lstStyle/>
          <a:p>
            <a:r>
              <a:rPr lang="en-US" sz="2200" dirty="0"/>
              <a:t>The Macro Marketing Environment includes all those factors  (6 factors) that exist outside the organization and can not be controlled. Some of these factors can be predicted and handled by skillful management. </a:t>
            </a:r>
          </a:p>
          <a:p>
            <a:r>
              <a:rPr lang="en-US" sz="2200" dirty="0"/>
              <a:t>They shape </a:t>
            </a:r>
            <a:r>
              <a:rPr lang="en-US" sz="2200" b="1" dirty="0"/>
              <a:t>opportunities</a:t>
            </a:r>
            <a:r>
              <a:rPr lang="en-US" sz="2200" dirty="0"/>
              <a:t> and pose </a:t>
            </a:r>
            <a:r>
              <a:rPr lang="en-US" sz="2200" b="1" dirty="0"/>
              <a:t>threats </a:t>
            </a:r>
            <a:r>
              <a:rPr lang="en-US" sz="2200" dirty="0"/>
              <a:t>to the company.</a:t>
            </a:r>
          </a:p>
        </p:txBody>
      </p:sp>
      <p:pic>
        <p:nvPicPr>
          <p:cNvPr id="2052" name="Picture 4" descr="Macro-Environmental Factors | Marketing Portfolio">
            <a:extLst>
              <a:ext uri="{FF2B5EF4-FFF2-40B4-BE49-F238E27FC236}">
                <a16:creationId xmlns:a16="http://schemas.microsoft.com/office/drawing/2014/main" id="{D26BF811-09A7-4791-9739-E8EED8DE8E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078" y="2653688"/>
            <a:ext cx="6467647" cy="3443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551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1B93F-9A91-4B84-B73F-6A89153110E8}"/>
              </a:ext>
            </a:extLst>
          </p:cNvPr>
          <p:cNvSpPr>
            <a:spLocks noGrp="1"/>
          </p:cNvSpPr>
          <p:nvPr>
            <p:ph type="title"/>
          </p:nvPr>
        </p:nvSpPr>
        <p:spPr>
          <a:xfrm>
            <a:off x="1991032" y="202892"/>
            <a:ext cx="9038303" cy="1325563"/>
          </a:xfrm>
        </p:spPr>
        <p:txBody>
          <a:bodyPr/>
          <a:lstStyle/>
          <a:p>
            <a:r>
              <a:rPr lang="en-US" b="1" dirty="0">
                <a:latin typeface="+mn-lt"/>
              </a:rPr>
              <a:t>Demographic Environment</a:t>
            </a:r>
          </a:p>
        </p:txBody>
      </p:sp>
      <p:sp>
        <p:nvSpPr>
          <p:cNvPr id="3" name="Content Placeholder 2">
            <a:extLst>
              <a:ext uri="{FF2B5EF4-FFF2-40B4-BE49-F238E27FC236}">
                <a16:creationId xmlns:a16="http://schemas.microsoft.com/office/drawing/2014/main" id="{4D42D428-7187-4666-8D5B-07E70FFE201C}"/>
              </a:ext>
            </a:extLst>
          </p:cNvPr>
          <p:cNvSpPr>
            <a:spLocks noGrp="1"/>
          </p:cNvSpPr>
          <p:nvPr>
            <p:ph idx="1"/>
          </p:nvPr>
        </p:nvSpPr>
        <p:spPr>
          <a:xfrm>
            <a:off x="838200" y="1825625"/>
            <a:ext cx="6860458" cy="4351338"/>
          </a:xfrm>
        </p:spPr>
        <p:txBody>
          <a:bodyPr/>
          <a:lstStyle/>
          <a:p>
            <a:r>
              <a:rPr lang="en-US" dirty="0"/>
              <a:t>Demography is the study of human populations in terms of size, density, location, age, gender, race, occupations and other statistics.</a:t>
            </a:r>
          </a:p>
          <a:p>
            <a:endParaRPr lang="en-US" dirty="0"/>
          </a:p>
          <a:p>
            <a:r>
              <a:rPr lang="en-US" dirty="0"/>
              <a:t>The environment is of major interest to marketers because it involves people and people make up markets. </a:t>
            </a:r>
          </a:p>
        </p:txBody>
      </p:sp>
      <p:pic>
        <p:nvPicPr>
          <p:cNvPr id="4" name="Picture 3">
            <a:extLst>
              <a:ext uri="{FF2B5EF4-FFF2-40B4-BE49-F238E27FC236}">
                <a16:creationId xmlns:a16="http://schemas.microsoft.com/office/drawing/2014/main" id="{2A6AA46D-C965-49DD-9B59-80E10B84BBE4}"/>
              </a:ext>
            </a:extLst>
          </p:cNvPr>
          <p:cNvPicPr>
            <a:picLocks noChangeAspect="1"/>
          </p:cNvPicPr>
          <p:nvPr/>
        </p:nvPicPr>
        <p:blipFill>
          <a:blip r:embed="rId2"/>
          <a:stretch>
            <a:fillRect/>
          </a:stretch>
        </p:blipFill>
        <p:spPr>
          <a:xfrm>
            <a:off x="7698658" y="1803708"/>
            <a:ext cx="4017467" cy="3453030"/>
          </a:xfrm>
          <a:prstGeom prst="rect">
            <a:avLst/>
          </a:prstGeom>
        </p:spPr>
      </p:pic>
    </p:spTree>
    <p:extLst>
      <p:ext uri="{BB962C8B-B14F-4D97-AF65-F5344CB8AC3E}">
        <p14:creationId xmlns:p14="http://schemas.microsoft.com/office/powerpoint/2010/main" val="17775094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EF429-DA76-494D-9A12-80209D16ABF4}"/>
              </a:ext>
            </a:extLst>
          </p:cNvPr>
          <p:cNvSpPr>
            <a:spLocks noGrp="1"/>
          </p:cNvSpPr>
          <p:nvPr>
            <p:ph type="title"/>
          </p:nvPr>
        </p:nvSpPr>
        <p:spPr>
          <a:xfrm>
            <a:off x="2150806" y="235973"/>
            <a:ext cx="9559413" cy="1045344"/>
          </a:xfrm>
          <a:solidFill>
            <a:srgbClr val="0A1F61"/>
          </a:solidFill>
        </p:spPr>
        <p:txBody>
          <a:bodyPr/>
          <a:lstStyle/>
          <a:p>
            <a:pPr algn="ctr"/>
            <a:r>
              <a:rPr lang="en-US" b="1" dirty="0">
                <a:solidFill>
                  <a:schemeClr val="bg1"/>
                </a:solidFill>
              </a:rPr>
              <a:t>DEMOGRAPHIC ENVIRONMENT</a:t>
            </a:r>
          </a:p>
        </p:txBody>
      </p:sp>
      <p:pic>
        <p:nvPicPr>
          <p:cNvPr id="3" name="Picture 2">
            <a:extLst>
              <a:ext uri="{FF2B5EF4-FFF2-40B4-BE49-F238E27FC236}">
                <a16:creationId xmlns:a16="http://schemas.microsoft.com/office/drawing/2014/main" id="{E98BF940-9587-4277-ADCE-F6301EB64575}"/>
              </a:ext>
            </a:extLst>
          </p:cNvPr>
          <p:cNvPicPr>
            <a:picLocks noChangeAspect="1"/>
          </p:cNvPicPr>
          <p:nvPr/>
        </p:nvPicPr>
        <p:blipFill>
          <a:blip r:embed="rId2"/>
          <a:stretch>
            <a:fillRect/>
          </a:stretch>
        </p:blipFill>
        <p:spPr>
          <a:xfrm>
            <a:off x="2150805" y="1681316"/>
            <a:ext cx="7568381" cy="4055807"/>
          </a:xfrm>
          <a:prstGeom prst="rect">
            <a:avLst/>
          </a:prstGeom>
        </p:spPr>
      </p:pic>
    </p:spTree>
    <p:extLst>
      <p:ext uri="{BB962C8B-B14F-4D97-AF65-F5344CB8AC3E}">
        <p14:creationId xmlns:p14="http://schemas.microsoft.com/office/powerpoint/2010/main" val="3881663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A282A-53B3-431F-9160-3FC033A24EA5}"/>
              </a:ext>
            </a:extLst>
          </p:cNvPr>
          <p:cNvSpPr>
            <a:spLocks noGrp="1"/>
          </p:cNvSpPr>
          <p:nvPr>
            <p:ph type="title"/>
          </p:nvPr>
        </p:nvSpPr>
        <p:spPr>
          <a:xfrm>
            <a:off x="2064107" y="309716"/>
            <a:ext cx="9496521" cy="958646"/>
          </a:xfrm>
          <a:solidFill>
            <a:srgbClr val="0A1F61"/>
          </a:solidFill>
        </p:spPr>
        <p:txBody>
          <a:bodyPr anchor="b">
            <a:normAutofit fontScale="90000"/>
          </a:bodyPr>
          <a:lstStyle/>
          <a:p>
            <a:br>
              <a:rPr lang="en-US" sz="2800" b="1" kern="1200" dirty="0">
                <a:solidFill>
                  <a:schemeClr val="bg1"/>
                </a:solidFill>
                <a:latin typeface="+mj-lt"/>
                <a:ea typeface="+mj-ea"/>
                <a:cs typeface="+mj-cs"/>
              </a:rPr>
            </a:br>
            <a:br>
              <a:rPr lang="en-US" sz="2800" b="1" kern="1200" dirty="0">
                <a:solidFill>
                  <a:schemeClr val="bg1"/>
                </a:solidFill>
                <a:latin typeface="+mj-lt"/>
                <a:ea typeface="+mj-ea"/>
                <a:cs typeface="+mj-cs"/>
              </a:rPr>
            </a:br>
            <a:br>
              <a:rPr lang="en-US" sz="2800" b="1" kern="1200" dirty="0">
                <a:solidFill>
                  <a:schemeClr val="bg1"/>
                </a:solidFill>
                <a:latin typeface="+mj-lt"/>
                <a:ea typeface="+mj-ea"/>
                <a:cs typeface="+mj-cs"/>
              </a:rPr>
            </a:br>
            <a:br>
              <a:rPr lang="en-US" sz="2800" b="1" kern="1200" dirty="0">
                <a:solidFill>
                  <a:schemeClr val="bg1"/>
                </a:solidFill>
                <a:latin typeface="+mj-lt"/>
                <a:ea typeface="+mj-ea"/>
                <a:cs typeface="+mj-cs"/>
              </a:rPr>
            </a:br>
            <a:br>
              <a:rPr lang="en-US" sz="2800" b="1" kern="1200" dirty="0">
                <a:solidFill>
                  <a:schemeClr val="bg1"/>
                </a:solidFill>
                <a:latin typeface="+mj-lt"/>
                <a:ea typeface="+mj-ea"/>
                <a:cs typeface="+mj-cs"/>
              </a:rPr>
            </a:br>
            <a:r>
              <a:rPr lang="en-US" sz="3100" b="1" kern="1200" dirty="0">
                <a:solidFill>
                  <a:schemeClr val="bg1"/>
                </a:solidFill>
                <a:latin typeface="+mj-lt"/>
                <a:ea typeface="+mj-ea"/>
                <a:cs typeface="+mj-cs"/>
              </a:rPr>
              <a:t>Some important new trends that affects marketing</a:t>
            </a:r>
            <a:br>
              <a:rPr lang="en-US" sz="2800" b="1" dirty="0">
                <a:solidFill>
                  <a:schemeClr val="bg1"/>
                </a:solidFill>
              </a:rPr>
            </a:br>
            <a:endParaRPr lang="en-US" sz="2800" dirty="0">
              <a:solidFill>
                <a:schemeClr val="bg1"/>
              </a:solidFill>
            </a:endParaRPr>
          </a:p>
        </p:txBody>
      </p:sp>
      <p:sp>
        <p:nvSpPr>
          <p:cNvPr id="4" name="Content Placeholder 3">
            <a:extLst>
              <a:ext uri="{FF2B5EF4-FFF2-40B4-BE49-F238E27FC236}">
                <a16:creationId xmlns:a16="http://schemas.microsoft.com/office/drawing/2014/main" id="{0BE63DBC-2D98-4A7D-BD7A-8C75C8E00520}"/>
              </a:ext>
            </a:extLst>
          </p:cNvPr>
          <p:cNvSpPr txBox="1">
            <a:spLocks noGrp="1"/>
          </p:cNvSpPr>
          <p:nvPr>
            <p:ph idx="1"/>
          </p:nvPr>
        </p:nvSpPr>
        <p:spPr>
          <a:xfrm>
            <a:off x="5080934" y="1805225"/>
            <a:ext cx="6586489" cy="4605184"/>
          </a:xfrm>
          <a:prstGeom prst="rect">
            <a:avLst/>
          </a:prstGeom>
        </p:spPr>
        <p:txBody>
          <a:bodyPr vert="horz" lIns="91440" tIns="45720" rIns="91440" bIns="45720" rtlCol="0">
            <a:normAutofit lnSpcReduction="10000"/>
          </a:bodyPr>
          <a:lstStyle/>
          <a:p>
            <a:pPr marL="285750" indent="-228600">
              <a:spcAft>
                <a:spcPts val="600"/>
              </a:spcAft>
              <a:buFont typeface="Arial" panose="020B0604020202020204" pitchFamily="34" charset="0"/>
              <a:buChar char="•"/>
            </a:pPr>
            <a:r>
              <a:rPr lang="en-US" dirty="0"/>
              <a:t>People engage with brands in an entirely new way through mobile and social media. They seek authenticity and opportunities to shape their own brand experience and share them with others. </a:t>
            </a:r>
          </a:p>
          <a:p>
            <a:pPr marL="285750" indent="-228600">
              <a:spcAft>
                <a:spcPts val="600"/>
              </a:spcAft>
              <a:buFont typeface="Arial" panose="020B0604020202020204" pitchFamily="34" charset="0"/>
              <a:buChar char="•"/>
            </a:pPr>
            <a:endParaRPr lang="en-US" sz="900" dirty="0"/>
          </a:p>
          <a:p>
            <a:pPr marL="285750" indent="-228600">
              <a:spcAft>
                <a:spcPts val="600"/>
              </a:spcAft>
              <a:buFont typeface="Arial" panose="020B0604020202020204" pitchFamily="34" charset="0"/>
              <a:buChar char="•"/>
            </a:pPr>
            <a:r>
              <a:rPr lang="en-US" dirty="0"/>
              <a:t>People are more comfortable with digital technology. Technology has become a way of life.</a:t>
            </a:r>
          </a:p>
          <a:p>
            <a:pPr marL="285750" indent="-228600">
              <a:spcAft>
                <a:spcPts val="600"/>
              </a:spcAft>
              <a:buFont typeface="Arial" panose="020B0604020202020204" pitchFamily="34" charset="0"/>
              <a:buChar char="•"/>
            </a:pPr>
            <a:endParaRPr lang="en-US" sz="1000" dirty="0"/>
          </a:p>
          <a:p>
            <a:pPr marL="285750" indent="-228600">
              <a:spcAft>
                <a:spcPts val="600"/>
              </a:spcAft>
              <a:buFont typeface="Arial" panose="020B0604020202020204" pitchFamily="34" charset="0"/>
              <a:buChar char="•"/>
            </a:pPr>
            <a:r>
              <a:rPr lang="en-US" dirty="0"/>
              <a:t>People are becoming better educated</a:t>
            </a:r>
          </a:p>
          <a:p>
            <a:pPr indent="-228600">
              <a:spcAft>
                <a:spcPts val="600"/>
              </a:spcAft>
              <a:buFont typeface="Arial" panose="020B0604020202020204" pitchFamily="34" charset="0"/>
              <a:buChar char="•"/>
            </a:pPr>
            <a:endParaRPr lang="en-US" dirty="0"/>
          </a:p>
        </p:txBody>
      </p:sp>
      <p:pic>
        <p:nvPicPr>
          <p:cNvPr id="6" name="Picture 5">
            <a:extLst>
              <a:ext uri="{FF2B5EF4-FFF2-40B4-BE49-F238E27FC236}">
                <a16:creationId xmlns:a16="http://schemas.microsoft.com/office/drawing/2014/main" id="{E8CC3E8E-B1E4-4582-8A8A-F54ADC51F1B1}"/>
              </a:ext>
            </a:extLst>
          </p:cNvPr>
          <p:cNvPicPr>
            <a:picLocks noChangeAspect="1"/>
          </p:cNvPicPr>
          <p:nvPr/>
        </p:nvPicPr>
        <p:blipFill>
          <a:blip r:embed="rId3"/>
          <a:stretch>
            <a:fillRect/>
          </a:stretch>
        </p:blipFill>
        <p:spPr>
          <a:xfrm>
            <a:off x="401253" y="1805225"/>
            <a:ext cx="4679681" cy="4413455"/>
          </a:xfrm>
          <a:prstGeom prst="rect">
            <a:avLst/>
          </a:prstGeom>
        </p:spPr>
      </p:pic>
    </p:spTree>
    <p:extLst>
      <p:ext uri="{BB962C8B-B14F-4D97-AF65-F5344CB8AC3E}">
        <p14:creationId xmlns:p14="http://schemas.microsoft.com/office/powerpoint/2010/main" val="2205776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FEA2C-E439-4D1C-BF72-0FDD2B89EA53}"/>
              </a:ext>
            </a:extLst>
          </p:cNvPr>
          <p:cNvSpPr>
            <a:spLocks noGrp="1"/>
          </p:cNvSpPr>
          <p:nvPr>
            <p:ph type="title"/>
          </p:nvPr>
        </p:nvSpPr>
        <p:spPr>
          <a:xfrm>
            <a:off x="693420" y="464820"/>
            <a:ext cx="11168380" cy="1426464"/>
          </a:xfrm>
        </p:spPr>
        <p:txBody>
          <a:bodyPr vert="horz" lIns="91440" tIns="45720" rIns="91440" bIns="45720" rtlCol="0" anchor="ctr">
            <a:normAutofit/>
          </a:bodyPr>
          <a:lstStyle/>
          <a:p>
            <a:r>
              <a:rPr lang="en-US" sz="4100" b="1" kern="1200" dirty="0">
                <a:solidFill>
                  <a:srgbClr val="203E5F"/>
                </a:solidFill>
                <a:latin typeface="+mn-lt"/>
                <a:ea typeface="+mj-ea"/>
                <a:cs typeface="+mj-cs"/>
              </a:rPr>
              <a:t>Some important new trends that affects marketing</a:t>
            </a:r>
          </a:p>
        </p:txBody>
      </p:sp>
      <p:sp>
        <p:nvSpPr>
          <p:cNvPr id="9" name="TextBox 8">
            <a:extLst>
              <a:ext uri="{FF2B5EF4-FFF2-40B4-BE49-F238E27FC236}">
                <a16:creationId xmlns:a16="http://schemas.microsoft.com/office/drawing/2014/main" id="{33BA83DA-8231-4EAA-9898-CB705F99A9C5}"/>
              </a:ext>
            </a:extLst>
          </p:cNvPr>
          <p:cNvSpPr txBox="1"/>
          <p:nvPr/>
        </p:nvSpPr>
        <p:spPr>
          <a:xfrm>
            <a:off x="789456" y="1891284"/>
            <a:ext cx="10597729" cy="4190361"/>
          </a:xfrm>
          <a:prstGeom prst="rect">
            <a:avLst/>
          </a:prstGeom>
        </p:spPr>
        <p:txBody>
          <a:bodyPr vert="horz" lIns="91440" tIns="45720" rIns="91440" bIns="45720" rtlCol="0" anchor="ctr">
            <a:normAutofit/>
          </a:bodyPr>
          <a:lstStyle/>
          <a:p>
            <a:pPr marL="285750" indent="-228600">
              <a:lnSpc>
                <a:spcPct val="90000"/>
              </a:lnSpc>
              <a:spcAft>
                <a:spcPts val="600"/>
              </a:spcAft>
              <a:buFont typeface="Arial" panose="020B0604020202020204" pitchFamily="34" charset="0"/>
              <a:buChar char="•"/>
            </a:pPr>
            <a:r>
              <a:rPr lang="en-US" sz="2000" dirty="0"/>
              <a:t>Growth in the number of divorce cases. </a:t>
            </a:r>
          </a:p>
          <a:p>
            <a:pPr marL="742950" lvl="1" indent="-228600">
              <a:lnSpc>
                <a:spcPct val="90000"/>
              </a:lnSpc>
              <a:spcAft>
                <a:spcPts val="600"/>
              </a:spcAft>
              <a:buFont typeface="Arial" panose="020B0604020202020204" pitchFamily="34" charset="0"/>
              <a:buChar char="•"/>
            </a:pPr>
            <a:r>
              <a:rPr lang="en-US" sz="2000" dirty="0"/>
              <a:t>The number of divorce cases in Saudi Arabia has exponentially grown in recent years. According to Saudi Open Data, 35,000 divorce cases were reported in 2015 and 40,000 in 2016. Statistics released by the Justice Ministry indicate that the number of divorce cases handled by courts across the country reached 53,675 in 2017. According to </a:t>
            </a:r>
            <a:r>
              <a:rPr lang="en-US" sz="2000" b="0" i="0" dirty="0">
                <a:effectLst/>
              </a:rPr>
              <a:t>UAE Statistics Centre, 1,922 divorce cases were recorded in 2016 as compared to 1,813 the previous year. Kuwait’s Ministry of Justice in 2017 revealed that around 60 per cent of marriages in the country had ended in divorce. In Qatar, statistics revealed that the divorce rate increased by 71 per cent over a 15-year period.</a:t>
            </a:r>
          </a:p>
          <a:p>
            <a:pPr marL="742950" lvl="1" indent="-228600">
              <a:lnSpc>
                <a:spcPct val="90000"/>
              </a:lnSpc>
              <a:spcAft>
                <a:spcPts val="600"/>
              </a:spcAft>
              <a:buFont typeface="Arial" panose="020B0604020202020204" pitchFamily="34" charset="0"/>
              <a:buChar char="•"/>
            </a:pPr>
            <a:endParaRPr lang="en-US" sz="2000" b="0" i="0" dirty="0">
              <a:effectLst/>
            </a:endParaRPr>
          </a:p>
          <a:p>
            <a:pPr marL="285750" indent="-228600">
              <a:lnSpc>
                <a:spcPct val="90000"/>
              </a:lnSpc>
              <a:spcAft>
                <a:spcPts val="600"/>
              </a:spcAft>
              <a:buFont typeface="Arial" panose="020B0604020202020204" pitchFamily="34" charset="0"/>
              <a:buChar char="•"/>
            </a:pPr>
            <a:r>
              <a:rPr lang="en-US" sz="2000" dirty="0"/>
              <a:t>The number of working women has also increased greatly. For instance, The Kingdom’s latest labor market survey in February showed that women’s participation rose to 31.3 percent in the third quarter of 2020, up from 26 percent at the end of 2019</a:t>
            </a:r>
          </a:p>
        </p:txBody>
      </p:sp>
    </p:spTree>
    <p:extLst>
      <p:ext uri="{BB962C8B-B14F-4D97-AF65-F5344CB8AC3E}">
        <p14:creationId xmlns:p14="http://schemas.microsoft.com/office/powerpoint/2010/main" val="1381915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A1B96-A7BE-4868-B6A4-AFE8F233F7A9}"/>
              </a:ext>
            </a:extLst>
          </p:cNvPr>
          <p:cNvSpPr>
            <a:spLocks noGrp="1"/>
          </p:cNvSpPr>
          <p:nvPr>
            <p:ph type="title"/>
          </p:nvPr>
        </p:nvSpPr>
        <p:spPr>
          <a:xfrm>
            <a:off x="731520" y="731520"/>
            <a:ext cx="10660380" cy="1426464"/>
          </a:xfrm>
        </p:spPr>
        <p:txBody>
          <a:bodyPr>
            <a:normAutofit/>
          </a:bodyPr>
          <a:lstStyle/>
          <a:p>
            <a:r>
              <a:rPr lang="en-US" b="1" dirty="0">
                <a:solidFill>
                  <a:srgbClr val="203E5F"/>
                </a:solidFill>
                <a:latin typeface="+mn-lt"/>
              </a:rPr>
              <a:t>How marketing is affected by changing in demographics</a:t>
            </a:r>
          </a:p>
        </p:txBody>
      </p:sp>
      <p:sp>
        <p:nvSpPr>
          <p:cNvPr id="3" name="Content Placeholder 2">
            <a:extLst>
              <a:ext uri="{FF2B5EF4-FFF2-40B4-BE49-F238E27FC236}">
                <a16:creationId xmlns:a16="http://schemas.microsoft.com/office/drawing/2014/main" id="{601697E5-6BDC-49FC-96D9-C09CBF4DB51E}"/>
              </a:ext>
            </a:extLst>
          </p:cNvPr>
          <p:cNvSpPr>
            <a:spLocks noGrp="1"/>
          </p:cNvSpPr>
          <p:nvPr>
            <p:ph idx="1"/>
          </p:nvPr>
        </p:nvSpPr>
        <p:spPr>
          <a:xfrm>
            <a:off x="760488" y="2748830"/>
            <a:ext cx="6031967" cy="3283260"/>
          </a:xfrm>
        </p:spPr>
        <p:txBody>
          <a:bodyPr anchor="ctr">
            <a:normAutofit/>
          </a:bodyPr>
          <a:lstStyle/>
          <a:p>
            <a:r>
              <a:rPr lang="en-US" sz="2000" dirty="0"/>
              <a:t>Companies are now adapting their marketing to reflect the changing dynamics of or families.</a:t>
            </a:r>
          </a:p>
          <a:p>
            <a:endParaRPr lang="en-US" sz="2000" dirty="0"/>
          </a:p>
          <a:p>
            <a:r>
              <a:rPr lang="en-US" sz="2000" dirty="0"/>
              <a:t>For example, whereas fathers were once ignored in family-oriented ads, today's advertisers are showing more caring and capable dads.</a:t>
            </a:r>
          </a:p>
          <a:p>
            <a:endParaRPr lang="en-US" sz="2000" dirty="0"/>
          </a:p>
          <a:p>
            <a:r>
              <a:rPr lang="en-US" sz="2000" dirty="0"/>
              <a:t>Also, more products are being developed to suit the needs of working women.</a:t>
            </a:r>
          </a:p>
          <a:p>
            <a:endParaRPr lang="en-US" sz="2000" dirty="0"/>
          </a:p>
        </p:txBody>
      </p:sp>
      <p:pic>
        <p:nvPicPr>
          <p:cNvPr id="5" name="Picture 4">
            <a:extLst>
              <a:ext uri="{FF2B5EF4-FFF2-40B4-BE49-F238E27FC236}">
                <a16:creationId xmlns:a16="http://schemas.microsoft.com/office/drawing/2014/main" id="{E9D9BD87-0FAC-42C6-A085-5D126C181049}"/>
              </a:ext>
            </a:extLst>
          </p:cNvPr>
          <p:cNvPicPr>
            <a:picLocks noChangeAspect="1"/>
          </p:cNvPicPr>
          <p:nvPr/>
        </p:nvPicPr>
        <p:blipFill>
          <a:blip r:embed="rId2"/>
          <a:stretch>
            <a:fillRect/>
          </a:stretch>
        </p:blipFill>
        <p:spPr>
          <a:xfrm>
            <a:off x="7183017" y="2480956"/>
            <a:ext cx="4690875" cy="3551134"/>
          </a:xfrm>
          <a:prstGeom prst="rect">
            <a:avLst/>
          </a:prstGeom>
        </p:spPr>
      </p:pic>
    </p:spTree>
    <p:extLst>
      <p:ext uri="{BB962C8B-B14F-4D97-AF65-F5344CB8AC3E}">
        <p14:creationId xmlns:p14="http://schemas.microsoft.com/office/powerpoint/2010/main" val="3410044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E7C30-BDA4-44A3-B1C5-0F1CCA883024}"/>
              </a:ext>
            </a:extLst>
          </p:cNvPr>
          <p:cNvSpPr>
            <a:spLocks noGrp="1"/>
          </p:cNvSpPr>
          <p:nvPr>
            <p:ph type="title"/>
          </p:nvPr>
        </p:nvSpPr>
        <p:spPr>
          <a:xfrm>
            <a:off x="7028496" y="1783959"/>
            <a:ext cx="4523424" cy="2889114"/>
          </a:xfrm>
        </p:spPr>
        <p:txBody>
          <a:bodyPr vert="horz" lIns="91440" tIns="45720" rIns="91440" bIns="45720" rtlCol="0" anchor="b">
            <a:normAutofit/>
          </a:bodyPr>
          <a:lstStyle/>
          <a:p>
            <a:pPr algn="ctr"/>
            <a:r>
              <a:rPr lang="en-US" sz="3000" b="1" dirty="0">
                <a:solidFill>
                  <a:srgbClr val="203E5F"/>
                </a:solidFill>
                <a:latin typeface="+mn-lt"/>
              </a:rPr>
              <a:t>WHAT OTHER CHANGES ARE AFFECTING DEMOGRAPHIC ENVIRONMENT IN YOUR COUNTRY?</a:t>
            </a:r>
          </a:p>
        </p:txBody>
      </p:sp>
      <p:pic>
        <p:nvPicPr>
          <p:cNvPr id="8" name="Picture 7" descr="A close-up of a magnifying glass&#10;&#10;Description automatically generated with medium confidence">
            <a:extLst>
              <a:ext uri="{FF2B5EF4-FFF2-40B4-BE49-F238E27FC236}">
                <a16:creationId xmlns:a16="http://schemas.microsoft.com/office/drawing/2014/main" id="{E363FCF6-9B60-4581-BA8D-EF0D35CB6DF1}"/>
              </a:ext>
            </a:extLst>
          </p:cNvPr>
          <p:cNvPicPr>
            <a:picLocks noChangeAspect="1"/>
          </p:cNvPicPr>
          <p:nvPr/>
        </p:nvPicPr>
        <p:blipFill rotWithShape="1">
          <a:blip r:embed="rId3"/>
          <a:srcRect r="-1" b="11450"/>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671493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Oil refinery against blue sky">
            <a:extLst>
              <a:ext uri="{FF2B5EF4-FFF2-40B4-BE49-F238E27FC236}">
                <a16:creationId xmlns:a16="http://schemas.microsoft.com/office/drawing/2014/main" id="{9E2FCB4B-CC2D-426B-81F6-D7BD68EDDB8E}"/>
              </a:ext>
            </a:extLst>
          </p:cNvPr>
          <p:cNvPicPr>
            <a:picLocks noChangeAspect="1"/>
          </p:cNvPicPr>
          <p:nvPr/>
        </p:nvPicPr>
        <p:blipFill rotWithShape="1">
          <a:blip r:embed="rId2"/>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741EF429-DA76-494D-9A12-80209D16ABF4}"/>
              </a:ext>
            </a:extLst>
          </p:cNvPr>
          <p:cNvSpPr>
            <a:spLocks noGrp="1"/>
          </p:cNvSpPr>
          <p:nvPr>
            <p:ph type="title"/>
          </p:nvPr>
        </p:nvSpPr>
        <p:spPr>
          <a:xfrm>
            <a:off x="8022021" y="1199931"/>
            <a:ext cx="3852041" cy="1834056"/>
          </a:xfrm>
        </p:spPr>
        <p:txBody>
          <a:bodyPr vert="horz" lIns="91440" tIns="45720" rIns="91440" bIns="45720" rtlCol="0" anchor="b">
            <a:normAutofit/>
          </a:bodyPr>
          <a:lstStyle/>
          <a:p>
            <a:pPr algn="ctr"/>
            <a:r>
              <a:rPr lang="en-US" sz="4000" b="1" dirty="0">
                <a:solidFill>
                  <a:schemeClr val="bg1"/>
                </a:solidFill>
                <a:latin typeface="+mn-lt"/>
              </a:rPr>
              <a:t>ECONOMIC ENVIRONMENT</a:t>
            </a:r>
          </a:p>
        </p:txBody>
      </p:sp>
    </p:spTree>
    <p:extLst>
      <p:ext uri="{BB962C8B-B14F-4D97-AF65-F5344CB8AC3E}">
        <p14:creationId xmlns:p14="http://schemas.microsoft.com/office/powerpoint/2010/main" val="155642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98E25-8A24-447E-8B59-361432BC81D4}"/>
              </a:ext>
            </a:extLst>
          </p:cNvPr>
          <p:cNvSpPr>
            <a:spLocks noGrp="1"/>
          </p:cNvSpPr>
          <p:nvPr>
            <p:ph type="title"/>
          </p:nvPr>
        </p:nvSpPr>
        <p:spPr/>
        <p:txBody>
          <a:bodyPr/>
          <a:lstStyle/>
          <a:p>
            <a:r>
              <a:rPr lang="en-US" b="1" dirty="0">
                <a:latin typeface="+mn-lt"/>
              </a:rPr>
              <a:t>Economic environment </a:t>
            </a:r>
          </a:p>
        </p:txBody>
      </p:sp>
      <p:graphicFrame>
        <p:nvGraphicFramePr>
          <p:cNvPr id="6" name="Content Placeholder 2">
            <a:extLst>
              <a:ext uri="{FF2B5EF4-FFF2-40B4-BE49-F238E27FC236}">
                <a16:creationId xmlns:a16="http://schemas.microsoft.com/office/drawing/2014/main" id="{96C19CA0-BD76-4889-9E48-FED13A3B8536}"/>
              </a:ext>
            </a:extLst>
          </p:cNvPr>
          <p:cNvGraphicFramePr>
            <a:graphicFrameLocks noGrp="1"/>
          </p:cNvGraphicFramePr>
          <p:nvPr>
            <p:ph idx="1"/>
          </p:nvPr>
        </p:nvGraphicFramePr>
        <p:xfrm>
          <a:off x="501445" y="1882210"/>
          <a:ext cx="6887498" cy="35335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Diagram&#10;&#10;Description automatically generated with medium confidence">
            <a:extLst>
              <a:ext uri="{FF2B5EF4-FFF2-40B4-BE49-F238E27FC236}">
                <a16:creationId xmlns:a16="http://schemas.microsoft.com/office/drawing/2014/main" id="{3C145383-43D6-42BF-89D1-93E59071DF8A}"/>
              </a:ext>
            </a:extLst>
          </p:cNvPr>
          <p:cNvPicPr>
            <a:picLocks noChangeAspect="1"/>
          </p:cNvPicPr>
          <p:nvPr/>
        </p:nvPicPr>
        <p:blipFill>
          <a:blip r:embed="rId7"/>
          <a:stretch>
            <a:fillRect/>
          </a:stretch>
        </p:blipFill>
        <p:spPr>
          <a:xfrm>
            <a:off x="7580670" y="1882209"/>
            <a:ext cx="4385518" cy="3533591"/>
          </a:xfrm>
          <a:prstGeom prst="rect">
            <a:avLst/>
          </a:prstGeom>
        </p:spPr>
      </p:pic>
    </p:spTree>
    <p:extLst>
      <p:ext uri="{BB962C8B-B14F-4D97-AF65-F5344CB8AC3E}">
        <p14:creationId xmlns:p14="http://schemas.microsoft.com/office/powerpoint/2010/main" val="24783864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96BA78-CEDF-4F96-ADE8-DD7D0487ED64}"/>
              </a:ext>
            </a:extLst>
          </p:cNvPr>
          <p:cNvSpPr>
            <a:spLocks noGrp="1"/>
          </p:cNvSpPr>
          <p:nvPr>
            <p:ph type="title"/>
          </p:nvPr>
        </p:nvSpPr>
        <p:spPr>
          <a:xfrm>
            <a:off x="4635591" y="392947"/>
            <a:ext cx="6586491" cy="904912"/>
          </a:xfrm>
          <a:solidFill>
            <a:srgbClr val="0A1F61"/>
          </a:solidFill>
        </p:spPr>
        <p:txBody>
          <a:bodyPr anchor="b">
            <a:normAutofit/>
          </a:bodyPr>
          <a:lstStyle/>
          <a:p>
            <a:r>
              <a:rPr lang="en-US" b="1" dirty="0">
                <a:solidFill>
                  <a:schemeClr val="bg1"/>
                </a:solidFill>
                <a:latin typeface="+mn-lt"/>
              </a:rPr>
              <a:t>Economic Environment</a:t>
            </a:r>
          </a:p>
        </p:txBody>
      </p:sp>
      <p:sp>
        <p:nvSpPr>
          <p:cNvPr id="3" name="Content Placeholder 2">
            <a:extLst>
              <a:ext uri="{FF2B5EF4-FFF2-40B4-BE49-F238E27FC236}">
                <a16:creationId xmlns:a16="http://schemas.microsoft.com/office/drawing/2014/main" id="{DA19D430-456B-4257-9809-A48C86D90D7B}"/>
              </a:ext>
            </a:extLst>
          </p:cNvPr>
          <p:cNvSpPr>
            <a:spLocks noGrp="1"/>
          </p:cNvSpPr>
          <p:nvPr>
            <p:ph idx="1"/>
          </p:nvPr>
        </p:nvSpPr>
        <p:spPr>
          <a:xfrm>
            <a:off x="5080934" y="2305665"/>
            <a:ext cx="6586489" cy="3785419"/>
          </a:xfrm>
        </p:spPr>
        <p:txBody>
          <a:bodyPr>
            <a:normAutofit lnSpcReduction="10000"/>
          </a:bodyPr>
          <a:lstStyle/>
          <a:p>
            <a:r>
              <a:rPr lang="en-US" sz="2400" dirty="0"/>
              <a:t>Changes in major economic variables, such as income, cost of living, interest rates, and savings and borrowing patterns, have a large impact on the marketplace.</a:t>
            </a:r>
          </a:p>
          <a:p>
            <a:endParaRPr lang="en-US" sz="2400" dirty="0"/>
          </a:p>
          <a:p>
            <a:r>
              <a:rPr lang="en-US" sz="2400" dirty="0"/>
              <a:t>Companies watch these variables by using economic forecasting. </a:t>
            </a:r>
          </a:p>
          <a:p>
            <a:endParaRPr lang="en-US" sz="2400" dirty="0"/>
          </a:p>
          <a:p>
            <a:r>
              <a:rPr lang="en-US" sz="2400" dirty="0"/>
              <a:t>With adequate warning they can take advantage of changes in the economic environment.</a:t>
            </a:r>
          </a:p>
        </p:txBody>
      </p:sp>
      <p:pic>
        <p:nvPicPr>
          <p:cNvPr id="5" name="Picture 4" descr="Magnifying glass showing decling performance">
            <a:extLst>
              <a:ext uri="{FF2B5EF4-FFF2-40B4-BE49-F238E27FC236}">
                <a16:creationId xmlns:a16="http://schemas.microsoft.com/office/drawing/2014/main" id="{A23C9395-F3EF-4E44-A661-6743FBB3B76E}"/>
              </a:ext>
            </a:extLst>
          </p:cNvPr>
          <p:cNvPicPr>
            <a:picLocks noChangeAspect="1"/>
          </p:cNvPicPr>
          <p:nvPr/>
        </p:nvPicPr>
        <p:blipFill rotWithShape="1">
          <a:blip r:embed="rId2"/>
          <a:srcRect l="12159" r="42722" b="-1"/>
          <a:stretch/>
        </p:blipFill>
        <p:spPr>
          <a:xfrm>
            <a:off x="20" y="10"/>
            <a:ext cx="4635571" cy="6857990"/>
          </a:xfrm>
          <a:prstGeom prst="rect">
            <a:avLst/>
          </a:prstGeom>
          <a:effectLst/>
        </p:spPr>
      </p:pic>
    </p:spTree>
    <p:extLst>
      <p:ext uri="{BB962C8B-B14F-4D97-AF65-F5344CB8AC3E}">
        <p14:creationId xmlns:p14="http://schemas.microsoft.com/office/powerpoint/2010/main" val="37538874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39E58-4593-4506-96FA-F9A22AB05716}"/>
              </a:ext>
            </a:extLst>
          </p:cNvPr>
          <p:cNvSpPr>
            <a:spLocks noGrp="1"/>
          </p:cNvSpPr>
          <p:nvPr>
            <p:ph type="title"/>
          </p:nvPr>
        </p:nvSpPr>
        <p:spPr>
          <a:xfrm>
            <a:off x="8622370" y="618681"/>
            <a:ext cx="3456558" cy="4794567"/>
          </a:xfrm>
        </p:spPr>
        <p:txBody>
          <a:bodyPr>
            <a:normAutofit/>
          </a:bodyPr>
          <a:lstStyle/>
          <a:p>
            <a:r>
              <a:rPr lang="en-US" sz="4000" b="1" dirty="0">
                <a:solidFill>
                  <a:srgbClr val="203E5F"/>
                </a:solidFill>
                <a:latin typeface="+mn-lt"/>
              </a:rPr>
              <a:t>NATURAL ENVIRONMENT</a:t>
            </a:r>
          </a:p>
        </p:txBody>
      </p:sp>
      <p:pic>
        <p:nvPicPr>
          <p:cNvPr id="2050" name="Picture 2" descr="Economic theories in the face of the realities of environmental crises -  Encyclopedia of the Environment">
            <a:extLst>
              <a:ext uri="{FF2B5EF4-FFF2-40B4-BE49-F238E27FC236}">
                <a16:creationId xmlns:a16="http://schemas.microsoft.com/office/drawing/2014/main" id="{55367506-2535-4957-9712-D96655C2D71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846" r="7569"/>
          <a:stretch/>
        </p:blipFill>
        <p:spPr bwMode="auto">
          <a:xfrm>
            <a:off x="976251" y="942538"/>
            <a:ext cx="7163222" cy="4808332"/>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236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4089-6119-46E3-BC31-E26242B75285}"/>
              </a:ext>
            </a:extLst>
          </p:cNvPr>
          <p:cNvSpPr>
            <a:spLocks noGrp="1"/>
          </p:cNvSpPr>
          <p:nvPr>
            <p:ph type="title"/>
          </p:nvPr>
        </p:nvSpPr>
        <p:spPr>
          <a:xfrm>
            <a:off x="5863722" y="0"/>
            <a:ext cx="6090875" cy="1325563"/>
          </a:xfrm>
          <a:solidFill>
            <a:srgbClr val="0A1F61"/>
          </a:solidFill>
        </p:spPr>
        <p:txBody>
          <a:bodyPr>
            <a:normAutofit/>
          </a:bodyPr>
          <a:lstStyle/>
          <a:p>
            <a:r>
              <a:rPr lang="en-US" dirty="0">
                <a:solidFill>
                  <a:schemeClr val="bg1"/>
                </a:solidFill>
              </a:rPr>
              <a:t>  The Natural Environment</a:t>
            </a:r>
          </a:p>
        </p:txBody>
      </p:sp>
      <p:pic>
        <p:nvPicPr>
          <p:cNvPr id="4" name="Picture 3">
            <a:extLst>
              <a:ext uri="{FF2B5EF4-FFF2-40B4-BE49-F238E27FC236}">
                <a16:creationId xmlns:a16="http://schemas.microsoft.com/office/drawing/2014/main" id="{6D83F0E3-F71C-41AD-B50E-745AA2EF08D4}"/>
              </a:ext>
            </a:extLst>
          </p:cNvPr>
          <p:cNvPicPr>
            <a:picLocks noChangeAspect="1"/>
          </p:cNvPicPr>
          <p:nvPr/>
        </p:nvPicPr>
        <p:blipFill rotWithShape="1">
          <a:blip r:embed="rId2"/>
          <a:srcRect l="27022" r="20926"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72A42198-8980-40A1-9F16-31ADF192D3E4}"/>
              </a:ext>
            </a:extLst>
          </p:cNvPr>
          <p:cNvSpPr>
            <a:spLocks noGrp="1"/>
          </p:cNvSpPr>
          <p:nvPr>
            <p:ph idx="1"/>
          </p:nvPr>
        </p:nvSpPr>
        <p:spPr>
          <a:xfrm>
            <a:off x="5574890" y="2020529"/>
            <a:ext cx="6379707" cy="4011561"/>
          </a:xfrm>
        </p:spPr>
        <p:txBody>
          <a:bodyPr anchor="t">
            <a:normAutofit fontScale="92500" lnSpcReduction="10000"/>
          </a:bodyPr>
          <a:lstStyle/>
          <a:p>
            <a:r>
              <a:rPr lang="en-US" sz="2400" dirty="0"/>
              <a:t>Natural environment involves the physical environment and the natural resources that are needed as inputs by marketers or that are affected by marketing activities.</a:t>
            </a:r>
          </a:p>
          <a:p>
            <a:endParaRPr lang="en-US" sz="2400" dirty="0"/>
          </a:p>
          <a:p>
            <a:r>
              <a:rPr lang="en-US" sz="2400" dirty="0"/>
              <a:t>Unexpected happenings in the physical environment anything from weather natural disasters can affect companies and their marketing strategies.</a:t>
            </a:r>
          </a:p>
          <a:p>
            <a:endParaRPr lang="en-US" sz="2400" dirty="0"/>
          </a:p>
          <a:p>
            <a:r>
              <a:rPr lang="en-US" sz="2400" dirty="0"/>
              <a:t>Although companies cannot prevent such natural occurrences, they should prepare for dealing with them. </a:t>
            </a:r>
          </a:p>
        </p:txBody>
      </p:sp>
    </p:spTree>
    <p:extLst>
      <p:ext uri="{BB962C8B-B14F-4D97-AF65-F5344CB8AC3E}">
        <p14:creationId xmlns:p14="http://schemas.microsoft.com/office/powerpoint/2010/main" val="15063814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EF52C-C807-4888-AB64-D7859296CA37}"/>
              </a:ext>
            </a:extLst>
          </p:cNvPr>
          <p:cNvSpPr>
            <a:spLocks noGrp="1"/>
          </p:cNvSpPr>
          <p:nvPr>
            <p:ph type="title"/>
          </p:nvPr>
        </p:nvSpPr>
        <p:spPr>
          <a:xfrm>
            <a:off x="2088108" y="238788"/>
            <a:ext cx="9170158" cy="1029574"/>
          </a:xfrm>
          <a:solidFill>
            <a:srgbClr val="0A1F61"/>
          </a:solidFill>
        </p:spPr>
        <p:txBody>
          <a:bodyPr/>
          <a:lstStyle/>
          <a:p>
            <a:r>
              <a:rPr lang="en-US" dirty="0">
                <a:solidFill>
                  <a:schemeClr val="bg1"/>
                </a:solidFill>
              </a:rPr>
              <a:t>Trends in the natural environment </a:t>
            </a:r>
          </a:p>
        </p:txBody>
      </p:sp>
      <p:sp>
        <p:nvSpPr>
          <p:cNvPr id="3" name="Content Placeholder 2">
            <a:extLst>
              <a:ext uri="{FF2B5EF4-FFF2-40B4-BE49-F238E27FC236}">
                <a16:creationId xmlns:a16="http://schemas.microsoft.com/office/drawing/2014/main" id="{ADE04B49-96EF-405D-8F77-99350FF6E155}"/>
              </a:ext>
            </a:extLst>
          </p:cNvPr>
          <p:cNvSpPr>
            <a:spLocks noGrp="1"/>
          </p:cNvSpPr>
          <p:nvPr>
            <p:ph idx="1"/>
          </p:nvPr>
        </p:nvSpPr>
        <p:spPr>
          <a:xfrm>
            <a:off x="838200" y="1825625"/>
            <a:ext cx="7671619" cy="4351338"/>
          </a:xfrm>
        </p:spPr>
        <p:txBody>
          <a:bodyPr>
            <a:normAutofit/>
          </a:bodyPr>
          <a:lstStyle/>
          <a:p>
            <a:pPr marL="514350" indent="-514350">
              <a:buFont typeface="+mj-lt"/>
              <a:buAutoNum type="arabicPeriod"/>
            </a:pPr>
            <a:r>
              <a:rPr lang="en-US" dirty="0"/>
              <a:t>Shortages of raw materials </a:t>
            </a:r>
          </a:p>
          <a:p>
            <a:pPr marL="514350" indent="-514350">
              <a:buFont typeface="+mj-lt"/>
              <a:buAutoNum type="arabicPeriod"/>
            </a:pPr>
            <a:r>
              <a:rPr lang="en-US" dirty="0"/>
              <a:t>Increased pollution </a:t>
            </a:r>
          </a:p>
          <a:p>
            <a:pPr marL="514350" indent="-514350">
              <a:buFont typeface="+mj-lt"/>
              <a:buAutoNum type="arabicPeriod"/>
            </a:pPr>
            <a:r>
              <a:rPr lang="en-US" dirty="0"/>
              <a:t>Increased government intervention in natural resources management.</a:t>
            </a:r>
          </a:p>
          <a:p>
            <a:pPr marL="514350" indent="-514350">
              <a:buFont typeface="+mj-lt"/>
              <a:buAutoNum type="arabicPeriod"/>
            </a:pPr>
            <a:r>
              <a:rPr lang="en-US" dirty="0">
                <a:solidFill>
                  <a:srgbClr val="0A1F61"/>
                </a:solidFill>
              </a:rPr>
              <a:t>Environmental sustainability </a:t>
            </a:r>
            <a:r>
              <a:rPr lang="en-US" dirty="0"/>
              <a:t>= Developing strategies and practices that create a world economy that the planet can support indefinitely.  It means meeting present needs without compromising the ability of future generations to meet their needs </a:t>
            </a:r>
          </a:p>
          <a:p>
            <a:pPr marL="0" indent="0">
              <a:buNone/>
            </a:pPr>
            <a:endParaRPr lang="en-US" dirty="0"/>
          </a:p>
        </p:txBody>
      </p:sp>
      <p:pic>
        <p:nvPicPr>
          <p:cNvPr id="4" name="Picture 3">
            <a:extLst>
              <a:ext uri="{FF2B5EF4-FFF2-40B4-BE49-F238E27FC236}">
                <a16:creationId xmlns:a16="http://schemas.microsoft.com/office/drawing/2014/main" id="{E45E5F56-331E-4ECE-BAC9-95B52043F4C4}"/>
              </a:ext>
            </a:extLst>
          </p:cNvPr>
          <p:cNvPicPr>
            <a:picLocks noChangeAspect="1"/>
          </p:cNvPicPr>
          <p:nvPr/>
        </p:nvPicPr>
        <p:blipFill>
          <a:blip r:embed="rId2"/>
          <a:stretch>
            <a:fillRect/>
          </a:stretch>
        </p:blipFill>
        <p:spPr>
          <a:xfrm>
            <a:off x="8401818" y="1633896"/>
            <a:ext cx="2143125" cy="2143125"/>
          </a:xfrm>
          <a:prstGeom prst="rect">
            <a:avLst/>
          </a:prstGeom>
        </p:spPr>
      </p:pic>
      <p:pic>
        <p:nvPicPr>
          <p:cNvPr id="5" name="Picture 4">
            <a:extLst>
              <a:ext uri="{FF2B5EF4-FFF2-40B4-BE49-F238E27FC236}">
                <a16:creationId xmlns:a16="http://schemas.microsoft.com/office/drawing/2014/main" id="{439EC75F-F2D2-44B9-85B6-DA4AEBA90DC2}"/>
              </a:ext>
            </a:extLst>
          </p:cNvPr>
          <p:cNvPicPr>
            <a:picLocks noChangeAspect="1"/>
          </p:cNvPicPr>
          <p:nvPr/>
        </p:nvPicPr>
        <p:blipFill>
          <a:blip r:embed="rId3"/>
          <a:stretch>
            <a:fillRect/>
          </a:stretch>
        </p:blipFill>
        <p:spPr>
          <a:xfrm>
            <a:off x="9325897" y="3246079"/>
            <a:ext cx="2143125" cy="2208213"/>
          </a:xfrm>
          <a:prstGeom prst="ellipse">
            <a:avLst/>
          </a:prstGeom>
        </p:spPr>
      </p:pic>
    </p:spTree>
    <p:extLst>
      <p:ext uri="{BB962C8B-B14F-4D97-AF65-F5344CB8AC3E}">
        <p14:creationId xmlns:p14="http://schemas.microsoft.com/office/powerpoint/2010/main" val="2898274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B8F67-8F2F-4CFE-B4A0-EB1BB8E93C41}"/>
              </a:ext>
            </a:extLst>
          </p:cNvPr>
          <p:cNvSpPr>
            <a:spLocks noGrp="1"/>
          </p:cNvSpPr>
          <p:nvPr>
            <p:ph type="title"/>
          </p:nvPr>
        </p:nvSpPr>
        <p:spPr>
          <a:xfrm>
            <a:off x="2067066" y="297192"/>
            <a:ext cx="5277333" cy="1325563"/>
          </a:xfrm>
        </p:spPr>
        <p:txBody>
          <a:bodyPr>
            <a:normAutofit/>
          </a:bodyPr>
          <a:lstStyle/>
          <a:p>
            <a:r>
              <a:rPr lang="en-US" b="1" dirty="0">
                <a:solidFill>
                  <a:srgbClr val="203E5F"/>
                </a:solidFill>
                <a:latin typeface="+mn-lt"/>
              </a:rPr>
              <a:t>Natural Environment </a:t>
            </a:r>
          </a:p>
        </p:txBody>
      </p:sp>
      <p:sp>
        <p:nvSpPr>
          <p:cNvPr id="3" name="Content Placeholder 2">
            <a:extLst>
              <a:ext uri="{FF2B5EF4-FFF2-40B4-BE49-F238E27FC236}">
                <a16:creationId xmlns:a16="http://schemas.microsoft.com/office/drawing/2014/main" id="{68609ADA-1983-498C-B412-F0018165706C}"/>
              </a:ext>
            </a:extLst>
          </p:cNvPr>
          <p:cNvSpPr>
            <a:spLocks noGrp="1"/>
          </p:cNvSpPr>
          <p:nvPr>
            <p:ph idx="1"/>
          </p:nvPr>
        </p:nvSpPr>
        <p:spPr>
          <a:xfrm>
            <a:off x="805543" y="1828800"/>
            <a:ext cx="4558309" cy="4224866"/>
          </a:xfrm>
        </p:spPr>
        <p:txBody>
          <a:bodyPr anchor="t">
            <a:normAutofit/>
          </a:bodyPr>
          <a:lstStyle/>
          <a:p>
            <a:r>
              <a:rPr lang="en-US" sz="2400" dirty="0"/>
              <a:t>Many companies are responding to consumer demands with more in environmentally responsible products.</a:t>
            </a:r>
          </a:p>
          <a:p>
            <a:pPr marL="0" indent="0">
              <a:buNone/>
            </a:pPr>
            <a:r>
              <a:rPr lang="en-US" sz="2400" dirty="0"/>
              <a:t> </a:t>
            </a:r>
          </a:p>
          <a:p>
            <a:r>
              <a:rPr lang="en-US" sz="2400" dirty="0"/>
              <a:t>Others are developing recyclable or biodegradable packaging, recycled materials and components, better pollution controls, and more energy efficient operations.</a:t>
            </a:r>
          </a:p>
        </p:txBody>
      </p:sp>
      <p:pic>
        <p:nvPicPr>
          <p:cNvPr id="6" name="Picture 5">
            <a:extLst>
              <a:ext uri="{FF2B5EF4-FFF2-40B4-BE49-F238E27FC236}">
                <a16:creationId xmlns:a16="http://schemas.microsoft.com/office/drawing/2014/main" id="{04ACC043-6F2D-4ECF-B143-0B397E4023C8}"/>
              </a:ext>
            </a:extLst>
          </p:cNvPr>
          <p:cNvPicPr>
            <a:picLocks noChangeAspect="1"/>
          </p:cNvPicPr>
          <p:nvPr/>
        </p:nvPicPr>
        <p:blipFill rotWithShape="1">
          <a:blip r:embed="rId2"/>
          <a:srcRect t="11840" r="2" b="3394"/>
          <a:stretch/>
        </p:blipFill>
        <p:spPr>
          <a:xfrm>
            <a:off x="8976795" y="297192"/>
            <a:ext cx="2776344" cy="2353443"/>
          </a:xfrm>
          <a:prstGeom prst="rect">
            <a:avLst/>
          </a:prstGeom>
        </p:spPr>
      </p:pic>
      <p:pic>
        <p:nvPicPr>
          <p:cNvPr id="4" name="Picture 3">
            <a:extLst>
              <a:ext uri="{FF2B5EF4-FFF2-40B4-BE49-F238E27FC236}">
                <a16:creationId xmlns:a16="http://schemas.microsoft.com/office/drawing/2014/main" id="{719996EB-7E45-44D8-BD75-B72F2256F6E1}"/>
              </a:ext>
            </a:extLst>
          </p:cNvPr>
          <p:cNvPicPr>
            <a:picLocks noChangeAspect="1"/>
          </p:cNvPicPr>
          <p:nvPr/>
        </p:nvPicPr>
        <p:blipFill rotWithShape="1">
          <a:blip r:embed="rId3"/>
          <a:srcRect t="5972" b="12472"/>
          <a:stretch/>
        </p:blipFill>
        <p:spPr>
          <a:xfrm>
            <a:off x="6369366" y="3504034"/>
            <a:ext cx="1741359" cy="1504872"/>
          </a:xfrm>
          <a:prstGeom prst="rect">
            <a:avLst/>
          </a:prstGeom>
        </p:spPr>
      </p:pic>
      <p:pic>
        <p:nvPicPr>
          <p:cNvPr id="5" name="Picture 4">
            <a:extLst>
              <a:ext uri="{FF2B5EF4-FFF2-40B4-BE49-F238E27FC236}">
                <a16:creationId xmlns:a16="http://schemas.microsoft.com/office/drawing/2014/main" id="{84A82BB1-7147-40DE-AEDF-F5BC286B56E0}"/>
              </a:ext>
            </a:extLst>
          </p:cNvPr>
          <p:cNvPicPr>
            <a:picLocks noChangeAspect="1"/>
          </p:cNvPicPr>
          <p:nvPr/>
        </p:nvPicPr>
        <p:blipFill rotWithShape="1">
          <a:blip r:embed="rId4"/>
          <a:srcRect l="13182" r="11916" b="1"/>
          <a:stretch/>
        </p:blipFill>
        <p:spPr>
          <a:xfrm>
            <a:off x="9873355" y="4857750"/>
            <a:ext cx="1825124" cy="1825141"/>
          </a:xfrm>
          <a:prstGeom prst="rect">
            <a:avLst/>
          </a:prstGeom>
        </p:spPr>
      </p:pic>
    </p:spTree>
    <p:extLst>
      <p:ext uri="{BB962C8B-B14F-4D97-AF65-F5344CB8AC3E}">
        <p14:creationId xmlns:p14="http://schemas.microsoft.com/office/powerpoint/2010/main" val="8592056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ircuit board background">
            <a:extLst>
              <a:ext uri="{FF2B5EF4-FFF2-40B4-BE49-F238E27FC236}">
                <a16:creationId xmlns:a16="http://schemas.microsoft.com/office/drawing/2014/main" id="{1A7195F8-87C5-4886-9391-AE7E42C08B76}"/>
              </a:ext>
            </a:extLst>
          </p:cNvPr>
          <p:cNvPicPr>
            <a:picLocks noChangeAspect="1"/>
          </p:cNvPicPr>
          <p:nvPr/>
        </p:nvPicPr>
        <p:blipFill rotWithShape="1">
          <a:blip r:embed="rId2">
            <a:alphaModFix amt="50000"/>
          </a:blip>
          <a:srcRect b="15414"/>
          <a:stretch/>
        </p:blipFill>
        <p:spPr>
          <a:xfrm>
            <a:off x="20" y="1"/>
            <a:ext cx="12191980" cy="6857999"/>
          </a:xfrm>
          <a:prstGeom prst="rect">
            <a:avLst/>
          </a:prstGeom>
        </p:spPr>
      </p:pic>
      <p:sp>
        <p:nvSpPr>
          <p:cNvPr id="2" name="Title 1">
            <a:extLst>
              <a:ext uri="{FF2B5EF4-FFF2-40B4-BE49-F238E27FC236}">
                <a16:creationId xmlns:a16="http://schemas.microsoft.com/office/drawing/2014/main" id="{C4C0AB36-DF04-41D8-83E1-0BC7C9505285}"/>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b="1" dirty="0">
                <a:solidFill>
                  <a:srgbClr val="000000"/>
                </a:solidFill>
                <a:latin typeface="+mn-lt"/>
              </a:rPr>
              <a:t>TECHNOLOGICAL ENVIRONMENT</a:t>
            </a:r>
          </a:p>
        </p:txBody>
      </p:sp>
    </p:spTree>
    <p:extLst>
      <p:ext uri="{BB962C8B-B14F-4D97-AF65-F5344CB8AC3E}">
        <p14:creationId xmlns:p14="http://schemas.microsoft.com/office/powerpoint/2010/main" val="40319585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2E85F-8063-4BC5-81AF-6B98641BAA5B}"/>
              </a:ext>
            </a:extLst>
          </p:cNvPr>
          <p:cNvSpPr>
            <a:spLocks noGrp="1"/>
          </p:cNvSpPr>
          <p:nvPr>
            <p:ph type="title"/>
          </p:nvPr>
        </p:nvSpPr>
        <p:spPr>
          <a:xfrm>
            <a:off x="524741" y="620392"/>
            <a:ext cx="3808268" cy="5504688"/>
          </a:xfrm>
          <a:ln>
            <a:noFill/>
          </a:ln>
        </p:spPr>
        <p:txBody>
          <a:bodyPr>
            <a:normAutofit/>
          </a:bodyPr>
          <a:lstStyle/>
          <a:p>
            <a:r>
              <a:rPr lang="en-US" sz="5100" b="1" dirty="0">
                <a:solidFill>
                  <a:srgbClr val="0A1F61"/>
                </a:solidFill>
                <a:latin typeface="+mn-lt"/>
              </a:rPr>
              <a:t>The Technological Environment </a:t>
            </a:r>
          </a:p>
        </p:txBody>
      </p:sp>
      <p:graphicFrame>
        <p:nvGraphicFramePr>
          <p:cNvPr id="5" name="Content Placeholder 2">
            <a:extLst>
              <a:ext uri="{FF2B5EF4-FFF2-40B4-BE49-F238E27FC236}">
                <a16:creationId xmlns:a16="http://schemas.microsoft.com/office/drawing/2014/main" id="{2EB96953-588E-43BD-A821-A53D5245FB9A}"/>
              </a:ext>
            </a:extLst>
          </p:cNvPr>
          <p:cNvGraphicFramePr>
            <a:graphicFrameLocks noGrp="1"/>
          </p:cNvGraphicFramePr>
          <p:nvPr>
            <p:ph idx="1"/>
          </p:nvPr>
        </p:nvGraphicFramePr>
        <p:xfrm>
          <a:off x="5093208"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4431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449C2-2FFF-4144-B7E3-5442B685D55C}"/>
              </a:ext>
            </a:extLst>
          </p:cNvPr>
          <p:cNvSpPr>
            <a:spLocks noGrp="1"/>
          </p:cNvSpPr>
          <p:nvPr>
            <p:ph type="title"/>
          </p:nvPr>
        </p:nvSpPr>
        <p:spPr>
          <a:xfrm>
            <a:off x="2102856" y="294968"/>
            <a:ext cx="9170158" cy="989163"/>
          </a:xfrm>
          <a:solidFill>
            <a:srgbClr val="0A1F61"/>
          </a:solidFill>
        </p:spPr>
        <p:txBody>
          <a:bodyPr/>
          <a:lstStyle/>
          <a:p>
            <a:r>
              <a:rPr lang="en-US" sz="4400" b="1" dirty="0">
                <a:solidFill>
                  <a:schemeClr val="bg1"/>
                </a:solidFill>
                <a:latin typeface="+mn-lt"/>
              </a:rPr>
              <a:t>The Technological Environment </a:t>
            </a:r>
            <a:endParaRPr lang="en-US" b="1" dirty="0">
              <a:solidFill>
                <a:schemeClr val="bg1"/>
              </a:solidFill>
              <a:latin typeface="+mn-lt"/>
            </a:endParaRPr>
          </a:p>
        </p:txBody>
      </p:sp>
      <p:graphicFrame>
        <p:nvGraphicFramePr>
          <p:cNvPr id="5" name="Content Placeholder 2">
            <a:extLst>
              <a:ext uri="{FF2B5EF4-FFF2-40B4-BE49-F238E27FC236}">
                <a16:creationId xmlns:a16="http://schemas.microsoft.com/office/drawing/2014/main" id="{97E3AC67-7961-4DC3-AADD-3FB44CC5187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08246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53D8C2-43DE-4B6B-ADD5-50C60ED8B1C3}"/>
              </a:ext>
            </a:extLst>
          </p:cNvPr>
          <p:cNvSpPr>
            <a:spLocks noGrp="1"/>
          </p:cNvSpPr>
          <p:nvPr>
            <p:ph type="sldNum" sz="quarter" idx="12"/>
          </p:nvPr>
        </p:nvSpPr>
        <p:spPr/>
        <p:txBody>
          <a:bodyPr/>
          <a:lstStyle/>
          <a:p>
            <a:fld id="{950730E2-3166-4827-AF64-1C78B0182448}" type="slidenum">
              <a:rPr lang="en-CA" smtClean="0"/>
              <a:pPr/>
              <a:t>31</a:t>
            </a:fld>
            <a:endParaRPr lang="en-CA"/>
          </a:p>
        </p:txBody>
      </p:sp>
      <p:pic>
        <p:nvPicPr>
          <p:cNvPr id="3" name="Carrefour city+ Shopping Experience">
            <a:hlinkClick r:id="" action="ppaction://media"/>
            <a:extLst>
              <a:ext uri="{FF2B5EF4-FFF2-40B4-BE49-F238E27FC236}">
                <a16:creationId xmlns:a16="http://schemas.microsoft.com/office/drawing/2014/main" id="{C38405CA-6581-4AFA-8548-BFBCF93050E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57868" y="857250"/>
            <a:ext cx="8786605" cy="5143500"/>
          </a:xfrm>
          <a:prstGeom prst="rect">
            <a:avLst/>
          </a:prstGeom>
        </p:spPr>
      </p:pic>
    </p:spTree>
    <p:extLst>
      <p:ext uri="{BB962C8B-B14F-4D97-AF65-F5344CB8AC3E}">
        <p14:creationId xmlns:p14="http://schemas.microsoft.com/office/powerpoint/2010/main" val="32633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748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26168AF-AF23-4F14-AC7D-374549A5EF17}"/>
              </a:ext>
            </a:extLst>
          </p:cNvPr>
          <p:cNvSpPr>
            <a:spLocks noGrp="1"/>
          </p:cNvSpPr>
          <p:nvPr>
            <p:ph type="sldNum" sz="quarter" idx="12"/>
          </p:nvPr>
        </p:nvSpPr>
        <p:spPr/>
        <p:txBody>
          <a:bodyPr/>
          <a:lstStyle/>
          <a:p>
            <a:fld id="{950730E2-3166-4827-AF64-1C78B0182448}" type="slidenum">
              <a:rPr lang="en-CA" smtClean="0"/>
              <a:pPr/>
              <a:t>32</a:t>
            </a:fld>
            <a:endParaRPr lang="en-CA"/>
          </a:p>
        </p:txBody>
      </p:sp>
      <p:pic>
        <p:nvPicPr>
          <p:cNvPr id="3" name="videoplayback (4)">
            <a:hlinkClick r:id="" action="ppaction://media"/>
            <a:extLst>
              <a:ext uri="{FF2B5EF4-FFF2-40B4-BE49-F238E27FC236}">
                <a16:creationId xmlns:a16="http://schemas.microsoft.com/office/drawing/2014/main" id="{5AA3E32B-F4F9-4E3F-9F25-0376891A005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919536" y="188640"/>
            <a:ext cx="8544949" cy="5904656"/>
          </a:xfrm>
          <a:prstGeom prst="rect">
            <a:avLst/>
          </a:prstGeom>
        </p:spPr>
      </p:pic>
    </p:spTree>
    <p:extLst>
      <p:ext uri="{BB962C8B-B14F-4D97-AF65-F5344CB8AC3E}">
        <p14:creationId xmlns:p14="http://schemas.microsoft.com/office/powerpoint/2010/main" val="40251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004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34DDB-393A-413E-A073-0DDC13CFBF6D}"/>
              </a:ext>
            </a:extLst>
          </p:cNvPr>
          <p:cNvSpPr>
            <a:spLocks noGrp="1"/>
          </p:cNvSpPr>
          <p:nvPr>
            <p:ph type="title"/>
          </p:nvPr>
        </p:nvSpPr>
        <p:spPr>
          <a:xfrm>
            <a:off x="8420101" y="1031716"/>
            <a:ext cx="3636446" cy="4794567"/>
          </a:xfrm>
        </p:spPr>
        <p:txBody>
          <a:bodyPr>
            <a:normAutofit/>
          </a:bodyPr>
          <a:lstStyle/>
          <a:p>
            <a:r>
              <a:rPr lang="en-US" sz="4000" b="1" dirty="0">
                <a:solidFill>
                  <a:srgbClr val="000000"/>
                </a:solidFill>
                <a:latin typeface="+mn-lt"/>
              </a:rPr>
              <a:t>POLITICAL ENVIRONMENT</a:t>
            </a:r>
          </a:p>
        </p:txBody>
      </p:sp>
      <p:pic>
        <p:nvPicPr>
          <p:cNvPr id="3" name="Picture 2">
            <a:extLst>
              <a:ext uri="{FF2B5EF4-FFF2-40B4-BE49-F238E27FC236}">
                <a16:creationId xmlns:a16="http://schemas.microsoft.com/office/drawing/2014/main" id="{786CBAA0-0C0A-4F6E-90E7-2E41D511F36D}"/>
              </a:ext>
            </a:extLst>
          </p:cNvPr>
          <p:cNvPicPr>
            <a:picLocks noChangeAspect="1"/>
          </p:cNvPicPr>
          <p:nvPr/>
        </p:nvPicPr>
        <p:blipFill rotWithShape="1">
          <a:blip r:embed="rId2"/>
          <a:srcRect t="292" r="-1" b="10092"/>
          <a:stretch/>
        </p:blipFill>
        <p:spPr>
          <a:xfrm>
            <a:off x="976251" y="942538"/>
            <a:ext cx="7163222" cy="4808332"/>
          </a:xfrm>
          <a:prstGeom prst="rect">
            <a:avLst/>
          </a:prstGeom>
          <a:effectLst/>
        </p:spPr>
      </p:pic>
    </p:spTree>
    <p:extLst>
      <p:ext uri="{BB962C8B-B14F-4D97-AF65-F5344CB8AC3E}">
        <p14:creationId xmlns:p14="http://schemas.microsoft.com/office/powerpoint/2010/main" val="4256528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AAD02D-42E2-42F8-8697-812130FD2866}"/>
              </a:ext>
            </a:extLst>
          </p:cNvPr>
          <p:cNvSpPr>
            <a:spLocks noGrp="1"/>
          </p:cNvSpPr>
          <p:nvPr>
            <p:ph type="title"/>
          </p:nvPr>
        </p:nvSpPr>
        <p:spPr>
          <a:xfrm>
            <a:off x="2088108" y="383458"/>
            <a:ext cx="9170158" cy="884903"/>
          </a:xfrm>
          <a:solidFill>
            <a:srgbClr val="0A1F61"/>
          </a:solidFill>
        </p:spPr>
        <p:txBody>
          <a:bodyPr/>
          <a:lstStyle/>
          <a:p>
            <a:r>
              <a:rPr lang="en-US" dirty="0"/>
              <a:t>THE </a:t>
            </a:r>
            <a:r>
              <a:rPr lang="en-US" sz="4400" b="1" dirty="0">
                <a:solidFill>
                  <a:srgbClr val="FFFFFF"/>
                </a:solidFill>
              </a:rPr>
              <a:t>POLITICAL ENVIRONMENT</a:t>
            </a:r>
            <a:endParaRPr lang="en-US" dirty="0"/>
          </a:p>
        </p:txBody>
      </p:sp>
      <p:sp>
        <p:nvSpPr>
          <p:cNvPr id="3" name="Content Placeholder 2">
            <a:extLst>
              <a:ext uri="{FF2B5EF4-FFF2-40B4-BE49-F238E27FC236}">
                <a16:creationId xmlns:a16="http://schemas.microsoft.com/office/drawing/2014/main" id="{1E778BD1-2751-4202-8E4D-BDB5E2210BD2}"/>
              </a:ext>
            </a:extLst>
          </p:cNvPr>
          <p:cNvSpPr>
            <a:spLocks noGrp="1"/>
          </p:cNvSpPr>
          <p:nvPr>
            <p:ph idx="1"/>
          </p:nvPr>
        </p:nvSpPr>
        <p:spPr>
          <a:xfrm>
            <a:off x="838200" y="1663393"/>
            <a:ext cx="10515600" cy="4351338"/>
          </a:xfrm>
        </p:spPr>
        <p:txBody>
          <a:bodyPr/>
          <a:lstStyle/>
          <a:p>
            <a:r>
              <a:rPr lang="en-US" dirty="0"/>
              <a:t>Political environment = laws, government agencies, and pressure groups that influence or limit various organizations and individuals in a given society.</a:t>
            </a:r>
          </a:p>
          <a:p>
            <a:endParaRPr lang="en-US" dirty="0"/>
          </a:p>
          <a:p>
            <a:r>
              <a:rPr lang="en-US" dirty="0"/>
              <a:t>Governments develop </a:t>
            </a:r>
            <a:r>
              <a:rPr lang="en-US" dirty="0">
                <a:solidFill>
                  <a:srgbClr val="0A1F61"/>
                </a:solidFill>
              </a:rPr>
              <a:t>public policy </a:t>
            </a:r>
            <a:r>
              <a:rPr lang="en-US" dirty="0"/>
              <a:t>to guide commerce = set of laws and regulations that limit business for the good of society as a whole.</a:t>
            </a:r>
          </a:p>
          <a:p>
            <a:endParaRPr lang="en-US" dirty="0"/>
          </a:p>
          <a:p>
            <a:r>
              <a:rPr lang="en-US" dirty="0"/>
              <a:t>Almost every marketing activity is subject to a wide range of laws and regulations </a:t>
            </a:r>
          </a:p>
        </p:txBody>
      </p:sp>
    </p:spTree>
    <p:extLst>
      <p:ext uri="{BB962C8B-B14F-4D97-AF65-F5344CB8AC3E}">
        <p14:creationId xmlns:p14="http://schemas.microsoft.com/office/powerpoint/2010/main" val="17417742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A0EBC-7D94-41A5-AD3F-2DF08EBE4DDB}"/>
              </a:ext>
            </a:extLst>
          </p:cNvPr>
          <p:cNvSpPr>
            <a:spLocks noGrp="1"/>
          </p:cNvSpPr>
          <p:nvPr>
            <p:ph type="title"/>
          </p:nvPr>
        </p:nvSpPr>
        <p:spPr>
          <a:xfrm>
            <a:off x="2126144" y="289671"/>
            <a:ext cx="6966154" cy="1325563"/>
          </a:xfrm>
        </p:spPr>
        <p:txBody>
          <a:bodyPr>
            <a:normAutofit/>
          </a:bodyPr>
          <a:lstStyle/>
          <a:p>
            <a:r>
              <a:rPr lang="en-US" sz="3200" dirty="0">
                <a:solidFill>
                  <a:schemeClr val="tx1"/>
                </a:solidFill>
              </a:rPr>
              <a:t>THE </a:t>
            </a:r>
            <a:r>
              <a:rPr lang="en-US" sz="3200" b="1" dirty="0">
                <a:solidFill>
                  <a:schemeClr val="tx1"/>
                </a:solidFill>
              </a:rPr>
              <a:t>POLITICAL ENVIRONMENT</a:t>
            </a:r>
            <a:endParaRPr lang="en-US" sz="3200" dirty="0">
              <a:solidFill>
                <a:schemeClr val="tx1"/>
              </a:solidFill>
            </a:endParaRPr>
          </a:p>
        </p:txBody>
      </p:sp>
      <p:sp>
        <p:nvSpPr>
          <p:cNvPr id="3" name="Content Placeholder 2">
            <a:extLst>
              <a:ext uri="{FF2B5EF4-FFF2-40B4-BE49-F238E27FC236}">
                <a16:creationId xmlns:a16="http://schemas.microsoft.com/office/drawing/2014/main" id="{F25AAECD-BE08-4631-8D39-7162658CDABB}"/>
              </a:ext>
            </a:extLst>
          </p:cNvPr>
          <p:cNvSpPr>
            <a:spLocks noGrp="1"/>
          </p:cNvSpPr>
          <p:nvPr>
            <p:ph idx="1"/>
          </p:nvPr>
        </p:nvSpPr>
        <p:spPr>
          <a:xfrm>
            <a:off x="186813" y="2038792"/>
            <a:ext cx="6966154" cy="3375920"/>
          </a:xfrm>
        </p:spPr>
        <p:txBody>
          <a:bodyPr anchor="t">
            <a:normAutofit fontScale="92500" lnSpcReduction="10000"/>
          </a:bodyPr>
          <a:lstStyle/>
          <a:p>
            <a:r>
              <a:rPr lang="en-US" dirty="0"/>
              <a:t>Business legislations has been enacted for several reasons: </a:t>
            </a:r>
          </a:p>
          <a:p>
            <a:endParaRPr lang="en-US" dirty="0"/>
          </a:p>
          <a:p>
            <a:pPr marL="914400" lvl="1" indent="-457200">
              <a:buFont typeface="+mj-lt"/>
              <a:buAutoNum type="arabicPeriod"/>
            </a:pPr>
            <a:r>
              <a:rPr lang="en-US" sz="2800" dirty="0"/>
              <a:t>To protect companies from each other (prevent unfair competition)</a:t>
            </a:r>
          </a:p>
          <a:p>
            <a:pPr marL="914400" lvl="1" indent="-457200">
              <a:buFont typeface="+mj-lt"/>
              <a:buAutoNum type="arabicPeriod"/>
            </a:pPr>
            <a:r>
              <a:rPr lang="en-US" sz="2800" dirty="0"/>
              <a:t>To protect consumers from unfair business practices.</a:t>
            </a:r>
          </a:p>
          <a:p>
            <a:pPr marL="914400" lvl="1" indent="-457200">
              <a:buFont typeface="+mj-lt"/>
              <a:buAutoNum type="arabicPeriod"/>
            </a:pPr>
            <a:r>
              <a:rPr lang="en-US" sz="2800" dirty="0"/>
              <a:t>to protect the interests of society against unrestrained business behavior </a:t>
            </a:r>
          </a:p>
          <a:p>
            <a:pPr marL="914400" lvl="1" indent="-457200">
              <a:buFont typeface="+mj-lt"/>
              <a:buAutoNum type="arabicPeriod"/>
            </a:pPr>
            <a:endParaRPr lang="en-US" sz="1800" dirty="0"/>
          </a:p>
        </p:txBody>
      </p:sp>
      <p:pic>
        <p:nvPicPr>
          <p:cNvPr id="4" name="Picture 3">
            <a:extLst>
              <a:ext uri="{FF2B5EF4-FFF2-40B4-BE49-F238E27FC236}">
                <a16:creationId xmlns:a16="http://schemas.microsoft.com/office/drawing/2014/main" id="{CE5821BE-1EDE-4345-AD11-FDF1BC5C902D}"/>
              </a:ext>
            </a:extLst>
          </p:cNvPr>
          <p:cNvPicPr>
            <a:picLocks noChangeAspect="1"/>
          </p:cNvPicPr>
          <p:nvPr/>
        </p:nvPicPr>
        <p:blipFill rotWithShape="1">
          <a:blip r:embed="rId2"/>
          <a:srcRect l="32295" r="389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5977146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Green floor and architecture">
            <a:extLst>
              <a:ext uri="{FF2B5EF4-FFF2-40B4-BE49-F238E27FC236}">
                <a16:creationId xmlns:a16="http://schemas.microsoft.com/office/drawing/2014/main" id="{3AA468B1-2B4B-45DF-99B8-8EFA4F4DF5F3}"/>
              </a:ext>
            </a:extLst>
          </p:cNvPr>
          <p:cNvPicPr>
            <a:picLocks noChangeAspect="1"/>
          </p:cNvPicPr>
          <p:nvPr/>
        </p:nvPicPr>
        <p:blipFill rotWithShape="1">
          <a:blip r:embed="rId2"/>
          <a:srcRect t="551" b="15179"/>
          <a:stretch/>
        </p:blipFill>
        <p:spPr>
          <a:xfrm>
            <a:off x="0" y="10"/>
            <a:ext cx="12191980" cy="6857990"/>
          </a:xfrm>
          <a:prstGeom prst="rect">
            <a:avLst/>
          </a:prstGeom>
        </p:spPr>
      </p:pic>
      <p:sp>
        <p:nvSpPr>
          <p:cNvPr id="2" name="Title 1">
            <a:extLst>
              <a:ext uri="{FF2B5EF4-FFF2-40B4-BE49-F238E27FC236}">
                <a16:creationId xmlns:a16="http://schemas.microsoft.com/office/drawing/2014/main" id="{CDB3981D-A729-4800-9DD1-C3A3728F5AA3}"/>
              </a:ext>
            </a:extLst>
          </p:cNvPr>
          <p:cNvSpPr>
            <a:spLocks noGrp="1"/>
          </p:cNvSpPr>
          <p:nvPr>
            <p:ph type="title"/>
          </p:nvPr>
        </p:nvSpPr>
        <p:spPr>
          <a:xfrm>
            <a:off x="625475" y="440440"/>
            <a:ext cx="11210925" cy="744836"/>
          </a:xfrm>
        </p:spPr>
        <p:txBody>
          <a:bodyPr>
            <a:noAutofit/>
          </a:bodyPr>
          <a:lstStyle/>
          <a:p>
            <a:pPr algn="ctr"/>
            <a:r>
              <a:rPr lang="en-US" sz="4800" b="1" dirty="0">
                <a:solidFill>
                  <a:schemeClr val="bg1"/>
                </a:solidFill>
                <a:latin typeface="+mn-lt"/>
              </a:rPr>
              <a:t>The Cultural Environment</a:t>
            </a:r>
          </a:p>
        </p:txBody>
      </p:sp>
    </p:spTree>
    <p:extLst>
      <p:ext uri="{BB962C8B-B14F-4D97-AF65-F5344CB8AC3E}">
        <p14:creationId xmlns:p14="http://schemas.microsoft.com/office/powerpoint/2010/main" val="1371367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78840-A338-4F96-A22C-18B046073E0C}"/>
              </a:ext>
            </a:extLst>
          </p:cNvPr>
          <p:cNvSpPr>
            <a:spLocks noGrp="1"/>
          </p:cNvSpPr>
          <p:nvPr>
            <p:ph type="title"/>
          </p:nvPr>
        </p:nvSpPr>
        <p:spPr/>
        <p:txBody>
          <a:bodyPr/>
          <a:lstStyle/>
          <a:p>
            <a:r>
              <a:rPr lang="en-US" b="1" dirty="0">
                <a:solidFill>
                  <a:srgbClr val="203E5F"/>
                </a:solidFill>
                <a:latin typeface="+mn-lt"/>
              </a:rPr>
              <a:t>The Cultural Environment </a:t>
            </a:r>
          </a:p>
        </p:txBody>
      </p:sp>
      <p:sp>
        <p:nvSpPr>
          <p:cNvPr id="3" name="Content Placeholder 2">
            <a:extLst>
              <a:ext uri="{FF2B5EF4-FFF2-40B4-BE49-F238E27FC236}">
                <a16:creationId xmlns:a16="http://schemas.microsoft.com/office/drawing/2014/main" id="{0FEB478D-E213-4895-B32D-9B7934A5BC9F}"/>
              </a:ext>
            </a:extLst>
          </p:cNvPr>
          <p:cNvSpPr>
            <a:spLocks noGrp="1"/>
          </p:cNvSpPr>
          <p:nvPr>
            <p:ph idx="1"/>
          </p:nvPr>
        </p:nvSpPr>
        <p:spPr>
          <a:xfrm>
            <a:off x="742666" y="1707638"/>
            <a:ext cx="10515600" cy="4351338"/>
          </a:xfrm>
        </p:spPr>
        <p:txBody>
          <a:bodyPr/>
          <a:lstStyle/>
          <a:p>
            <a:r>
              <a:rPr lang="en-US" dirty="0"/>
              <a:t>The cultural environment = Institutions and other forces that affect a society's basic values, perceptions, preferences, and behaviors.</a:t>
            </a:r>
          </a:p>
          <a:p>
            <a:endParaRPr lang="en-US" dirty="0"/>
          </a:p>
          <a:p>
            <a:r>
              <a:rPr lang="en-US" dirty="0"/>
              <a:t>Values: People in a given society hold many beliefs and values.</a:t>
            </a:r>
          </a:p>
          <a:p>
            <a:pPr marL="0" indent="0">
              <a:buNone/>
            </a:pPr>
            <a:endParaRPr lang="en-US" dirty="0"/>
          </a:p>
          <a:p>
            <a:r>
              <a:rPr lang="en-US" dirty="0"/>
              <a:t>Their core beliefs and values have a high degree of</a:t>
            </a:r>
            <a:r>
              <a:rPr lang="en-US" dirty="0">
                <a:solidFill>
                  <a:srgbClr val="C00000"/>
                </a:solidFill>
              </a:rPr>
              <a:t> persistency. </a:t>
            </a:r>
          </a:p>
          <a:p>
            <a:endParaRPr lang="en-US" dirty="0">
              <a:solidFill>
                <a:srgbClr val="C00000"/>
              </a:solidFill>
            </a:endParaRPr>
          </a:p>
          <a:p>
            <a:r>
              <a:rPr lang="en-US" dirty="0"/>
              <a:t>These beliefs shape more specific attitudes and behaviors found in everyday life </a:t>
            </a:r>
          </a:p>
          <a:p>
            <a:endParaRPr lang="en-US" dirty="0"/>
          </a:p>
          <a:p>
            <a:endParaRPr lang="en-US" dirty="0"/>
          </a:p>
        </p:txBody>
      </p:sp>
    </p:spTree>
    <p:extLst>
      <p:ext uri="{BB962C8B-B14F-4D97-AF65-F5344CB8AC3E}">
        <p14:creationId xmlns:p14="http://schemas.microsoft.com/office/powerpoint/2010/main" val="5109751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C12732-7FA8-4B34-AF67-AA9715FFA03B}"/>
              </a:ext>
            </a:extLst>
          </p:cNvPr>
          <p:cNvSpPr>
            <a:spLocks noGrp="1"/>
          </p:cNvSpPr>
          <p:nvPr>
            <p:ph idx="1"/>
          </p:nvPr>
        </p:nvSpPr>
        <p:spPr>
          <a:xfrm>
            <a:off x="789456" y="1690688"/>
            <a:ext cx="10597729" cy="4390957"/>
          </a:xfrm>
        </p:spPr>
        <p:txBody>
          <a:bodyPr anchor="ctr">
            <a:normAutofit/>
          </a:bodyPr>
          <a:lstStyle/>
          <a:p>
            <a:r>
              <a:rPr lang="en-US" sz="2400" dirty="0">
                <a:solidFill>
                  <a:srgbClr val="C00000"/>
                </a:solidFill>
              </a:rPr>
              <a:t>Core beliefs </a:t>
            </a:r>
            <a:r>
              <a:rPr lang="en-US" sz="2400" dirty="0"/>
              <a:t>and values are passed on from parents to children and are reinforced by schools, businesses, religious institutions, and government.</a:t>
            </a:r>
          </a:p>
          <a:p>
            <a:endParaRPr lang="en-US" sz="2400" dirty="0"/>
          </a:p>
          <a:p>
            <a:r>
              <a:rPr lang="en-US" sz="2400" dirty="0">
                <a:solidFill>
                  <a:srgbClr val="C00000"/>
                </a:solidFill>
              </a:rPr>
              <a:t>Secondary beliefs </a:t>
            </a:r>
            <a:r>
              <a:rPr lang="en-US" sz="2400" dirty="0"/>
              <a:t>and values are more open to change.</a:t>
            </a:r>
          </a:p>
          <a:p>
            <a:endParaRPr lang="en-US" sz="2400" dirty="0"/>
          </a:p>
          <a:p>
            <a:pPr lvl="1"/>
            <a:r>
              <a:rPr lang="en-US" dirty="0"/>
              <a:t>For example, Believing in marriage is a core belief , believing that people should get married early in life is a secondary belief. </a:t>
            </a:r>
          </a:p>
          <a:p>
            <a:pPr lvl="1"/>
            <a:endParaRPr lang="en-US" dirty="0"/>
          </a:p>
          <a:p>
            <a:r>
              <a:rPr lang="en-US" sz="2400" dirty="0"/>
              <a:t>Marketers have some chance of changing secondary values but little chance of changing core values.</a:t>
            </a:r>
          </a:p>
        </p:txBody>
      </p:sp>
      <p:sp>
        <p:nvSpPr>
          <p:cNvPr id="4" name="Title 1">
            <a:extLst>
              <a:ext uri="{FF2B5EF4-FFF2-40B4-BE49-F238E27FC236}">
                <a16:creationId xmlns:a16="http://schemas.microsoft.com/office/drawing/2014/main" id="{C8065860-029A-B108-B36B-238734FB2696}"/>
              </a:ext>
            </a:extLst>
          </p:cNvPr>
          <p:cNvSpPr txBox="1">
            <a:spLocks/>
          </p:cNvSpPr>
          <p:nvPr/>
        </p:nvSpPr>
        <p:spPr>
          <a:xfrm>
            <a:off x="838200" y="36512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a:solidFill>
                  <a:srgbClr val="203E5F"/>
                </a:solidFill>
                <a:latin typeface="+mn-lt"/>
              </a:rPr>
              <a:t>The Cultural Environment </a:t>
            </a:r>
            <a:endParaRPr lang="en-US" b="1" dirty="0">
              <a:solidFill>
                <a:srgbClr val="203E5F"/>
              </a:solidFill>
              <a:latin typeface="+mn-lt"/>
            </a:endParaRPr>
          </a:p>
        </p:txBody>
      </p:sp>
      <p:sp>
        <p:nvSpPr>
          <p:cNvPr id="6" name="Title 5">
            <a:extLst>
              <a:ext uri="{FF2B5EF4-FFF2-40B4-BE49-F238E27FC236}">
                <a16:creationId xmlns:a16="http://schemas.microsoft.com/office/drawing/2014/main" id="{319FB6B9-065A-4B0E-CB09-E430D40E316F}"/>
              </a:ext>
            </a:extLst>
          </p:cNvPr>
          <p:cNvSpPr>
            <a:spLocks noGrp="1"/>
          </p:cNvSpPr>
          <p:nvPr>
            <p:ph type="title"/>
          </p:nvPr>
        </p:nvSpPr>
        <p:spPr/>
        <p:txBody>
          <a:bodyPr/>
          <a:lstStyle/>
          <a:p>
            <a:endParaRPr lang="en-SA"/>
          </a:p>
        </p:txBody>
      </p:sp>
    </p:spTree>
    <p:extLst>
      <p:ext uri="{BB962C8B-B14F-4D97-AF65-F5344CB8AC3E}">
        <p14:creationId xmlns:p14="http://schemas.microsoft.com/office/powerpoint/2010/main" val="19641988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55F177-444A-4298-9E56-780B44FEFE75}"/>
              </a:ext>
            </a:extLst>
          </p:cNvPr>
          <p:cNvSpPr>
            <a:spLocks noGrp="1"/>
          </p:cNvSpPr>
          <p:nvPr>
            <p:ph idx="1"/>
          </p:nvPr>
        </p:nvSpPr>
        <p:spPr>
          <a:xfrm>
            <a:off x="789456" y="1905000"/>
            <a:ext cx="6344585" cy="4176645"/>
          </a:xfrm>
        </p:spPr>
        <p:txBody>
          <a:bodyPr anchor="ctr">
            <a:noAutofit/>
          </a:bodyPr>
          <a:lstStyle/>
          <a:p>
            <a:r>
              <a:rPr lang="en-US" sz="2000" dirty="0">
                <a:solidFill>
                  <a:srgbClr val="C00000"/>
                </a:solidFill>
              </a:rPr>
              <a:t>People view of themselves</a:t>
            </a:r>
            <a:r>
              <a:rPr lang="en-US" sz="2000" dirty="0"/>
              <a:t>: people may vary entire emphasis on serving themselves versus serving others.</a:t>
            </a:r>
          </a:p>
          <a:p>
            <a:endParaRPr lang="en-US" sz="1000" dirty="0"/>
          </a:p>
          <a:p>
            <a:r>
              <a:rPr lang="en-US" sz="2000" dirty="0"/>
              <a:t>Some people seek personal pleasure, wanting fun, change, and escape. Others seek self realization through religion, recreation, or the avid pursuit of careers or other life goals. some people see themselves as shares and joiners; others see themselves as individualists.</a:t>
            </a:r>
          </a:p>
          <a:p>
            <a:endParaRPr lang="en-US" sz="1000" dirty="0"/>
          </a:p>
          <a:p>
            <a:r>
              <a:rPr lang="en-US" sz="2000" dirty="0"/>
              <a:t>People use products, brands, and services as a means of self expression, and they buy products and services that match their views of themselves.</a:t>
            </a:r>
          </a:p>
        </p:txBody>
      </p:sp>
      <p:pic>
        <p:nvPicPr>
          <p:cNvPr id="4" name="Picture 3" descr="Chart&#10;&#10;Description automatically generated">
            <a:extLst>
              <a:ext uri="{FF2B5EF4-FFF2-40B4-BE49-F238E27FC236}">
                <a16:creationId xmlns:a16="http://schemas.microsoft.com/office/drawing/2014/main" id="{AEEA647F-0364-4082-BBF1-E1ACB96EE65D}"/>
              </a:ext>
            </a:extLst>
          </p:cNvPr>
          <p:cNvPicPr>
            <a:picLocks noChangeAspect="1"/>
          </p:cNvPicPr>
          <p:nvPr/>
        </p:nvPicPr>
        <p:blipFill rotWithShape="1">
          <a:blip r:embed="rId2"/>
          <a:srcRect l="9174" r="1263" b="-4"/>
          <a:stretch/>
        </p:blipFill>
        <p:spPr>
          <a:xfrm>
            <a:off x="7315200" y="2034260"/>
            <a:ext cx="4455979" cy="3918123"/>
          </a:xfrm>
          <a:prstGeom prst="rect">
            <a:avLst/>
          </a:prstGeom>
        </p:spPr>
      </p:pic>
      <p:sp>
        <p:nvSpPr>
          <p:cNvPr id="7" name="Title 1">
            <a:extLst>
              <a:ext uri="{FF2B5EF4-FFF2-40B4-BE49-F238E27FC236}">
                <a16:creationId xmlns:a16="http://schemas.microsoft.com/office/drawing/2014/main" id="{531D25EE-18CF-0B2D-7251-572E1BC9DEFB}"/>
              </a:ext>
            </a:extLst>
          </p:cNvPr>
          <p:cNvSpPr>
            <a:spLocks noGrp="1"/>
          </p:cNvSpPr>
          <p:nvPr>
            <p:ph type="title"/>
          </p:nvPr>
        </p:nvSpPr>
        <p:spPr>
          <a:xfrm>
            <a:off x="838200" y="365125"/>
            <a:ext cx="10515600" cy="1325563"/>
          </a:xfrm>
        </p:spPr>
        <p:txBody>
          <a:bodyPr/>
          <a:lstStyle/>
          <a:p>
            <a:r>
              <a:rPr lang="en-US" b="1" dirty="0">
                <a:solidFill>
                  <a:srgbClr val="203E5F"/>
                </a:solidFill>
                <a:latin typeface="+mn-lt"/>
              </a:rPr>
              <a:t>The Cultural Environment </a:t>
            </a:r>
          </a:p>
        </p:txBody>
      </p:sp>
    </p:spTree>
    <p:extLst>
      <p:ext uri="{BB962C8B-B14F-4D97-AF65-F5344CB8AC3E}">
        <p14:creationId xmlns:p14="http://schemas.microsoft.com/office/powerpoint/2010/main" val="23215329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1E69E-9710-4B6B-B297-6679CEADD03B}"/>
              </a:ext>
            </a:extLst>
          </p:cNvPr>
          <p:cNvSpPr>
            <a:spLocks noGrp="1"/>
          </p:cNvSpPr>
          <p:nvPr>
            <p:ph idx="1"/>
          </p:nvPr>
        </p:nvSpPr>
        <p:spPr>
          <a:xfrm>
            <a:off x="731520" y="2497240"/>
            <a:ext cx="11274725" cy="3749853"/>
          </a:xfrm>
          <a:solidFill>
            <a:schemeClr val="bg1">
              <a:lumMod val="95000"/>
            </a:schemeClr>
          </a:solidFill>
        </p:spPr>
        <p:txBody>
          <a:bodyPr anchor="ctr">
            <a:normAutofit fontScale="92500" lnSpcReduction="20000"/>
          </a:bodyPr>
          <a:lstStyle/>
          <a:p>
            <a:pPr>
              <a:lnSpc>
                <a:spcPct val="110000"/>
              </a:lnSpc>
            </a:pPr>
            <a:r>
              <a:rPr lang="en-US" sz="2400" dirty="0">
                <a:solidFill>
                  <a:srgbClr val="C00000"/>
                </a:solidFill>
              </a:rPr>
              <a:t>People's view of others</a:t>
            </a:r>
            <a:r>
              <a:rPr lang="en-US" sz="2400" dirty="0"/>
              <a:t>: people attitudes toward and interactions with others shift overtime.</a:t>
            </a:r>
          </a:p>
          <a:p>
            <a:endParaRPr lang="en-US" sz="1000" dirty="0"/>
          </a:p>
          <a:p>
            <a:pPr>
              <a:lnSpc>
                <a:spcPct val="110000"/>
              </a:lnSpc>
            </a:pPr>
            <a:r>
              <a:rPr lang="en-US" sz="2400" dirty="0"/>
              <a:t>In recent years, some analysts have voiced concerns that the digital age has changed social interactions. These days even when people are together, they are often “alone together”. Groups of people may sit or walk in their own little bubbles, intensely connected to tiny screens and keyboards.</a:t>
            </a:r>
          </a:p>
          <a:p>
            <a:pPr>
              <a:lnSpc>
                <a:spcPct val="110000"/>
              </a:lnSpc>
            </a:pPr>
            <a:endParaRPr lang="en-US" sz="1200" dirty="0"/>
          </a:p>
          <a:p>
            <a:pPr>
              <a:lnSpc>
                <a:spcPct val="110000"/>
              </a:lnSpc>
            </a:pPr>
            <a:r>
              <a:rPr lang="en-US" sz="2400" dirty="0"/>
              <a:t>This new way of interacting strongly affects how companies market their brands and communicate with customers. Consumers increasingly tap digitally into networks of friends and online brand communities to learn about and buy products and to shape and share brand experiences. As a result, it is important for brands to participate in these networks too.</a:t>
            </a:r>
          </a:p>
        </p:txBody>
      </p:sp>
      <p:pic>
        <p:nvPicPr>
          <p:cNvPr id="4" name="Picture 3">
            <a:extLst>
              <a:ext uri="{FF2B5EF4-FFF2-40B4-BE49-F238E27FC236}">
                <a16:creationId xmlns:a16="http://schemas.microsoft.com/office/drawing/2014/main" id="{FDC89D80-461A-4B97-AB42-30FF6AABFEE6}"/>
              </a:ext>
            </a:extLst>
          </p:cNvPr>
          <p:cNvPicPr>
            <a:picLocks noChangeAspect="1"/>
          </p:cNvPicPr>
          <p:nvPr/>
        </p:nvPicPr>
        <p:blipFill rotWithShape="1">
          <a:blip r:embed="rId2"/>
          <a:srcRect r="14702" b="-3"/>
          <a:stretch/>
        </p:blipFill>
        <p:spPr>
          <a:xfrm>
            <a:off x="7377144" y="542219"/>
            <a:ext cx="1943703" cy="1709090"/>
          </a:xfrm>
          <a:prstGeom prst="rect">
            <a:avLst/>
          </a:prstGeom>
        </p:spPr>
      </p:pic>
      <p:pic>
        <p:nvPicPr>
          <p:cNvPr id="6" name="Picture 5">
            <a:extLst>
              <a:ext uri="{FF2B5EF4-FFF2-40B4-BE49-F238E27FC236}">
                <a16:creationId xmlns:a16="http://schemas.microsoft.com/office/drawing/2014/main" id="{624C7851-D30F-4BF5-92B6-6A773A05FAA6}"/>
              </a:ext>
            </a:extLst>
          </p:cNvPr>
          <p:cNvPicPr>
            <a:picLocks noChangeAspect="1"/>
          </p:cNvPicPr>
          <p:nvPr/>
        </p:nvPicPr>
        <p:blipFill>
          <a:blip r:embed="rId3"/>
          <a:stretch>
            <a:fillRect/>
          </a:stretch>
        </p:blipFill>
        <p:spPr>
          <a:xfrm>
            <a:off x="9628511" y="571715"/>
            <a:ext cx="2020160" cy="1679594"/>
          </a:xfrm>
          <a:prstGeom prst="rect">
            <a:avLst/>
          </a:prstGeom>
        </p:spPr>
      </p:pic>
      <p:sp>
        <p:nvSpPr>
          <p:cNvPr id="8" name="Title 1">
            <a:extLst>
              <a:ext uri="{FF2B5EF4-FFF2-40B4-BE49-F238E27FC236}">
                <a16:creationId xmlns:a16="http://schemas.microsoft.com/office/drawing/2014/main" id="{44E99A37-07CD-CB82-9198-DF81704BD188}"/>
              </a:ext>
            </a:extLst>
          </p:cNvPr>
          <p:cNvSpPr>
            <a:spLocks noGrp="1"/>
          </p:cNvSpPr>
          <p:nvPr>
            <p:ph type="title"/>
          </p:nvPr>
        </p:nvSpPr>
        <p:spPr>
          <a:xfrm>
            <a:off x="731520" y="733982"/>
            <a:ext cx="10515600" cy="1325563"/>
          </a:xfrm>
        </p:spPr>
        <p:txBody>
          <a:bodyPr/>
          <a:lstStyle/>
          <a:p>
            <a:r>
              <a:rPr lang="en-US" b="1" dirty="0">
                <a:solidFill>
                  <a:srgbClr val="203E5F"/>
                </a:solidFill>
                <a:latin typeface="+mn-lt"/>
              </a:rPr>
              <a:t>The Cultural Environment </a:t>
            </a:r>
          </a:p>
        </p:txBody>
      </p:sp>
    </p:spTree>
    <p:extLst>
      <p:ext uri="{BB962C8B-B14F-4D97-AF65-F5344CB8AC3E}">
        <p14:creationId xmlns:p14="http://schemas.microsoft.com/office/powerpoint/2010/main" val="345489385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838200" y="486851"/>
            <a:ext cx="10135224" cy="840658"/>
          </a:xfrm>
          <a:solidFill>
            <a:srgbClr val="002060"/>
          </a:solidFill>
        </p:spPr>
        <p:txBody>
          <a:bodyPr>
            <a:normAutofit fontScale="90000"/>
          </a:bodyPr>
          <a:lstStyle/>
          <a:p>
            <a:pPr algn="ctr"/>
            <a:r>
              <a:rPr lang="en-US" altLang="en-US" b="1" dirty="0">
                <a:solidFill>
                  <a:schemeClr val="bg1"/>
                </a:solidFill>
              </a:rPr>
              <a:t>What does this symbol mean in your country?</a:t>
            </a:r>
          </a:p>
        </p:txBody>
      </p:sp>
      <p:sp>
        <p:nvSpPr>
          <p:cNvPr id="5123" name="Rectangle 3"/>
          <p:cNvSpPr>
            <a:spLocks noGrp="1" noChangeArrowheads="1"/>
          </p:cNvSpPr>
          <p:nvPr>
            <p:ph type="body" idx="1"/>
          </p:nvPr>
        </p:nvSpPr>
        <p:spPr/>
        <p:txBody>
          <a:bodyPr/>
          <a:lstStyle/>
          <a:p>
            <a:pPr>
              <a:buFont typeface="Wingdings" pitchFamily="2" charset="2"/>
              <a:buNone/>
            </a:pPr>
            <a:endParaRPr lang="en-US" altLang="en-US" dirty="0"/>
          </a:p>
        </p:txBody>
      </p:sp>
      <p:pic>
        <p:nvPicPr>
          <p:cNvPr id="1028" name="Picture 4" descr="C:\Documents and Settings\Owner\Desktop\IBUS300\Non-verbal jesture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8250" y="1981200"/>
            <a:ext cx="46355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11566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dissolve">
                                      <p:cBhvr>
                                        <p:cTn id="7"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Documents and Settings\Owner\Desktop\IBUS300\Non-verbal jesture Italy.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3477252" y="836559"/>
            <a:ext cx="4899832" cy="467934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99288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C:\Documents and Settings\Owner\Desktop\IBUS300\Non-verbal jesture Greece.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8391"/>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15213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C:\Documents and Settings\Owner\Desktop\IBUS300\Non-verbal jesture Egypt.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2607" b="7204"/>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24065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B0CBA-C6C2-4314-AA50-5A173A4099E7}"/>
              </a:ext>
            </a:extLst>
          </p:cNvPr>
          <p:cNvSpPr>
            <a:spLocks noGrp="1"/>
          </p:cNvSpPr>
          <p:nvPr>
            <p:ph type="title"/>
          </p:nvPr>
        </p:nvSpPr>
        <p:spPr>
          <a:xfrm>
            <a:off x="165100" y="1967266"/>
            <a:ext cx="4254500" cy="2547257"/>
          </a:xfrm>
          <a:noFill/>
        </p:spPr>
        <p:txBody>
          <a:bodyPr vert="horz" lIns="91440" tIns="45720" rIns="91440" bIns="45720" rtlCol="0" anchor="ctr">
            <a:normAutofit/>
          </a:bodyPr>
          <a:lstStyle/>
          <a:p>
            <a:pPr algn="ctr"/>
            <a:r>
              <a:rPr lang="en-US" sz="5400" b="1" kern="1200" dirty="0">
                <a:solidFill>
                  <a:srgbClr val="203E5F"/>
                </a:solidFill>
                <a:latin typeface="+mn-lt"/>
                <a:ea typeface="+mj-ea"/>
                <a:cs typeface="+mj-cs"/>
              </a:rPr>
              <a:t>The culture environment </a:t>
            </a:r>
          </a:p>
        </p:txBody>
      </p:sp>
      <p:pic>
        <p:nvPicPr>
          <p:cNvPr id="4" name="Picture 3">
            <a:extLst>
              <a:ext uri="{FF2B5EF4-FFF2-40B4-BE49-F238E27FC236}">
                <a16:creationId xmlns:a16="http://schemas.microsoft.com/office/drawing/2014/main" id="{E76088C8-75A0-4E62-A323-37535624C83D}"/>
              </a:ext>
            </a:extLst>
          </p:cNvPr>
          <p:cNvPicPr>
            <a:picLocks noChangeAspect="1"/>
          </p:cNvPicPr>
          <p:nvPr/>
        </p:nvPicPr>
        <p:blipFill>
          <a:blip r:embed="rId2"/>
          <a:stretch>
            <a:fillRect/>
          </a:stretch>
        </p:blipFill>
        <p:spPr>
          <a:xfrm>
            <a:off x="4777316" y="885073"/>
            <a:ext cx="6780700" cy="5085525"/>
          </a:xfrm>
          <a:prstGeom prst="rect">
            <a:avLst/>
          </a:prstGeom>
        </p:spPr>
      </p:pic>
    </p:spTree>
    <p:extLst>
      <p:ext uri="{BB962C8B-B14F-4D97-AF65-F5344CB8AC3E}">
        <p14:creationId xmlns:p14="http://schemas.microsoft.com/office/powerpoint/2010/main" val="4326442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2" descr="C:\Users\Thana\Desktop\this-joke-in-this-ad-for-pattex-super-glue-is-that-in-egypt-men-and-women-have-traditionally-carried-heavy-loads-on-their-heads-agency-tbwa-cairo.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9764" b="-1"/>
          <a:stretch/>
        </p:blipFill>
        <p:spPr bwMode="auto">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p:cNvSpPr>
            <a:spLocks noGrp="1"/>
          </p:cNvSpPr>
          <p:nvPr>
            <p:ph type="sldNum" sz="quarter" idx="12"/>
          </p:nvPr>
        </p:nvSpPr>
        <p:spPr>
          <a:xfrm>
            <a:off x="8610600" y="6356350"/>
            <a:ext cx="2743200" cy="365125"/>
          </a:xfrm>
        </p:spPr>
        <p:txBody>
          <a:bodyPr>
            <a:normAutofit/>
          </a:bodyPr>
          <a:lstStyle/>
          <a:p>
            <a:pPr>
              <a:spcAft>
                <a:spcPts val="600"/>
              </a:spcAft>
              <a:defRPr/>
            </a:pPr>
            <a:fld id="{0771316A-9DD6-47EF-AA19-2EFE023846C7}" type="slidenum">
              <a:rPr lang="en-US" smtClean="0"/>
              <a:pPr>
                <a:spcAft>
                  <a:spcPts val="600"/>
                </a:spcAft>
                <a:defRPr/>
              </a:pPr>
              <a:t>46</a:t>
            </a:fld>
            <a:endParaRPr lang="en-US"/>
          </a:p>
        </p:txBody>
      </p:sp>
    </p:spTree>
    <p:extLst>
      <p:ext uri="{BB962C8B-B14F-4D97-AF65-F5344CB8AC3E}">
        <p14:creationId xmlns:p14="http://schemas.microsoft.com/office/powerpoint/2010/main" val="22943976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F87B90E-E00D-43CC-9B4C-792C823CB8A7}"/>
              </a:ext>
            </a:extLst>
          </p:cNvPr>
          <p:cNvPicPr>
            <a:picLocks noChangeAspect="1"/>
          </p:cNvPicPr>
          <p:nvPr/>
        </p:nvPicPr>
        <p:blipFill rotWithShape="1">
          <a:blip r:embed="rId2"/>
          <a:srcRect t="16344" b="13386"/>
          <a:stretch/>
        </p:blipFill>
        <p:spPr>
          <a:xfrm>
            <a:off x="457200" y="457200"/>
            <a:ext cx="11277600" cy="5943600"/>
          </a:xfrm>
          <a:prstGeom prst="rect">
            <a:avLst/>
          </a:prstGeom>
        </p:spPr>
      </p:pic>
    </p:spTree>
    <p:extLst>
      <p:ext uri="{BB962C8B-B14F-4D97-AF65-F5344CB8AC3E}">
        <p14:creationId xmlns:p14="http://schemas.microsoft.com/office/powerpoint/2010/main" val="38025790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8922" y="0"/>
            <a:ext cx="10014155" cy="6426714"/>
          </a:xfrm>
          <a:prstGeom prst="rect">
            <a:avLst/>
          </a:prstGeom>
          <a:ln>
            <a:solidFill>
              <a:srgbClr val="640000"/>
            </a:solidFill>
          </a:ln>
        </p:spPr>
      </p:pic>
      <p:sp>
        <p:nvSpPr>
          <p:cNvPr id="3" name="Rectangle 2">
            <a:extLst>
              <a:ext uri="{FF2B5EF4-FFF2-40B4-BE49-F238E27FC236}">
                <a16:creationId xmlns:a16="http://schemas.microsoft.com/office/drawing/2014/main" id="{E7D68FEE-AFB2-4FD5-B2B2-AB59B263F014}"/>
              </a:ext>
            </a:extLst>
          </p:cNvPr>
          <p:cNvSpPr/>
          <p:nvPr/>
        </p:nvSpPr>
        <p:spPr>
          <a:xfrm>
            <a:off x="3849329" y="191729"/>
            <a:ext cx="4601497" cy="1150374"/>
          </a:xfrm>
          <a:prstGeom prst="rect">
            <a:avLst/>
          </a:prstGeom>
          <a:solidFill>
            <a:srgbClr val="64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523466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EF4AD-C04E-4E2F-9870-5E47070CD367}"/>
              </a:ext>
            </a:extLst>
          </p:cNvPr>
          <p:cNvSpPr>
            <a:spLocks noGrp="1"/>
          </p:cNvSpPr>
          <p:nvPr>
            <p:ph type="title"/>
          </p:nvPr>
        </p:nvSpPr>
        <p:spPr>
          <a:xfrm>
            <a:off x="1193800" y="383458"/>
            <a:ext cx="10000226" cy="958645"/>
          </a:xfrm>
          <a:solidFill>
            <a:srgbClr val="0A1F61"/>
          </a:solidFill>
        </p:spPr>
        <p:txBody>
          <a:bodyPr/>
          <a:lstStyle/>
          <a:p>
            <a:pPr algn="ctr"/>
            <a:r>
              <a:rPr lang="en-US" b="1" dirty="0">
                <a:solidFill>
                  <a:schemeClr val="bg1"/>
                </a:solidFill>
              </a:rPr>
              <a:t>Analyzing the market: SWOT ANALYSIS</a:t>
            </a:r>
          </a:p>
        </p:txBody>
      </p:sp>
      <p:sp>
        <p:nvSpPr>
          <p:cNvPr id="3" name="Content Placeholder 2">
            <a:extLst>
              <a:ext uri="{FF2B5EF4-FFF2-40B4-BE49-F238E27FC236}">
                <a16:creationId xmlns:a16="http://schemas.microsoft.com/office/drawing/2014/main" id="{4F8D052E-ED6F-4497-B8DD-DDC67A0A56C1}"/>
              </a:ext>
            </a:extLst>
          </p:cNvPr>
          <p:cNvSpPr>
            <a:spLocks noGrp="1"/>
          </p:cNvSpPr>
          <p:nvPr>
            <p:ph idx="1"/>
          </p:nvPr>
        </p:nvSpPr>
        <p:spPr/>
        <p:txBody>
          <a:bodyPr/>
          <a:lstStyle/>
          <a:p>
            <a:r>
              <a:rPr lang="en-US" b="1" dirty="0">
                <a:solidFill>
                  <a:srgbClr val="0070C0"/>
                </a:solidFill>
              </a:rPr>
              <a:t>SWOT ANALYSIS</a:t>
            </a:r>
            <a:r>
              <a:rPr lang="en-US" dirty="0"/>
              <a:t>= an overall evaluation of the company’s strengths(S) weaknesses (W), opportunities (O), and threats (T).</a:t>
            </a:r>
          </a:p>
        </p:txBody>
      </p:sp>
      <p:pic>
        <p:nvPicPr>
          <p:cNvPr id="4" name="Picture 3">
            <a:extLst>
              <a:ext uri="{FF2B5EF4-FFF2-40B4-BE49-F238E27FC236}">
                <a16:creationId xmlns:a16="http://schemas.microsoft.com/office/drawing/2014/main" id="{6C64A65B-F4A8-45D8-B10A-DC1618787515}"/>
              </a:ext>
            </a:extLst>
          </p:cNvPr>
          <p:cNvPicPr>
            <a:picLocks noChangeAspect="1"/>
          </p:cNvPicPr>
          <p:nvPr/>
        </p:nvPicPr>
        <p:blipFill>
          <a:blip r:embed="rId2"/>
          <a:stretch>
            <a:fillRect/>
          </a:stretch>
        </p:blipFill>
        <p:spPr>
          <a:xfrm>
            <a:off x="2669458" y="2946939"/>
            <a:ext cx="7403690" cy="2878674"/>
          </a:xfrm>
          <a:prstGeom prst="rect">
            <a:avLst/>
          </a:prstGeom>
          <a:ln>
            <a:noFill/>
          </a:ln>
          <a:effectLst>
            <a:softEdge rad="112500"/>
          </a:effectLst>
        </p:spPr>
      </p:pic>
    </p:spTree>
    <p:extLst>
      <p:ext uri="{BB962C8B-B14F-4D97-AF65-F5344CB8AC3E}">
        <p14:creationId xmlns:p14="http://schemas.microsoft.com/office/powerpoint/2010/main" val="27618938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C064DD1-E93B-4E8B-BEE0-F724D32E33D4}"/>
              </a:ext>
            </a:extLst>
          </p:cNvPr>
          <p:cNvPicPr>
            <a:picLocks noChangeAspect="1"/>
          </p:cNvPicPr>
          <p:nvPr/>
        </p:nvPicPr>
        <p:blipFill>
          <a:blip r:embed="rId2"/>
          <a:stretch>
            <a:fillRect/>
          </a:stretch>
        </p:blipFill>
        <p:spPr>
          <a:xfrm>
            <a:off x="1068089" y="1826342"/>
            <a:ext cx="10323044" cy="4291780"/>
          </a:xfrm>
          <a:prstGeom prst="rect">
            <a:avLst/>
          </a:prstGeom>
        </p:spPr>
      </p:pic>
      <p:sp>
        <p:nvSpPr>
          <p:cNvPr id="6" name="TextBox 5">
            <a:extLst>
              <a:ext uri="{FF2B5EF4-FFF2-40B4-BE49-F238E27FC236}">
                <a16:creationId xmlns:a16="http://schemas.microsoft.com/office/drawing/2014/main" id="{A0341A0C-123D-48E3-A2BF-66D00D968C95}"/>
              </a:ext>
            </a:extLst>
          </p:cNvPr>
          <p:cNvSpPr txBox="1"/>
          <p:nvPr/>
        </p:nvSpPr>
        <p:spPr>
          <a:xfrm>
            <a:off x="1737498" y="650403"/>
            <a:ext cx="8409801" cy="830997"/>
          </a:xfrm>
          <a:prstGeom prst="rect">
            <a:avLst/>
          </a:prstGeom>
          <a:noFill/>
        </p:spPr>
        <p:txBody>
          <a:bodyPr wrap="square" rtlCol="0">
            <a:spAutoFit/>
          </a:bodyPr>
          <a:lstStyle/>
          <a:p>
            <a:pPr algn="ctr"/>
            <a:r>
              <a:rPr lang="en-US" sz="4800" b="1" dirty="0">
                <a:solidFill>
                  <a:srgbClr val="203E5F"/>
                </a:solidFill>
              </a:rPr>
              <a:t>SWOT ANALYSIS</a:t>
            </a:r>
          </a:p>
        </p:txBody>
      </p:sp>
    </p:spTree>
    <p:extLst>
      <p:ext uri="{BB962C8B-B14F-4D97-AF65-F5344CB8AC3E}">
        <p14:creationId xmlns:p14="http://schemas.microsoft.com/office/powerpoint/2010/main" val="2639078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2DAFF6-52C0-4D6C-AE71-925BFD45D1BD}"/>
              </a:ext>
            </a:extLst>
          </p:cNvPr>
          <p:cNvPicPr>
            <a:picLocks noChangeAspect="1"/>
          </p:cNvPicPr>
          <p:nvPr/>
        </p:nvPicPr>
        <p:blipFill>
          <a:blip r:embed="rId3"/>
          <a:stretch>
            <a:fillRect/>
          </a:stretch>
        </p:blipFill>
        <p:spPr>
          <a:xfrm>
            <a:off x="520700" y="325056"/>
            <a:ext cx="11226800" cy="5986844"/>
          </a:xfrm>
          <a:prstGeom prst="rect">
            <a:avLst/>
          </a:prstGeom>
        </p:spPr>
      </p:pic>
    </p:spTree>
    <p:extLst>
      <p:ext uri="{BB962C8B-B14F-4D97-AF65-F5344CB8AC3E}">
        <p14:creationId xmlns:p14="http://schemas.microsoft.com/office/powerpoint/2010/main" val="19739118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9103F66-E495-48D3-8EEA-AB990D97FC79}"/>
</file>

<file path=customXml/itemProps2.xml><?xml version="1.0" encoding="utf-8"?>
<ds:datastoreItem xmlns:ds="http://schemas.openxmlformats.org/officeDocument/2006/customXml" ds:itemID="{A2066E43-3E58-4982-BC20-C7B16A8CB1BA}"/>
</file>

<file path=docProps/app.xml><?xml version="1.0" encoding="utf-8"?>
<Properties xmlns="http://schemas.openxmlformats.org/officeDocument/2006/extended-properties" xmlns:vt="http://schemas.openxmlformats.org/officeDocument/2006/docPropsVTypes">
  <TotalTime>1020</TotalTime>
  <Words>2063</Words>
  <Application>Microsoft Macintosh PowerPoint</Application>
  <PresentationFormat>Widescreen</PresentationFormat>
  <Paragraphs>185</Paragraphs>
  <Slides>51</Slides>
  <Notes>6</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Calibri</vt:lpstr>
      <vt:lpstr>Calibri Light</vt:lpstr>
      <vt:lpstr>Noto Sans Symbols</vt:lpstr>
      <vt:lpstr>Tajawal ExtraBold</vt:lpstr>
      <vt:lpstr>Tajawal Medium</vt:lpstr>
      <vt:lpstr>Times New Roman</vt:lpstr>
      <vt:lpstr>Wingdings</vt:lpstr>
      <vt:lpstr>Office Theme</vt:lpstr>
      <vt:lpstr>PowerPoint Presentation</vt:lpstr>
      <vt:lpstr>PowerPoint Presentation</vt:lpstr>
      <vt:lpstr>MARKETING ENVIRONMENT</vt:lpstr>
      <vt:lpstr>1. Marketing Environment</vt:lpstr>
      <vt:lpstr>3. MICROENVIRONMENT</vt:lpstr>
      <vt:lpstr>The company- Internal Environment</vt:lpstr>
      <vt:lpstr>The Suppliers</vt:lpstr>
      <vt:lpstr>Marketing Intermediaries</vt:lpstr>
      <vt:lpstr>Marketing intermediaries</vt:lpstr>
      <vt:lpstr>EXAMPLE OF PARTENING WITH INTERMEDIAIRES</vt:lpstr>
      <vt:lpstr>Competitors</vt:lpstr>
      <vt:lpstr>Publics</vt:lpstr>
      <vt:lpstr>Customers</vt:lpstr>
      <vt:lpstr>4. The MACROENVIRONMENT</vt:lpstr>
      <vt:lpstr>Demographic Environment</vt:lpstr>
      <vt:lpstr>DEMOGRAPHIC ENVIRONMENT</vt:lpstr>
      <vt:lpstr>     Some important new trends that affects marketing </vt:lpstr>
      <vt:lpstr>Some important new trends that affects marketing</vt:lpstr>
      <vt:lpstr>How marketing is affected by changing in demographics</vt:lpstr>
      <vt:lpstr>WHAT OTHER CHANGES ARE AFFECTING DEMOGRAPHIC ENVIRONMENT IN YOUR COUNTRY?</vt:lpstr>
      <vt:lpstr>ECONOMIC ENVIRONMENT</vt:lpstr>
      <vt:lpstr>Economic environment </vt:lpstr>
      <vt:lpstr>Economic Environment</vt:lpstr>
      <vt:lpstr>NATURAL ENVIRONMENT</vt:lpstr>
      <vt:lpstr>  The Natural Environment</vt:lpstr>
      <vt:lpstr>Trends in the natural environment </vt:lpstr>
      <vt:lpstr>Natural Environment </vt:lpstr>
      <vt:lpstr>TECHNOLOGICAL ENVIRONMENT</vt:lpstr>
      <vt:lpstr>The Technological Environment </vt:lpstr>
      <vt:lpstr>The Technological Environment </vt:lpstr>
      <vt:lpstr>PowerPoint Presentation</vt:lpstr>
      <vt:lpstr>PowerPoint Presentation</vt:lpstr>
      <vt:lpstr>POLITICAL ENVIRONMENT</vt:lpstr>
      <vt:lpstr>THE POLITICAL ENVIRONMENT</vt:lpstr>
      <vt:lpstr>THE POLITICAL ENVIRONMENT</vt:lpstr>
      <vt:lpstr>The Cultural Environment</vt:lpstr>
      <vt:lpstr>The Cultural Environment </vt:lpstr>
      <vt:lpstr>PowerPoint Presentation</vt:lpstr>
      <vt:lpstr>The Cultural Environment </vt:lpstr>
      <vt:lpstr>The Cultural Environment </vt:lpstr>
      <vt:lpstr>What does this symbol mean in your country?</vt:lpstr>
      <vt:lpstr>PowerPoint Presentation</vt:lpstr>
      <vt:lpstr>PowerPoint Presentation</vt:lpstr>
      <vt:lpstr>PowerPoint Presentation</vt:lpstr>
      <vt:lpstr>The culture environment </vt:lpstr>
      <vt:lpstr>PowerPoint Presentation</vt:lpstr>
      <vt:lpstr>PowerPoint Presentation</vt:lpstr>
      <vt:lpstr>PowerPoint Presentation</vt:lpstr>
      <vt:lpstr>Analyzing the market: SWOT ANALYSIS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Thana Azizi</cp:lastModifiedBy>
  <cp:revision>106</cp:revision>
  <dcterms:created xsi:type="dcterms:W3CDTF">2023-04-29T09:08:00Z</dcterms:created>
  <dcterms:modified xsi:type="dcterms:W3CDTF">2024-06-13T11:36:20Z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