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6"/>
  </p:notesMasterIdLst>
  <p:sldIdLst>
    <p:sldId id="480" r:id="rId2"/>
    <p:sldId id="303" r:id="rId3"/>
    <p:sldId id="313" r:id="rId4"/>
    <p:sldId id="555" r:id="rId5"/>
    <p:sldId id="276" r:id="rId6"/>
    <p:sldId id="256" r:id="rId7"/>
    <p:sldId id="481" r:id="rId8"/>
    <p:sldId id="482" r:id="rId9"/>
    <p:sldId id="483" r:id="rId10"/>
    <p:sldId id="484" r:id="rId11"/>
    <p:sldId id="485" r:id="rId12"/>
    <p:sldId id="486" r:id="rId13"/>
    <p:sldId id="487" r:id="rId14"/>
    <p:sldId id="488" r:id="rId15"/>
    <p:sldId id="489" r:id="rId16"/>
    <p:sldId id="490" r:id="rId17"/>
    <p:sldId id="515" r:id="rId18"/>
    <p:sldId id="516" r:id="rId19"/>
    <p:sldId id="306" r:id="rId20"/>
    <p:sldId id="517" r:id="rId21"/>
    <p:sldId id="518" r:id="rId22"/>
    <p:sldId id="492" r:id="rId23"/>
    <p:sldId id="493" r:id="rId24"/>
    <p:sldId id="494" r:id="rId25"/>
    <p:sldId id="495" r:id="rId26"/>
    <p:sldId id="496" r:id="rId27"/>
    <p:sldId id="498" r:id="rId28"/>
    <p:sldId id="522" r:id="rId29"/>
    <p:sldId id="499" r:id="rId30"/>
    <p:sldId id="519" r:id="rId31"/>
    <p:sldId id="520" r:id="rId32"/>
    <p:sldId id="521" r:id="rId33"/>
    <p:sldId id="523" r:id="rId34"/>
    <p:sldId id="524" r:id="rId35"/>
    <p:sldId id="556" r:id="rId36"/>
    <p:sldId id="525" r:id="rId37"/>
    <p:sldId id="526" r:id="rId38"/>
    <p:sldId id="527" r:id="rId39"/>
    <p:sldId id="557" r:id="rId40"/>
    <p:sldId id="528" r:id="rId41"/>
    <p:sldId id="529" r:id="rId42"/>
    <p:sldId id="530" r:id="rId43"/>
    <p:sldId id="531" r:id="rId44"/>
    <p:sldId id="532" r:id="rId45"/>
    <p:sldId id="533" r:id="rId46"/>
    <p:sldId id="534" r:id="rId47"/>
    <p:sldId id="536" r:id="rId48"/>
    <p:sldId id="537" r:id="rId49"/>
    <p:sldId id="538" r:id="rId50"/>
    <p:sldId id="539" r:id="rId51"/>
    <p:sldId id="540" r:id="rId52"/>
    <p:sldId id="541" r:id="rId53"/>
    <p:sldId id="542" r:id="rId54"/>
    <p:sldId id="543" r:id="rId55"/>
    <p:sldId id="544" r:id="rId56"/>
    <p:sldId id="545" r:id="rId57"/>
    <p:sldId id="546" r:id="rId58"/>
    <p:sldId id="547" r:id="rId59"/>
    <p:sldId id="549" r:id="rId60"/>
    <p:sldId id="550" r:id="rId61"/>
    <p:sldId id="551" r:id="rId62"/>
    <p:sldId id="553" r:id="rId63"/>
    <p:sldId id="554" r:id="rId64"/>
    <p:sldId id="349"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55"/>
            <p14:sldId id="276"/>
            <p14:sldId id="256"/>
            <p14:sldId id="481"/>
            <p14:sldId id="482"/>
            <p14:sldId id="483"/>
            <p14:sldId id="484"/>
            <p14:sldId id="485"/>
            <p14:sldId id="486"/>
            <p14:sldId id="487"/>
            <p14:sldId id="488"/>
            <p14:sldId id="489"/>
            <p14:sldId id="490"/>
            <p14:sldId id="515"/>
            <p14:sldId id="516"/>
            <p14:sldId id="306"/>
            <p14:sldId id="517"/>
            <p14:sldId id="518"/>
            <p14:sldId id="492"/>
            <p14:sldId id="493"/>
            <p14:sldId id="494"/>
            <p14:sldId id="495"/>
            <p14:sldId id="496"/>
            <p14:sldId id="498"/>
            <p14:sldId id="522"/>
            <p14:sldId id="499"/>
            <p14:sldId id="519"/>
            <p14:sldId id="520"/>
            <p14:sldId id="521"/>
            <p14:sldId id="523"/>
            <p14:sldId id="524"/>
            <p14:sldId id="556"/>
            <p14:sldId id="525"/>
            <p14:sldId id="526"/>
            <p14:sldId id="527"/>
            <p14:sldId id="557"/>
            <p14:sldId id="528"/>
            <p14:sldId id="529"/>
            <p14:sldId id="530"/>
            <p14:sldId id="531"/>
            <p14:sldId id="532"/>
            <p14:sldId id="533"/>
            <p14:sldId id="534"/>
            <p14:sldId id="536"/>
            <p14:sldId id="537"/>
            <p14:sldId id="538"/>
            <p14:sldId id="539"/>
            <p14:sldId id="540"/>
            <p14:sldId id="541"/>
            <p14:sldId id="542"/>
            <p14:sldId id="543"/>
            <p14:sldId id="544"/>
            <p14:sldId id="545"/>
            <p14:sldId id="546"/>
            <p14:sldId id="547"/>
            <p14:sldId id="549"/>
            <p14:sldId id="550"/>
            <p14:sldId id="551"/>
            <p14:sldId id="553"/>
            <p14:sldId id="55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395044-BA3B-4EF2-A25E-3C86EDC9A5AB}" v="2" dt="2024-02-12T13:19:06.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75" d="100"/>
          <a:sy n="75" d="100"/>
        </p:scale>
        <p:origin x="300"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74" Type="http://schemas.openxmlformats.org/officeDocument/2006/relationships/customXml" Target="../customXml/item2.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75"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 Alzahrani" userId="6fb275e0-9327-47cc-a722-26d507892652" providerId="ADAL" clId="{5D395044-BA3B-4EF2-A25E-3C86EDC9A5AB}"/>
    <pc:docChg chg="undo custSel addSld modSld modSection">
      <pc:chgData name="Sami Alzahrani" userId="6fb275e0-9327-47cc-a722-26d507892652" providerId="ADAL" clId="{5D395044-BA3B-4EF2-A25E-3C86EDC9A5AB}" dt="2024-02-12T13:23:30.728" v="274" actId="20577"/>
      <pc:docMkLst>
        <pc:docMk/>
      </pc:docMkLst>
      <pc:sldChg chg="modSp mod">
        <pc:chgData name="Sami Alzahrani" userId="6fb275e0-9327-47cc-a722-26d507892652" providerId="ADAL" clId="{5D395044-BA3B-4EF2-A25E-3C86EDC9A5AB}" dt="2024-02-12T13:13:08.628" v="81" actId="255"/>
        <pc:sldMkLst>
          <pc:docMk/>
          <pc:sldMk cId="3434396648" sldId="256"/>
        </pc:sldMkLst>
        <pc:spChg chg="mod">
          <ac:chgData name="Sami Alzahrani" userId="6fb275e0-9327-47cc-a722-26d507892652" providerId="ADAL" clId="{5D395044-BA3B-4EF2-A25E-3C86EDC9A5AB}" dt="2024-02-12T13:13:08.628" v="81" actId="255"/>
          <ac:spMkLst>
            <pc:docMk/>
            <pc:sldMk cId="3434396648" sldId="256"/>
            <ac:spMk id="6" creationId="{83F2CAB9-86A2-DE79-24AF-150E522B14B6}"/>
          </ac:spMkLst>
        </pc:spChg>
      </pc:sldChg>
      <pc:sldChg chg="modSp mod">
        <pc:chgData name="Sami Alzahrani" userId="6fb275e0-9327-47cc-a722-26d507892652" providerId="ADAL" clId="{5D395044-BA3B-4EF2-A25E-3C86EDC9A5AB}" dt="2024-02-12T13:12:59.283" v="78" actId="1076"/>
        <pc:sldMkLst>
          <pc:docMk/>
          <pc:sldMk cId="979261729" sldId="276"/>
        </pc:sldMkLst>
        <pc:spChg chg="mod">
          <ac:chgData name="Sami Alzahrani" userId="6fb275e0-9327-47cc-a722-26d507892652" providerId="ADAL" clId="{5D395044-BA3B-4EF2-A25E-3C86EDC9A5AB}" dt="2024-02-12T13:12:59.283" v="78" actId="1076"/>
          <ac:spMkLst>
            <pc:docMk/>
            <pc:sldMk cId="979261729" sldId="276"/>
            <ac:spMk id="48" creationId="{050976E4-0CF2-BA00-34CA-2F9419409B9E}"/>
          </ac:spMkLst>
        </pc:spChg>
      </pc:sldChg>
      <pc:sldChg chg="modSp mod">
        <pc:chgData name="Sami Alzahrani" userId="6fb275e0-9327-47cc-a722-26d507892652" providerId="ADAL" clId="{5D395044-BA3B-4EF2-A25E-3C86EDC9A5AB}" dt="2024-02-12T13:11:49.454" v="68" actId="313"/>
        <pc:sldMkLst>
          <pc:docMk/>
          <pc:sldMk cId="701632073" sldId="303"/>
        </pc:sldMkLst>
        <pc:spChg chg="mod">
          <ac:chgData name="Sami Alzahrani" userId="6fb275e0-9327-47cc-a722-26d507892652" providerId="ADAL" clId="{5D395044-BA3B-4EF2-A25E-3C86EDC9A5AB}" dt="2024-02-12T13:11:33.295" v="42"/>
          <ac:spMkLst>
            <pc:docMk/>
            <pc:sldMk cId="701632073" sldId="303"/>
            <ac:spMk id="9" creationId="{25760A6C-566F-B7E3-1EEE-CB29F0CF0113}"/>
          </ac:spMkLst>
        </pc:spChg>
        <pc:spChg chg="mod">
          <ac:chgData name="Sami Alzahrani" userId="6fb275e0-9327-47cc-a722-26d507892652" providerId="ADAL" clId="{5D395044-BA3B-4EF2-A25E-3C86EDC9A5AB}" dt="2024-02-12T13:11:49.454" v="68" actId="313"/>
          <ac:spMkLst>
            <pc:docMk/>
            <pc:sldMk cId="701632073" sldId="303"/>
            <ac:spMk id="11" creationId="{781F72BC-06B8-4FB5-F2D5-D8EA1BFF812E}"/>
          </ac:spMkLst>
        </pc:spChg>
      </pc:sldChg>
      <pc:sldChg chg="modSp mod">
        <pc:chgData name="Sami Alzahrani" userId="6fb275e0-9327-47cc-a722-26d507892652" providerId="ADAL" clId="{5D395044-BA3B-4EF2-A25E-3C86EDC9A5AB}" dt="2024-02-12T13:15:15.024" v="109" actId="255"/>
        <pc:sldMkLst>
          <pc:docMk/>
          <pc:sldMk cId="1520784841" sldId="306"/>
        </pc:sldMkLst>
        <pc:spChg chg="mod">
          <ac:chgData name="Sami Alzahrani" userId="6fb275e0-9327-47cc-a722-26d507892652" providerId="ADAL" clId="{5D395044-BA3B-4EF2-A25E-3C86EDC9A5AB}" dt="2024-02-12T13:15:15.024" v="109" actId="255"/>
          <ac:spMkLst>
            <pc:docMk/>
            <pc:sldMk cId="1520784841" sldId="306"/>
            <ac:spMk id="6" creationId="{0AC2650A-C51A-9ACB-723B-68D89C868D01}"/>
          </ac:spMkLst>
        </pc:spChg>
      </pc:sldChg>
      <pc:sldChg chg="modSp mod">
        <pc:chgData name="Sami Alzahrani" userId="6fb275e0-9327-47cc-a722-26d507892652" providerId="ADAL" clId="{5D395044-BA3B-4EF2-A25E-3C86EDC9A5AB}" dt="2024-02-12T13:12:28.128" v="70" actId="1076"/>
        <pc:sldMkLst>
          <pc:docMk/>
          <pc:sldMk cId="2569408148" sldId="313"/>
        </pc:sldMkLst>
        <pc:spChg chg="mod">
          <ac:chgData name="Sami Alzahrani" userId="6fb275e0-9327-47cc-a722-26d507892652" providerId="ADAL" clId="{5D395044-BA3B-4EF2-A25E-3C86EDC9A5AB}" dt="2024-02-12T13:12:28.128" v="70" actId="1076"/>
          <ac:spMkLst>
            <pc:docMk/>
            <pc:sldMk cId="2569408148" sldId="313"/>
            <ac:spMk id="31" creationId="{4527402C-3F97-690D-9C20-A459E375AEB7}"/>
          </ac:spMkLst>
        </pc:spChg>
      </pc:sldChg>
      <pc:sldChg chg="modSp mod">
        <pc:chgData name="Sami Alzahrani" userId="6fb275e0-9327-47cc-a722-26d507892652" providerId="ADAL" clId="{5D395044-BA3B-4EF2-A25E-3C86EDC9A5AB}" dt="2024-02-12T13:20:48.192" v="224" actId="20577"/>
        <pc:sldMkLst>
          <pc:docMk/>
          <pc:sldMk cId="3774984797" sldId="480"/>
        </pc:sldMkLst>
        <pc:spChg chg="mod">
          <ac:chgData name="Sami Alzahrani" userId="6fb275e0-9327-47cc-a722-26d507892652" providerId="ADAL" clId="{5D395044-BA3B-4EF2-A25E-3C86EDC9A5AB}" dt="2024-02-12T13:20:48.192" v="224" actId="20577"/>
          <ac:spMkLst>
            <pc:docMk/>
            <pc:sldMk cId="3774984797" sldId="480"/>
            <ac:spMk id="30" creationId="{1BBD67B8-DB49-942C-018D-7F74C671F260}"/>
          </ac:spMkLst>
        </pc:spChg>
        <pc:spChg chg="mod">
          <ac:chgData name="Sami Alzahrani" userId="6fb275e0-9327-47cc-a722-26d507892652" providerId="ADAL" clId="{5D395044-BA3B-4EF2-A25E-3C86EDC9A5AB}" dt="2024-02-12T13:20:31.599" v="213" actId="20577"/>
          <ac:spMkLst>
            <pc:docMk/>
            <pc:sldMk cId="3774984797" sldId="480"/>
            <ac:spMk id="31" creationId="{16E4CC76-2D0D-6204-3FBC-B0856D8E8836}"/>
          </ac:spMkLst>
        </pc:spChg>
        <pc:spChg chg="mod">
          <ac:chgData name="Sami Alzahrani" userId="6fb275e0-9327-47cc-a722-26d507892652" providerId="ADAL" clId="{5D395044-BA3B-4EF2-A25E-3C86EDC9A5AB}" dt="2024-02-12T13:11:21.479" v="41" actId="20577"/>
          <ac:spMkLst>
            <pc:docMk/>
            <pc:sldMk cId="3774984797" sldId="480"/>
            <ac:spMk id="46" creationId="{FA59789B-D841-DB76-25B9-1348B202C2B5}"/>
          </ac:spMkLst>
        </pc:spChg>
      </pc:sldChg>
      <pc:sldChg chg="modSp mod">
        <pc:chgData name="Sami Alzahrani" userId="6fb275e0-9327-47cc-a722-26d507892652" providerId="ADAL" clId="{5D395044-BA3B-4EF2-A25E-3C86EDC9A5AB}" dt="2024-02-12T13:13:24.490" v="85" actId="1076"/>
        <pc:sldMkLst>
          <pc:docMk/>
          <pc:sldMk cId="2065869130" sldId="481"/>
        </pc:sldMkLst>
        <pc:spChg chg="mod">
          <ac:chgData name="Sami Alzahrani" userId="6fb275e0-9327-47cc-a722-26d507892652" providerId="ADAL" clId="{5D395044-BA3B-4EF2-A25E-3C86EDC9A5AB}" dt="2024-02-12T13:13:24.490" v="85" actId="1076"/>
          <ac:spMkLst>
            <pc:docMk/>
            <pc:sldMk cId="2065869130" sldId="481"/>
            <ac:spMk id="6" creationId="{240D0A42-E3BA-3A9C-5010-53C2591432CC}"/>
          </ac:spMkLst>
        </pc:spChg>
      </pc:sldChg>
      <pc:sldChg chg="modSp mod">
        <pc:chgData name="Sami Alzahrani" userId="6fb275e0-9327-47cc-a722-26d507892652" providerId="ADAL" clId="{5D395044-BA3B-4EF2-A25E-3C86EDC9A5AB}" dt="2024-02-12T13:13:20.979" v="84" actId="1076"/>
        <pc:sldMkLst>
          <pc:docMk/>
          <pc:sldMk cId="2660718682" sldId="482"/>
        </pc:sldMkLst>
        <pc:spChg chg="mod">
          <ac:chgData name="Sami Alzahrani" userId="6fb275e0-9327-47cc-a722-26d507892652" providerId="ADAL" clId="{5D395044-BA3B-4EF2-A25E-3C86EDC9A5AB}" dt="2024-02-12T13:13:20.979" v="84" actId="1076"/>
          <ac:spMkLst>
            <pc:docMk/>
            <pc:sldMk cId="2660718682" sldId="482"/>
            <ac:spMk id="4" creationId="{8619BCB1-1C2B-58A6-7612-CEABAC8E57C9}"/>
          </ac:spMkLst>
        </pc:spChg>
      </pc:sldChg>
      <pc:sldChg chg="modSp mod">
        <pc:chgData name="Sami Alzahrani" userId="6fb275e0-9327-47cc-a722-26d507892652" providerId="ADAL" clId="{5D395044-BA3B-4EF2-A25E-3C86EDC9A5AB}" dt="2024-02-12T13:13:33.979" v="87" actId="1076"/>
        <pc:sldMkLst>
          <pc:docMk/>
          <pc:sldMk cId="3247297740" sldId="483"/>
        </pc:sldMkLst>
        <pc:spChg chg="mod">
          <ac:chgData name="Sami Alzahrani" userId="6fb275e0-9327-47cc-a722-26d507892652" providerId="ADAL" clId="{5D395044-BA3B-4EF2-A25E-3C86EDC9A5AB}" dt="2024-02-12T13:13:33.979" v="87" actId="1076"/>
          <ac:spMkLst>
            <pc:docMk/>
            <pc:sldMk cId="3247297740" sldId="483"/>
            <ac:spMk id="6" creationId="{EF740E12-67B3-08D9-E617-4C617C8F6027}"/>
          </ac:spMkLst>
        </pc:spChg>
      </pc:sldChg>
      <pc:sldChg chg="modSp mod">
        <pc:chgData name="Sami Alzahrani" userId="6fb275e0-9327-47cc-a722-26d507892652" providerId="ADAL" clId="{5D395044-BA3B-4EF2-A25E-3C86EDC9A5AB}" dt="2024-02-12T13:14:07.409" v="93" actId="20577"/>
        <pc:sldMkLst>
          <pc:docMk/>
          <pc:sldMk cId="3111904915" sldId="484"/>
        </pc:sldMkLst>
        <pc:spChg chg="mod">
          <ac:chgData name="Sami Alzahrani" userId="6fb275e0-9327-47cc-a722-26d507892652" providerId="ADAL" clId="{5D395044-BA3B-4EF2-A25E-3C86EDC9A5AB}" dt="2024-02-12T13:14:07.409" v="93" actId="20577"/>
          <ac:spMkLst>
            <pc:docMk/>
            <pc:sldMk cId="3111904915" sldId="484"/>
            <ac:spMk id="4" creationId="{7FED0768-66B0-E027-EEB8-901EC5DA0641}"/>
          </ac:spMkLst>
        </pc:spChg>
      </pc:sldChg>
      <pc:sldChg chg="modSp mod">
        <pc:chgData name="Sami Alzahrani" userId="6fb275e0-9327-47cc-a722-26d507892652" providerId="ADAL" clId="{5D395044-BA3B-4EF2-A25E-3C86EDC9A5AB}" dt="2024-02-12T13:14:17.356" v="95" actId="1076"/>
        <pc:sldMkLst>
          <pc:docMk/>
          <pc:sldMk cId="3617602608" sldId="485"/>
        </pc:sldMkLst>
        <pc:spChg chg="mod">
          <ac:chgData name="Sami Alzahrani" userId="6fb275e0-9327-47cc-a722-26d507892652" providerId="ADAL" clId="{5D395044-BA3B-4EF2-A25E-3C86EDC9A5AB}" dt="2024-02-12T13:14:17.356" v="95" actId="1076"/>
          <ac:spMkLst>
            <pc:docMk/>
            <pc:sldMk cId="3617602608" sldId="485"/>
            <ac:spMk id="6" creationId="{5F92C291-4EC1-8137-5185-67986DC8E3C9}"/>
          </ac:spMkLst>
        </pc:spChg>
      </pc:sldChg>
      <pc:sldChg chg="modSp mod">
        <pc:chgData name="Sami Alzahrani" userId="6fb275e0-9327-47cc-a722-26d507892652" providerId="ADAL" clId="{5D395044-BA3B-4EF2-A25E-3C86EDC9A5AB}" dt="2024-02-12T13:14:23.696" v="97" actId="1076"/>
        <pc:sldMkLst>
          <pc:docMk/>
          <pc:sldMk cId="2504597208" sldId="486"/>
        </pc:sldMkLst>
        <pc:spChg chg="mod">
          <ac:chgData name="Sami Alzahrani" userId="6fb275e0-9327-47cc-a722-26d507892652" providerId="ADAL" clId="{5D395044-BA3B-4EF2-A25E-3C86EDC9A5AB}" dt="2024-02-12T13:14:23.696" v="97" actId="1076"/>
          <ac:spMkLst>
            <pc:docMk/>
            <pc:sldMk cId="2504597208" sldId="486"/>
            <ac:spMk id="6" creationId="{5753C44B-5500-C465-EEF1-0F2066FFA9A6}"/>
          </ac:spMkLst>
        </pc:spChg>
      </pc:sldChg>
      <pc:sldChg chg="modSp mod">
        <pc:chgData name="Sami Alzahrani" userId="6fb275e0-9327-47cc-a722-26d507892652" providerId="ADAL" clId="{5D395044-BA3B-4EF2-A25E-3C86EDC9A5AB}" dt="2024-02-12T13:14:32.702" v="99" actId="1076"/>
        <pc:sldMkLst>
          <pc:docMk/>
          <pc:sldMk cId="3013509947" sldId="487"/>
        </pc:sldMkLst>
        <pc:spChg chg="mod">
          <ac:chgData name="Sami Alzahrani" userId="6fb275e0-9327-47cc-a722-26d507892652" providerId="ADAL" clId="{5D395044-BA3B-4EF2-A25E-3C86EDC9A5AB}" dt="2024-02-12T13:14:32.702" v="99" actId="1076"/>
          <ac:spMkLst>
            <pc:docMk/>
            <pc:sldMk cId="3013509947" sldId="487"/>
            <ac:spMk id="6" creationId="{5753C44B-5500-C465-EEF1-0F2066FFA9A6}"/>
          </ac:spMkLst>
        </pc:spChg>
      </pc:sldChg>
      <pc:sldChg chg="modSp mod">
        <pc:chgData name="Sami Alzahrani" userId="6fb275e0-9327-47cc-a722-26d507892652" providerId="ADAL" clId="{5D395044-BA3B-4EF2-A25E-3C86EDC9A5AB}" dt="2024-02-12T13:14:38.890" v="101" actId="1076"/>
        <pc:sldMkLst>
          <pc:docMk/>
          <pc:sldMk cId="3177874480" sldId="488"/>
        </pc:sldMkLst>
        <pc:spChg chg="mod">
          <ac:chgData name="Sami Alzahrani" userId="6fb275e0-9327-47cc-a722-26d507892652" providerId="ADAL" clId="{5D395044-BA3B-4EF2-A25E-3C86EDC9A5AB}" dt="2024-02-12T13:14:38.890" v="101" actId="1076"/>
          <ac:spMkLst>
            <pc:docMk/>
            <pc:sldMk cId="3177874480" sldId="488"/>
            <ac:spMk id="6" creationId="{5753C44B-5500-C465-EEF1-0F2066FFA9A6}"/>
          </ac:spMkLst>
        </pc:spChg>
      </pc:sldChg>
      <pc:sldChg chg="modSp mod">
        <pc:chgData name="Sami Alzahrani" userId="6fb275e0-9327-47cc-a722-26d507892652" providerId="ADAL" clId="{5D395044-BA3B-4EF2-A25E-3C86EDC9A5AB}" dt="2024-02-12T13:14:45.349" v="103" actId="1076"/>
        <pc:sldMkLst>
          <pc:docMk/>
          <pc:sldMk cId="4188300088" sldId="489"/>
        </pc:sldMkLst>
        <pc:spChg chg="mod">
          <ac:chgData name="Sami Alzahrani" userId="6fb275e0-9327-47cc-a722-26d507892652" providerId="ADAL" clId="{5D395044-BA3B-4EF2-A25E-3C86EDC9A5AB}" dt="2024-02-12T13:14:45.349" v="103" actId="1076"/>
          <ac:spMkLst>
            <pc:docMk/>
            <pc:sldMk cId="4188300088" sldId="489"/>
            <ac:spMk id="7" creationId="{13572EBB-DDC8-A357-FCF0-0DF2C5F240DD}"/>
          </ac:spMkLst>
        </pc:spChg>
      </pc:sldChg>
      <pc:sldChg chg="modSp mod">
        <pc:chgData name="Sami Alzahrani" userId="6fb275e0-9327-47cc-a722-26d507892652" providerId="ADAL" clId="{5D395044-BA3B-4EF2-A25E-3C86EDC9A5AB}" dt="2024-02-12T13:14:57.141" v="106" actId="1076"/>
        <pc:sldMkLst>
          <pc:docMk/>
          <pc:sldMk cId="3055672697" sldId="490"/>
        </pc:sldMkLst>
        <pc:spChg chg="mod">
          <ac:chgData name="Sami Alzahrani" userId="6fb275e0-9327-47cc-a722-26d507892652" providerId="ADAL" clId="{5D395044-BA3B-4EF2-A25E-3C86EDC9A5AB}" dt="2024-02-12T13:14:54.533" v="105" actId="1076"/>
          <ac:spMkLst>
            <pc:docMk/>
            <pc:sldMk cId="3055672697" sldId="490"/>
            <ac:spMk id="4" creationId="{98C90FD5-2E6A-6702-9042-246D8132C7E3}"/>
          </ac:spMkLst>
        </pc:spChg>
        <pc:picChg chg="mod">
          <ac:chgData name="Sami Alzahrani" userId="6fb275e0-9327-47cc-a722-26d507892652" providerId="ADAL" clId="{5D395044-BA3B-4EF2-A25E-3C86EDC9A5AB}" dt="2024-02-12T13:14:57.141" v="106" actId="1076"/>
          <ac:picMkLst>
            <pc:docMk/>
            <pc:sldMk cId="3055672697" sldId="490"/>
            <ac:picMk id="1026" creationId="{8C6A78AB-6D96-3593-8889-AA5EEBAF958B}"/>
          </ac:picMkLst>
        </pc:picChg>
      </pc:sldChg>
      <pc:sldChg chg="modSp mod">
        <pc:chgData name="Sami Alzahrani" userId="6fb275e0-9327-47cc-a722-26d507892652" providerId="ADAL" clId="{5D395044-BA3B-4EF2-A25E-3C86EDC9A5AB}" dt="2024-02-12T13:15:38.783" v="116" actId="1076"/>
        <pc:sldMkLst>
          <pc:docMk/>
          <pc:sldMk cId="4193166892" sldId="492"/>
        </pc:sldMkLst>
        <pc:spChg chg="mod">
          <ac:chgData name="Sami Alzahrani" userId="6fb275e0-9327-47cc-a722-26d507892652" providerId="ADAL" clId="{5D395044-BA3B-4EF2-A25E-3C86EDC9A5AB}" dt="2024-02-12T13:15:38.783" v="116" actId="1076"/>
          <ac:spMkLst>
            <pc:docMk/>
            <pc:sldMk cId="4193166892" sldId="492"/>
            <ac:spMk id="6" creationId="{0AB849C4-C2EB-4501-E631-6807C5D5D87D}"/>
          </ac:spMkLst>
        </pc:spChg>
        <pc:spChg chg="mod">
          <ac:chgData name="Sami Alzahrani" userId="6fb275e0-9327-47cc-a722-26d507892652" providerId="ADAL" clId="{5D395044-BA3B-4EF2-A25E-3C86EDC9A5AB}" dt="2024-02-12T13:15:36.059" v="115" actId="1076"/>
          <ac:spMkLst>
            <pc:docMk/>
            <pc:sldMk cId="4193166892" sldId="492"/>
            <ac:spMk id="25" creationId="{FE1BA4EE-2B88-B99F-6A81-884E42CCA968}"/>
          </ac:spMkLst>
        </pc:spChg>
      </pc:sldChg>
      <pc:sldChg chg="modSp mod">
        <pc:chgData name="Sami Alzahrani" userId="6fb275e0-9327-47cc-a722-26d507892652" providerId="ADAL" clId="{5D395044-BA3B-4EF2-A25E-3C86EDC9A5AB}" dt="2024-02-12T13:15:46.165" v="118" actId="1076"/>
        <pc:sldMkLst>
          <pc:docMk/>
          <pc:sldMk cId="2010069046" sldId="493"/>
        </pc:sldMkLst>
        <pc:spChg chg="mod">
          <ac:chgData name="Sami Alzahrani" userId="6fb275e0-9327-47cc-a722-26d507892652" providerId="ADAL" clId="{5D395044-BA3B-4EF2-A25E-3C86EDC9A5AB}" dt="2024-02-12T13:15:46.165" v="118" actId="1076"/>
          <ac:spMkLst>
            <pc:docMk/>
            <pc:sldMk cId="2010069046" sldId="493"/>
            <ac:spMk id="4" creationId="{E270770A-61FB-F6A4-E53A-F44B0D6CE6BE}"/>
          </ac:spMkLst>
        </pc:spChg>
      </pc:sldChg>
      <pc:sldChg chg="modSp mod">
        <pc:chgData name="Sami Alzahrani" userId="6fb275e0-9327-47cc-a722-26d507892652" providerId="ADAL" clId="{5D395044-BA3B-4EF2-A25E-3C86EDC9A5AB}" dt="2024-02-12T13:15:56.011" v="120" actId="1076"/>
        <pc:sldMkLst>
          <pc:docMk/>
          <pc:sldMk cId="1684323615" sldId="494"/>
        </pc:sldMkLst>
        <pc:spChg chg="mod">
          <ac:chgData name="Sami Alzahrani" userId="6fb275e0-9327-47cc-a722-26d507892652" providerId="ADAL" clId="{5D395044-BA3B-4EF2-A25E-3C86EDC9A5AB}" dt="2024-02-12T13:15:56.011" v="120" actId="1076"/>
          <ac:spMkLst>
            <pc:docMk/>
            <pc:sldMk cId="1684323615" sldId="494"/>
            <ac:spMk id="31" creationId="{4527402C-3F97-690D-9C20-A459E375AEB7}"/>
          </ac:spMkLst>
        </pc:spChg>
      </pc:sldChg>
      <pc:sldChg chg="modSp mod">
        <pc:chgData name="Sami Alzahrani" userId="6fb275e0-9327-47cc-a722-26d507892652" providerId="ADAL" clId="{5D395044-BA3B-4EF2-A25E-3C86EDC9A5AB}" dt="2024-02-12T13:16:03.459" v="122" actId="1076"/>
        <pc:sldMkLst>
          <pc:docMk/>
          <pc:sldMk cId="2284308547" sldId="495"/>
        </pc:sldMkLst>
        <pc:spChg chg="mod">
          <ac:chgData name="Sami Alzahrani" userId="6fb275e0-9327-47cc-a722-26d507892652" providerId="ADAL" clId="{5D395044-BA3B-4EF2-A25E-3C86EDC9A5AB}" dt="2024-02-12T13:16:03.459" v="122" actId="1076"/>
          <ac:spMkLst>
            <pc:docMk/>
            <pc:sldMk cId="2284308547" sldId="495"/>
            <ac:spMk id="31" creationId="{4527402C-3F97-690D-9C20-A459E375AEB7}"/>
          </ac:spMkLst>
        </pc:spChg>
      </pc:sldChg>
      <pc:sldChg chg="modSp mod">
        <pc:chgData name="Sami Alzahrani" userId="6fb275e0-9327-47cc-a722-26d507892652" providerId="ADAL" clId="{5D395044-BA3B-4EF2-A25E-3C86EDC9A5AB}" dt="2024-02-12T13:16:12.403" v="124" actId="1076"/>
        <pc:sldMkLst>
          <pc:docMk/>
          <pc:sldMk cId="2897675718" sldId="496"/>
        </pc:sldMkLst>
        <pc:spChg chg="mod">
          <ac:chgData name="Sami Alzahrani" userId="6fb275e0-9327-47cc-a722-26d507892652" providerId="ADAL" clId="{5D395044-BA3B-4EF2-A25E-3C86EDC9A5AB}" dt="2024-02-12T13:16:12.403" v="124" actId="1076"/>
          <ac:spMkLst>
            <pc:docMk/>
            <pc:sldMk cId="2897675718" sldId="496"/>
            <ac:spMk id="10" creationId="{E1B22BB7-04CD-6D6F-7ABE-E494A873863D}"/>
          </ac:spMkLst>
        </pc:spChg>
      </pc:sldChg>
      <pc:sldChg chg="modSp mod">
        <pc:chgData name="Sami Alzahrani" userId="6fb275e0-9327-47cc-a722-26d507892652" providerId="ADAL" clId="{5D395044-BA3B-4EF2-A25E-3C86EDC9A5AB}" dt="2024-02-12T13:16:26.016" v="126" actId="113"/>
        <pc:sldMkLst>
          <pc:docMk/>
          <pc:sldMk cId="3290752501" sldId="498"/>
        </pc:sldMkLst>
        <pc:spChg chg="mod">
          <ac:chgData name="Sami Alzahrani" userId="6fb275e0-9327-47cc-a722-26d507892652" providerId="ADAL" clId="{5D395044-BA3B-4EF2-A25E-3C86EDC9A5AB}" dt="2024-02-12T13:16:26.016" v="126" actId="113"/>
          <ac:spMkLst>
            <pc:docMk/>
            <pc:sldMk cId="3290752501" sldId="498"/>
            <ac:spMk id="7" creationId="{0E5ACB6E-6CCB-753B-C950-CE033B005B08}"/>
          </ac:spMkLst>
        </pc:spChg>
      </pc:sldChg>
      <pc:sldChg chg="modSp mod">
        <pc:chgData name="Sami Alzahrani" userId="6fb275e0-9327-47cc-a722-26d507892652" providerId="ADAL" clId="{5D395044-BA3B-4EF2-A25E-3C86EDC9A5AB}" dt="2024-02-12T13:16:47.453" v="130" actId="113"/>
        <pc:sldMkLst>
          <pc:docMk/>
          <pc:sldMk cId="4100712774" sldId="499"/>
        </pc:sldMkLst>
        <pc:spChg chg="mod">
          <ac:chgData name="Sami Alzahrani" userId="6fb275e0-9327-47cc-a722-26d507892652" providerId="ADAL" clId="{5D395044-BA3B-4EF2-A25E-3C86EDC9A5AB}" dt="2024-02-12T13:16:47.453" v="130" actId="113"/>
          <ac:spMkLst>
            <pc:docMk/>
            <pc:sldMk cId="4100712774" sldId="499"/>
            <ac:spMk id="11" creationId="{FA86EDF3-15C8-75B2-91D7-94428B8D2F37}"/>
          </ac:spMkLst>
        </pc:spChg>
      </pc:sldChg>
      <pc:sldChg chg="modSp mod">
        <pc:chgData name="Sami Alzahrani" userId="6fb275e0-9327-47cc-a722-26d507892652" providerId="ADAL" clId="{5D395044-BA3B-4EF2-A25E-3C86EDC9A5AB}" dt="2024-02-12T13:15:10.088" v="108" actId="1076"/>
        <pc:sldMkLst>
          <pc:docMk/>
          <pc:sldMk cId="1421354145" sldId="516"/>
        </pc:sldMkLst>
        <pc:spChg chg="mod">
          <ac:chgData name="Sami Alzahrani" userId="6fb275e0-9327-47cc-a722-26d507892652" providerId="ADAL" clId="{5D395044-BA3B-4EF2-A25E-3C86EDC9A5AB}" dt="2024-02-12T13:15:10.088" v="108" actId="1076"/>
          <ac:spMkLst>
            <pc:docMk/>
            <pc:sldMk cId="1421354145" sldId="516"/>
            <ac:spMk id="4" creationId="{98C90FD5-2E6A-6702-9042-246D8132C7E3}"/>
          </ac:spMkLst>
        </pc:spChg>
      </pc:sldChg>
      <pc:sldChg chg="modSp mod">
        <pc:chgData name="Sami Alzahrani" userId="6fb275e0-9327-47cc-a722-26d507892652" providerId="ADAL" clId="{5D395044-BA3B-4EF2-A25E-3C86EDC9A5AB}" dt="2024-02-12T13:15:22.048" v="111" actId="1076"/>
        <pc:sldMkLst>
          <pc:docMk/>
          <pc:sldMk cId="1514585729" sldId="517"/>
        </pc:sldMkLst>
        <pc:spChg chg="mod">
          <ac:chgData name="Sami Alzahrani" userId="6fb275e0-9327-47cc-a722-26d507892652" providerId="ADAL" clId="{5D395044-BA3B-4EF2-A25E-3C86EDC9A5AB}" dt="2024-02-12T13:15:22.048" v="111" actId="1076"/>
          <ac:spMkLst>
            <pc:docMk/>
            <pc:sldMk cId="1514585729" sldId="517"/>
            <ac:spMk id="4" creationId="{98C90FD5-2E6A-6702-9042-246D8132C7E3}"/>
          </ac:spMkLst>
        </pc:spChg>
      </pc:sldChg>
      <pc:sldChg chg="modSp mod">
        <pc:chgData name="Sami Alzahrani" userId="6fb275e0-9327-47cc-a722-26d507892652" providerId="ADAL" clId="{5D395044-BA3B-4EF2-A25E-3C86EDC9A5AB}" dt="2024-02-12T13:15:26.980" v="112" actId="255"/>
        <pc:sldMkLst>
          <pc:docMk/>
          <pc:sldMk cId="4266795690" sldId="518"/>
        </pc:sldMkLst>
        <pc:spChg chg="mod">
          <ac:chgData name="Sami Alzahrani" userId="6fb275e0-9327-47cc-a722-26d507892652" providerId="ADAL" clId="{5D395044-BA3B-4EF2-A25E-3C86EDC9A5AB}" dt="2024-02-12T13:15:26.980" v="112" actId="255"/>
          <ac:spMkLst>
            <pc:docMk/>
            <pc:sldMk cId="4266795690" sldId="518"/>
            <ac:spMk id="6" creationId="{0AC2650A-C51A-9ACB-723B-68D89C868D01}"/>
          </ac:spMkLst>
        </pc:spChg>
      </pc:sldChg>
      <pc:sldChg chg="modSp mod">
        <pc:chgData name="Sami Alzahrani" userId="6fb275e0-9327-47cc-a722-26d507892652" providerId="ADAL" clId="{5D395044-BA3B-4EF2-A25E-3C86EDC9A5AB}" dt="2024-02-12T13:16:52.744" v="131" actId="113"/>
        <pc:sldMkLst>
          <pc:docMk/>
          <pc:sldMk cId="1559896308" sldId="519"/>
        </pc:sldMkLst>
        <pc:spChg chg="mod">
          <ac:chgData name="Sami Alzahrani" userId="6fb275e0-9327-47cc-a722-26d507892652" providerId="ADAL" clId="{5D395044-BA3B-4EF2-A25E-3C86EDC9A5AB}" dt="2024-02-12T13:16:52.744" v="131" actId="113"/>
          <ac:spMkLst>
            <pc:docMk/>
            <pc:sldMk cId="1559896308" sldId="519"/>
            <ac:spMk id="11" creationId="{FA86EDF3-15C8-75B2-91D7-94428B8D2F37}"/>
          </ac:spMkLst>
        </pc:spChg>
      </pc:sldChg>
      <pc:sldChg chg="modSp mod">
        <pc:chgData name="Sami Alzahrani" userId="6fb275e0-9327-47cc-a722-26d507892652" providerId="ADAL" clId="{5D395044-BA3B-4EF2-A25E-3C86EDC9A5AB}" dt="2024-02-12T13:17:01.277" v="133" actId="113"/>
        <pc:sldMkLst>
          <pc:docMk/>
          <pc:sldMk cId="4018166601" sldId="520"/>
        </pc:sldMkLst>
        <pc:spChg chg="mod">
          <ac:chgData name="Sami Alzahrani" userId="6fb275e0-9327-47cc-a722-26d507892652" providerId="ADAL" clId="{5D395044-BA3B-4EF2-A25E-3C86EDC9A5AB}" dt="2024-02-12T13:17:01.277" v="133" actId="113"/>
          <ac:spMkLst>
            <pc:docMk/>
            <pc:sldMk cId="4018166601" sldId="520"/>
            <ac:spMk id="11" creationId="{FA86EDF3-15C8-75B2-91D7-94428B8D2F37}"/>
          </ac:spMkLst>
        </pc:spChg>
      </pc:sldChg>
      <pc:sldChg chg="modSp mod">
        <pc:chgData name="Sami Alzahrani" userId="6fb275e0-9327-47cc-a722-26d507892652" providerId="ADAL" clId="{5D395044-BA3B-4EF2-A25E-3C86EDC9A5AB}" dt="2024-02-12T13:16:32.001" v="128" actId="113"/>
        <pc:sldMkLst>
          <pc:docMk/>
          <pc:sldMk cId="699961086" sldId="522"/>
        </pc:sldMkLst>
        <pc:spChg chg="mod">
          <ac:chgData name="Sami Alzahrani" userId="6fb275e0-9327-47cc-a722-26d507892652" providerId="ADAL" clId="{5D395044-BA3B-4EF2-A25E-3C86EDC9A5AB}" dt="2024-02-12T13:16:32.001" v="128" actId="113"/>
          <ac:spMkLst>
            <pc:docMk/>
            <pc:sldMk cId="699961086" sldId="522"/>
            <ac:spMk id="7" creationId="{0E5ACB6E-6CCB-753B-C950-CE033B005B08}"/>
          </ac:spMkLst>
        </pc:spChg>
      </pc:sldChg>
      <pc:sldChg chg="modSp mod">
        <pc:chgData name="Sami Alzahrani" userId="6fb275e0-9327-47cc-a722-26d507892652" providerId="ADAL" clId="{5D395044-BA3B-4EF2-A25E-3C86EDC9A5AB}" dt="2024-02-12T13:17:10.450" v="135" actId="113"/>
        <pc:sldMkLst>
          <pc:docMk/>
          <pc:sldMk cId="2322865219" sldId="523"/>
        </pc:sldMkLst>
        <pc:spChg chg="mod">
          <ac:chgData name="Sami Alzahrani" userId="6fb275e0-9327-47cc-a722-26d507892652" providerId="ADAL" clId="{5D395044-BA3B-4EF2-A25E-3C86EDC9A5AB}" dt="2024-02-12T13:17:10.450" v="135" actId="113"/>
          <ac:spMkLst>
            <pc:docMk/>
            <pc:sldMk cId="2322865219" sldId="523"/>
            <ac:spMk id="11" creationId="{FA86EDF3-15C8-75B2-91D7-94428B8D2F37}"/>
          </ac:spMkLst>
        </pc:spChg>
      </pc:sldChg>
      <pc:sldChg chg="modSp mod">
        <pc:chgData name="Sami Alzahrani" userId="6fb275e0-9327-47cc-a722-26d507892652" providerId="ADAL" clId="{5D395044-BA3B-4EF2-A25E-3C86EDC9A5AB}" dt="2024-02-12T13:18:00.557" v="137" actId="255"/>
        <pc:sldMkLst>
          <pc:docMk/>
          <pc:sldMk cId="2685408630" sldId="524"/>
        </pc:sldMkLst>
        <pc:spChg chg="mod">
          <ac:chgData name="Sami Alzahrani" userId="6fb275e0-9327-47cc-a722-26d507892652" providerId="ADAL" clId="{5D395044-BA3B-4EF2-A25E-3C86EDC9A5AB}" dt="2024-02-12T13:18:00.557" v="137" actId="255"/>
          <ac:spMkLst>
            <pc:docMk/>
            <pc:sldMk cId="2685408630" sldId="524"/>
            <ac:spMk id="9" creationId="{A6A0607E-D2CF-4132-CB93-798C796C2B68}"/>
          </ac:spMkLst>
        </pc:spChg>
        <pc:spChg chg="mod">
          <ac:chgData name="Sami Alzahrani" userId="6fb275e0-9327-47cc-a722-26d507892652" providerId="ADAL" clId="{5D395044-BA3B-4EF2-A25E-3C86EDC9A5AB}" dt="2024-02-12T13:17:55.751" v="136" actId="113"/>
          <ac:spMkLst>
            <pc:docMk/>
            <pc:sldMk cId="2685408630" sldId="524"/>
            <ac:spMk id="11" creationId="{FA86EDF3-15C8-75B2-91D7-94428B8D2F37}"/>
          </ac:spMkLst>
        </pc:spChg>
      </pc:sldChg>
      <pc:sldChg chg="modSp mod">
        <pc:chgData name="Sami Alzahrani" userId="6fb275e0-9327-47cc-a722-26d507892652" providerId="ADAL" clId="{5D395044-BA3B-4EF2-A25E-3C86EDC9A5AB}" dt="2024-02-12T13:21:09.546" v="225" actId="255"/>
        <pc:sldMkLst>
          <pc:docMk/>
          <pc:sldMk cId="2824585975" sldId="528"/>
        </pc:sldMkLst>
        <pc:spChg chg="mod">
          <ac:chgData name="Sami Alzahrani" userId="6fb275e0-9327-47cc-a722-26d507892652" providerId="ADAL" clId="{5D395044-BA3B-4EF2-A25E-3C86EDC9A5AB}" dt="2024-02-12T13:21:09.546" v="225" actId="255"/>
          <ac:spMkLst>
            <pc:docMk/>
            <pc:sldMk cId="2824585975" sldId="528"/>
            <ac:spMk id="9" creationId="{81AA69D9-BFB7-CFC4-67D0-1AE7ABF3E2A2}"/>
          </ac:spMkLst>
        </pc:spChg>
      </pc:sldChg>
      <pc:sldChg chg="modSp mod">
        <pc:chgData name="Sami Alzahrani" userId="6fb275e0-9327-47cc-a722-26d507892652" providerId="ADAL" clId="{5D395044-BA3B-4EF2-A25E-3C86EDC9A5AB}" dt="2024-02-12T13:21:14.405" v="226" actId="255"/>
        <pc:sldMkLst>
          <pc:docMk/>
          <pc:sldMk cId="3611946833" sldId="529"/>
        </pc:sldMkLst>
        <pc:spChg chg="mod">
          <ac:chgData name="Sami Alzahrani" userId="6fb275e0-9327-47cc-a722-26d507892652" providerId="ADAL" clId="{5D395044-BA3B-4EF2-A25E-3C86EDC9A5AB}" dt="2024-02-12T13:21:14.405" v="226" actId="255"/>
          <ac:spMkLst>
            <pc:docMk/>
            <pc:sldMk cId="3611946833" sldId="529"/>
            <ac:spMk id="9" creationId="{81AA69D9-BFB7-CFC4-67D0-1AE7ABF3E2A2}"/>
          </ac:spMkLst>
        </pc:spChg>
      </pc:sldChg>
      <pc:sldChg chg="modSp mod">
        <pc:chgData name="Sami Alzahrani" userId="6fb275e0-9327-47cc-a722-26d507892652" providerId="ADAL" clId="{5D395044-BA3B-4EF2-A25E-3C86EDC9A5AB}" dt="2024-02-12T13:21:19.176" v="227" actId="255"/>
        <pc:sldMkLst>
          <pc:docMk/>
          <pc:sldMk cId="213840452" sldId="530"/>
        </pc:sldMkLst>
        <pc:spChg chg="mod">
          <ac:chgData name="Sami Alzahrani" userId="6fb275e0-9327-47cc-a722-26d507892652" providerId="ADAL" clId="{5D395044-BA3B-4EF2-A25E-3C86EDC9A5AB}" dt="2024-02-12T13:21:19.176" v="227" actId="255"/>
          <ac:spMkLst>
            <pc:docMk/>
            <pc:sldMk cId="213840452" sldId="530"/>
            <ac:spMk id="9" creationId="{81AA69D9-BFB7-CFC4-67D0-1AE7ABF3E2A2}"/>
          </ac:spMkLst>
        </pc:spChg>
      </pc:sldChg>
      <pc:sldChg chg="modSp mod">
        <pc:chgData name="Sami Alzahrani" userId="6fb275e0-9327-47cc-a722-26d507892652" providerId="ADAL" clId="{5D395044-BA3B-4EF2-A25E-3C86EDC9A5AB}" dt="2024-02-12T13:21:23.950" v="228" actId="255"/>
        <pc:sldMkLst>
          <pc:docMk/>
          <pc:sldMk cId="2106333361" sldId="531"/>
        </pc:sldMkLst>
        <pc:spChg chg="mod">
          <ac:chgData name="Sami Alzahrani" userId="6fb275e0-9327-47cc-a722-26d507892652" providerId="ADAL" clId="{5D395044-BA3B-4EF2-A25E-3C86EDC9A5AB}" dt="2024-02-12T13:21:23.950" v="228" actId="255"/>
          <ac:spMkLst>
            <pc:docMk/>
            <pc:sldMk cId="2106333361" sldId="531"/>
            <ac:spMk id="10" creationId="{EEDA3967-17E3-D92D-91D7-B66C379B6EF4}"/>
          </ac:spMkLst>
        </pc:spChg>
      </pc:sldChg>
      <pc:sldChg chg="modSp mod">
        <pc:chgData name="Sami Alzahrani" userId="6fb275e0-9327-47cc-a722-26d507892652" providerId="ADAL" clId="{5D395044-BA3B-4EF2-A25E-3C86EDC9A5AB}" dt="2024-02-12T13:21:28.489" v="229" actId="255"/>
        <pc:sldMkLst>
          <pc:docMk/>
          <pc:sldMk cId="3307220736" sldId="532"/>
        </pc:sldMkLst>
        <pc:spChg chg="mod">
          <ac:chgData name="Sami Alzahrani" userId="6fb275e0-9327-47cc-a722-26d507892652" providerId="ADAL" clId="{5D395044-BA3B-4EF2-A25E-3C86EDC9A5AB}" dt="2024-02-12T13:21:28.489" v="229" actId="255"/>
          <ac:spMkLst>
            <pc:docMk/>
            <pc:sldMk cId="3307220736" sldId="532"/>
            <ac:spMk id="10" creationId="{EEDA3967-17E3-D92D-91D7-B66C379B6EF4}"/>
          </ac:spMkLst>
        </pc:spChg>
      </pc:sldChg>
      <pc:sldChg chg="modSp mod">
        <pc:chgData name="Sami Alzahrani" userId="6fb275e0-9327-47cc-a722-26d507892652" providerId="ADAL" clId="{5D395044-BA3B-4EF2-A25E-3C86EDC9A5AB}" dt="2024-02-12T13:21:32.674" v="230" actId="255"/>
        <pc:sldMkLst>
          <pc:docMk/>
          <pc:sldMk cId="785096374" sldId="533"/>
        </pc:sldMkLst>
        <pc:spChg chg="mod">
          <ac:chgData name="Sami Alzahrani" userId="6fb275e0-9327-47cc-a722-26d507892652" providerId="ADAL" clId="{5D395044-BA3B-4EF2-A25E-3C86EDC9A5AB}" dt="2024-02-12T13:21:32.674" v="230" actId="255"/>
          <ac:spMkLst>
            <pc:docMk/>
            <pc:sldMk cId="785096374" sldId="533"/>
            <ac:spMk id="10" creationId="{EEDA3967-17E3-D92D-91D7-B66C379B6EF4}"/>
          </ac:spMkLst>
        </pc:spChg>
      </pc:sldChg>
      <pc:sldChg chg="modSp mod">
        <pc:chgData name="Sami Alzahrani" userId="6fb275e0-9327-47cc-a722-26d507892652" providerId="ADAL" clId="{5D395044-BA3B-4EF2-A25E-3C86EDC9A5AB}" dt="2024-02-12T13:21:37.893" v="231" actId="255"/>
        <pc:sldMkLst>
          <pc:docMk/>
          <pc:sldMk cId="4108065900" sldId="534"/>
        </pc:sldMkLst>
        <pc:spChg chg="mod">
          <ac:chgData name="Sami Alzahrani" userId="6fb275e0-9327-47cc-a722-26d507892652" providerId="ADAL" clId="{5D395044-BA3B-4EF2-A25E-3C86EDC9A5AB}" dt="2024-02-12T13:21:37.893" v="231" actId="255"/>
          <ac:spMkLst>
            <pc:docMk/>
            <pc:sldMk cId="4108065900" sldId="534"/>
            <ac:spMk id="10" creationId="{EEDA3967-17E3-D92D-91D7-B66C379B6EF4}"/>
          </ac:spMkLst>
        </pc:spChg>
      </pc:sldChg>
      <pc:sldChg chg="modSp mod">
        <pc:chgData name="Sami Alzahrani" userId="6fb275e0-9327-47cc-a722-26d507892652" providerId="ADAL" clId="{5D395044-BA3B-4EF2-A25E-3C86EDC9A5AB}" dt="2024-02-12T13:21:42.681" v="232" actId="255"/>
        <pc:sldMkLst>
          <pc:docMk/>
          <pc:sldMk cId="489925760" sldId="536"/>
        </pc:sldMkLst>
        <pc:spChg chg="mod">
          <ac:chgData name="Sami Alzahrani" userId="6fb275e0-9327-47cc-a722-26d507892652" providerId="ADAL" clId="{5D395044-BA3B-4EF2-A25E-3C86EDC9A5AB}" dt="2024-02-12T13:21:42.681" v="232" actId="255"/>
          <ac:spMkLst>
            <pc:docMk/>
            <pc:sldMk cId="489925760" sldId="536"/>
            <ac:spMk id="10" creationId="{EEDA3967-17E3-D92D-91D7-B66C379B6EF4}"/>
          </ac:spMkLst>
        </pc:spChg>
      </pc:sldChg>
      <pc:sldChg chg="modSp mod">
        <pc:chgData name="Sami Alzahrani" userId="6fb275e0-9327-47cc-a722-26d507892652" providerId="ADAL" clId="{5D395044-BA3B-4EF2-A25E-3C86EDC9A5AB}" dt="2024-02-12T13:21:48.132" v="233" actId="255"/>
        <pc:sldMkLst>
          <pc:docMk/>
          <pc:sldMk cId="2577529645" sldId="537"/>
        </pc:sldMkLst>
        <pc:spChg chg="mod">
          <ac:chgData name="Sami Alzahrani" userId="6fb275e0-9327-47cc-a722-26d507892652" providerId="ADAL" clId="{5D395044-BA3B-4EF2-A25E-3C86EDC9A5AB}" dt="2024-02-12T13:21:48.132" v="233" actId="255"/>
          <ac:spMkLst>
            <pc:docMk/>
            <pc:sldMk cId="2577529645" sldId="537"/>
            <ac:spMk id="10" creationId="{EEDA3967-17E3-D92D-91D7-B66C379B6EF4}"/>
          </ac:spMkLst>
        </pc:spChg>
      </pc:sldChg>
      <pc:sldChg chg="modSp mod">
        <pc:chgData name="Sami Alzahrani" userId="6fb275e0-9327-47cc-a722-26d507892652" providerId="ADAL" clId="{5D395044-BA3B-4EF2-A25E-3C86EDC9A5AB}" dt="2024-02-12T13:21:54.014" v="234" actId="255"/>
        <pc:sldMkLst>
          <pc:docMk/>
          <pc:sldMk cId="1309667564" sldId="538"/>
        </pc:sldMkLst>
        <pc:spChg chg="mod">
          <ac:chgData name="Sami Alzahrani" userId="6fb275e0-9327-47cc-a722-26d507892652" providerId="ADAL" clId="{5D395044-BA3B-4EF2-A25E-3C86EDC9A5AB}" dt="2024-02-12T13:21:54.014" v="234" actId="255"/>
          <ac:spMkLst>
            <pc:docMk/>
            <pc:sldMk cId="1309667564" sldId="538"/>
            <ac:spMk id="10" creationId="{EEDA3967-17E3-D92D-91D7-B66C379B6EF4}"/>
          </ac:spMkLst>
        </pc:spChg>
      </pc:sldChg>
      <pc:sldChg chg="modSp mod">
        <pc:chgData name="Sami Alzahrani" userId="6fb275e0-9327-47cc-a722-26d507892652" providerId="ADAL" clId="{5D395044-BA3B-4EF2-A25E-3C86EDC9A5AB}" dt="2024-02-12T13:21:59.605" v="235" actId="255"/>
        <pc:sldMkLst>
          <pc:docMk/>
          <pc:sldMk cId="2674148143" sldId="539"/>
        </pc:sldMkLst>
        <pc:spChg chg="mod">
          <ac:chgData name="Sami Alzahrani" userId="6fb275e0-9327-47cc-a722-26d507892652" providerId="ADAL" clId="{5D395044-BA3B-4EF2-A25E-3C86EDC9A5AB}" dt="2024-02-12T13:21:59.605" v="235" actId="255"/>
          <ac:spMkLst>
            <pc:docMk/>
            <pc:sldMk cId="2674148143" sldId="539"/>
            <ac:spMk id="10" creationId="{EEDA3967-17E3-D92D-91D7-B66C379B6EF4}"/>
          </ac:spMkLst>
        </pc:spChg>
      </pc:sldChg>
      <pc:sldChg chg="modSp mod">
        <pc:chgData name="Sami Alzahrani" userId="6fb275e0-9327-47cc-a722-26d507892652" providerId="ADAL" clId="{5D395044-BA3B-4EF2-A25E-3C86EDC9A5AB}" dt="2024-02-12T13:22:05.093" v="236" actId="255"/>
        <pc:sldMkLst>
          <pc:docMk/>
          <pc:sldMk cId="3202851804" sldId="540"/>
        </pc:sldMkLst>
        <pc:spChg chg="mod">
          <ac:chgData name="Sami Alzahrani" userId="6fb275e0-9327-47cc-a722-26d507892652" providerId="ADAL" clId="{5D395044-BA3B-4EF2-A25E-3C86EDC9A5AB}" dt="2024-02-12T13:22:05.093" v="236" actId="255"/>
          <ac:spMkLst>
            <pc:docMk/>
            <pc:sldMk cId="3202851804" sldId="540"/>
            <ac:spMk id="10" creationId="{EEDA3967-17E3-D92D-91D7-B66C379B6EF4}"/>
          </ac:spMkLst>
        </pc:spChg>
      </pc:sldChg>
      <pc:sldChg chg="modSp mod">
        <pc:chgData name="Sami Alzahrani" userId="6fb275e0-9327-47cc-a722-26d507892652" providerId="ADAL" clId="{5D395044-BA3B-4EF2-A25E-3C86EDC9A5AB}" dt="2024-02-12T13:22:11.737" v="237" actId="255"/>
        <pc:sldMkLst>
          <pc:docMk/>
          <pc:sldMk cId="2176709418" sldId="542"/>
        </pc:sldMkLst>
        <pc:spChg chg="mod">
          <ac:chgData name="Sami Alzahrani" userId="6fb275e0-9327-47cc-a722-26d507892652" providerId="ADAL" clId="{5D395044-BA3B-4EF2-A25E-3C86EDC9A5AB}" dt="2024-02-12T13:22:11.737" v="237" actId="255"/>
          <ac:spMkLst>
            <pc:docMk/>
            <pc:sldMk cId="2176709418" sldId="542"/>
            <ac:spMk id="10" creationId="{EEDA3967-17E3-D92D-91D7-B66C379B6EF4}"/>
          </ac:spMkLst>
        </pc:spChg>
      </pc:sldChg>
      <pc:sldChg chg="modSp mod">
        <pc:chgData name="Sami Alzahrani" userId="6fb275e0-9327-47cc-a722-26d507892652" providerId="ADAL" clId="{5D395044-BA3B-4EF2-A25E-3C86EDC9A5AB}" dt="2024-02-12T13:22:16.807" v="238" actId="255"/>
        <pc:sldMkLst>
          <pc:docMk/>
          <pc:sldMk cId="342922951" sldId="543"/>
        </pc:sldMkLst>
        <pc:spChg chg="mod">
          <ac:chgData name="Sami Alzahrani" userId="6fb275e0-9327-47cc-a722-26d507892652" providerId="ADAL" clId="{5D395044-BA3B-4EF2-A25E-3C86EDC9A5AB}" dt="2024-02-12T13:22:16.807" v="238" actId="255"/>
          <ac:spMkLst>
            <pc:docMk/>
            <pc:sldMk cId="342922951" sldId="543"/>
            <ac:spMk id="10" creationId="{EEDA3967-17E3-D92D-91D7-B66C379B6EF4}"/>
          </ac:spMkLst>
        </pc:spChg>
      </pc:sldChg>
      <pc:sldChg chg="modSp mod">
        <pc:chgData name="Sami Alzahrani" userId="6fb275e0-9327-47cc-a722-26d507892652" providerId="ADAL" clId="{5D395044-BA3B-4EF2-A25E-3C86EDC9A5AB}" dt="2024-02-12T13:22:24.082" v="239" actId="255"/>
        <pc:sldMkLst>
          <pc:docMk/>
          <pc:sldMk cId="625198025" sldId="545"/>
        </pc:sldMkLst>
        <pc:spChg chg="mod">
          <ac:chgData name="Sami Alzahrani" userId="6fb275e0-9327-47cc-a722-26d507892652" providerId="ADAL" clId="{5D395044-BA3B-4EF2-A25E-3C86EDC9A5AB}" dt="2024-02-12T13:22:24.082" v="239" actId="255"/>
          <ac:spMkLst>
            <pc:docMk/>
            <pc:sldMk cId="625198025" sldId="545"/>
            <ac:spMk id="10" creationId="{C084C17B-8BBF-E935-5BE1-90FE9CEE43DE}"/>
          </ac:spMkLst>
        </pc:spChg>
      </pc:sldChg>
      <pc:sldChg chg="modSp mod">
        <pc:chgData name="Sami Alzahrani" userId="6fb275e0-9327-47cc-a722-26d507892652" providerId="ADAL" clId="{5D395044-BA3B-4EF2-A25E-3C86EDC9A5AB}" dt="2024-02-12T13:22:29.075" v="240" actId="255"/>
        <pc:sldMkLst>
          <pc:docMk/>
          <pc:sldMk cId="2581488549" sldId="546"/>
        </pc:sldMkLst>
        <pc:spChg chg="mod">
          <ac:chgData name="Sami Alzahrani" userId="6fb275e0-9327-47cc-a722-26d507892652" providerId="ADAL" clId="{5D395044-BA3B-4EF2-A25E-3C86EDC9A5AB}" dt="2024-02-12T13:22:29.075" v="240" actId="255"/>
          <ac:spMkLst>
            <pc:docMk/>
            <pc:sldMk cId="2581488549" sldId="546"/>
            <ac:spMk id="10" creationId="{C084C17B-8BBF-E935-5BE1-90FE9CEE43DE}"/>
          </ac:spMkLst>
        </pc:spChg>
      </pc:sldChg>
      <pc:sldChg chg="modSp mod">
        <pc:chgData name="Sami Alzahrani" userId="6fb275e0-9327-47cc-a722-26d507892652" providerId="ADAL" clId="{5D395044-BA3B-4EF2-A25E-3C86EDC9A5AB}" dt="2024-02-12T13:22:33.678" v="241" actId="255"/>
        <pc:sldMkLst>
          <pc:docMk/>
          <pc:sldMk cId="612975868" sldId="547"/>
        </pc:sldMkLst>
        <pc:spChg chg="mod">
          <ac:chgData name="Sami Alzahrani" userId="6fb275e0-9327-47cc-a722-26d507892652" providerId="ADAL" clId="{5D395044-BA3B-4EF2-A25E-3C86EDC9A5AB}" dt="2024-02-12T13:22:33.678" v="241" actId="255"/>
          <ac:spMkLst>
            <pc:docMk/>
            <pc:sldMk cId="612975868" sldId="547"/>
            <ac:spMk id="10" creationId="{C084C17B-8BBF-E935-5BE1-90FE9CEE43DE}"/>
          </ac:spMkLst>
        </pc:spChg>
      </pc:sldChg>
      <pc:sldChg chg="modSp mod">
        <pc:chgData name="Sami Alzahrani" userId="6fb275e0-9327-47cc-a722-26d507892652" providerId="ADAL" clId="{5D395044-BA3B-4EF2-A25E-3C86EDC9A5AB}" dt="2024-02-12T13:22:47.768" v="242" actId="255"/>
        <pc:sldMkLst>
          <pc:docMk/>
          <pc:sldMk cId="3601383375" sldId="553"/>
        </pc:sldMkLst>
        <pc:spChg chg="mod">
          <ac:chgData name="Sami Alzahrani" userId="6fb275e0-9327-47cc-a722-26d507892652" providerId="ADAL" clId="{5D395044-BA3B-4EF2-A25E-3C86EDC9A5AB}" dt="2024-02-12T13:22:47.768" v="242" actId="255"/>
          <ac:spMkLst>
            <pc:docMk/>
            <pc:sldMk cId="3601383375" sldId="553"/>
            <ac:spMk id="9" creationId="{F023A069-DBDD-8F56-E1D7-5A80BB4A7DC1}"/>
          </ac:spMkLst>
        </pc:spChg>
      </pc:sldChg>
      <pc:sldChg chg="modSp mod">
        <pc:chgData name="Sami Alzahrani" userId="6fb275e0-9327-47cc-a722-26d507892652" providerId="ADAL" clId="{5D395044-BA3B-4EF2-A25E-3C86EDC9A5AB}" dt="2024-02-12T13:23:30.728" v="274" actId="20577"/>
        <pc:sldMkLst>
          <pc:docMk/>
          <pc:sldMk cId="439024223" sldId="554"/>
        </pc:sldMkLst>
        <pc:spChg chg="mod">
          <ac:chgData name="Sami Alzahrani" userId="6fb275e0-9327-47cc-a722-26d507892652" providerId="ADAL" clId="{5D395044-BA3B-4EF2-A25E-3C86EDC9A5AB}" dt="2024-02-12T13:23:30.728" v="274" actId="20577"/>
          <ac:spMkLst>
            <pc:docMk/>
            <pc:sldMk cId="439024223" sldId="554"/>
            <ac:spMk id="9" creationId="{F023A069-DBDD-8F56-E1D7-5A80BB4A7DC1}"/>
          </ac:spMkLst>
        </pc:spChg>
      </pc:sldChg>
      <pc:sldChg chg="addSp delSp modSp mod">
        <pc:chgData name="Sami Alzahrani" userId="6fb275e0-9327-47cc-a722-26d507892652" providerId="ADAL" clId="{5D395044-BA3B-4EF2-A25E-3C86EDC9A5AB}" dt="2024-02-12T13:12:45.854" v="76"/>
        <pc:sldMkLst>
          <pc:docMk/>
          <pc:sldMk cId="2791848568" sldId="555"/>
        </pc:sldMkLst>
        <pc:spChg chg="add mod">
          <ac:chgData name="Sami Alzahrani" userId="6fb275e0-9327-47cc-a722-26d507892652" providerId="ADAL" clId="{5D395044-BA3B-4EF2-A25E-3C86EDC9A5AB}" dt="2024-02-12T13:12:45.038" v="74" actId="1076"/>
          <ac:spMkLst>
            <pc:docMk/>
            <pc:sldMk cId="2791848568" sldId="555"/>
            <ac:spMk id="7" creationId="{E8F70263-A15F-C69E-0880-83052401CC20}"/>
          </ac:spMkLst>
        </pc:spChg>
        <pc:spChg chg="del mod">
          <ac:chgData name="Sami Alzahrani" userId="6fb275e0-9327-47cc-a722-26d507892652" providerId="ADAL" clId="{5D395044-BA3B-4EF2-A25E-3C86EDC9A5AB}" dt="2024-02-12T13:12:45.854" v="76"/>
          <ac:spMkLst>
            <pc:docMk/>
            <pc:sldMk cId="2791848568" sldId="555"/>
            <ac:spMk id="31" creationId="{4527402C-3F97-690D-9C20-A459E375AEB7}"/>
          </ac:spMkLst>
        </pc:spChg>
      </pc:sldChg>
      <pc:sldChg chg="modSp mod">
        <pc:chgData name="Sami Alzahrani" userId="6fb275e0-9327-47cc-a722-26d507892652" providerId="ADAL" clId="{5D395044-BA3B-4EF2-A25E-3C86EDC9A5AB}" dt="2024-02-12T13:18:09.052" v="138" actId="113"/>
        <pc:sldMkLst>
          <pc:docMk/>
          <pc:sldMk cId="3154950484" sldId="556"/>
        </pc:sldMkLst>
        <pc:spChg chg="mod">
          <ac:chgData name="Sami Alzahrani" userId="6fb275e0-9327-47cc-a722-26d507892652" providerId="ADAL" clId="{5D395044-BA3B-4EF2-A25E-3C86EDC9A5AB}" dt="2024-02-12T13:18:09.052" v="138" actId="113"/>
          <ac:spMkLst>
            <pc:docMk/>
            <pc:sldMk cId="3154950484" sldId="556"/>
            <ac:spMk id="7" creationId="{9B652CC0-F3A2-8B89-E05D-7CACEED833C5}"/>
          </ac:spMkLst>
        </pc:spChg>
      </pc:sldChg>
      <pc:sldChg chg="addSp modSp new mod">
        <pc:chgData name="Sami Alzahrani" userId="6fb275e0-9327-47cc-a722-26d507892652" providerId="ADAL" clId="{5D395044-BA3B-4EF2-A25E-3C86EDC9A5AB}" dt="2024-02-12T13:19:43.597" v="193" actId="313"/>
        <pc:sldMkLst>
          <pc:docMk/>
          <pc:sldMk cId="2320755846" sldId="557"/>
        </pc:sldMkLst>
        <pc:spChg chg="add mod">
          <ac:chgData name="Sami Alzahrani" userId="6fb275e0-9327-47cc-a722-26d507892652" providerId="ADAL" clId="{5D395044-BA3B-4EF2-A25E-3C86EDC9A5AB}" dt="2024-02-12T13:19:43.597" v="193" actId="313"/>
          <ac:spMkLst>
            <pc:docMk/>
            <pc:sldMk cId="2320755846" sldId="557"/>
            <ac:spMk id="3" creationId="{72367FD1-4790-DE1E-5780-3605D333F18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860878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580222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057918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790810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603924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4171400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583019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2199795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260164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8749614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9979580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411812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501806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2105812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107649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1925966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0451363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927294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0910529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517595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770536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18208311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35517796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42538260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15507115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7669109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2586201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29141334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21881349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23017634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54</a:t>
            </a:fld>
            <a:endParaRPr lang="en-US"/>
          </a:p>
        </p:txBody>
      </p:sp>
    </p:spTree>
    <p:extLst>
      <p:ext uri="{BB962C8B-B14F-4D97-AF65-F5344CB8AC3E}">
        <p14:creationId xmlns:p14="http://schemas.microsoft.com/office/powerpoint/2010/main" val="3835496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55</a:t>
            </a:fld>
            <a:endParaRPr lang="en-US"/>
          </a:p>
        </p:txBody>
      </p:sp>
    </p:spTree>
    <p:extLst>
      <p:ext uri="{BB962C8B-B14F-4D97-AF65-F5344CB8AC3E}">
        <p14:creationId xmlns:p14="http://schemas.microsoft.com/office/powerpoint/2010/main" val="6185999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32283924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57</a:t>
            </a:fld>
            <a:endParaRPr lang="en-US"/>
          </a:p>
        </p:txBody>
      </p:sp>
    </p:spTree>
    <p:extLst>
      <p:ext uri="{BB962C8B-B14F-4D97-AF65-F5344CB8AC3E}">
        <p14:creationId xmlns:p14="http://schemas.microsoft.com/office/powerpoint/2010/main" val="20639334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58</a:t>
            </a:fld>
            <a:endParaRPr lang="en-US"/>
          </a:p>
        </p:txBody>
      </p:sp>
    </p:spTree>
    <p:extLst>
      <p:ext uri="{BB962C8B-B14F-4D97-AF65-F5344CB8AC3E}">
        <p14:creationId xmlns:p14="http://schemas.microsoft.com/office/powerpoint/2010/main" val="24746171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a:p>
        </p:txBody>
      </p:sp>
    </p:spTree>
    <p:extLst>
      <p:ext uri="{BB962C8B-B14F-4D97-AF65-F5344CB8AC3E}">
        <p14:creationId xmlns:p14="http://schemas.microsoft.com/office/powerpoint/2010/main" val="34229371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60</a:t>
            </a:fld>
            <a:endParaRPr lang="en-US"/>
          </a:p>
        </p:txBody>
      </p:sp>
    </p:spTree>
    <p:extLst>
      <p:ext uri="{BB962C8B-B14F-4D97-AF65-F5344CB8AC3E}">
        <p14:creationId xmlns:p14="http://schemas.microsoft.com/office/powerpoint/2010/main" val="3111367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61</a:t>
            </a:fld>
            <a:endParaRPr lang="en-US"/>
          </a:p>
        </p:txBody>
      </p:sp>
    </p:spTree>
    <p:extLst>
      <p:ext uri="{BB962C8B-B14F-4D97-AF65-F5344CB8AC3E}">
        <p14:creationId xmlns:p14="http://schemas.microsoft.com/office/powerpoint/2010/main" val="27996510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62</a:t>
            </a:fld>
            <a:endParaRPr lang="en-US"/>
          </a:p>
        </p:txBody>
      </p:sp>
    </p:spTree>
    <p:extLst>
      <p:ext uri="{BB962C8B-B14F-4D97-AF65-F5344CB8AC3E}">
        <p14:creationId xmlns:p14="http://schemas.microsoft.com/office/powerpoint/2010/main" val="26175781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63</a:t>
            </a:fld>
            <a:endParaRPr lang="en-US"/>
          </a:p>
        </p:txBody>
      </p:sp>
    </p:spTree>
    <p:extLst>
      <p:ext uri="{BB962C8B-B14F-4D97-AF65-F5344CB8AC3E}">
        <p14:creationId xmlns:p14="http://schemas.microsoft.com/office/powerpoint/2010/main" val="3027058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2/12/2024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16.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17.png"/><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14.xml"/><Relationship Id="rId5" Type="http://schemas.openxmlformats.org/officeDocument/2006/relationships/image" Target="../media/image18.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20.pn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14.xml"/><Relationship Id="rId5" Type="http://schemas.openxmlformats.org/officeDocument/2006/relationships/image" Target="../media/image22.png"/><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2.xml"/><Relationship Id="rId1" Type="http://schemas.openxmlformats.org/officeDocument/2006/relationships/slideLayout" Target="../slideLayouts/slideLayout14.xml"/><Relationship Id="rId5" Type="http://schemas.openxmlformats.org/officeDocument/2006/relationships/image" Target="../media/image23.png"/><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5.xml"/><Relationship Id="rId1" Type="http://schemas.openxmlformats.org/officeDocument/2006/relationships/slideLayout" Target="../slideLayouts/slideLayout14.xml"/><Relationship Id="rId5" Type="http://schemas.openxmlformats.org/officeDocument/2006/relationships/image" Target="../media/image24.png"/><Relationship Id="rId4" Type="http://schemas.openxmlformats.org/officeDocument/2006/relationships/image" Target="../media/image3.png"/></Relationships>
</file>

<file path=ppt/slides/_rels/slide5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9.xml"/><Relationship Id="rId1" Type="http://schemas.openxmlformats.org/officeDocument/2006/relationships/slideLayout" Target="../slideLayouts/slideLayout14.xml"/><Relationship Id="rId5" Type="http://schemas.openxmlformats.org/officeDocument/2006/relationships/image" Target="../media/image25.png"/><Relationship Id="rId4" Type="http://schemas.openxmlformats.org/officeDocument/2006/relationships/image" Target="../media/image3.png"/></Relationships>
</file>

<file path=ppt/slides/_rels/slide6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0.xml"/><Relationship Id="rId1" Type="http://schemas.openxmlformats.org/officeDocument/2006/relationships/slideLayout" Target="../slideLayouts/slideLayout14.xml"/><Relationship Id="rId5" Type="http://schemas.openxmlformats.org/officeDocument/2006/relationships/image" Target="../media/image26.png"/><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1.xml"/><Relationship Id="rId1" Type="http://schemas.openxmlformats.org/officeDocument/2006/relationships/slideLayout" Target="../slideLayouts/slideLayout14.xml"/><Relationship Id="rId5" Type="http://schemas.openxmlformats.org/officeDocument/2006/relationships/image" Target="../media/image27.png"/><Relationship Id="rId4" Type="http://schemas.openxmlformats.org/officeDocument/2006/relationships/image" Target="../media/image3.png"/></Relationships>
</file>

<file path=ppt/slides/_rels/slide6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2.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6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64.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7.svg"/><Relationship Id="rId2" Type="http://schemas.openxmlformats.org/officeDocument/2006/relationships/image" Target="../media/image28.jpeg"/><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3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307777"/>
          </a:xfrm>
          <a:prstGeom prst="rect">
            <a:avLst/>
          </a:prstGeom>
          <a:noFill/>
        </p:spPr>
        <p:txBody>
          <a:bodyPr wrap="square" rtlCol="0">
            <a:spAutoFit/>
          </a:bodyPr>
          <a:lstStyle/>
          <a:p>
            <a:r>
              <a:rPr lang="en-US" sz="1400" b="1" dirty="0">
                <a:latin typeface="Alexandria SemiBold" pitchFamily="2" charset="-78"/>
                <a:cs typeface="Alexandria SemiBold" pitchFamily="2" charset="-78"/>
              </a:rPr>
              <a:t>Prepared by</a:t>
            </a:r>
            <a:r>
              <a:rPr lang="ar-SY" sz="1400" b="1" dirty="0">
                <a:latin typeface="Alexandria SemiBold" pitchFamily="2" charset="-78"/>
                <a:cs typeface="Alexandria SemiBold" pitchFamily="2" charset="-78"/>
              </a:rPr>
              <a:t> </a:t>
            </a:r>
            <a:r>
              <a:rPr lang="en-AE" sz="1400" b="1" dirty="0">
                <a:latin typeface="Alexandria SemiBold" pitchFamily="2" charset="-78"/>
                <a:cs typeface="Alexandria SemiBold" pitchFamily="2" charset="-78"/>
              </a:rPr>
              <a:t> D</a:t>
            </a:r>
            <a:r>
              <a:rPr lang="en-US" sz="1400" b="1" dirty="0">
                <a:latin typeface="Alexandria SemiBold" pitchFamily="2" charset="-78"/>
                <a:cs typeface="Alexandria SemiBold" pitchFamily="2" charset="-78"/>
              </a:rPr>
              <a:t>r.</a:t>
            </a:r>
            <a:r>
              <a:rPr lang="en-AE" sz="1400" b="1" dirty="0">
                <a:latin typeface="Alexandria SemiBold" pitchFamily="2" charset="-78"/>
                <a:cs typeface="Alexandria SemiBold" pitchFamily="2" charset="-78"/>
              </a:rPr>
              <a:t> </a:t>
            </a:r>
            <a:r>
              <a:rPr lang="en-US" sz="1400" b="1" i="0" u="none" strike="noStrike" dirty="0">
                <a:effectLst/>
                <a:latin typeface="Alexandria SemiBold" pitchFamily="2" charset="-78"/>
                <a:cs typeface="Alexandria SemiBold" pitchFamily="2" charset="-78"/>
              </a:rPr>
              <a:t>Sami </a:t>
            </a:r>
            <a:r>
              <a:rPr lang="en-US" sz="1400" b="1" i="0" u="none" strike="noStrike" dirty="0" err="1">
                <a:effectLst/>
                <a:latin typeface="Alexandria SemiBold" pitchFamily="2" charset="-78"/>
                <a:cs typeface="Alexandria SemiBold" pitchFamily="2" charset="-78"/>
              </a:rPr>
              <a:t>Alzahrani</a:t>
            </a:r>
            <a:endParaRPr lang="en-US" sz="1400" b="1" dirty="0">
              <a:latin typeface="Alexandria SemiBold" pitchFamily="2" charset="-78"/>
              <a:cs typeface="Alexandria SemiBold" pitchFamily="2" charset="-78"/>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424543" y="2369657"/>
            <a:ext cx="3762377" cy="1138773"/>
          </a:xfrm>
          <a:prstGeom prst="rect">
            <a:avLst/>
          </a:prstGeom>
          <a:noFill/>
        </p:spPr>
        <p:txBody>
          <a:bodyPr wrap="none" rtlCol="0">
            <a:spAutoFit/>
          </a:bodyPr>
          <a:lstStyle/>
          <a:p>
            <a:pPr rtl="0">
              <a:spcBef>
                <a:spcPts val="0"/>
              </a:spcBef>
              <a:spcAft>
                <a:spcPts val="0"/>
              </a:spcAft>
            </a:pPr>
            <a:r>
              <a:rPr lang="tr-TR" sz="3200" b="0" i="0" u="none" strike="noStrike" dirty="0">
                <a:effectLst/>
                <a:latin typeface="Tajawal"/>
              </a:rPr>
              <a:t>Policy Decision</a:t>
            </a:r>
            <a:r>
              <a:rPr lang="en-US" sz="3200" b="0" i="0" u="none" strike="noStrike" dirty="0">
                <a:effectLst/>
                <a:latin typeface="Tajawal"/>
              </a:rPr>
              <a:t> (1/2)</a:t>
            </a:r>
            <a:r>
              <a:rPr lang="tr-TR" sz="3200" b="0" i="0" u="none" strike="noStrike" dirty="0">
                <a:effectLst/>
                <a:latin typeface="Tajawal"/>
              </a:rPr>
              <a:t>  </a:t>
            </a:r>
            <a:endParaRPr lang="en-US" sz="3200" b="0" i="0" u="none" strike="noStrike" dirty="0">
              <a:effectLst/>
              <a:latin typeface="Tajawal"/>
            </a:endParaRPr>
          </a:p>
          <a:p>
            <a:pPr rtl="0">
              <a:spcBef>
                <a:spcPts val="0"/>
              </a:spcBef>
              <a:spcAft>
                <a:spcPts val="0"/>
              </a:spcAft>
            </a:pPr>
            <a:r>
              <a:rPr lang="ar-SA" b="0" i="0" u="none" strike="noStrike" dirty="0">
                <a:effectLst/>
                <a:latin typeface="Tajawal"/>
              </a:rPr>
              <a:t>الجزء </a:t>
            </a:r>
            <a:r>
              <a:rPr lang="ar-SA" dirty="0">
                <a:latin typeface="Tajawal"/>
              </a:rPr>
              <a:t>الاول</a:t>
            </a:r>
            <a:r>
              <a:rPr lang="ar-SA" b="0" i="0" u="none" strike="noStrike" dirty="0">
                <a:effectLst/>
                <a:latin typeface="Tajawal"/>
              </a:rPr>
              <a:t> من المحاضرة</a:t>
            </a:r>
          </a:p>
          <a:p>
            <a:pPr rtl="0">
              <a:spcBef>
                <a:spcPts val="0"/>
              </a:spcBef>
              <a:spcAft>
                <a:spcPts val="0"/>
              </a:spcAft>
            </a:pPr>
            <a:r>
              <a:rPr lang="en-US" dirty="0">
                <a:latin typeface="Tajawal"/>
              </a:rPr>
              <a:t>Part </a:t>
            </a:r>
            <a:r>
              <a:rPr lang="ar-SA" dirty="0">
                <a:latin typeface="Tajawal"/>
              </a:rPr>
              <a:t>1</a:t>
            </a:r>
            <a:r>
              <a:rPr lang="en-US" dirty="0">
                <a:latin typeface="Tajawal"/>
              </a:rPr>
              <a:t> of the Lecture</a:t>
            </a:r>
            <a:r>
              <a:rPr lang="tr-TR" b="0" i="0" u="none" strike="noStrike" dirty="0">
                <a:effectLst/>
                <a:latin typeface="Tajawal"/>
              </a:rPr>
              <a:t>  </a:t>
            </a:r>
            <a:endParaRPr lang="tr-TR" b="0" dirty="0">
              <a:effectLst/>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tr-TR" sz="2800" b="1" dirty="0">
                <a:solidFill>
                  <a:schemeClr val="bg1"/>
                </a:solidFill>
                <a:latin typeface="Times New Roman" panose="02020603050405020304" pitchFamily="18" charset="0"/>
                <a:cs typeface="Times New Roman" panose="02020603050405020304" pitchFamily="18" charset="0"/>
              </a:rPr>
              <a:t>3</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96239" y="5197326"/>
            <a:ext cx="3516608" cy="369332"/>
          </a:xfrm>
          <a:prstGeom prst="rect">
            <a:avLst/>
          </a:prstGeom>
          <a:noFill/>
        </p:spPr>
        <p:txBody>
          <a:bodyPr wrap="square" rtlCol="0">
            <a:spAutoFit/>
          </a:bodyPr>
          <a:lstStyle/>
          <a:p>
            <a:pPr rtl="0">
              <a:spcBef>
                <a:spcPts val="0"/>
              </a:spcBef>
              <a:spcAft>
                <a:spcPts val="0"/>
              </a:spcAft>
            </a:pPr>
            <a:r>
              <a:rPr lang="en-US" sz="1800" b="0" i="0" u="none" strike="noStrike" dirty="0">
                <a:effectLst/>
                <a:latin typeface="Tajawal"/>
              </a:rPr>
              <a:t>Risk &amp; Decision Analysis - </a:t>
            </a:r>
            <a:r>
              <a:rPr lang="tr-TR" sz="1800" b="0" i="0" u="none" strike="noStrike" dirty="0">
                <a:effectLst/>
                <a:latin typeface="Tajawal"/>
              </a:rPr>
              <a:t>PMG 621</a:t>
            </a:r>
            <a:endParaRPr lang="tr-TR" sz="2000" b="0" dirty="0">
              <a:effectLst/>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58058"/>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3762377" cy="584775"/>
          </a:xfrm>
          <a:prstGeom prst="rect">
            <a:avLst/>
          </a:prstGeom>
          <a:noFill/>
        </p:spPr>
        <p:txBody>
          <a:bodyPr wrap="none" rtlCol="0">
            <a:spAutoFit/>
          </a:bodyPr>
          <a:lstStyle/>
          <a:p>
            <a:pPr rtl="0">
              <a:spcBef>
                <a:spcPts val="0"/>
              </a:spcBef>
              <a:spcAft>
                <a:spcPts val="0"/>
              </a:spcAft>
            </a:pPr>
            <a:r>
              <a:rPr lang="tr-TR" sz="3200" b="0" i="0" u="none" strike="noStrike" dirty="0">
                <a:effectLst/>
                <a:latin typeface="Tajawal"/>
              </a:rPr>
              <a:t>Policy Decision</a:t>
            </a:r>
            <a:r>
              <a:rPr lang="en-US" sz="3200" b="0" i="0" u="none" strike="noStrike" dirty="0">
                <a:effectLst/>
                <a:latin typeface="Tajawal"/>
              </a:rPr>
              <a:t> (1/2)</a:t>
            </a:r>
            <a:r>
              <a:rPr lang="tr-TR" sz="3200" b="0" i="0" u="none" strike="noStrike" dirty="0">
                <a:effectLst/>
                <a:latin typeface="Tajawal"/>
              </a:rPr>
              <a:t>  </a:t>
            </a:r>
            <a:endParaRPr lang="tr-TR" sz="3600" b="0" dirty="0">
              <a:effectLst/>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tr-TR" sz="2800" b="1" dirty="0">
                <a:solidFill>
                  <a:schemeClr val="tx1"/>
                </a:solidFill>
                <a:latin typeface="Times New Roman" panose="02020603050405020304" pitchFamily="18" charset="0"/>
                <a:cs typeface="Times New Roman" panose="02020603050405020304" pitchFamily="18" charset="0"/>
              </a:rPr>
              <a:t>3</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3238515" cy="707886"/>
          </a:xfrm>
          <a:prstGeom prst="rect">
            <a:avLst/>
          </a:prstGeom>
          <a:noFill/>
        </p:spPr>
        <p:txBody>
          <a:bodyPr wrap="none" rtlCol="0">
            <a:spAutoFit/>
          </a:bodyPr>
          <a:lstStyle/>
          <a:p>
            <a:r>
              <a:rPr lang="en-US" sz="2000" dirty="0">
                <a:latin typeface="Alexandria SemiBold" pitchFamily="2" charset="-78"/>
                <a:cs typeface="Alexandria SemiBold" pitchFamily="2" charset="-78"/>
              </a:rPr>
              <a:t>PMG 621</a:t>
            </a:r>
          </a:p>
          <a:p>
            <a:r>
              <a:rPr lang="en-US" sz="2000" b="1" dirty="0">
                <a:latin typeface="Alexandria SemiBold" pitchFamily="2" charset="-78"/>
                <a:cs typeface="Alexandria SemiBold" pitchFamily="2" charset="-78"/>
              </a:rPr>
              <a:t>Risk &amp; Decision Analysis</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a:t>
            </a:r>
            <a:r>
              <a:rPr lang="en-US" sz="2800" b="0" i="0" u="none" strike="noStrike" dirty="0">
                <a:solidFill>
                  <a:srgbClr val="24A9E1"/>
                </a:solidFill>
                <a:effectLst/>
                <a:latin typeface="Alexandria SemiBold" pitchFamily="2" charset="-78"/>
                <a:cs typeface="Alexandria SemiBold" pitchFamily="2" charset="-78"/>
              </a:rPr>
              <a:t>. Sami </a:t>
            </a:r>
            <a:r>
              <a:rPr lang="en-US" sz="2800" b="0" i="0" u="none" strike="noStrike" dirty="0" err="1">
                <a:solidFill>
                  <a:srgbClr val="24A9E1"/>
                </a:solidFill>
                <a:effectLst/>
                <a:latin typeface="Alexandria SemiBold" pitchFamily="2" charset="-78"/>
                <a:cs typeface="Alexandria SemiBold" pitchFamily="2" charset="-78"/>
              </a:rPr>
              <a:t>Alzahrani</a:t>
            </a:r>
            <a:endParaRPr lang="en-US" sz="2800" b="1" dirty="0">
              <a:solidFill>
                <a:srgbClr val="00B0F0"/>
              </a:solidFill>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369332"/>
          </a:xfrm>
          <a:prstGeom prst="rect">
            <a:avLst/>
          </a:prstGeom>
          <a:noFill/>
        </p:spPr>
        <p:txBody>
          <a:bodyPr wrap="square" rtlCol="0">
            <a:spAutoFit/>
          </a:bodyPr>
          <a:lstStyle/>
          <a:p>
            <a:r>
              <a:rPr lang="en-US" dirty="0">
                <a:latin typeface="Alexandria SemiBold" pitchFamily="2" charset="-78"/>
                <a:cs typeface="Alexandria SemiBold" pitchFamily="2" charset="-78"/>
              </a:rPr>
              <a:t>Introduction</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990442"/>
            <a:ext cx="8417320" cy="1200329"/>
          </a:xfrm>
          <a:prstGeom prst="rect">
            <a:avLst/>
          </a:prstGeom>
          <a:noFill/>
        </p:spPr>
        <p:txBody>
          <a:bodyPr wrap="square" rtlCol="0">
            <a:spAutoFit/>
          </a:bodyPr>
          <a:lstStyle/>
          <a:p>
            <a:pPr algn="just"/>
            <a:r>
              <a:rPr lang="en-US" b="0" i="0" u="none" strike="noStrike" dirty="0">
                <a:solidFill>
                  <a:srgbClr val="000000"/>
                </a:solidFill>
                <a:effectLst/>
                <a:latin typeface="Alexandria SemiBold" pitchFamily="2" charset="-78"/>
                <a:cs typeface="Alexandria SemiBold" pitchFamily="2" charset="-78"/>
              </a:rPr>
              <a:t>Chapter 1 introduces probability distributions and the expected value concept. We saw that expected value (EV) is the only unbiased predictor and the best single-value estimate for forecasting. Again, EV is the probability- weighted average of all possible outcomes represented in a probability distribution</a:t>
            </a:r>
            <a:endParaRPr lang="en-US" dirty="0">
              <a:latin typeface="Alexandria SemiBold" pitchFamily="2" charset="-78"/>
              <a:cs typeface="Alexandria SemiBold"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369332"/>
          </a:xfrm>
          <a:prstGeom prst="rect">
            <a:avLst/>
          </a:prstGeom>
          <a:noFill/>
        </p:spPr>
        <p:txBody>
          <a:bodyPr wrap="square" rtlCol="0">
            <a:spAutoFit/>
          </a:bodyPr>
          <a:lstStyle/>
          <a:p>
            <a:r>
              <a:rPr lang="en-US" dirty="0">
                <a:latin typeface="Alexandria SemiBold" pitchFamily="2" charset="-78"/>
                <a:cs typeface="Alexandria SemiBold" pitchFamily="2" charset="-78"/>
              </a:rPr>
              <a:t>Introduction</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E8F70263-A15F-C69E-0880-83052401CC20}"/>
              </a:ext>
            </a:extLst>
          </p:cNvPr>
          <p:cNvSpPr txBox="1"/>
          <p:nvPr/>
        </p:nvSpPr>
        <p:spPr>
          <a:xfrm>
            <a:off x="3799114" y="2722013"/>
            <a:ext cx="6096000" cy="1754326"/>
          </a:xfrm>
          <a:prstGeom prst="rect">
            <a:avLst/>
          </a:prstGeom>
          <a:noFill/>
        </p:spPr>
        <p:txBody>
          <a:bodyPr wrap="square">
            <a:spAutoFit/>
          </a:bodyPr>
          <a:lstStyle/>
          <a:p>
            <a:pPr algn="just"/>
            <a:r>
              <a:rPr lang="en-US" dirty="0">
                <a:solidFill>
                  <a:schemeClr val="dk1"/>
                </a:solidFill>
                <a:latin typeface="Alexandria SemiBold" pitchFamily="2" charset="-78"/>
                <a:ea typeface="Calibri"/>
                <a:cs typeface="Alexandria SemiBold" pitchFamily="2" charset="-78"/>
                <a:sym typeface="Calibri"/>
              </a:rPr>
              <a:t>With an appropriate choice of a value measure, the expected value becomes a foundation for logical, consistent decisions under uncertainty. An example problem illustrates two tools for calculating expected value: Payoff table &amp; decision tree.</a:t>
            </a:r>
            <a:endParaRPr lang="en-US" dirty="0">
              <a:latin typeface="Alexandria SemiBold" pitchFamily="2" charset="-78"/>
              <a:cs typeface="Alexandria SemiBold" pitchFamily="2" charset="-78"/>
            </a:endParaRPr>
          </a:p>
          <a:p>
            <a:pPr algn="just"/>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2791848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tr-TR" sz="5400" b="1" dirty="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725280"/>
            <a:ext cx="10541000" cy="2031325"/>
          </a:xfrm>
          <a:prstGeom prst="rect">
            <a:avLst/>
          </a:prstGeom>
          <a:noFill/>
        </p:spPr>
        <p:txBody>
          <a:bodyPr wrap="square" rtlCol="0">
            <a:spAutoFit/>
          </a:bodyPr>
          <a:lstStyle/>
          <a:p>
            <a:pPr algn="just" rtl="0">
              <a:spcBef>
                <a:spcPts val="0"/>
              </a:spcBef>
              <a:spcAft>
                <a:spcPts val="0"/>
              </a:spcAft>
            </a:pPr>
            <a:r>
              <a:rPr lang="en-US" b="0" i="0" u="none" strike="noStrike" dirty="0">
                <a:solidFill>
                  <a:srgbClr val="FF0000"/>
                </a:solidFill>
                <a:effectLst/>
                <a:latin typeface="Alexandria SemiBold" pitchFamily="2" charset="-78"/>
                <a:cs typeface="Alexandria SemiBold" pitchFamily="2" charset="-78"/>
              </a:rPr>
              <a:t>Intuition Is a Poor Method </a:t>
            </a:r>
            <a:endParaRPr lang="en-US" b="0" dirty="0">
              <a:effectLst/>
              <a:latin typeface="Alexandria SemiBold" pitchFamily="2" charset="-78"/>
              <a:cs typeface="Alexandria SemiBold" pitchFamily="2" charset="-78"/>
            </a:endParaRPr>
          </a:p>
          <a:p>
            <a:pPr algn="just"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Because human intuition is typically so poor at processing probabilities and dealing with details, important evaluations under uncertainty will benefit from the decision analysis approach. We all rely daily upon our intuition, and the purpose here is not to replace intuition. Rather, the quantitative methods will bolster our intuition.</a:t>
            </a:r>
            <a:endParaRPr lang="en-US" b="0" dirty="0">
              <a:effectLst/>
              <a:latin typeface="Alexandria SemiBold" pitchFamily="2" charset="-78"/>
              <a:cs typeface="Alexandria SemiBold" pitchFamily="2" charset="-78"/>
            </a:endParaRPr>
          </a:p>
          <a:p>
            <a:br>
              <a:rPr lang="en-US" dirty="0"/>
            </a:br>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24">
            <a:extLst>
              <a:ext uri="{FF2B5EF4-FFF2-40B4-BE49-F238E27FC236}">
                <a16:creationId xmlns:a16="http://schemas.microsoft.com/office/drawing/2014/main" id="{B49439E9-4EE9-7C5E-BB65-661113016351}"/>
              </a:ext>
            </a:extLst>
          </p:cNvPr>
          <p:cNvSpPr txBox="1"/>
          <p:nvPr/>
        </p:nvSpPr>
        <p:spPr>
          <a:xfrm>
            <a:off x="2398812" y="1203189"/>
            <a:ext cx="4113898" cy="369332"/>
          </a:xfrm>
          <a:prstGeom prst="rect">
            <a:avLst/>
          </a:prstGeom>
          <a:noFill/>
        </p:spPr>
        <p:txBody>
          <a:bodyPr wrap="square" rtlCol="0">
            <a:spAutoFit/>
          </a:bodyPr>
          <a:lstStyle/>
          <a:p>
            <a:r>
              <a:rPr lang="en-US" dirty="0">
                <a:latin typeface="Alexandria SemiBold" pitchFamily="2" charset="-78"/>
                <a:cs typeface="Alexandria SemiBold" pitchFamily="2" charset="-78"/>
              </a:rPr>
              <a:t>Introduction</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83F2CAB9-86A2-DE79-24AF-150E522B14B6}"/>
              </a:ext>
            </a:extLst>
          </p:cNvPr>
          <p:cNvSpPr txBox="1"/>
          <p:nvPr/>
        </p:nvSpPr>
        <p:spPr>
          <a:xfrm>
            <a:off x="1876687" y="2197893"/>
            <a:ext cx="7954500" cy="2031325"/>
          </a:xfrm>
          <a:prstGeom prst="rect">
            <a:avLst/>
          </a:prstGeom>
          <a:noFill/>
        </p:spPr>
        <p:txBody>
          <a:bodyPr wrap="square">
            <a:spAutoFit/>
          </a:bodyPr>
          <a:lstStyle/>
          <a:p>
            <a:r>
              <a:rPr lang="en-US" b="0" i="0" u="none" strike="noStrike" dirty="0">
                <a:solidFill>
                  <a:srgbClr val="000000"/>
                </a:solidFill>
                <a:effectLst/>
                <a:latin typeface="Alexandria SemiBold" pitchFamily="2" charset="-78"/>
                <a:cs typeface="Alexandria SemiBold" pitchFamily="2" charset="-78"/>
              </a:rPr>
              <a:t>Many organizations continue using decision practices that are decades out of date. Partially responsible are misconceptions in project evaluation in many of the textbooks about capital-investment analysis. Most traditional decision criteria do not work well with uncertainty-which is most of the time. As with any discipline, it is important to understand the theory and to apply best practices. I hope this chapter will guide you in crafting or reaffirming a logical decision policy. </a:t>
            </a:r>
            <a:endParaRPr lang="ar-SY" dirty="0">
              <a:latin typeface="Alexandria SemiBold" pitchFamily="2" charset="-78"/>
              <a:cs typeface="Alexandria SemiBold" pitchFamily="2" charset="-78"/>
            </a:endParaRPr>
          </a:p>
        </p:txBody>
      </p:sp>
    </p:spTree>
    <p:extLst>
      <p:ext uri="{BB962C8B-B14F-4D97-AF65-F5344CB8AC3E}">
        <p14:creationId xmlns:p14="http://schemas.microsoft.com/office/powerpoint/2010/main" val="343439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240D0A42-E3BA-3A9C-5010-53C2591432CC}"/>
              </a:ext>
            </a:extLst>
          </p:cNvPr>
          <p:cNvSpPr txBox="1"/>
          <p:nvPr/>
        </p:nvSpPr>
        <p:spPr>
          <a:xfrm>
            <a:off x="1597258" y="1814681"/>
            <a:ext cx="7667367" cy="2713563"/>
          </a:xfrm>
          <a:prstGeom prst="rect">
            <a:avLst/>
          </a:prstGeom>
          <a:noFill/>
        </p:spPr>
        <p:txBody>
          <a:bodyPr wrap="square">
            <a:spAutoFit/>
          </a:bodyPr>
          <a:lstStyle/>
          <a:p>
            <a:pPr algn="just" rtl="0">
              <a:spcBef>
                <a:spcPts val="0"/>
              </a:spcBef>
              <a:spcAft>
                <a:spcPts val="0"/>
              </a:spcAft>
            </a:pPr>
            <a:r>
              <a:rPr lang="en-US" b="0" i="0" u="none" strike="noStrike" dirty="0">
                <a:solidFill>
                  <a:srgbClr val="FF0000"/>
                </a:solidFill>
                <a:effectLst/>
                <a:latin typeface="Alexandria SemiBold" pitchFamily="2" charset="-78"/>
                <a:cs typeface="Alexandria SemiBold" pitchFamily="2" charset="-78"/>
              </a:rPr>
              <a:t>Decision Maker's Preferences </a:t>
            </a:r>
            <a:endParaRPr lang="en-US" b="0" dirty="0">
              <a:effectLst/>
              <a:latin typeface="Alexandria SemiBold" pitchFamily="2" charset="-78"/>
              <a:cs typeface="Alexandria SemiBold" pitchFamily="2" charset="-78"/>
            </a:endParaRPr>
          </a:p>
          <a:p>
            <a:pPr algn="just"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Decision analysts customarily refer to a decision maker (DM) when de-  scribing the person with this role in the decision-making process. In an organizational context, the DM acts-or at least should act-according to  the organization's mission and objective(s). When appropriate, there may be multiple objectives, and typically these are aligned with different stake- holder group interests. </a:t>
            </a:r>
            <a:endParaRPr lang="en-US" b="0" dirty="0">
              <a:effectLst/>
              <a:latin typeface="Alexandria SemiBold" pitchFamily="2" charset="-78"/>
              <a:cs typeface="Alexandria SemiBold" pitchFamily="2" charset="-78"/>
            </a:endParaRPr>
          </a:p>
          <a:p>
            <a:br>
              <a:rPr lang="en-US" dirty="0">
                <a:latin typeface="Alexandria SemiBold" pitchFamily="2" charset="-78"/>
                <a:cs typeface="Alexandria SemiBold" pitchFamily="2" charset="-78"/>
              </a:rPr>
            </a:br>
            <a:endParaRPr lang="ar-SY" dirty="0">
              <a:latin typeface="Alexandria SemiBold" pitchFamily="2" charset="-78"/>
              <a:cs typeface="Alexandria SemiBold" pitchFamily="2" charset="-78"/>
            </a:endParaRPr>
          </a:p>
        </p:txBody>
      </p:sp>
    </p:spTree>
    <p:extLst>
      <p:ext uri="{BB962C8B-B14F-4D97-AF65-F5344CB8AC3E}">
        <p14:creationId xmlns:p14="http://schemas.microsoft.com/office/powerpoint/2010/main" val="2065869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Content Placeholder 2">
            <a:extLst>
              <a:ext uri="{FF2B5EF4-FFF2-40B4-BE49-F238E27FC236}">
                <a16:creationId xmlns:a16="http://schemas.microsoft.com/office/drawing/2014/main" id="{8619BCB1-1C2B-58A6-7612-CEABAC8E57C9}"/>
              </a:ext>
            </a:extLst>
          </p:cNvPr>
          <p:cNvSpPr>
            <a:spLocks noGrp="1"/>
          </p:cNvSpPr>
          <p:nvPr/>
        </p:nvSpPr>
        <p:spPr>
          <a:xfrm>
            <a:off x="1751003" y="1894442"/>
            <a:ext cx="7884449" cy="9438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1800" b="0" i="0" u="none" strike="noStrike" dirty="0">
                <a:solidFill>
                  <a:srgbClr val="000000"/>
                </a:solidFill>
                <a:effectLst/>
                <a:latin typeface="Alexandria SemiBold" pitchFamily="2" charset="-78"/>
                <a:cs typeface="Alexandria SemiBold" pitchFamily="2" charset="-78"/>
              </a:rPr>
              <a:t>In addition to calculations with probabilities, the decision analysis approach needs a way to measure outcome value. Value is in the context of the organization's objective(s). Preferences are the dimensions of value. They are the DM'S attitudes toward different characteristics of decision problems based upon beliefs and values.</a:t>
            </a:r>
            <a:endParaRPr lang="en-US" sz="18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2660718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EF740E12-67B3-08D9-E617-4C617C8F6027}"/>
              </a:ext>
            </a:extLst>
          </p:cNvPr>
          <p:cNvSpPr txBox="1"/>
          <p:nvPr/>
        </p:nvSpPr>
        <p:spPr>
          <a:xfrm>
            <a:off x="2095904" y="1894442"/>
            <a:ext cx="6512010" cy="1754326"/>
          </a:xfrm>
          <a:prstGeom prst="rect">
            <a:avLst/>
          </a:prstGeom>
          <a:noFill/>
        </p:spPr>
        <p:txBody>
          <a:bodyPr wrap="square">
            <a:spAutoFit/>
          </a:bodyPr>
          <a:lstStyle/>
          <a:p>
            <a:r>
              <a:rPr lang="en-US" b="0" i="0" u="none" strike="noStrike" dirty="0">
                <a:solidFill>
                  <a:srgbClr val="000000"/>
                </a:solidFill>
                <a:effectLst/>
                <a:latin typeface="Alexandria SemiBold" pitchFamily="2" charset="-78"/>
                <a:cs typeface="Alexandria SemiBold" pitchFamily="2" charset="-78"/>
              </a:rPr>
              <a:t>Most decision analysts find it convenient to segregate preferences into three categories: objective(s), time value, and risk attitude. We can deal with each preference separately, providing a more logical and consistent basis for evaluation analysis. We examine these three dimensions of decision policy in the following sections.</a:t>
            </a:r>
            <a:endParaRPr lang="ar-SY" dirty="0">
              <a:latin typeface="Alexandria SemiBold" pitchFamily="2" charset="-78"/>
              <a:cs typeface="Alexandria SemiBold" pitchFamily="2" charset="-78"/>
            </a:endParaRPr>
          </a:p>
        </p:txBody>
      </p:sp>
    </p:spTree>
    <p:extLst>
      <p:ext uri="{BB962C8B-B14F-4D97-AF65-F5344CB8AC3E}">
        <p14:creationId xmlns:p14="http://schemas.microsoft.com/office/powerpoint/2010/main" val="3247297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7FED0768-66B0-E027-EEB8-901EC5DA0641}"/>
              </a:ext>
            </a:extLst>
          </p:cNvPr>
          <p:cNvSpPr txBox="1"/>
          <p:nvPr/>
        </p:nvSpPr>
        <p:spPr>
          <a:xfrm>
            <a:off x="1875091" y="1562095"/>
            <a:ext cx="6779053" cy="4057521"/>
          </a:xfrm>
          <a:prstGeom prst="rect">
            <a:avLst/>
          </a:prstGeom>
          <a:noFill/>
        </p:spPr>
        <p:txBody>
          <a:bodyPr wrap="square">
            <a:spAutoFit/>
          </a:bodyPr>
          <a:lstStyle/>
          <a:p>
            <a:pPr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Attitude toward Different Objectives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What is the mission? What is the organization's reason for existing? Creating wealth is the customary purpose of business. The usual driving objective is maximizing the monetary value of the enterprise (or total return to stockholders).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Other considerations that ultimately affect cash flow and enter the evaluation include: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 Operating legally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 Doing business in socially acceptable ways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 providing a quality product or service </a:t>
            </a:r>
            <a:endParaRPr lang="en-US" b="0" dirty="0">
              <a:effectLst/>
              <a:latin typeface="Alexandria SemiBold" pitchFamily="2" charset="-78"/>
              <a:cs typeface="Alexandria SemiBold" pitchFamily="2" charset="-78"/>
            </a:endParaRPr>
          </a:p>
          <a:p>
            <a:br>
              <a:rPr lang="en-US" dirty="0"/>
            </a:br>
            <a:endParaRPr lang="ar-SY" dirty="0"/>
          </a:p>
        </p:txBody>
      </p:sp>
    </p:spTree>
    <p:extLst>
      <p:ext uri="{BB962C8B-B14F-4D97-AF65-F5344CB8AC3E}">
        <p14:creationId xmlns:p14="http://schemas.microsoft.com/office/powerpoint/2010/main" val="3111904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F92C291-4EC1-8137-5185-67986DC8E3C9}"/>
              </a:ext>
            </a:extLst>
          </p:cNvPr>
          <p:cNvSpPr txBox="1"/>
          <p:nvPr/>
        </p:nvSpPr>
        <p:spPr>
          <a:xfrm>
            <a:off x="1863559" y="1830219"/>
            <a:ext cx="6512010" cy="3908762"/>
          </a:xfrm>
          <a:prstGeom prst="rect">
            <a:avLst/>
          </a:prstGeom>
          <a:noFill/>
        </p:spPr>
        <p:txBody>
          <a:bodyPr wrap="square">
            <a:spAutoFit/>
          </a:bodyPr>
          <a:lstStyle/>
          <a:p>
            <a:pPr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 creating and protecting jobs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 contributing to the community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 recognizing the interests of employees, suppliers, and customers</a:t>
            </a:r>
            <a:endParaRPr lang="en-US" b="0" dirty="0">
              <a:effectLst/>
              <a:latin typeface="Alexandria SemiBold" pitchFamily="2" charset="-78"/>
              <a:cs typeface="Alexandria SemiBold" pitchFamily="2" charset="-78"/>
            </a:endParaRPr>
          </a:p>
          <a:p>
            <a:pPr rtl="0">
              <a:spcBef>
                <a:spcPts val="1000"/>
              </a:spcBef>
              <a:spcAft>
                <a:spcPts val="0"/>
              </a:spcAft>
            </a:pPr>
            <a:r>
              <a:rPr lang="en-US" b="1" i="1" u="none" strike="noStrike" dirty="0">
                <a:solidFill>
                  <a:srgbClr val="000000"/>
                </a:solidFill>
                <a:effectLst/>
                <a:latin typeface="Alexandria SemiBold" pitchFamily="2" charset="-78"/>
                <a:cs typeface="Alexandria SemiBold" pitchFamily="2" charset="-78"/>
              </a:rPr>
              <a:t>while not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 trashing the environment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 exploiting any group of people </a:t>
            </a:r>
            <a:endParaRPr lang="en-US" b="0" dirty="0">
              <a:effectLst/>
              <a:latin typeface="Alexandria SemiBold" pitchFamily="2" charset="-78"/>
              <a:cs typeface="Alexandria SemiBold" pitchFamily="2" charset="-78"/>
            </a:endParaRPr>
          </a:p>
          <a:p>
            <a:pPr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Doing business with countries, companies, and people whom we like.</a:t>
            </a:r>
            <a:endParaRPr lang="en-US" b="0" dirty="0">
              <a:effectLst/>
              <a:latin typeface="Alexandria SemiBold" pitchFamily="2" charset="-78"/>
              <a:cs typeface="Alexandria SemiBold" pitchFamily="2" charset="-78"/>
            </a:endParaRPr>
          </a:p>
          <a:p>
            <a:br>
              <a:rPr lang="en-US" dirty="0"/>
            </a:br>
            <a:endParaRPr lang="ar-SY" dirty="0"/>
          </a:p>
        </p:txBody>
      </p:sp>
    </p:spTree>
    <p:extLst>
      <p:ext uri="{BB962C8B-B14F-4D97-AF65-F5344CB8AC3E}">
        <p14:creationId xmlns:p14="http://schemas.microsoft.com/office/powerpoint/2010/main" val="3617602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636160" y="1894442"/>
            <a:ext cx="8102828" cy="2308324"/>
          </a:xfrm>
          <a:prstGeom prst="rect">
            <a:avLst/>
          </a:prstGeom>
          <a:noFill/>
        </p:spPr>
        <p:txBody>
          <a:bodyPr wrap="square">
            <a:spAutoFit/>
          </a:bodyPr>
          <a:lstStyle/>
          <a:p>
            <a:pPr marL="0" indent="0" algn="just">
              <a:buNone/>
            </a:pPr>
            <a:r>
              <a:rPr lang="en-US" b="0" i="0" u="none" strike="noStrike" dirty="0">
                <a:solidFill>
                  <a:srgbClr val="000000"/>
                </a:solidFill>
                <a:effectLst/>
                <a:latin typeface="Alexandria SemiBold" pitchFamily="2" charset="-78"/>
                <a:cs typeface="Alexandria SemiBold" pitchFamily="2" charset="-78"/>
              </a:rPr>
              <a:t>I cannot overemphasize the importance of being clear about the organization's mission and purpose. This is the basis for valuing the outcomes of decisions. Decision policy should specify how we measure "goodness" or progress toward the organization's objective. For example, providing great customer service is an important theme in many companies. Yet, is this an objective? Since stockholders own the business, most people--certainly most investors-agree that "maximizing share-holder value" is the logical and legitimate objective.</a:t>
            </a: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2504597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665188" y="2072472"/>
            <a:ext cx="8102828" cy="1754326"/>
          </a:xfrm>
          <a:prstGeom prst="rect">
            <a:avLst/>
          </a:prstGeom>
          <a:noFill/>
        </p:spPr>
        <p:txBody>
          <a:bodyPr wrap="square">
            <a:spAutoFit/>
          </a:bodyPr>
          <a:lstStyle/>
          <a:p>
            <a:pPr marL="0" indent="0" algn="just">
              <a:buNone/>
            </a:pPr>
            <a:r>
              <a:rPr lang="en-US" b="0" i="0" u="none" strike="noStrike" dirty="0">
                <a:solidFill>
                  <a:srgbClr val="000000"/>
                </a:solidFill>
                <a:effectLst/>
                <a:latin typeface="Alexandria SemiBold" pitchFamily="2" charset="-78"/>
                <a:cs typeface="Alexandria SemiBold" pitchFamily="2" charset="-78"/>
              </a:rPr>
              <a:t>In my opinion, being a good corporate citizen is consistent with optimizing shareholder value. Let's continue with the customer-service example. Poor customer service destroys the brand. Also, excessive customer service would be at the expense of shareholders. Determining the right customer- service level is an optimization problem. Investments in health, safety, and the environment are other examples with a similar solution approach. </a:t>
            </a: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3013509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495329" y="1894442"/>
            <a:ext cx="8102828" cy="2031325"/>
          </a:xfrm>
          <a:prstGeom prst="rect">
            <a:avLst/>
          </a:prstGeom>
          <a:noFill/>
        </p:spPr>
        <p:txBody>
          <a:bodyPr wrap="square">
            <a:spAutoFit/>
          </a:bodyPr>
          <a:lstStyle/>
          <a:p>
            <a:pPr marL="0" indent="0" algn="just">
              <a:buNone/>
            </a:pPr>
            <a:r>
              <a:rPr lang="en-US" b="0" i="0" u="none" strike="noStrike" dirty="0">
                <a:solidFill>
                  <a:srgbClr val="000000"/>
                </a:solidFill>
                <a:effectLst/>
                <a:latin typeface="Alexandria SemiBold" pitchFamily="2" charset="-78"/>
                <a:cs typeface="Alexandria SemiBold" pitchFamily="2" charset="-78"/>
              </a:rPr>
              <a:t>Enduring corporations have a core purpose beyond just making money: something to inspire the troops and customers [I].  Where creating monetary wealth is the most important objective, decision policy is often based upon money. At least, money is a convenient measurement unit. A good technique for recognizing nonmonetary considerations in the analysis is to translate them into money equivalents. Otherwise, multi-objective decisions are more difficult, because it is less clear how to measure value.</a:t>
            </a: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3177874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7" name="مربع نص 6">
            <a:extLst>
              <a:ext uri="{FF2B5EF4-FFF2-40B4-BE49-F238E27FC236}">
                <a16:creationId xmlns:a16="http://schemas.microsoft.com/office/drawing/2014/main" id="{13572EBB-DDC8-A357-FCF0-0DF2C5F240DD}"/>
              </a:ext>
            </a:extLst>
          </p:cNvPr>
          <p:cNvSpPr txBox="1"/>
          <p:nvPr/>
        </p:nvSpPr>
        <p:spPr>
          <a:xfrm>
            <a:off x="1665188" y="1894442"/>
            <a:ext cx="6968843" cy="2436564"/>
          </a:xfrm>
          <a:prstGeom prst="rect">
            <a:avLst/>
          </a:prstGeom>
          <a:noFill/>
        </p:spPr>
        <p:txBody>
          <a:bodyPr wrap="square">
            <a:spAutoFit/>
          </a:bodyPr>
          <a:lstStyle/>
          <a:p>
            <a:pPr algn="just" rtl="0">
              <a:spcBef>
                <a:spcPts val="0"/>
              </a:spcBef>
              <a:spcAft>
                <a:spcPts val="0"/>
              </a:spcAft>
            </a:pPr>
            <a:r>
              <a:rPr lang="en-US" b="0" i="0" u="none" strike="noStrike" dirty="0">
                <a:solidFill>
                  <a:srgbClr val="FF0000"/>
                </a:solidFill>
                <a:effectLst/>
                <a:latin typeface="Alexandria SemiBold" pitchFamily="2" charset="-78"/>
                <a:cs typeface="Alexandria SemiBold" pitchFamily="2" charset="-78"/>
              </a:rPr>
              <a:t>Attitude toward Time Value</a:t>
            </a:r>
            <a:r>
              <a:rPr lang="en-US" b="0" i="0" u="none" strike="noStrike" dirty="0">
                <a:solidFill>
                  <a:srgbClr val="000000"/>
                </a:solidFill>
                <a:effectLst/>
                <a:latin typeface="Alexandria SemiBold" pitchFamily="2" charset="-78"/>
                <a:cs typeface="Alexandria SemiBold" pitchFamily="2" charset="-78"/>
              </a:rPr>
              <a:t> </a:t>
            </a:r>
            <a:endParaRPr lang="en-US" b="0" dirty="0">
              <a:effectLst/>
              <a:latin typeface="Alexandria SemiBold" pitchFamily="2" charset="-78"/>
              <a:cs typeface="Alexandria SemiBold" pitchFamily="2" charset="-78"/>
            </a:endParaRPr>
          </a:p>
          <a:p>
            <a:pPr algn="just"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When we measure the outcome in monetary units, the impact of a decision is the effect on the organization's future net cash flow. Most everyone prefers to receive money sooner rather than later. Conversely, we prefer to postpone payment obligations. We call this preference, "time value of money.</a:t>
            </a:r>
            <a:endParaRPr lang="en-US" b="0" dirty="0">
              <a:effectLst/>
              <a:latin typeface="Alexandria SemiBold" pitchFamily="2" charset="-78"/>
              <a:cs typeface="Alexandria SemiBold" pitchFamily="2" charset="-78"/>
            </a:endParaRPr>
          </a:p>
          <a:p>
            <a:br>
              <a:rPr lang="en-US" dirty="0"/>
            </a:br>
            <a:endParaRPr lang="ar-SY" dirty="0"/>
          </a:p>
        </p:txBody>
      </p:sp>
    </p:spTree>
    <p:extLst>
      <p:ext uri="{BB962C8B-B14F-4D97-AF65-F5344CB8AC3E}">
        <p14:creationId xmlns:p14="http://schemas.microsoft.com/office/powerpoint/2010/main" val="4188300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98C90FD5-2E6A-6702-9042-246D8132C7E3}"/>
              </a:ext>
            </a:extLst>
          </p:cNvPr>
          <p:cNvSpPr txBox="1"/>
          <p:nvPr/>
        </p:nvSpPr>
        <p:spPr>
          <a:xfrm>
            <a:off x="1665188" y="1676915"/>
            <a:ext cx="6866432" cy="2159566"/>
          </a:xfrm>
          <a:prstGeom prst="rect">
            <a:avLst/>
          </a:prstGeom>
          <a:noFill/>
        </p:spPr>
        <p:txBody>
          <a:bodyPr wrap="square">
            <a:spAutoFit/>
          </a:bodyPr>
          <a:lstStyle/>
          <a:p>
            <a:pPr algn="just"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Present value (PV) discounting is the generally accepted method to recognize time preference for money. Discounting makes most sense in the context of money, but costs and benefits measured in nonmonetary units can be time-discounted as well. </a:t>
            </a:r>
            <a:endParaRPr lang="en-US" b="0" dirty="0">
              <a:effectLst/>
              <a:latin typeface="Alexandria SemiBold" pitchFamily="2" charset="-78"/>
              <a:cs typeface="Alexandria SemiBold" pitchFamily="2" charset="-78"/>
            </a:endParaRPr>
          </a:p>
          <a:p>
            <a:pPr algn="just"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The customary equation is</a:t>
            </a:r>
            <a:endParaRPr lang="en-US" b="0" dirty="0">
              <a:effectLst/>
              <a:latin typeface="Alexandria SemiBold" pitchFamily="2" charset="-78"/>
              <a:cs typeface="Alexandria SemiBold" pitchFamily="2" charset="-78"/>
            </a:endParaRPr>
          </a:p>
          <a:p>
            <a:br>
              <a:rPr lang="en-US" dirty="0"/>
            </a:br>
            <a:endParaRPr lang="ar-SY" dirty="0"/>
          </a:p>
        </p:txBody>
      </p:sp>
      <p:pic>
        <p:nvPicPr>
          <p:cNvPr id="1026" name="Picture 2">
            <a:extLst>
              <a:ext uri="{FF2B5EF4-FFF2-40B4-BE49-F238E27FC236}">
                <a16:creationId xmlns:a16="http://schemas.microsoft.com/office/drawing/2014/main" id="{8C6A78AB-6D96-3593-8889-AA5EEBAF95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0912" y="3828154"/>
            <a:ext cx="4128421" cy="80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672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98C90FD5-2E6A-6702-9042-246D8132C7E3}"/>
              </a:ext>
            </a:extLst>
          </p:cNvPr>
          <p:cNvSpPr txBox="1"/>
          <p:nvPr/>
        </p:nvSpPr>
        <p:spPr>
          <a:xfrm>
            <a:off x="2054639" y="1415128"/>
            <a:ext cx="11065279" cy="4952309"/>
          </a:xfrm>
          <a:prstGeom prst="rect">
            <a:avLst/>
          </a:prstGeom>
          <a:noFill/>
        </p:spPr>
        <p:txBody>
          <a:bodyPr wrap="square">
            <a:spAutoFit/>
          </a:bodyPr>
          <a:lstStyle/>
          <a:p>
            <a:pPr rtl="0">
              <a:spcBef>
                <a:spcPts val="0"/>
              </a:spcBef>
              <a:spcAft>
                <a:spcPts val="0"/>
              </a:spcAft>
            </a:pPr>
            <a:r>
              <a:rPr lang="en-US" sz="1800" b="1" i="1" u="none" strike="noStrike" dirty="0">
                <a:solidFill>
                  <a:srgbClr val="000000"/>
                </a:solidFill>
                <a:effectLst/>
                <a:latin typeface="Calibri" panose="020F0502020204030204" pitchFamily="34" charset="0"/>
              </a:rPr>
              <a:t>where</a:t>
            </a:r>
            <a:r>
              <a:rPr lang="en-US" sz="1800" b="0" i="0" u="none" strike="noStrike" dirty="0">
                <a:solidFill>
                  <a:srgbClr val="000000"/>
                </a:solidFill>
                <a:effectLst/>
                <a:latin typeface="Calibri" panose="020F0502020204030204" pitchFamily="34" charset="0"/>
              </a:rPr>
              <a:t> </a:t>
            </a:r>
            <a:endParaRPr lang="en-US" b="0" dirty="0">
              <a:effectLst/>
            </a:endParaRPr>
          </a:p>
          <a:p>
            <a:pPr rtl="0">
              <a:spcBef>
                <a:spcPts val="1000"/>
              </a:spcBef>
              <a:spcAft>
                <a:spcPts val="0"/>
              </a:spcAft>
            </a:pPr>
            <a:r>
              <a:rPr lang="en-US" sz="1800" b="0" i="0" u="none" strike="noStrike" dirty="0">
                <a:solidFill>
                  <a:srgbClr val="000000"/>
                </a:solidFill>
                <a:effectLst/>
                <a:latin typeface="Calibri" panose="020F0502020204030204" pitchFamily="34" charset="0"/>
              </a:rPr>
              <a:t>PV = present value at a reference time, typically the effective date of </a:t>
            </a:r>
            <a:endParaRPr lang="en-US" b="0" dirty="0">
              <a:effectLst/>
            </a:endParaRPr>
          </a:p>
          <a:p>
            <a:pPr rtl="0">
              <a:spcBef>
                <a:spcPts val="1000"/>
              </a:spcBef>
              <a:spcAft>
                <a:spcPts val="0"/>
              </a:spcAft>
            </a:pPr>
            <a:r>
              <a:rPr lang="en-US" sz="1800" b="0" i="0" u="none" strike="noStrike" dirty="0">
                <a:solidFill>
                  <a:srgbClr val="000000"/>
                </a:solidFill>
                <a:effectLst/>
                <a:latin typeface="Calibri" panose="020F0502020204030204" pitchFamily="34" charset="0"/>
              </a:rPr>
              <a:t>the next decision; </a:t>
            </a:r>
            <a:endParaRPr lang="en-US" b="0" dirty="0">
              <a:effectLst/>
            </a:endParaRPr>
          </a:p>
          <a:p>
            <a:pPr rtl="0">
              <a:spcBef>
                <a:spcPts val="1000"/>
              </a:spcBef>
              <a:spcAft>
                <a:spcPts val="0"/>
              </a:spcAft>
            </a:pPr>
            <a:r>
              <a:rPr lang="en-US" sz="1800" b="0" i="0" u="none" strike="noStrike" dirty="0">
                <a:solidFill>
                  <a:srgbClr val="000000"/>
                </a:solidFill>
                <a:effectLst/>
                <a:latin typeface="Calibri" panose="020F0502020204030204" pitchFamily="34" charset="0"/>
              </a:rPr>
              <a:t>CF = a net cashflow amount, positive or negative, realized at a future </a:t>
            </a:r>
            <a:endParaRPr lang="en-US" b="0" dirty="0">
              <a:effectLst/>
            </a:endParaRPr>
          </a:p>
          <a:p>
            <a:pPr rtl="0">
              <a:spcBef>
                <a:spcPts val="1000"/>
              </a:spcBef>
              <a:spcAft>
                <a:spcPts val="0"/>
              </a:spcAft>
            </a:pPr>
            <a:r>
              <a:rPr lang="en-US" sz="1800" b="0" i="0" u="none" strike="noStrike" dirty="0">
                <a:solidFill>
                  <a:srgbClr val="000000"/>
                </a:solidFill>
                <a:effectLst/>
                <a:latin typeface="Calibri" panose="020F0502020204030204" pitchFamily="34" charset="0"/>
              </a:rPr>
              <a:t>time; </a:t>
            </a:r>
            <a:endParaRPr lang="en-US" b="0" dirty="0">
              <a:effectLst/>
            </a:endParaRPr>
          </a:p>
          <a:p>
            <a:pPr rtl="0">
              <a:spcBef>
                <a:spcPts val="1000"/>
              </a:spcBef>
              <a:spcAft>
                <a:spcPts val="0"/>
              </a:spcAft>
            </a:pPr>
            <a:r>
              <a:rPr lang="en-US" sz="1800" b="0" i="0" u="none" strike="noStrike" dirty="0">
                <a:solidFill>
                  <a:srgbClr val="000000"/>
                </a:solidFill>
                <a:effectLst/>
                <a:latin typeface="Calibri" panose="020F0502020204030204" pitchFamily="34" charset="0"/>
              </a:rPr>
              <a:t>t = number of compounding periods. This is the time, usually in </a:t>
            </a:r>
            <a:endParaRPr lang="en-US" b="0" dirty="0">
              <a:effectLst/>
            </a:endParaRPr>
          </a:p>
          <a:p>
            <a:pPr rtl="0">
              <a:spcBef>
                <a:spcPts val="1000"/>
              </a:spcBef>
              <a:spcAft>
                <a:spcPts val="0"/>
              </a:spcAft>
            </a:pPr>
            <a:r>
              <a:rPr lang="en-US" sz="1800" b="0" i="0" u="none" strike="noStrike" dirty="0">
                <a:solidFill>
                  <a:srgbClr val="000000"/>
                </a:solidFill>
                <a:effectLst/>
                <a:latin typeface="Calibri" panose="020F0502020204030204" pitchFamily="34" charset="0"/>
              </a:rPr>
              <a:t>years, between the effective, or as-of, date, and when the future </a:t>
            </a:r>
            <a:endParaRPr lang="en-US" b="0" dirty="0">
              <a:effectLst/>
            </a:endParaRPr>
          </a:p>
          <a:p>
            <a:pPr rtl="0">
              <a:spcBef>
                <a:spcPts val="1000"/>
              </a:spcBef>
              <a:spcAft>
                <a:spcPts val="0"/>
              </a:spcAft>
            </a:pPr>
            <a:r>
              <a:rPr lang="en-US" sz="1800" b="0" i="0" u="none" strike="noStrike" dirty="0" err="1">
                <a:solidFill>
                  <a:srgbClr val="000000"/>
                </a:solidFill>
                <a:effectLst/>
                <a:latin typeface="Calibri" panose="020F0502020204030204" pitchFamily="34" charset="0"/>
              </a:rPr>
              <a:t>casMow</a:t>
            </a:r>
            <a:r>
              <a:rPr lang="en-US" sz="1800" b="0" i="0" u="none" strike="noStrike" dirty="0">
                <a:solidFill>
                  <a:srgbClr val="000000"/>
                </a:solidFill>
                <a:effectLst/>
                <a:latin typeface="Calibri" panose="020F0502020204030204" pitchFamily="34" charset="0"/>
              </a:rPr>
              <a:t> (CF) amount is realized; and </a:t>
            </a:r>
            <a:endParaRPr lang="en-US" b="0" dirty="0">
              <a:effectLst/>
            </a:endParaRPr>
          </a:p>
          <a:p>
            <a:pPr rtl="0">
              <a:spcBef>
                <a:spcPts val="1000"/>
              </a:spcBef>
              <a:spcAft>
                <a:spcPts val="0"/>
              </a:spcAft>
            </a:pPr>
            <a:r>
              <a:rPr lang="en-US" sz="1800" b="0" i="0" u="none" strike="noStrike" dirty="0" err="1">
                <a:solidFill>
                  <a:srgbClr val="000000"/>
                </a:solidFill>
                <a:effectLst/>
                <a:latin typeface="Calibri" panose="020F0502020204030204" pitchFamily="34" charset="0"/>
              </a:rPr>
              <a:t>i</a:t>
            </a:r>
            <a:r>
              <a:rPr lang="en-US" sz="1800" b="0" i="0" u="none" strike="noStrike" dirty="0">
                <a:solidFill>
                  <a:srgbClr val="000000"/>
                </a:solidFill>
                <a:effectLst/>
                <a:latin typeface="Calibri" panose="020F0502020204030204" pitchFamily="34" charset="0"/>
              </a:rPr>
              <a:t> = the PV discount(</a:t>
            </a:r>
            <a:r>
              <a:rPr lang="en-US" sz="1800" b="0" i="0" u="none" strike="noStrike" dirty="0" err="1">
                <a:solidFill>
                  <a:srgbClr val="000000"/>
                </a:solidFill>
                <a:effectLst/>
                <a:latin typeface="Calibri" panose="020F0502020204030204" pitchFamily="34" charset="0"/>
              </a:rPr>
              <a:t>ing</a:t>
            </a:r>
            <a:r>
              <a:rPr lang="en-US" sz="1800" b="0" i="0" u="none" strike="noStrike" dirty="0">
                <a:solidFill>
                  <a:srgbClr val="000000"/>
                </a:solidFill>
                <a:effectLst/>
                <a:latin typeface="Calibri" panose="020F0502020204030204" pitchFamily="34" charset="0"/>
              </a:rPr>
              <a:t>) rate, usually expressed as a rate per year. </a:t>
            </a:r>
            <a:endParaRPr lang="en-US" b="0" dirty="0">
              <a:effectLst/>
            </a:endParaRPr>
          </a:p>
          <a:p>
            <a:pPr rtl="0">
              <a:spcBef>
                <a:spcPts val="1000"/>
              </a:spcBef>
              <a:spcAft>
                <a:spcPts val="0"/>
              </a:spcAft>
            </a:pPr>
            <a:r>
              <a:rPr lang="en-US" sz="1800" b="0" i="0" u="none" strike="noStrike" dirty="0">
                <a:solidFill>
                  <a:srgbClr val="000000"/>
                </a:solidFill>
                <a:effectLst/>
                <a:latin typeface="Calibri" panose="020F0502020204030204" pitchFamily="34" charset="0"/>
              </a:rPr>
              <a:t>This is similar to an annual interest rate, hence the symbol, </a:t>
            </a:r>
            <a:r>
              <a:rPr lang="en-US" sz="1800" b="0" i="0" u="none" strike="noStrike" dirty="0" err="1">
                <a:solidFill>
                  <a:srgbClr val="000000"/>
                </a:solidFill>
                <a:effectLst/>
                <a:latin typeface="Calibri" panose="020F0502020204030204" pitchFamily="34" charset="0"/>
              </a:rPr>
              <a:t>i</a:t>
            </a:r>
            <a:r>
              <a:rPr lang="en-US" sz="1800" b="0" i="0" u="none" strike="noStrike" dirty="0">
                <a:solidFill>
                  <a:srgbClr val="000000"/>
                </a:solidFill>
                <a:effectLst/>
                <a:latin typeface="Calibri" panose="020F0502020204030204" pitchFamily="34" charset="0"/>
              </a:rPr>
              <a:t>. </a:t>
            </a:r>
            <a:endParaRPr lang="en-US" b="0" dirty="0">
              <a:effectLst/>
            </a:endParaRPr>
          </a:p>
          <a:p>
            <a:br>
              <a:rPr lang="en-US" dirty="0"/>
            </a:br>
            <a:br>
              <a:rPr lang="en-US" dirty="0"/>
            </a:br>
            <a:endParaRPr lang="ar-SY" dirty="0"/>
          </a:p>
        </p:txBody>
      </p:sp>
    </p:spTree>
    <p:extLst>
      <p:ext uri="{BB962C8B-B14F-4D97-AF65-F5344CB8AC3E}">
        <p14:creationId xmlns:p14="http://schemas.microsoft.com/office/powerpoint/2010/main" val="114462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98C90FD5-2E6A-6702-9042-246D8132C7E3}"/>
              </a:ext>
            </a:extLst>
          </p:cNvPr>
          <p:cNvSpPr txBox="1"/>
          <p:nvPr/>
        </p:nvSpPr>
        <p:spPr>
          <a:xfrm>
            <a:off x="1540664" y="1894442"/>
            <a:ext cx="8626545" cy="2031325"/>
          </a:xfrm>
          <a:prstGeom prst="rect">
            <a:avLst/>
          </a:prstGeom>
          <a:noFill/>
        </p:spPr>
        <p:txBody>
          <a:bodyPr wrap="square">
            <a:spAutoFit/>
          </a:bodyPr>
          <a:lstStyle/>
          <a:p>
            <a:pPr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This equation always works. CF is typically projected and discounted period by period, and t is the time from the as-of date to the middle of the projection period. We call this midperiod discounting. Beware that Microsoft Excel and functions in most other analysis tools typically assume-wrongly for most evaluations-that the t's should be integers</a:t>
            </a:r>
            <a:r>
              <a:rPr lang="en-US" b="0" i="0" u="none" strike="noStrike" dirty="0">
                <a:solidFill>
                  <a:srgbClr val="000000"/>
                </a:solidFill>
                <a:effectLst/>
                <a:latin typeface="Calibri" panose="020F0502020204030204" pitchFamily="34" charset="0"/>
              </a:rPr>
              <a:t>. </a:t>
            </a:r>
            <a:br>
              <a:rPr lang="en-US" dirty="0"/>
            </a:br>
            <a:br>
              <a:rPr lang="en-US" dirty="0"/>
            </a:br>
            <a:endParaRPr lang="ar-SY" dirty="0"/>
          </a:p>
        </p:txBody>
      </p:sp>
    </p:spTree>
    <p:extLst>
      <p:ext uri="{BB962C8B-B14F-4D97-AF65-F5344CB8AC3E}">
        <p14:creationId xmlns:p14="http://schemas.microsoft.com/office/powerpoint/2010/main" val="1421354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33001" y="1946513"/>
            <a:ext cx="4222539" cy="2888740"/>
          </a:xfrm>
          <a:prstGeom prst="rect">
            <a:avLst/>
          </a:prstGeom>
        </p:spPr>
        <p:txBody>
          <a:bodyPr wrap="square">
            <a:spAutoFit/>
          </a:bodyPr>
          <a:lstStyle/>
          <a:p>
            <a:pPr algn="just"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The discount rate, </a:t>
            </a:r>
            <a:r>
              <a:rPr lang="en-US" b="0" i="0" u="none" strike="noStrike" dirty="0" err="1">
                <a:solidFill>
                  <a:srgbClr val="000000"/>
                </a:solidFill>
                <a:effectLst/>
                <a:latin typeface="Alexandria SemiBold" pitchFamily="2" charset="-78"/>
                <a:cs typeface="Alexandria SemiBold" pitchFamily="2" charset="-78"/>
              </a:rPr>
              <a:t>i</a:t>
            </a:r>
            <a:r>
              <a:rPr lang="en-US" b="0" i="0" u="none" strike="noStrike" dirty="0">
                <a:solidFill>
                  <a:srgbClr val="000000"/>
                </a:solidFill>
                <a:effectLst/>
                <a:latin typeface="Alexandria SemiBold" pitchFamily="2" charset="-78"/>
                <a:cs typeface="Alexandria SemiBold" pitchFamily="2" charset="-78"/>
              </a:rPr>
              <a:t>, represents the DM'S attitude toward the time value of money. I recommend that a company choose </a:t>
            </a:r>
            <a:r>
              <a:rPr lang="en-US" b="0" i="0" u="none" strike="noStrike" dirty="0" err="1">
                <a:solidFill>
                  <a:srgbClr val="000000"/>
                </a:solidFill>
                <a:effectLst/>
                <a:latin typeface="Alexandria SemiBold" pitchFamily="2" charset="-78"/>
                <a:cs typeface="Alexandria SemiBold" pitchFamily="2" charset="-78"/>
              </a:rPr>
              <a:t>i</a:t>
            </a:r>
            <a:r>
              <a:rPr lang="en-US" b="0" i="0" u="none" strike="noStrike" dirty="0">
                <a:solidFill>
                  <a:srgbClr val="000000"/>
                </a:solidFill>
                <a:effectLst/>
                <a:latin typeface="Alexandria SemiBold" pitchFamily="2" charset="-78"/>
                <a:cs typeface="Alexandria SemiBold" pitchFamily="2" charset="-78"/>
              </a:rPr>
              <a:t> such that PV objectively measures increase to company value by doing the project, as viewed from an average stockholder's perspective.</a:t>
            </a:r>
            <a:endParaRPr lang="en-US" b="0" dirty="0">
              <a:effectLst/>
              <a:latin typeface="Alexandria SemiBold" pitchFamily="2" charset="-78"/>
              <a:cs typeface="Alexandria SemiBold" pitchFamily="2" charset="-78"/>
            </a:endParaRPr>
          </a:p>
          <a:p>
            <a:br>
              <a:rPr lang="en-US" dirty="0"/>
            </a:br>
            <a:r>
              <a:rPr lang="en-US" dirty="0">
                <a:latin typeface="Alexandria SemiBold" pitchFamily="2" charset="-78"/>
                <a:cs typeface="Alexandria SemiBold" pitchFamily="2" charset="-78"/>
              </a:rPr>
              <a:t>. </a:t>
            </a:r>
          </a:p>
          <a:p>
            <a:pPr>
              <a:lnSpc>
                <a:spcPct val="120000"/>
              </a:lnSpc>
            </a:pPr>
            <a:endParaRPr lang="en-US"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98C90FD5-2E6A-6702-9042-246D8132C7E3}"/>
              </a:ext>
            </a:extLst>
          </p:cNvPr>
          <p:cNvSpPr txBox="1"/>
          <p:nvPr/>
        </p:nvSpPr>
        <p:spPr>
          <a:xfrm>
            <a:off x="1453578" y="1894442"/>
            <a:ext cx="8626545" cy="3139321"/>
          </a:xfrm>
          <a:prstGeom prst="rect">
            <a:avLst/>
          </a:prstGeom>
          <a:noFill/>
        </p:spPr>
        <p:txBody>
          <a:bodyPr wrap="square">
            <a:spAutoFit/>
          </a:bodyPr>
          <a:lstStyle/>
          <a:p>
            <a:pPr algn="just"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Almost all companies use a fixed PV discount rate, </a:t>
            </a:r>
            <a:r>
              <a:rPr lang="en-US" b="0" i="0" u="none" strike="noStrike" dirty="0" err="1">
                <a:solidFill>
                  <a:srgbClr val="000000"/>
                </a:solidFill>
                <a:effectLst/>
                <a:latin typeface="Alexandria SemiBold" pitchFamily="2" charset="-78"/>
                <a:cs typeface="Alexandria SemiBold" pitchFamily="2" charset="-78"/>
              </a:rPr>
              <a:t>i</a:t>
            </a:r>
            <a:r>
              <a:rPr lang="en-US" b="0" i="0" u="none" strike="noStrike" dirty="0">
                <a:solidFill>
                  <a:srgbClr val="000000"/>
                </a:solidFill>
                <a:effectLst/>
                <a:latin typeface="Alexandria SemiBold" pitchFamily="2" charset="-78"/>
                <a:cs typeface="Alexandria SemiBold" pitchFamily="2" charset="-78"/>
              </a:rPr>
              <a:t>, in their decision policy. That is, the rate chosen applies to all future periods. However, it is appropriate to use different rates for different years, based on expectations about changing inflation and/or capital market conditions. If  the value measure is something other than money, the discount rate rationale is murky. How would you represent time-value for outcomes measured in human lives? Or old growth trees? Analysts usually apply the same formula, though the discount rate reasoning is difficult. </a:t>
            </a:r>
            <a:r>
              <a:rPr lang="en-US" b="0" i="0" u="none" strike="noStrike" dirty="0">
                <a:solidFill>
                  <a:srgbClr val="000000"/>
                </a:solidFill>
                <a:effectLst/>
                <a:latin typeface="Calibri" panose="020F0502020204030204" pitchFamily="34" charset="0"/>
              </a:rPr>
              <a:t>.</a:t>
            </a:r>
            <a:endParaRPr lang="en-US" b="0" dirty="0">
              <a:effectLst/>
            </a:endParaRPr>
          </a:p>
          <a:p>
            <a:br>
              <a:rPr lang="en-US" dirty="0"/>
            </a:br>
            <a:r>
              <a:rPr lang="en-US" b="0" i="0" u="none" strike="noStrike" dirty="0">
                <a:solidFill>
                  <a:srgbClr val="000000"/>
                </a:solidFill>
                <a:effectLst/>
                <a:latin typeface="Calibri" panose="020F0502020204030204" pitchFamily="34" charset="0"/>
              </a:rPr>
              <a:t>. </a:t>
            </a:r>
            <a:br>
              <a:rPr lang="en-US" dirty="0"/>
            </a:br>
            <a:br>
              <a:rPr lang="en-US" dirty="0"/>
            </a:br>
            <a:endParaRPr lang="ar-SY" dirty="0"/>
          </a:p>
        </p:txBody>
      </p:sp>
    </p:spTree>
    <p:extLst>
      <p:ext uri="{BB962C8B-B14F-4D97-AF65-F5344CB8AC3E}">
        <p14:creationId xmlns:p14="http://schemas.microsoft.com/office/powerpoint/2010/main" val="1514585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33001" y="1946513"/>
            <a:ext cx="4222539" cy="2334742"/>
          </a:xfrm>
          <a:prstGeom prst="rect">
            <a:avLst/>
          </a:prstGeom>
        </p:spPr>
        <p:txBody>
          <a:bodyPr wrap="square">
            <a:spAutoFit/>
          </a:bodyPr>
          <a:lstStyle/>
          <a:p>
            <a:pPr algn="just" rtl="0">
              <a:spcBef>
                <a:spcPts val="0"/>
              </a:spcBef>
              <a:spcAft>
                <a:spcPts val="0"/>
              </a:spcAft>
            </a:pPr>
            <a:r>
              <a:rPr lang="en-US" b="0" i="0" u="none" strike="noStrike" dirty="0">
                <a:solidFill>
                  <a:srgbClr val="000000"/>
                </a:solidFill>
                <a:effectLst/>
                <a:latin typeface="Alexandria SemiBold" pitchFamily="2" charset="-78"/>
                <a:cs typeface="Alexandria SemiBold" pitchFamily="2" charset="-78"/>
              </a:rPr>
              <a:t>EV PV is the value measure broadly recommended for widely held corporations seeking to maximize monetary value. This measure is so important that it has its own name: expected monetary value (EMV).</a:t>
            </a:r>
            <a:br>
              <a:rPr lang="en-US" dirty="0"/>
            </a:br>
            <a:r>
              <a:rPr lang="en-US" dirty="0">
                <a:latin typeface="Alexandria SemiBold" pitchFamily="2" charset="-78"/>
                <a:cs typeface="Alexandria SemiBold" pitchFamily="2" charset="-78"/>
              </a:rPr>
              <a:t>. </a:t>
            </a:r>
          </a:p>
          <a:p>
            <a:pPr>
              <a:lnSpc>
                <a:spcPct val="120000"/>
              </a:lnSpc>
            </a:pPr>
            <a:endParaRPr lang="en-US"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266795690"/>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0AB849C4-C2EB-4501-E631-6807C5D5D87D}"/>
              </a:ext>
            </a:extLst>
          </p:cNvPr>
          <p:cNvSpPr txBox="1"/>
          <p:nvPr/>
        </p:nvSpPr>
        <p:spPr>
          <a:xfrm>
            <a:off x="1665188" y="1894442"/>
            <a:ext cx="7519086" cy="2436564"/>
          </a:xfrm>
          <a:prstGeom prst="rect">
            <a:avLst/>
          </a:prstGeom>
          <a:noFill/>
        </p:spPr>
        <p:txBody>
          <a:bodyPr wrap="square">
            <a:spAutoFit/>
          </a:bodyPr>
          <a:lstStyle/>
          <a:p>
            <a:pPr algn="just" rtl="0">
              <a:spcBef>
                <a:spcPts val="0"/>
              </a:spcBef>
              <a:spcAft>
                <a:spcPts val="0"/>
              </a:spcAft>
            </a:pPr>
            <a:r>
              <a:rPr lang="en-US" b="0" i="0" u="none" strike="noStrike" dirty="0">
                <a:solidFill>
                  <a:srgbClr val="FF0000"/>
                </a:solidFill>
                <a:effectLst/>
                <a:latin typeface="Alexandria SemiBold" pitchFamily="2" charset="-78"/>
                <a:cs typeface="Alexandria SemiBold" pitchFamily="2" charset="-78"/>
              </a:rPr>
              <a:t>Cash flow Analysis Guidelines </a:t>
            </a:r>
            <a:endParaRPr lang="en-US" b="0" dirty="0">
              <a:effectLst/>
              <a:latin typeface="Alexandria SemiBold" pitchFamily="2" charset="-78"/>
              <a:cs typeface="Alexandria SemiBold" pitchFamily="2" charset="-78"/>
            </a:endParaRPr>
          </a:p>
          <a:p>
            <a:pPr algn="just" rtl="0">
              <a:spcBef>
                <a:spcPts val="1000"/>
              </a:spcBef>
              <a:spcAft>
                <a:spcPts val="0"/>
              </a:spcAft>
            </a:pPr>
            <a:r>
              <a:rPr lang="en-US" b="0" i="0" u="none" strike="noStrike" dirty="0">
                <a:solidFill>
                  <a:srgbClr val="000000"/>
                </a:solidFill>
                <a:effectLst/>
                <a:latin typeface="Alexandria SemiBold" pitchFamily="2" charset="-78"/>
                <a:cs typeface="Alexandria SemiBold" pitchFamily="2" charset="-78"/>
              </a:rPr>
              <a:t>PV and net present value (NPV or PV) are generally synonymous. CFs and PVs are usually net-of-investment expenditures, except when calculating a benefit/cost ratio. Many people involved with project evaluation make serious errors in PV calculations. Here are several guidelines for proper discounted </a:t>
            </a:r>
            <a:r>
              <a:rPr lang="en-US" b="0" i="0" u="none" strike="noStrike" dirty="0" err="1">
                <a:solidFill>
                  <a:srgbClr val="000000"/>
                </a:solidFill>
                <a:effectLst/>
                <a:latin typeface="Alexandria SemiBold" pitchFamily="2" charset="-78"/>
                <a:cs typeface="Alexandria SemiBold" pitchFamily="2" charset="-78"/>
              </a:rPr>
              <a:t>casMow</a:t>
            </a:r>
            <a:r>
              <a:rPr lang="en-US" b="0" i="0" u="none" strike="noStrike" dirty="0">
                <a:solidFill>
                  <a:srgbClr val="000000"/>
                </a:solidFill>
                <a:effectLst/>
                <a:latin typeface="Alexandria SemiBold" pitchFamily="2" charset="-78"/>
                <a:cs typeface="Alexandria SemiBold" pitchFamily="2" charset="-78"/>
              </a:rPr>
              <a:t> (DCF) analysis</a:t>
            </a:r>
            <a:r>
              <a:rPr lang="en-US" b="0" i="0" u="none" strike="noStrike" dirty="0">
                <a:solidFill>
                  <a:srgbClr val="000000"/>
                </a:solidFill>
                <a:effectLst/>
                <a:latin typeface="Calibri" panose="020F0502020204030204" pitchFamily="34" charset="0"/>
              </a:rPr>
              <a:t>. </a:t>
            </a:r>
            <a:endParaRPr lang="en-US" b="0" dirty="0">
              <a:effectLst/>
            </a:endParaRPr>
          </a:p>
          <a:p>
            <a:br>
              <a:rPr lang="en-US" dirty="0"/>
            </a:br>
            <a:endParaRPr lang="ar-SY" dirty="0"/>
          </a:p>
        </p:txBody>
      </p:sp>
    </p:spTree>
    <p:extLst>
      <p:ext uri="{BB962C8B-B14F-4D97-AF65-F5344CB8AC3E}">
        <p14:creationId xmlns:p14="http://schemas.microsoft.com/office/powerpoint/2010/main" val="4193166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E270770A-61FB-F6A4-E53A-F44B0D6CE6BE}"/>
              </a:ext>
            </a:extLst>
          </p:cNvPr>
          <p:cNvSpPr txBox="1"/>
          <p:nvPr/>
        </p:nvSpPr>
        <p:spPr>
          <a:xfrm>
            <a:off x="1614389" y="1894442"/>
            <a:ext cx="8102828" cy="1754326"/>
          </a:xfrm>
          <a:prstGeom prst="rect">
            <a:avLst/>
          </a:prstGeom>
          <a:noFill/>
        </p:spPr>
        <p:txBody>
          <a:bodyPr wrap="square">
            <a:spAutoFit/>
          </a:bodyPr>
          <a:lstStyle/>
          <a:p>
            <a:pPr marL="0" indent="0" algn="just">
              <a:buNone/>
            </a:pPr>
            <a:r>
              <a:rPr lang="en-US" b="0" i="0" u="none" strike="noStrike" dirty="0">
                <a:solidFill>
                  <a:srgbClr val="FF0000"/>
                </a:solidFill>
                <a:effectLst/>
                <a:latin typeface="Alexandria SemiBold" pitchFamily="2" charset="-78"/>
                <a:cs typeface="Alexandria SemiBold" pitchFamily="2" charset="-78"/>
              </a:rPr>
              <a:t>Design the CF projection to be cash receipts net of investment and cash costs. </a:t>
            </a:r>
            <a:r>
              <a:rPr lang="en-US" b="0" i="0" u="none" strike="noStrike" dirty="0">
                <a:solidFill>
                  <a:srgbClr val="000000"/>
                </a:solidFill>
                <a:effectLst/>
                <a:latin typeface="Alexandria SemiBold" pitchFamily="2" charset="-78"/>
                <a:cs typeface="Alexandria SemiBold" pitchFamily="2" charset="-78"/>
              </a:rPr>
              <a:t>We want to forecast the incremental CF effect on the company from doing the project (or whatever alternative is being considered). Often, we compare doing a project against a "do-nothing" or "current plan" alternative, set to zero value for reference. Be careful that overhead costs are legitimately incremental.</a:t>
            </a: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2010069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58086" y="2734096"/>
            <a:ext cx="8417320" cy="2862322"/>
          </a:xfrm>
          <a:prstGeom prst="rect">
            <a:avLst/>
          </a:prstGeom>
          <a:noFill/>
        </p:spPr>
        <p:txBody>
          <a:bodyPr wrap="square" rtlCol="0">
            <a:spAutoFit/>
          </a:bodyPr>
          <a:lstStyle/>
          <a:p>
            <a:pPr marL="0" indent="0" algn="just">
              <a:buNone/>
            </a:pPr>
            <a:r>
              <a:rPr lang="en-US" b="0" i="0" u="none" strike="noStrike" dirty="0">
                <a:solidFill>
                  <a:srgbClr val="000000"/>
                </a:solidFill>
                <a:effectLst/>
                <a:latin typeface="Alexandria SemiBold" pitchFamily="2" charset="-78"/>
                <a:cs typeface="Alexandria SemiBold" pitchFamily="2" charset="-78"/>
              </a:rPr>
              <a:t>Set the PV discount rate to the company's marginal, after-tax cost of capital. This is necessary for objectively measuring incremental company value. A firm's chief financial officer should be able to provide this rate. Be careful that the discount rate does not include a build-up for project risk! Analysts often assume a risk premium in the discount rate, and this results in double risking when probabilities are applied. In decision analysis, we handle risks explicitly and separately with probabilities. '~</a:t>
            </a:r>
            <a:r>
              <a:rPr lang="en-US" b="0" i="0" u="none" strike="noStrike" dirty="0" err="1">
                <a:solidFill>
                  <a:srgbClr val="000000"/>
                </a:solidFill>
                <a:effectLst/>
                <a:latin typeface="Alexandria SemiBold" pitchFamily="2" charset="-78"/>
                <a:cs typeface="Alexandria SemiBold" pitchFamily="2" charset="-78"/>
              </a:rPr>
              <a:t>lso</a:t>
            </a:r>
            <a:r>
              <a:rPr lang="en-US" b="0" i="0" u="none" strike="noStrike" dirty="0">
                <a:solidFill>
                  <a:srgbClr val="000000"/>
                </a:solidFill>
                <a:effectLst/>
                <a:latin typeface="Alexandria SemiBold" pitchFamily="2" charset="-78"/>
                <a:cs typeface="Alexandria SemiBold" pitchFamily="2" charset="-78"/>
              </a:rPr>
              <a:t>,  ensure that the discount rate is consistent with whether or not the forecast model incorporates inflation. In most cases, including financing is unnecessary because of the typical cost of capital reference for determining the discount rate.</a:t>
            </a:r>
            <a:endParaRPr lang="en-US" dirty="0">
              <a:latin typeface="Alexandria SemiBold" pitchFamily="2" charset="-78"/>
              <a:cs typeface="Alexandria SemiBold"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684323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00455" y="2722234"/>
            <a:ext cx="8417320" cy="1477328"/>
          </a:xfrm>
          <a:prstGeom prst="rect">
            <a:avLst/>
          </a:prstGeom>
          <a:noFill/>
        </p:spPr>
        <p:txBody>
          <a:bodyPr wrap="square" rtlCol="0">
            <a:spAutoFit/>
          </a:bodyPr>
          <a:lstStyle/>
          <a:p>
            <a:pPr marL="0" indent="0" algn="just">
              <a:buNone/>
            </a:pPr>
            <a:r>
              <a:rPr lang="en-US" b="1" i="0" u="none" strike="noStrike" dirty="0">
                <a:solidFill>
                  <a:srgbClr val="000000"/>
                </a:solidFill>
                <a:effectLst/>
                <a:latin typeface="Alexandria SemiBold" pitchFamily="2" charset="-78"/>
                <a:cs typeface="Alexandria SemiBold" pitchFamily="2" charset="-78"/>
              </a:rPr>
              <a:t>Be careful about timing. </a:t>
            </a:r>
            <a:r>
              <a:rPr lang="en-US" b="0" i="0" u="none" strike="noStrike" dirty="0">
                <a:solidFill>
                  <a:srgbClr val="000000"/>
                </a:solidFill>
                <a:effectLst/>
                <a:latin typeface="Alexandria SemiBold" pitchFamily="2" charset="-78"/>
                <a:cs typeface="Alexandria SemiBold" pitchFamily="2" charset="-78"/>
              </a:rPr>
              <a:t>Discount CFs to a single date, usually the next decision or investment point. Be sure your calculation tool properly recognizes the timing of CFs. Midperiod discounting is the most widely accepted timing approach, where a period's entire CF amount is assumed realized at the center of the respective forecast period.</a:t>
            </a:r>
            <a:endParaRPr lang="en-US" dirty="0">
              <a:latin typeface="Alexandria SemiBold" pitchFamily="2" charset="-78"/>
              <a:cs typeface="Alexandria SemiBold"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843085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1B22BB7-04CD-6D6F-7ABE-E494A873863D}"/>
              </a:ext>
            </a:extLst>
          </p:cNvPr>
          <p:cNvSpPr txBox="1"/>
          <p:nvPr/>
        </p:nvSpPr>
        <p:spPr>
          <a:xfrm>
            <a:off x="3459189" y="2767535"/>
            <a:ext cx="7898988" cy="1200329"/>
          </a:xfrm>
          <a:prstGeom prst="rect">
            <a:avLst/>
          </a:prstGeom>
          <a:noFill/>
        </p:spPr>
        <p:txBody>
          <a:bodyPr wrap="square">
            <a:spAutoFit/>
          </a:bodyPr>
          <a:lstStyle/>
          <a:p>
            <a:r>
              <a:rPr lang="en-US" b="1" i="0" u="none" strike="noStrike" dirty="0">
                <a:solidFill>
                  <a:srgbClr val="000000"/>
                </a:solidFill>
                <a:effectLst/>
                <a:latin typeface="Alexandria SemiBold" pitchFamily="2" charset="-78"/>
                <a:cs typeface="Alexandria SemiBold" pitchFamily="2" charset="-78"/>
              </a:rPr>
              <a:t>Ignore sunk costs. </a:t>
            </a:r>
            <a:r>
              <a:rPr lang="en-US" b="0" i="0" u="none" strike="noStrike" dirty="0">
                <a:solidFill>
                  <a:srgbClr val="000000"/>
                </a:solidFill>
                <a:effectLst/>
                <a:latin typeface="Alexandria SemiBold" pitchFamily="2" charset="-78"/>
                <a:cs typeface="Alexandria SemiBold" pitchFamily="2" charset="-78"/>
              </a:rPr>
              <a:t>Previous investment expenses or other prior CFs should be ignored for analyzing for today's decision. Do a "point-forward analysis." Recognize prior investments only when those amounts are part of future net CF calculations, such as the effects of contract terms and taxes. </a:t>
            </a:r>
            <a:endParaRPr lang="ar-SY" dirty="0">
              <a:latin typeface="Alexandria SemiBold" pitchFamily="2" charset="-78"/>
              <a:cs typeface="Alexandria SemiBold" pitchFamily="2" charset="-78"/>
            </a:endParaRPr>
          </a:p>
        </p:txBody>
      </p:sp>
    </p:spTree>
    <p:extLst>
      <p:ext uri="{BB962C8B-B14F-4D97-AF65-F5344CB8AC3E}">
        <p14:creationId xmlns:p14="http://schemas.microsoft.com/office/powerpoint/2010/main" val="28976757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0E5ACB6E-6CCB-753B-C950-CE033B005B08}"/>
              </a:ext>
            </a:extLst>
          </p:cNvPr>
          <p:cNvSpPr txBox="1"/>
          <p:nvPr/>
        </p:nvSpPr>
        <p:spPr>
          <a:xfrm>
            <a:off x="6529201" y="1405462"/>
            <a:ext cx="3692236" cy="646331"/>
          </a:xfrm>
          <a:prstGeom prst="rect">
            <a:avLst/>
          </a:prstGeom>
          <a:noFill/>
        </p:spPr>
        <p:txBody>
          <a:bodyPr wrap="square">
            <a:spAutoFit/>
          </a:bodyPr>
          <a:lstStyle/>
          <a:p>
            <a:pPr marL="0" indent="0" algn="ctr">
              <a:buNone/>
            </a:pPr>
            <a:r>
              <a:rPr lang="ar-SY" sz="1800" b="1" i="0" u="none" strike="noStrike" dirty="0">
                <a:solidFill>
                  <a:srgbClr val="000000"/>
                </a:solidFill>
                <a:effectLst/>
                <a:latin typeface="Calibri" panose="020F0502020204030204" pitchFamily="34" charset="0"/>
              </a:rPr>
              <a:t>(1) نموذج فترة الاسترداد البسيطة</a:t>
            </a:r>
            <a:br>
              <a:rPr lang="ar-SY" sz="1800" b="1" i="0" u="none" strike="noStrike" dirty="0">
                <a:solidFill>
                  <a:srgbClr val="000000"/>
                </a:solidFill>
                <a:effectLst/>
                <a:latin typeface="Calibri" panose="020F0502020204030204" pitchFamily="34" charset="0"/>
              </a:rPr>
            </a:br>
            <a:r>
              <a:rPr lang="tr-TR" sz="1800" b="1" i="0" u="none" strike="noStrike" dirty="0">
                <a:solidFill>
                  <a:srgbClr val="000000"/>
                </a:solidFill>
                <a:effectLst/>
                <a:latin typeface="Calibri" panose="020F0502020204030204" pitchFamily="34" charset="0"/>
              </a:rPr>
              <a:t>Pay Back Period  (PBP)</a:t>
            </a:r>
            <a:endParaRPr lang="en-US" b="1" dirty="0"/>
          </a:p>
        </p:txBody>
      </p:sp>
      <p:pic>
        <p:nvPicPr>
          <p:cNvPr id="18" name="Google Shape;262;p26">
            <a:extLst>
              <a:ext uri="{FF2B5EF4-FFF2-40B4-BE49-F238E27FC236}">
                <a16:creationId xmlns:a16="http://schemas.microsoft.com/office/drawing/2014/main" id="{C651782E-5FFC-7D60-70E3-DF0ED3C12E0B}"/>
              </a:ext>
            </a:extLst>
          </p:cNvPr>
          <p:cNvPicPr preferRelativeResize="0">
            <a:picLocks noGrp="1"/>
          </p:cNvPicPr>
          <p:nvPr/>
        </p:nvPicPr>
        <p:blipFill rotWithShape="1">
          <a:blip r:embed="rId5">
            <a:alphaModFix/>
          </a:blip>
          <a:srcRect l="9299" t="16781" r="9991" b="17068"/>
          <a:stretch/>
        </p:blipFill>
        <p:spPr>
          <a:xfrm>
            <a:off x="4763207" y="2460490"/>
            <a:ext cx="6984382" cy="3309768"/>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3290752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0E5ACB6E-6CCB-753B-C950-CE033B005B08}"/>
              </a:ext>
            </a:extLst>
          </p:cNvPr>
          <p:cNvSpPr txBox="1"/>
          <p:nvPr/>
        </p:nvSpPr>
        <p:spPr>
          <a:xfrm>
            <a:off x="6409280" y="1529672"/>
            <a:ext cx="3692236" cy="646331"/>
          </a:xfrm>
          <a:prstGeom prst="rect">
            <a:avLst/>
          </a:prstGeom>
          <a:noFill/>
        </p:spPr>
        <p:txBody>
          <a:bodyPr wrap="square">
            <a:spAutoFit/>
          </a:bodyPr>
          <a:lstStyle/>
          <a:p>
            <a:pPr marL="0" indent="0" algn="ctr">
              <a:buNone/>
            </a:pPr>
            <a:r>
              <a:rPr lang="ar-SY" sz="1800" b="1" i="0" u="none" strike="noStrike" dirty="0">
                <a:solidFill>
                  <a:srgbClr val="000000"/>
                </a:solidFill>
                <a:effectLst/>
                <a:latin typeface="Calibri" panose="020F0502020204030204" pitchFamily="34" charset="0"/>
              </a:rPr>
              <a:t>(1) نموذج فترة الاسترداد البسيطة</a:t>
            </a:r>
            <a:br>
              <a:rPr lang="ar-SY" sz="1800" b="1" i="0" u="none" strike="noStrike" dirty="0">
                <a:solidFill>
                  <a:srgbClr val="000000"/>
                </a:solidFill>
                <a:effectLst/>
                <a:latin typeface="Calibri" panose="020F0502020204030204" pitchFamily="34" charset="0"/>
              </a:rPr>
            </a:br>
            <a:r>
              <a:rPr lang="tr-TR" sz="1800" b="1" i="0" u="none" strike="noStrike" dirty="0">
                <a:solidFill>
                  <a:srgbClr val="000000"/>
                </a:solidFill>
                <a:effectLst/>
                <a:latin typeface="Calibri" panose="020F0502020204030204" pitchFamily="34" charset="0"/>
              </a:rPr>
              <a:t>Pay Back Period  (PBP)</a:t>
            </a:r>
            <a:endParaRPr lang="en-US" b="1" dirty="0"/>
          </a:p>
        </p:txBody>
      </p:sp>
      <p:pic>
        <p:nvPicPr>
          <p:cNvPr id="4" name="Google Shape;268;p27">
            <a:extLst>
              <a:ext uri="{FF2B5EF4-FFF2-40B4-BE49-F238E27FC236}">
                <a16:creationId xmlns:a16="http://schemas.microsoft.com/office/drawing/2014/main" id="{CA18DD29-AE02-4FA8-788E-1602AC403CA0}"/>
              </a:ext>
            </a:extLst>
          </p:cNvPr>
          <p:cNvPicPr preferRelativeResize="0">
            <a:picLocks noGrp="1"/>
          </p:cNvPicPr>
          <p:nvPr/>
        </p:nvPicPr>
        <p:blipFill rotWithShape="1">
          <a:blip r:embed="rId5">
            <a:alphaModFix/>
          </a:blip>
          <a:srcRect l="7464" t="12217" r="11135" b="18047"/>
          <a:stretch/>
        </p:blipFill>
        <p:spPr>
          <a:xfrm>
            <a:off x="4811842" y="2460824"/>
            <a:ext cx="6946699" cy="3622583"/>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699961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6480797" y="1329617"/>
            <a:ext cx="3268365" cy="646331"/>
          </a:xfrm>
          <a:prstGeom prst="rect">
            <a:avLst/>
          </a:prstGeom>
          <a:noFill/>
        </p:spPr>
        <p:txBody>
          <a:bodyPr wrap="square">
            <a:spAutoFit/>
          </a:bodyPr>
          <a:lstStyle/>
          <a:p>
            <a:pPr algn="ctr"/>
            <a:r>
              <a:rPr lang="ar-SY" sz="1800" b="1" i="0" u="none" strike="noStrike" dirty="0">
                <a:solidFill>
                  <a:srgbClr val="000000"/>
                </a:solidFill>
                <a:effectLst/>
                <a:latin typeface="Calibri" panose="020F0502020204030204" pitchFamily="34" charset="0"/>
              </a:rPr>
              <a:t>(2) نموذج فترة الاسترداد بسعر الخصم</a:t>
            </a:r>
            <a:br>
              <a:rPr lang="ar-SY" sz="1800" b="1" i="0" u="none" strike="noStrike" dirty="0">
                <a:solidFill>
                  <a:srgbClr val="000000"/>
                </a:solidFill>
                <a:effectLst/>
                <a:latin typeface="Calibri" panose="020F0502020204030204" pitchFamily="34" charset="0"/>
              </a:rPr>
            </a:br>
            <a:r>
              <a:rPr lang="tr-TR" sz="1800" b="1" i="0" u="none" strike="noStrike" dirty="0">
                <a:solidFill>
                  <a:srgbClr val="000000"/>
                </a:solidFill>
                <a:effectLst/>
                <a:latin typeface="Calibri" panose="020F0502020204030204" pitchFamily="34" charset="0"/>
              </a:rPr>
              <a:t>Discounted Pay Back Period</a:t>
            </a:r>
            <a:endParaRPr lang="ar-SY" b="1" dirty="0"/>
          </a:p>
        </p:txBody>
      </p:sp>
      <p:pic>
        <p:nvPicPr>
          <p:cNvPr id="12" name="Google Shape;274;p28">
            <a:extLst>
              <a:ext uri="{FF2B5EF4-FFF2-40B4-BE49-F238E27FC236}">
                <a16:creationId xmlns:a16="http://schemas.microsoft.com/office/drawing/2014/main" id="{7EFA6F7E-6F0D-E332-4130-AFD6425A2D6A}"/>
              </a:ext>
            </a:extLst>
          </p:cNvPr>
          <p:cNvPicPr preferRelativeResize="0">
            <a:picLocks noGrp="1"/>
          </p:cNvPicPr>
          <p:nvPr/>
        </p:nvPicPr>
        <p:blipFill rotWithShape="1">
          <a:blip r:embed="rId5">
            <a:alphaModFix/>
          </a:blip>
          <a:srcRect l="8611" t="12872" r="12289" b="12505"/>
          <a:stretch/>
        </p:blipFill>
        <p:spPr>
          <a:xfrm>
            <a:off x="4951012" y="2462465"/>
            <a:ext cx="6743683" cy="3648749"/>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41007127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5996260" y="1406561"/>
            <a:ext cx="3268365" cy="1200329"/>
          </a:xfrm>
          <a:prstGeom prst="rect">
            <a:avLst/>
          </a:prstGeom>
          <a:noFill/>
        </p:spPr>
        <p:txBody>
          <a:bodyPr wrap="square">
            <a:spAutoFit/>
          </a:bodyPr>
          <a:lstStyle/>
          <a:p>
            <a:pPr algn="ctr" rtl="0">
              <a:spcBef>
                <a:spcPts val="0"/>
              </a:spcBef>
              <a:spcAft>
                <a:spcPts val="0"/>
              </a:spcAft>
            </a:pPr>
            <a:r>
              <a:rPr lang="ar-SY" sz="1800" b="1" i="0" u="none" strike="noStrike" dirty="0">
                <a:solidFill>
                  <a:srgbClr val="000000"/>
                </a:solidFill>
                <a:effectLst/>
                <a:latin typeface="Calibri" panose="020F0502020204030204" pitchFamily="34" charset="0"/>
              </a:rPr>
              <a:t>(2) نموذج فترة الاسترداد بسعر الخصم</a:t>
            </a:r>
            <a:br>
              <a:rPr lang="ar-SY" sz="1800" b="1" i="0" u="none" strike="noStrike" dirty="0">
                <a:solidFill>
                  <a:srgbClr val="000000"/>
                </a:solidFill>
                <a:effectLst/>
                <a:latin typeface="Calibri" panose="020F0502020204030204" pitchFamily="34" charset="0"/>
              </a:rPr>
            </a:br>
            <a:r>
              <a:rPr lang="tr-TR" sz="1800" b="1" i="0" u="none" strike="noStrike" dirty="0">
                <a:solidFill>
                  <a:srgbClr val="000000"/>
                </a:solidFill>
                <a:effectLst/>
                <a:latin typeface="Calibri" panose="020F0502020204030204" pitchFamily="34" charset="0"/>
              </a:rPr>
              <a:t>Discounted Pay Back Period</a:t>
            </a:r>
            <a:endParaRPr lang="tr-TR" b="1" dirty="0">
              <a:effectLst/>
            </a:endParaRPr>
          </a:p>
          <a:p>
            <a:br>
              <a:rPr lang="tr-TR" b="1" dirty="0"/>
            </a:br>
            <a:endParaRPr lang="ar-SY" b="1" dirty="0"/>
          </a:p>
        </p:txBody>
      </p:sp>
      <p:pic>
        <p:nvPicPr>
          <p:cNvPr id="4" name="Google Shape;280;p29">
            <a:extLst>
              <a:ext uri="{FF2B5EF4-FFF2-40B4-BE49-F238E27FC236}">
                <a16:creationId xmlns:a16="http://schemas.microsoft.com/office/drawing/2014/main" id="{BAC5CC44-3419-670D-C9CC-4C0D7788D1E3}"/>
              </a:ext>
            </a:extLst>
          </p:cNvPr>
          <p:cNvPicPr preferRelativeResize="0">
            <a:picLocks noGrp="1"/>
          </p:cNvPicPr>
          <p:nvPr/>
        </p:nvPicPr>
        <p:blipFill rotWithShape="1">
          <a:blip r:embed="rId5">
            <a:alphaModFix/>
          </a:blip>
          <a:srcRect l="10680" t="7658" r="8151" b="9247"/>
          <a:stretch/>
        </p:blipFill>
        <p:spPr>
          <a:xfrm>
            <a:off x="4981059" y="2281499"/>
            <a:ext cx="6771230" cy="3829717"/>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15598963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6465464" y="1463949"/>
            <a:ext cx="3566793" cy="1200329"/>
          </a:xfrm>
          <a:prstGeom prst="rect">
            <a:avLst/>
          </a:prstGeom>
          <a:noFill/>
        </p:spPr>
        <p:txBody>
          <a:bodyPr wrap="square">
            <a:spAutoFit/>
          </a:bodyPr>
          <a:lstStyle/>
          <a:p>
            <a:pPr algn="ctr" rtl="0">
              <a:spcBef>
                <a:spcPts val="0"/>
              </a:spcBef>
              <a:spcAft>
                <a:spcPts val="0"/>
              </a:spcAft>
            </a:pPr>
            <a:r>
              <a:rPr lang="ar-SY" sz="1800" b="1" i="0" u="none" strike="noStrike" dirty="0">
                <a:solidFill>
                  <a:srgbClr val="000000"/>
                </a:solidFill>
                <a:effectLst/>
                <a:latin typeface="Calibri" panose="020F0502020204030204" pitchFamily="34" charset="0"/>
              </a:rPr>
              <a:t>(2) نموذج فترة الاسترداد بسعر الخصم</a:t>
            </a:r>
            <a:br>
              <a:rPr lang="ar-SY" sz="1800" b="1" i="0" u="none" strike="noStrike" dirty="0">
                <a:solidFill>
                  <a:srgbClr val="000000"/>
                </a:solidFill>
                <a:effectLst/>
                <a:latin typeface="Calibri" panose="020F0502020204030204" pitchFamily="34" charset="0"/>
              </a:rPr>
            </a:br>
            <a:r>
              <a:rPr lang="tr-TR" sz="1800" b="1" i="0" u="none" strike="noStrike" dirty="0">
                <a:solidFill>
                  <a:srgbClr val="000000"/>
                </a:solidFill>
                <a:effectLst/>
                <a:latin typeface="Calibri" panose="020F0502020204030204" pitchFamily="34" charset="0"/>
              </a:rPr>
              <a:t>Discounted Pay Back Period</a:t>
            </a:r>
            <a:endParaRPr lang="tr-TR" b="1" dirty="0">
              <a:effectLst/>
            </a:endParaRPr>
          </a:p>
          <a:p>
            <a:pPr algn="ctr"/>
            <a:br>
              <a:rPr lang="tr-TR" b="1" dirty="0"/>
            </a:br>
            <a:endParaRPr lang="ar-SY" b="1" dirty="0"/>
          </a:p>
        </p:txBody>
      </p:sp>
      <p:pic>
        <p:nvPicPr>
          <p:cNvPr id="4" name="Google Shape;286;p30">
            <a:extLst>
              <a:ext uri="{FF2B5EF4-FFF2-40B4-BE49-F238E27FC236}">
                <a16:creationId xmlns:a16="http://schemas.microsoft.com/office/drawing/2014/main" id="{6464156B-9A31-7E12-0064-5CAAF2834F3B}"/>
              </a:ext>
            </a:extLst>
          </p:cNvPr>
          <p:cNvPicPr preferRelativeResize="0">
            <a:picLocks noGrp="1"/>
          </p:cNvPicPr>
          <p:nvPr/>
        </p:nvPicPr>
        <p:blipFill rotWithShape="1">
          <a:blip r:embed="rId5">
            <a:alphaModFix/>
          </a:blip>
          <a:srcRect l="9761" t="8309" r="13899" b="11528"/>
          <a:stretch/>
        </p:blipFill>
        <p:spPr>
          <a:xfrm>
            <a:off x="4798265" y="2571080"/>
            <a:ext cx="6705538" cy="3391106"/>
          </a:xfrm>
          <a:prstGeom prst="rect">
            <a:avLst/>
          </a:prstGeom>
          <a:noFill/>
          <a:ln>
            <a:noFill/>
          </a:ln>
        </p:spPr>
      </p:pic>
    </p:spTree>
    <p:extLst>
      <p:ext uri="{BB962C8B-B14F-4D97-AF65-F5344CB8AC3E}">
        <p14:creationId xmlns:p14="http://schemas.microsoft.com/office/powerpoint/2010/main" val="40181666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5996260" y="1406561"/>
            <a:ext cx="3268365" cy="1477328"/>
          </a:xfrm>
          <a:prstGeom prst="rect">
            <a:avLst/>
          </a:prstGeom>
          <a:noFill/>
        </p:spPr>
        <p:txBody>
          <a:bodyPr wrap="square">
            <a:spAutoFit/>
          </a:bodyPr>
          <a:lstStyle/>
          <a:p>
            <a:pPr algn="ctr" rtl="0">
              <a:spcBef>
                <a:spcPts val="0"/>
              </a:spcBef>
              <a:spcAft>
                <a:spcPts val="0"/>
              </a:spcAft>
            </a:pPr>
            <a:r>
              <a:rPr lang="ar-SY" sz="1800" b="0" i="0" u="none" strike="noStrike">
                <a:solidFill>
                  <a:srgbClr val="000000"/>
                </a:solidFill>
                <a:effectLst/>
                <a:latin typeface="Calibri" panose="020F0502020204030204" pitchFamily="34" charset="0"/>
              </a:rPr>
              <a:t>جداول سعر الخصم</a:t>
            </a:r>
            <a:br>
              <a:rPr lang="ar-SY" sz="1800" b="0" i="0" u="none" strike="noStrike">
                <a:solidFill>
                  <a:srgbClr val="000000"/>
                </a:solidFill>
                <a:effectLst/>
                <a:latin typeface="Calibri" panose="020F0502020204030204" pitchFamily="34" charset="0"/>
              </a:rPr>
            </a:br>
            <a:r>
              <a:rPr lang="tr-TR" sz="1800" b="0" i="0" u="none" strike="noStrike">
                <a:solidFill>
                  <a:srgbClr val="000000"/>
                </a:solidFill>
                <a:effectLst/>
                <a:latin typeface="Calibri" panose="020F0502020204030204" pitchFamily="34" charset="0"/>
              </a:rPr>
              <a:t>Discounted Rate </a:t>
            </a:r>
            <a:endParaRPr lang="tr-TR" b="0">
              <a:effectLst/>
            </a:endParaRPr>
          </a:p>
          <a:p>
            <a:br>
              <a:rPr lang="tr-TR"/>
            </a:br>
            <a:br>
              <a:rPr lang="tr-TR"/>
            </a:br>
            <a:endParaRPr lang="ar-SY" dirty="0"/>
          </a:p>
        </p:txBody>
      </p:sp>
      <p:pic>
        <p:nvPicPr>
          <p:cNvPr id="4" name="Google Shape;292;p31">
            <a:extLst>
              <a:ext uri="{FF2B5EF4-FFF2-40B4-BE49-F238E27FC236}">
                <a16:creationId xmlns:a16="http://schemas.microsoft.com/office/drawing/2014/main" id="{3D0F3AA9-9BD1-2567-B46C-213B3A7A79EF}"/>
              </a:ext>
            </a:extLst>
          </p:cNvPr>
          <p:cNvPicPr preferRelativeResize="0">
            <a:picLocks noGrp="1"/>
          </p:cNvPicPr>
          <p:nvPr/>
        </p:nvPicPr>
        <p:blipFill rotWithShape="1">
          <a:blip r:embed="rId5">
            <a:alphaModFix/>
          </a:blip>
          <a:srcRect l="7001" t="8636" r="10449" b="7291"/>
          <a:stretch/>
        </p:blipFill>
        <p:spPr>
          <a:xfrm>
            <a:off x="4528442" y="2236912"/>
            <a:ext cx="7255118" cy="3686801"/>
          </a:xfrm>
          <a:prstGeom prst="rect">
            <a:avLst/>
          </a:prstGeom>
          <a:noFill/>
          <a:ln>
            <a:noFill/>
          </a:ln>
        </p:spPr>
      </p:pic>
    </p:spTree>
    <p:extLst>
      <p:ext uri="{BB962C8B-B14F-4D97-AF65-F5344CB8AC3E}">
        <p14:creationId xmlns:p14="http://schemas.microsoft.com/office/powerpoint/2010/main" val="11602630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5996260" y="1406561"/>
            <a:ext cx="4326835" cy="1200329"/>
          </a:xfrm>
          <a:prstGeom prst="rect">
            <a:avLst/>
          </a:prstGeom>
          <a:noFill/>
        </p:spPr>
        <p:txBody>
          <a:bodyPr wrap="square">
            <a:spAutoFit/>
          </a:bodyPr>
          <a:lstStyle/>
          <a:p>
            <a:pPr algn="ctr"/>
            <a:r>
              <a:rPr lang="en-US" b="1" dirty="0"/>
              <a:t>(2) </a:t>
            </a:r>
            <a:r>
              <a:rPr lang="en-US" b="1" dirty="0" err="1"/>
              <a:t>نموذج</a:t>
            </a:r>
            <a:r>
              <a:rPr lang="en-US" b="1" dirty="0"/>
              <a:t> </a:t>
            </a:r>
            <a:r>
              <a:rPr lang="en-US" b="1" dirty="0" err="1"/>
              <a:t>فترة</a:t>
            </a:r>
            <a:r>
              <a:rPr lang="en-US" b="1" dirty="0"/>
              <a:t> </a:t>
            </a:r>
            <a:r>
              <a:rPr lang="en-US" b="1" dirty="0" err="1"/>
              <a:t>الاسترداد</a:t>
            </a:r>
            <a:r>
              <a:rPr lang="en-US" b="1" dirty="0"/>
              <a:t> </a:t>
            </a:r>
            <a:r>
              <a:rPr lang="en-US" b="1" dirty="0" err="1"/>
              <a:t>بسعر</a:t>
            </a:r>
            <a:r>
              <a:rPr lang="en-US" b="1" dirty="0"/>
              <a:t> </a:t>
            </a:r>
            <a:r>
              <a:rPr lang="en-US" b="1" dirty="0" err="1"/>
              <a:t>الخصم</a:t>
            </a:r>
            <a:br>
              <a:rPr lang="en-US" b="1" dirty="0"/>
            </a:br>
            <a:r>
              <a:rPr lang="en-US" b="1" dirty="0"/>
              <a:t>Discounted Pay Back Period</a:t>
            </a:r>
            <a:br>
              <a:rPr lang="tr-TR" b="1" dirty="0"/>
            </a:br>
            <a:br>
              <a:rPr lang="tr-TR" b="1" dirty="0"/>
            </a:br>
            <a:endParaRPr lang="ar-SY" b="1" dirty="0"/>
          </a:p>
        </p:txBody>
      </p:sp>
      <p:pic>
        <p:nvPicPr>
          <p:cNvPr id="7" name="Google Shape;298;p32">
            <a:extLst>
              <a:ext uri="{FF2B5EF4-FFF2-40B4-BE49-F238E27FC236}">
                <a16:creationId xmlns:a16="http://schemas.microsoft.com/office/drawing/2014/main" id="{16B0C01C-E369-891D-A985-08C3A9706456}"/>
              </a:ext>
            </a:extLst>
          </p:cNvPr>
          <p:cNvPicPr preferRelativeResize="0">
            <a:picLocks noGrp="1"/>
          </p:cNvPicPr>
          <p:nvPr/>
        </p:nvPicPr>
        <p:blipFill rotWithShape="1">
          <a:blip r:embed="rId5">
            <a:alphaModFix/>
          </a:blip>
          <a:srcRect l="6081" t="7984" r="793" b="5012"/>
          <a:stretch/>
        </p:blipFill>
        <p:spPr>
          <a:xfrm>
            <a:off x="4494701" y="2176599"/>
            <a:ext cx="6711028" cy="3532104"/>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23228652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5996260" y="1406561"/>
            <a:ext cx="4326835" cy="338554"/>
          </a:xfrm>
          <a:prstGeom prst="rect">
            <a:avLst/>
          </a:prstGeom>
          <a:noFill/>
        </p:spPr>
        <p:txBody>
          <a:bodyPr wrap="square">
            <a:spAutoFit/>
          </a:bodyPr>
          <a:lstStyle/>
          <a:p>
            <a:pPr algn="ctr" rtl="1"/>
            <a:r>
              <a:rPr lang="en-US" sz="1600" b="1" dirty="0" err="1">
                <a:latin typeface="Alexandria SemiBold" pitchFamily="2" charset="-78"/>
                <a:cs typeface="Alexandria SemiBold" pitchFamily="2" charset="-78"/>
              </a:rPr>
              <a:t>لحساب</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فترة</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استرداد</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راس</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المال</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من</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الجدول</a:t>
            </a:r>
            <a:endParaRPr lang="ar-SY" sz="1600" b="1" dirty="0">
              <a:latin typeface="Alexandria SemiBold" pitchFamily="2" charset="-78"/>
              <a:cs typeface="Alexandria SemiBold" pitchFamily="2" charset="-78"/>
            </a:endParaRPr>
          </a:p>
        </p:txBody>
      </p:sp>
      <p:sp>
        <p:nvSpPr>
          <p:cNvPr id="9" name="مربع نص 8">
            <a:extLst>
              <a:ext uri="{FF2B5EF4-FFF2-40B4-BE49-F238E27FC236}">
                <a16:creationId xmlns:a16="http://schemas.microsoft.com/office/drawing/2014/main" id="{A6A0607E-D2CF-4132-CB93-798C796C2B68}"/>
              </a:ext>
            </a:extLst>
          </p:cNvPr>
          <p:cNvSpPr txBox="1"/>
          <p:nvPr/>
        </p:nvSpPr>
        <p:spPr>
          <a:xfrm>
            <a:off x="4528442" y="2889262"/>
            <a:ext cx="7122061" cy="1096710"/>
          </a:xfrm>
          <a:prstGeom prst="rect">
            <a:avLst/>
          </a:prstGeom>
          <a:noFill/>
        </p:spPr>
        <p:txBody>
          <a:bodyPr wrap="square">
            <a:spAutoFit/>
          </a:bodyPr>
          <a:lstStyle/>
          <a:p>
            <a:pPr marL="0" lvl="0" indent="0" algn="r" rtl="1">
              <a:lnSpc>
                <a:spcPct val="90000"/>
              </a:lnSpc>
              <a:spcBef>
                <a:spcPts val="0"/>
              </a:spcBef>
              <a:spcAft>
                <a:spcPts val="0"/>
              </a:spcAft>
              <a:buClr>
                <a:schemeClr val="dk1"/>
              </a:buClr>
              <a:buSzPts val="2800"/>
              <a:buNone/>
            </a:pPr>
            <a:r>
              <a:rPr lang="ar-SY" dirty="0">
                <a:latin typeface="Alexandria SemiBold" pitchFamily="2" charset="-78"/>
                <a:cs typeface="Alexandria SemiBold" pitchFamily="2" charset="-78"/>
              </a:rPr>
              <a:t>(راس المال - مجموع التدفقات النقدية لنفس السنة التي وقف عندها) وتعتبر السنة </a:t>
            </a:r>
            <a:r>
              <a:rPr lang="ar-SY" dirty="0" err="1">
                <a:latin typeface="Alexandria SemiBold" pitchFamily="2" charset="-78"/>
                <a:cs typeface="Alexandria SemiBold" pitchFamily="2" charset="-78"/>
              </a:rPr>
              <a:t>الخامسه</a:t>
            </a:r>
            <a:r>
              <a:rPr lang="ar-SY" dirty="0">
                <a:latin typeface="Alexandria SemiBold" pitchFamily="2" charset="-78"/>
                <a:cs typeface="Alexandria SemiBold" pitchFamily="2" charset="-78"/>
              </a:rPr>
              <a:t> هنا</a:t>
            </a:r>
          </a:p>
          <a:p>
            <a:pPr marL="0" lvl="0" indent="0" algn="r" rtl="1">
              <a:lnSpc>
                <a:spcPct val="90000"/>
              </a:lnSpc>
              <a:spcBef>
                <a:spcPts val="1000"/>
              </a:spcBef>
              <a:spcAft>
                <a:spcPts val="0"/>
              </a:spcAft>
              <a:buClr>
                <a:schemeClr val="dk1"/>
              </a:buClr>
              <a:buSzPts val="2800"/>
              <a:buNone/>
            </a:pPr>
            <a:r>
              <a:rPr lang="ar-SY" dirty="0">
                <a:latin typeface="Alexandria SemiBold" pitchFamily="2" charset="-78"/>
                <a:cs typeface="Alexandria SemiBold" pitchFamily="2" charset="-78"/>
              </a:rPr>
              <a:t>تقسيم /</a:t>
            </a:r>
          </a:p>
          <a:p>
            <a:pPr marL="0" lvl="0" indent="0" algn="r" rtl="1">
              <a:lnSpc>
                <a:spcPct val="90000"/>
              </a:lnSpc>
              <a:spcBef>
                <a:spcPts val="1000"/>
              </a:spcBef>
              <a:spcAft>
                <a:spcPts val="0"/>
              </a:spcAft>
              <a:buClr>
                <a:schemeClr val="dk1"/>
              </a:buClr>
              <a:buSzPts val="2800"/>
              <a:buNone/>
            </a:pPr>
            <a:r>
              <a:rPr lang="ar-SY" dirty="0">
                <a:latin typeface="Alexandria SemiBold" pitchFamily="2" charset="-78"/>
                <a:cs typeface="Alexandria SemiBold" pitchFamily="2" charset="-78"/>
              </a:rPr>
              <a:t>(مجموع </a:t>
            </a:r>
            <a:r>
              <a:rPr lang="ar-SY" dirty="0" err="1">
                <a:latin typeface="Alexandria SemiBold" pitchFamily="2" charset="-78"/>
                <a:cs typeface="Alexandria SemiBold" pitchFamily="2" charset="-78"/>
              </a:rPr>
              <a:t>التفقات</a:t>
            </a:r>
            <a:r>
              <a:rPr lang="ar-SY" dirty="0">
                <a:latin typeface="Alexandria SemiBold" pitchFamily="2" charset="-78"/>
                <a:cs typeface="Alexandria SemiBold" pitchFamily="2" charset="-78"/>
              </a:rPr>
              <a:t> النقدية للسنة التالية - مجموع التدفقات النقدية لنفس السنة التي وقف عندها) </a:t>
            </a:r>
          </a:p>
        </p:txBody>
      </p:sp>
    </p:spTree>
    <p:extLst>
      <p:ext uri="{BB962C8B-B14F-4D97-AF65-F5344CB8AC3E}">
        <p14:creationId xmlns:p14="http://schemas.microsoft.com/office/powerpoint/2010/main" val="26854086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9B652CC0-F3A2-8B89-E05D-7CACEED833C5}"/>
              </a:ext>
            </a:extLst>
          </p:cNvPr>
          <p:cNvSpPr txBox="1"/>
          <p:nvPr/>
        </p:nvSpPr>
        <p:spPr>
          <a:xfrm>
            <a:off x="5300654" y="1440847"/>
            <a:ext cx="6100010" cy="646331"/>
          </a:xfrm>
          <a:prstGeom prst="rect">
            <a:avLst/>
          </a:prstGeom>
          <a:noFill/>
        </p:spPr>
        <p:txBody>
          <a:bodyPr wrap="square">
            <a:spAutoFit/>
          </a:bodyPr>
          <a:lstStyle/>
          <a:p>
            <a:pPr algn="ctr" rtl="1"/>
            <a:r>
              <a:rPr lang="en-US" b="1" dirty="0"/>
              <a:t>(2) </a:t>
            </a:r>
            <a:r>
              <a:rPr lang="en-US" b="1" dirty="0" err="1"/>
              <a:t>نموذج</a:t>
            </a:r>
            <a:r>
              <a:rPr lang="en-US" b="1" dirty="0"/>
              <a:t> </a:t>
            </a:r>
            <a:r>
              <a:rPr lang="en-US" b="1" dirty="0" err="1"/>
              <a:t>فترة</a:t>
            </a:r>
            <a:r>
              <a:rPr lang="en-US" b="1" dirty="0"/>
              <a:t> </a:t>
            </a:r>
            <a:r>
              <a:rPr lang="en-US" b="1" dirty="0" err="1"/>
              <a:t>الاسترداد</a:t>
            </a:r>
            <a:r>
              <a:rPr lang="en-US" b="1" dirty="0"/>
              <a:t> </a:t>
            </a:r>
            <a:r>
              <a:rPr lang="en-US" b="1" dirty="0" err="1"/>
              <a:t>بسعر</a:t>
            </a:r>
            <a:r>
              <a:rPr lang="en-US" b="1" dirty="0"/>
              <a:t> </a:t>
            </a:r>
            <a:r>
              <a:rPr lang="en-US" b="1" dirty="0" err="1"/>
              <a:t>الخصم</a:t>
            </a:r>
            <a:br>
              <a:rPr lang="en-US" b="1" dirty="0"/>
            </a:br>
            <a:r>
              <a:rPr lang="en-US" b="1" dirty="0"/>
              <a:t>Discounted Pay Back Period</a:t>
            </a:r>
            <a:endParaRPr lang="ar-SY" b="1" dirty="0"/>
          </a:p>
        </p:txBody>
      </p:sp>
      <p:pic>
        <p:nvPicPr>
          <p:cNvPr id="10" name="Google Shape;310;p34">
            <a:extLst>
              <a:ext uri="{FF2B5EF4-FFF2-40B4-BE49-F238E27FC236}">
                <a16:creationId xmlns:a16="http://schemas.microsoft.com/office/drawing/2014/main" id="{BE62704F-4ED8-AE28-2EC4-FDF12A1D8479}"/>
              </a:ext>
            </a:extLst>
          </p:cNvPr>
          <p:cNvPicPr preferRelativeResize="0">
            <a:picLocks noGrp="1"/>
          </p:cNvPicPr>
          <p:nvPr/>
        </p:nvPicPr>
        <p:blipFill rotWithShape="1">
          <a:blip r:embed="rId5">
            <a:alphaModFix/>
          </a:blip>
          <a:srcRect/>
          <a:stretch/>
        </p:blipFill>
        <p:spPr>
          <a:xfrm>
            <a:off x="5399577" y="2551300"/>
            <a:ext cx="5902164" cy="3486310"/>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31549504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5550493" y="1514759"/>
            <a:ext cx="5884565" cy="830997"/>
          </a:xfrm>
          <a:prstGeom prst="rect">
            <a:avLst/>
          </a:prstGeom>
          <a:noFill/>
        </p:spPr>
        <p:txBody>
          <a:bodyPr wrap="square">
            <a:spAutoFit/>
          </a:bodyPr>
          <a:lstStyle/>
          <a:p>
            <a:pPr algn="ctr"/>
            <a:r>
              <a:rPr lang="en-US" sz="1600" b="1" dirty="0">
                <a:latin typeface="Alexandria SemiBold" pitchFamily="2" charset="-78"/>
                <a:cs typeface="Alexandria SemiBold" pitchFamily="2" charset="-78"/>
              </a:rPr>
              <a:t>(3) </a:t>
            </a:r>
            <a:r>
              <a:rPr lang="en-US" sz="1600" b="1" dirty="0" err="1">
                <a:latin typeface="Alexandria SemiBold" pitchFamily="2" charset="-78"/>
                <a:cs typeface="Alexandria SemiBold" pitchFamily="2" charset="-78"/>
              </a:rPr>
              <a:t>نموذج</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صافي</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القيمة</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الحالية</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للتدفقات</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النقدية</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المستقبلية</a:t>
            </a:r>
            <a:br>
              <a:rPr lang="en-US" sz="1600" b="1" dirty="0">
                <a:latin typeface="Alexandria SemiBold" pitchFamily="2" charset="-78"/>
                <a:cs typeface="Alexandria SemiBold" pitchFamily="2" charset="-78"/>
              </a:rPr>
            </a:br>
            <a:r>
              <a:rPr lang="en-US" sz="1600" b="1" dirty="0">
                <a:latin typeface="Alexandria SemiBold" pitchFamily="2" charset="-78"/>
                <a:cs typeface="Alexandria SemiBold" pitchFamily="2" charset="-78"/>
              </a:rPr>
              <a:t>Net Present Value (NPV)</a:t>
            </a:r>
            <a:endParaRPr lang="ar-SY" sz="1600" dirty="0">
              <a:latin typeface="Alexandria SemiBold" pitchFamily="2" charset="-78"/>
              <a:cs typeface="Alexandria SemiBold" pitchFamily="2" charset="-78"/>
            </a:endParaRPr>
          </a:p>
        </p:txBody>
      </p:sp>
      <p:pic>
        <p:nvPicPr>
          <p:cNvPr id="4" name="Google Shape;316;p35">
            <a:extLst>
              <a:ext uri="{FF2B5EF4-FFF2-40B4-BE49-F238E27FC236}">
                <a16:creationId xmlns:a16="http://schemas.microsoft.com/office/drawing/2014/main" id="{9D9BF785-9C18-033D-4123-E202E2C6BE3F}"/>
              </a:ext>
            </a:extLst>
          </p:cNvPr>
          <p:cNvPicPr preferRelativeResize="0">
            <a:picLocks noGrp="1"/>
          </p:cNvPicPr>
          <p:nvPr/>
        </p:nvPicPr>
        <p:blipFill rotWithShape="1">
          <a:blip r:embed="rId5">
            <a:alphaModFix/>
          </a:blip>
          <a:srcRect/>
          <a:stretch/>
        </p:blipFill>
        <p:spPr>
          <a:xfrm>
            <a:off x="4803927" y="2503635"/>
            <a:ext cx="6882026" cy="3298643"/>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30238191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5230296" y="1545145"/>
            <a:ext cx="5884565" cy="923330"/>
          </a:xfrm>
          <a:prstGeom prst="rect">
            <a:avLst/>
          </a:prstGeom>
          <a:noFill/>
        </p:spPr>
        <p:txBody>
          <a:bodyPr wrap="square">
            <a:spAutoFit/>
          </a:bodyPr>
          <a:lstStyle/>
          <a:p>
            <a:pPr algn="ctr"/>
            <a:r>
              <a:rPr lang="en-US" sz="1800" b="1" dirty="0" err="1">
                <a:latin typeface="Alexandria SemiBold" pitchFamily="2" charset="-78"/>
                <a:cs typeface="Alexandria SemiBold" pitchFamily="2" charset="-78"/>
              </a:rPr>
              <a:t>نموذج</a:t>
            </a:r>
            <a:r>
              <a:rPr lang="en-US" sz="1800" b="1" dirty="0">
                <a:latin typeface="Alexandria SemiBold" pitchFamily="2" charset="-78"/>
                <a:cs typeface="Alexandria SemiBold" pitchFamily="2" charset="-78"/>
              </a:rPr>
              <a:t> </a:t>
            </a:r>
            <a:r>
              <a:rPr lang="en-US" sz="1800" b="1" dirty="0" err="1">
                <a:latin typeface="Alexandria SemiBold" pitchFamily="2" charset="-78"/>
                <a:cs typeface="Alexandria SemiBold" pitchFamily="2" charset="-78"/>
              </a:rPr>
              <a:t>صافي</a:t>
            </a:r>
            <a:r>
              <a:rPr lang="en-US" sz="1800" b="1" dirty="0">
                <a:latin typeface="Alexandria SemiBold" pitchFamily="2" charset="-78"/>
                <a:cs typeface="Alexandria SemiBold" pitchFamily="2" charset="-78"/>
              </a:rPr>
              <a:t> </a:t>
            </a:r>
            <a:r>
              <a:rPr lang="en-US" sz="1800" b="1" dirty="0" err="1">
                <a:latin typeface="Alexandria SemiBold" pitchFamily="2" charset="-78"/>
                <a:cs typeface="Alexandria SemiBold" pitchFamily="2" charset="-78"/>
              </a:rPr>
              <a:t>القيمة</a:t>
            </a:r>
            <a:r>
              <a:rPr lang="en-US" sz="1800" b="1" dirty="0">
                <a:latin typeface="Alexandria SemiBold" pitchFamily="2" charset="-78"/>
                <a:cs typeface="Alexandria SemiBold" pitchFamily="2" charset="-78"/>
              </a:rPr>
              <a:t> </a:t>
            </a:r>
            <a:r>
              <a:rPr lang="en-US" sz="1800" b="1" dirty="0" err="1">
                <a:latin typeface="Alexandria SemiBold" pitchFamily="2" charset="-78"/>
                <a:cs typeface="Alexandria SemiBold" pitchFamily="2" charset="-78"/>
              </a:rPr>
              <a:t>الحالية</a:t>
            </a:r>
            <a:r>
              <a:rPr lang="en-US" sz="1800" b="1" dirty="0">
                <a:latin typeface="Alexandria SemiBold" pitchFamily="2" charset="-78"/>
                <a:cs typeface="Alexandria SemiBold" pitchFamily="2" charset="-78"/>
              </a:rPr>
              <a:t> </a:t>
            </a:r>
            <a:r>
              <a:rPr lang="en-US" sz="1800" b="1" dirty="0" err="1">
                <a:latin typeface="Alexandria SemiBold" pitchFamily="2" charset="-78"/>
                <a:cs typeface="Alexandria SemiBold" pitchFamily="2" charset="-78"/>
              </a:rPr>
              <a:t>للتدفقات</a:t>
            </a:r>
            <a:r>
              <a:rPr lang="en-US" sz="1800" b="1" dirty="0">
                <a:latin typeface="Alexandria SemiBold" pitchFamily="2" charset="-78"/>
                <a:cs typeface="Alexandria SemiBold" pitchFamily="2" charset="-78"/>
              </a:rPr>
              <a:t> </a:t>
            </a:r>
            <a:r>
              <a:rPr lang="en-US" sz="1800" b="1" dirty="0" err="1">
                <a:latin typeface="Alexandria SemiBold" pitchFamily="2" charset="-78"/>
                <a:cs typeface="Alexandria SemiBold" pitchFamily="2" charset="-78"/>
              </a:rPr>
              <a:t>النقدية</a:t>
            </a:r>
            <a:r>
              <a:rPr lang="en-US" sz="1800" b="1" dirty="0">
                <a:latin typeface="Alexandria SemiBold" pitchFamily="2" charset="-78"/>
                <a:cs typeface="Alexandria SemiBold" pitchFamily="2" charset="-78"/>
              </a:rPr>
              <a:t> </a:t>
            </a:r>
            <a:r>
              <a:rPr lang="en-US" sz="1800" b="1" dirty="0" err="1">
                <a:latin typeface="Alexandria SemiBold" pitchFamily="2" charset="-78"/>
                <a:cs typeface="Alexandria SemiBold" pitchFamily="2" charset="-78"/>
              </a:rPr>
              <a:t>المستقبلية</a:t>
            </a:r>
            <a:br>
              <a:rPr lang="en-US" sz="1800" b="1" dirty="0">
                <a:latin typeface="Alexandria SemiBold" pitchFamily="2" charset="-78"/>
                <a:cs typeface="Alexandria SemiBold" pitchFamily="2" charset="-78"/>
              </a:rPr>
            </a:br>
            <a:r>
              <a:rPr lang="en-US" sz="1800" b="1" dirty="0">
                <a:latin typeface="Alexandria SemiBold" pitchFamily="2" charset="-78"/>
                <a:cs typeface="Alexandria SemiBold" pitchFamily="2" charset="-78"/>
              </a:rPr>
              <a:t>Net Present Value (NPV)</a:t>
            </a:r>
            <a:endParaRPr lang="ar-SY" dirty="0">
              <a:latin typeface="Alexandria SemiBold" pitchFamily="2" charset="-78"/>
              <a:cs typeface="Alexandria SemiBold" pitchFamily="2" charset="-78"/>
            </a:endParaRPr>
          </a:p>
        </p:txBody>
      </p:sp>
      <p:pic>
        <p:nvPicPr>
          <p:cNvPr id="7" name="Google Shape;322;p36">
            <a:extLst>
              <a:ext uri="{FF2B5EF4-FFF2-40B4-BE49-F238E27FC236}">
                <a16:creationId xmlns:a16="http://schemas.microsoft.com/office/drawing/2014/main" id="{FE2A2C71-C596-82A2-BDC1-6EAE5C4396D1}"/>
              </a:ext>
            </a:extLst>
          </p:cNvPr>
          <p:cNvPicPr preferRelativeResize="0">
            <a:picLocks noGrp="1"/>
          </p:cNvPicPr>
          <p:nvPr/>
        </p:nvPicPr>
        <p:blipFill rotWithShape="1">
          <a:blip r:embed="rId5">
            <a:alphaModFix/>
          </a:blip>
          <a:srcRect l="10221" t="7658" r="2172" b="21303"/>
          <a:stretch/>
        </p:blipFill>
        <p:spPr>
          <a:xfrm>
            <a:off x="5120236" y="2576015"/>
            <a:ext cx="6104684" cy="3627021"/>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3812622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1" name="مربع نص 10">
            <a:extLst>
              <a:ext uri="{FF2B5EF4-FFF2-40B4-BE49-F238E27FC236}">
                <a16:creationId xmlns:a16="http://schemas.microsoft.com/office/drawing/2014/main" id="{FA86EDF3-15C8-75B2-91D7-94428B8D2F37}"/>
              </a:ext>
            </a:extLst>
          </p:cNvPr>
          <p:cNvSpPr txBox="1"/>
          <p:nvPr/>
        </p:nvSpPr>
        <p:spPr>
          <a:xfrm>
            <a:off x="5307828" y="1829300"/>
            <a:ext cx="5884565" cy="584775"/>
          </a:xfrm>
          <a:prstGeom prst="rect">
            <a:avLst/>
          </a:prstGeom>
          <a:noFill/>
        </p:spPr>
        <p:txBody>
          <a:bodyPr wrap="square">
            <a:spAutoFit/>
          </a:bodyPr>
          <a:lstStyle/>
          <a:p>
            <a:pPr algn="ctr"/>
            <a:r>
              <a:rPr lang="en-US" sz="1600" b="1" dirty="0" err="1">
                <a:latin typeface="Alexandria SemiBold" pitchFamily="2" charset="-78"/>
                <a:cs typeface="Alexandria SemiBold" pitchFamily="2" charset="-78"/>
              </a:rPr>
              <a:t>نموذج</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صافي</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القيمة</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الحالية</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للتدفقات</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النقدية</a:t>
            </a:r>
            <a:r>
              <a:rPr lang="en-US" sz="1600" b="1" dirty="0">
                <a:latin typeface="Alexandria SemiBold" pitchFamily="2" charset="-78"/>
                <a:cs typeface="Alexandria SemiBold" pitchFamily="2" charset="-78"/>
              </a:rPr>
              <a:t> </a:t>
            </a:r>
            <a:r>
              <a:rPr lang="en-US" sz="1600" b="1" dirty="0" err="1">
                <a:latin typeface="Alexandria SemiBold" pitchFamily="2" charset="-78"/>
                <a:cs typeface="Alexandria SemiBold" pitchFamily="2" charset="-78"/>
              </a:rPr>
              <a:t>المستقبلية</a:t>
            </a:r>
            <a:br>
              <a:rPr lang="en-US" sz="1600" b="1" dirty="0">
                <a:latin typeface="Alexandria SemiBold" pitchFamily="2" charset="-78"/>
                <a:cs typeface="Alexandria SemiBold" pitchFamily="2" charset="-78"/>
              </a:rPr>
            </a:br>
            <a:r>
              <a:rPr lang="en-US" sz="1600" b="1" dirty="0">
                <a:latin typeface="Alexandria SemiBold" pitchFamily="2" charset="-78"/>
                <a:cs typeface="Alexandria SemiBold" pitchFamily="2" charset="-78"/>
              </a:rPr>
              <a:t>Net Present Value (NPV)</a:t>
            </a:r>
            <a:endParaRPr lang="ar-SY" sz="1600" dirty="0">
              <a:latin typeface="Alexandria SemiBold" pitchFamily="2" charset="-78"/>
              <a:cs typeface="Alexandria SemiBold" pitchFamily="2" charset="-78"/>
            </a:endParaRPr>
          </a:p>
        </p:txBody>
      </p:sp>
      <p:pic>
        <p:nvPicPr>
          <p:cNvPr id="4" name="Google Shape;328;p37">
            <a:extLst>
              <a:ext uri="{FF2B5EF4-FFF2-40B4-BE49-F238E27FC236}">
                <a16:creationId xmlns:a16="http://schemas.microsoft.com/office/drawing/2014/main" id="{0F19E16F-DB68-F9FD-AF8F-3DCDAF1D3F58}"/>
              </a:ext>
            </a:extLst>
          </p:cNvPr>
          <p:cNvPicPr preferRelativeResize="0">
            <a:picLocks noGrp="1"/>
          </p:cNvPicPr>
          <p:nvPr/>
        </p:nvPicPr>
        <p:blipFill rotWithShape="1">
          <a:blip r:embed="rId5">
            <a:alphaModFix/>
          </a:blip>
          <a:srcRect l="5851" t="8309" r="10909" b="14134"/>
          <a:stretch/>
        </p:blipFill>
        <p:spPr>
          <a:xfrm>
            <a:off x="5306080" y="2719498"/>
            <a:ext cx="6012213" cy="3267710"/>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Tree>
    <p:extLst>
      <p:ext uri="{BB962C8B-B14F-4D97-AF65-F5344CB8AC3E}">
        <p14:creationId xmlns:p14="http://schemas.microsoft.com/office/powerpoint/2010/main" val="32951044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AC27B98-56B5-23ED-C6F9-4A19C0F9385F}"/>
              </a:ext>
            </a:extLst>
          </p:cNvPr>
          <p:cNvSpPr>
            <a:spLocks noGrp="1"/>
          </p:cNvSpPr>
          <p:nvPr>
            <p:ph type="pic" sz="quarter" idx="10"/>
          </p:nvPr>
        </p:nvSpPr>
        <p:spPr/>
        <p:txBody>
          <a:bodyPr/>
          <a:lstStyle/>
          <a:p>
            <a:endParaRPr lang="en-US" dirty="0"/>
          </a:p>
        </p:txBody>
      </p:sp>
      <p:sp>
        <p:nvSpPr>
          <p:cNvPr id="3" name="TextBox 2">
            <a:extLst>
              <a:ext uri="{FF2B5EF4-FFF2-40B4-BE49-F238E27FC236}">
                <a16:creationId xmlns:a16="http://schemas.microsoft.com/office/drawing/2014/main" id="{72367FD1-4790-DE1E-5780-3605D333F18A}"/>
              </a:ext>
            </a:extLst>
          </p:cNvPr>
          <p:cNvSpPr txBox="1"/>
          <p:nvPr/>
        </p:nvSpPr>
        <p:spPr>
          <a:xfrm>
            <a:off x="3951514" y="3136612"/>
            <a:ext cx="3775585" cy="2062103"/>
          </a:xfrm>
          <a:prstGeom prst="rect">
            <a:avLst/>
          </a:prstGeom>
          <a:noFill/>
        </p:spPr>
        <p:txBody>
          <a:bodyPr wrap="none" rtlCol="0">
            <a:spAutoFit/>
          </a:bodyPr>
          <a:lstStyle/>
          <a:p>
            <a:pPr rtl="0">
              <a:spcBef>
                <a:spcPts val="0"/>
              </a:spcBef>
              <a:spcAft>
                <a:spcPts val="0"/>
              </a:spcAft>
            </a:pPr>
            <a:r>
              <a:rPr lang="tr-TR" sz="3200" b="0" i="0" u="none" strike="noStrike" dirty="0">
                <a:effectLst/>
                <a:latin typeface="Tajawal"/>
              </a:rPr>
              <a:t>Policy Decision</a:t>
            </a:r>
            <a:r>
              <a:rPr lang="en-US" sz="3200" b="0" i="0" u="none" strike="noStrike" dirty="0">
                <a:effectLst/>
                <a:latin typeface="Tajawal"/>
              </a:rPr>
              <a:t> (2/2)</a:t>
            </a:r>
          </a:p>
          <a:p>
            <a:pPr rtl="0">
              <a:spcBef>
                <a:spcPts val="0"/>
              </a:spcBef>
              <a:spcAft>
                <a:spcPts val="0"/>
              </a:spcAft>
            </a:pPr>
            <a:endParaRPr lang="en-US" sz="3200" dirty="0">
              <a:latin typeface="Tajawal"/>
            </a:endParaRPr>
          </a:p>
          <a:p>
            <a:pPr rtl="0">
              <a:spcBef>
                <a:spcPts val="0"/>
              </a:spcBef>
              <a:spcAft>
                <a:spcPts val="0"/>
              </a:spcAft>
            </a:pPr>
            <a:r>
              <a:rPr lang="ar-SA" sz="3200" b="0" i="0" u="none" strike="noStrike" dirty="0">
                <a:effectLst/>
                <a:latin typeface="Tajawal"/>
              </a:rPr>
              <a:t>الجزء الثاني من المحاضرة</a:t>
            </a:r>
          </a:p>
          <a:p>
            <a:pPr rtl="0">
              <a:spcBef>
                <a:spcPts val="0"/>
              </a:spcBef>
              <a:spcAft>
                <a:spcPts val="0"/>
              </a:spcAft>
            </a:pPr>
            <a:r>
              <a:rPr lang="en-US" sz="3200" dirty="0">
                <a:latin typeface="Tajawal"/>
              </a:rPr>
              <a:t>Part 2 of the Lecture</a:t>
            </a:r>
            <a:r>
              <a:rPr lang="tr-TR" sz="3200" b="0" i="0" u="none" strike="noStrike" dirty="0">
                <a:effectLst/>
                <a:latin typeface="Tajawal"/>
              </a:rPr>
              <a:t>  </a:t>
            </a:r>
            <a:endParaRPr lang="tr-TR" sz="3600" b="0" dirty="0">
              <a:effectLst/>
            </a:endParaRPr>
          </a:p>
        </p:txBody>
      </p:sp>
    </p:spTree>
    <p:extLst>
      <p:ext uri="{BB962C8B-B14F-4D97-AF65-F5344CB8AC3E}">
        <p14:creationId xmlns:p14="http://schemas.microsoft.com/office/powerpoint/2010/main" val="23207558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81AA69D9-BFB7-CFC4-67D0-1AE7ABF3E2A2}"/>
              </a:ext>
            </a:extLst>
          </p:cNvPr>
          <p:cNvSpPr txBox="1"/>
          <p:nvPr/>
        </p:nvSpPr>
        <p:spPr>
          <a:xfrm>
            <a:off x="4417350" y="2828498"/>
            <a:ext cx="6866283" cy="2214965"/>
          </a:xfrm>
          <a:prstGeom prst="rect">
            <a:avLst/>
          </a:prstGeom>
          <a:noFill/>
        </p:spPr>
        <p:txBody>
          <a:bodyPr wrap="square">
            <a:sp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latin typeface="Alexandria SemiBold" pitchFamily="2" charset="-78"/>
                <a:cs typeface="Alexandria SemiBold" pitchFamily="2" charset="-78"/>
              </a:rPr>
              <a:t>Attitude toward Risk</a:t>
            </a:r>
            <a:endParaRPr lang="en-US" dirty="0">
              <a:latin typeface="Alexandria SemiBold" pitchFamily="2" charset="-78"/>
              <a:cs typeface="Alexandria SemiBold" pitchFamily="2" charset="-78"/>
            </a:endParaRPr>
          </a:p>
          <a:p>
            <a:pPr marL="0" lvl="0" indent="0" algn="just"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Risk attitude, or risk preference, is a fascinating aspect of decision analysis. Unaided intuition, for most people, leads us to make inconsistent tradeoffs between value and risk. That is, most people, unknowingly, make choices that are inconsistent with their long-term objectives. We do better in project evaluations, decisions, and negotiations by understanding the concept of risk preference. This is the purpose of risk policy.</a:t>
            </a:r>
          </a:p>
        </p:txBody>
      </p:sp>
    </p:spTree>
    <p:extLst>
      <p:ext uri="{BB962C8B-B14F-4D97-AF65-F5344CB8AC3E}">
        <p14:creationId xmlns:p14="http://schemas.microsoft.com/office/powerpoint/2010/main" val="28245859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81AA69D9-BFB7-CFC4-67D0-1AE7ABF3E2A2}"/>
              </a:ext>
            </a:extLst>
          </p:cNvPr>
          <p:cNvSpPr txBox="1"/>
          <p:nvPr/>
        </p:nvSpPr>
        <p:spPr>
          <a:xfrm>
            <a:off x="4417350" y="2828498"/>
            <a:ext cx="6866283" cy="1837426"/>
          </a:xfrm>
          <a:prstGeom prst="rect">
            <a:avLst/>
          </a:prstGeom>
          <a:noFill/>
        </p:spPr>
        <p:txBody>
          <a:bodyPr wrap="square">
            <a:spAutoFit/>
          </a:bodyPr>
          <a:lstStyle/>
          <a:p>
            <a:pPr marL="0" lvl="0" indent="0" algn="just" rtl="0">
              <a:lnSpc>
                <a:spcPct val="90000"/>
              </a:lnSpc>
              <a:spcBef>
                <a:spcPts val="0"/>
              </a:spcBef>
              <a:spcAft>
                <a:spcPts val="0"/>
              </a:spcAft>
              <a:buClr>
                <a:schemeClr val="dk1"/>
              </a:buClr>
              <a:buSzPts val="2800"/>
              <a:buNone/>
            </a:pPr>
            <a:r>
              <a:rPr lang="en-US" dirty="0">
                <a:latin typeface="Alexandria SemiBold" pitchFamily="2" charset="-78"/>
                <a:cs typeface="Alexandria SemiBold" pitchFamily="2" charset="-78"/>
              </a:rPr>
              <a:t>The uninitiated typically exhibit excessive conservatism. For example, consider the manager of a large project who foregoes a chance to invest $1 million to gain a 50 percent chance at saving $10 million in project PV cost. That is, there are equal chances between a $1 million loss and a $9 million </a:t>
            </a:r>
            <a:r>
              <a:rPr lang="en-US" dirty="0" err="1">
                <a:latin typeface="Alexandria SemiBold" pitchFamily="2" charset="-78"/>
                <a:cs typeface="Alexandria SemiBold" pitchFamily="2" charset="-78"/>
              </a:rPr>
              <a:t>PVnet</a:t>
            </a:r>
            <a:r>
              <a:rPr lang="en-US" dirty="0">
                <a:latin typeface="Alexandria SemiBold" pitchFamily="2" charset="-78"/>
                <a:cs typeface="Alexandria SemiBold" pitchFamily="2" charset="-78"/>
              </a:rPr>
              <a:t> gain. This behavior may seem rational if the manager or project has a modest budget. </a:t>
            </a:r>
          </a:p>
        </p:txBody>
      </p:sp>
    </p:spTree>
    <p:extLst>
      <p:ext uri="{BB962C8B-B14F-4D97-AF65-F5344CB8AC3E}">
        <p14:creationId xmlns:p14="http://schemas.microsoft.com/office/powerpoint/2010/main" val="36119468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81AA69D9-BFB7-CFC4-67D0-1AE7ABF3E2A2}"/>
              </a:ext>
            </a:extLst>
          </p:cNvPr>
          <p:cNvSpPr txBox="1"/>
          <p:nvPr/>
        </p:nvSpPr>
        <p:spPr>
          <a:xfrm>
            <a:off x="4417350" y="2828498"/>
            <a:ext cx="6866283" cy="1338828"/>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"Risk $1 million with a 90 percent chance of failure?!" A more proper perspective, however, is to consider decision outcomes relative to the size of the entire organization's capital. For the example, the EMV for this decision is:</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pic>
        <p:nvPicPr>
          <p:cNvPr id="4" name="Google Shape;347;p40">
            <a:extLst>
              <a:ext uri="{FF2B5EF4-FFF2-40B4-BE49-F238E27FC236}">
                <a16:creationId xmlns:a16="http://schemas.microsoft.com/office/drawing/2014/main" id="{F0AF7124-8FBD-7724-92CD-E31A4C66EC35}"/>
              </a:ext>
            </a:extLst>
          </p:cNvPr>
          <p:cNvPicPr preferRelativeResize="0"/>
          <p:nvPr/>
        </p:nvPicPr>
        <p:blipFill rotWithShape="1">
          <a:blip r:embed="rId5">
            <a:alphaModFix/>
          </a:blip>
          <a:srcRect/>
          <a:stretch/>
        </p:blipFill>
        <p:spPr>
          <a:xfrm>
            <a:off x="5107866" y="4089500"/>
            <a:ext cx="5001323" cy="1076475"/>
          </a:xfrm>
          <a:prstGeom prst="rect">
            <a:avLst/>
          </a:prstGeom>
          <a:noFill/>
          <a:ln>
            <a:noFill/>
          </a:ln>
        </p:spPr>
      </p:pic>
    </p:spTree>
    <p:extLst>
      <p:ext uri="{BB962C8B-B14F-4D97-AF65-F5344CB8AC3E}">
        <p14:creationId xmlns:p14="http://schemas.microsoft.com/office/powerpoint/2010/main" val="2138404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1588127"/>
          </a:xfrm>
          <a:prstGeom prst="rect">
            <a:avLst/>
          </a:prstGeom>
          <a:noFill/>
        </p:spPr>
        <p:txBody>
          <a:bodyPr wrap="square">
            <a:spAutoFit/>
          </a:bodyPr>
          <a:lstStyle/>
          <a:p>
            <a:pPr marL="0" lvl="0" indent="0" algn="just" rtl="0">
              <a:lnSpc>
                <a:spcPct val="90000"/>
              </a:lnSpc>
              <a:spcBef>
                <a:spcPts val="0"/>
              </a:spcBef>
              <a:spcAft>
                <a:spcPts val="0"/>
              </a:spcAft>
              <a:buClr>
                <a:schemeClr val="dk1"/>
              </a:buClr>
              <a:buSzPts val="2800"/>
              <a:buNone/>
            </a:pPr>
            <a:r>
              <a:rPr lang="en-US" dirty="0">
                <a:latin typeface="Alexandria SemiBold" pitchFamily="2" charset="-78"/>
                <a:cs typeface="Alexandria SemiBold" pitchFamily="2" charset="-78"/>
              </a:rPr>
              <a:t>For our example, a risk-neutral decision maker would be indifferent be-tween having $4 million cash in hand or having this project opportunity. Risk-neutral means being objective about money; that is, the scale of the outcomes does not matter. This means being an EMV decision maker. The EMV decision criterion is widely used in decision analysis, either as a decision criterion by itself or as a reference to the "objective" value. </a:t>
            </a:r>
          </a:p>
        </p:txBody>
      </p:sp>
    </p:spTree>
    <p:extLst>
      <p:ext uri="{BB962C8B-B14F-4D97-AF65-F5344CB8AC3E}">
        <p14:creationId xmlns:p14="http://schemas.microsoft.com/office/powerpoint/2010/main" val="21063333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2336024"/>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How much risk aversion is appropriate for a corporation? The ideal perspective, though perhaps impractical, is to compare the possible project out- comes to the collective net worth of the stockholders. For the second term, one approach is to assess a typical stockholder's net worth and multiply this times the number of stockholders. Very risky projects would have little effect on individual investors. For large, widely held companies, a nearly risk- neutral decision policy is perhaps best. Even for conservative individuals, most persons should be nearly risk-neutral for modest day decisions. </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33072207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2086725"/>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Upon realizing the implications of conservative selections, most people begin to make future decisions more objectively. An investment like the earlier example will reduce the project's cost by $4 million on average. This is clearly a good decision in a portfolio of many similarly sized decisions. When the project's value-or, better, the company's value-is large in comparison to the outcomes of a particular decision, the project manager generally will be better off using a neutral attitude toward risk when evaluating alternatives.</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7850963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1837426"/>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However, if one does want to have a conservative risk policy as a part of the decision policy, there is a straightforward way to do this. We determine a utility function, unique to the DM or </a:t>
            </a:r>
            <a:r>
              <a:rPr lang="en-US" dirty="0" err="1">
                <a:latin typeface="Alexandria SemiBold" pitchFamily="2" charset="-78"/>
                <a:cs typeface="Alexandria SemiBold" pitchFamily="2" charset="-78"/>
              </a:rPr>
              <a:t>orfeelsganization</a:t>
            </a:r>
            <a:r>
              <a:rPr lang="en-US" dirty="0">
                <a:latin typeface="Alexandria SemiBold" pitchFamily="2" charset="-78"/>
                <a:cs typeface="Alexandria SemiBold" pitchFamily="2" charset="-78"/>
              </a:rPr>
              <a:t>, that relates "value" (i.e., utility) to wealth. It defines how the DM about money. This function also portrays a DM'S risk policy. The utility function transformation provides a guide in how to make tradeoffs between objective value and risk. </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41080659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1338828"/>
          </a:xfrm>
          <a:prstGeom prst="rect">
            <a:avLst/>
          </a:prstGeom>
          <a:noFill/>
        </p:spPr>
        <p:txBody>
          <a:bodyPr wrap="square">
            <a:spAutoFit/>
          </a:bodyPr>
          <a:lstStyle/>
          <a:p>
            <a:pPr marL="0" lvl="0" indent="0" algn="just" rtl="0">
              <a:lnSpc>
                <a:spcPct val="90000"/>
              </a:lnSpc>
              <a:spcBef>
                <a:spcPts val="0"/>
              </a:spcBef>
              <a:spcAft>
                <a:spcPts val="0"/>
              </a:spcAft>
              <a:buClr>
                <a:schemeClr val="dk1"/>
              </a:buClr>
              <a:buSzPts val="2800"/>
              <a:buNone/>
            </a:pPr>
            <a:r>
              <a:rPr lang="en-US" dirty="0">
                <a:latin typeface="Alexandria SemiBold" pitchFamily="2" charset="-78"/>
                <a:cs typeface="Alexandria SemiBold" pitchFamily="2" charset="-78"/>
              </a:rPr>
              <a:t>In calculations, we translate outcome value (usually PV) into utility units. The usual methods apply for calculating expected (value) utility. Then, the expected utility decision rule is to choose the alternative with the highest expected utility (EU). The next chapter details this topic.</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4899257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1588127"/>
          </a:xfrm>
          <a:prstGeom prst="rect">
            <a:avLst/>
          </a:prstGeom>
          <a:noFill/>
        </p:spPr>
        <p:txBody>
          <a:bodyPr wrap="square">
            <a:spAutoFit/>
          </a:bodyPr>
          <a:lstStyle/>
          <a:p>
            <a:pPr algn="just">
              <a:lnSpc>
                <a:spcPct val="90000"/>
              </a:lnSpc>
              <a:buClr>
                <a:schemeClr val="dk1"/>
              </a:buClr>
              <a:buSzPts val="2800"/>
            </a:pPr>
            <a:r>
              <a:rPr lang="en-US" dirty="0">
                <a:solidFill>
                  <a:srgbClr val="FF0000"/>
                </a:solidFill>
              </a:rPr>
              <a:t>Decision Policy Summary </a:t>
            </a:r>
            <a:endParaRPr lang="ar-SY" dirty="0">
              <a:latin typeface="Alexandria SemiBold" pitchFamily="2" charset="-78"/>
              <a:cs typeface="Alexandria SemiBold" pitchFamily="2" charset="-78"/>
            </a:endParaRPr>
          </a:p>
          <a:p>
            <a:pPr algn="just">
              <a:lnSpc>
                <a:spcPct val="90000"/>
              </a:lnSpc>
              <a:buClr>
                <a:schemeClr val="dk1"/>
              </a:buClr>
              <a:buSzPts val="2800"/>
            </a:pPr>
            <a:r>
              <a:rPr lang="en-US" dirty="0">
                <a:latin typeface="Alexandria SemiBold" pitchFamily="2" charset="-78"/>
                <a:cs typeface="Alexandria SemiBold" pitchFamily="2" charset="-78"/>
              </a:rPr>
              <a:t>Consistent decisions in an organization require a clear decision policy. Setting the guideline is straightforward, yet most organizations fail to do this. The result is sub-optimal decision making across the organization. Some parts of the organization are rejecting opportunities that would be approved elsewhere. </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25775296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2585323"/>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Most companies use DCF analysis for project evaluations. Dollars or other currency units measure value. PV discounting reflects attitude about the time value of money. If desired, a utility function expresses a conservative risk policy. Many people may have never seen or heard of the technique. Instead, they subjectively make tradeoffs between risk and value. And, typically, people do this poorly. Fortunately, adjusting for risk aversion is not important for most decisions. If the outcomes are small in comparison to project value, then risk aversion should have little effect on decision making. For most purposes, EMV adequately measures value. </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13096675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1588127"/>
          </a:xfrm>
          <a:prstGeom prst="rect">
            <a:avLst/>
          </a:prstGeom>
          <a:noFill/>
        </p:spPr>
        <p:txBody>
          <a:bodyPr wrap="square">
            <a:spAutoFit/>
          </a:bodyPr>
          <a:lstStyle/>
          <a:p>
            <a:pPr algn="just">
              <a:lnSpc>
                <a:spcPct val="90000"/>
              </a:lnSpc>
              <a:buClr>
                <a:schemeClr val="dk1"/>
              </a:buClr>
              <a:buSzPts val="2800"/>
            </a:pPr>
            <a:r>
              <a:rPr lang="en-US" dirty="0">
                <a:solidFill>
                  <a:srgbClr val="FF0000"/>
                </a:solidFill>
              </a:rPr>
              <a:t>Crane Size Decision </a:t>
            </a:r>
            <a:endParaRPr lang="tr-TR" dirty="0">
              <a:latin typeface="Alexandria SemiBold" pitchFamily="2" charset="-78"/>
              <a:cs typeface="Alexandria SemiBold" pitchFamily="2" charset="-78"/>
            </a:endParaRPr>
          </a:p>
          <a:p>
            <a:pPr algn="just">
              <a:lnSpc>
                <a:spcPct val="90000"/>
              </a:lnSpc>
              <a:buClr>
                <a:schemeClr val="dk1"/>
              </a:buClr>
              <a:buSzPts val="2800"/>
            </a:pPr>
            <a:r>
              <a:rPr lang="en-US" dirty="0">
                <a:latin typeface="Alexandria SemiBold" pitchFamily="2" charset="-78"/>
                <a:cs typeface="Alexandria SemiBold" pitchFamily="2" charset="-78"/>
              </a:rPr>
              <a:t>The problem-solving approach in this example is typical, and illustrates use of the EMV decision rule. In this example, the decision is what Sue Crane to order for a specific task. We will solve this using two different presentation and calculation methods: a payoff table and a decision tree. </a:t>
            </a: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
        <p:nvSpPr>
          <p:cNvPr id="4" name="Google Shape;394;p48">
            <a:extLst>
              <a:ext uri="{FF2B5EF4-FFF2-40B4-BE49-F238E27FC236}">
                <a16:creationId xmlns:a16="http://schemas.microsoft.com/office/drawing/2014/main" id="{D57E3A1D-C78F-B11D-E777-BB41E8B26F8D}"/>
              </a:ext>
            </a:extLst>
          </p:cNvPr>
          <p:cNvSpPr txBox="1">
            <a:spLocks noGrp="1"/>
          </p:cNvSpPr>
          <p:nvPr/>
        </p:nvSpPr>
        <p:spPr>
          <a:xfrm>
            <a:off x="2351315" y="1874888"/>
            <a:ext cx="10515600" cy="1325563"/>
          </a:xfrm>
          <a:prstGeom prst="rect">
            <a:avLst/>
          </a:prstGeom>
          <a:noFill/>
          <a:ln>
            <a:noFill/>
          </a:ln>
        </p:spPr>
        <p:txBody>
          <a:bodyPr spcFirstLastPara="1" wrap="square" lIns="91425" tIns="45700" rIns="91425" bIns="45700" anchor="ctr"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marL="0" lvl="0" indent="0" algn="ctr" rtl="0">
              <a:lnSpc>
                <a:spcPct val="90000"/>
              </a:lnSpc>
              <a:spcBef>
                <a:spcPts val="0"/>
              </a:spcBef>
              <a:spcAft>
                <a:spcPts val="0"/>
              </a:spcAft>
              <a:buClr>
                <a:schemeClr val="dk1"/>
              </a:buClr>
              <a:buSzPts val="4400"/>
              <a:buFont typeface="Calibri"/>
              <a:buNone/>
            </a:pPr>
            <a:r>
              <a:rPr lang="en-US"/>
              <a:t>Example</a:t>
            </a:r>
            <a:endParaRPr/>
          </a:p>
        </p:txBody>
      </p:sp>
    </p:spTree>
    <p:extLst>
      <p:ext uri="{BB962C8B-B14F-4D97-AF65-F5344CB8AC3E}">
        <p14:creationId xmlns:p14="http://schemas.microsoft.com/office/powerpoint/2010/main" val="26741481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1837426"/>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The project manager is planning Activity 15, which requires use of a crane. Table 3.1 shows the crane-sue alternatives and possible outcomes, valued in activity Completion Days. A Medium Crane and a Large Crane are available by rental. The medium-sized crane is adequate in performing Activity 15. A large crane, however, would accomplish the activity faster. </a:t>
            </a:r>
          </a:p>
          <a:p>
            <a:pPr algn="just">
              <a:lnSpc>
                <a:spcPct val="90000"/>
              </a:lnSpc>
              <a:buClr>
                <a:schemeClr val="dk1"/>
              </a:buClr>
              <a:buSzPts val="2800"/>
            </a:pPr>
            <a:r>
              <a:rPr lang="en-US" dirty="0">
                <a:solidFill>
                  <a:srgbClr val="FF0000"/>
                </a:solidFill>
              </a:rPr>
              <a:t> </a:t>
            </a:r>
            <a:endParaRPr lang="tr-TR" dirty="0">
              <a:latin typeface="Alexandria SemiBold" pitchFamily="2" charset="-78"/>
              <a:cs typeface="Alexandria SemiBold" pitchFamily="2" charset="-78"/>
            </a:endParaRP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32028518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 name="Google Shape;407;p50">
            <a:extLst>
              <a:ext uri="{FF2B5EF4-FFF2-40B4-BE49-F238E27FC236}">
                <a16:creationId xmlns:a16="http://schemas.microsoft.com/office/drawing/2014/main" id="{091024B2-8E02-E8BF-A322-2BBE7531C0D7}"/>
              </a:ext>
            </a:extLst>
          </p:cNvPr>
          <p:cNvPicPr preferRelativeResize="0">
            <a:picLocks noGrp="1"/>
          </p:cNvPicPr>
          <p:nvPr/>
        </p:nvPicPr>
        <p:blipFill rotWithShape="1">
          <a:blip r:embed="rId5">
            <a:alphaModFix/>
          </a:blip>
          <a:srcRect/>
          <a:stretch/>
        </p:blipFill>
        <p:spPr>
          <a:xfrm>
            <a:off x="4613494" y="2884463"/>
            <a:ext cx="6342427" cy="2166802"/>
          </a:xfrm>
          <a:prstGeom prst="rect">
            <a:avLst/>
          </a:prstGeom>
          <a:noFill/>
          <a:ln>
            <a:noFill/>
          </a:ln>
        </p:spPr>
      </p:pic>
      <p:sp>
        <p:nvSpPr>
          <p:cNvPr id="9" name="مربع نص 8">
            <a:extLst>
              <a:ext uri="{FF2B5EF4-FFF2-40B4-BE49-F238E27FC236}">
                <a16:creationId xmlns:a16="http://schemas.microsoft.com/office/drawing/2014/main" id="{A4F856E0-9297-21B8-8D0A-CC887E74A2BF}"/>
              </a:ext>
            </a:extLst>
          </p:cNvPr>
          <p:cNvSpPr txBox="1"/>
          <p:nvPr/>
        </p:nvSpPr>
        <p:spPr>
          <a:xfrm>
            <a:off x="4835559" y="5369715"/>
            <a:ext cx="6100010" cy="369332"/>
          </a:xfrm>
          <a:prstGeom prst="rect">
            <a:avLst/>
          </a:prstGeom>
          <a:noFill/>
        </p:spPr>
        <p:txBody>
          <a:bodyPr wrap="square">
            <a:spAutoFit/>
          </a:bodyPr>
          <a:lstStyle/>
          <a:p>
            <a:r>
              <a:rPr lang="en-US" sz="1800" b="0" i="0" u="none" strike="noStrike" dirty="0">
                <a:latin typeface="Arial"/>
                <a:ea typeface="Arial"/>
                <a:cs typeface="Arial"/>
                <a:sym typeface="Arial"/>
              </a:rPr>
              <a:t>Table: 3.1 Delay Days Given Activity 15 Are Critical</a:t>
            </a:r>
            <a:endParaRPr lang="ar-SY" dirty="0"/>
          </a:p>
        </p:txBody>
      </p:sp>
    </p:spTree>
    <p:extLst>
      <p:ext uri="{BB962C8B-B14F-4D97-AF65-F5344CB8AC3E}">
        <p14:creationId xmlns:p14="http://schemas.microsoft.com/office/powerpoint/2010/main" val="42281562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2086725"/>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The decision pending is: Which Size Crane is the best alternative? If the project goes according to the baseline plan, Activity 15 is not on the metical path ("not critical") and does not delay the overall completion time. (Critical path is discussed in Chapter 9 and Chapter 14.) A conventional project analysis sees no benefit of greater crane capacity on the project completion time. In fact, the Large Crane is inferior because of its higher cost.</a:t>
            </a:r>
          </a:p>
          <a:p>
            <a:pPr algn="just">
              <a:lnSpc>
                <a:spcPct val="90000"/>
              </a:lnSpc>
              <a:buClr>
                <a:schemeClr val="dk1"/>
              </a:buClr>
              <a:buSzPts val="2800"/>
            </a:pPr>
            <a:r>
              <a:rPr lang="en-US" dirty="0">
                <a:solidFill>
                  <a:srgbClr val="FF0000"/>
                </a:solidFill>
              </a:rPr>
              <a:t> </a:t>
            </a:r>
            <a:endParaRPr lang="tr-TR" dirty="0">
              <a:latin typeface="Alexandria SemiBold" pitchFamily="2" charset="-78"/>
              <a:cs typeface="Alexandria SemiBold" pitchFamily="2" charset="-78"/>
            </a:endParaRP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21767094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EDA3967-17E3-D92D-91D7-B66C379B6EF4}"/>
              </a:ext>
            </a:extLst>
          </p:cNvPr>
          <p:cNvSpPr txBox="1"/>
          <p:nvPr/>
        </p:nvSpPr>
        <p:spPr>
          <a:xfrm>
            <a:off x="3598249" y="3023311"/>
            <a:ext cx="8282575" cy="2086725"/>
          </a:xfrm>
          <a:prstGeom prst="rect">
            <a:avLst/>
          </a:prstGeom>
          <a:noFill/>
        </p:spPr>
        <p:txBody>
          <a:bodyPr wrap="square">
            <a:spAutoFit/>
          </a:bodyPr>
          <a:lstStyle/>
          <a:p>
            <a:pPr algn="just">
              <a:lnSpc>
                <a:spcPct val="90000"/>
              </a:lnSpc>
              <a:buClr>
                <a:schemeClr val="dk1"/>
              </a:buClr>
              <a:buSzPts val="2800"/>
            </a:pPr>
            <a:r>
              <a:rPr lang="en-US" dirty="0">
                <a:latin typeface="Alexandria SemiBold" pitchFamily="2" charset="-78"/>
                <a:cs typeface="Alexandria SemiBold" pitchFamily="2" charset="-78"/>
              </a:rPr>
              <a:t>However, a stochastic (probabilistic) project model shows the potential for Activity 15 (A15) to be on the experienced critical path. Suppose that the probability that A15 will be critical is .30 (30 percent, the criticality index) with the Medium Crane. That is, there is a .70 chance that A15 will not be critical. Table 3.1 represents best judgments about completion days, regardless of whether A15 is critical. </a:t>
            </a:r>
          </a:p>
          <a:p>
            <a:pPr algn="just">
              <a:lnSpc>
                <a:spcPct val="90000"/>
              </a:lnSpc>
              <a:buClr>
                <a:schemeClr val="dk1"/>
              </a:buClr>
              <a:buSzPts val="2800"/>
            </a:pPr>
            <a:r>
              <a:rPr lang="en-US" dirty="0">
                <a:solidFill>
                  <a:srgbClr val="FF0000"/>
                </a:solidFill>
              </a:rPr>
              <a:t> </a:t>
            </a:r>
            <a:endParaRPr lang="tr-TR" dirty="0">
              <a:latin typeface="Alexandria SemiBold" pitchFamily="2" charset="-78"/>
              <a:cs typeface="Alexandria SemiBold" pitchFamily="2" charset="-78"/>
            </a:endParaRPr>
          </a:p>
          <a:p>
            <a:pPr marL="0" lvl="0" indent="0" algn="just" rtl="0">
              <a:lnSpc>
                <a:spcPct val="90000"/>
              </a:lnSpc>
              <a:spcBef>
                <a:spcPts val="0"/>
              </a:spcBef>
              <a:spcAft>
                <a:spcPts val="0"/>
              </a:spcAft>
              <a:buClr>
                <a:schemeClr val="dk1"/>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3429229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EB8B324B-9C18-43DF-F942-BDC5734F40AE}"/>
              </a:ext>
            </a:extLst>
          </p:cNvPr>
          <p:cNvSpPr txBox="1"/>
          <p:nvPr/>
        </p:nvSpPr>
        <p:spPr>
          <a:xfrm>
            <a:off x="4962787" y="1829300"/>
            <a:ext cx="6100010" cy="341632"/>
          </a:xfrm>
          <a:prstGeom prst="rect">
            <a:avLst/>
          </a:prstGeom>
          <a:noFill/>
        </p:spPr>
        <p:txBody>
          <a:bodyPr wrap="square">
            <a:spAutoFit/>
          </a:bodyPr>
          <a:lstStyle/>
          <a:p>
            <a:pPr marL="0" marR="0" lvl="0" indent="0" algn="ctr" rtl="0">
              <a:lnSpc>
                <a:spcPct val="90000"/>
              </a:lnSpc>
              <a:spcBef>
                <a:spcPts val="0"/>
              </a:spcBef>
              <a:spcAft>
                <a:spcPts val="0"/>
              </a:spcAft>
              <a:buClr>
                <a:schemeClr val="dk1"/>
              </a:buClr>
              <a:buSzPts val="4400"/>
              <a:buFont typeface="Calibri"/>
              <a:buNone/>
            </a:pPr>
            <a:r>
              <a:rPr lang="en-US" sz="1800">
                <a:solidFill>
                  <a:schemeClr val="dk1"/>
                </a:solidFill>
                <a:latin typeface="Calibri"/>
                <a:ea typeface="Calibri"/>
                <a:cs typeface="Calibri"/>
                <a:sym typeface="Calibri"/>
              </a:rPr>
              <a:t>Answer by Method 1: Payoff</a:t>
            </a:r>
            <a:endParaRPr lang="en-US" dirty="0"/>
          </a:p>
        </p:txBody>
      </p:sp>
      <p:sp>
        <p:nvSpPr>
          <p:cNvPr id="9" name="Google Shape;424;p53">
            <a:extLst>
              <a:ext uri="{FF2B5EF4-FFF2-40B4-BE49-F238E27FC236}">
                <a16:creationId xmlns:a16="http://schemas.microsoft.com/office/drawing/2014/main" id="{DC09E654-BE62-429B-54D3-AA47A1A5432A}"/>
              </a:ext>
            </a:extLst>
          </p:cNvPr>
          <p:cNvSpPr txBox="1">
            <a:spLocks noGrp="1"/>
          </p:cNvSpPr>
          <p:nvPr/>
        </p:nvSpPr>
        <p:spPr>
          <a:xfrm>
            <a:off x="5384957" y="2274815"/>
            <a:ext cx="4779389" cy="615263"/>
          </a:xfrm>
          <a:prstGeom prst="rect">
            <a:avLst/>
          </a:prstGeom>
          <a:noFill/>
          <a:ln>
            <a:noFill/>
          </a:ln>
        </p:spPr>
        <p:txBody>
          <a:bodyPr spcFirstLastPara="1" wrap="square" lIns="91425" tIns="45700" rIns="91425" bIns="45700" anchor="ctr"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marL="0" lvl="0" indent="0" algn="l" rtl="0">
              <a:lnSpc>
                <a:spcPct val="90000"/>
              </a:lnSpc>
              <a:spcBef>
                <a:spcPts val="0"/>
              </a:spcBef>
              <a:spcAft>
                <a:spcPts val="0"/>
              </a:spcAft>
              <a:buClr>
                <a:schemeClr val="dk1"/>
              </a:buClr>
              <a:buSzPts val="1800"/>
              <a:buFont typeface="Times New Roman"/>
              <a:buNone/>
            </a:pPr>
            <a:r>
              <a:rPr lang="en-US" sz="1800" b="0" i="0" u="none" strike="noStrike">
                <a:latin typeface="Times New Roman"/>
                <a:ea typeface="Times New Roman"/>
                <a:cs typeface="Times New Roman"/>
                <a:sym typeface="Times New Roman"/>
              </a:rPr>
              <a:t>Table 3.2: Payoff Table for Crane Size Selection</a:t>
            </a:r>
            <a:endParaRPr/>
          </a:p>
        </p:txBody>
      </p:sp>
      <p:pic>
        <p:nvPicPr>
          <p:cNvPr id="11" name="Google Shape;425;p53">
            <a:extLst>
              <a:ext uri="{FF2B5EF4-FFF2-40B4-BE49-F238E27FC236}">
                <a16:creationId xmlns:a16="http://schemas.microsoft.com/office/drawing/2014/main" id="{856AEDD7-0D64-43F3-3B86-015D64AA9442}"/>
              </a:ext>
            </a:extLst>
          </p:cNvPr>
          <p:cNvPicPr preferRelativeResize="0">
            <a:picLocks noGrp="1"/>
          </p:cNvPicPr>
          <p:nvPr/>
        </p:nvPicPr>
        <p:blipFill rotWithShape="1">
          <a:blip r:embed="rId5">
            <a:alphaModFix/>
          </a:blip>
          <a:srcRect/>
          <a:stretch/>
        </p:blipFill>
        <p:spPr>
          <a:xfrm>
            <a:off x="3981837" y="3085999"/>
            <a:ext cx="7670790" cy="2765427"/>
          </a:xfrm>
          <a:prstGeom prst="rect">
            <a:avLst/>
          </a:prstGeom>
          <a:noFill/>
          <a:ln>
            <a:noFill/>
          </a:ln>
        </p:spPr>
      </p:pic>
    </p:spTree>
    <p:extLst>
      <p:ext uri="{BB962C8B-B14F-4D97-AF65-F5344CB8AC3E}">
        <p14:creationId xmlns:p14="http://schemas.microsoft.com/office/powerpoint/2010/main" val="22208382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C084C17B-8BBF-E935-5BE1-90FE9CEE43DE}"/>
              </a:ext>
            </a:extLst>
          </p:cNvPr>
          <p:cNvSpPr txBox="1"/>
          <p:nvPr/>
        </p:nvSpPr>
        <p:spPr>
          <a:xfrm>
            <a:off x="4417350" y="3224921"/>
            <a:ext cx="6516914" cy="840230"/>
          </a:xfrm>
          <a:prstGeom prst="rect">
            <a:avLst/>
          </a:prstGeom>
          <a:noFill/>
        </p:spPr>
        <p:txBody>
          <a:bodyPr wrap="square">
            <a:spAutoFit/>
          </a:bodyPr>
          <a:lstStyle/>
          <a:p>
            <a:pPr marL="228600" lvl="0" indent="-228600" algn="l" rtl="0">
              <a:lnSpc>
                <a:spcPct val="90000"/>
              </a:lnSpc>
              <a:spcBef>
                <a:spcPts val="0"/>
              </a:spcBef>
              <a:spcAft>
                <a:spcPts val="0"/>
              </a:spcAft>
              <a:buClr>
                <a:schemeClr val="dk1"/>
              </a:buClr>
              <a:buSzPts val="2800"/>
              <a:buChar char="•"/>
            </a:pPr>
            <a:r>
              <a:rPr lang="en-US" b="0" i="0" u="none" strike="noStrike" dirty="0">
                <a:latin typeface="Alexandria SemiBold" pitchFamily="2" charset="-78"/>
                <a:cs typeface="Alexandria SemiBold" pitchFamily="2" charset="-78"/>
              </a:rPr>
              <a:t>Payoff tables are sometimes an excellent way to present a simple decision situation. Most people use computer spreadsheets for the layout and calculations.</a:t>
            </a: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6251980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C084C17B-8BBF-E935-5BE1-90FE9CEE43DE}"/>
              </a:ext>
            </a:extLst>
          </p:cNvPr>
          <p:cNvSpPr txBox="1"/>
          <p:nvPr/>
        </p:nvSpPr>
        <p:spPr>
          <a:xfrm>
            <a:off x="4528441" y="2656152"/>
            <a:ext cx="6755191" cy="2962862"/>
          </a:xfrm>
          <a:prstGeom prst="rect">
            <a:avLst/>
          </a:prstGeom>
          <a:noFill/>
        </p:spPr>
        <p:txBody>
          <a:bodyPr wrap="square">
            <a:sp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latin typeface="Alexandria SemiBold" pitchFamily="2" charset="-78"/>
                <a:cs typeface="Alexandria SemiBold" pitchFamily="2" charset="-78"/>
              </a:rPr>
              <a:t>Decision Trees </a:t>
            </a:r>
            <a:endParaRPr lang="en-US" dirty="0">
              <a:latin typeface="Alexandria SemiBold" pitchFamily="2" charset="-78"/>
              <a:cs typeface="Alexandria SemiBold" pitchFamily="2" charset="-78"/>
            </a:endParaRPr>
          </a:p>
          <a:p>
            <a:pPr marL="0" lvl="0" indent="0" algn="just"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Decision tree analysis is a standard calculation method in decision analysis. Decision trees can accommodate more complex problems than payoff tables. Trees are often non-symmetric and have subsequent decision points, which are difficult features to represent in a table. The tree diagram is the decision model and serves as a template for calculating expected values. Decision trees are flexible in expressing the logic of a complex decision. Chapter 5 and Chapter 6 feature decision tree analysis. Squares represent decision points, and circles represent chance events. </a:t>
            </a:r>
          </a:p>
        </p:txBody>
      </p:sp>
    </p:spTree>
    <p:extLst>
      <p:ext uri="{BB962C8B-B14F-4D97-AF65-F5344CB8AC3E}">
        <p14:creationId xmlns:p14="http://schemas.microsoft.com/office/powerpoint/2010/main" val="25814885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C084C17B-8BBF-E935-5BE1-90FE9CEE43DE}"/>
              </a:ext>
            </a:extLst>
          </p:cNvPr>
          <p:cNvSpPr txBox="1"/>
          <p:nvPr/>
        </p:nvSpPr>
        <p:spPr>
          <a:xfrm>
            <a:off x="4528441" y="2656152"/>
            <a:ext cx="6755191" cy="2086725"/>
          </a:xfrm>
          <a:prstGeom prst="rect">
            <a:avLst/>
          </a:prstGeom>
          <a:noFill/>
        </p:spPr>
        <p:txBody>
          <a:bodyPr wrap="square">
            <a:spAutoFit/>
          </a:bodyPr>
          <a:lstStyle/>
          <a:p>
            <a:pPr algn="just">
              <a:lnSpc>
                <a:spcPct val="90000"/>
              </a:lnSpc>
              <a:buClr>
                <a:srgbClr val="FF0000"/>
              </a:buClr>
              <a:buSzPts val="2800"/>
            </a:pPr>
            <a:r>
              <a:rPr lang="en-US" dirty="0">
                <a:latin typeface="Alexandria SemiBold" pitchFamily="2" charset="-78"/>
                <a:cs typeface="Alexandria SemiBold" pitchFamily="2" charset="-78"/>
              </a:rPr>
              <a:t>Figure 3.2 shows a decision tree analysis for the Crane Size problem. We can solve small problems easily without special software. Decision trees can quickly become enormous (hundreds or thousands of branches), and decision tree software is immensely helpful. An example decision tree program is DATA (Decision Analysis by </a:t>
            </a:r>
            <a:r>
              <a:rPr lang="en-US" dirty="0" err="1">
                <a:latin typeface="Alexandria SemiBold" pitchFamily="2" charset="-78"/>
                <a:cs typeface="Alexandria SemiBold" pitchFamily="2" charset="-78"/>
              </a:rPr>
              <a:t>TreeAge</a:t>
            </a:r>
            <a:r>
              <a:rPr lang="en-US" dirty="0">
                <a:latin typeface="Alexandria SemiBold" pitchFamily="2" charset="-78"/>
                <a:cs typeface="Alexandria SemiBold" pitchFamily="2" charset="-78"/>
              </a:rPr>
              <a:t>), and Figure 3.3 is a screen showing the solved tree. </a:t>
            </a:r>
          </a:p>
          <a:p>
            <a:pPr marL="0" lvl="0" indent="0" algn="just" rtl="0">
              <a:lnSpc>
                <a:spcPct val="90000"/>
              </a:lnSpc>
              <a:spcBef>
                <a:spcPts val="0"/>
              </a:spcBef>
              <a:spcAft>
                <a:spcPts val="0"/>
              </a:spcAft>
              <a:buClr>
                <a:srgbClr val="FF0000"/>
              </a:buClr>
              <a:buSzPts val="2800"/>
              <a:buNone/>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6129758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 name="Google Shape;450;p57">
            <a:extLst>
              <a:ext uri="{FF2B5EF4-FFF2-40B4-BE49-F238E27FC236}">
                <a16:creationId xmlns:a16="http://schemas.microsoft.com/office/drawing/2014/main" id="{AF140FC6-C9C0-2435-A19F-7E0DB90A530F}"/>
              </a:ext>
            </a:extLst>
          </p:cNvPr>
          <p:cNvPicPr preferRelativeResize="0">
            <a:picLocks noGrp="1"/>
          </p:cNvPicPr>
          <p:nvPr/>
        </p:nvPicPr>
        <p:blipFill rotWithShape="1">
          <a:blip r:embed="rId5">
            <a:alphaModFix/>
          </a:blip>
          <a:srcRect/>
          <a:stretch/>
        </p:blipFill>
        <p:spPr>
          <a:xfrm>
            <a:off x="4788850" y="1984666"/>
            <a:ext cx="6325934" cy="4215250"/>
          </a:xfrm>
          <a:prstGeom prst="rect">
            <a:avLst/>
          </a:prstGeom>
          <a:noFill/>
          <a:ln>
            <a:noFill/>
          </a:ln>
        </p:spPr>
      </p:pic>
      <p:sp>
        <p:nvSpPr>
          <p:cNvPr id="9" name="مربع نص 8">
            <a:extLst>
              <a:ext uri="{FF2B5EF4-FFF2-40B4-BE49-F238E27FC236}">
                <a16:creationId xmlns:a16="http://schemas.microsoft.com/office/drawing/2014/main" id="{4F52B6DB-891F-F3A6-EC74-B4D7D0C8574E}"/>
              </a:ext>
            </a:extLst>
          </p:cNvPr>
          <p:cNvSpPr txBox="1"/>
          <p:nvPr/>
        </p:nvSpPr>
        <p:spPr>
          <a:xfrm>
            <a:off x="5014774" y="1237702"/>
            <a:ext cx="6100010" cy="369332"/>
          </a:xfrm>
          <a:prstGeom prst="rect">
            <a:avLst/>
          </a:prstGeom>
          <a:noFill/>
        </p:spPr>
        <p:txBody>
          <a:bodyPr wrap="square">
            <a:spAutoFit/>
          </a:bodyPr>
          <a:lstStyle/>
          <a:p>
            <a:r>
              <a:rPr lang="en-US" dirty="0"/>
              <a:t>Answer by Method : Decision tree</a:t>
            </a:r>
            <a:endParaRPr lang="ar-SY" dirty="0"/>
          </a:p>
        </p:txBody>
      </p:sp>
    </p:spTree>
    <p:extLst>
      <p:ext uri="{BB962C8B-B14F-4D97-AF65-F5344CB8AC3E}">
        <p14:creationId xmlns:p14="http://schemas.microsoft.com/office/powerpoint/2010/main" val="30491035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7" name="Google Shape;457;p58">
            <a:extLst>
              <a:ext uri="{FF2B5EF4-FFF2-40B4-BE49-F238E27FC236}">
                <a16:creationId xmlns:a16="http://schemas.microsoft.com/office/drawing/2014/main" id="{E325FF84-D975-9087-0897-B7CA77AF6EDE}"/>
              </a:ext>
            </a:extLst>
          </p:cNvPr>
          <p:cNvPicPr preferRelativeResize="0">
            <a:picLocks noGrp="1"/>
          </p:cNvPicPr>
          <p:nvPr/>
        </p:nvPicPr>
        <p:blipFill rotWithShape="1">
          <a:blip r:embed="rId5">
            <a:alphaModFix/>
          </a:blip>
          <a:srcRect/>
          <a:stretch/>
        </p:blipFill>
        <p:spPr>
          <a:xfrm>
            <a:off x="5174681" y="1329617"/>
            <a:ext cx="6059548" cy="4478594"/>
          </a:xfrm>
          <a:prstGeom prst="rect">
            <a:avLst/>
          </a:prstGeom>
          <a:noFill/>
          <a:ln>
            <a:noFill/>
          </a:ln>
        </p:spPr>
      </p:pic>
    </p:spTree>
    <p:extLst>
      <p:ext uri="{BB962C8B-B14F-4D97-AF65-F5344CB8AC3E}">
        <p14:creationId xmlns:p14="http://schemas.microsoft.com/office/powerpoint/2010/main" val="37260193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 name="Google Shape;463;p59">
            <a:extLst>
              <a:ext uri="{FF2B5EF4-FFF2-40B4-BE49-F238E27FC236}">
                <a16:creationId xmlns:a16="http://schemas.microsoft.com/office/drawing/2014/main" id="{A24AEE65-5C9D-8112-2E9C-1A039AE78946}"/>
              </a:ext>
            </a:extLst>
          </p:cNvPr>
          <p:cNvPicPr preferRelativeResize="0">
            <a:picLocks noGrp="1"/>
          </p:cNvPicPr>
          <p:nvPr/>
        </p:nvPicPr>
        <p:blipFill rotWithShape="1">
          <a:blip r:embed="rId5">
            <a:alphaModFix/>
          </a:blip>
          <a:srcRect l="16550" t="18264" r="32019" b="7719"/>
          <a:stretch/>
        </p:blipFill>
        <p:spPr>
          <a:xfrm>
            <a:off x="5214323" y="1944476"/>
            <a:ext cx="5964908" cy="4251157"/>
          </a:xfrm>
          <a:prstGeom prst="rect">
            <a:avLst/>
          </a:prstGeom>
          <a:noFill/>
          <a:ln>
            <a:noFill/>
          </a:ln>
        </p:spPr>
      </p:pic>
      <p:sp>
        <p:nvSpPr>
          <p:cNvPr id="10" name="مربع نص 9">
            <a:extLst>
              <a:ext uri="{FF2B5EF4-FFF2-40B4-BE49-F238E27FC236}">
                <a16:creationId xmlns:a16="http://schemas.microsoft.com/office/drawing/2014/main" id="{13C0731E-9275-B0B1-EF34-9BC8639343E5}"/>
              </a:ext>
            </a:extLst>
          </p:cNvPr>
          <p:cNvSpPr txBox="1"/>
          <p:nvPr/>
        </p:nvSpPr>
        <p:spPr>
          <a:xfrm>
            <a:off x="5550493" y="1390700"/>
            <a:ext cx="6100010" cy="369332"/>
          </a:xfrm>
          <a:prstGeom prst="rect">
            <a:avLst/>
          </a:prstGeom>
          <a:noFill/>
        </p:spPr>
        <p:txBody>
          <a:bodyPr wrap="square">
            <a:spAutoFit/>
          </a:bodyPr>
          <a:lstStyle/>
          <a:p>
            <a:r>
              <a:rPr lang="en-US" dirty="0"/>
              <a:t>Example 2: Decision Tree</a:t>
            </a:r>
            <a:endParaRPr lang="ar-SY" dirty="0"/>
          </a:p>
        </p:txBody>
      </p:sp>
    </p:spTree>
    <p:extLst>
      <p:ext uri="{BB962C8B-B14F-4D97-AF65-F5344CB8AC3E}">
        <p14:creationId xmlns:p14="http://schemas.microsoft.com/office/powerpoint/2010/main" val="15512294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F023A069-DBDD-8F56-E1D7-5A80BB4A7DC1}"/>
              </a:ext>
            </a:extLst>
          </p:cNvPr>
          <p:cNvSpPr txBox="1"/>
          <p:nvPr/>
        </p:nvSpPr>
        <p:spPr>
          <a:xfrm>
            <a:off x="4619914" y="2715564"/>
            <a:ext cx="6663719" cy="2713563"/>
          </a:xfrm>
          <a:prstGeom prst="rect">
            <a:avLst/>
          </a:prstGeom>
          <a:noFill/>
        </p:spPr>
        <p:txBody>
          <a:bodyPr wrap="square">
            <a:sp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Methods Summary </a:t>
            </a:r>
            <a:endParaRPr lang="en-US" dirty="0"/>
          </a:p>
          <a:p>
            <a:pPr marL="0" lvl="0" indent="0" algn="just"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We have now seen two decision model formats: a payoff table and a decision tree. The payoff table works adequately in simple decision models involving a single decision point, several alternatives, and several discrete outcomes. Usually, the chance events in these tables apply symmetrically to every alternative. Decision trees are better able to represent sequences of chance events and subsequent decision points. A problem's structure is often different for each alternative, and decision trees handle this easily.</a:t>
            </a:r>
          </a:p>
        </p:txBody>
      </p:sp>
    </p:spTree>
    <p:extLst>
      <p:ext uri="{BB962C8B-B14F-4D97-AF65-F5344CB8AC3E}">
        <p14:creationId xmlns:p14="http://schemas.microsoft.com/office/powerpoint/2010/main" val="36013833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F023A069-DBDD-8F56-E1D7-5A80BB4A7DC1}"/>
              </a:ext>
            </a:extLst>
          </p:cNvPr>
          <p:cNvSpPr txBox="1"/>
          <p:nvPr/>
        </p:nvSpPr>
        <p:spPr>
          <a:xfrm>
            <a:off x="4619914" y="2715564"/>
            <a:ext cx="6663719" cy="2856167"/>
          </a:xfrm>
          <a:prstGeom prst="rect">
            <a:avLst/>
          </a:prstGeom>
          <a:noFill/>
        </p:spPr>
        <p:txBody>
          <a:bodyPr wrap="square">
            <a:spAutoFit/>
          </a:bodyPr>
          <a:lstStyle/>
          <a:p>
            <a:pPr marL="0" lvl="0" indent="0" algn="l" rtl="0">
              <a:lnSpc>
                <a:spcPct val="90000"/>
              </a:lnSpc>
              <a:spcBef>
                <a:spcPts val="0"/>
              </a:spcBef>
              <a:spcAft>
                <a:spcPts val="0"/>
              </a:spcAft>
              <a:buClr>
                <a:schemeClr val="dk1"/>
              </a:buClr>
              <a:buSzPts val="2800"/>
              <a:buNone/>
            </a:pPr>
            <a:r>
              <a:rPr lang="en-US" b="1" dirty="0">
                <a:latin typeface="Alexandria SemiBold" pitchFamily="2" charset="-78"/>
                <a:cs typeface="Alexandria SemiBold" pitchFamily="2" charset="-78"/>
              </a:rPr>
              <a:t>Recourse:</a:t>
            </a:r>
            <a:endParaRPr lang="en-US" dirty="0">
              <a:latin typeface="Alexandria SemiBold" pitchFamily="2" charset="-78"/>
              <a:cs typeface="Alexandria SemiBold" pitchFamily="2" charset="-78"/>
            </a:endParaRPr>
          </a:p>
          <a:p>
            <a:pPr marL="0" lvl="0" indent="0" algn="l"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RISK and DECISION ANALYSIS in Projects</a:t>
            </a:r>
          </a:p>
          <a:p>
            <a:pPr marL="0" lvl="0" indent="0" algn="l"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Second Edition</a:t>
            </a:r>
          </a:p>
          <a:p>
            <a:pPr marL="0" lvl="0" indent="0" algn="l"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By: John Schuyler</a:t>
            </a:r>
          </a:p>
          <a:p>
            <a:pPr marL="0" lvl="0" indent="0" algn="l" rtl="0">
              <a:lnSpc>
                <a:spcPct val="90000"/>
              </a:lnSpc>
              <a:spcBef>
                <a:spcPts val="1000"/>
              </a:spcBef>
              <a:spcAft>
                <a:spcPts val="0"/>
              </a:spcAft>
              <a:buClr>
                <a:schemeClr val="dk1"/>
              </a:buClr>
              <a:buSzPts val="2800"/>
              <a:buNone/>
            </a:pPr>
            <a:endParaRPr lang="en-US" dirty="0">
              <a:latin typeface="Alexandria SemiBold" pitchFamily="2" charset="-78"/>
              <a:cs typeface="Alexandria SemiBold" pitchFamily="2" charset="-78"/>
            </a:endParaRPr>
          </a:p>
          <a:p>
            <a:pPr marL="0" lvl="0" indent="0" algn="l"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From Chapter </a:t>
            </a:r>
            <a:r>
              <a:rPr lang="en-US">
                <a:latin typeface="Alexandria SemiBold" pitchFamily="2" charset="-78"/>
                <a:cs typeface="Alexandria SemiBold" pitchFamily="2" charset="-78"/>
              </a:rPr>
              <a:t>3 in Book</a:t>
            </a:r>
            <a:endParaRPr lang="en-US" dirty="0">
              <a:latin typeface="Alexandria SemiBold" pitchFamily="2" charset="-78"/>
              <a:cs typeface="Alexandria SemiBold" pitchFamily="2" charset="-78"/>
            </a:endParaRPr>
          </a:p>
          <a:p>
            <a:pPr marL="0" lvl="0" indent="0" algn="l" rtl="0">
              <a:lnSpc>
                <a:spcPct val="90000"/>
              </a:lnSpc>
              <a:spcBef>
                <a:spcPts val="1000"/>
              </a:spcBef>
              <a:spcAft>
                <a:spcPts val="0"/>
              </a:spcAft>
              <a:buClr>
                <a:schemeClr val="dk1"/>
              </a:buClr>
              <a:buSzPts val="2800"/>
              <a:buNone/>
            </a:pPr>
            <a:r>
              <a:rPr lang="en-US" dirty="0">
                <a:latin typeface="Alexandria SemiBold" pitchFamily="2" charset="-78"/>
                <a:cs typeface="Alexandria SemiBold" pitchFamily="2" charset="-78"/>
              </a:rPr>
              <a:t>(Lecture 3 &amp; 4)</a:t>
            </a:r>
          </a:p>
          <a:p>
            <a:pPr marL="0" lvl="0" indent="0" algn="just" rtl="0">
              <a:lnSpc>
                <a:spcPct val="90000"/>
              </a:lnSpc>
              <a:spcBef>
                <a:spcPts val="0"/>
              </a:spcBef>
              <a:spcAft>
                <a:spcPts val="0"/>
              </a:spcAft>
              <a:buClr>
                <a:srgbClr val="FF0000"/>
              </a:buClr>
              <a:buSzPts val="2800"/>
              <a:buNone/>
            </a:pPr>
            <a:endParaRPr lang="en-US" dirty="0"/>
          </a:p>
        </p:txBody>
      </p:sp>
    </p:spTree>
    <p:extLst>
      <p:ext uri="{BB962C8B-B14F-4D97-AF65-F5344CB8AC3E}">
        <p14:creationId xmlns:p14="http://schemas.microsoft.com/office/powerpoint/2010/main" val="43902422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6DF099B-2B89-41EA-B73B-873C1023C4D9}"/>
</file>

<file path=customXml/itemProps2.xml><?xml version="1.0" encoding="utf-8"?>
<ds:datastoreItem xmlns:ds="http://schemas.openxmlformats.org/officeDocument/2006/customXml" ds:itemID="{A3C7D2F7-CFE1-42FD-A69C-1EED2A982F65}"/>
</file>

<file path=customXml/itemProps3.xml><?xml version="1.0" encoding="utf-8"?>
<ds:datastoreItem xmlns:ds="http://schemas.openxmlformats.org/officeDocument/2006/customXml" ds:itemID="{CB7114FB-6D4C-4312-88F0-AD17E2569009}"/>
</file>

<file path=docProps/app.xml><?xml version="1.0" encoding="utf-8"?>
<Properties xmlns="http://schemas.openxmlformats.org/officeDocument/2006/extended-properties" xmlns:vt="http://schemas.openxmlformats.org/officeDocument/2006/docPropsVTypes">
  <TotalTime>877</TotalTime>
  <Words>3795</Words>
  <Application>Microsoft Office PowerPoint</Application>
  <PresentationFormat>Widescreen</PresentationFormat>
  <Paragraphs>328</Paragraphs>
  <Slides>64</Slides>
  <Notes>43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Alexandria SemiBold</vt:lpstr>
      <vt:lpstr>Arial</vt:lpstr>
      <vt:lpstr>Calibri</vt:lpstr>
      <vt:lpstr>Calibri Light</vt:lpstr>
      <vt:lpstr>Roboto Light</vt:lpstr>
      <vt:lpstr>Tajawal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Sami Alzahrani</cp:lastModifiedBy>
  <cp:revision>92</cp:revision>
  <dcterms:created xsi:type="dcterms:W3CDTF">2023-04-29T09:08:23Z</dcterms:created>
  <dcterms:modified xsi:type="dcterms:W3CDTF">2024-02-12T13:23:34Z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