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354" r:id="rId4"/>
    <p:sldId id="355" r:id="rId5"/>
    <p:sldId id="356" r:id="rId6"/>
    <p:sldId id="357" r:id="rId7"/>
    <p:sldId id="358" r:id="rId8"/>
    <p:sldId id="359" r:id="rId9"/>
    <p:sldId id="361" r:id="rId10"/>
    <p:sldId id="362" r:id="rId11"/>
    <p:sldId id="364" r:id="rId12"/>
    <p:sldId id="365" r:id="rId13"/>
    <p:sldId id="366" r:id="rId14"/>
    <p:sldId id="370" r:id="rId15"/>
    <p:sldId id="371" r:id="rId16"/>
    <p:sldId id="372" r:id="rId17"/>
    <p:sldId id="373" r:id="rId18"/>
    <p:sldId id="374" r:id="rId19"/>
    <p:sldId id="375" r:id="rId20"/>
    <p:sldId id="368" r:id="rId21"/>
    <p:sldId id="369" r:id="rId22"/>
    <p:sldId id="376" r:id="rId23"/>
    <p:sldId id="377" r:id="rId24"/>
    <p:sldId id="378" r:id="rId25"/>
    <p:sldId id="379" r:id="rId26"/>
    <p:sldId id="380" r:id="rId27"/>
    <p:sldId id="381" r:id="rId28"/>
    <p:sldId id="382" r:id="rId29"/>
    <p:sldId id="383" r:id="rId30"/>
    <p:sldId id="384" r:id="rId31"/>
    <p:sldId id="385" r:id="rId32"/>
    <p:sldId id="386" r:id="rId33"/>
    <p:sldId id="387" r:id="rId34"/>
    <p:sldId id="388" r:id="rId35"/>
    <p:sldId id="389" r:id="rId36"/>
    <p:sldId id="390" r:id="rId37"/>
    <p:sldId id="391" r:id="rId38"/>
    <p:sldId id="392" r:id="rId39"/>
    <p:sldId id="394" r:id="rId40"/>
    <p:sldId id="393" r:id="rId41"/>
    <p:sldId id="395" r:id="rId42"/>
    <p:sldId id="396" r:id="rId43"/>
    <p:sldId id="398" r:id="rId44"/>
    <p:sldId id="400" r:id="rId45"/>
    <p:sldId id="401" r:id="rId46"/>
    <p:sldId id="402" r:id="rId47"/>
    <p:sldId id="397" r:id="rId4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186C2DC1-EF1A-4BF0-B4C9-47110930BB29}">
      <dgm:prSet/>
      <dgm:spPr/>
      <dgm:t>
        <a:bodyPr/>
        <a:lstStyle/>
        <a:p>
          <a:r>
            <a:rPr lang="en-US" dirty="0"/>
            <a:t>Global Communication Strategy</a:t>
          </a:r>
        </a:p>
      </dgm:t>
    </dgm:pt>
    <dgm:pt modelId="{BDFABE90-35CE-4AB4-AA75-963906C64C53}" type="parTrans" cxnId="{8CBF4CD0-4938-4818-861B-A1FF9F8C68CE}">
      <dgm:prSet/>
      <dgm:spPr/>
      <dgm:t>
        <a:bodyPr/>
        <a:lstStyle/>
        <a:p>
          <a:endParaRPr lang="en-US"/>
        </a:p>
      </dgm:t>
    </dgm:pt>
    <dgm:pt modelId="{960FEC72-6B61-48E5-9DE9-C44B04770902}" type="sibTrans" cxnId="{8CBF4CD0-4938-4818-861B-A1FF9F8C68CE}">
      <dgm:prSet/>
      <dgm:spPr/>
      <dgm:t>
        <a:bodyPr/>
        <a:lstStyle/>
        <a:p>
          <a:endParaRPr lang="en-US"/>
        </a:p>
      </dgm:t>
    </dgm:pt>
    <dgm:pt modelId="{C7D740BD-D243-48D4-ACF3-62A0FA03A546}">
      <dgm:prSet/>
      <dgm:spPr/>
      <dgm:t>
        <a:bodyPr/>
        <a:lstStyle/>
        <a:p>
          <a:r>
            <a:rPr lang="en-US" dirty="0"/>
            <a:t>Defining the types of project</a:t>
          </a: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624739C3-D523-4029-B261-5C2C4429D9A6}">
      <dgm:prSet/>
      <dgm:spPr/>
      <dgm:t>
        <a:bodyPr/>
        <a:lstStyle/>
        <a:p>
          <a:r>
            <a:rPr lang="en-US" dirty="0"/>
            <a:t>Define a global communication matrix</a:t>
          </a:r>
        </a:p>
      </dgm:t>
    </dgm:pt>
    <dgm:pt modelId="{5E8C4247-5350-47CB-9927-1BB194E5F5F0}" type="parTrans" cxnId="{8630CC14-64E6-4419-B2FC-D24153DF6027}">
      <dgm:prSet/>
      <dgm:spPr/>
      <dgm:t>
        <a:bodyPr/>
        <a:lstStyle/>
        <a:p>
          <a:endParaRPr lang="en-US"/>
        </a:p>
      </dgm:t>
    </dgm:pt>
    <dgm:pt modelId="{E6B26D9B-42BA-48AF-B912-37E9B7C0ADF9}" type="sibTrans" cxnId="{8630CC14-64E6-4419-B2FC-D24153DF6027}">
      <dgm:prSet/>
      <dgm:spPr/>
      <dgm:t>
        <a:bodyPr/>
        <a:lstStyle/>
        <a:p>
          <a:endParaRPr lang="en-US"/>
        </a:p>
      </dgm:t>
    </dgm:pt>
    <dgm:pt modelId="{AC8A68A1-2C55-4560-8FB5-E6FBF6D3CF9A}">
      <dgm:prSet/>
      <dgm:spPr/>
      <dgm:t>
        <a:bodyPr/>
        <a:lstStyle/>
        <a:p>
          <a:r>
            <a:rPr lang="en-US" dirty="0"/>
            <a:t>Types of Communication Strategies</a:t>
          </a:r>
        </a:p>
      </dgm:t>
    </dgm:pt>
    <dgm:pt modelId="{99E4C75E-8022-4613-80EF-3C7DCDC7DA18}" type="parTrans" cxnId="{CD1A022E-4459-47F0-A785-16AAED823855}">
      <dgm:prSet/>
      <dgm:spPr/>
      <dgm:t>
        <a:bodyPr/>
        <a:lstStyle/>
        <a:p>
          <a:endParaRPr lang="fr-FR"/>
        </a:p>
      </dgm:t>
    </dgm:pt>
    <dgm:pt modelId="{B1395AB5-547D-4628-957C-DF784D59041D}" type="sibTrans" cxnId="{CD1A022E-4459-47F0-A785-16AAED823855}">
      <dgm:prSet/>
      <dgm:spPr/>
      <dgm:t>
        <a:bodyPr/>
        <a:lstStyle/>
        <a:p>
          <a:endParaRPr lang="fr-FR"/>
        </a:p>
      </dgm:t>
    </dgm:pt>
    <dgm:pt modelId="{4DFB380A-22D1-4BC4-AF21-993C36678EB6}">
      <dgm:prSet/>
      <dgm:spPr/>
      <dgm:t>
        <a:bodyPr/>
        <a:lstStyle/>
        <a:p>
          <a:r>
            <a:rPr lang="en-US" dirty="0"/>
            <a:t>Identifying the stakeholders’ requirements</a:t>
          </a:r>
        </a:p>
      </dgm:t>
    </dgm:pt>
    <dgm:pt modelId="{AF26D3A3-1A31-42C9-8DA0-A79836399F8A}" type="parTrans" cxnId="{DBD79711-31A6-4F3D-A456-D513EC377497}">
      <dgm:prSet/>
      <dgm:spPr/>
    </dgm:pt>
    <dgm:pt modelId="{8AE368F3-9985-45B2-8B64-1ED721FF7D2B}" type="sibTrans" cxnId="{DBD79711-31A6-4F3D-A456-D513EC377497}">
      <dgm:prSet/>
      <dgm:spPr/>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custScaleX="117647"/>
      <dgm:spPr/>
    </dgm:pt>
    <dgm:pt modelId="{4415ED17-40F4-4D23-8C58-2D632869BCCD}" type="pres">
      <dgm:prSet presAssocID="{6141646F-D791-4CA2-A717-C4D765645C71}" presName="linearProcess" presStyleCnt="0"/>
      <dgm:spPr/>
    </dgm:pt>
    <dgm:pt modelId="{11E0223E-2841-4FFF-AE2D-A97307EA3FF0}" type="pres">
      <dgm:prSet presAssocID="{186C2DC1-EF1A-4BF0-B4C9-47110930BB29}" presName="textNode" presStyleLbl="node1" presStyleIdx="0" presStyleCnt="5" custLinFactNeighborX="-3178">
        <dgm:presLayoutVars>
          <dgm:bulletEnabled val="1"/>
        </dgm:presLayoutVars>
      </dgm:prSet>
      <dgm:spPr/>
    </dgm:pt>
    <dgm:pt modelId="{830DB13F-C211-4FC8-9A73-EEC41DB421EE}" type="pres">
      <dgm:prSet presAssocID="{960FEC72-6B61-48E5-9DE9-C44B04770902}" presName="sibTrans" presStyleCnt="0"/>
      <dgm:spPr/>
    </dgm:pt>
    <dgm:pt modelId="{413F28D3-89D0-4A2F-B7E9-9EE9DE0D7B98}" type="pres">
      <dgm:prSet presAssocID="{AC8A68A1-2C55-4560-8FB5-E6FBF6D3CF9A}" presName="textNode" presStyleLbl="node1" presStyleIdx="1" presStyleCnt="5">
        <dgm:presLayoutVars>
          <dgm:bulletEnabled val="1"/>
        </dgm:presLayoutVars>
      </dgm:prSet>
      <dgm:spPr/>
    </dgm:pt>
    <dgm:pt modelId="{9DF5C7C6-C1DB-445E-BA1B-77B533FA6F8D}" type="pres">
      <dgm:prSet presAssocID="{B1395AB5-547D-4628-957C-DF784D59041D}" presName="sibTrans" presStyleCnt="0"/>
      <dgm:spPr/>
    </dgm:pt>
    <dgm:pt modelId="{34C431D1-D978-480B-80ED-812597574604}" type="pres">
      <dgm:prSet presAssocID="{C7D740BD-D243-48D4-ACF3-62A0FA03A546}" presName="textNode" presStyleLbl="node1" presStyleIdx="2" presStyleCnt="5">
        <dgm:presLayoutVars>
          <dgm:bulletEnabled val="1"/>
        </dgm:presLayoutVars>
      </dgm:prSet>
      <dgm:spPr/>
    </dgm:pt>
    <dgm:pt modelId="{E67614F6-A794-4345-86E2-E64FA1ACBDFA}" type="pres">
      <dgm:prSet presAssocID="{79D1F487-A95D-4271-86B5-EB6C8862F750}" presName="sibTrans" presStyleCnt="0"/>
      <dgm:spPr/>
    </dgm:pt>
    <dgm:pt modelId="{1EF25EEE-F3FF-4519-8759-BDAB4C0AE557}" type="pres">
      <dgm:prSet presAssocID="{4DFB380A-22D1-4BC4-AF21-993C36678EB6}" presName="textNode" presStyleLbl="node1" presStyleIdx="3" presStyleCnt="5">
        <dgm:presLayoutVars>
          <dgm:bulletEnabled val="1"/>
        </dgm:presLayoutVars>
      </dgm:prSet>
      <dgm:spPr/>
    </dgm:pt>
    <dgm:pt modelId="{245AD111-3AE2-4760-A136-F6C5C1B35D25}" type="pres">
      <dgm:prSet presAssocID="{8AE368F3-9985-45B2-8B64-1ED721FF7D2B}" presName="sibTrans" presStyleCnt="0"/>
      <dgm:spPr/>
    </dgm:pt>
    <dgm:pt modelId="{BCC480EF-0012-42D4-B035-45E90BB92250}" type="pres">
      <dgm:prSet presAssocID="{624739C3-D523-4029-B261-5C2C4429D9A6}" presName="textNode" presStyleLbl="node1" presStyleIdx="4" presStyleCnt="5" custLinFactNeighborX="-40808" custLinFactNeighborY="-2199">
        <dgm:presLayoutVars>
          <dgm:bulletEnabled val="1"/>
        </dgm:presLayoutVars>
      </dgm:prSet>
      <dgm:spPr/>
    </dgm:pt>
  </dgm:ptLst>
  <dgm:cxnLst>
    <dgm:cxn modelId="{DBD79711-31A6-4F3D-A456-D513EC377497}" srcId="{6141646F-D791-4CA2-A717-C4D765645C71}" destId="{4DFB380A-22D1-4BC4-AF21-993C36678EB6}" srcOrd="3" destOrd="0" parTransId="{AF26D3A3-1A31-42C9-8DA0-A79836399F8A}" sibTransId="{8AE368F3-9985-45B2-8B64-1ED721FF7D2B}"/>
    <dgm:cxn modelId="{8630CC14-64E6-4419-B2FC-D24153DF6027}" srcId="{6141646F-D791-4CA2-A717-C4D765645C71}" destId="{624739C3-D523-4029-B261-5C2C4429D9A6}" srcOrd="4" destOrd="0" parTransId="{5E8C4247-5350-47CB-9927-1BB194E5F5F0}" sibTransId="{E6B26D9B-42BA-48AF-B912-37E9B7C0ADF9}"/>
    <dgm:cxn modelId="{CD1A022E-4459-47F0-A785-16AAED823855}" srcId="{6141646F-D791-4CA2-A717-C4D765645C71}" destId="{AC8A68A1-2C55-4560-8FB5-E6FBF6D3CF9A}" srcOrd="1" destOrd="0" parTransId="{99E4C75E-8022-4613-80EF-3C7DCDC7DA18}" sibTransId="{B1395AB5-547D-4628-957C-DF784D59041D}"/>
    <dgm:cxn modelId="{F2E9EA5E-18C3-4247-B885-A7616F396246}" type="presOf" srcId="{AC8A68A1-2C55-4560-8FB5-E6FBF6D3CF9A}" destId="{413F28D3-89D0-4A2F-B7E9-9EE9DE0D7B98}" srcOrd="0" destOrd="0" presId="urn:microsoft.com/office/officeart/2005/8/layout/hProcess9"/>
    <dgm:cxn modelId="{41A8B74E-FAD4-4796-9FBD-D0059291DCC7}" type="presOf" srcId="{6141646F-D791-4CA2-A717-C4D765645C71}" destId="{46E60C47-E0CF-4496-AB25-ABE5BBF91509}" srcOrd="0" destOrd="0" presId="urn:microsoft.com/office/officeart/2005/8/layout/hProcess9"/>
    <dgm:cxn modelId="{E8F4BBB2-F39C-4BA3-A859-EC4B7F051E32}" type="presOf" srcId="{624739C3-D523-4029-B261-5C2C4429D9A6}" destId="{BCC480EF-0012-42D4-B035-45E90BB92250}" srcOrd="0" destOrd="0" presId="urn:microsoft.com/office/officeart/2005/8/layout/hProcess9"/>
    <dgm:cxn modelId="{92FF53C6-3524-4727-B480-8841F39026A1}" type="presOf" srcId="{4DFB380A-22D1-4BC4-AF21-993C36678EB6}" destId="{1EF25EEE-F3FF-4519-8759-BDAB4C0AE557}" srcOrd="0" destOrd="0" presId="urn:microsoft.com/office/officeart/2005/8/layout/hProcess9"/>
    <dgm:cxn modelId="{8CBF4CD0-4938-4818-861B-A1FF9F8C68CE}" srcId="{6141646F-D791-4CA2-A717-C4D765645C71}" destId="{186C2DC1-EF1A-4BF0-B4C9-47110930BB29}" srcOrd="0" destOrd="0" parTransId="{BDFABE90-35CE-4AB4-AA75-963906C64C53}" sibTransId="{960FEC72-6B61-48E5-9DE9-C44B04770902}"/>
    <dgm:cxn modelId="{8C1473D2-CCD2-4568-A724-D36F2B1F4A6B}" type="presOf" srcId="{186C2DC1-EF1A-4BF0-B4C9-47110930BB29}" destId="{11E0223E-2841-4FFF-AE2D-A97307EA3FF0}" srcOrd="0" destOrd="0" presId="urn:microsoft.com/office/officeart/2005/8/layout/hProcess9"/>
    <dgm:cxn modelId="{0D5B96D2-4A85-4D8D-89C6-D681B22DC456}" srcId="{6141646F-D791-4CA2-A717-C4D765645C71}" destId="{C7D740BD-D243-48D4-ACF3-62A0FA03A546}" srcOrd="2" destOrd="0" parTransId="{6C4D2921-BB83-42F3-B2F5-AA964E4ED0E6}" sibTransId="{79D1F487-A95D-4271-86B5-EB6C8862F750}"/>
    <dgm:cxn modelId="{BE92D7DE-319A-4B61-9E6A-9373CBA9F46B}" type="presOf" srcId="{C7D740BD-D243-48D4-ACF3-62A0FA03A546}" destId="{34C431D1-D978-480B-80ED-812597574604}" srcOrd="0" destOrd="0" presId="urn:microsoft.com/office/officeart/2005/8/layout/hProcess9"/>
    <dgm:cxn modelId="{F82C2947-A4D1-418D-A1E7-50ADE4C0C4C0}" type="presParOf" srcId="{46E60C47-E0CF-4496-AB25-ABE5BBF91509}" destId="{1F1AC938-0592-4844-B21D-05D8BCB29B15}" srcOrd="0" destOrd="0" presId="urn:microsoft.com/office/officeart/2005/8/layout/hProcess9"/>
    <dgm:cxn modelId="{2511ACA4-C328-452B-BC4D-2128BA69694A}" type="presParOf" srcId="{46E60C47-E0CF-4496-AB25-ABE5BBF91509}" destId="{4415ED17-40F4-4D23-8C58-2D632869BCCD}" srcOrd="1" destOrd="0" presId="urn:microsoft.com/office/officeart/2005/8/layout/hProcess9"/>
    <dgm:cxn modelId="{F916E7C5-9CE9-4088-B3B1-61EE3148B522}" type="presParOf" srcId="{4415ED17-40F4-4D23-8C58-2D632869BCCD}" destId="{11E0223E-2841-4FFF-AE2D-A97307EA3FF0}" srcOrd="0" destOrd="0" presId="urn:microsoft.com/office/officeart/2005/8/layout/hProcess9"/>
    <dgm:cxn modelId="{CFD60D88-F023-4862-98CD-B9BA03725B07}" type="presParOf" srcId="{4415ED17-40F4-4D23-8C58-2D632869BCCD}" destId="{830DB13F-C211-4FC8-9A73-EEC41DB421EE}" srcOrd="1" destOrd="0" presId="urn:microsoft.com/office/officeart/2005/8/layout/hProcess9"/>
    <dgm:cxn modelId="{1913EAD1-E317-495F-AC94-F9253AA148F7}" type="presParOf" srcId="{4415ED17-40F4-4D23-8C58-2D632869BCCD}" destId="{413F28D3-89D0-4A2F-B7E9-9EE9DE0D7B98}" srcOrd="2" destOrd="0" presId="urn:microsoft.com/office/officeart/2005/8/layout/hProcess9"/>
    <dgm:cxn modelId="{9ACC8B59-95C4-49F0-B74D-93ED50035D34}" type="presParOf" srcId="{4415ED17-40F4-4D23-8C58-2D632869BCCD}" destId="{9DF5C7C6-C1DB-445E-BA1B-77B533FA6F8D}" srcOrd="3" destOrd="0" presId="urn:microsoft.com/office/officeart/2005/8/layout/hProcess9"/>
    <dgm:cxn modelId="{1340BD4C-EC57-4CA6-9FDD-852FF57BD133}" type="presParOf" srcId="{4415ED17-40F4-4D23-8C58-2D632869BCCD}" destId="{34C431D1-D978-480B-80ED-812597574604}" srcOrd="4" destOrd="0" presId="urn:microsoft.com/office/officeart/2005/8/layout/hProcess9"/>
    <dgm:cxn modelId="{ADD00FF5-2F6D-40F5-B740-A0C76E7D3E72}" type="presParOf" srcId="{4415ED17-40F4-4D23-8C58-2D632869BCCD}" destId="{E67614F6-A794-4345-86E2-E64FA1ACBDFA}" srcOrd="5" destOrd="0" presId="urn:microsoft.com/office/officeart/2005/8/layout/hProcess9"/>
    <dgm:cxn modelId="{3B90EEBD-A07E-4FC0-A5C5-2F3A2F3B77CD}" type="presParOf" srcId="{4415ED17-40F4-4D23-8C58-2D632869BCCD}" destId="{1EF25EEE-F3FF-4519-8759-BDAB4C0AE557}" srcOrd="6" destOrd="0" presId="urn:microsoft.com/office/officeart/2005/8/layout/hProcess9"/>
    <dgm:cxn modelId="{EA11F1B3-25FA-4ED7-8C13-911162D53A37}" type="presParOf" srcId="{4415ED17-40F4-4D23-8C58-2D632869BCCD}" destId="{245AD111-3AE2-4760-A136-F6C5C1B35D25}" srcOrd="7" destOrd="0" presId="urn:microsoft.com/office/officeart/2005/8/layout/hProcess9"/>
    <dgm:cxn modelId="{83483926-86CF-4AB2-87CB-A533799F06D1}" type="presParOf" srcId="{4415ED17-40F4-4D23-8C58-2D632869BCCD}" destId="{BCC480EF-0012-42D4-B035-45E90BB92250}" srcOrd="8" destOrd="0" presId="urn:microsoft.com/office/officeart/2005/8/layout/hProcess9"/>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3" y="0"/>
          <a:ext cx="12401543" cy="68580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E0223E-2841-4FFF-AE2D-A97307EA3FF0}">
      <dsp:nvSpPr>
        <dsp:cNvPr id="0" name=""/>
        <dsp:cNvSpPr/>
      </dsp:nvSpPr>
      <dsp:spPr>
        <a:xfrm>
          <a:off x="0" y="2057400"/>
          <a:ext cx="2361459" cy="2743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Global Communication Strategy</a:t>
          </a:r>
        </a:p>
      </dsp:txBody>
      <dsp:txXfrm>
        <a:off x="115277" y="2172677"/>
        <a:ext cx="2130905" cy="2512646"/>
      </dsp:txXfrm>
    </dsp:sp>
    <dsp:sp modelId="{413F28D3-89D0-4A2F-B7E9-9EE9DE0D7B98}">
      <dsp:nvSpPr>
        <dsp:cNvPr id="0" name=""/>
        <dsp:cNvSpPr/>
      </dsp:nvSpPr>
      <dsp:spPr>
        <a:xfrm>
          <a:off x="2512346" y="2057400"/>
          <a:ext cx="2361459" cy="2743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Types of Communication Strategies</a:t>
          </a:r>
        </a:p>
      </dsp:txBody>
      <dsp:txXfrm>
        <a:off x="2627623" y="2172677"/>
        <a:ext cx="2130905" cy="2512646"/>
      </dsp:txXfrm>
    </dsp:sp>
    <dsp:sp modelId="{34C431D1-D978-480B-80ED-812597574604}">
      <dsp:nvSpPr>
        <dsp:cNvPr id="0" name=""/>
        <dsp:cNvSpPr/>
      </dsp:nvSpPr>
      <dsp:spPr>
        <a:xfrm>
          <a:off x="5020045" y="2057400"/>
          <a:ext cx="2361459" cy="2743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Defining the types of project</a:t>
          </a:r>
        </a:p>
      </dsp:txBody>
      <dsp:txXfrm>
        <a:off x="5135322" y="2172677"/>
        <a:ext cx="2130905" cy="2512646"/>
      </dsp:txXfrm>
    </dsp:sp>
    <dsp:sp modelId="{1EF25EEE-F3FF-4519-8759-BDAB4C0AE557}">
      <dsp:nvSpPr>
        <dsp:cNvPr id="0" name=""/>
        <dsp:cNvSpPr/>
      </dsp:nvSpPr>
      <dsp:spPr>
        <a:xfrm>
          <a:off x="7527743" y="2057400"/>
          <a:ext cx="2361459" cy="2743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Identifying the stakeholders’ requirements</a:t>
          </a:r>
        </a:p>
      </dsp:txBody>
      <dsp:txXfrm>
        <a:off x="7643020" y="2172677"/>
        <a:ext cx="2130905" cy="2512646"/>
      </dsp:txXfrm>
    </dsp:sp>
    <dsp:sp modelId="{BCC480EF-0012-42D4-B035-45E90BB92250}">
      <dsp:nvSpPr>
        <dsp:cNvPr id="0" name=""/>
        <dsp:cNvSpPr/>
      </dsp:nvSpPr>
      <dsp:spPr>
        <a:xfrm>
          <a:off x="9975765" y="1997077"/>
          <a:ext cx="2361459" cy="2743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Define a global communication matrix</a:t>
          </a:r>
        </a:p>
      </dsp:txBody>
      <dsp:txXfrm>
        <a:off x="10091042" y="2112354"/>
        <a:ext cx="2130905" cy="251264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4.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A04809-C10E-44CC-BD9F-37E0E926CF4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B16C12-F9D3-40D3-B008-5B27CCCCE2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0A1C776-D2CA-4CB3-B793-85B41DDC42D9}"/>
              </a:ext>
            </a:extLst>
          </p:cNvPr>
          <p:cNvSpPr>
            <a:spLocks noGrp="1"/>
          </p:cNvSpPr>
          <p:nvPr>
            <p:ph type="dt" sz="half" idx="10"/>
          </p:nvPr>
        </p:nvSpPr>
        <p:spPr/>
        <p:txBody>
          <a:bodyPr/>
          <a:lstStyle/>
          <a:p>
            <a:fld id="{70CC7999-CC43-4095-95F6-BF4DA63E445B}" type="datetimeFigureOut">
              <a:rPr lang="fr-FR" smtClean="0"/>
              <a:t>17/09/2021</a:t>
            </a:fld>
            <a:endParaRPr lang="fr-FR"/>
          </a:p>
        </p:txBody>
      </p:sp>
      <p:sp>
        <p:nvSpPr>
          <p:cNvPr id="5" name="Espace réservé du pied de page 4">
            <a:extLst>
              <a:ext uri="{FF2B5EF4-FFF2-40B4-BE49-F238E27FC236}">
                <a16:creationId xmlns:a16="http://schemas.microsoft.com/office/drawing/2014/main" id="{A22D9177-B9E4-43D1-B600-1495ABD880D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01A75A5-738E-440F-82A6-579429EBF079}"/>
              </a:ext>
            </a:extLst>
          </p:cNvPr>
          <p:cNvSpPr>
            <a:spLocks noGrp="1"/>
          </p:cNvSpPr>
          <p:nvPr>
            <p:ph type="sldNum" sz="quarter" idx="12"/>
          </p:nvPr>
        </p:nvSpPr>
        <p:spPr/>
        <p:txBody>
          <a:bodyPr/>
          <a:lstStyle/>
          <a:p>
            <a:fld id="{2D7B0F72-A180-4CC4-93E7-4D2D97A425B8}" type="slidenum">
              <a:rPr lang="fr-FR" smtClean="0"/>
              <a:t>‹N°›</a:t>
            </a:fld>
            <a:endParaRPr lang="fr-FR"/>
          </a:p>
        </p:txBody>
      </p:sp>
    </p:spTree>
    <p:extLst>
      <p:ext uri="{BB962C8B-B14F-4D97-AF65-F5344CB8AC3E}">
        <p14:creationId xmlns:p14="http://schemas.microsoft.com/office/powerpoint/2010/main" val="3791167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3144DF-001D-4377-8DD8-7CDFD2C7F8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5EFEE52-8096-45DD-80B7-A84C2E5B480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05E99B9-4E68-4B50-B835-17A711480404}"/>
              </a:ext>
            </a:extLst>
          </p:cNvPr>
          <p:cNvSpPr>
            <a:spLocks noGrp="1"/>
          </p:cNvSpPr>
          <p:nvPr>
            <p:ph type="dt" sz="half" idx="10"/>
          </p:nvPr>
        </p:nvSpPr>
        <p:spPr/>
        <p:txBody>
          <a:bodyPr/>
          <a:lstStyle/>
          <a:p>
            <a:fld id="{70CC7999-CC43-4095-95F6-BF4DA63E445B}" type="datetimeFigureOut">
              <a:rPr lang="fr-FR" smtClean="0"/>
              <a:t>17/09/2021</a:t>
            </a:fld>
            <a:endParaRPr lang="fr-FR"/>
          </a:p>
        </p:txBody>
      </p:sp>
      <p:sp>
        <p:nvSpPr>
          <p:cNvPr id="5" name="Espace réservé du pied de page 4">
            <a:extLst>
              <a:ext uri="{FF2B5EF4-FFF2-40B4-BE49-F238E27FC236}">
                <a16:creationId xmlns:a16="http://schemas.microsoft.com/office/drawing/2014/main" id="{86527D6B-6935-4305-9638-1CE6ED68D0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289970-7661-4E2C-AFCB-C28F61ABCD50}"/>
              </a:ext>
            </a:extLst>
          </p:cNvPr>
          <p:cNvSpPr>
            <a:spLocks noGrp="1"/>
          </p:cNvSpPr>
          <p:nvPr>
            <p:ph type="sldNum" sz="quarter" idx="12"/>
          </p:nvPr>
        </p:nvSpPr>
        <p:spPr/>
        <p:txBody>
          <a:bodyPr/>
          <a:lstStyle/>
          <a:p>
            <a:fld id="{2D7B0F72-A180-4CC4-93E7-4D2D97A425B8}" type="slidenum">
              <a:rPr lang="fr-FR" smtClean="0"/>
              <a:t>‹N°›</a:t>
            </a:fld>
            <a:endParaRPr lang="fr-FR"/>
          </a:p>
        </p:txBody>
      </p:sp>
    </p:spTree>
    <p:extLst>
      <p:ext uri="{BB962C8B-B14F-4D97-AF65-F5344CB8AC3E}">
        <p14:creationId xmlns:p14="http://schemas.microsoft.com/office/powerpoint/2010/main" val="2851258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7BECE0-3DD2-43E2-B191-0E05DFFF0A3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8E6D153-F28A-4C83-95B4-5D74405D0AF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E082FAA-DFAD-438E-B97E-41F86728F476}"/>
              </a:ext>
            </a:extLst>
          </p:cNvPr>
          <p:cNvSpPr>
            <a:spLocks noGrp="1"/>
          </p:cNvSpPr>
          <p:nvPr>
            <p:ph type="dt" sz="half" idx="10"/>
          </p:nvPr>
        </p:nvSpPr>
        <p:spPr/>
        <p:txBody>
          <a:bodyPr/>
          <a:lstStyle/>
          <a:p>
            <a:fld id="{70CC7999-CC43-4095-95F6-BF4DA63E445B}" type="datetimeFigureOut">
              <a:rPr lang="fr-FR" smtClean="0"/>
              <a:t>17/09/2021</a:t>
            </a:fld>
            <a:endParaRPr lang="fr-FR"/>
          </a:p>
        </p:txBody>
      </p:sp>
      <p:sp>
        <p:nvSpPr>
          <p:cNvPr id="5" name="Espace réservé du pied de page 4">
            <a:extLst>
              <a:ext uri="{FF2B5EF4-FFF2-40B4-BE49-F238E27FC236}">
                <a16:creationId xmlns:a16="http://schemas.microsoft.com/office/drawing/2014/main" id="{0CBE30EA-C478-4B35-8480-8DB3CE11B93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0E0B754-9ED3-47F2-AE73-D22EF327604B}"/>
              </a:ext>
            </a:extLst>
          </p:cNvPr>
          <p:cNvSpPr>
            <a:spLocks noGrp="1"/>
          </p:cNvSpPr>
          <p:nvPr>
            <p:ph type="sldNum" sz="quarter" idx="12"/>
          </p:nvPr>
        </p:nvSpPr>
        <p:spPr/>
        <p:txBody>
          <a:bodyPr/>
          <a:lstStyle/>
          <a:p>
            <a:fld id="{2D7B0F72-A180-4CC4-93E7-4D2D97A425B8}" type="slidenum">
              <a:rPr lang="fr-FR" smtClean="0"/>
              <a:t>‹N°›</a:t>
            </a:fld>
            <a:endParaRPr lang="fr-FR"/>
          </a:p>
        </p:txBody>
      </p:sp>
    </p:spTree>
    <p:extLst>
      <p:ext uri="{BB962C8B-B14F-4D97-AF65-F5344CB8AC3E}">
        <p14:creationId xmlns:p14="http://schemas.microsoft.com/office/powerpoint/2010/main" val="1491075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A7EB03-F9FC-471B-96BE-4991F01DE2A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4D71FA1-48B9-49A6-8CA7-DDD6B1AC93C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35D3AE6-5C26-4BD3-938C-9ED433F0453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6A0FF34-6BDF-4528-BF2F-967C8D7568C4}"/>
              </a:ext>
            </a:extLst>
          </p:cNvPr>
          <p:cNvSpPr>
            <a:spLocks noGrp="1"/>
          </p:cNvSpPr>
          <p:nvPr>
            <p:ph type="dt" sz="half" idx="10"/>
          </p:nvPr>
        </p:nvSpPr>
        <p:spPr/>
        <p:txBody>
          <a:bodyPr/>
          <a:lstStyle/>
          <a:p>
            <a:fld id="{70CC7999-CC43-4095-95F6-BF4DA63E445B}" type="datetimeFigureOut">
              <a:rPr lang="fr-FR" smtClean="0"/>
              <a:t>17/09/2021</a:t>
            </a:fld>
            <a:endParaRPr lang="fr-FR"/>
          </a:p>
        </p:txBody>
      </p:sp>
      <p:sp>
        <p:nvSpPr>
          <p:cNvPr id="6" name="Espace réservé du pied de page 5">
            <a:extLst>
              <a:ext uri="{FF2B5EF4-FFF2-40B4-BE49-F238E27FC236}">
                <a16:creationId xmlns:a16="http://schemas.microsoft.com/office/drawing/2014/main" id="{AFA4A467-C266-4C3F-95C8-172FB78CDA1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A2FC09F-0AD5-4027-83A3-7AF87930A88D}"/>
              </a:ext>
            </a:extLst>
          </p:cNvPr>
          <p:cNvSpPr>
            <a:spLocks noGrp="1"/>
          </p:cNvSpPr>
          <p:nvPr>
            <p:ph type="sldNum" sz="quarter" idx="12"/>
          </p:nvPr>
        </p:nvSpPr>
        <p:spPr/>
        <p:txBody>
          <a:bodyPr/>
          <a:lstStyle/>
          <a:p>
            <a:fld id="{2D7B0F72-A180-4CC4-93E7-4D2D97A425B8}" type="slidenum">
              <a:rPr lang="fr-FR" smtClean="0"/>
              <a:t>‹N°›</a:t>
            </a:fld>
            <a:endParaRPr lang="fr-FR"/>
          </a:p>
        </p:txBody>
      </p:sp>
    </p:spTree>
    <p:extLst>
      <p:ext uri="{BB962C8B-B14F-4D97-AF65-F5344CB8AC3E}">
        <p14:creationId xmlns:p14="http://schemas.microsoft.com/office/powerpoint/2010/main" val="1248196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D95A30-35D8-43B1-8F19-21F26BA35D0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04EAF79-176C-40E1-AB1A-CC754A9DA6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AC6922C-16DD-46F1-A060-33C14E2A2ED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7727D5F-FACA-4EC3-BB70-271FAFC038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5039159-4856-4A00-8AE4-6B0E39A0044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A69ED0C-5067-4864-A1A5-7DF5BF719594}"/>
              </a:ext>
            </a:extLst>
          </p:cNvPr>
          <p:cNvSpPr>
            <a:spLocks noGrp="1"/>
          </p:cNvSpPr>
          <p:nvPr>
            <p:ph type="dt" sz="half" idx="10"/>
          </p:nvPr>
        </p:nvSpPr>
        <p:spPr/>
        <p:txBody>
          <a:bodyPr/>
          <a:lstStyle/>
          <a:p>
            <a:fld id="{70CC7999-CC43-4095-95F6-BF4DA63E445B}" type="datetimeFigureOut">
              <a:rPr lang="fr-FR" smtClean="0"/>
              <a:t>17/09/2021</a:t>
            </a:fld>
            <a:endParaRPr lang="fr-FR"/>
          </a:p>
        </p:txBody>
      </p:sp>
      <p:sp>
        <p:nvSpPr>
          <p:cNvPr id="8" name="Espace réservé du pied de page 7">
            <a:extLst>
              <a:ext uri="{FF2B5EF4-FFF2-40B4-BE49-F238E27FC236}">
                <a16:creationId xmlns:a16="http://schemas.microsoft.com/office/drawing/2014/main" id="{0E28E11D-0FC2-4867-86C8-D3FC3F8B60E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4228F42-BFD9-47EC-B9C8-A24829FD44D0}"/>
              </a:ext>
            </a:extLst>
          </p:cNvPr>
          <p:cNvSpPr>
            <a:spLocks noGrp="1"/>
          </p:cNvSpPr>
          <p:nvPr>
            <p:ph type="sldNum" sz="quarter" idx="12"/>
          </p:nvPr>
        </p:nvSpPr>
        <p:spPr/>
        <p:txBody>
          <a:bodyPr/>
          <a:lstStyle/>
          <a:p>
            <a:fld id="{2D7B0F72-A180-4CC4-93E7-4D2D97A425B8}" type="slidenum">
              <a:rPr lang="fr-FR" smtClean="0"/>
              <a:t>‹N°›</a:t>
            </a:fld>
            <a:endParaRPr lang="fr-FR"/>
          </a:p>
        </p:txBody>
      </p:sp>
    </p:spTree>
    <p:extLst>
      <p:ext uri="{BB962C8B-B14F-4D97-AF65-F5344CB8AC3E}">
        <p14:creationId xmlns:p14="http://schemas.microsoft.com/office/powerpoint/2010/main" val="451848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BEF217-D63E-4BA8-BAA1-9A58B0702E8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FDC2E72-6F6D-4A29-8758-3121619081EC}"/>
              </a:ext>
            </a:extLst>
          </p:cNvPr>
          <p:cNvSpPr>
            <a:spLocks noGrp="1"/>
          </p:cNvSpPr>
          <p:nvPr>
            <p:ph type="dt" sz="half" idx="10"/>
          </p:nvPr>
        </p:nvSpPr>
        <p:spPr/>
        <p:txBody>
          <a:bodyPr/>
          <a:lstStyle/>
          <a:p>
            <a:fld id="{70CC7999-CC43-4095-95F6-BF4DA63E445B}" type="datetimeFigureOut">
              <a:rPr lang="fr-FR" smtClean="0"/>
              <a:t>17/09/2021</a:t>
            </a:fld>
            <a:endParaRPr lang="fr-FR"/>
          </a:p>
        </p:txBody>
      </p:sp>
      <p:sp>
        <p:nvSpPr>
          <p:cNvPr id="4" name="Espace réservé du pied de page 3">
            <a:extLst>
              <a:ext uri="{FF2B5EF4-FFF2-40B4-BE49-F238E27FC236}">
                <a16:creationId xmlns:a16="http://schemas.microsoft.com/office/drawing/2014/main" id="{4F974205-202F-4EE9-8949-8908573E314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3D82E03-6044-46A7-9689-2FA73402C942}"/>
              </a:ext>
            </a:extLst>
          </p:cNvPr>
          <p:cNvSpPr>
            <a:spLocks noGrp="1"/>
          </p:cNvSpPr>
          <p:nvPr>
            <p:ph type="sldNum" sz="quarter" idx="12"/>
          </p:nvPr>
        </p:nvSpPr>
        <p:spPr/>
        <p:txBody>
          <a:bodyPr/>
          <a:lstStyle/>
          <a:p>
            <a:fld id="{2D7B0F72-A180-4CC4-93E7-4D2D97A425B8}" type="slidenum">
              <a:rPr lang="fr-FR" smtClean="0"/>
              <a:t>‹N°›</a:t>
            </a:fld>
            <a:endParaRPr lang="fr-FR"/>
          </a:p>
        </p:txBody>
      </p:sp>
    </p:spTree>
    <p:extLst>
      <p:ext uri="{BB962C8B-B14F-4D97-AF65-F5344CB8AC3E}">
        <p14:creationId xmlns:p14="http://schemas.microsoft.com/office/powerpoint/2010/main" val="332271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32915F4-69FD-4BAF-8478-2288C38AD2B3}"/>
              </a:ext>
            </a:extLst>
          </p:cNvPr>
          <p:cNvSpPr>
            <a:spLocks noGrp="1"/>
          </p:cNvSpPr>
          <p:nvPr>
            <p:ph type="dt" sz="half" idx="10"/>
          </p:nvPr>
        </p:nvSpPr>
        <p:spPr/>
        <p:txBody>
          <a:bodyPr/>
          <a:lstStyle/>
          <a:p>
            <a:fld id="{70CC7999-CC43-4095-95F6-BF4DA63E445B}" type="datetimeFigureOut">
              <a:rPr lang="fr-FR" smtClean="0"/>
              <a:t>17/09/2021</a:t>
            </a:fld>
            <a:endParaRPr lang="fr-FR"/>
          </a:p>
        </p:txBody>
      </p:sp>
      <p:sp>
        <p:nvSpPr>
          <p:cNvPr id="3" name="Espace réservé du pied de page 2">
            <a:extLst>
              <a:ext uri="{FF2B5EF4-FFF2-40B4-BE49-F238E27FC236}">
                <a16:creationId xmlns:a16="http://schemas.microsoft.com/office/drawing/2014/main" id="{7F754811-1E23-47E9-94F9-A7774FE51A8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6BBCCDB-C5D7-49C6-BAC5-8AEDB0ED4274}"/>
              </a:ext>
            </a:extLst>
          </p:cNvPr>
          <p:cNvSpPr>
            <a:spLocks noGrp="1"/>
          </p:cNvSpPr>
          <p:nvPr>
            <p:ph type="sldNum" sz="quarter" idx="12"/>
          </p:nvPr>
        </p:nvSpPr>
        <p:spPr/>
        <p:txBody>
          <a:bodyPr/>
          <a:lstStyle/>
          <a:p>
            <a:fld id="{2D7B0F72-A180-4CC4-93E7-4D2D97A425B8}" type="slidenum">
              <a:rPr lang="fr-FR" smtClean="0"/>
              <a:t>‹N°›</a:t>
            </a:fld>
            <a:endParaRPr lang="fr-FR"/>
          </a:p>
        </p:txBody>
      </p:sp>
    </p:spTree>
    <p:extLst>
      <p:ext uri="{BB962C8B-B14F-4D97-AF65-F5344CB8AC3E}">
        <p14:creationId xmlns:p14="http://schemas.microsoft.com/office/powerpoint/2010/main" val="21837240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FB6FB7-A502-435C-90F3-C0F11875F50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1F22C8C-7538-4057-8BB9-C9CC2F286C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C51C54F-3E26-481C-8CA4-E85E6B8857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622E169-0E7C-405A-8EAB-EB74BDB01DD5}"/>
              </a:ext>
            </a:extLst>
          </p:cNvPr>
          <p:cNvSpPr>
            <a:spLocks noGrp="1"/>
          </p:cNvSpPr>
          <p:nvPr>
            <p:ph type="dt" sz="half" idx="10"/>
          </p:nvPr>
        </p:nvSpPr>
        <p:spPr/>
        <p:txBody>
          <a:bodyPr/>
          <a:lstStyle/>
          <a:p>
            <a:fld id="{70CC7999-CC43-4095-95F6-BF4DA63E445B}" type="datetimeFigureOut">
              <a:rPr lang="fr-FR" smtClean="0"/>
              <a:t>17/09/2021</a:t>
            </a:fld>
            <a:endParaRPr lang="fr-FR"/>
          </a:p>
        </p:txBody>
      </p:sp>
      <p:sp>
        <p:nvSpPr>
          <p:cNvPr id="6" name="Espace réservé du pied de page 5">
            <a:extLst>
              <a:ext uri="{FF2B5EF4-FFF2-40B4-BE49-F238E27FC236}">
                <a16:creationId xmlns:a16="http://schemas.microsoft.com/office/drawing/2014/main" id="{B1940236-C7AC-4B33-9A6A-1FBF7C3B072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B1C8B0A-9BE7-4FA7-8CE4-D0E4C2F66067}"/>
              </a:ext>
            </a:extLst>
          </p:cNvPr>
          <p:cNvSpPr>
            <a:spLocks noGrp="1"/>
          </p:cNvSpPr>
          <p:nvPr>
            <p:ph type="sldNum" sz="quarter" idx="12"/>
          </p:nvPr>
        </p:nvSpPr>
        <p:spPr/>
        <p:txBody>
          <a:bodyPr/>
          <a:lstStyle/>
          <a:p>
            <a:fld id="{2D7B0F72-A180-4CC4-93E7-4D2D97A425B8}" type="slidenum">
              <a:rPr lang="fr-FR" smtClean="0"/>
              <a:t>‹N°›</a:t>
            </a:fld>
            <a:endParaRPr lang="fr-FR"/>
          </a:p>
        </p:txBody>
      </p:sp>
    </p:spTree>
    <p:extLst>
      <p:ext uri="{BB962C8B-B14F-4D97-AF65-F5344CB8AC3E}">
        <p14:creationId xmlns:p14="http://schemas.microsoft.com/office/powerpoint/2010/main" val="2677077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995F13-E46E-4EAF-95FE-73F16E77B0C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2D2B025-A908-4088-8AA0-56CB729294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F332664-F03C-4843-BF3A-C391E02FD7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FF1BF43-6502-4079-9AEE-961D56138BD3}"/>
              </a:ext>
            </a:extLst>
          </p:cNvPr>
          <p:cNvSpPr>
            <a:spLocks noGrp="1"/>
          </p:cNvSpPr>
          <p:nvPr>
            <p:ph type="dt" sz="half" idx="10"/>
          </p:nvPr>
        </p:nvSpPr>
        <p:spPr/>
        <p:txBody>
          <a:bodyPr/>
          <a:lstStyle/>
          <a:p>
            <a:fld id="{70CC7999-CC43-4095-95F6-BF4DA63E445B}" type="datetimeFigureOut">
              <a:rPr lang="fr-FR" smtClean="0"/>
              <a:t>17/09/2021</a:t>
            </a:fld>
            <a:endParaRPr lang="fr-FR"/>
          </a:p>
        </p:txBody>
      </p:sp>
      <p:sp>
        <p:nvSpPr>
          <p:cNvPr id="6" name="Espace réservé du pied de page 5">
            <a:extLst>
              <a:ext uri="{FF2B5EF4-FFF2-40B4-BE49-F238E27FC236}">
                <a16:creationId xmlns:a16="http://schemas.microsoft.com/office/drawing/2014/main" id="{A9AAB081-ABBC-4306-9B20-D3395C2CF8A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882399F-4898-46D2-8C82-30E50BAEA4D9}"/>
              </a:ext>
            </a:extLst>
          </p:cNvPr>
          <p:cNvSpPr>
            <a:spLocks noGrp="1"/>
          </p:cNvSpPr>
          <p:nvPr>
            <p:ph type="sldNum" sz="quarter" idx="12"/>
          </p:nvPr>
        </p:nvSpPr>
        <p:spPr/>
        <p:txBody>
          <a:bodyPr/>
          <a:lstStyle/>
          <a:p>
            <a:fld id="{2D7B0F72-A180-4CC4-93E7-4D2D97A425B8}" type="slidenum">
              <a:rPr lang="fr-FR" smtClean="0"/>
              <a:t>‹N°›</a:t>
            </a:fld>
            <a:endParaRPr lang="fr-FR"/>
          </a:p>
        </p:txBody>
      </p:sp>
    </p:spTree>
    <p:extLst>
      <p:ext uri="{BB962C8B-B14F-4D97-AF65-F5344CB8AC3E}">
        <p14:creationId xmlns:p14="http://schemas.microsoft.com/office/powerpoint/2010/main" val="2377834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3B1BE2-FDB2-4E7F-9DB9-DA53D8A3F37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AED9652-3221-4D2D-9D3D-B4933DEED9E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FB4919-A669-4E38-A4C7-A203C574C15C}"/>
              </a:ext>
            </a:extLst>
          </p:cNvPr>
          <p:cNvSpPr>
            <a:spLocks noGrp="1"/>
          </p:cNvSpPr>
          <p:nvPr>
            <p:ph type="dt" sz="half" idx="10"/>
          </p:nvPr>
        </p:nvSpPr>
        <p:spPr/>
        <p:txBody>
          <a:bodyPr/>
          <a:lstStyle/>
          <a:p>
            <a:fld id="{70CC7999-CC43-4095-95F6-BF4DA63E445B}" type="datetimeFigureOut">
              <a:rPr lang="fr-FR" smtClean="0"/>
              <a:t>17/09/2021</a:t>
            </a:fld>
            <a:endParaRPr lang="fr-FR"/>
          </a:p>
        </p:txBody>
      </p:sp>
      <p:sp>
        <p:nvSpPr>
          <p:cNvPr id="5" name="Espace réservé du pied de page 4">
            <a:extLst>
              <a:ext uri="{FF2B5EF4-FFF2-40B4-BE49-F238E27FC236}">
                <a16:creationId xmlns:a16="http://schemas.microsoft.com/office/drawing/2014/main" id="{A914B203-FF99-40B9-BDFD-66E1C8F359A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184DBD-F014-4F2D-A86D-DDBCD3B4001C}"/>
              </a:ext>
            </a:extLst>
          </p:cNvPr>
          <p:cNvSpPr>
            <a:spLocks noGrp="1"/>
          </p:cNvSpPr>
          <p:nvPr>
            <p:ph type="sldNum" sz="quarter" idx="12"/>
          </p:nvPr>
        </p:nvSpPr>
        <p:spPr/>
        <p:txBody>
          <a:bodyPr/>
          <a:lstStyle/>
          <a:p>
            <a:fld id="{2D7B0F72-A180-4CC4-93E7-4D2D97A425B8}" type="slidenum">
              <a:rPr lang="fr-FR" smtClean="0"/>
              <a:t>‹N°›</a:t>
            </a:fld>
            <a:endParaRPr lang="fr-FR"/>
          </a:p>
        </p:txBody>
      </p:sp>
    </p:spTree>
    <p:extLst>
      <p:ext uri="{BB962C8B-B14F-4D97-AF65-F5344CB8AC3E}">
        <p14:creationId xmlns:p14="http://schemas.microsoft.com/office/powerpoint/2010/main" val="4047034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96341BD-16F6-4131-8EA0-D4A57C3D0A7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5FD771C-4976-4130-923E-F8ACF6AD2B3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EA07EC-992B-4D99-8B6B-84A1208B5A00}"/>
              </a:ext>
            </a:extLst>
          </p:cNvPr>
          <p:cNvSpPr>
            <a:spLocks noGrp="1"/>
          </p:cNvSpPr>
          <p:nvPr>
            <p:ph type="dt" sz="half" idx="10"/>
          </p:nvPr>
        </p:nvSpPr>
        <p:spPr/>
        <p:txBody>
          <a:bodyPr/>
          <a:lstStyle/>
          <a:p>
            <a:fld id="{70CC7999-CC43-4095-95F6-BF4DA63E445B}" type="datetimeFigureOut">
              <a:rPr lang="fr-FR" smtClean="0"/>
              <a:t>17/09/2021</a:t>
            </a:fld>
            <a:endParaRPr lang="fr-FR"/>
          </a:p>
        </p:txBody>
      </p:sp>
      <p:sp>
        <p:nvSpPr>
          <p:cNvPr id="5" name="Espace réservé du pied de page 4">
            <a:extLst>
              <a:ext uri="{FF2B5EF4-FFF2-40B4-BE49-F238E27FC236}">
                <a16:creationId xmlns:a16="http://schemas.microsoft.com/office/drawing/2014/main" id="{686371F3-C28D-4E2C-9189-63FD9F0FC19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68B294-1C17-4941-A1A6-F84936B46C9A}"/>
              </a:ext>
            </a:extLst>
          </p:cNvPr>
          <p:cNvSpPr>
            <a:spLocks noGrp="1"/>
          </p:cNvSpPr>
          <p:nvPr>
            <p:ph type="sldNum" sz="quarter" idx="12"/>
          </p:nvPr>
        </p:nvSpPr>
        <p:spPr/>
        <p:txBody>
          <a:bodyPr/>
          <a:lstStyle/>
          <a:p>
            <a:fld id="{2D7B0F72-A180-4CC4-93E7-4D2D97A425B8}" type="slidenum">
              <a:rPr lang="fr-FR" smtClean="0"/>
              <a:t>‹N°›</a:t>
            </a:fld>
            <a:endParaRPr lang="fr-FR"/>
          </a:p>
        </p:txBody>
      </p:sp>
    </p:spTree>
    <p:extLst>
      <p:ext uri="{BB962C8B-B14F-4D97-AF65-F5344CB8AC3E}">
        <p14:creationId xmlns:p14="http://schemas.microsoft.com/office/powerpoint/2010/main" val="7708162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1"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L2 - </a:t>
            </a:r>
            <a:fld id="{FDED41F8-FC0F-4085-8150-313B6CF05213}" type="slidenum">
              <a:rPr lang="en-US" smtClean="0"/>
              <a:pPr/>
              <a:t>‹N°›</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8" y="543490"/>
            <a:ext cx="28969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162531" y="236726"/>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205276" y="236726"/>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1"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1"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8" y="543490"/>
            <a:ext cx="28969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162531" y="236726"/>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3" y="12679"/>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9"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8"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6"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1" y="14265"/>
            <a:ext cx="2470151"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298987" y="251652"/>
            <a:ext cx="138531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1"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7" y="1667741"/>
            <a:ext cx="8324455"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49" y="1331394"/>
            <a:ext cx="3179851"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2"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1" y="1628070"/>
            <a:ext cx="2673615"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17051673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F083EAB-A7A4-48B0-B5BC-3C2A3087B6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483AEB0-8BA4-4A23-9674-0FEC29A2E5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7E1DBB0-5CB8-4E31-81C8-7B8C0F135A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CC7999-CC43-4095-95F6-BF4DA63E445B}" type="datetimeFigureOut">
              <a:rPr lang="fr-FR" smtClean="0"/>
              <a:t>17/09/2021</a:t>
            </a:fld>
            <a:endParaRPr lang="fr-FR"/>
          </a:p>
        </p:txBody>
      </p:sp>
      <p:sp>
        <p:nvSpPr>
          <p:cNvPr id="5" name="Espace réservé du pied de page 4">
            <a:extLst>
              <a:ext uri="{FF2B5EF4-FFF2-40B4-BE49-F238E27FC236}">
                <a16:creationId xmlns:a16="http://schemas.microsoft.com/office/drawing/2014/main" id="{E6BBF325-D4D0-4D39-8A18-367C29D5144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3F7B050-4E77-4D9B-B335-5D3D08ABCE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7B0F72-A180-4CC4-93E7-4D2D97A425B8}" type="slidenum">
              <a:rPr lang="fr-FR" smtClean="0"/>
              <a:t>‹N°›</a:t>
            </a:fld>
            <a:endParaRPr lang="fr-FR"/>
          </a:p>
        </p:txBody>
      </p:sp>
    </p:spTree>
    <p:extLst>
      <p:ext uri="{BB962C8B-B14F-4D97-AF65-F5344CB8AC3E}">
        <p14:creationId xmlns:p14="http://schemas.microsoft.com/office/powerpoint/2010/main" val="35127923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4.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158262" y="-1"/>
            <a:ext cx="1234146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6231458" y="3125530"/>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PMG 611</a:t>
            </a:r>
          </a:p>
          <a:p>
            <a:r>
              <a:rPr lang="en-US" sz="2800" dirty="0">
                <a:solidFill>
                  <a:schemeClr val="bg1"/>
                </a:solidFill>
                <a:latin typeface="+mn-lt"/>
              </a:rPr>
              <a:t>Global Project Management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a:t>
            </a:r>
            <a:r>
              <a:rPr lang="en-US" sz="2600" dirty="0" err="1">
                <a:solidFill>
                  <a:srgbClr val="24A9E1"/>
                </a:solidFill>
                <a:latin typeface="Tajawal Medium" panose="00000600000000000000" pitchFamily="2" charset="-78"/>
                <a:cs typeface="Tajawal Medium" panose="00000600000000000000" pitchFamily="2" charset="-78"/>
              </a:rPr>
              <a:t>Maryem</a:t>
            </a:r>
            <a:r>
              <a:rPr lang="en-US" sz="2600" dirty="0">
                <a:solidFill>
                  <a:srgbClr val="24A9E1"/>
                </a:solidFill>
                <a:latin typeface="Tajawal Medium" panose="00000600000000000000" pitchFamily="2" charset="-78"/>
                <a:cs typeface="Tajawal Medium" panose="00000600000000000000" pitchFamily="2" charset="-78"/>
              </a:rPr>
              <a:t> ZORGUI</a:t>
            </a:r>
          </a:p>
        </p:txBody>
      </p:sp>
      <p:sp>
        <p:nvSpPr>
          <p:cNvPr id="16" name="TextBox 15"/>
          <p:cNvSpPr txBox="1"/>
          <p:nvPr/>
        </p:nvSpPr>
        <p:spPr>
          <a:xfrm>
            <a:off x="6330462" y="3159396"/>
            <a:ext cx="4312798" cy="892552"/>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Lecture 3</a:t>
            </a:r>
          </a:p>
          <a:p>
            <a:pPr algn="l"/>
            <a:r>
              <a:rPr lang="en-US" sz="2400" b="1" dirty="0">
                <a:solidFill>
                  <a:schemeClr val="bg1">
                    <a:lumMod val="95000"/>
                  </a:schemeClr>
                </a:solidFill>
              </a:rPr>
              <a:t>Global Communication Strategy</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dirty="0"/>
              <a:t>Session Outline</a:t>
            </a:r>
          </a:p>
        </p:txBody>
      </p:sp>
      <p:graphicFrame>
        <p:nvGraphicFramePr>
          <p:cNvPr id="2" name="Content Placeholder 1">
            <a:extLst>
              <a:ext uri="{FF2B5EF4-FFF2-40B4-BE49-F238E27FC236}">
                <a16:creationId xmlns:a16="http://schemas.microsoft.com/office/drawing/2014/main" id="{999ED87C-4618-4037-9F44-228C7CC008BD}"/>
              </a:ext>
            </a:extLst>
          </p:cNvPr>
          <p:cNvGraphicFramePr>
            <a:graphicFrameLocks noGrp="1"/>
          </p:cNvGraphicFramePr>
          <p:nvPr>
            <p:ph idx="1"/>
          </p:nvPr>
        </p:nvGraphicFramePr>
        <p:xfrm>
          <a:off x="0" y="0"/>
          <a:ext cx="1240155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85771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FBDC7A4-FF89-4391-AFA0-7D3C1D4579E1}"/>
              </a:ext>
            </a:extLst>
          </p:cNvPr>
          <p:cNvSpPr>
            <a:spLocks noGrp="1"/>
          </p:cNvSpPr>
          <p:nvPr>
            <p:ph idx="1"/>
          </p:nvPr>
        </p:nvSpPr>
        <p:spPr>
          <a:xfrm>
            <a:off x="171450" y="1825625"/>
            <a:ext cx="11182350" cy="4351338"/>
          </a:xfrm>
        </p:spPr>
        <p:txBody>
          <a:bodyPr>
            <a:normAutofit/>
          </a:bodyPr>
          <a:lstStyle/>
          <a:p>
            <a:pPr marL="0" indent="0">
              <a:buNone/>
            </a:pPr>
            <a:endParaRPr lang="en-US" sz="3600" b="1" dirty="0"/>
          </a:p>
          <a:p>
            <a:pPr marL="0" indent="0">
              <a:buNone/>
            </a:pPr>
            <a:r>
              <a:rPr lang="en-US" sz="3600" b="1" dirty="0"/>
              <a:t>I- Global Communication Strategy</a:t>
            </a:r>
          </a:p>
          <a:p>
            <a:pPr marL="0" indent="0">
              <a:buNone/>
            </a:pPr>
            <a:r>
              <a:rPr lang="fr-FR" sz="3600" b="1" dirty="0"/>
              <a:t>		I-1- Description</a:t>
            </a:r>
          </a:p>
          <a:p>
            <a:pPr marL="0" indent="0">
              <a:buNone/>
            </a:pPr>
            <a:r>
              <a:rPr lang="fr-FR" sz="3600" b="1" spc="-10" dirty="0">
                <a:effectLst/>
                <a:latin typeface="+mn-lt"/>
                <a:ea typeface="Times New Roman" panose="02020603050405020304" pitchFamily="18" charset="0"/>
                <a:cs typeface="Arial" panose="020B0604020202020204" pitchFamily="34" charset="0"/>
              </a:rPr>
              <a:t>		I-2- Basic </a:t>
            </a:r>
            <a:r>
              <a:rPr lang="fr-FR" sz="3600" b="1" spc="-10" dirty="0" err="1">
                <a:effectLst/>
                <a:latin typeface="+mn-lt"/>
                <a:ea typeface="Times New Roman" panose="02020603050405020304" pitchFamily="18" charset="0"/>
                <a:cs typeface="Arial" panose="020B0604020202020204" pitchFamily="34" charset="0"/>
              </a:rPr>
              <a:t>Elements</a:t>
            </a:r>
            <a:r>
              <a:rPr lang="fr-FR" sz="3600" b="1" spc="-10" dirty="0">
                <a:effectLst/>
                <a:latin typeface="+mn-lt"/>
                <a:ea typeface="Times New Roman" panose="02020603050405020304" pitchFamily="18" charset="0"/>
                <a:cs typeface="Arial" panose="020B0604020202020204" pitchFamily="34" charset="0"/>
              </a:rPr>
              <a:t> of Communication </a:t>
            </a:r>
            <a:r>
              <a:rPr lang="fr-FR" sz="3600" b="1" spc="-10" dirty="0" err="1">
                <a:effectLst/>
                <a:latin typeface="+mn-lt"/>
                <a:ea typeface="Times New Roman" panose="02020603050405020304" pitchFamily="18" charset="0"/>
                <a:cs typeface="Arial" panose="020B0604020202020204" pitchFamily="34" charset="0"/>
              </a:rPr>
              <a:t>Strategies</a:t>
            </a:r>
            <a:endParaRPr lang="fr-FR" sz="3600" b="1" spc="-10" dirty="0">
              <a:effectLst/>
              <a:latin typeface="+mn-lt"/>
              <a:ea typeface="Times New Roman" panose="02020603050405020304" pitchFamily="18" charset="0"/>
              <a:cs typeface="Arial" panose="020B0604020202020204" pitchFamily="34" charset="0"/>
            </a:endParaRPr>
          </a:p>
          <a:p>
            <a:pPr marL="0" indent="0">
              <a:buNone/>
            </a:pPr>
            <a:r>
              <a:rPr lang="fr-FR" sz="3600" b="1" spc="-10" dirty="0">
                <a:effectLst/>
                <a:latin typeface="+mn-lt"/>
                <a:ea typeface="Times New Roman" panose="02020603050405020304" pitchFamily="18" charset="0"/>
                <a:cs typeface="Arial" panose="020B0604020202020204" pitchFamily="34" charset="0"/>
              </a:rPr>
              <a:t>		I-3- Importance of Communication </a:t>
            </a:r>
            <a:r>
              <a:rPr lang="fr-FR" sz="3600" b="1" spc="-10" dirty="0" err="1">
                <a:effectLst/>
                <a:latin typeface="+mn-lt"/>
                <a:ea typeface="Times New Roman" panose="02020603050405020304" pitchFamily="18" charset="0"/>
                <a:cs typeface="Arial" panose="020B0604020202020204" pitchFamily="34" charset="0"/>
              </a:rPr>
              <a:t>Strategies</a:t>
            </a:r>
            <a:endParaRPr lang="fr-FR" sz="3600" b="1" spc="-10" dirty="0">
              <a:effectLst/>
              <a:latin typeface="+mn-lt"/>
              <a:ea typeface="Times New Roman" panose="02020603050405020304" pitchFamily="18" charset="0"/>
              <a:cs typeface="Arial" panose="020B0604020202020204" pitchFamily="34" charset="0"/>
            </a:endParaRPr>
          </a:p>
          <a:p>
            <a:endParaRPr lang="fr-FR" dirty="0"/>
          </a:p>
        </p:txBody>
      </p:sp>
    </p:spTree>
    <p:extLst>
      <p:ext uri="{BB962C8B-B14F-4D97-AF65-F5344CB8AC3E}">
        <p14:creationId xmlns:p14="http://schemas.microsoft.com/office/powerpoint/2010/main" val="3100162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3A6506-7CD8-495A-AED8-20E20DE9C0BF}"/>
              </a:ext>
            </a:extLst>
          </p:cNvPr>
          <p:cNvSpPr>
            <a:spLocks noGrp="1"/>
          </p:cNvSpPr>
          <p:nvPr>
            <p:ph type="title"/>
          </p:nvPr>
        </p:nvSpPr>
        <p:spPr>
          <a:xfrm>
            <a:off x="2505074" y="365125"/>
            <a:ext cx="8848725" cy="1325563"/>
          </a:xfrm>
        </p:spPr>
        <p:txBody>
          <a:bodyPr/>
          <a:lstStyle/>
          <a:p>
            <a:r>
              <a:rPr lang="fr-FR" b="1" dirty="0">
                <a:solidFill>
                  <a:schemeClr val="bg1"/>
                </a:solidFill>
                <a:latin typeface="+mn-lt"/>
              </a:rPr>
              <a:t>I-1- Description </a:t>
            </a:r>
            <a:endParaRPr lang="fr-FR" dirty="0">
              <a:solidFill>
                <a:schemeClr val="bg1"/>
              </a:solidFill>
            </a:endParaRPr>
          </a:p>
        </p:txBody>
      </p:sp>
      <p:sp>
        <p:nvSpPr>
          <p:cNvPr id="3" name="Espace réservé du contenu 2">
            <a:extLst>
              <a:ext uri="{FF2B5EF4-FFF2-40B4-BE49-F238E27FC236}">
                <a16:creationId xmlns:a16="http://schemas.microsoft.com/office/drawing/2014/main" id="{F84F21E2-FFFC-458A-BF96-E41F9B1286C6}"/>
              </a:ext>
            </a:extLst>
          </p:cNvPr>
          <p:cNvSpPr>
            <a:spLocks noGrp="1"/>
          </p:cNvSpPr>
          <p:nvPr>
            <p:ph idx="1"/>
          </p:nvPr>
        </p:nvSpPr>
        <p:spPr>
          <a:xfrm>
            <a:off x="257175" y="1568450"/>
            <a:ext cx="8524875" cy="4351338"/>
          </a:xfrm>
        </p:spPr>
        <p:txBody>
          <a:bodyPr/>
          <a:lstStyle/>
          <a:p>
            <a:pPr marL="0" indent="0">
              <a:buNone/>
            </a:pPr>
            <a:endParaRPr lang="en-US" dirty="0"/>
          </a:p>
          <a:p>
            <a:pPr marL="0" indent="0">
              <a:buNone/>
            </a:pPr>
            <a:r>
              <a:rPr lang="en-US" dirty="0"/>
              <a:t>When significant events or issues arise, a communication strategy can help organize the information that needs to be communicated, identify concerns that may be raised, and ensure the proper audiences are reached</a:t>
            </a:r>
            <a:endParaRPr lang="fr-FR" dirty="0"/>
          </a:p>
          <a:p>
            <a:endParaRPr lang="fr-FR" dirty="0"/>
          </a:p>
        </p:txBody>
      </p:sp>
    </p:spTree>
    <p:extLst>
      <p:ext uri="{BB962C8B-B14F-4D97-AF65-F5344CB8AC3E}">
        <p14:creationId xmlns:p14="http://schemas.microsoft.com/office/powerpoint/2010/main" val="19385279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9A2481-9A66-43FC-AEE4-3F8993D9F7D5}"/>
              </a:ext>
            </a:extLst>
          </p:cNvPr>
          <p:cNvSpPr>
            <a:spLocks noGrp="1"/>
          </p:cNvSpPr>
          <p:nvPr>
            <p:ph type="title"/>
          </p:nvPr>
        </p:nvSpPr>
        <p:spPr>
          <a:xfrm>
            <a:off x="2466974" y="365125"/>
            <a:ext cx="8886825" cy="1325563"/>
          </a:xfrm>
        </p:spPr>
        <p:txBody>
          <a:bodyPr>
            <a:normAutofit/>
          </a:bodyPr>
          <a:lstStyle/>
          <a:p>
            <a:r>
              <a:rPr lang="fr-FR" sz="3600" b="1" dirty="0">
                <a:solidFill>
                  <a:schemeClr val="bg1"/>
                </a:solidFill>
                <a:latin typeface="+mn-lt"/>
              </a:rPr>
              <a:t>I-1- Description </a:t>
            </a:r>
            <a:endParaRPr lang="fr-FR" sz="3600" dirty="0">
              <a:solidFill>
                <a:schemeClr val="bg1"/>
              </a:solidFill>
            </a:endParaRPr>
          </a:p>
        </p:txBody>
      </p:sp>
      <p:sp>
        <p:nvSpPr>
          <p:cNvPr id="3" name="Espace réservé du contenu 2">
            <a:extLst>
              <a:ext uri="{FF2B5EF4-FFF2-40B4-BE49-F238E27FC236}">
                <a16:creationId xmlns:a16="http://schemas.microsoft.com/office/drawing/2014/main" id="{A8F7EC41-2159-4B91-8B28-194F3CD4D424}"/>
              </a:ext>
            </a:extLst>
          </p:cNvPr>
          <p:cNvSpPr>
            <a:spLocks noGrp="1"/>
          </p:cNvSpPr>
          <p:nvPr>
            <p:ph idx="1"/>
          </p:nvPr>
        </p:nvSpPr>
        <p:spPr>
          <a:xfrm>
            <a:off x="123826" y="1581150"/>
            <a:ext cx="8667750" cy="4595813"/>
          </a:xfrm>
        </p:spPr>
        <p:txBody>
          <a:bodyPr/>
          <a:lstStyle/>
          <a:p>
            <a:r>
              <a:rPr lang="en-US" b="1" dirty="0">
                <a:solidFill>
                  <a:srgbClr val="FF0000"/>
                </a:solidFill>
              </a:rPr>
              <a:t>Communication strategies </a:t>
            </a:r>
            <a:r>
              <a:rPr lang="en-US" dirty="0"/>
              <a:t>are plans for communicating information related to a specific issue, event, situation, or audience.</a:t>
            </a:r>
          </a:p>
          <a:p>
            <a:pPr marL="0" indent="0">
              <a:buNone/>
            </a:pPr>
            <a:r>
              <a:rPr lang="en-US" dirty="0"/>
              <a:t> They serve as the blueprints for communicating with the public, stakeholders, or even colleagues.</a:t>
            </a:r>
          </a:p>
          <a:p>
            <a:endParaRPr lang="fr-FR" dirty="0"/>
          </a:p>
        </p:txBody>
      </p:sp>
      <p:pic>
        <p:nvPicPr>
          <p:cNvPr id="4" name="Picture 2" descr="global communications">
            <a:extLst>
              <a:ext uri="{FF2B5EF4-FFF2-40B4-BE49-F238E27FC236}">
                <a16:creationId xmlns:a16="http://schemas.microsoft.com/office/drawing/2014/main" id="{1BBC1EB7-9C01-418D-BF28-4811E0AF81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83514" y="1301262"/>
            <a:ext cx="3217985" cy="4967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8512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08AF00-77A6-426A-A0E7-636B4C15C244}"/>
              </a:ext>
            </a:extLst>
          </p:cNvPr>
          <p:cNvSpPr>
            <a:spLocks noGrp="1"/>
          </p:cNvSpPr>
          <p:nvPr>
            <p:ph type="title"/>
          </p:nvPr>
        </p:nvSpPr>
        <p:spPr>
          <a:xfrm>
            <a:off x="2543174" y="523875"/>
            <a:ext cx="7010401" cy="695325"/>
          </a:xfrm>
        </p:spPr>
        <p:txBody>
          <a:bodyPr>
            <a:noAutofit/>
          </a:bodyPr>
          <a:lstStyle/>
          <a:p>
            <a:r>
              <a:rPr lang="fr-FR" sz="3600" b="1" spc="-10" dirty="0">
                <a:solidFill>
                  <a:schemeClr val="bg1"/>
                </a:solidFill>
                <a:effectLst/>
                <a:latin typeface="+mn-lt"/>
                <a:ea typeface="Times New Roman" panose="02020603050405020304" pitchFamily="18" charset="0"/>
                <a:cs typeface="Arial" panose="020B0604020202020204" pitchFamily="34" charset="0"/>
              </a:rPr>
              <a:t>I-2- Basic </a:t>
            </a:r>
            <a:r>
              <a:rPr lang="fr-FR" sz="3600" b="1" spc="-10" dirty="0" err="1">
                <a:solidFill>
                  <a:schemeClr val="bg1"/>
                </a:solidFill>
                <a:effectLst/>
                <a:latin typeface="+mn-lt"/>
                <a:ea typeface="Times New Roman" panose="02020603050405020304" pitchFamily="18" charset="0"/>
                <a:cs typeface="Arial" panose="020B0604020202020204" pitchFamily="34" charset="0"/>
              </a:rPr>
              <a:t>Elements</a:t>
            </a:r>
            <a:r>
              <a:rPr lang="fr-FR" sz="3600" b="1" spc="-10" dirty="0">
                <a:solidFill>
                  <a:schemeClr val="bg1"/>
                </a:solidFill>
                <a:effectLst/>
                <a:latin typeface="+mn-lt"/>
                <a:ea typeface="Times New Roman" panose="02020603050405020304" pitchFamily="18" charset="0"/>
                <a:cs typeface="Arial" panose="020B0604020202020204" pitchFamily="34" charset="0"/>
              </a:rPr>
              <a:t> of Communication</a:t>
            </a:r>
            <a:endParaRPr lang="fr-FR" sz="3600" dirty="0"/>
          </a:p>
        </p:txBody>
      </p:sp>
      <p:sp>
        <p:nvSpPr>
          <p:cNvPr id="3" name="Espace réservé du contenu 2">
            <a:extLst>
              <a:ext uri="{FF2B5EF4-FFF2-40B4-BE49-F238E27FC236}">
                <a16:creationId xmlns:a16="http://schemas.microsoft.com/office/drawing/2014/main" id="{B42ADB3D-9674-4A39-8CC2-6171EA31E467}"/>
              </a:ext>
            </a:extLst>
          </p:cNvPr>
          <p:cNvSpPr>
            <a:spLocks noGrp="1"/>
          </p:cNvSpPr>
          <p:nvPr>
            <p:ph idx="1"/>
          </p:nvPr>
        </p:nvSpPr>
        <p:spPr/>
        <p:txBody>
          <a:bodyPr/>
          <a:lstStyle/>
          <a:p>
            <a:pPr marL="0" indent="0">
              <a:buNone/>
            </a:pPr>
            <a:r>
              <a:rPr lang="en-US" b="1" dirty="0"/>
              <a:t>Communication strategies should:</a:t>
            </a:r>
          </a:p>
          <a:p>
            <a:r>
              <a:rPr lang="en-US" dirty="0"/>
              <a:t> outline the objective/goals of the communication, </a:t>
            </a:r>
          </a:p>
          <a:p>
            <a:r>
              <a:rPr lang="en-US" dirty="0"/>
              <a:t> identify stakeholders,</a:t>
            </a:r>
          </a:p>
          <a:p>
            <a:r>
              <a:rPr lang="en-US" dirty="0"/>
              <a:t> define key messages, </a:t>
            </a:r>
          </a:p>
          <a:p>
            <a:r>
              <a:rPr lang="en-US" dirty="0"/>
              <a:t>pinpoint potential communication methods and vehicles for communicating information for a specific purpose, and </a:t>
            </a:r>
          </a:p>
          <a:p>
            <a:r>
              <a:rPr lang="en-US" dirty="0"/>
              <a:t> specify the mechanisms that will be used to obtain feedback on the strategy.</a:t>
            </a:r>
            <a:endParaRPr lang="fr-FR" dirty="0"/>
          </a:p>
          <a:p>
            <a:endParaRPr lang="fr-FR" dirty="0"/>
          </a:p>
        </p:txBody>
      </p:sp>
    </p:spTree>
    <p:extLst>
      <p:ext uri="{BB962C8B-B14F-4D97-AF65-F5344CB8AC3E}">
        <p14:creationId xmlns:p14="http://schemas.microsoft.com/office/powerpoint/2010/main" val="273561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E8A52E-4FCC-4B93-B1B4-C5DE1E83305A}"/>
              </a:ext>
            </a:extLst>
          </p:cNvPr>
          <p:cNvSpPr>
            <a:spLocks noGrp="1"/>
          </p:cNvSpPr>
          <p:nvPr>
            <p:ph type="title"/>
          </p:nvPr>
        </p:nvSpPr>
        <p:spPr>
          <a:xfrm>
            <a:off x="2562224" y="681037"/>
            <a:ext cx="8791575" cy="1009651"/>
          </a:xfrm>
        </p:spPr>
        <p:txBody>
          <a:bodyPr>
            <a:normAutofit fontScale="90000"/>
          </a:bodyPr>
          <a:lstStyle/>
          <a:p>
            <a:r>
              <a:rPr lang="fr-FR" sz="4000" b="1" spc="-10" dirty="0">
                <a:solidFill>
                  <a:schemeClr val="bg1"/>
                </a:solidFill>
                <a:effectLst/>
                <a:latin typeface="+mn-lt"/>
                <a:ea typeface="Times New Roman" panose="02020603050405020304" pitchFamily="18" charset="0"/>
                <a:cs typeface="Arial" panose="020B0604020202020204" pitchFamily="34" charset="0"/>
              </a:rPr>
              <a:t>I-3</a:t>
            </a:r>
            <a:r>
              <a:rPr lang="fr-FR" sz="4000" spc="-10" dirty="0">
                <a:solidFill>
                  <a:schemeClr val="bg1"/>
                </a:solidFill>
                <a:effectLst/>
                <a:latin typeface="+mn-lt"/>
                <a:ea typeface="Times New Roman" panose="02020603050405020304" pitchFamily="18" charset="0"/>
                <a:cs typeface="Arial" panose="020B0604020202020204" pitchFamily="34" charset="0"/>
              </a:rPr>
              <a:t>- </a:t>
            </a:r>
            <a:r>
              <a:rPr lang="fr-FR" sz="4000" b="1" spc="-10" dirty="0">
                <a:solidFill>
                  <a:schemeClr val="bg1"/>
                </a:solidFill>
                <a:effectLst/>
                <a:latin typeface="+mn-lt"/>
                <a:ea typeface="Times New Roman" panose="02020603050405020304" pitchFamily="18" charset="0"/>
                <a:cs typeface="Arial" panose="020B0604020202020204" pitchFamily="34" charset="0"/>
              </a:rPr>
              <a:t>Importance of Communication</a:t>
            </a:r>
            <a:br>
              <a:rPr lang="fr-FR" sz="4000" b="1" spc="-10" dirty="0">
                <a:solidFill>
                  <a:schemeClr val="bg1"/>
                </a:solidFill>
                <a:effectLst/>
                <a:latin typeface="+mn-lt"/>
                <a:ea typeface="Times New Roman" panose="02020603050405020304" pitchFamily="18" charset="0"/>
                <a:cs typeface="Arial" panose="020B0604020202020204" pitchFamily="34" charset="0"/>
              </a:rPr>
            </a:br>
            <a:r>
              <a:rPr lang="fr-FR" sz="4000" b="1" spc="-10" dirty="0" err="1">
                <a:solidFill>
                  <a:schemeClr val="bg1"/>
                </a:solidFill>
                <a:effectLst/>
                <a:latin typeface="+mn-lt"/>
                <a:ea typeface="Times New Roman" panose="02020603050405020304" pitchFamily="18" charset="0"/>
                <a:cs typeface="Arial" panose="020B0604020202020204" pitchFamily="34" charset="0"/>
              </a:rPr>
              <a:t>Strategies</a:t>
            </a:r>
            <a:r>
              <a:rPr lang="fr-FR" sz="4000" b="1" spc="-10" dirty="0">
                <a:solidFill>
                  <a:schemeClr val="bg1"/>
                </a:solidFill>
                <a:effectLst/>
                <a:latin typeface="+mn-lt"/>
                <a:ea typeface="Times New Roman" panose="02020603050405020304" pitchFamily="18" charset="0"/>
                <a:cs typeface="Arial" panose="020B0604020202020204" pitchFamily="34" charset="0"/>
              </a:rPr>
              <a:t>                                           -1-</a:t>
            </a:r>
            <a:br>
              <a:rPr lang="fr-FR" sz="2000" dirty="0">
                <a:effectLst/>
                <a:latin typeface="Calibri" panose="020F0502020204030204" pitchFamily="34" charset="0"/>
                <a:ea typeface="Calibri" panose="020F0502020204030204" pitchFamily="34" charset="0"/>
                <a:cs typeface="Arial" panose="020B0604020202020204" pitchFamily="34" charset="0"/>
              </a:rPr>
            </a:br>
            <a:endParaRPr lang="fr-FR" dirty="0"/>
          </a:p>
        </p:txBody>
      </p:sp>
      <p:sp>
        <p:nvSpPr>
          <p:cNvPr id="3" name="Espace réservé du contenu 2">
            <a:extLst>
              <a:ext uri="{FF2B5EF4-FFF2-40B4-BE49-F238E27FC236}">
                <a16:creationId xmlns:a16="http://schemas.microsoft.com/office/drawing/2014/main" id="{5C1B95B0-3FEC-459C-A72F-C40085258454}"/>
              </a:ext>
            </a:extLst>
          </p:cNvPr>
          <p:cNvSpPr>
            <a:spLocks noGrp="1"/>
          </p:cNvSpPr>
          <p:nvPr>
            <p:ph idx="1"/>
          </p:nvPr>
        </p:nvSpPr>
        <p:spPr>
          <a:xfrm>
            <a:off x="180976" y="1690688"/>
            <a:ext cx="8572500" cy="4633912"/>
          </a:xfrm>
        </p:spPr>
        <p:txBody>
          <a:bodyPr>
            <a:normAutofit lnSpcReduction="10000"/>
          </a:bodyPr>
          <a:lstStyle/>
          <a:p>
            <a:r>
              <a:rPr lang="fr-FR" sz="2800" dirty="0">
                <a:effectLst/>
                <a:ea typeface="Times New Roman" panose="02020603050405020304" pitchFamily="18" charset="0"/>
                <a:cs typeface="Arial" panose="020B0604020202020204" pitchFamily="34" charset="0"/>
              </a:rPr>
              <a:t>Communication </a:t>
            </a:r>
            <a:r>
              <a:rPr lang="fr-FR" sz="2800" dirty="0" err="1">
                <a:effectLst/>
                <a:ea typeface="Times New Roman" panose="02020603050405020304" pitchFamily="18" charset="0"/>
                <a:cs typeface="Arial" panose="020B0604020202020204" pitchFamily="34" charset="0"/>
              </a:rPr>
              <a:t>is</a:t>
            </a:r>
            <a:r>
              <a:rPr lang="fr-FR" sz="2800" dirty="0">
                <a:effectLst/>
                <a:ea typeface="Times New Roman" panose="02020603050405020304" pitchFamily="18" charset="0"/>
                <a:cs typeface="Arial" panose="020B0604020202020204" pitchFamily="34" charset="0"/>
              </a:rPr>
              <a:t> </a:t>
            </a:r>
            <a:r>
              <a:rPr lang="fr-FR" sz="2800" dirty="0" err="1">
                <a:effectLst/>
                <a:ea typeface="Times New Roman" panose="02020603050405020304" pitchFamily="18" charset="0"/>
                <a:cs typeface="Arial" panose="020B0604020202020204" pitchFamily="34" charset="0"/>
              </a:rPr>
              <a:t>extremely</a:t>
            </a:r>
            <a:r>
              <a:rPr lang="fr-FR" sz="2800" dirty="0">
                <a:effectLst/>
                <a:ea typeface="Times New Roman" panose="02020603050405020304" pitchFamily="18" charset="0"/>
                <a:cs typeface="Arial" panose="020B0604020202020204" pitchFamily="34" charset="0"/>
              </a:rPr>
              <a:t> important to the backbone of the </a:t>
            </a:r>
            <a:r>
              <a:rPr lang="fr-FR" sz="2800" dirty="0" err="1">
                <a:effectLst/>
                <a:ea typeface="Times New Roman" panose="02020603050405020304" pitchFamily="18" charset="0"/>
                <a:cs typeface="Arial" panose="020B0604020202020204" pitchFamily="34" charset="0"/>
              </a:rPr>
              <a:t>company</a:t>
            </a:r>
            <a:r>
              <a:rPr lang="fr-FR" sz="2800" dirty="0">
                <a:effectLst/>
                <a:ea typeface="Times New Roman" panose="02020603050405020304" pitchFamily="18" charset="0"/>
                <a:cs typeface="Arial" panose="020B0604020202020204" pitchFamily="34" charset="0"/>
              </a:rPr>
              <a:t> and </a:t>
            </a:r>
            <a:r>
              <a:rPr lang="fr-FR" sz="2800" dirty="0" err="1">
                <a:effectLst/>
                <a:ea typeface="Times New Roman" panose="02020603050405020304" pitchFamily="18" charset="0"/>
                <a:cs typeface="Arial" panose="020B0604020202020204" pitchFamily="34" charset="0"/>
              </a:rPr>
              <a:t>its</a:t>
            </a:r>
            <a:r>
              <a:rPr lang="fr-FR" sz="2800" dirty="0">
                <a:effectLst/>
                <a:ea typeface="Times New Roman" panose="02020603050405020304" pitchFamily="18" charset="0"/>
                <a:cs typeface="Arial" panose="020B0604020202020204" pitchFamily="34" charset="0"/>
              </a:rPr>
              <a:t> culture. </a:t>
            </a:r>
          </a:p>
          <a:p>
            <a:r>
              <a:rPr lang="fr-FR" sz="2800" dirty="0">
                <a:effectLst/>
                <a:ea typeface="Times New Roman" panose="02020603050405020304" pitchFamily="18" charset="0"/>
                <a:cs typeface="Arial" panose="020B0604020202020204" pitchFamily="34" charset="0"/>
              </a:rPr>
              <a:t>A </a:t>
            </a:r>
            <a:r>
              <a:rPr lang="fr-FR" sz="2800" dirty="0" err="1">
                <a:effectLst/>
                <a:ea typeface="Times New Roman" panose="02020603050405020304" pitchFamily="18" charset="0"/>
                <a:cs typeface="Arial" panose="020B0604020202020204" pitchFamily="34" charset="0"/>
              </a:rPr>
              <a:t>highly</a:t>
            </a:r>
            <a:r>
              <a:rPr lang="fr-FR" sz="2800" dirty="0">
                <a:effectLst/>
                <a:ea typeface="Times New Roman" panose="02020603050405020304" pitchFamily="18" charset="0"/>
                <a:cs typeface="Arial" panose="020B0604020202020204" pitchFamily="34" charset="0"/>
              </a:rPr>
              <a:t> </a:t>
            </a:r>
            <a:r>
              <a:rPr lang="fr-FR" sz="2800" dirty="0" err="1">
                <a:effectLst/>
                <a:ea typeface="Times New Roman" panose="02020603050405020304" pitchFamily="18" charset="0"/>
                <a:cs typeface="Arial" panose="020B0604020202020204" pitchFamily="34" charset="0"/>
              </a:rPr>
              <a:t>engaged</a:t>
            </a:r>
            <a:r>
              <a:rPr lang="fr-FR" sz="2800" dirty="0">
                <a:effectLst/>
                <a:ea typeface="Times New Roman" panose="02020603050405020304" pitchFamily="18" charset="0"/>
                <a:cs typeface="Arial" panose="020B0604020202020204" pitchFamily="34" charset="0"/>
              </a:rPr>
              <a:t> </a:t>
            </a:r>
            <a:r>
              <a:rPr lang="fr-FR" sz="2800" dirty="0" err="1">
                <a:effectLst/>
                <a:ea typeface="Times New Roman" panose="02020603050405020304" pitchFamily="18" charset="0"/>
                <a:cs typeface="Arial" panose="020B0604020202020204" pitchFamily="34" charset="0"/>
              </a:rPr>
              <a:t>workforce</a:t>
            </a:r>
            <a:r>
              <a:rPr lang="fr-FR" sz="2800" dirty="0">
                <a:effectLst/>
                <a:ea typeface="Times New Roman" panose="02020603050405020304" pitchFamily="18" charset="0"/>
                <a:cs typeface="Arial" panose="020B0604020202020204" pitchFamily="34" charset="0"/>
              </a:rPr>
              <a:t> </a:t>
            </a:r>
            <a:r>
              <a:rPr lang="fr-FR" sz="2800" dirty="0" err="1">
                <a:effectLst/>
                <a:ea typeface="Times New Roman" panose="02020603050405020304" pitchFamily="18" charset="0"/>
                <a:cs typeface="Arial" panose="020B0604020202020204" pitchFamily="34" charset="0"/>
              </a:rPr>
              <a:t>increases</a:t>
            </a:r>
            <a:r>
              <a:rPr lang="fr-FR" sz="2800" dirty="0">
                <a:effectLst/>
                <a:ea typeface="Times New Roman" panose="02020603050405020304" pitchFamily="18" charset="0"/>
                <a:cs typeface="Arial" panose="020B0604020202020204" pitchFamily="34" charset="0"/>
              </a:rPr>
              <a:t> </a:t>
            </a:r>
            <a:r>
              <a:rPr lang="fr-FR" sz="2800" dirty="0" err="1">
                <a:effectLst/>
                <a:ea typeface="Times New Roman" panose="02020603050405020304" pitchFamily="18" charset="0"/>
                <a:cs typeface="Arial" panose="020B0604020202020204" pitchFamily="34" charset="0"/>
              </a:rPr>
              <a:t>productivity</a:t>
            </a:r>
            <a:r>
              <a:rPr lang="fr-FR" sz="2800" dirty="0">
                <a:effectLst/>
                <a:ea typeface="Times New Roman" panose="02020603050405020304" pitchFamily="18" charset="0"/>
                <a:cs typeface="Arial" panose="020B0604020202020204" pitchFamily="34" charset="0"/>
              </a:rPr>
              <a:t>, </a:t>
            </a:r>
            <a:r>
              <a:rPr lang="fr-FR" sz="2800" dirty="0" err="1">
                <a:effectLst/>
                <a:ea typeface="Times New Roman" panose="02020603050405020304" pitchFamily="18" charset="0"/>
                <a:cs typeface="Arial" panose="020B0604020202020204" pitchFamily="34" charset="0"/>
              </a:rPr>
              <a:t>reduces</a:t>
            </a:r>
            <a:r>
              <a:rPr lang="fr-FR" sz="2800" dirty="0">
                <a:effectLst/>
                <a:ea typeface="Times New Roman" panose="02020603050405020304" pitchFamily="18" charset="0"/>
                <a:cs typeface="Arial" panose="020B0604020202020204" pitchFamily="34" charset="0"/>
              </a:rPr>
              <a:t> </a:t>
            </a:r>
            <a:r>
              <a:rPr lang="fr-FR" sz="2800" dirty="0" err="1">
                <a:effectLst/>
                <a:ea typeface="Times New Roman" panose="02020603050405020304" pitchFamily="18" charset="0"/>
                <a:cs typeface="Arial" panose="020B0604020202020204" pitchFamily="34" charset="0"/>
              </a:rPr>
              <a:t>employee</a:t>
            </a:r>
            <a:r>
              <a:rPr lang="fr-FR" sz="2800" dirty="0">
                <a:effectLst/>
                <a:ea typeface="Times New Roman" panose="02020603050405020304" pitchFamily="18" charset="0"/>
                <a:cs typeface="Arial" panose="020B0604020202020204" pitchFamily="34" charset="0"/>
              </a:rPr>
              <a:t> turnover and </a:t>
            </a:r>
            <a:r>
              <a:rPr lang="fr-FR" sz="2800" dirty="0" err="1">
                <a:effectLst/>
                <a:ea typeface="Times New Roman" panose="02020603050405020304" pitchFamily="18" charset="0"/>
                <a:cs typeface="Arial" panose="020B0604020202020204" pitchFamily="34" charset="0"/>
              </a:rPr>
              <a:t>ultimately</a:t>
            </a:r>
            <a:r>
              <a:rPr lang="fr-FR" sz="2800" dirty="0">
                <a:effectLst/>
                <a:ea typeface="Times New Roman" panose="02020603050405020304" pitchFamily="18" charset="0"/>
                <a:cs typeface="Arial" panose="020B0604020202020204" pitchFamily="34" charset="0"/>
              </a:rPr>
              <a:t> impacts the </a:t>
            </a:r>
            <a:r>
              <a:rPr lang="fr-FR" sz="2800" dirty="0" err="1">
                <a:effectLst/>
                <a:ea typeface="Times New Roman" panose="02020603050405020304" pitchFamily="18" charset="0"/>
                <a:cs typeface="Arial" panose="020B0604020202020204" pitchFamily="34" charset="0"/>
              </a:rPr>
              <a:t>bottom</a:t>
            </a:r>
            <a:r>
              <a:rPr lang="fr-FR" sz="2800" dirty="0">
                <a:effectLst/>
                <a:ea typeface="Times New Roman" panose="02020603050405020304" pitchFamily="18" charset="0"/>
                <a:cs typeface="Arial" panose="020B0604020202020204" pitchFamily="34" charset="0"/>
              </a:rPr>
              <a:t> line. </a:t>
            </a:r>
          </a:p>
          <a:p>
            <a:r>
              <a:rPr lang="fr-FR" sz="2800" dirty="0">
                <a:ea typeface="Calibri" panose="020F0502020204030204" pitchFamily="34" charset="0"/>
                <a:cs typeface="Arial" panose="020B0604020202020204" pitchFamily="34" charset="0"/>
              </a:rPr>
              <a:t>A good </a:t>
            </a:r>
            <a:r>
              <a:rPr lang="fr-FR" sz="2800" dirty="0" err="1">
                <a:ea typeface="Calibri" panose="020F0502020204030204" pitchFamily="34" charset="0"/>
                <a:cs typeface="Arial" panose="020B0604020202020204" pitchFamily="34" charset="0"/>
              </a:rPr>
              <a:t>strategy</a:t>
            </a:r>
            <a:r>
              <a:rPr lang="fr-FR" sz="2800" dirty="0">
                <a:ea typeface="Calibri" panose="020F0502020204030204" pitchFamily="34" charset="0"/>
                <a:cs typeface="Arial" panose="020B0604020202020204" pitchFamily="34" charset="0"/>
              </a:rPr>
              <a:t> must </a:t>
            </a:r>
            <a:r>
              <a:rPr lang="fr-FR" sz="2800" dirty="0" err="1">
                <a:ea typeface="Calibri" panose="020F0502020204030204" pitchFamily="34" charset="0"/>
                <a:cs typeface="Arial" panose="020B0604020202020204" pitchFamily="34" charset="0"/>
              </a:rPr>
              <a:t>give</a:t>
            </a:r>
            <a:r>
              <a:rPr lang="fr-FR" sz="2800" dirty="0">
                <a:ea typeface="Calibri" panose="020F0502020204030204" pitchFamily="34" charset="0"/>
                <a:cs typeface="Arial" panose="020B0604020202020204" pitchFamily="34" charset="0"/>
              </a:rPr>
              <a:t> an </a:t>
            </a:r>
            <a:r>
              <a:rPr lang="fr-FR" sz="2800" dirty="0" err="1">
                <a:ea typeface="Calibri" panose="020F0502020204030204" pitchFamily="34" charset="0"/>
                <a:cs typeface="Arial" panose="020B0604020202020204" pitchFamily="34" charset="0"/>
              </a:rPr>
              <a:t>ansewer</a:t>
            </a:r>
            <a:r>
              <a:rPr lang="fr-FR" sz="2800" dirty="0">
                <a:ea typeface="Calibri" panose="020F0502020204030204" pitchFamily="34" charset="0"/>
                <a:cs typeface="Arial" panose="020B0604020202020204" pitchFamily="34" charset="0"/>
              </a:rPr>
              <a:t> to </a:t>
            </a:r>
            <a:r>
              <a:rPr lang="fr-FR" sz="2800" dirty="0" err="1">
                <a:ea typeface="Calibri" panose="020F0502020204030204" pitchFamily="34" charset="0"/>
                <a:cs typeface="Arial" panose="020B0604020202020204" pitchFamily="34" charset="0"/>
              </a:rPr>
              <a:t>these</a:t>
            </a:r>
            <a:r>
              <a:rPr lang="fr-FR" sz="2800" dirty="0">
                <a:ea typeface="Calibri" panose="020F0502020204030204" pitchFamily="34" charset="0"/>
                <a:cs typeface="Arial" panose="020B0604020202020204" pitchFamily="34" charset="0"/>
              </a:rPr>
              <a:t> questions:</a:t>
            </a:r>
          </a:p>
          <a:p>
            <a:pPr>
              <a:buFont typeface="Wingdings" panose="05000000000000000000" pitchFamily="2" charset="2"/>
              <a:buChar char="Ø"/>
            </a:pPr>
            <a:r>
              <a:rPr lang="fr-FR" sz="2800" b="1" dirty="0" err="1">
                <a:effectLst/>
                <a:ea typeface="Calibri" panose="020F0502020204030204" pitchFamily="34" charset="0"/>
                <a:cs typeface="Arial" panose="020B0604020202020204" pitchFamily="34" charset="0"/>
              </a:rPr>
              <a:t>Why</a:t>
            </a:r>
            <a:r>
              <a:rPr lang="fr-FR" sz="2800" dirty="0">
                <a:effectLst/>
                <a:ea typeface="Calibri" panose="020F0502020204030204" pitchFamily="34" charset="0"/>
                <a:cs typeface="Arial" panose="020B0604020202020204" pitchFamily="34" charset="0"/>
              </a:rPr>
              <a:t>,</a:t>
            </a:r>
          </a:p>
          <a:p>
            <a:pPr>
              <a:buFont typeface="Wingdings" panose="05000000000000000000" pitchFamily="2" charset="2"/>
              <a:buChar char="Ø"/>
            </a:pPr>
            <a:r>
              <a:rPr lang="fr-FR" sz="2800" b="1" dirty="0" err="1">
                <a:effectLst/>
                <a:ea typeface="Calibri" panose="020F0502020204030204" pitchFamily="34" charset="0"/>
                <a:cs typeface="Arial" panose="020B0604020202020204" pitchFamily="34" charset="0"/>
              </a:rPr>
              <a:t>Who</a:t>
            </a:r>
            <a:r>
              <a:rPr lang="fr-FR" sz="2800" dirty="0">
                <a:effectLst/>
                <a:ea typeface="Calibri" panose="020F0502020204030204" pitchFamily="34" charset="0"/>
                <a:cs typeface="Arial" panose="020B0604020202020204" pitchFamily="34" charset="0"/>
              </a:rPr>
              <a:t>, </a:t>
            </a:r>
          </a:p>
          <a:p>
            <a:pPr>
              <a:buFont typeface="Wingdings" panose="05000000000000000000" pitchFamily="2" charset="2"/>
              <a:buChar char="Ø"/>
            </a:pPr>
            <a:r>
              <a:rPr lang="fr-FR" sz="2800" b="1" dirty="0">
                <a:ea typeface="Calibri" panose="020F0502020204030204" pitchFamily="34" charset="0"/>
                <a:cs typeface="Arial" panose="020B0604020202020204" pitchFamily="34" charset="0"/>
              </a:rPr>
              <a:t>W</a:t>
            </a:r>
            <a:r>
              <a:rPr lang="fr-FR" sz="2800" b="1" dirty="0">
                <a:effectLst/>
                <a:ea typeface="Calibri" panose="020F0502020204030204" pitchFamily="34" charset="0"/>
                <a:cs typeface="Arial" panose="020B0604020202020204" pitchFamily="34" charset="0"/>
              </a:rPr>
              <a:t>hat</a:t>
            </a:r>
            <a:r>
              <a:rPr lang="fr-FR" sz="2800" dirty="0">
                <a:effectLst/>
                <a:ea typeface="Calibri" panose="020F0502020204030204" pitchFamily="34" charset="0"/>
                <a:cs typeface="Arial" panose="020B0604020202020204" pitchFamily="34" charset="0"/>
              </a:rPr>
              <a:t>, </a:t>
            </a:r>
          </a:p>
          <a:p>
            <a:pPr>
              <a:buFont typeface="Wingdings" panose="05000000000000000000" pitchFamily="2" charset="2"/>
              <a:buChar char="Ø"/>
            </a:pPr>
            <a:r>
              <a:rPr lang="fr-FR" sz="2800" b="1" dirty="0">
                <a:effectLst/>
                <a:ea typeface="Calibri" panose="020F0502020204030204" pitchFamily="34" charset="0"/>
                <a:cs typeface="Arial" panose="020B0604020202020204" pitchFamily="34" charset="0"/>
              </a:rPr>
              <a:t>How</a:t>
            </a:r>
          </a:p>
          <a:p>
            <a:endParaRPr lang="fr-FR" dirty="0"/>
          </a:p>
        </p:txBody>
      </p:sp>
    </p:spTree>
    <p:extLst>
      <p:ext uri="{BB962C8B-B14F-4D97-AF65-F5344CB8AC3E}">
        <p14:creationId xmlns:p14="http://schemas.microsoft.com/office/powerpoint/2010/main" val="4166452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4C22F9-D939-45A6-BA03-CAE0B5052C54}"/>
              </a:ext>
            </a:extLst>
          </p:cNvPr>
          <p:cNvSpPr>
            <a:spLocks noGrp="1"/>
          </p:cNvSpPr>
          <p:nvPr>
            <p:ph type="title"/>
          </p:nvPr>
        </p:nvSpPr>
        <p:spPr>
          <a:xfrm>
            <a:off x="2428874" y="504825"/>
            <a:ext cx="8382001" cy="781051"/>
          </a:xfrm>
        </p:spPr>
        <p:txBody>
          <a:bodyPr>
            <a:noAutofit/>
          </a:bodyPr>
          <a:lstStyle/>
          <a:p>
            <a:r>
              <a:rPr lang="fr-FR" sz="3600" b="1" spc="-10" dirty="0">
                <a:solidFill>
                  <a:schemeClr val="bg1"/>
                </a:solidFill>
                <a:effectLst/>
                <a:latin typeface="+mn-lt"/>
                <a:ea typeface="Times New Roman" panose="02020603050405020304" pitchFamily="18" charset="0"/>
                <a:cs typeface="Arial" panose="020B0604020202020204" pitchFamily="34" charset="0"/>
              </a:rPr>
              <a:t>I-3</a:t>
            </a:r>
            <a:r>
              <a:rPr lang="fr-FR" sz="3600" spc="-10" dirty="0">
                <a:solidFill>
                  <a:schemeClr val="bg1"/>
                </a:solidFill>
                <a:effectLst/>
                <a:latin typeface="+mn-lt"/>
                <a:ea typeface="Times New Roman" panose="02020603050405020304" pitchFamily="18" charset="0"/>
                <a:cs typeface="Arial" panose="020B0604020202020204" pitchFamily="34" charset="0"/>
              </a:rPr>
              <a:t>- </a:t>
            </a:r>
            <a:r>
              <a:rPr lang="fr-FR" sz="3600" b="1" spc="-10" dirty="0">
                <a:solidFill>
                  <a:schemeClr val="bg1"/>
                </a:solidFill>
                <a:effectLst/>
                <a:latin typeface="+mn-lt"/>
                <a:ea typeface="Times New Roman" panose="02020603050405020304" pitchFamily="18" charset="0"/>
                <a:cs typeface="Arial" panose="020B0604020202020204" pitchFamily="34" charset="0"/>
              </a:rPr>
              <a:t>Importance of Communication</a:t>
            </a:r>
            <a:br>
              <a:rPr lang="fr-FR" sz="3600" b="1" spc="-10" dirty="0">
                <a:solidFill>
                  <a:schemeClr val="bg1"/>
                </a:solidFill>
                <a:effectLst/>
                <a:latin typeface="+mn-lt"/>
                <a:ea typeface="Times New Roman" panose="02020603050405020304" pitchFamily="18" charset="0"/>
                <a:cs typeface="Arial" panose="020B0604020202020204" pitchFamily="34" charset="0"/>
              </a:rPr>
            </a:br>
            <a:r>
              <a:rPr lang="fr-FR" sz="3600" b="1" spc="-10" dirty="0" err="1">
                <a:solidFill>
                  <a:schemeClr val="bg1"/>
                </a:solidFill>
                <a:effectLst/>
                <a:latin typeface="+mn-lt"/>
                <a:ea typeface="Times New Roman" panose="02020603050405020304" pitchFamily="18" charset="0"/>
                <a:cs typeface="Arial" panose="020B0604020202020204" pitchFamily="34" charset="0"/>
              </a:rPr>
              <a:t>Strategies</a:t>
            </a:r>
            <a:r>
              <a:rPr lang="fr-FR" sz="3600" b="1" spc="-10" dirty="0">
                <a:solidFill>
                  <a:schemeClr val="bg1"/>
                </a:solidFill>
                <a:effectLst/>
                <a:latin typeface="+mn-lt"/>
                <a:ea typeface="Times New Roman" panose="02020603050405020304" pitchFamily="18" charset="0"/>
                <a:cs typeface="Arial" panose="020B0604020202020204" pitchFamily="34" charset="0"/>
              </a:rPr>
              <a:t>                                         	  -2-</a:t>
            </a:r>
            <a:endParaRPr lang="fr-FR" sz="3600" dirty="0"/>
          </a:p>
        </p:txBody>
      </p:sp>
      <p:sp>
        <p:nvSpPr>
          <p:cNvPr id="3" name="Espace réservé du contenu 2">
            <a:extLst>
              <a:ext uri="{FF2B5EF4-FFF2-40B4-BE49-F238E27FC236}">
                <a16:creationId xmlns:a16="http://schemas.microsoft.com/office/drawing/2014/main" id="{E2F4657C-405C-4DB8-A9A7-1F5624DBCCBA}"/>
              </a:ext>
            </a:extLst>
          </p:cNvPr>
          <p:cNvSpPr>
            <a:spLocks noGrp="1"/>
          </p:cNvSpPr>
          <p:nvPr>
            <p:ph idx="1"/>
          </p:nvPr>
        </p:nvSpPr>
        <p:spPr>
          <a:xfrm>
            <a:off x="175846" y="1825625"/>
            <a:ext cx="8660423" cy="4351338"/>
          </a:xfrm>
        </p:spPr>
        <p:txBody>
          <a:bodyPr/>
          <a:lstStyle/>
          <a:p>
            <a:pPr>
              <a:buFont typeface="Wingdings" panose="05000000000000000000" pitchFamily="2" charset="2"/>
              <a:buChar char="Ø"/>
            </a:pPr>
            <a:r>
              <a:rPr lang="en-US" b="1" dirty="0">
                <a:solidFill>
                  <a:srgbClr val="0070C0"/>
                </a:solidFill>
              </a:rPr>
              <a:t>Why?</a:t>
            </a:r>
          </a:p>
          <a:p>
            <a:pPr marL="0" indent="0">
              <a:buNone/>
            </a:pPr>
            <a:r>
              <a:rPr lang="en-US" dirty="0"/>
              <a:t>The first step toward developing a communication strategy is to determine the reason why the communication is necessary and defining the desired objectives. </a:t>
            </a:r>
          </a:p>
          <a:p>
            <a:pPr marL="0" indent="0">
              <a:buNone/>
            </a:pPr>
            <a:r>
              <a:rPr lang="en-US" dirty="0"/>
              <a:t>You, as the Community Involvement Coordinator (CIC), should ask  yourself:</a:t>
            </a:r>
          </a:p>
          <a:p>
            <a:pPr marL="0" indent="0">
              <a:buNone/>
            </a:pPr>
            <a:r>
              <a:rPr lang="en-US" dirty="0"/>
              <a:t> “What do we want to accomplish by communicating this information?”</a:t>
            </a:r>
            <a:endParaRPr lang="fr-FR" dirty="0"/>
          </a:p>
          <a:p>
            <a:endParaRPr lang="fr-FR" dirty="0"/>
          </a:p>
        </p:txBody>
      </p:sp>
    </p:spTree>
    <p:extLst>
      <p:ext uri="{BB962C8B-B14F-4D97-AF65-F5344CB8AC3E}">
        <p14:creationId xmlns:p14="http://schemas.microsoft.com/office/powerpoint/2010/main" val="2390241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7510B9-8600-4431-BCEE-94C178E03528}"/>
              </a:ext>
            </a:extLst>
          </p:cNvPr>
          <p:cNvSpPr>
            <a:spLocks noGrp="1"/>
          </p:cNvSpPr>
          <p:nvPr>
            <p:ph type="title"/>
          </p:nvPr>
        </p:nvSpPr>
        <p:spPr>
          <a:xfrm>
            <a:off x="2447924" y="365126"/>
            <a:ext cx="8543926" cy="1035050"/>
          </a:xfrm>
        </p:spPr>
        <p:txBody>
          <a:bodyPr>
            <a:noAutofit/>
          </a:bodyPr>
          <a:lstStyle/>
          <a:p>
            <a:r>
              <a:rPr lang="fr-FR" sz="3600" b="1" spc="-10" dirty="0">
                <a:solidFill>
                  <a:schemeClr val="bg1"/>
                </a:solidFill>
                <a:effectLst/>
                <a:latin typeface="+mn-lt"/>
                <a:ea typeface="Times New Roman" panose="02020603050405020304" pitchFamily="18" charset="0"/>
                <a:cs typeface="Arial" panose="020B0604020202020204" pitchFamily="34" charset="0"/>
              </a:rPr>
              <a:t>I-3</a:t>
            </a:r>
            <a:r>
              <a:rPr lang="fr-FR" sz="3600" spc="-10" dirty="0">
                <a:solidFill>
                  <a:schemeClr val="bg1"/>
                </a:solidFill>
                <a:effectLst/>
                <a:latin typeface="+mn-lt"/>
                <a:ea typeface="Times New Roman" panose="02020603050405020304" pitchFamily="18" charset="0"/>
                <a:cs typeface="Arial" panose="020B0604020202020204" pitchFamily="34" charset="0"/>
              </a:rPr>
              <a:t>- </a:t>
            </a:r>
            <a:r>
              <a:rPr lang="fr-FR" sz="3600" b="1" spc="-10" dirty="0">
                <a:solidFill>
                  <a:schemeClr val="bg1"/>
                </a:solidFill>
                <a:effectLst/>
                <a:latin typeface="+mn-lt"/>
                <a:ea typeface="Times New Roman" panose="02020603050405020304" pitchFamily="18" charset="0"/>
                <a:cs typeface="Arial" panose="020B0604020202020204" pitchFamily="34" charset="0"/>
              </a:rPr>
              <a:t>Importance of Communication</a:t>
            </a:r>
            <a:br>
              <a:rPr lang="fr-FR" sz="3600" b="1" spc="-10" dirty="0">
                <a:solidFill>
                  <a:schemeClr val="bg1"/>
                </a:solidFill>
                <a:effectLst/>
                <a:latin typeface="+mn-lt"/>
                <a:ea typeface="Times New Roman" panose="02020603050405020304" pitchFamily="18" charset="0"/>
                <a:cs typeface="Arial" panose="020B0604020202020204" pitchFamily="34" charset="0"/>
              </a:rPr>
            </a:br>
            <a:r>
              <a:rPr lang="fr-FR" sz="3600" b="1" spc="-10" dirty="0" err="1">
                <a:solidFill>
                  <a:schemeClr val="bg1"/>
                </a:solidFill>
                <a:effectLst/>
                <a:latin typeface="+mn-lt"/>
                <a:ea typeface="Times New Roman" panose="02020603050405020304" pitchFamily="18" charset="0"/>
                <a:cs typeface="Arial" panose="020B0604020202020204" pitchFamily="34" charset="0"/>
              </a:rPr>
              <a:t>Strategies</a:t>
            </a:r>
            <a:r>
              <a:rPr lang="fr-FR" sz="3600" b="1" spc="-10" dirty="0">
                <a:solidFill>
                  <a:schemeClr val="bg1"/>
                </a:solidFill>
                <a:effectLst/>
                <a:latin typeface="+mn-lt"/>
                <a:ea typeface="Times New Roman" panose="02020603050405020304" pitchFamily="18" charset="0"/>
                <a:cs typeface="Arial" panose="020B0604020202020204" pitchFamily="34" charset="0"/>
              </a:rPr>
              <a:t>                                         	  -4-</a:t>
            </a:r>
            <a:endParaRPr lang="fr-FR" sz="3600" dirty="0"/>
          </a:p>
        </p:txBody>
      </p:sp>
      <p:sp>
        <p:nvSpPr>
          <p:cNvPr id="3" name="Espace réservé du contenu 2">
            <a:extLst>
              <a:ext uri="{FF2B5EF4-FFF2-40B4-BE49-F238E27FC236}">
                <a16:creationId xmlns:a16="http://schemas.microsoft.com/office/drawing/2014/main" id="{B5D10685-A111-4B67-82B8-882E4447A2FD}"/>
              </a:ext>
            </a:extLst>
          </p:cNvPr>
          <p:cNvSpPr>
            <a:spLocks noGrp="1"/>
          </p:cNvSpPr>
          <p:nvPr>
            <p:ph idx="1"/>
          </p:nvPr>
        </p:nvSpPr>
        <p:spPr>
          <a:xfrm>
            <a:off x="180975" y="1695450"/>
            <a:ext cx="8639175" cy="4572000"/>
          </a:xfrm>
        </p:spPr>
        <p:txBody>
          <a:bodyPr>
            <a:normAutofit/>
          </a:bodyPr>
          <a:lstStyle/>
          <a:p>
            <a:pPr>
              <a:buFont typeface="Wingdings" panose="05000000000000000000" pitchFamily="2" charset="2"/>
              <a:buChar char="Ø"/>
            </a:pPr>
            <a:r>
              <a:rPr lang="en-US" b="1" dirty="0">
                <a:solidFill>
                  <a:srgbClr val="0070C0"/>
                </a:solidFill>
              </a:rPr>
              <a:t>Who?</a:t>
            </a:r>
            <a:r>
              <a:rPr lang="en-US" dirty="0"/>
              <a:t>	</a:t>
            </a:r>
          </a:p>
          <a:p>
            <a:pPr marL="0" indent="0">
              <a:buNone/>
            </a:pPr>
            <a:r>
              <a:rPr lang="en-US" dirty="0"/>
              <a:t> Once your reason for communicating is determined, you can focus on defining the audiences you need to reach and how you want to reach them. Ask yourself the following questions:</a:t>
            </a:r>
          </a:p>
          <a:p>
            <a:pPr marL="0" indent="0">
              <a:buNone/>
            </a:pPr>
            <a:r>
              <a:rPr lang="en-US" dirty="0"/>
              <a:t>  Who is involved, affected, interested? </a:t>
            </a:r>
          </a:p>
          <a:p>
            <a:pPr marL="0" indent="0">
              <a:buNone/>
            </a:pPr>
            <a:r>
              <a:rPr lang="en-US" dirty="0"/>
              <a:t> Is there an obvious audience? </a:t>
            </a:r>
          </a:p>
          <a:p>
            <a:pPr marL="0" indent="0">
              <a:buNone/>
            </a:pPr>
            <a:r>
              <a:rPr lang="en-US" dirty="0"/>
              <a:t> Are there others who may be affected? </a:t>
            </a:r>
          </a:p>
          <a:p>
            <a:pPr marL="0" indent="0">
              <a:buNone/>
            </a:pPr>
            <a:r>
              <a:rPr lang="en-US" dirty="0"/>
              <a:t> Are there traditionally underrepresented groups that need to be reached?</a:t>
            </a:r>
          </a:p>
          <a:p>
            <a:endParaRPr lang="fr-FR" dirty="0"/>
          </a:p>
        </p:txBody>
      </p:sp>
    </p:spTree>
    <p:extLst>
      <p:ext uri="{BB962C8B-B14F-4D97-AF65-F5344CB8AC3E}">
        <p14:creationId xmlns:p14="http://schemas.microsoft.com/office/powerpoint/2010/main" val="1460279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3A2946-F67E-4FAA-BA38-4F1B8766DB17}"/>
              </a:ext>
            </a:extLst>
          </p:cNvPr>
          <p:cNvSpPr>
            <a:spLocks noGrp="1"/>
          </p:cNvSpPr>
          <p:nvPr>
            <p:ph type="title"/>
          </p:nvPr>
        </p:nvSpPr>
        <p:spPr>
          <a:xfrm>
            <a:off x="2438400" y="365125"/>
            <a:ext cx="8915400" cy="1325563"/>
          </a:xfrm>
        </p:spPr>
        <p:txBody>
          <a:bodyPr>
            <a:normAutofit fontScale="90000"/>
          </a:bodyPr>
          <a:lstStyle/>
          <a:p>
            <a:r>
              <a:rPr lang="fr-FR" sz="4000" b="1" spc="-10" dirty="0">
                <a:solidFill>
                  <a:schemeClr val="bg1"/>
                </a:solidFill>
                <a:effectLst/>
                <a:latin typeface="+mn-lt"/>
                <a:ea typeface="Times New Roman" panose="02020603050405020304" pitchFamily="18" charset="0"/>
                <a:cs typeface="Arial" panose="020B0604020202020204" pitchFamily="34" charset="0"/>
              </a:rPr>
              <a:t>I-3</a:t>
            </a:r>
            <a:r>
              <a:rPr lang="fr-FR" sz="4000" spc="-10" dirty="0">
                <a:solidFill>
                  <a:schemeClr val="bg1"/>
                </a:solidFill>
                <a:effectLst/>
                <a:latin typeface="+mn-lt"/>
                <a:ea typeface="Times New Roman" panose="02020603050405020304" pitchFamily="18" charset="0"/>
                <a:cs typeface="Arial" panose="020B0604020202020204" pitchFamily="34" charset="0"/>
              </a:rPr>
              <a:t>- </a:t>
            </a:r>
            <a:r>
              <a:rPr lang="fr-FR" sz="4000" b="1" spc="-10" dirty="0">
                <a:solidFill>
                  <a:schemeClr val="bg1"/>
                </a:solidFill>
                <a:effectLst/>
                <a:latin typeface="+mn-lt"/>
                <a:ea typeface="Times New Roman" panose="02020603050405020304" pitchFamily="18" charset="0"/>
                <a:cs typeface="Arial" panose="020B0604020202020204" pitchFamily="34" charset="0"/>
              </a:rPr>
              <a:t>Importance of Communication</a:t>
            </a:r>
            <a:br>
              <a:rPr lang="fr-FR" sz="4000" b="1" spc="-10" dirty="0">
                <a:solidFill>
                  <a:schemeClr val="bg1"/>
                </a:solidFill>
                <a:effectLst/>
                <a:latin typeface="+mn-lt"/>
                <a:ea typeface="Times New Roman" panose="02020603050405020304" pitchFamily="18" charset="0"/>
                <a:cs typeface="Arial" panose="020B0604020202020204" pitchFamily="34" charset="0"/>
              </a:rPr>
            </a:br>
            <a:r>
              <a:rPr lang="fr-FR" sz="4000" b="1" spc="-10" dirty="0" err="1">
                <a:solidFill>
                  <a:schemeClr val="bg1"/>
                </a:solidFill>
                <a:effectLst/>
                <a:latin typeface="+mn-lt"/>
                <a:ea typeface="Times New Roman" panose="02020603050405020304" pitchFamily="18" charset="0"/>
                <a:cs typeface="Arial" panose="020B0604020202020204" pitchFamily="34" charset="0"/>
              </a:rPr>
              <a:t>Strategies</a:t>
            </a:r>
            <a:r>
              <a:rPr lang="fr-FR" sz="4000" b="1" spc="-10" dirty="0">
                <a:solidFill>
                  <a:schemeClr val="bg1"/>
                </a:solidFill>
                <a:effectLst/>
                <a:latin typeface="+mn-lt"/>
                <a:ea typeface="Times New Roman" panose="02020603050405020304" pitchFamily="18" charset="0"/>
                <a:cs typeface="Arial" panose="020B0604020202020204" pitchFamily="34" charset="0"/>
              </a:rPr>
              <a:t>                                         	  -5-</a:t>
            </a:r>
            <a:br>
              <a:rPr lang="fr-FR" sz="2000" dirty="0">
                <a:effectLst/>
                <a:latin typeface="Calibri" panose="020F0502020204030204" pitchFamily="34" charset="0"/>
                <a:ea typeface="Calibri" panose="020F0502020204030204" pitchFamily="34" charset="0"/>
                <a:cs typeface="Arial" panose="020B0604020202020204" pitchFamily="34" charset="0"/>
              </a:rPr>
            </a:br>
            <a:endParaRPr lang="fr-FR" dirty="0"/>
          </a:p>
        </p:txBody>
      </p:sp>
      <p:sp>
        <p:nvSpPr>
          <p:cNvPr id="3" name="Espace réservé du contenu 2">
            <a:extLst>
              <a:ext uri="{FF2B5EF4-FFF2-40B4-BE49-F238E27FC236}">
                <a16:creationId xmlns:a16="http://schemas.microsoft.com/office/drawing/2014/main" id="{31C76FE8-FB13-4F3D-8D0D-2EA432F1A1CB}"/>
              </a:ext>
            </a:extLst>
          </p:cNvPr>
          <p:cNvSpPr>
            <a:spLocks noGrp="1"/>
          </p:cNvSpPr>
          <p:nvPr>
            <p:ph idx="1"/>
          </p:nvPr>
        </p:nvSpPr>
        <p:spPr>
          <a:xfrm>
            <a:off x="0" y="1690688"/>
            <a:ext cx="8743950" cy="4662487"/>
          </a:xfrm>
        </p:spPr>
        <p:txBody>
          <a:bodyPr>
            <a:normAutofit fontScale="92500" lnSpcReduction="10000"/>
          </a:bodyPr>
          <a:lstStyle/>
          <a:p>
            <a:pPr>
              <a:buFont typeface="Wingdings" panose="05000000000000000000" pitchFamily="2" charset="2"/>
              <a:buChar char="Ø"/>
            </a:pPr>
            <a:r>
              <a:rPr lang="en-US" b="1" dirty="0">
                <a:solidFill>
                  <a:srgbClr val="0070C0"/>
                </a:solidFill>
              </a:rPr>
              <a:t>What? </a:t>
            </a:r>
          </a:p>
          <a:p>
            <a:pPr marL="0" indent="0" algn="just">
              <a:buNone/>
            </a:pPr>
            <a:r>
              <a:rPr lang="en-US" dirty="0"/>
              <a:t>Once the previous steps are complete, you may schedule a meeting with members of the site team to discuss the communication challenges facing them. </a:t>
            </a:r>
          </a:p>
          <a:p>
            <a:pPr marL="0" indent="0" algn="just">
              <a:buNone/>
            </a:pPr>
            <a:r>
              <a:rPr lang="en-US" dirty="0"/>
              <a:t>This discussion could involve coordinating with all Site Team members about community involvement goals and objectives and might involve brainstorming and prioritizing potential messages. </a:t>
            </a:r>
          </a:p>
          <a:p>
            <a:pPr marL="0" indent="0" algn="just">
              <a:buNone/>
            </a:pPr>
            <a:r>
              <a:rPr lang="en-US" dirty="0"/>
              <a:t>Focus on two or three key messages and rank them by importance, timeliness, or other factors. </a:t>
            </a:r>
          </a:p>
          <a:p>
            <a:pPr marL="0" indent="0" algn="just">
              <a:buNone/>
            </a:pPr>
            <a:r>
              <a:rPr lang="en-US" dirty="0"/>
              <a:t>It is possible that you have key messages that are only constructed for one or two of your identified audience,</a:t>
            </a:r>
            <a:endParaRPr lang="fr-FR" dirty="0"/>
          </a:p>
          <a:p>
            <a:endParaRPr lang="fr-FR" dirty="0"/>
          </a:p>
        </p:txBody>
      </p:sp>
    </p:spTree>
    <p:extLst>
      <p:ext uri="{BB962C8B-B14F-4D97-AF65-F5344CB8AC3E}">
        <p14:creationId xmlns:p14="http://schemas.microsoft.com/office/powerpoint/2010/main" val="3323761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DCAA51-0AAF-4D30-AA1A-52F8AB0599C3}"/>
              </a:ext>
            </a:extLst>
          </p:cNvPr>
          <p:cNvSpPr>
            <a:spLocks noGrp="1"/>
          </p:cNvSpPr>
          <p:nvPr>
            <p:ph type="title"/>
          </p:nvPr>
        </p:nvSpPr>
        <p:spPr>
          <a:xfrm>
            <a:off x="2552700" y="365126"/>
            <a:ext cx="8801100" cy="977900"/>
          </a:xfrm>
        </p:spPr>
        <p:txBody>
          <a:bodyPr>
            <a:noAutofit/>
          </a:bodyPr>
          <a:lstStyle/>
          <a:p>
            <a:r>
              <a:rPr lang="fr-FR" sz="3600" b="1" spc="-10" dirty="0">
                <a:solidFill>
                  <a:schemeClr val="bg1"/>
                </a:solidFill>
                <a:effectLst/>
                <a:latin typeface="+mn-lt"/>
                <a:ea typeface="Times New Roman" panose="02020603050405020304" pitchFamily="18" charset="0"/>
                <a:cs typeface="Arial" panose="020B0604020202020204" pitchFamily="34" charset="0"/>
              </a:rPr>
              <a:t>I-3</a:t>
            </a:r>
            <a:r>
              <a:rPr lang="fr-FR" sz="3600" spc="-10" dirty="0">
                <a:solidFill>
                  <a:schemeClr val="bg1"/>
                </a:solidFill>
                <a:effectLst/>
                <a:latin typeface="+mn-lt"/>
                <a:ea typeface="Times New Roman" panose="02020603050405020304" pitchFamily="18" charset="0"/>
                <a:cs typeface="Arial" panose="020B0604020202020204" pitchFamily="34" charset="0"/>
              </a:rPr>
              <a:t>- </a:t>
            </a:r>
            <a:r>
              <a:rPr lang="fr-FR" sz="3600" b="1" spc="-10" dirty="0">
                <a:solidFill>
                  <a:schemeClr val="bg1"/>
                </a:solidFill>
                <a:effectLst/>
                <a:latin typeface="+mn-lt"/>
                <a:ea typeface="Times New Roman" panose="02020603050405020304" pitchFamily="18" charset="0"/>
                <a:cs typeface="Arial" panose="020B0604020202020204" pitchFamily="34" charset="0"/>
              </a:rPr>
              <a:t>Importance of Communication</a:t>
            </a:r>
            <a:br>
              <a:rPr lang="fr-FR" sz="3600" b="1" spc="-10" dirty="0">
                <a:solidFill>
                  <a:schemeClr val="bg1"/>
                </a:solidFill>
                <a:effectLst/>
                <a:latin typeface="+mn-lt"/>
                <a:ea typeface="Times New Roman" panose="02020603050405020304" pitchFamily="18" charset="0"/>
                <a:cs typeface="Arial" panose="020B0604020202020204" pitchFamily="34" charset="0"/>
              </a:rPr>
            </a:br>
            <a:r>
              <a:rPr lang="fr-FR" sz="3600" b="1" spc="-10" dirty="0" err="1">
                <a:solidFill>
                  <a:schemeClr val="bg1"/>
                </a:solidFill>
                <a:effectLst/>
                <a:latin typeface="+mn-lt"/>
                <a:ea typeface="Times New Roman" panose="02020603050405020304" pitchFamily="18" charset="0"/>
                <a:cs typeface="Arial" panose="020B0604020202020204" pitchFamily="34" charset="0"/>
              </a:rPr>
              <a:t>Strategies</a:t>
            </a:r>
            <a:r>
              <a:rPr lang="fr-FR" sz="3600" b="1" spc="-10" dirty="0">
                <a:solidFill>
                  <a:schemeClr val="bg1"/>
                </a:solidFill>
                <a:effectLst/>
                <a:latin typeface="+mn-lt"/>
                <a:ea typeface="Times New Roman" panose="02020603050405020304" pitchFamily="18" charset="0"/>
                <a:cs typeface="Arial" panose="020B0604020202020204" pitchFamily="34" charset="0"/>
              </a:rPr>
              <a:t>                                         	-</a:t>
            </a:r>
            <a:r>
              <a:rPr lang="fr-FR" sz="3600" b="1" spc="-10" dirty="0">
                <a:solidFill>
                  <a:schemeClr val="bg1"/>
                </a:solidFill>
                <a:latin typeface="+mn-lt"/>
                <a:ea typeface="Times New Roman" panose="02020603050405020304" pitchFamily="18" charset="0"/>
                <a:cs typeface="Arial" panose="020B0604020202020204" pitchFamily="34" charset="0"/>
              </a:rPr>
              <a:t>6</a:t>
            </a:r>
            <a:r>
              <a:rPr lang="fr-FR" sz="3600" b="1" spc="-10" dirty="0">
                <a:solidFill>
                  <a:schemeClr val="bg1"/>
                </a:solidFill>
                <a:effectLst/>
                <a:latin typeface="+mn-lt"/>
                <a:ea typeface="Times New Roman" panose="02020603050405020304" pitchFamily="18" charset="0"/>
                <a:cs typeface="Arial" panose="020B0604020202020204" pitchFamily="34" charset="0"/>
              </a:rPr>
              <a:t>-</a:t>
            </a:r>
            <a:endParaRPr lang="fr-FR" sz="3600" dirty="0"/>
          </a:p>
        </p:txBody>
      </p:sp>
      <p:sp>
        <p:nvSpPr>
          <p:cNvPr id="3" name="Espace réservé du contenu 2">
            <a:extLst>
              <a:ext uri="{FF2B5EF4-FFF2-40B4-BE49-F238E27FC236}">
                <a16:creationId xmlns:a16="http://schemas.microsoft.com/office/drawing/2014/main" id="{FAB43B49-2430-4FC5-ABC2-354C707D8B7A}"/>
              </a:ext>
            </a:extLst>
          </p:cNvPr>
          <p:cNvSpPr>
            <a:spLocks noGrp="1"/>
          </p:cNvSpPr>
          <p:nvPr>
            <p:ph idx="1"/>
          </p:nvPr>
        </p:nvSpPr>
        <p:spPr>
          <a:xfrm>
            <a:off x="114300" y="1619250"/>
            <a:ext cx="11239500" cy="4557713"/>
          </a:xfrm>
        </p:spPr>
        <p:txBody>
          <a:bodyPr/>
          <a:lstStyle/>
          <a:p>
            <a:pPr>
              <a:buFont typeface="Wingdings" panose="05000000000000000000" pitchFamily="2" charset="2"/>
              <a:buChar char="Ø"/>
            </a:pPr>
            <a:r>
              <a:rPr lang="en-US" b="1" dirty="0">
                <a:solidFill>
                  <a:srgbClr val="0070C0"/>
                </a:solidFill>
              </a:rPr>
              <a:t>How?</a:t>
            </a:r>
          </a:p>
          <a:p>
            <a:r>
              <a:rPr lang="en-US" dirty="0"/>
              <a:t> Once you have identified your key messages, you need to determine the vehicle for delivering your messages. Keep in mind that you may choose different mechanisms to meet different stakeholder needs.</a:t>
            </a:r>
          </a:p>
          <a:p>
            <a:pPr marL="0" indent="0">
              <a:buNone/>
            </a:pPr>
            <a:r>
              <a:rPr lang="en-US" dirty="0"/>
              <a:t> </a:t>
            </a:r>
            <a:endParaRPr lang="fr-FR" dirty="0"/>
          </a:p>
        </p:txBody>
      </p:sp>
    </p:spTree>
    <p:extLst>
      <p:ext uri="{BB962C8B-B14F-4D97-AF65-F5344CB8AC3E}">
        <p14:creationId xmlns:p14="http://schemas.microsoft.com/office/powerpoint/2010/main" val="2072430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64964C-48E5-4D80-ADD8-CD806DD1942A}"/>
              </a:ext>
            </a:extLst>
          </p:cNvPr>
          <p:cNvSpPr>
            <a:spLocks noGrp="1"/>
          </p:cNvSpPr>
          <p:nvPr>
            <p:ph type="title"/>
          </p:nvPr>
        </p:nvSpPr>
        <p:spPr>
          <a:xfrm>
            <a:off x="2371724" y="365126"/>
            <a:ext cx="8982075" cy="1006474"/>
          </a:xfrm>
        </p:spPr>
        <p:txBody>
          <a:bodyPr>
            <a:noAutofit/>
          </a:bodyPr>
          <a:lstStyle/>
          <a:p>
            <a:r>
              <a:rPr lang="fr-FR" sz="3600" b="1" spc="-10" dirty="0">
                <a:solidFill>
                  <a:schemeClr val="bg1"/>
                </a:solidFill>
                <a:effectLst/>
                <a:latin typeface="+mn-lt"/>
                <a:ea typeface="Times New Roman" panose="02020603050405020304" pitchFamily="18" charset="0"/>
                <a:cs typeface="Arial" panose="020B0604020202020204" pitchFamily="34" charset="0"/>
              </a:rPr>
              <a:t>I-3</a:t>
            </a:r>
            <a:r>
              <a:rPr lang="fr-FR" sz="3600" spc="-10" dirty="0">
                <a:solidFill>
                  <a:schemeClr val="bg1"/>
                </a:solidFill>
                <a:effectLst/>
                <a:latin typeface="+mn-lt"/>
                <a:ea typeface="Times New Roman" panose="02020603050405020304" pitchFamily="18" charset="0"/>
                <a:cs typeface="Arial" panose="020B0604020202020204" pitchFamily="34" charset="0"/>
              </a:rPr>
              <a:t>- </a:t>
            </a:r>
            <a:r>
              <a:rPr lang="fr-FR" sz="3600" b="1" spc="-10" dirty="0">
                <a:solidFill>
                  <a:schemeClr val="bg1"/>
                </a:solidFill>
                <a:effectLst/>
                <a:latin typeface="+mn-lt"/>
                <a:ea typeface="Times New Roman" panose="02020603050405020304" pitchFamily="18" charset="0"/>
                <a:cs typeface="Arial" panose="020B0604020202020204" pitchFamily="34" charset="0"/>
              </a:rPr>
              <a:t>Importance of Communication</a:t>
            </a:r>
            <a:br>
              <a:rPr lang="fr-FR" sz="3600" b="1" spc="-10" dirty="0">
                <a:solidFill>
                  <a:schemeClr val="bg1"/>
                </a:solidFill>
                <a:effectLst/>
                <a:latin typeface="+mn-lt"/>
                <a:ea typeface="Times New Roman" panose="02020603050405020304" pitchFamily="18" charset="0"/>
                <a:cs typeface="Arial" panose="020B0604020202020204" pitchFamily="34" charset="0"/>
              </a:rPr>
            </a:br>
            <a:r>
              <a:rPr lang="fr-FR" sz="3600" b="1" spc="-10" dirty="0" err="1">
                <a:solidFill>
                  <a:schemeClr val="bg1"/>
                </a:solidFill>
                <a:effectLst/>
                <a:latin typeface="+mn-lt"/>
                <a:ea typeface="Times New Roman" panose="02020603050405020304" pitchFamily="18" charset="0"/>
                <a:cs typeface="Arial" panose="020B0604020202020204" pitchFamily="34" charset="0"/>
              </a:rPr>
              <a:t>Strategies</a:t>
            </a:r>
            <a:r>
              <a:rPr lang="fr-FR" sz="3600" b="1" spc="-10" dirty="0">
                <a:solidFill>
                  <a:schemeClr val="bg1"/>
                </a:solidFill>
                <a:effectLst/>
                <a:latin typeface="+mn-lt"/>
                <a:ea typeface="Times New Roman" panose="02020603050405020304" pitchFamily="18" charset="0"/>
                <a:cs typeface="Arial" panose="020B0604020202020204" pitchFamily="34" charset="0"/>
              </a:rPr>
              <a:t>                                         	  -7-</a:t>
            </a:r>
            <a:endParaRPr lang="fr-FR" sz="3600" dirty="0"/>
          </a:p>
        </p:txBody>
      </p:sp>
      <p:sp>
        <p:nvSpPr>
          <p:cNvPr id="3" name="Espace réservé du contenu 2">
            <a:extLst>
              <a:ext uri="{FF2B5EF4-FFF2-40B4-BE49-F238E27FC236}">
                <a16:creationId xmlns:a16="http://schemas.microsoft.com/office/drawing/2014/main" id="{968D47B0-F6E5-45E6-BB2B-EFF5346ED533}"/>
              </a:ext>
            </a:extLst>
          </p:cNvPr>
          <p:cNvSpPr>
            <a:spLocks noGrp="1"/>
          </p:cNvSpPr>
          <p:nvPr>
            <p:ph idx="1"/>
          </p:nvPr>
        </p:nvSpPr>
        <p:spPr>
          <a:xfrm>
            <a:off x="219075" y="1762126"/>
            <a:ext cx="8543925" cy="4414838"/>
          </a:xfrm>
        </p:spPr>
        <p:txBody>
          <a:bodyPr/>
          <a:lstStyle/>
          <a:p>
            <a:r>
              <a:rPr lang="en-US" dirty="0"/>
              <a:t>The early development of a good communication strategy can reduce misunderstandings between stakeholders from different country and company cultures communicating over distance. </a:t>
            </a:r>
          </a:p>
          <a:p>
            <a:r>
              <a:rPr lang="en-US" dirty="0"/>
              <a:t>The main interested parties must work together to define this strategy, creating the project communications management plan. </a:t>
            </a:r>
          </a:p>
          <a:p>
            <a:r>
              <a:rPr lang="en-US" dirty="0"/>
              <a:t>This  lecture suggests three main steps to prepare a global communication strategy, by:</a:t>
            </a:r>
          </a:p>
          <a:p>
            <a:endParaRPr lang="fr-FR" dirty="0"/>
          </a:p>
        </p:txBody>
      </p:sp>
    </p:spTree>
    <p:extLst>
      <p:ext uri="{BB962C8B-B14F-4D97-AF65-F5344CB8AC3E}">
        <p14:creationId xmlns:p14="http://schemas.microsoft.com/office/powerpoint/2010/main" val="436741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A3859C-4A69-4C24-811C-DC196AAD0B1C}"/>
              </a:ext>
            </a:extLst>
          </p:cNvPr>
          <p:cNvSpPr>
            <a:spLocks noGrp="1"/>
          </p:cNvSpPr>
          <p:nvPr>
            <p:ph type="title"/>
          </p:nvPr>
        </p:nvSpPr>
        <p:spPr>
          <a:xfrm>
            <a:off x="2295524" y="365125"/>
            <a:ext cx="9058275" cy="987425"/>
          </a:xfrm>
        </p:spPr>
        <p:txBody>
          <a:bodyPr>
            <a:noAutofit/>
          </a:bodyPr>
          <a:lstStyle/>
          <a:p>
            <a:r>
              <a:rPr lang="fr-FR" sz="3600" b="1" spc="-10" dirty="0">
                <a:solidFill>
                  <a:schemeClr val="bg1"/>
                </a:solidFill>
                <a:effectLst/>
                <a:latin typeface="+mn-lt"/>
                <a:ea typeface="Times New Roman" panose="02020603050405020304" pitchFamily="18" charset="0"/>
                <a:cs typeface="Arial" panose="020B0604020202020204" pitchFamily="34" charset="0"/>
              </a:rPr>
              <a:t>I-3</a:t>
            </a:r>
            <a:r>
              <a:rPr lang="fr-FR" sz="3600" spc="-10" dirty="0">
                <a:solidFill>
                  <a:schemeClr val="bg1"/>
                </a:solidFill>
                <a:effectLst/>
                <a:latin typeface="+mn-lt"/>
                <a:ea typeface="Times New Roman" panose="02020603050405020304" pitchFamily="18" charset="0"/>
                <a:cs typeface="Arial" panose="020B0604020202020204" pitchFamily="34" charset="0"/>
              </a:rPr>
              <a:t>- </a:t>
            </a:r>
            <a:r>
              <a:rPr lang="fr-FR" sz="3600" b="1" spc="-10" dirty="0">
                <a:solidFill>
                  <a:schemeClr val="bg1"/>
                </a:solidFill>
                <a:effectLst/>
                <a:latin typeface="+mn-lt"/>
                <a:ea typeface="Times New Roman" panose="02020603050405020304" pitchFamily="18" charset="0"/>
                <a:cs typeface="Arial" panose="020B0604020202020204" pitchFamily="34" charset="0"/>
              </a:rPr>
              <a:t>Importance of Communication</a:t>
            </a:r>
            <a:br>
              <a:rPr lang="fr-FR" sz="3600" b="1" spc="-10" dirty="0">
                <a:solidFill>
                  <a:schemeClr val="bg1"/>
                </a:solidFill>
                <a:effectLst/>
                <a:latin typeface="+mn-lt"/>
                <a:ea typeface="Times New Roman" panose="02020603050405020304" pitchFamily="18" charset="0"/>
                <a:cs typeface="Arial" panose="020B0604020202020204" pitchFamily="34" charset="0"/>
              </a:rPr>
            </a:br>
            <a:r>
              <a:rPr lang="fr-FR" sz="3600" b="1" spc="-10" dirty="0" err="1">
                <a:solidFill>
                  <a:schemeClr val="bg1"/>
                </a:solidFill>
                <a:effectLst/>
                <a:latin typeface="+mn-lt"/>
                <a:ea typeface="Times New Roman" panose="02020603050405020304" pitchFamily="18" charset="0"/>
                <a:cs typeface="Arial" panose="020B0604020202020204" pitchFamily="34" charset="0"/>
              </a:rPr>
              <a:t>Strategies</a:t>
            </a:r>
            <a:r>
              <a:rPr lang="fr-FR" sz="3600" b="1" spc="-10" dirty="0">
                <a:solidFill>
                  <a:schemeClr val="bg1"/>
                </a:solidFill>
                <a:effectLst/>
                <a:latin typeface="+mn-lt"/>
                <a:ea typeface="Times New Roman" panose="02020603050405020304" pitchFamily="18" charset="0"/>
                <a:cs typeface="Arial" panose="020B0604020202020204" pitchFamily="34" charset="0"/>
              </a:rPr>
              <a:t>                                          	  -8-</a:t>
            </a:r>
            <a:endParaRPr lang="fr-FR" sz="3600" dirty="0"/>
          </a:p>
        </p:txBody>
      </p:sp>
      <p:sp>
        <p:nvSpPr>
          <p:cNvPr id="3" name="Espace réservé du contenu 2">
            <a:extLst>
              <a:ext uri="{FF2B5EF4-FFF2-40B4-BE49-F238E27FC236}">
                <a16:creationId xmlns:a16="http://schemas.microsoft.com/office/drawing/2014/main" id="{92C2993B-3277-4299-B8D3-95D6F55B74D8}"/>
              </a:ext>
            </a:extLst>
          </p:cNvPr>
          <p:cNvSpPr>
            <a:spLocks noGrp="1"/>
          </p:cNvSpPr>
          <p:nvPr>
            <p:ph idx="1"/>
          </p:nvPr>
        </p:nvSpPr>
        <p:spPr>
          <a:xfrm>
            <a:off x="114300" y="1752600"/>
            <a:ext cx="8658225" cy="4424363"/>
          </a:xfrm>
        </p:spPr>
        <p:txBody>
          <a:bodyPr/>
          <a:lstStyle/>
          <a:p>
            <a:pPr algn="just"/>
            <a:endParaRPr lang="en-US" dirty="0"/>
          </a:p>
          <a:p>
            <a:pPr algn="just"/>
            <a:r>
              <a:rPr lang="en-US" dirty="0"/>
              <a:t>identifying the types of information to be communicated;</a:t>
            </a:r>
          </a:p>
          <a:p>
            <a:pPr algn="just"/>
            <a:r>
              <a:rPr lang="en-US" dirty="0"/>
              <a:t>gathering the communication requirements from key stakeholders;</a:t>
            </a:r>
          </a:p>
          <a:p>
            <a:pPr algn="just"/>
            <a:r>
              <a:rPr lang="en-US" dirty="0"/>
              <a:t>determining how the communication will effectively happen.</a:t>
            </a:r>
          </a:p>
          <a:p>
            <a:endParaRPr lang="fr-FR" dirty="0"/>
          </a:p>
        </p:txBody>
      </p:sp>
    </p:spTree>
    <p:extLst>
      <p:ext uri="{BB962C8B-B14F-4D97-AF65-F5344CB8AC3E}">
        <p14:creationId xmlns:p14="http://schemas.microsoft.com/office/powerpoint/2010/main" val="10333903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F9C578-AC74-4E28-B206-5B7E9F5CDC7B}"/>
              </a:ext>
            </a:extLst>
          </p:cNvPr>
          <p:cNvSpPr>
            <a:spLocks noGrp="1"/>
          </p:cNvSpPr>
          <p:nvPr>
            <p:ph type="title"/>
          </p:nvPr>
        </p:nvSpPr>
        <p:spPr>
          <a:xfrm>
            <a:off x="2324100" y="365125"/>
            <a:ext cx="9029700" cy="1325563"/>
          </a:xfrm>
        </p:spPr>
        <p:txBody>
          <a:bodyPr/>
          <a:lstStyle/>
          <a:p>
            <a:r>
              <a:rPr lang="en-US" sz="3600" b="1" dirty="0">
                <a:solidFill>
                  <a:schemeClr val="bg1"/>
                </a:solidFill>
                <a:latin typeface="+mn-lt"/>
              </a:rPr>
              <a:t>III- Defining the types of project   -1-</a:t>
            </a:r>
            <a:br>
              <a:rPr lang="fr-FR" sz="4400" b="1" dirty="0">
                <a:solidFill>
                  <a:schemeClr val="bg1"/>
                </a:solidFill>
              </a:rPr>
            </a:br>
            <a:endParaRPr lang="fr-FR" dirty="0"/>
          </a:p>
        </p:txBody>
      </p:sp>
      <p:sp>
        <p:nvSpPr>
          <p:cNvPr id="3" name="Espace réservé du contenu 2">
            <a:extLst>
              <a:ext uri="{FF2B5EF4-FFF2-40B4-BE49-F238E27FC236}">
                <a16:creationId xmlns:a16="http://schemas.microsoft.com/office/drawing/2014/main" id="{11F591D4-EC2E-4C46-AA56-D57679A161EF}"/>
              </a:ext>
            </a:extLst>
          </p:cNvPr>
          <p:cNvSpPr>
            <a:spLocks noGrp="1"/>
          </p:cNvSpPr>
          <p:nvPr>
            <p:ph idx="1"/>
          </p:nvPr>
        </p:nvSpPr>
        <p:spPr>
          <a:xfrm>
            <a:off x="228600" y="1762125"/>
            <a:ext cx="8543925" cy="4414838"/>
          </a:xfrm>
        </p:spPr>
        <p:txBody>
          <a:bodyPr/>
          <a:lstStyle/>
          <a:p>
            <a:r>
              <a:rPr lang="en-US" dirty="0"/>
              <a:t>As a first step, you need to identify the project information that must be part of the communications plan, with the help of the project team members and other key stakeholders. The information items can be grouped into broad categories, which will vary according to the knowledge area, the project complexity and the type of organization. </a:t>
            </a:r>
          </a:p>
          <a:p>
            <a:r>
              <a:rPr lang="en-US" dirty="0"/>
              <a:t>These are some examples of information categories that are applicable to most projects:</a:t>
            </a:r>
          </a:p>
          <a:p>
            <a:endParaRPr lang="fr-FR" dirty="0"/>
          </a:p>
        </p:txBody>
      </p:sp>
    </p:spTree>
    <p:extLst>
      <p:ext uri="{BB962C8B-B14F-4D97-AF65-F5344CB8AC3E}">
        <p14:creationId xmlns:p14="http://schemas.microsoft.com/office/powerpoint/2010/main" val="3089789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20DEC4-AC83-4234-8B67-741D5B6FAB6E}"/>
              </a:ext>
            </a:extLst>
          </p:cNvPr>
          <p:cNvSpPr>
            <a:spLocks noGrp="1"/>
          </p:cNvSpPr>
          <p:nvPr>
            <p:ph type="title"/>
          </p:nvPr>
        </p:nvSpPr>
        <p:spPr>
          <a:xfrm>
            <a:off x="2276474" y="365125"/>
            <a:ext cx="9077325" cy="1325563"/>
          </a:xfrm>
        </p:spPr>
        <p:txBody>
          <a:bodyPr>
            <a:normAutofit/>
          </a:bodyPr>
          <a:lstStyle/>
          <a:p>
            <a:r>
              <a:rPr lang="en-US" sz="3600" b="1" dirty="0">
                <a:solidFill>
                  <a:schemeClr val="bg1"/>
                </a:solidFill>
                <a:latin typeface="+mn-lt"/>
              </a:rPr>
              <a:t>III- Defining the types of project   -2-</a:t>
            </a:r>
            <a:endParaRPr lang="fr-FR" sz="3600" dirty="0"/>
          </a:p>
        </p:txBody>
      </p:sp>
      <p:sp>
        <p:nvSpPr>
          <p:cNvPr id="3" name="Espace réservé du contenu 2">
            <a:extLst>
              <a:ext uri="{FF2B5EF4-FFF2-40B4-BE49-F238E27FC236}">
                <a16:creationId xmlns:a16="http://schemas.microsoft.com/office/drawing/2014/main" id="{A3105DCD-181E-4C30-A5BC-F66537E9D916}"/>
              </a:ext>
            </a:extLst>
          </p:cNvPr>
          <p:cNvSpPr>
            <a:spLocks noGrp="1"/>
          </p:cNvSpPr>
          <p:nvPr>
            <p:ph idx="1"/>
          </p:nvPr>
        </p:nvSpPr>
        <p:spPr>
          <a:xfrm>
            <a:off x="838200" y="1825625"/>
            <a:ext cx="7905750" cy="4351338"/>
          </a:xfrm>
        </p:spPr>
        <p:txBody>
          <a:bodyPr/>
          <a:lstStyle/>
          <a:p>
            <a:pPr marL="0" indent="0">
              <a:buNone/>
            </a:pPr>
            <a:r>
              <a:rPr lang="en-US" dirty="0">
                <a:solidFill>
                  <a:srgbClr val="FF0000"/>
                </a:solidFill>
              </a:rPr>
              <a:t>Project Management Plan – </a:t>
            </a:r>
            <a:r>
              <a:rPr lang="en-US" dirty="0"/>
              <a:t>the heart of the project information, containing the detailed project definition that will serve as the main source of information for the project execution and control activities</a:t>
            </a:r>
          </a:p>
          <a:p>
            <a:pPr marL="0" indent="0" algn="just">
              <a:buNone/>
            </a:pPr>
            <a:endParaRPr lang="en-US" dirty="0"/>
          </a:p>
          <a:p>
            <a:pPr marL="0" indent="0">
              <a:buNone/>
            </a:pPr>
            <a:endParaRPr lang="fr-FR" dirty="0"/>
          </a:p>
        </p:txBody>
      </p:sp>
    </p:spTree>
    <p:extLst>
      <p:ext uri="{BB962C8B-B14F-4D97-AF65-F5344CB8AC3E}">
        <p14:creationId xmlns:p14="http://schemas.microsoft.com/office/powerpoint/2010/main" val="42452465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3E23DA-0B0E-49E8-BC63-B70586A7E47B}"/>
              </a:ext>
            </a:extLst>
          </p:cNvPr>
          <p:cNvSpPr>
            <a:spLocks noGrp="1"/>
          </p:cNvSpPr>
          <p:nvPr>
            <p:ph type="title"/>
          </p:nvPr>
        </p:nvSpPr>
        <p:spPr>
          <a:xfrm>
            <a:off x="2457450" y="365125"/>
            <a:ext cx="8896350" cy="1325563"/>
          </a:xfrm>
        </p:spPr>
        <p:txBody>
          <a:bodyPr>
            <a:normAutofit/>
          </a:bodyPr>
          <a:lstStyle/>
          <a:p>
            <a:r>
              <a:rPr lang="en-US" sz="3600" b="1" dirty="0">
                <a:solidFill>
                  <a:schemeClr val="bg1"/>
                </a:solidFill>
                <a:latin typeface="+mn-lt"/>
              </a:rPr>
              <a:t>III- Defining the types of project   -3-</a:t>
            </a:r>
            <a:endParaRPr lang="fr-FR" sz="3600" dirty="0"/>
          </a:p>
        </p:txBody>
      </p:sp>
      <p:sp>
        <p:nvSpPr>
          <p:cNvPr id="3" name="Espace réservé du contenu 2">
            <a:extLst>
              <a:ext uri="{FF2B5EF4-FFF2-40B4-BE49-F238E27FC236}">
                <a16:creationId xmlns:a16="http://schemas.microsoft.com/office/drawing/2014/main" id="{A9BCAEC8-A452-4381-A511-ECD7929D2A1B}"/>
              </a:ext>
            </a:extLst>
          </p:cNvPr>
          <p:cNvSpPr>
            <a:spLocks noGrp="1"/>
          </p:cNvSpPr>
          <p:nvPr>
            <p:ph idx="1"/>
          </p:nvPr>
        </p:nvSpPr>
        <p:spPr>
          <a:xfrm>
            <a:off x="171450" y="1690688"/>
            <a:ext cx="8620125" cy="4486275"/>
          </a:xfrm>
        </p:spPr>
        <p:txBody>
          <a:bodyPr/>
          <a:lstStyle/>
          <a:p>
            <a:pPr marL="0" indent="0" algn="just">
              <a:buNone/>
            </a:pPr>
            <a:r>
              <a:rPr lang="en-US" dirty="0">
                <a:solidFill>
                  <a:srgbClr val="FF0000"/>
                </a:solidFill>
              </a:rPr>
              <a:t>Project status – </a:t>
            </a:r>
            <a:r>
              <a:rPr lang="en-US" dirty="0"/>
              <a:t>the project managers and coordinators must produce project performance statistics, which compare the current costs, schedule, customer satisfaction levels and quality measurements with the approved baseline.</a:t>
            </a:r>
          </a:p>
          <a:p>
            <a:pPr marL="0" indent="0" algn="just">
              <a:buNone/>
            </a:pPr>
            <a:endParaRPr lang="en-US" dirty="0"/>
          </a:p>
          <a:p>
            <a:pPr marL="0" indent="0" algn="just">
              <a:buNone/>
            </a:pPr>
            <a:r>
              <a:rPr lang="en-US" dirty="0">
                <a:solidFill>
                  <a:srgbClr val="FF0000"/>
                </a:solidFill>
              </a:rPr>
              <a:t>Project records – </a:t>
            </a:r>
            <a:r>
              <a:rPr lang="en-US" dirty="0"/>
              <a:t>different project records keep track of the elements that may affect the project performance, such as issues, risk and changes</a:t>
            </a:r>
            <a:endParaRPr lang="fr-FR" dirty="0"/>
          </a:p>
          <a:p>
            <a:endParaRPr lang="fr-FR" dirty="0"/>
          </a:p>
        </p:txBody>
      </p:sp>
    </p:spTree>
    <p:extLst>
      <p:ext uri="{BB962C8B-B14F-4D97-AF65-F5344CB8AC3E}">
        <p14:creationId xmlns:p14="http://schemas.microsoft.com/office/powerpoint/2010/main" val="8489826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F2C4CB-5D6F-4646-8F30-1297AF2AE87E}"/>
              </a:ext>
            </a:extLst>
          </p:cNvPr>
          <p:cNvSpPr>
            <a:spLocks noGrp="1"/>
          </p:cNvSpPr>
          <p:nvPr>
            <p:ph type="title"/>
          </p:nvPr>
        </p:nvSpPr>
        <p:spPr>
          <a:xfrm>
            <a:off x="2324100" y="365125"/>
            <a:ext cx="9029700" cy="1325563"/>
          </a:xfrm>
        </p:spPr>
        <p:txBody>
          <a:bodyPr>
            <a:normAutofit/>
          </a:bodyPr>
          <a:lstStyle/>
          <a:p>
            <a:r>
              <a:rPr lang="en-US" sz="3600" b="1" dirty="0">
                <a:solidFill>
                  <a:schemeClr val="bg1"/>
                </a:solidFill>
                <a:latin typeface="+mn-lt"/>
              </a:rPr>
              <a:t>III- Defining the types of project   -4-</a:t>
            </a:r>
            <a:endParaRPr lang="fr-FR" sz="3600" dirty="0"/>
          </a:p>
        </p:txBody>
      </p:sp>
      <p:sp>
        <p:nvSpPr>
          <p:cNvPr id="3" name="Espace réservé du contenu 2">
            <a:extLst>
              <a:ext uri="{FF2B5EF4-FFF2-40B4-BE49-F238E27FC236}">
                <a16:creationId xmlns:a16="http://schemas.microsoft.com/office/drawing/2014/main" id="{61F9272C-F59D-4C60-9820-D5D3AC9834E2}"/>
              </a:ext>
            </a:extLst>
          </p:cNvPr>
          <p:cNvSpPr>
            <a:spLocks noGrp="1"/>
          </p:cNvSpPr>
          <p:nvPr>
            <p:ph idx="1"/>
          </p:nvPr>
        </p:nvSpPr>
        <p:spPr>
          <a:xfrm>
            <a:off x="161925" y="1690688"/>
            <a:ext cx="8696325" cy="4486275"/>
          </a:xfrm>
        </p:spPr>
        <p:txBody>
          <a:bodyPr/>
          <a:lstStyle/>
          <a:p>
            <a:r>
              <a:rPr lang="en-US" dirty="0">
                <a:solidFill>
                  <a:srgbClr val="FF0000"/>
                </a:solidFill>
              </a:rPr>
              <a:t>Status of the work packages – </a:t>
            </a:r>
            <a:r>
              <a:rPr lang="en-US" dirty="0"/>
              <a:t>the work package owners maintain a status report for their activities, normally in a level of detail that allows the project team members to understand their tasks, and the project manager to link related events (issues and risks) that occurred in different activities.</a:t>
            </a:r>
          </a:p>
          <a:p>
            <a:endParaRPr lang="fr-FR" dirty="0"/>
          </a:p>
        </p:txBody>
      </p:sp>
    </p:spTree>
    <p:extLst>
      <p:ext uri="{BB962C8B-B14F-4D97-AF65-F5344CB8AC3E}">
        <p14:creationId xmlns:p14="http://schemas.microsoft.com/office/powerpoint/2010/main" val="40873597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08DE82-1904-4E80-9E92-F1CE2793286C}"/>
              </a:ext>
            </a:extLst>
          </p:cNvPr>
          <p:cNvSpPr>
            <a:spLocks noGrp="1"/>
          </p:cNvSpPr>
          <p:nvPr>
            <p:ph type="title"/>
          </p:nvPr>
        </p:nvSpPr>
        <p:spPr>
          <a:xfrm>
            <a:off x="2324100" y="365125"/>
            <a:ext cx="9029700" cy="1325563"/>
          </a:xfrm>
        </p:spPr>
        <p:txBody>
          <a:bodyPr>
            <a:normAutofit/>
          </a:bodyPr>
          <a:lstStyle/>
          <a:p>
            <a:r>
              <a:rPr lang="en-US" sz="3600" b="1" dirty="0">
                <a:solidFill>
                  <a:schemeClr val="bg1"/>
                </a:solidFill>
                <a:latin typeface="+mn-lt"/>
              </a:rPr>
              <a:t>III- Defining the types of project   -5-</a:t>
            </a:r>
            <a:endParaRPr lang="fr-FR" sz="3600" dirty="0"/>
          </a:p>
        </p:txBody>
      </p:sp>
      <p:sp>
        <p:nvSpPr>
          <p:cNvPr id="3" name="Espace réservé du contenu 2">
            <a:extLst>
              <a:ext uri="{FF2B5EF4-FFF2-40B4-BE49-F238E27FC236}">
                <a16:creationId xmlns:a16="http://schemas.microsoft.com/office/drawing/2014/main" id="{2E7D53CB-DBF7-4931-BFAB-5E65AE770E2E}"/>
              </a:ext>
            </a:extLst>
          </p:cNvPr>
          <p:cNvSpPr>
            <a:spLocks noGrp="1"/>
          </p:cNvSpPr>
          <p:nvPr>
            <p:ph idx="1"/>
          </p:nvPr>
        </p:nvSpPr>
        <p:spPr>
          <a:xfrm>
            <a:off x="190500" y="1690688"/>
            <a:ext cx="8620125" cy="4486275"/>
          </a:xfrm>
        </p:spPr>
        <p:txBody>
          <a:bodyPr/>
          <a:lstStyle/>
          <a:p>
            <a:pPr marL="0" indent="0" algn="just">
              <a:buNone/>
            </a:pPr>
            <a:r>
              <a:rPr lang="en-US" dirty="0">
                <a:solidFill>
                  <a:srgbClr val="FF0000"/>
                </a:solidFill>
              </a:rPr>
              <a:t>Project organization </a:t>
            </a:r>
            <a:r>
              <a:rPr lang="en-US" dirty="0"/>
              <a:t>– the global project manager is responsible for the definition of the project organization chart, combined with clear roles and responsibilities for team members coming from different </a:t>
            </a:r>
            <a:r>
              <a:rPr lang="en-US" dirty="0" err="1"/>
              <a:t>organisations</a:t>
            </a:r>
            <a:r>
              <a:rPr lang="en-US" dirty="0"/>
              <a:t> and locations.</a:t>
            </a:r>
          </a:p>
          <a:p>
            <a:pPr marL="0" indent="0" algn="just">
              <a:buNone/>
            </a:pPr>
            <a:endParaRPr lang="en-US" dirty="0"/>
          </a:p>
          <a:p>
            <a:pPr marL="0" indent="0" algn="just">
              <a:buNone/>
            </a:pPr>
            <a:r>
              <a:rPr lang="en-US" dirty="0">
                <a:solidFill>
                  <a:srgbClr val="FF0000"/>
                </a:solidFill>
              </a:rPr>
              <a:t>Logistics – </a:t>
            </a:r>
            <a:r>
              <a:rPr lang="en-US" dirty="0"/>
              <a:t>the project team members collect useful information on office locations, travel guidelines and other basic knowledge for the stakeholders who are travelling across countries and working abroad.</a:t>
            </a:r>
          </a:p>
          <a:p>
            <a:endParaRPr lang="fr-FR" dirty="0"/>
          </a:p>
        </p:txBody>
      </p:sp>
    </p:spTree>
    <p:extLst>
      <p:ext uri="{BB962C8B-B14F-4D97-AF65-F5344CB8AC3E}">
        <p14:creationId xmlns:p14="http://schemas.microsoft.com/office/powerpoint/2010/main" val="10857952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9CFA7B-DA73-44FD-BD01-00E9988B86A1}"/>
              </a:ext>
            </a:extLst>
          </p:cNvPr>
          <p:cNvSpPr>
            <a:spLocks noGrp="1"/>
          </p:cNvSpPr>
          <p:nvPr>
            <p:ph type="title"/>
          </p:nvPr>
        </p:nvSpPr>
        <p:spPr>
          <a:xfrm>
            <a:off x="2514600" y="365125"/>
            <a:ext cx="8839200" cy="1325563"/>
          </a:xfrm>
        </p:spPr>
        <p:txBody>
          <a:bodyPr>
            <a:normAutofit/>
          </a:bodyPr>
          <a:lstStyle/>
          <a:p>
            <a:r>
              <a:rPr lang="en-US" sz="3600" b="1" dirty="0">
                <a:solidFill>
                  <a:schemeClr val="bg1"/>
                </a:solidFill>
                <a:latin typeface="+mn-lt"/>
              </a:rPr>
              <a:t>III- Defining the types of project   -6-</a:t>
            </a:r>
            <a:endParaRPr lang="fr-FR" sz="3600" dirty="0"/>
          </a:p>
        </p:txBody>
      </p:sp>
      <p:sp>
        <p:nvSpPr>
          <p:cNvPr id="3" name="Espace réservé du contenu 2">
            <a:extLst>
              <a:ext uri="{FF2B5EF4-FFF2-40B4-BE49-F238E27FC236}">
                <a16:creationId xmlns:a16="http://schemas.microsoft.com/office/drawing/2014/main" id="{B3828A32-000A-4749-8C46-4ADB9DC7A379}"/>
              </a:ext>
            </a:extLst>
          </p:cNvPr>
          <p:cNvSpPr>
            <a:spLocks noGrp="1"/>
          </p:cNvSpPr>
          <p:nvPr>
            <p:ph idx="1"/>
          </p:nvPr>
        </p:nvSpPr>
        <p:spPr>
          <a:xfrm>
            <a:off x="180976" y="1690688"/>
            <a:ext cx="8648700" cy="4486275"/>
          </a:xfrm>
        </p:spPr>
        <p:txBody>
          <a:bodyPr/>
          <a:lstStyle/>
          <a:p>
            <a:pPr marL="0" indent="0" algn="just">
              <a:buNone/>
            </a:pPr>
            <a:r>
              <a:rPr lang="en-US" dirty="0">
                <a:solidFill>
                  <a:srgbClr val="FF0000"/>
                </a:solidFill>
              </a:rPr>
              <a:t>Standards and templates – </a:t>
            </a:r>
            <a:r>
              <a:rPr lang="en-US" dirty="0"/>
              <a:t>the project team members must define a set of document templates that will form the project knowledge repository. They can also produce guidelines instructing the project office or other team members to collect the project information and</a:t>
            </a:r>
          </a:p>
          <a:p>
            <a:pPr marL="0" indent="0" algn="just">
              <a:buNone/>
            </a:pPr>
            <a:r>
              <a:rPr lang="en-US" dirty="0"/>
              <a:t>to update the documents in the repository. This will avoid project team members located in different countries or working for different </a:t>
            </a:r>
            <a:r>
              <a:rPr lang="en-US" dirty="0" err="1"/>
              <a:t>organisations</a:t>
            </a:r>
            <a:r>
              <a:rPr lang="en-US" dirty="0"/>
              <a:t> using various document formats with inconsistent information structures.</a:t>
            </a:r>
          </a:p>
          <a:p>
            <a:endParaRPr lang="fr-FR" dirty="0"/>
          </a:p>
        </p:txBody>
      </p:sp>
    </p:spTree>
    <p:extLst>
      <p:ext uri="{BB962C8B-B14F-4D97-AF65-F5344CB8AC3E}">
        <p14:creationId xmlns:p14="http://schemas.microsoft.com/office/powerpoint/2010/main" val="27183399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2535E2-F706-466F-AC52-9010A7C3E9C5}"/>
              </a:ext>
            </a:extLst>
          </p:cNvPr>
          <p:cNvSpPr>
            <a:spLocks noGrp="1"/>
          </p:cNvSpPr>
          <p:nvPr>
            <p:ph type="title"/>
          </p:nvPr>
        </p:nvSpPr>
        <p:spPr>
          <a:xfrm>
            <a:off x="2356338" y="681037"/>
            <a:ext cx="8997461" cy="1009651"/>
          </a:xfrm>
        </p:spPr>
        <p:txBody>
          <a:bodyPr>
            <a:normAutofit fontScale="90000"/>
          </a:bodyPr>
          <a:lstStyle/>
          <a:p>
            <a:r>
              <a:rPr lang="fr-FR" sz="4000" b="1" i="0" dirty="0">
                <a:solidFill>
                  <a:schemeClr val="bg1"/>
                </a:solidFill>
                <a:effectLst/>
                <a:latin typeface="+mn-lt"/>
              </a:rPr>
              <a:t>II- Types of Communication </a:t>
            </a:r>
            <a:r>
              <a:rPr lang="fr-FR" sz="4000" b="1" i="0" dirty="0" err="1">
                <a:solidFill>
                  <a:schemeClr val="bg1"/>
                </a:solidFill>
                <a:effectLst/>
                <a:latin typeface="+mn-lt"/>
              </a:rPr>
              <a:t>Strategies</a:t>
            </a:r>
            <a:r>
              <a:rPr lang="fr-FR" sz="4000" b="1" i="0" dirty="0">
                <a:solidFill>
                  <a:schemeClr val="bg1"/>
                </a:solidFill>
                <a:effectLst/>
                <a:latin typeface="+mn-lt"/>
              </a:rPr>
              <a:t>                                							-1-</a:t>
            </a:r>
            <a:br>
              <a:rPr lang="fr-FR" b="1" i="0" dirty="0">
                <a:solidFill>
                  <a:srgbClr val="555555"/>
                </a:solidFill>
                <a:effectLst/>
                <a:latin typeface="Open Sans" panose="020B0606030504020204" pitchFamily="34" charset="0"/>
              </a:rPr>
            </a:br>
            <a:endParaRPr lang="fr-FR" dirty="0"/>
          </a:p>
        </p:txBody>
      </p:sp>
      <p:sp>
        <p:nvSpPr>
          <p:cNvPr id="3" name="Espace réservé du contenu 2">
            <a:extLst>
              <a:ext uri="{FF2B5EF4-FFF2-40B4-BE49-F238E27FC236}">
                <a16:creationId xmlns:a16="http://schemas.microsoft.com/office/drawing/2014/main" id="{D29F1B94-59E4-4126-991F-B5D1F252D07D}"/>
              </a:ext>
            </a:extLst>
          </p:cNvPr>
          <p:cNvSpPr>
            <a:spLocks noGrp="1"/>
          </p:cNvSpPr>
          <p:nvPr>
            <p:ph idx="1"/>
          </p:nvPr>
        </p:nvSpPr>
        <p:spPr>
          <a:xfrm>
            <a:off x="209550" y="1609725"/>
            <a:ext cx="8601075" cy="4567238"/>
          </a:xfrm>
        </p:spPr>
        <p:txBody>
          <a:bodyPr>
            <a:normAutofit/>
          </a:bodyPr>
          <a:lstStyle/>
          <a:p>
            <a:pPr algn="l"/>
            <a:r>
              <a:rPr lang="en-US" b="0" i="0" dirty="0">
                <a:solidFill>
                  <a:srgbClr val="555555"/>
                </a:solidFill>
                <a:effectLst/>
              </a:rPr>
              <a:t>Communication strategies can be verbal, nonverbal, or visual. Integrating all the strategies together will allow you to see the most success. This allows a business to meet employee needs and increase workplace knowledge.</a:t>
            </a:r>
          </a:p>
          <a:p>
            <a:pPr algn="l">
              <a:buFont typeface="Wingdings" panose="05000000000000000000" pitchFamily="2" charset="2"/>
              <a:buChar char="Ø"/>
            </a:pPr>
            <a:r>
              <a:rPr lang="en-US" i="0" dirty="0">
                <a:solidFill>
                  <a:srgbClr val="FF0000"/>
                </a:solidFill>
                <a:effectLst/>
              </a:rPr>
              <a:t>Verbal communication strategies </a:t>
            </a:r>
            <a:r>
              <a:rPr lang="en-US" b="0" i="0" dirty="0">
                <a:solidFill>
                  <a:srgbClr val="555555"/>
                </a:solidFill>
                <a:effectLst/>
              </a:rPr>
              <a:t>can be broken down into the two categories of written and oral communication. Written strategies consist of avenues such as e-mail, text, and chat. Examples that fall into the oral category are phone calls, video chats, and face-to-face conversation.</a:t>
            </a:r>
          </a:p>
          <a:p>
            <a:endParaRPr lang="fr-FR" dirty="0"/>
          </a:p>
        </p:txBody>
      </p:sp>
      <p:pic>
        <p:nvPicPr>
          <p:cNvPr id="4098" name="Picture 2" descr="Verbal Communication">
            <a:extLst>
              <a:ext uri="{FF2B5EF4-FFF2-40B4-BE49-F238E27FC236}">
                <a16:creationId xmlns:a16="http://schemas.microsoft.com/office/drawing/2014/main" id="{FA029CA9-37C4-4478-B680-C741C0AADB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10625" y="1274885"/>
            <a:ext cx="3171826" cy="5020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0429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C9E8C9-3FF8-4F73-9704-E6F284AD61C4}"/>
              </a:ext>
            </a:extLst>
          </p:cNvPr>
          <p:cNvSpPr>
            <a:spLocks noGrp="1"/>
          </p:cNvSpPr>
          <p:nvPr>
            <p:ph type="title"/>
          </p:nvPr>
        </p:nvSpPr>
        <p:spPr>
          <a:xfrm>
            <a:off x="2200274" y="365126"/>
            <a:ext cx="9153525" cy="1073150"/>
          </a:xfrm>
        </p:spPr>
        <p:txBody>
          <a:bodyPr>
            <a:normAutofit fontScale="90000"/>
          </a:bodyPr>
          <a:lstStyle/>
          <a:p>
            <a:r>
              <a:rPr lang="fr-FR" sz="3600" b="1" i="0" dirty="0">
                <a:solidFill>
                  <a:schemeClr val="bg1"/>
                </a:solidFill>
                <a:effectLst/>
                <a:latin typeface="+mn-lt"/>
              </a:rPr>
              <a:t>II- Types of Communication </a:t>
            </a:r>
            <a:r>
              <a:rPr lang="fr-FR" sz="3600" b="1" i="0" dirty="0" err="1">
                <a:solidFill>
                  <a:schemeClr val="bg1"/>
                </a:solidFill>
                <a:effectLst/>
                <a:latin typeface="+mn-lt"/>
              </a:rPr>
              <a:t>Strategies</a:t>
            </a:r>
            <a:r>
              <a:rPr lang="fr-FR" sz="3600" b="1" i="0" dirty="0">
                <a:solidFill>
                  <a:schemeClr val="bg1"/>
                </a:solidFill>
                <a:effectLst/>
                <a:latin typeface="+mn-lt"/>
              </a:rPr>
              <a:t>                                    							-2-</a:t>
            </a:r>
            <a:endParaRPr lang="fr-FR" sz="3600" dirty="0">
              <a:latin typeface="+mn-lt"/>
            </a:endParaRPr>
          </a:p>
        </p:txBody>
      </p:sp>
      <p:sp>
        <p:nvSpPr>
          <p:cNvPr id="3" name="Espace réservé du contenu 2">
            <a:extLst>
              <a:ext uri="{FF2B5EF4-FFF2-40B4-BE49-F238E27FC236}">
                <a16:creationId xmlns:a16="http://schemas.microsoft.com/office/drawing/2014/main" id="{84A0C9B4-A4C2-4155-8700-85BBBC015B72}"/>
              </a:ext>
            </a:extLst>
          </p:cNvPr>
          <p:cNvSpPr>
            <a:spLocks noGrp="1"/>
          </p:cNvSpPr>
          <p:nvPr>
            <p:ph idx="1"/>
          </p:nvPr>
        </p:nvSpPr>
        <p:spPr>
          <a:xfrm>
            <a:off x="171450" y="1590675"/>
            <a:ext cx="8677275" cy="4586288"/>
          </a:xfrm>
        </p:spPr>
        <p:txBody>
          <a:bodyPr>
            <a:normAutofit fontScale="92500" lnSpcReduction="10000"/>
          </a:bodyPr>
          <a:lstStyle/>
          <a:p>
            <a:pPr algn="l">
              <a:buFont typeface="Wingdings" panose="05000000000000000000" pitchFamily="2" charset="2"/>
              <a:buChar char="Ø"/>
            </a:pPr>
            <a:r>
              <a:rPr lang="en-US" b="1" i="0" dirty="0">
                <a:solidFill>
                  <a:srgbClr val="FF0000"/>
                </a:solidFill>
                <a:effectLst/>
              </a:rPr>
              <a:t>Nonverbal communication strategies </a:t>
            </a:r>
            <a:r>
              <a:rPr lang="en-US" b="0" i="0" dirty="0">
                <a:solidFill>
                  <a:srgbClr val="555555"/>
                </a:solidFill>
                <a:effectLst/>
              </a:rPr>
              <a:t>consist of mostly visual cues, such as body language, facial expressions, physical distance between communicators, or the tone of your voice. These cues are typically not intended. However, it is important to realize the message you are sending. Otherwise, you may be saying one thing, yet the receiver is hearing another.</a:t>
            </a:r>
          </a:p>
          <a:p>
            <a:pPr marL="0" indent="0" algn="l">
              <a:buNone/>
            </a:pPr>
            <a:endParaRPr lang="en-US" b="0" i="0" dirty="0">
              <a:solidFill>
                <a:srgbClr val="555555"/>
              </a:solidFill>
              <a:effectLst/>
            </a:endParaRPr>
          </a:p>
          <a:p>
            <a:pPr algn="l">
              <a:buFont typeface="Wingdings" panose="05000000000000000000" pitchFamily="2" charset="2"/>
              <a:buChar char="Ø"/>
            </a:pPr>
            <a:r>
              <a:rPr lang="en-US" b="1" i="0" dirty="0">
                <a:solidFill>
                  <a:srgbClr val="FF0000"/>
                </a:solidFill>
                <a:effectLst/>
              </a:rPr>
              <a:t>Visual communication strategies </a:t>
            </a:r>
            <a:r>
              <a:rPr lang="en-US" b="0" i="0" dirty="0">
                <a:solidFill>
                  <a:srgbClr val="555555"/>
                </a:solidFill>
                <a:effectLst/>
              </a:rPr>
              <a:t>can be seen through signs, webpages, and illustrations. These strategies are used in the workplace to draw attention and provide documentation. Human resources is required to post certain visuals throughout the workplace to comply with safety laws.</a:t>
            </a:r>
            <a:endParaRPr lang="fr-FR" dirty="0"/>
          </a:p>
        </p:txBody>
      </p:sp>
      <p:pic>
        <p:nvPicPr>
          <p:cNvPr id="5122" name="Picture 2" descr="Non-Verbal Communication">
            <a:extLst>
              <a:ext uri="{FF2B5EF4-FFF2-40B4-BE49-F238E27FC236}">
                <a16:creationId xmlns:a16="http://schemas.microsoft.com/office/drawing/2014/main" id="{9BE768E0-BDD4-4B6A-BFDF-EA36D4D8C8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8725" y="1327638"/>
            <a:ext cx="3171826" cy="229479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Visual Communication">
            <a:extLst>
              <a:ext uri="{FF2B5EF4-FFF2-40B4-BE49-F238E27FC236}">
                <a16:creationId xmlns:a16="http://schemas.microsoft.com/office/drawing/2014/main" id="{74B9C922-A3FE-4A2F-8B09-469D839AC7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8725" y="3618402"/>
            <a:ext cx="3171825" cy="2710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01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AB2D1A-D897-4A9A-8B85-F26B580B2E29}"/>
              </a:ext>
            </a:extLst>
          </p:cNvPr>
          <p:cNvSpPr>
            <a:spLocks noGrp="1"/>
          </p:cNvSpPr>
          <p:nvPr>
            <p:ph type="title"/>
          </p:nvPr>
        </p:nvSpPr>
        <p:spPr>
          <a:xfrm>
            <a:off x="2276475" y="580292"/>
            <a:ext cx="7226114" cy="896084"/>
          </a:xfrm>
        </p:spPr>
        <p:txBody>
          <a:bodyPr>
            <a:normAutofit fontScale="90000"/>
          </a:bodyPr>
          <a:lstStyle/>
          <a:p>
            <a:r>
              <a:rPr lang="en-US" sz="3600" b="1" dirty="0">
                <a:solidFill>
                  <a:schemeClr val="bg1"/>
                </a:solidFill>
                <a:latin typeface="+mn-lt"/>
              </a:rPr>
              <a:t>IV- Identifying the stakeholders’ requirements                       			-1- </a:t>
            </a:r>
            <a:endParaRPr lang="fr-FR" sz="3600" dirty="0">
              <a:solidFill>
                <a:schemeClr val="bg1"/>
              </a:solidFill>
            </a:endParaRPr>
          </a:p>
        </p:txBody>
      </p:sp>
      <p:sp>
        <p:nvSpPr>
          <p:cNvPr id="3" name="Espace réservé du contenu 2">
            <a:extLst>
              <a:ext uri="{FF2B5EF4-FFF2-40B4-BE49-F238E27FC236}">
                <a16:creationId xmlns:a16="http://schemas.microsoft.com/office/drawing/2014/main" id="{9B0A5B6A-745B-4910-8AB3-CB46E1E8F5BA}"/>
              </a:ext>
            </a:extLst>
          </p:cNvPr>
          <p:cNvSpPr>
            <a:spLocks noGrp="1"/>
          </p:cNvSpPr>
          <p:nvPr>
            <p:ph idx="1"/>
          </p:nvPr>
        </p:nvSpPr>
        <p:spPr>
          <a:xfrm>
            <a:off x="171450" y="1743075"/>
            <a:ext cx="8620125" cy="4433888"/>
          </a:xfrm>
        </p:spPr>
        <p:txBody>
          <a:bodyPr/>
          <a:lstStyle/>
          <a:p>
            <a:r>
              <a:rPr lang="en-US" dirty="0"/>
              <a:t>After the main project knowledge components are identified, you need to </a:t>
            </a:r>
            <a:r>
              <a:rPr lang="en-US" dirty="0" err="1"/>
              <a:t>analyse</a:t>
            </a:r>
            <a:r>
              <a:rPr lang="en-US" dirty="0"/>
              <a:t> the stakeholders’ information requirements. </a:t>
            </a:r>
          </a:p>
          <a:p>
            <a:r>
              <a:rPr lang="en-US" dirty="0"/>
              <a:t>One possible way is the preparation of a communication requirements matrix (see Figure below) describing the relationship between the stakeholders (listed in the matrix columns) and the information items (represented in the rows).</a:t>
            </a:r>
          </a:p>
          <a:p>
            <a:r>
              <a:rPr lang="en-US" dirty="0"/>
              <a:t> In each cell of the matrix, describe how the stakeholder contributes to the project communication, by:</a:t>
            </a:r>
          </a:p>
          <a:p>
            <a:endParaRPr lang="fr-FR" dirty="0"/>
          </a:p>
        </p:txBody>
      </p:sp>
    </p:spTree>
    <p:extLst>
      <p:ext uri="{BB962C8B-B14F-4D97-AF65-F5344CB8AC3E}">
        <p14:creationId xmlns:p14="http://schemas.microsoft.com/office/powerpoint/2010/main" val="19799532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1CDCDB-960E-431A-AC45-2D38BB1136EF}"/>
              </a:ext>
            </a:extLst>
          </p:cNvPr>
          <p:cNvSpPr>
            <a:spLocks noGrp="1"/>
          </p:cNvSpPr>
          <p:nvPr>
            <p:ph type="title"/>
          </p:nvPr>
        </p:nvSpPr>
        <p:spPr>
          <a:xfrm>
            <a:off x="2438400" y="365126"/>
            <a:ext cx="8915400" cy="1016000"/>
          </a:xfrm>
        </p:spPr>
        <p:txBody>
          <a:bodyPr>
            <a:normAutofit fontScale="90000"/>
          </a:bodyPr>
          <a:lstStyle/>
          <a:p>
            <a:r>
              <a:rPr lang="en-US" sz="4000" b="1" dirty="0">
                <a:solidFill>
                  <a:schemeClr val="bg1"/>
                </a:solidFill>
                <a:latin typeface="+mn-lt"/>
              </a:rPr>
              <a:t>IV- Identifying the stakeholders’ requirements                                  					</a:t>
            </a:r>
            <a:r>
              <a:rPr lang="en-US" sz="4400" b="1" dirty="0">
                <a:solidFill>
                  <a:schemeClr val="bg1"/>
                </a:solidFill>
                <a:latin typeface="+mn-lt"/>
              </a:rPr>
              <a:t>		-1- </a:t>
            </a:r>
            <a:endParaRPr lang="fr-FR" dirty="0"/>
          </a:p>
        </p:txBody>
      </p:sp>
      <p:sp>
        <p:nvSpPr>
          <p:cNvPr id="3" name="Espace réservé du contenu 2">
            <a:extLst>
              <a:ext uri="{FF2B5EF4-FFF2-40B4-BE49-F238E27FC236}">
                <a16:creationId xmlns:a16="http://schemas.microsoft.com/office/drawing/2014/main" id="{20F76999-FCF0-4CA6-930A-663FEA28C946}"/>
              </a:ext>
            </a:extLst>
          </p:cNvPr>
          <p:cNvSpPr>
            <a:spLocks noGrp="1"/>
          </p:cNvSpPr>
          <p:nvPr>
            <p:ph idx="1"/>
          </p:nvPr>
        </p:nvSpPr>
        <p:spPr>
          <a:xfrm>
            <a:off x="142875" y="1676400"/>
            <a:ext cx="11210925" cy="4500563"/>
          </a:xfrm>
        </p:spPr>
        <p:txBody>
          <a:bodyPr/>
          <a:lstStyle/>
          <a:p>
            <a:r>
              <a:rPr lang="en-US" dirty="0"/>
              <a:t>preparing the information, alone or together with other stakeholders;</a:t>
            </a:r>
          </a:p>
          <a:p>
            <a:pPr marL="0" indent="0">
              <a:buNone/>
            </a:pPr>
            <a:r>
              <a:rPr lang="en-US" dirty="0"/>
              <a:t>informing other stakeholders;</a:t>
            </a:r>
          </a:p>
          <a:p>
            <a:r>
              <a:rPr lang="en-US" dirty="0"/>
              <a:t>receiving and </a:t>
            </a:r>
            <a:r>
              <a:rPr lang="en-US" dirty="0" err="1"/>
              <a:t>analysing</a:t>
            </a:r>
            <a:r>
              <a:rPr lang="en-US" dirty="0"/>
              <a:t> the information;</a:t>
            </a:r>
          </a:p>
          <a:p>
            <a:r>
              <a:rPr lang="en-US" dirty="0"/>
              <a:t>reviewing or approving the information before distribution;</a:t>
            </a:r>
          </a:p>
          <a:p>
            <a:r>
              <a:rPr lang="en-US" dirty="0"/>
              <a:t>archiving or deleting the information or documentation.</a:t>
            </a:r>
          </a:p>
          <a:p>
            <a:endParaRPr lang="fr-FR" dirty="0"/>
          </a:p>
        </p:txBody>
      </p:sp>
    </p:spTree>
    <p:extLst>
      <p:ext uri="{BB962C8B-B14F-4D97-AF65-F5344CB8AC3E}">
        <p14:creationId xmlns:p14="http://schemas.microsoft.com/office/powerpoint/2010/main" val="23181086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70198D-EDAC-428E-80F3-5BF6F57C04BE}"/>
              </a:ext>
            </a:extLst>
          </p:cNvPr>
          <p:cNvSpPr>
            <a:spLocks noGrp="1"/>
          </p:cNvSpPr>
          <p:nvPr>
            <p:ph type="title"/>
          </p:nvPr>
        </p:nvSpPr>
        <p:spPr>
          <a:xfrm>
            <a:off x="2495550" y="681037"/>
            <a:ext cx="8858249" cy="528638"/>
          </a:xfrm>
        </p:spPr>
        <p:txBody>
          <a:bodyPr>
            <a:normAutofit fontScale="90000"/>
          </a:bodyPr>
          <a:lstStyle/>
          <a:p>
            <a:r>
              <a:rPr lang="en-US" sz="4000" b="1" dirty="0">
                <a:solidFill>
                  <a:schemeClr val="bg1"/>
                </a:solidFill>
                <a:latin typeface="+mn-lt"/>
              </a:rPr>
              <a:t>IV- Identifying the stakeholders’ requirements                                 -3-   </a:t>
            </a:r>
            <a:endParaRPr lang="fr-FR" dirty="0"/>
          </a:p>
        </p:txBody>
      </p:sp>
      <p:pic>
        <p:nvPicPr>
          <p:cNvPr id="4" name="Content Placeholder 4">
            <a:extLst>
              <a:ext uri="{FF2B5EF4-FFF2-40B4-BE49-F238E27FC236}">
                <a16:creationId xmlns:a16="http://schemas.microsoft.com/office/drawing/2014/main" id="{F9E5ABC8-C605-4235-9E40-54282F1619D8}"/>
              </a:ext>
            </a:extLst>
          </p:cNvPr>
          <p:cNvPicPr>
            <a:picLocks noGrp="1" noChangeAspect="1"/>
          </p:cNvPicPr>
          <p:nvPr>
            <p:ph idx="1"/>
          </p:nvPr>
        </p:nvPicPr>
        <p:blipFill>
          <a:blip r:embed="rId2"/>
          <a:stretch>
            <a:fillRect/>
          </a:stretch>
        </p:blipFill>
        <p:spPr>
          <a:xfrm>
            <a:off x="161084" y="1438274"/>
            <a:ext cx="11792791" cy="4657725"/>
          </a:xfrm>
          <a:prstGeom prst="rect">
            <a:avLst/>
          </a:prstGeom>
        </p:spPr>
      </p:pic>
    </p:spTree>
    <p:extLst>
      <p:ext uri="{BB962C8B-B14F-4D97-AF65-F5344CB8AC3E}">
        <p14:creationId xmlns:p14="http://schemas.microsoft.com/office/powerpoint/2010/main" val="18294306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D92A07-6354-4BF4-904F-5DD0F4528F6F}"/>
              </a:ext>
            </a:extLst>
          </p:cNvPr>
          <p:cNvSpPr>
            <a:spLocks noGrp="1"/>
          </p:cNvSpPr>
          <p:nvPr>
            <p:ph type="title"/>
          </p:nvPr>
        </p:nvSpPr>
        <p:spPr>
          <a:xfrm>
            <a:off x="2409824" y="365126"/>
            <a:ext cx="8943975" cy="1149350"/>
          </a:xfrm>
        </p:spPr>
        <p:txBody>
          <a:bodyPr>
            <a:normAutofit/>
          </a:bodyPr>
          <a:lstStyle/>
          <a:p>
            <a:r>
              <a:rPr lang="en-US" sz="3600" b="1" dirty="0">
                <a:solidFill>
                  <a:schemeClr val="bg1"/>
                </a:solidFill>
                <a:latin typeface="+mn-lt"/>
              </a:rPr>
              <a:t>IV- Identifying the stakeholders’ requirements                                           							-4- </a:t>
            </a:r>
            <a:endParaRPr lang="fr-FR" sz="3600" dirty="0">
              <a:solidFill>
                <a:schemeClr val="bg1"/>
              </a:solidFill>
            </a:endParaRPr>
          </a:p>
        </p:txBody>
      </p:sp>
      <p:sp>
        <p:nvSpPr>
          <p:cNvPr id="3" name="Espace réservé du contenu 2">
            <a:extLst>
              <a:ext uri="{FF2B5EF4-FFF2-40B4-BE49-F238E27FC236}">
                <a16:creationId xmlns:a16="http://schemas.microsoft.com/office/drawing/2014/main" id="{E917D710-C664-4B21-B65B-529EE4C48845}"/>
              </a:ext>
            </a:extLst>
          </p:cNvPr>
          <p:cNvSpPr>
            <a:spLocks noGrp="1"/>
          </p:cNvSpPr>
          <p:nvPr>
            <p:ph idx="1"/>
          </p:nvPr>
        </p:nvSpPr>
        <p:spPr>
          <a:xfrm>
            <a:off x="123826" y="1695450"/>
            <a:ext cx="8648700" cy="4481513"/>
          </a:xfrm>
        </p:spPr>
        <p:txBody>
          <a:bodyPr/>
          <a:lstStyle/>
          <a:p>
            <a:r>
              <a:rPr lang="en-US" dirty="0"/>
              <a:t>You must prepare the requirements matrix during the communications planning activities, keeping in mind the strategies to change the stakeholder commitment level.</a:t>
            </a:r>
          </a:p>
          <a:p>
            <a:endParaRPr lang="en-US" dirty="0"/>
          </a:p>
          <a:p>
            <a:r>
              <a:rPr lang="en-US" dirty="0"/>
              <a:t> The investment of time and resources on knowledge generation and distribution must be measured against the value they produce to the project. </a:t>
            </a:r>
          </a:p>
          <a:p>
            <a:endParaRPr lang="fr-FR" dirty="0"/>
          </a:p>
        </p:txBody>
      </p:sp>
    </p:spTree>
    <p:extLst>
      <p:ext uri="{BB962C8B-B14F-4D97-AF65-F5344CB8AC3E}">
        <p14:creationId xmlns:p14="http://schemas.microsoft.com/office/powerpoint/2010/main" val="3945697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AB52E2-91CC-4812-990A-0E29CAC849E3}"/>
              </a:ext>
            </a:extLst>
          </p:cNvPr>
          <p:cNvSpPr>
            <a:spLocks noGrp="1"/>
          </p:cNvSpPr>
          <p:nvPr>
            <p:ph type="title"/>
          </p:nvPr>
        </p:nvSpPr>
        <p:spPr>
          <a:xfrm>
            <a:off x="2352674" y="752474"/>
            <a:ext cx="7067551" cy="514351"/>
          </a:xfrm>
        </p:spPr>
        <p:txBody>
          <a:bodyPr>
            <a:normAutofit fontScale="90000"/>
          </a:bodyPr>
          <a:lstStyle/>
          <a:p>
            <a:r>
              <a:rPr lang="en-US" sz="3600" b="1" dirty="0">
                <a:solidFill>
                  <a:schemeClr val="bg1"/>
                </a:solidFill>
                <a:latin typeface="+mn-lt"/>
              </a:rPr>
              <a:t>IV- Identifying the stakeholders’ requirements      				-5-					</a:t>
            </a:r>
            <a:endParaRPr lang="fr-FR" sz="3600" dirty="0"/>
          </a:p>
        </p:txBody>
      </p:sp>
      <p:sp>
        <p:nvSpPr>
          <p:cNvPr id="3" name="Espace réservé du contenu 2">
            <a:extLst>
              <a:ext uri="{FF2B5EF4-FFF2-40B4-BE49-F238E27FC236}">
                <a16:creationId xmlns:a16="http://schemas.microsoft.com/office/drawing/2014/main" id="{E6186B64-0941-437B-818F-BDC12F955057}"/>
              </a:ext>
            </a:extLst>
          </p:cNvPr>
          <p:cNvSpPr>
            <a:spLocks noGrp="1"/>
          </p:cNvSpPr>
          <p:nvPr>
            <p:ph idx="1"/>
          </p:nvPr>
        </p:nvSpPr>
        <p:spPr>
          <a:xfrm>
            <a:off x="161925" y="1825625"/>
            <a:ext cx="8486775" cy="4351338"/>
          </a:xfrm>
        </p:spPr>
        <p:txBody>
          <a:bodyPr/>
          <a:lstStyle/>
          <a:p>
            <a:r>
              <a:rPr lang="en-US" dirty="0"/>
              <a:t>Thus, the project team must avoid producing information not specified in the communications requirements matrix, except if this is requested via the formal change control process. In this case, the communications requirements matrix must reflect the change and its impact on all stakeholders. </a:t>
            </a:r>
          </a:p>
          <a:p>
            <a:r>
              <a:rPr lang="en-US" dirty="0"/>
              <a:t>This will bring the added value of providing the new information to a larger community of stakeholders, increasing their level of commitment to the project goals and strategies.</a:t>
            </a:r>
          </a:p>
          <a:p>
            <a:endParaRPr lang="fr-FR" dirty="0"/>
          </a:p>
        </p:txBody>
      </p:sp>
    </p:spTree>
    <p:extLst>
      <p:ext uri="{BB962C8B-B14F-4D97-AF65-F5344CB8AC3E}">
        <p14:creationId xmlns:p14="http://schemas.microsoft.com/office/powerpoint/2010/main" val="21750703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E00E22-63B0-48B7-8220-ADB9C632A4E7}"/>
              </a:ext>
            </a:extLst>
          </p:cNvPr>
          <p:cNvSpPr>
            <a:spLocks noGrp="1"/>
          </p:cNvSpPr>
          <p:nvPr>
            <p:ph type="title"/>
          </p:nvPr>
        </p:nvSpPr>
        <p:spPr>
          <a:xfrm>
            <a:off x="2495550" y="365126"/>
            <a:ext cx="8858250" cy="977900"/>
          </a:xfrm>
        </p:spPr>
        <p:txBody>
          <a:bodyPr>
            <a:normAutofit fontScale="90000"/>
          </a:bodyPr>
          <a:lstStyle/>
          <a:p>
            <a:r>
              <a:rPr lang="en-US" sz="3600" b="1" dirty="0">
                <a:solidFill>
                  <a:schemeClr val="bg1"/>
                </a:solidFill>
                <a:latin typeface="+mn-lt"/>
              </a:rPr>
              <a:t>V-Define a global communication matrix                       							-1- </a:t>
            </a:r>
            <a:endParaRPr lang="fr-FR" sz="3600" dirty="0">
              <a:solidFill>
                <a:schemeClr val="bg1"/>
              </a:solidFill>
            </a:endParaRPr>
          </a:p>
        </p:txBody>
      </p:sp>
      <p:sp>
        <p:nvSpPr>
          <p:cNvPr id="3" name="Espace réservé du contenu 2">
            <a:extLst>
              <a:ext uri="{FF2B5EF4-FFF2-40B4-BE49-F238E27FC236}">
                <a16:creationId xmlns:a16="http://schemas.microsoft.com/office/drawing/2014/main" id="{40FC01D8-FC6F-4BFA-B8A1-8B9BA21B8E0F}"/>
              </a:ext>
            </a:extLst>
          </p:cNvPr>
          <p:cNvSpPr>
            <a:spLocks noGrp="1"/>
          </p:cNvSpPr>
          <p:nvPr>
            <p:ph idx="1"/>
          </p:nvPr>
        </p:nvSpPr>
        <p:spPr>
          <a:xfrm>
            <a:off x="114300" y="1628775"/>
            <a:ext cx="8610600" cy="4548188"/>
          </a:xfrm>
        </p:spPr>
        <p:txBody>
          <a:bodyPr/>
          <a:lstStyle/>
          <a:p>
            <a:r>
              <a:rPr lang="en-US" dirty="0"/>
              <a:t>In the third component of the global communications management plan, you will define the format of each communication, its frequency and participants, by using all the information discussed in the previous lectures:</a:t>
            </a:r>
          </a:p>
          <a:p>
            <a:endParaRPr lang="fr-FR" dirty="0"/>
          </a:p>
        </p:txBody>
      </p:sp>
    </p:spTree>
    <p:extLst>
      <p:ext uri="{BB962C8B-B14F-4D97-AF65-F5344CB8AC3E}">
        <p14:creationId xmlns:p14="http://schemas.microsoft.com/office/powerpoint/2010/main" val="38504860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63C72F-457D-4A9E-A4F5-15C9B5D29559}"/>
              </a:ext>
            </a:extLst>
          </p:cNvPr>
          <p:cNvSpPr>
            <a:spLocks noGrp="1"/>
          </p:cNvSpPr>
          <p:nvPr>
            <p:ph type="title"/>
          </p:nvPr>
        </p:nvSpPr>
        <p:spPr>
          <a:xfrm>
            <a:off x="2333624" y="365126"/>
            <a:ext cx="9020175" cy="1032852"/>
          </a:xfrm>
        </p:spPr>
        <p:txBody>
          <a:bodyPr>
            <a:normAutofit fontScale="90000"/>
          </a:bodyPr>
          <a:lstStyle/>
          <a:p>
            <a:r>
              <a:rPr lang="en-US" sz="3600" b="1" dirty="0">
                <a:solidFill>
                  <a:schemeClr val="bg1"/>
                </a:solidFill>
                <a:latin typeface="+mn-lt"/>
              </a:rPr>
              <a:t>V-Define a global communication 					matrix                        - 2- </a:t>
            </a:r>
            <a:endParaRPr lang="fr-FR" sz="3600" dirty="0">
              <a:solidFill>
                <a:schemeClr val="bg1"/>
              </a:solidFill>
            </a:endParaRPr>
          </a:p>
        </p:txBody>
      </p:sp>
      <p:sp>
        <p:nvSpPr>
          <p:cNvPr id="3" name="Espace réservé du contenu 2">
            <a:extLst>
              <a:ext uri="{FF2B5EF4-FFF2-40B4-BE49-F238E27FC236}">
                <a16:creationId xmlns:a16="http://schemas.microsoft.com/office/drawing/2014/main" id="{E0E07B3E-09AA-4C78-A817-C2B08B34BE56}"/>
              </a:ext>
            </a:extLst>
          </p:cNvPr>
          <p:cNvSpPr>
            <a:spLocks noGrp="1"/>
          </p:cNvSpPr>
          <p:nvPr>
            <p:ph idx="1"/>
          </p:nvPr>
        </p:nvSpPr>
        <p:spPr>
          <a:xfrm>
            <a:off x="171450" y="1825625"/>
            <a:ext cx="8648700" cy="4351338"/>
          </a:xfrm>
        </p:spPr>
        <p:txBody>
          <a:bodyPr/>
          <a:lstStyle/>
          <a:p>
            <a:r>
              <a:rPr lang="en-US" dirty="0">
                <a:solidFill>
                  <a:srgbClr val="FF0000"/>
                </a:solidFill>
              </a:rPr>
              <a:t>Meeting types and communication media </a:t>
            </a:r>
            <a:r>
              <a:rPr lang="en-US" dirty="0"/>
              <a:t>– start your communication matrix with the main meeting types and communication media you have used in previous, similar projects. During the lessons-learned sessions, identify other types of meetings that can increase the level of commitment of key stakeholders. Review Chapter 7 when preparing this list, to identify the information distribution patterns to be used during the project.</a:t>
            </a:r>
          </a:p>
          <a:p>
            <a:endParaRPr lang="fr-FR" dirty="0"/>
          </a:p>
        </p:txBody>
      </p:sp>
    </p:spTree>
    <p:extLst>
      <p:ext uri="{BB962C8B-B14F-4D97-AF65-F5344CB8AC3E}">
        <p14:creationId xmlns:p14="http://schemas.microsoft.com/office/powerpoint/2010/main" val="24712019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EFC0AF-334C-4907-A01C-CB93958BAD5C}"/>
              </a:ext>
            </a:extLst>
          </p:cNvPr>
          <p:cNvSpPr>
            <a:spLocks noGrp="1"/>
          </p:cNvSpPr>
          <p:nvPr>
            <p:ph type="title"/>
          </p:nvPr>
        </p:nvSpPr>
        <p:spPr>
          <a:xfrm>
            <a:off x="2381250" y="365125"/>
            <a:ext cx="8972550" cy="1082675"/>
          </a:xfrm>
        </p:spPr>
        <p:txBody>
          <a:bodyPr>
            <a:normAutofit/>
          </a:bodyPr>
          <a:lstStyle/>
          <a:p>
            <a:r>
              <a:rPr lang="en-US" sz="3600" b="1" dirty="0">
                <a:solidFill>
                  <a:schemeClr val="bg1"/>
                </a:solidFill>
                <a:latin typeface="+mn-lt"/>
              </a:rPr>
              <a:t>V-Define a global communication 		matrix                                         -3- </a:t>
            </a:r>
            <a:endParaRPr lang="fr-FR" sz="3600" dirty="0">
              <a:solidFill>
                <a:schemeClr val="bg1"/>
              </a:solidFill>
            </a:endParaRPr>
          </a:p>
        </p:txBody>
      </p:sp>
      <p:sp>
        <p:nvSpPr>
          <p:cNvPr id="3" name="Espace réservé du contenu 2">
            <a:extLst>
              <a:ext uri="{FF2B5EF4-FFF2-40B4-BE49-F238E27FC236}">
                <a16:creationId xmlns:a16="http://schemas.microsoft.com/office/drawing/2014/main" id="{4DEA4F53-96F4-4B16-BAB0-7900F4E5F343}"/>
              </a:ext>
            </a:extLst>
          </p:cNvPr>
          <p:cNvSpPr>
            <a:spLocks noGrp="1"/>
          </p:cNvSpPr>
          <p:nvPr>
            <p:ph idx="1"/>
          </p:nvPr>
        </p:nvSpPr>
        <p:spPr>
          <a:xfrm>
            <a:off x="238125" y="1771650"/>
            <a:ext cx="8543925" cy="4405313"/>
          </a:xfrm>
        </p:spPr>
        <p:txBody>
          <a:bodyPr/>
          <a:lstStyle/>
          <a:p>
            <a:r>
              <a:rPr lang="en-US" dirty="0">
                <a:solidFill>
                  <a:srgbClr val="FF0000"/>
                </a:solidFill>
              </a:rPr>
              <a:t>The project knowledge base – </a:t>
            </a:r>
            <a:r>
              <a:rPr lang="en-US" dirty="0"/>
              <a:t>use the standard established by your company for the project knowledge base. If there is no standard available, define one for your project</a:t>
            </a:r>
            <a:endParaRPr lang="fr-FR" dirty="0"/>
          </a:p>
          <a:p>
            <a:endParaRPr lang="fr-FR" dirty="0"/>
          </a:p>
        </p:txBody>
      </p:sp>
    </p:spTree>
    <p:extLst>
      <p:ext uri="{BB962C8B-B14F-4D97-AF65-F5344CB8AC3E}">
        <p14:creationId xmlns:p14="http://schemas.microsoft.com/office/powerpoint/2010/main" val="6804908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8C94FD-E8B7-4ABA-B5AD-027B8BFA5E92}"/>
              </a:ext>
            </a:extLst>
          </p:cNvPr>
          <p:cNvSpPr>
            <a:spLocks noGrp="1"/>
          </p:cNvSpPr>
          <p:nvPr>
            <p:ph type="title"/>
          </p:nvPr>
        </p:nvSpPr>
        <p:spPr>
          <a:xfrm>
            <a:off x="2476500" y="365126"/>
            <a:ext cx="7277100" cy="863600"/>
          </a:xfrm>
        </p:spPr>
        <p:txBody>
          <a:bodyPr>
            <a:normAutofit fontScale="90000"/>
          </a:bodyPr>
          <a:lstStyle/>
          <a:p>
            <a:r>
              <a:rPr lang="en-US" sz="3600" b="1" dirty="0">
                <a:solidFill>
                  <a:schemeClr val="bg1"/>
                </a:solidFill>
                <a:latin typeface="+mn-lt"/>
              </a:rPr>
              <a:t>V-Define a global communication matrix                                             							-4- </a:t>
            </a:r>
            <a:endParaRPr lang="fr-FR" sz="3600" dirty="0">
              <a:solidFill>
                <a:schemeClr val="bg1"/>
              </a:solidFill>
            </a:endParaRPr>
          </a:p>
        </p:txBody>
      </p:sp>
      <p:sp>
        <p:nvSpPr>
          <p:cNvPr id="3" name="Espace réservé du contenu 2">
            <a:extLst>
              <a:ext uri="{FF2B5EF4-FFF2-40B4-BE49-F238E27FC236}">
                <a16:creationId xmlns:a16="http://schemas.microsoft.com/office/drawing/2014/main" id="{1FC59A44-F094-4D5B-9D75-D9596EE8D0E9}"/>
              </a:ext>
            </a:extLst>
          </p:cNvPr>
          <p:cNvSpPr>
            <a:spLocks noGrp="1"/>
          </p:cNvSpPr>
          <p:nvPr>
            <p:ph idx="1"/>
          </p:nvPr>
        </p:nvSpPr>
        <p:spPr>
          <a:xfrm>
            <a:off x="228600" y="1752600"/>
            <a:ext cx="8591550" cy="4424363"/>
          </a:xfrm>
        </p:spPr>
        <p:txBody>
          <a:bodyPr/>
          <a:lstStyle/>
          <a:p>
            <a:r>
              <a:rPr lang="en-US" dirty="0">
                <a:solidFill>
                  <a:srgbClr val="FF0000"/>
                </a:solidFill>
              </a:rPr>
              <a:t>Online meeting templates – </a:t>
            </a:r>
            <a:r>
              <a:rPr lang="en-US" dirty="0"/>
              <a:t>all documents on the communication matrix must be adapted for online meetings, promoting the use of online conferencing by allowing a quick capture of the discussions and decisions.</a:t>
            </a:r>
          </a:p>
          <a:p>
            <a:pPr marL="0" indent="0">
              <a:buNone/>
            </a:pPr>
            <a:endParaRPr lang="fr-FR" dirty="0"/>
          </a:p>
        </p:txBody>
      </p:sp>
    </p:spTree>
    <p:extLst>
      <p:ext uri="{BB962C8B-B14F-4D97-AF65-F5344CB8AC3E}">
        <p14:creationId xmlns:p14="http://schemas.microsoft.com/office/powerpoint/2010/main" val="3037282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EC0484-5ED4-42EF-8FC6-5A87387B18B8}"/>
              </a:ext>
            </a:extLst>
          </p:cNvPr>
          <p:cNvSpPr>
            <a:spLocks noGrp="1"/>
          </p:cNvSpPr>
          <p:nvPr>
            <p:ph type="title"/>
          </p:nvPr>
        </p:nvSpPr>
        <p:spPr>
          <a:xfrm>
            <a:off x="2343150" y="365125"/>
            <a:ext cx="9010650" cy="911225"/>
          </a:xfrm>
        </p:spPr>
        <p:txBody>
          <a:bodyPr>
            <a:normAutofit fontScale="90000"/>
          </a:bodyPr>
          <a:lstStyle/>
          <a:p>
            <a:r>
              <a:rPr lang="en-US" sz="3600" b="1" dirty="0">
                <a:solidFill>
                  <a:schemeClr val="bg1"/>
                </a:solidFill>
                <a:latin typeface="+mn-lt"/>
              </a:rPr>
              <a:t>V-Define a global communication matrix                                             							-5- </a:t>
            </a:r>
            <a:endParaRPr lang="fr-FR" sz="3600" dirty="0">
              <a:solidFill>
                <a:schemeClr val="bg1"/>
              </a:solidFill>
            </a:endParaRPr>
          </a:p>
        </p:txBody>
      </p:sp>
      <p:sp>
        <p:nvSpPr>
          <p:cNvPr id="3" name="Espace réservé du contenu 2">
            <a:extLst>
              <a:ext uri="{FF2B5EF4-FFF2-40B4-BE49-F238E27FC236}">
                <a16:creationId xmlns:a16="http://schemas.microsoft.com/office/drawing/2014/main" id="{07ABF831-8CB3-460B-AEF5-AB35194C1517}"/>
              </a:ext>
            </a:extLst>
          </p:cNvPr>
          <p:cNvSpPr>
            <a:spLocks noGrp="1"/>
          </p:cNvSpPr>
          <p:nvPr>
            <p:ph idx="1"/>
          </p:nvPr>
        </p:nvSpPr>
        <p:spPr>
          <a:xfrm>
            <a:off x="171450" y="1695450"/>
            <a:ext cx="8582025" cy="4481513"/>
          </a:xfrm>
        </p:spPr>
        <p:txBody>
          <a:bodyPr/>
          <a:lstStyle/>
          <a:p>
            <a:r>
              <a:rPr lang="en-US" dirty="0">
                <a:solidFill>
                  <a:srgbClr val="FF0000"/>
                </a:solidFill>
              </a:rPr>
              <a:t>The advantages of using visual information – </a:t>
            </a:r>
            <a:r>
              <a:rPr lang="en-US" dirty="0"/>
              <a:t>consider publishing charts and dashboards with a visual status of your project, and use the same information during the status meetings. This can reduce the time required by the stakeholders to understand the message being transmitted. </a:t>
            </a:r>
          </a:p>
          <a:p>
            <a:endParaRPr lang="fr-FR" dirty="0"/>
          </a:p>
        </p:txBody>
      </p:sp>
    </p:spTree>
    <p:extLst>
      <p:ext uri="{BB962C8B-B14F-4D97-AF65-F5344CB8AC3E}">
        <p14:creationId xmlns:p14="http://schemas.microsoft.com/office/powerpoint/2010/main" val="9964953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F111D7-F656-464E-B22B-A60A0AFE6EFE}"/>
              </a:ext>
            </a:extLst>
          </p:cNvPr>
          <p:cNvSpPr>
            <a:spLocks noGrp="1"/>
          </p:cNvSpPr>
          <p:nvPr>
            <p:ph type="title"/>
          </p:nvPr>
        </p:nvSpPr>
        <p:spPr>
          <a:xfrm>
            <a:off x="2390775" y="365125"/>
            <a:ext cx="7286626" cy="968375"/>
          </a:xfrm>
        </p:spPr>
        <p:txBody>
          <a:bodyPr>
            <a:normAutofit fontScale="90000"/>
          </a:bodyPr>
          <a:lstStyle/>
          <a:p>
            <a:r>
              <a:rPr lang="en-US" sz="3600" b="1" dirty="0">
                <a:solidFill>
                  <a:schemeClr val="bg1"/>
                </a:solidFill>
                <a:latin typeface="+mn-lt"/>
              </a:rPr>
              <a:t>V-Define a global communication matrix                                             							-6- </a:t>
            </a:r>
            <a:endParaRPr lang="fr-FR" sz="3600" dirty="0"/>
          </a:p>
        </p:txBody>
      </p:sp>
      <p:sp>
        <p:nvSpPr>
          <p:cNvPr id="3" name="Espace réservé du contenu 2">
            <a:extLst>
              <a:ext uri="{FF2B5EF4-FFF2-40B4-BE49-F238E27FC236}">
                <a16:creationId xmlns:a16="http://schemas.microsoft.com/office/drawing/2014/main" id="{CC73227F-0D80-4560-81F6-1D66112B9C02}"/>
              </a:ext>
            </a:extLst>
          </p:cNvPr>
          <p:cNvSpPr>
            <a:spLocks noGrp="1"/>
          </p:cNvSpPr>
          <p:nvPr>
            <p:ph idx="1"/>
          </p:nvPr>
        </p:nvSpPr>
        <p:spPr>
          <a:xfrm>
            <a:off x="219076" y="1825625"/>
            <a:ext cx="8591550" cy="4351338"/>
          </a:xfrm>
        </p:spPr>
        <p:txBody>
          <a:bodyPr/>
          <a:lstStyle/>
          <a:p>
            <a:r>
              <a:rPr lang="en-US" dirty="0"/>
              <a:t>You can also shorten the preparation time by using the project knowledge base to produce charts automatically with the project performance information. </a:t>
            </a:r>
          </a:p>
          <a:p>
            <a:r>
              <a:rPr lang="en-US" dirty="0"/>
              <a:t>Visual information can help to obtain buy-in from stakeholders that are not available to participate in regular meetings, allowing them to learn the status of the project at a glance.</a:t>
            </a:r>
          </a:p>
          <a:p>
            <a:endParaRPr lang="fr-FR" dirty="0"/>
          </a:p>
        </p:txBody>
      </p:sp>
    </p:spTree>
    <p:extLst>
      <p:ext uri="{BB962C8B-B14F-4D97-AF65-F5344CB8AC3E}">
        <p14:creationId xmlns:p14="http://schemas.microsoft.com/office/powerpoint/2010/main" val="30867719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7DA53C-7654-449C-B4EB-B20C37605E28}"/>
              </a:ext>
            </a:extLst>
          </p:cNvPr>
          <p:cNvSpPr>
            <a:spLocks noGrp="1"/>
          </p:cNvSpPr>
          <p:nvPr>
            <p:ph type="title"/>
          </p:nvPr>
        </p:nvSpPr>
        <p:spPr>
          <a:xfrm>
            <a:off x="2495550" y="365125"/>
            <a:ext cx="7143750" cy="1044575"/>
          </a:xfrm>
        </p:spPr>
        <p:txBody>
          <a:bodyPr>
            <a:normAutofit fontScale="90000"/>
          </a:bodyPr>
          <a:lstStyle/>
          <a:p>
            <a:r>
              <a:rPr lang="en-US" sz="3600" b="1" dirty="0">
                <a:solidFill>
                  <a:schemeClr val="bg1"/>
                </a:solidFill>
                <a:latin typeface="+mn-lt"/>
              </a:rPr>
              <a:t>V-Define a global communication matrix                                             							-7- </a:t>
            </a:r>
            <a:endParaRPr lang="fr-FR" sz="3600" dirty="0"/>
          </a:p>
        </p:txBody>
      </p:sp>
      <p:sp>
        <p:nvSpPr>
          <p:cNvPr id="3" name="Espace réservé du contenu 2">
            <a:extLst>
              <a:ext uri="{FF2B5EF4-FFF2-40B4-BE49-F238E27FC236}">
                <a16:creationId xmlns:a16="http://schemas.microsoft.com/office/drawing/2014/main" id="{27DF792F-40A9-41B1-9DAD-54CB8DBA9932}"/>
              </a:ext>
            </a:extLst>
          </p:cNvPr>
          <p:cNvSpPr>
            <a:spLocks noGrp="1"/>
          </p:cNvSpPr>
          <p:nvPr>
            <p:ph idx="1"/>
          </p:nvPr>
        </p:nvSpPr>
        <p:spPr>
          <a:xfrm>
            <a:off x="104776" y="1825625"/>
            <a:ext cx="8724900" cy="4351338"/>
          </a:xfrm>
        </p:spPr>
        <p:txBody>
          <a:bodyPr/>
          <a:lstStyle/>
          <a:p>
            <a:r>
              <a:rPr lang="en-US" dirty="0">
                <a:solidFill>
                  <a:srgbClr val="FF0000"/>
                </a:solidFill>
              </a:rPr>
              <a:t>The global communication channels – </a:t>
            </a:r>
            <a:r>
              <a:rPr lang="en-US" dirty="0"/>
              <a:t>, all communication flowing across borders requires careful planning and the application of the principles specified across various chapters of the Global Project Management Framework©. The number of remote communication channels can also be reduced by assigning the roles of local coordinator to local team members.</a:t>
            </a:r>
          </a:p>
          <a:p>
            <a:endParaRPr lang="fr-FR" dirty="0"/>
          </a:p>
        </p:txBody>
      </p:sp>
    </p:spTree>
    <p:extLst>
      <p:ext uri="{BB962C8B-B14F-4D97-AF65-F5344CB8AC3E}">
        <p14:creationId xmlns:p14="http://schemas.microsoft.com/office/powerpoint/2010/main" val="11314410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1F3F6B-D489-4382-A9B6-67AD1C712E3F}"/>
              </a:ext>
            </a:extLst>
          </p:cNvPr>
          <p:cNvSpPr>
            <a:spLocks noGrp="1"/>
          </p:cNvSpPr>
          <p:nvPr>
            <p:ph type="title"/>
          </p:nvPr>
        </p:nvSpPr>
        <p:spPr>
          <a:xfrm>
            <a:off x="2400300" y="365125"/>
            <a:ext cx="7248525" cy="1101725"/>
          </a:xfrm>
        </p:spPr>
        <p:txBody>
          <a:bodyPr>
            <a:normAutofit fontScale="90000"/>
          </a:bodyPr>
          <a:lstStyle/>
          <a:p>
            <a:r>
              <a:rPr lang="en-US" sz="3600" b="1" dirty="0">
                <a:solidFill>
                  <a:schemeClr val="bg1"/>
                </a:solidFill>
                <a:latin typeface="+mn-lt"/>
              </a:rPr>
              <a:t>V-Define a global communication matrix                                             							-8- </a:t>
            </a:r>
            <a:endParaRPr lang="fr-FR" sz="3600" dirty="0"/>
          </a:p>
        </p:txBody>
      </p:sp>
      <p:sp>
        <p:nvSpPr>
          <p:cNvPr id="3" name="Espace réservé du contenu 2">
            <a:extLst>
              <a:ext uri="{FF2B5EF4-FFF2-40B4-BE49-F238E27FC236}">
                <a16:creationId xmlns:a16="http://schemas.microsoft.com/office/drawing/2014/main" id="{EEA25E7F-8753-491B-8197-B42775C59276}"/>
              </a:ext>
            </a:extLst>
          </p:cNvPr>
          <p:cNvSpPr>
            <a:spLocks noGrp="1"/>
          </p:cNvSpPr>
          <p:nvPr>
            <p:ph idx="1"/>
          </p:nvPr>
        </p:nvSpPr>
        <p:spPr>
          <a:xfrm>
            <a:off x="180976" y="1825625"/>
            <a:ext cx="8591550" cy="4351338"/>
          </a:xfrm>
        </p:spPr>
        <p:txBody>
          <a:bodyPr/>
          <a:lstStyle/>
          <a:p>
            <a:r>
              <a:rPr lang="en-US" dirty="0">
                <a:solidFill>
                  <a:srgbClr val="FF0000"/>
                </a:solidFill>
              </a:rPr>
              <a:t>The stakeholder register – </a:t>
            </a:r>
            <a:r>
              <a:rPr lang="en-US" dirty="0"/>
              <a:t>when determining the format and technology of communications and meetings, take all elements on the register into consideration, mainly power, influence, reactions, challenges, opportunities, knowledge level and cultural patterns.</a:t>
            </a:r>
          </a:p>
          <a:p>
            <a:endParaRPr lang="fr-FR" dirty="0"/>
          </a:p>
        </p:txBody>
      </p:sp>
    </p:spTree>
    <p:extLst>
      <p:ext uri="{BB962C8B-B14F-4D97-AF65-F5344CB8AC3E}">
        <p14:creationId xmlns:p14="http://schemas.microsoft.com/office/powerpoint/2010/main" val="39466839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0D67AE-01DA-44EE-8D46-AC64EFFF05FB}"/>
              </a:ext>
            </a:extLst>
          </p:cNvPr>
          <p:cNvSpPr>
            <a:spLocks noGrp="1"/>
          </p:cNvSpPr>
          <p:nvPr>
            <p:ph type="title"/>
          </p:nvPr>
        </p:nvSpPr>
        <p:spPr>
          <a:xfrm>
            <a:off x="2409825" y="365126"/>
            <a:ext cx="7362826" cy="1035050"/>
          </a:xfrm>
        </p:spPr>
        <p:txBody>
          <a:bodyPr>
            <a:normAutofit fontScale="90000"/>
          </a:bodyPr>
          <a:lstStyle/>
          <a:p>
            <a:r>
              <a:rPr lang="en-US" sz="3600" b="1" dirty="0">
                <a:solidFill>
                  <a:schemeClr val="bg1"/>
                </a:solidFill>
                <a:latin typeface="+mn-lt"/>
              </a:rPr>
              <a:t>V-Define a global communication matrix                                             							-8- </a:t>
            </a:r>
            <a:endParaRPr lang="fr-FR" sz="3600" dirty="0"/>
          </a:p>
        </p:txBody>
      </p:sp>
      <p:sp>
        <p:nvSpPr>
          <p:cNvPr id="3" name="Espace réservé du contenu 2">
            <a:extLst>
              <a:ext uri="{FF2B5EF4-FFF2-40B4-BE49-F238E27FC236}">
                <a16:creationId xmlns:a16="http://schemas.microsoft.com/office/drawing/2014/main" id="{B552471C-A9DA-4769-A07E-531AF0CCEE1F}"/>
              </a:ext>
            </a:extLst>
          </p:cNvPr>
          <p:cNvSpPr>
            <a:spLocks noGrp="1"/>
          </p:cNvSpPr>
          <p:nvPr>
            <p:ph idx="1"/>
          </p:nvPr>
        </p:nvSpPr>
        <p:spPr>
          <a:xfrm>
            <a:off x="161925" y="1825625"/>
            <a:ext cx="11191875" cy="4351338"/>
          </a:xfrm>
        </p:spPr>
        <p:txBody>
          <a:bodyPr/>
          <a:lstStyle/>
          <a:p>
            <a:r>
              <a:rPr lang="en-US" dirty="0">
                <a:solidFill>
                  <a:srgbClr val="FF0000"/>
                </a:solidFill>
              </a:rPr>
              <a:t>Cultural aspects – </a:t>
            </a:r>
            <a:r>
              <a:rPr lang="en-US" dirty="0"/>
              <a:t>when preparing executive reports to specific-oriented stakeholders, start with an executive summary. On the other hand, people from diffuse-oriented cultures will appreciate having the executive summary at the end.</a:t>
            </a:r>
          </a:p>
          <a:p>
            <a:endParaRPr lang="fr-FR" dirty="0"/>
          </a:p>
        </p:txBody>
      </p:sp>
    </p:spTree>
    <p:extLst>
      <p:ext uri="{BB962C8B-B14F-4D97-AF65-F5344CB8AC3E}">
        <p14:creationId xmlns:p14="http://schemas.microsoft.com/office/powerpoint/2010/main" val="6513837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E0B5B1-7CB6-46CF-A1B9-5B84BB9A827C}"/>
              </a:ext>
            </a:extLst>
          </p:cNvPr>
          <p:cNvSpPr>
            <a:spLocks noGrp="1"/>
          </p:cNvSpPr>
          <p:nvPr>
            <p:ph type="title"/>
          </p:nvPr>
        </p:nvSpPr>
        <p:spPr>
          <a:xfrm>
            <a:off x="2590800" y="365125"/>
            <a:ext cx="8763000" cy="1325563"/>
          </a:xfrm>
        </p:spPr>
        <p:txBody>
          <a:bodyPr/>
          <a:lstStyle/>
          <a:p>
            <a:r>
              <a:rPr lang="en-US" b="1" dirty="0">
                <a:solidFill>
                  <a:schemeClr val="bg1"/>
                </a:solidFill>
              </a:rPr>
              <a:t>REAL-LIFE EXPERIENCE</a:t>
            </a:r>
            <a:endParaRPr lang="fr-FR" b="1" dirty="0">
              <a:solidFill>
                <a:schemeClr val="bg1"/>
              </a:solidFill>
            </a:endParaRPr>
          </a:p>
        </p:txBody>
      </p:sp>
      <p:sp>
        <p:nvSpPr>
          <p:cNvPr id="3" name="Espace réservé du contenu 2">
            <a:extLst>
              <a:ext uri="{FF2B5EF4-FFF2-40B4-BE49-F238E27FC236}">
                <a16:creationId xmlns:a16="http://schemas.microsoft.com/office/drawing/2014/main" id="{8FF13F3D-24DC-47F1-B718-E2C153ED5228}"/>
              </a:ext>
            </a:extLst>
          </p:cNvPr>
          <p:cNvSpPr>
            <a:spLocks noGrp="1"/>
          </p:cNvSpPr>
          <p:nvPr>
            <p:ph idx="1"/>
          </p:nvPr>
        </p:nvSpPr>
        <p:spPr>
          <a:xfrm>
            <a:off x="142875" y="1825625"/>
            <a:ext cx="8639175" cy="4351338"/>
          </a:xfrm>
        </p:spPr>
        <p:txBody>
          <a:bodyPr/>
          <a:lstStyle/>
          <a:p>
            <a:r>
              <a:rPr lang="en-US" dirty="0"/>
              <a:t>During the planning phase of a top priority project involving four different companies in several locations across the globe, the project managers defined a global communication strategy that satisfied the main requirements of the key stakeholders. </a:t>
            </a:r>
          </a:p>
          <a:p>
            <a:endParaRPr lang="fr-FR" dirty="0"/>
          </a:p>
        </p:txBody>
      </p:sp>
    </p:spTree>
    <p:extLst>
      <p:ext uri="{BB962C8B-B14F-4D97-AF65-F5344CB8AC3E}">
        <p14:creationId xmlns:p14="http://schemas.microsoft.com/office/powerpoint/2010/main" val="912919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44ED88-3BD2-4844-9029-ADA361EEA1C5}"/>
              </a:ext>
            </a:extLst>
          </p:cNvPr>
          <p:cNvSpPr>
            <a:spLocks noGrp="1"/>
          </p:cNvSpPr>
          <p:nvPr>
            <p:ph type="title"/>
          </p:nvPr>
        </p:nvSpPr>
        <p:spPr>
          <a:xfrm>
            <a:off x="2800348" y="365125"/>
            <a:ext cx="8553451" cy="1325563"/>
          </a:xfrm>
        </p:spPr>
        <p:txBody>
          <a:bodyPr/>
          <a:lstStyle/>
          <a:p>
            <a:r>
              <a:rPr lang="en-US" b="1" dirty="0">
                <a:solidFill>
                  <a:schemeClr val="bg1"/>
                </a:solidFill>
              </a:rPr>
              <a:t>REAL-LIFE EXPERIENCE</a:t>
            </a:r>
            <a:endParaRPr lang="fr-FR" dirty="0"/>
          </a:p>
        </p:txBody>
      </p:sp>
      <p:sp>
        <p:nvSpPr>
          <p:cNvPr id="3" name="Espace réservé du contenu 2">
            <a:extLst>
              <a:ext uri="{FF2B5EF4-FFF2-40B4-BE49-F238E27FC236}">
                <a16:creationId xmlns:a16="http://schemas.microsoft.com/office/drawing/2014/main" id="{64E4645B-4861-4690-B443-DB07031E424F}"/>
              </a:ext>
            </a:extLst>
          </p:cNvPr>
          <p:cNvSpPr>
            <a:spLocks noGrp="1"/>
          </p:cNvSpPr>
          <p:nvPr>
            <p:ph idx="1"/>
          </p:nvPr>
        </p:nvSpPr>
        <p:spPr>
          <a:xfrm>
            <a:off x="247650" y="1825625"/>
            <a:ext cx="8553450" cy="4351338"/>
          </a:xfrm>
        </p:spPr>
        <p:txBody>
          <a:bodyPr/>
          <a:lstStyle/>
          <a:p>
            <a:r>
              <a:rPr lang="en-US" dirty="0"/>
              <a:t>When the project implementation started, the team members from the supplier company were struggling with the aggressive schedule, and working very hard to commit to the agreed delivery dates. The project communication strategy was not followed, and the other three companies (the customer and two technology partners)</a:t>
            </a:r>
          </a:p>
          <a:p>
            <a:endParaRPr lang="fr-FR" dirty="0"/>
          </a:p>
        </p:txBody>
      </p:sp>
    </p:spTree>
    <p:extLst>
      <p:ext uri="{BB962C8B-B14F-4D97-AF65-F5344CB8AC3E}">
        <p14:creationId xmlns:p14="http://schemas.microsoft.com/office/powerpoint/2010/main" val="3161246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268F6-873C-4473-9061-3E2166448996}"/>
              </a:ext>
            </a:extLst>
          </p:cNvPr>
          <p:cNvSpPr>
            <a:spLocks noGrp="1"/>
          </p:cNvSpPr>
          <p:nvPr>
            <p:ph type="title"/>
          </p:nvPr>
        </p:nvSpPr>
        <p:spPr>
          <a:xfrm>
            <a:off x="2609850" y="365125"/>
            <a:ext cx="8743950" cy="1325563"/>
          </a:xfrm>
        </p:spPr>
        <p:txBody>
          <a:bodyPr/>
          <a:lstStyle/>
          <a:p>
            <a:r>
              <a:rPr lang="en-US" b="1" dirty="0">
                <a:solidFill>
                  <a:schemeClr val="bg1"/>
                </a:solidFill>
              </a:rPr>
              <a:t>REAL-LIFE EXPERIENCE</a:t>
            </a:r>
            <a:endParaRPr lang="fr-FR" dirty="0"/>
          </a:p>
        </p:txBody>
      </p:sp>
      <p:sp>
        <p:nvSpPr>
          <p:cNvPr id="3" name="Espace réservé du contenu 2">
            <a:extLst>
              <a:ext uri="{FF2B5EF4-FFF2-40B4-BE49-F238E27FC236}">
                <a16:creationId xmlns:a16="http://schemas.microsoft.com/office/drawing/2014/main" id="{466F6FC7-6810-442D-AEC9-98824A585D73}"/>
              </a:ext>
            </a:extLst>
          </p:cNvPr>
          <p:cNvSpPr>
            <a:spLocks noGrp="1"/>
          </p:cNvSpPr>
          <p:nvPr>
            <p:ph idx="1"/>
          </p:nvPr>
        </p:nvSpPr>
        <p:spPr>
          <a:xfrm>
            <a:off x="152400" y="1690688"/>
            <a:ext cx="8743950" cy="4486275"/>
          </a:xfrm>
        </p:spPr>
        <p:txBody>
          <a:bodyPr/>
          <a:lstStyle/>
          <a:p>
            <a:r>
              <a:rPr lang="en-US" dirty="0"/>
              <a:t>Deliverables were completed on time, but the other parties only received the information afterwards, with impact to their own activities and to the availability of resources.</a:t>
            </a:r>
          </a:p>
          <a:p>
            <a:r>
              <a:rPr lang="en-US" dirty="0"/>
              <a:t>Some deliverables were not completed on time, and the other parties were not informed of the main causes, the impacts on schedule and costs and the new estimated dates.</a:t>
            </a:r>
          </a:p>
          <a:p>
            <a:endParaRPr lang="fr-FR" dirty="0"/>
          </a:p>
        </p:txBody>
      </p:sp>
    </p:spTree>
    <p:extLst>
      <p:ext uri="{BB962C8B-B14F-4D97-AF65-F5344CB8AC3E}">
        <p14:creationId xmlns:p14="http://schemas.microsoft.com/office/powerpoint/2010/main" val="32343898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268F6-873C-4473-9061-3E2166448996}"/>
              </a:ext>
            </a:extLst>
          </p:cNvPr>
          <p:cNvSpPr>
            <a:spLocks noGrp="1"/>
          </p:cNvSpPr>
          <p:nvPr>
            <p:ph type="title"/>
          </p:nvPr>
        </p:nvSpPr>
        <p:spPr>
          <a:xfrm>
            <a:off x="2609850" y="365125"/>
            <a:ext cx="8743950" cy="1325563"/>
          </a:xfrm>
        </p:spPr>
        <p:txBody>
          <a:bodyPr/>
          <a:lstStyle/>
          <a:p>
            <a:r>
              <a:rPr lang="en-US" b="1" dirty="0">
                <a:solidFill>
                  <a:schemeClr val="bg1"/>
                </a:solidFill>
              </a:rPr>
              <a:t>REAL-LIFE EXPERIENCE</a:t>
            </a:r>
            <a:endParaRPr lang="fr-FR" dirty="0"/>
          </a:p>
        </p:txBody>
      </p:sp>
      <p:sp>
        <p:nvSpPr>
          <p:cNvPr id="3" name="Espace réservé du contenu 2">
            <a:extLst>
              <a:ext uri="{FF2B5EF4-FFF2-40B4-BE49-F238E27FC236}">
                <a16:creationId xmlns:a16="http://schemas.microsoft.com/office/drawing/2014/main" id="{466F6FC7-6810-442D-AEC9-98824A585D73}"/>
              </a:ext>
            </a:extLst>
          </p:cNvPr>
          <p:cNvSpPr>
            <a:spLocks noGrp="1"/>
          </p:cNvSpPr>
          <p:nvPr>
            <p:ph idx="1"/>
          </p:nvPr>
        </p:nvSpPr>
        <p:spPr>
          <a:xfrm>
            <a:off x="66676" y="1825625"/>
            <a:ext cx="8743950" cy="4351338"/>
          </a:xfrm>
        </p:spPr>
        <p:txBody>
          <a:bodyPr/>
          <a:lstStyle/>
          <a:p>
            <a:pPr algn="just"/>
            <a:r>
              <a:rPr lang="en-US" dirty="0"/>
              <a:t>Meetings were repeatedly cancelled without warning, or key participants did not attend, increasing frustration and loss of time.</a:t>
            </a:r>
          </a:p>
          <a:p>
            <a:pPr algn="just"/>
            <a:r>
              <a:rPr lang="en-US" dirty="0"/>
              <a:t> The levels of customer satisfaction and trust among the three partners were very low.</a:t>
            </a:r>
          </a:p>
          <a:p>
            <a:endParaRPr lang="fr-FR" dirty="0"/>
          </a:p>
        </p:txBody>
      </p:sp>
    </p:spTree>
    <p:extLst>
      <p:ext uri="{BB962C8B-B14F-4D97-AF65-F5344CB8AC3E}">
        <p14:creationId xmlns:p14="http://schemas.microsoft.com/office/powerpoint/2010/main" val="38834037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268F6-873C-4473-9061-3E2166448996}"/>
              </a:ext>
            </a:extLst>
          </p:cNvPr>
          <p:cNvSpPr>
            <a:spLocks noGrp="1"/>
          </p:cNvSpPr>
          <p:nvPr>
            <p:ph type="title"/>
          </p:nvPr>
        </p:nvSpPr>
        <p:spPr>
          <a:xfrm>
            <a:off x="2609850" y="365125"/>
            <a:ext cx="8743950" cy="1325563"/>
          </a:xfrm>
        </p:spPr>
        <p:txBody>
          <a:bodyPr/>
          <a:lstStyle/>
          <a:p>
            <a:r>
              <a:rPr lang="en-US" b="1" dirty="0">
                <a:solidFill>
                  <a:schemeClr val="bg1"/>
                </a:solidFill>
              </a:rPr>
              <a:t>REAL-LIFE EXPERIENCE</a:t>
            </a:r>
            <a:endParaRPr lang="fr-FR" dirty="0"/>
          </a:p>
        </p:txBody>
      </p:sp>
      <p:sp>
        <p:nvSpPr>
          <p:cNvPr id="3" name="Espace réservé du contenu 2">
            <a:extLst>
              <a:ext uri="{FF2B5EF4-FFF2-40B4-BE49-F238E27FC236}">
                <a16:creationId xmlns:a16="http://schemas.microsoft.com/office/drawing/2014/main" id="{466F6FC7-6810-442D-AEC9-98824A585D73}"/>
              </a:ext>
            </a:extLst>
          </p:cNvPr>
          <p:cNvSpPr>
            <a:spLocks noGrp="1"/>
          </p:cNvSpPr>
          <p:nvPr>
            <p:ph idx="1"/>
          </p:nvPr>
        </p:nvSpPr>
        <p:spPr>
          <a:xfrm>
            <a:off x="285750" y="1781175"/>
            <a:ext cx="8467725" cy="4395788"/>
          </a:xfrm>
        </p:spPr>
        <p:txBody>
          <a:bodyPr/>
          <a:lstStyle/>
          <a:p>
            <a:r>
              <a:rPr lang="en-US" dirty="0"/>
              <a:t>A team of specialized project managers performed an assessment of the situation and recommended the immediate assignment of project coordinators. Their main role was to learn and follow the project communication strategy, adapting the frequency and format of meetings when required.</a:t>
            </a:r>
          </a:p>
          <a:p>
            <a:endParaRPr lang="fr-FR" dirty="0"/>
          </a:p>
        </p:txBody>
      </p:sp>
    </p:spTree>
    <p:extLst>
      <p:ext uri="{BB962C8B-B14F-4D97-AF65-F5344CB8AC3E}">
        <p14:creationId xmlns:p14="http://schemas.microsoft.com/office/powerpoint/2010/main" val="18574243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268F6-873C-4473-9061-3E2166448996}"/>
              </a:ext>
            </a:extLst>
          </p:cNvPr>
          <p:cNvSpPr>
            <a:spLocks noGrp="1"/>
          </p:cNvSpPr>
          <p:nvPr>
            <p:ph type="title"/>
          </p:nvPr>
        </p:nvSpPr>
        <p:spPr>
          <a:xfrm>
            <a:off x="2609850" y="365125"/>
            <a:ext cx="8743950" cy="1325563"/>
          </a:xfrm>
        </p:spPr>
        <p:txBody>
          <a:bodyPr/>
          <a:lstStyle/>
          <a:p>
            <a:r>
              <a:rPr lang="en-US" b="1" dirty="0">
                <a:solidFill>
                  <a:schemeClr val="bg1"/>
                </a:solidFill>
              </a:rPr>
              <a:t>REAL-LIFE EXPERIENCE</a:t>
            </a:r>
            <a:endParaRPr lang="fr-FR" dirty="0"/>
          </a:p>
        </p:txBody>
      </p:sp>
      <p:sp>
        <p:nvSpPr>
          <p:cNvPr id="3" name="Espace réservé du contenu 2">
            <a:extLst>
              <a:ext uri="{FF2B5EF4-FFF2-40B4-BE49-F238E27FC236}">
                <a16:creationId xmlns:a16="http://schemas.microsoft.com/office/drawing/2014/main" id="{466F6FC7-6810-442D-AEC9-98824A585D73}"/>
              </a:ext>
            </a:extLst>
          </p:cNvPr>
          <p:cNvSpPr>
            <a:spLocks noGrp="1"/>
          </p:cNvSpPr>
          <p:nvPr>
            <p:ph idx="1"/>
          </p:nvPr>
        </p:nvSpPr>
        <p:spPr>
          <a:xfrm>
            <a:off x="114300" y="1825625"/>
            <a:ext cx="8743950" cy="4351338"/>
          </a:xfrm>
        </p:spPr>
        <p:txBody>
          <a:bodyPr/>
          <a:lstStyle/>
          <a:p>
            <a:r>
              <a:rPr lang="en-US" dirty="0"/>
              <a:t>The project finished on time, and the level of customer satisfaction was very high between the assessment and project closure. This showed, to all participants, the importance of following the project communication strategy, adapting it to new requirements and planning for resources to execute the strategy. </a:t>
            </a:r>
          </a:p>
          <a:p>
            <a:endParaRPr lang="fr-FR" dirty="0"/>
          </a:p>
        </p:txBody>
      </p:sp>
    </p:spTree>
    <p:extLst>
      <p:ext uri="{BB962C8B-B14F-4D97-AF65-F5344CB8AC3E}">
        <p14:creationId xmlns:p14="http://schemas.microsoft.com/office/powerpoint/2010/main" val="2631397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268F6-873C-4473-9061-3E2166448996}"/>
              </a:ext>
            </a:extLst>
          </p:cNvPr>
          <p:cNvSpPr>
            <a:spLocks noGrp="1"/>
          </p:cNvSpPr>
          <p:nvPr>
            <p:ph type="title"/>
          </p:nvPr>
        </p:nvSpPr>
        <p:spPr>
          <a:xfrm>
            <a:off x="2609850" y="365125"/>
            <a:ext cx="8743950" cy="1325563"/>
          </a:xfrm>
        </p:spPr>
        <p:txBody>
          <a:bodyPr/>
          <a:lstStyle/>
          <a:p>
            <a:r>
              <a:rPr lang="en-US" b="1" dirty="0">
                <a:solidFill>
                  <a:schemeClr val="bg1"/>
                </a:solidFill>
              </a:rPr>
              <a:t>REAL-LIFE EXPERIENCE</a:t>
            </a:r>
            <a:endParaRPr lang="fr-FR" dirty="0"/>
          </a:p>
        </p:txBody>
      </p:sp>
      <p:sp>
        <p:nvSpPr>
          <p:cNvPr id="3" name="Espace réservé du contenu 2">
            <a:extLst>
              <a:ext uri="{FF2B5EF4-FFF2-40B4-BE49-F238E27FC236}">
                <a16:creationId xmlns:a16="http://schemas.microsoft.com/office/drawing/2014/main" id="{466F6FC7-6810-442D-AEC9-98824A585D73}"/>
              </a:ext>
            </a:extLst>
          </p:cNvPr>
          <p:cNvSpPr>
            <a:spLocks noGrp="1"/>
          </p:cNvSpPr>
          <p:nvPr>
            <p:ph idx="1"/>
          </p:nvPr>
        </p:nvSpPr>
        <p:spPr>
          <a:xfrm>
            <a:off x="161925" y="1825625"/>
            <a:ext cx="8639175" cy="4351338"/>
          </a:xfrm>
        </p:spPr>
        <p:txBody>
          <a:bodyPr/>
          <a:lstStyle/>
          <a:p>
            <a:r>
              <a:rPr lang="en-US" dirty="0"/>
              <a:t>The time required to collect information, process the data, build the project knowledge and attend meetings must be built into the project plan and included in the resource estimates</a:t>
            </a:r>
            <a:endParaRPr lang="fr-FR" dirty="0"/>
          </a:p>
        </p:txBody>
      </p:sp>
    </p:spTree>
    <p:extLst>
      <p:ext uri="{BB962C8B-B14F-4D97-AF65-F5344CB8AC3E}">
        <p14:creationId xmlns:p14="http://schemas.microsoft.com/office/powerpoint/2010/main" val="17385548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A400B2A-DA8C-4465-A1DB-62939E20F8CB}"/>
              </a:ext>
            </a:extLst>
          </p:cNvPr>
          <p:cNvSpPr>
            <a:spLocks noGrp="1"/>
          </p:cNvSpPr>
          <p:nvPr>
            <p:ph idx="1"/>
          </p:nvPr>
        </p:nvSpPr>
        <p:spPr>
          <a:xfrm>
            <a:off x="105508" y="1825625"/>
            <a:ext cx="8651630" cy="4351338"/>
          </a:xfrm>
        </p:spPr>
        <p:txBody>
          <a:bodyPr/>
          <a:lstStyle/>
          <a:p>
            <a:pPr marL="0" indent="0" algn="just">
              <a:buNone/>
            </a:pPr>
            <a:r>
              <a:rPr lang="en-US" dirty="0"/>
              <a:t>For organizations that must communicate in multiple languages to their employees or consumers, defining your global communications strategy is an important step to ensure predictable outcomes, repeatable processes and standardized methodologies. </a:t>
            </a:r>
          </a:p>
          <a:p>
            <a:pPr marL="0" indent="0" algn="just">
              <a:buNone/>
            </a:pPr>
            <a:endParaRPr lang="en-US" dirty="0"/>
          </a:p>
          <a:p>
            <a:pPr marL="0" indent="0" algn="just">
              <a:buNone/>
            </a:pPr>
            <a:r>
              <a:rPr lang="en-US" dirty="0"/>
              <a:t>It is by far the biggest pain point for most organizations.</a:t>
            </a:r>
          </a:p>
        </p:txBody>
      </p:sp>
      <p:sp>
        <p:nvSpPr>
          <p:cNvPr id="4" name="Rectangle 1">
            <a:extLst>
              <a:ext uri="{FF2B5EF4-FFF2-40B4-BE49-F238E27FC236}">
                <a16:creationId xmlns:a16="http://schemas.microsoft.com/office/drawing/2014/main" id="{1DF08CA5-AA44-4141-ABA9-D51E213B24A1}"/>
              </a:ext>
            </a:extLst>
          </p:cNvPr>
          <p:cNvSpPr>
            <a:spLocks noGrp="1" noChangeArrowheads="1"/>
          </p:cNvSpPr>
          <p:nvPr>
            <p:ph type="title"/>
          </p:nvPr>
        </p:nvSpPr>
        <p:spPr bwMode="auto">
          <a:xfrm>
            <a:off x="2347546" y="320021"/>
            <a:ext cx="6106007" cy="1415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800" b="1" i="0" u="none" strike="noStrike" cap="none" normalizeH="0" baseline="0" dirty="0">
                <a:ln>
                  <a:noFill/>
                </a:ln>
                <a:solidFill>
                  <a:schemeClr val="bg1"/>
                </a:solidFill>
                <a:effectLst/>
                <a:latin typeface="+mn-lt"/>
              </a:rPr>
              <a:t>   	 5 </a:t>
            </a:r>
            <a:r>
              <a:rPr kumimoji="0" lang="fr-FR" altLang="fr-FR" sz="2800" b="1" i="0" u="none" strike="noStrike" cap="none" normalizeH="0" baseline="0" dirty="0" err="1">
                <a:ln>
                  <a:noFill/>
                </a:ln>
                <a:solidFill>
                  <a:schemeClr val="bg1"/>
                </a:solidFill>
                <a:effectLst/>
                <a:latin typeface="+mn-lt"/>
              </a:rPr>
              <a:t>tips</a:t>
            </a:r>
            <a:r>
              <a:rPr kumimoji="0" lang="fr-FR" altLang="fr-FR" sz="2800" b="1" i="0" u="none" strike="noStrike" cap="none" normalizeH="0" baseline="0" dirty="0">
                <a:ln>
                  <a:noFill/>
                </a:ln>
                <a:solidFill>
                  <a:schemeClr val="bg1"/>
                </a:solidFill>
                <a:effectLst/>
                <a:latin typeface="+mn-lt"/>
              </a:rPr>
              <a:t> for </a:t>
            </a:r>
            <a:r>
              <a:rPr kumimoji="0" lang="fr-FR" altLang="fr-FR" sz="2800" b="1" i="0" u="none" strike="noStrike" cap="none" normalizeH="0" baseline="0" dirty="0" err="1">
                <a:ln>
                  <a:noFill/>
                </a:ln>
                <a:solidFill>
                  <a:schemeClr val="bg1"/>
                </a:solidFill>
                <a:effectLst/>
                <a:latin typeface="+mn-lt"/>
              </a:rPr>
              <a:t>crafting</a:t>
            </a:r>
            <a:r>
              <a:rPr kumimoji="0" lang="fr-FR" altLang="fr-FR" sz="2800" b="1" i="0" u="none" strike="noStrike" cap="none" normalizeH="0" baseline="0" dirty="0">
                <a:ln>
                  <a:noFill/>
                </a:ln>
                <a:solidFill>
                  <a:schemeClr val="bg1"/>
                </a:solidFill>
                <a:effectLst/>
                <a:latin typeface="+mn-lt"/>
              </a:rPr>
              <a:t> a global  			communications </a:t>
            </a:r>
            <a:r>
              <a:rPr kumimoji="0" lang="fr-FR" altLang="fr-FR" sz="2800" b="1" i="0" u="none" strike="noStrike" cap="none" normalizeH="0" baseline="0" dirty="0" err="1">
                <a:ln>
                  <a:noFill/>
                </a:ln>
                <a:solidFill>
                  <a:schemeClr val="bg1"/>
                </a:solidFill>
                <a:effectLst/>
                <a:latin typeface="+mn-lt"/>
              </a:rPr>
              <a:t>strategy</a:t>
            </a:r>
            <a:endParaRPr kumimoji="0" lang="fr-FR" altLang="fr-FR" sz="2800" b="1" i="0" u="none" strike="noStrike" cap="none" normalizeH="0" baseline="0" dirty="0">
              <a:ln>
                <a:noFill/>
              </a:ln>
              <a:solidFill>
                <a:schemeClr val="bg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fr-FR" altLang="fr-FR" sz="1800" b="0" i="0" u="none" strike="noStrike" cap="none" normalizeH="0" baseline="0" dirty="0">
                <a:ln>
                  <a:noFill/>
                </a:ln>
                <a:solidFill>
                  <a:schemeClr val="tx1"/>
                </a:solidFill>
                <a:effectLst/>
                <a:latin typeface="Arial" panose="020B0604020202020204" pitchFamily="34" charset="0"/>
              </a:rPr>
            </a:br>
            <a:endParaRPr kumimoji="0" lang="fr-FR" altLang="fr-FR"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386083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08D640-D30A-4E5A-B411-2F068CE778D5}"/>
              </a:ext>
            </a:extLst>
          </p:cNvPr>
          <p:cNvSpPr>
            <a:spLocks noGrp="1"/>
          </p:cNvSpPr>
          <p:nvPr>
            <p:ph type="title"/>
          </p:nvPr>
        </p:nvSpPr>
        <p:spPr>
          <a:xfrm>
            <a:off x="1776046" y="365125"/>
            <a:ext cx="9577754" cy="1325563"/>
          </a:xfrm>
        </p:spPr>
        <p:txBody>
          <a:bodyPr/>
          <a:lstStyle/>
          <a:p>
            <a:r>
              <a:rPr lang="fr-FR" dirty="0"/>
              <a:t>	</a:t>
            </a:r>
            <a:r>
              <a:rPr lang="fr-FR" sz="3600" b="1" dirty="0">
                <a:solidFill>
                  <a:schemeClr val="bg1"/>
                </a:solidFill>
                <a:latin typeface="+mn-lt"/>
              </a:rPr>
              <a:t>What to do and What to </a:t>
            </a:r>
            <a:r>
              <a:rPr lang="fr-FR" sz="3600" b="1" dirty="0" err="1">
                <a:solidFill>
                  <a:schemeClr val="bg1"/>
                </a:solidFill>
                <a:latin typeface="+mn-lt"/>
              </a:rPr>
              <a:t>avoid</a:t>
            </a:r>
            <a:endParaRPr lang="fr-FR" sz="3600" b="1" dirty="0">
              <a:solidFill>
                <a:schemeClr val="bg1"/>
              </a:solidFill>
              <a:latin typeface="+mn-lt"/>
            </a:endParaRPr>
          </a:p>
        </p:txBody>
      </p:sp>
      <p:sp>
        <p:nvSpPr>
          <p:cNvPr id="3" name="Espace réservé du contenu 2">
            <a:extLst>
              <a:ext uri="{FF2B5EF4-FFF2-40B4-BE49-F238E27FC236}">
                <a16:creationId xmlns:a16="http://schemas.microsoft.com/office/drawing/2014/main" id="{00F4813C-AA93-4083-9841-3B5DD20CDBF4}"/>
              </a:ext>
            </a:extLst>
          </p:cNvPr>
          <p:cNvSpPr>
            <a:spLocks noGrp="1"/>
          </p:cNvSpPr>
          <p:nvPr>
            <p:ph idx="1"/>
          </p:nvPr>
        </p:nvSpPr>
        <p:spPr>
          <a:xfrm>
            <a:off x="114300" y="1825625"/>
            <a:ext cx="8642838" cy="4351338"/>
          </a:xfrm>
        </p:spPr>
        <p:txBody>
          <a:bodyPr/>
          <a:lstStyle/>
          <a:p>
            <a:pPr marL="0" indent="0">
              <a:buNone/>
            </a:pPr>
            <a:r>
              <a:rPr lang="fr-FR" dirty="0"/>
              <a:t>1. </a:t>
            </a:r>
            <a:r>
              <a:rPr lang="fr-FR" b="1" dirty="0" err="1">
                <a:solidFill>
                  <a:srgbClr val="0070C0"/>
                </a:solidFill>
              </a:rPr>
              <a:t>Assessment</a:t>
            </a:r>
            <a:r>
              <a:rPr lang="fr-FR" dirty="0"/>
              <a:t>: </a:t>
            </a:r>
          </a:p>
          <a:p>
            <a:pPr marL="0" indent="0">
              <a:buNone/>
            </a:pPr>
            <a:r>
              <a:rPr lang="en-US" dirty="0"/>
              <a:t>Your language service provider should be a partner in your success.</a:t>
            </a:r>
          </a:p>
          <a:p>
            <a:pPr marL="0" indent="0">
              <a:buNone/>
            </a:pPr>
            <a:endParaRPr lang="en-US" dirty="0"/>
          </a:p>
          <a:p>
            <a:pPr marL="0" indent="0">
              <a:buNone/>
            </a:pPr>
            <a:r>
              <a:rPr lang="fr-FR" dirty="0"/>
              <a:t>2. </a:t>
            </a:r>
            <a:r>
              <a:rPr lang="fr-FR" b="1" dirty="0" err="1">
                <a:solidFill>
                  <a:srgbClr val="0070C0"/>
                </a:solidFill>
              </a:rPr>
              <a:t>Identify</a:t>
            </a:r>
            <a:r>
              <a:rPr lang="fr-FR" b="1" dirty="0">
                <a:solidFill>
                  <a:srgbClr val="0070C0"/>
                </a:solidFill>
              </a:rPr>
              <a:t> </a:t>
            </a:r>
            <a:r>
              <a:rPr lang="fr-FR" b="1" dirty="0" err="1">
                <a:solidFill>
                  <a:srgbClr val="0070C0"/>
                </a:solidFill>
              </a:rPr>
              <a:t>your</a:t>
            </a:r>
            <a:r>
              <a:rPr lang="fr-FR" b="1" dirty="0">
                <a:solidFill>
                  <a:srgbClr val="0070C0"/>
                </a:solidFill>
              </a:rPr>
              <a:t> champions</a:t>
            </a:r>
            <a:r>
              <a:rPr lang="fr-FR" dirty="0"/>
              <a:t>:</a:t>
            </a:r>
          </a:p>
          <a:p>
            <a:pPr marL="0" indent="0">
              <a:buNone/>
            </a:pPr>
            <a:r>
              <a:rPr lang="en-US" dirty="0"/>
              <a:t>These are the people that may already have some sort of experience with cultural exchanges or may be fascinated by languages.</a:t>
            </a:r>
            <a:endParaRPr lang="fr-FR" dirty="0"/>
          </a:p>
        </p:txBody>
      </p:sp>
    </p:spTree>
    <p:extLst>
      <p:ext uri="{BB962C8B-B14F-4D97-AF65-F5344CB8AC3E}">
        <p14:creationId xmlns:p14="http://schemas.microsoft.com/office/powerpoint/2010/main" val="36453001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07D45D-1B20-41BC-B72A-A5407920F692}"/>
              </a:ext>
            </a:extLst>
          </p:cNvPr>
          <p:cNvSpPr>
            <a:spLocks noGrp="1"/>
          </p:cNvSpPr>
          <p:nvPr>
            <p:ph type="title"/>
          </p:nvPr>
        </p:nvSpPr>
        <p:spPr>
          <a:xfrm>
            <a:off x="2312377" y="365126"/>
            <a:ext cx="7288823" cy="971306"/>
          </a:xfrm>
        </p:spPr>
        <p:txBody>
          <a:bodyPr/>
          <a:lstStyle/>
          <a:p>
            <a:r>
              <a:rPr lang="fr-FR" sz="4400" b="1" dirty="0">
                <a:solidFill>
                  <a:schemeClr val="bg1"/>
                </a:solidFill>
                <a:latin typeface="+mn-lt"/>
              </a:rPr>
              <a:t>What to do and What to </a:t>
            </a:r>
            <a:r>
              <a:rPr lang="fr-FR" sz="4400" b="1" dirty="0" err="1">
                <a:solidFill>
                  <a:schemeClr val="bg1"/>
                </a:solidFill>
                <a:latin typeface="+mn-lt"/>
              </a:rPr>
              <a:t>avoid</a:t>
            </a:r>
            <a:endParaRPr lang="fr-FR" dirty="0"/>
          </a:p>
        </p:txBody>
      </p:sp>
      <p:sp>
        <p:nvSpPr>
          <p:cNvPr id="3" name="Espace réservé du contenu 2">
            <a:extLst>
              <a:ext uri="{FF2B5EF4-FFF2-40B4-BE49-F238E27FC236}">
                <a16:creationId xmlns:a16="http://schemas.microsoft.com/office/drawing/2014/main" id="{04372B15-65C0-4D3B-A937-D8DC665B675A}"/>
              </a:ext>
            </a:extLst>
          </p:cNvPr>
          <p:cNvSpPr>
            <a:spLocks noGrp="1"/>
          </p:cNvSpPr>
          <p:nvPr>
            <p:ph idx="1"/>
          </p:nvPr>
        </p:nvSpPr>
        <p:spPr>
          <a:xfrm>
            <a:off x="175846" y="1825625"/>
            <a:ext cx="8563708" cy="4351338"/>
          </a:xfrm>
        </p:spPr>
        <p:txBody>
          <a:bodyPr>
            <a:normAutofit lnSpcReduction="10000"/>
          </a:bodyPr>
          <a:lstStyle/>
          <a:p>
            <a:pPr marL="0" indent="0">
              <a:buNone/>
            </a:pPr>
            <a:r>
              <a:rPr lang="en-US" dirty="0"/>
              <a:t>3. </a:t>
            </a:r>
            <a:r>
              <a:rPr lang="en-US" b="1" dirty="0">
                <a:solidFill>
                  <a:srgbClr val="0070C0"/>
                </a:solidFill>
              </a:rPr>
              <a:t>Choose 2 to 3 objectives</a:t>
            </a:r>
            <a:r>
              <a:rPr lang="en-US" dirty="0"/>
              <a:t>: </a:t>
            </a:r>
            <a:r>
              <a:rPr lang="fr-FR" dirty="0"/>
              <a:t>Start </a:t>
            </a:r>
            <a:r>
              <a:rPr lang="fr-FR" dirty="0" err="1"/>
              <a:t>small</a:t>
            </a:r>
            <a:r>
              <a:rPr lang="fr-FR" dirty="0"/>
              <a:t>. </a:t>
            </a:r>
            <a:r>
              <a:rPr lang="fr-FR" dirty="0" err="1"/>
              <a:t>Make</a:t>
            </a:r>
            <a:r>
              <a:rPr lang="fr-FR" dirty="0"/>
              <a:t> gains</a:t>
            </a:r>
          </a:p>
          <a:p>
            <a:pPr marL="0" indent="0">
              <a:buNone/>
            </a:pPr>
            <a:endParaRPr lang="fr-FR" dirty="0"/>
          </a:p>
          <a:p>
            <a:pPr marL="0" indent="0">
              <a:buNone/>
            </a:pPr>
            <a:r>
              <a:rPr lang="en-US" dirty="0"/>
              <a:t>4. </a:t>
            </a:r>
            <a:r>
              <a:rPr lang="en-US" b="1" dirty="0">
                <a:solidFill>
                  <a:srgbClr val="0070C0"/>
                </a:solidFill>
              </a:rPr>
              <a:t>Take off the blinders</a:t>
            </a:r>
            <a:r>
              <a:rPr lang="en-US" dirty="0"/>
              <a:t>: The great benefit is that you will learn as you go along and this affects your global competency; that personal skill which makes you more valuable within any organization.</a:t>
            </a:r>
          </a:p>
          <a:p>
            <a:pPr marL="0" indent="0">
              <a:buNone/>
            </a:pPr>
            <a:endParaRPr lang="en-US" dirty="0"/>
          </a:p>
          <a:p>
            <a:pPr marL="0" indent="0">
              <a:buNone/>
            </a:pPr>
            <a:r>
              <a:rPr lang="fr-FR" dirty="0"/>
              <a:t>5. </a:t>
            </a:r>
            <a:r>
              <a:rPr lang="fr-FR" b="1" dirty="0">
                <a:solidFill>
                  <a:srgbClr val="0070C0"/>
                </a:solidFill>
              </a:rPr>
              <a:t>Share </a:t>
            </a:r>
            <a:r>
              <a:rPr lang="fr-FR" b="1" dirty="0" err="1">
                <a:solidFill>
                  <a:srgbClr val="0070C0"/>
                </a:solidFill>
              </a:rPr>
              <a:t>your</a:t>
            </a:r>
            <a:r>
              <a:rPr lang="fr-FR" b="1" dirty="0">
                <a:solidFill>
                  <a:srgbClr val="0070C0"/>
                </a:solidFill>
              </a:rPr>
              <a:t> </a:t>
            </a:r>
            <a:r>
              <a:rPr lang="fr-FR" b="1" dirty="0" err="1">
                <a:solidFill>
                  <a:srgbClr val="0070C0"/>
                </a:solidFill>
              </a:rPr>
              <a:t>success</a:t>
            </a:r>
            <a:r>
              <a:rPr lang="fr-FR" dirty="0"/>
              <a:t>: </a:t>
            </a:r>
            <a:r>
              <a:rPr lang="en-US" dirty="0"/>
              <a:t>Now is the time to promote those successes and again, raise the level of awareness of the role and function of communication.</a:t>
            </a:r>
            <a:endParaRPr lang="fr-FR" dirty="0"/>
          </a:p>
        </p:txBody>
      </p:sp>
    </p:spTree>
    <p:extLst>
      <p:ext uri="{BB962C8B-B14F-4D97-AF65-F5344CB8AC3E}">
        <p14:creationId xmlns:p14="http://schemas.microsoft.com/office/powerpoint/2010/main" val="18487459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roofHub's guide to most common communication mistakes">
            <a:extLst>
              <a:ext uri="{FF2B5EF4-FFF2-40B4-BE49-F238E27FC236}">
                <a16:creationId xmlns:a16="http://schemas.microsoft.com/office/drawing/2014/main" id="{458740D8-E90F-4513-974A-CE2B9B091A2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853853" y="8792"/>
            <a:ext cx="3270369" cy="657664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ssuming Everyone to Understand Things the Same Way">
            <a:extLst>
              <a:ext uri="{FF2B5EF4-FFF2-40B4-BE49-F238E27FC236}">
                <a16:creationId xmlns:a16="http://schemas.microsoft.com/office/drawing/2014/main" id="{64834F8A-990F-4167-B23D-128871C757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2754"/>
            <a:ext cx="2470640" cy="332349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Bad at Listening">
            <a:extLst>
              <a:ext uri="{FF2B5EF4-FFF2-40B4-BE49-F238E27FC236}">
                <a16:creationId xmlns:a16="http://schemas.microsoft.com/office/drawing/2014/main" id="{921060A9-B751-4593-881B-A72791B426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1872" y="-52754"/>
            <a:ext cx="3125297" cy="244426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gnoring the Tone of Your Voice">
            <a:extLst>
              <a:ext uri="{FF2B5EF4-FFF2-40B4-BE49-F238E27FC236}">
                <a16:creationId xmlns:a16="http://schemas.microsoft.com/office/drawing/2014/main" id="{9278829F-5497-417B-81C7-98684F647FB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27169" y="-1"/>
            <a:ext cx="3226685" cy="3112477"/>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Emotions Overpowering Logic">
            <a:extLst>
              <a:ext uri="{FF2B5EF4-FFF2-40B4-BE49-F238E27FC236}">
                <a16:creationId xmlns:a16="http://schemas.microsoft.com/office/drawing/2014/main" id="{D55ACBD7-FA30-4958-A0DD-8E7F73C39FC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32" y="3270738"/>
            <a:ext cx="2408725" cy="3648808"/>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Hold Back Your Thoughts and Ideas">
            <a:extLst>
              <a:ext uri="{FF2B5EF4-FFF2-40B4-BE49-F238E27FC236}">
                <a16:creationId xmlns:a16="http://schemas.microsoft.com/office/drawing/2014/main" id="{C04A1563-D9A2-4B6E-87FD-1EF33609381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70639" y="4062047"/>
            <a:ext cx="3077492" cy="2637693"/>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Reacting More and Responding Less">
            <a:extLst>
              <a:ext uri="{FF2B5EF4-FFF2-40B4-BE49-F238E27FC236}">
                <a16:creationId xmlns:a16="http://schemas.microsoft.com/office/drawing/2014/main" id="{35002FE8-9C9B-4B69-8D81-BFB365AFC2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83484" y="3112477"/>
            <a:ext cx="3270370" cy="3472965"/>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Getting Distracted Easily">
            <a:extLst>
              <a:ext uri="{FF2B5EF4-FFF2-40B4-BE49-F238E27FC236}">
                <a16:creationId xmlns:a16="http://schemas.microsoft.com/office/drawing/2014/main" id="{6CE65EBC-91CB-4155-8EB1-BE62D36113A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05993" y="2391509"/>
            <a:ext cx="3042138" cy="1749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53815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268F6-873C-4473-9061-3E2166448996}"/>
              </a:ext>
            </a:extLst>
          </p:cNvPr>
          <p:cNvSpPr>
            <a:spLocks noGrp="1"/>
          </p:cNvSpPr>
          <p:nvPr>
            <p:ph type="title"/>
          </p:nvPr>
        </p:nvSpPr>
        <p:spPr>
          <a:xfrm>
            <a:off x="2609850" y="365125"/>
            <a:ext cx="8743950" cy="1325563"/>
          </a:xfrm>
        </p:spPr>
        <p:txBody>
          <a:bodyPr/>
          <a:lstStyle/>
          <a:p>
            <a:r>
              <a:rPr lang="en-US" b="1" dirty="0">
                <a:solidFill>
                  <a:schemeClr val="bg1"/>
                </a:solidFill>
              </a:rPr>
              <a:t>REAL-LIFE EXPERIENCE</a:t>
            </a:r>
            <a:endParaRPr lang="fr-FR" dirty="0"/>
          </a:p>
        </p:txBody>
      </p:sp>
      <p:sp>
        <p:nvSpPr>
          <p:cNvPr id="3" name="Espace réservé du contenu 2">
            <a:extLst>
              <a:ext uri="{FF2B5EF4-FFF2-40B4-BE49-F238E27FC236}">
                <a16:creationId xmlns:a16="http://schemas.microsoft.com/office/drawing/2014/main" id="{466F6FC7-6810-442D-AEC9-98824A585D73}"/>
              </a:ext>
            </a:extLst>
          </p:cNvPr>
          <p:cNvSpPr>
            <a:spLocks noGrp="1"/>
          </p:cNvSpPr>
          <p:nvPr>
            <p:ph idx="1"/>
          </p:nvPr>
        </p:nvSpPr>
        <p:spPr>
          <a:xfrm>
            <a:off x="180976" y="1825625"/>
            <a:ext cx="8572500"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endParaRPr lang="fr-FR" dirty="0"/>
          </a:p>
        </p:txBody>
      </p:sp>
    </p:spTree>
    <p:extLst>
      <p:ext uri="{BB962C8B-B14F-4D97-AF65-F5344CB8AC3E}">
        <p14:creationId xmlns:p14="http://schemas.microsoft.com/office/powerpoint/2010/main" val="400654553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922</TotalTime>
  <Words>2666</Words>
  <Application>Microsoft Office PowerPoint</Application>
  <PresentationFormat>Grand écran</PresentationFormat>
  <Paragraphs>168</Paragraphs>
  <Slides>47</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47</vt:i4>
      </vt:variant>
    </vt:vector>
  </HeadingPairs>
  <TitlesOfParts>
    <vt:vector size="54" baseType="lpstr">
      <vt:lpstr>Arial</vt:lpstr>
      <vt:lpstr>Calibri</vt:lpstr>
      <vt:lpstr>Calibri Light</vt:lpstr>
      <vt:lpstr>Open Sans</vt:lpstr>
      <vt:lpstr>Tajawal Medium</vt:lpstr>
      <vt:lpstr>Wingdings</vt:lpstr>
      <vt:lpstr>Thème Office</vt:lpstr>
      <vt:lpstr>Présentation PowerPoint</vt:lpstr>
      <vt:lpstr>Session Outline</vt:lpstr>
      <vt:lpstr>Présentation PowerPoint</vt:lpstr>
      <vt:lpstr>I-1- Description </vt:lpstr>
      <vt:lpstr>I-1- Description </vt:lpstr>
      <vt:lpstr>I-2- Basic Elements of Communication</vt:lpstr>
      <vt:lpstr>I-3- Importance of Communication Strategies                                           -1- </vt:lpstr>
      <vt:lpstr>I-3- Importance of Communication Strategies                                            -2-</vt:lpstr>
      <vt:lpstr>I-3- Importance of Communication Strategies                                            -4-</vt:lpstr>
      <vt:lpstr>I-3- Importance of Communication Strategies                                            -5- </vt:lpstr>
      <vt:lpstr>I-3- Importance of Communication Strategies                                          -6-</vt:lpstr>
      <vt:lpstr>I-3- Importance of Communication Strategies                                            -7-</vt:lpstr>
      <vt:lpstr>I-3- Importance of Communication Strategies                                             -8-</vt:lpstr>
      <vt:lpstr>III- Defining the types of project   -1- </vt:lpstr>
      <vt:lpstr>III- Defining the types of project   -2-</vt:lpstr>
      <vt:lpstr>III- Defining the types of project   -3-</vt:lpstr>
      <vt:lpstr>III- Defining the types of project   -4-</vt:lpstr>
      <vt:lpstr>III- Defining the types of project   -5-</vt:lpstr>
      <vt:lpstr>III- Defining the types of project   -6-</vt:lpstr>
      <vt:lpstr>II- Types of Communication Strategies                                       -1- </vt:lpstr>
      <vt:lpstr>II- Types of Communication Strategies                                           -2-</vt:lpstr>
      <vt:lpstr>IV- Identifying the stakeholders’ requirements                          -1- </vt:lpstr>
      <vt:lpstr>IV- Identifying the stakeholders’ requirements                                         -1- </vt:lpstr>
      <vt:lpstr>IV- Identifying the stakeholders’ requirements                                 -3-   </vt:lpstr>
      <vt:lpstr>IV- Identifying the stakeholders’ requirements                                                  -4- </vt:lpstr>
      <vt:lpstr>IV- Identifying the stakeholders’ requirements          -5-     </vt:lpstr>
      <vt:lpstr>V-Define a global communication matrix                              -1- </vt:lpstr>
      <vt:lpstr>V-Define a global communication      matrix                        - 2- </vt:lpstr>
      <vt:lpstr>V-Define a global communication   matrix                                         -3- </vt:lpstr>
      <vt:lpstr>V-Define a global communication matrix                                                    -4- </vt:lpstr>
      <vt:lpstr>V-Define a global communication matrix                                                    -5- </vt:lpstr>
      <vt:lpstr>V-Define a global communication matrix                                                    -6- </vt:lpstr>
      <vt:lpstr>V-Define a global communication matrix                                                    -7- </vt:lpstr>
      <vt:lpstr>V-Define a global communication matrix                                                    -8- </vt:lpstr>
      <vt:lpstr>V-Define a global communication matrix                                                    -8- </vt:lpstr>
      <vt:lpstr>REAL-LIFE EXPERIENCE</vt:lpstr>
      <vt:lpstr>REAL-LIFE EXPERIENCE</vt:lpstr>
      <vt:lpstr>REAL-LIFE EXPERIENCE</vt:lpstr>
      <vt:lpstr>REAL-LIFE EXPERIENCE</vt:lpstr>
      <vt:lpstr>REAL-LIFE EXPERIENCE</vt:lpstr>
      <vt:lpstr>REAL-LIFE EXPERIENCE</vt:lpstr>
      <vt:lpstr>REAL-LIFE EXPERIENCE</vt:lpstr>
      <vt:lpstr>     5 tips for crafting a global     communications strategy  </vt:lpstr>
      <vt:lpstr> What to do and What to avoid</vt:lpstr>
      <vt:lpstr>What to do and What to avoid</vt:lpstr>
      <vt:lpstr>Présentation PowerPoint</vt:lpstr>
      <vt:lpstr>REAL-LIFE EXPERIENCE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8</cp:revision>
  <dcterms:created xsi:type="dcterms:W3CDTF">2021-09-16T12:00:33Z</dcterms:created>
  <dcterms:modified xsi:type="dcterms:W3CDTF">2021-09-17T22:55:42Z</dcterms:modified>
</cp:coreProperties>
</file>