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313" r:id="rId8"/>
    <p:sldId id="556" r:id="rId9"/>
    <p:sldId id="532" r:id="rId10"/>
    <p:sldId id="276" r:id="rId11"/>
    <p:sldId id="496" r:id="rId12"/>
    <p:sldId id="256" r:id="rId13"/>
    <p:sldId id="497" r:id="rId14"/>
    <p:sldId id="498" r:id="rId15"/>
    <p:sldId id="545" r:id="rId16"/>
    <p:sldId id="564" r:id="rId17"/>
    <p:sldId id="503" r:id="rId18"/>
    <p:sldId id="502" r:id="rId19"/>
    <p:sldId id="507" r:id="rId20"/>
    <p:sldId id="509" r:id="rId21"/>
    <p:sldId id="508" r:id="rId22"/>
    <p:sldId id="511" r:id="rId23"/>
    <p:sldId id="506" r:id="rId24"/>
    <p:sldId id="535" r:id="rId25"/>
    <p:sldId id="566" r:id="rId26"/>
    <p:sldId id="536" r:id="rId27"/>
    <p:sldId id="567" r:id="rId28"/>
    <p:sldId id="537" r:id="rId29"/>
    <p:sldId id="538" r:id="rId30"/>
    <p:sldId id="568" r:id="rId31"/>
    <p:sldId id="569" r:id="rId32"/>
    <p:sldId id="570" r:id="rId33"/>
    <p:sldId id="554" r:id="rId34"/>
    <p:sldId id="571" r:id="rId35"/>
    <p:sldId id="572" r:id="rId36"/>
    <p:sldId id="573" r:id="rId37"/>
    <p:sldId id="574" r:id="rId38"/>
    <p:sldId id="575" r:id="rId39"/>
    <p:sldId id="576" r:id="rId40"/>
    <p:sldId id="555" r:id="rId41"/>
    <p:sldId id="512" r:id="rId42"/>
    <p:sldId id="586" r:id="rId43"/>
    <p:sldId id="514" r:id="rId44"/>
    <p:sldId id="577" r:id="rId45"/>
    <p:sldId id="515" r:id="rId46"/>
    <p:sldId id="578" r:id="rId47"/>
    <p:sldId id="518" r:id="rId48"/>
    <p:sldId id="522" r:id="rId49"/>
    <p:sldId id="523" r:id="rId50"/>
    <p:sldId id="579" r:id="rId51"/>
    <p:sldId id="524" r:id="rId52"/>
    <p:sldId id="580" r:id="rId53"/>
    <p:sldId id="581" r:id="rId54"/>
    <p:sldId id="582" r:id="rId55"/>
    <p:sldId id="583" r:id="rId56"/>
    <p:sldId id="584" r:id="rId57"/>
    <p:sldId id="58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56"/>
            <p14:sldId id="532"/>
            <p14:sldId id="276"/>
            <p14:sldId id="496"/>
            <p14:sldId id="256"/>
            <p14:sldId id="497"/>
            <p14:sldId id="498"/>
            <p14:sldId id="545"/>
            <p14:sldId id="564"/>
            <p14:sldId id="503"/>
            <p14:sldId id="502"/>
            <p14:sldId id="507"/>
            <p14:sldId id="509"/>
            <p14:sldId id="508"/>
            <p14:sldId id="511"/>
            <p14:sldId id="506"/>
            <p14:sldId id="535"/>
            <p14:sldId id="566"/>
            <p14:sldId id="536"/>
            <p14:sldId id="567"/>
            <p14:sldId id="537"/>
            <p14:sldId id="538"/>
            <p14:sldId id="568"/>
            <p14:sldId id="569"/>
            <p14:sldId id="570"/>
            <p14:sldId id="554"/>
            <p14:sldId id="571"/>
            <p14:sldId id="572"/>
            <p14:sldId id="573"/>
            <p14:sldId id="574"/>
            <p14:sldId id="575"/>
            <p14:sldId id="576"/>
            <p14:sldId id="555"/>
            <p14:sldId id="512"/>
            <p14:sldId id="586"/>
            <p14:sldId id="514"/>
            <p14:sldId id="577"/>
            <p14:sldId id="515"/>
            <p14:sldId id="578"/>
            <p14:sldId id="518"/>
            <p14:sldId id="522"/>
            <p14:sldId id="523"/>
            <p14:sldId id="579"/>
            <p14:sldId id="524"/>
            <p14:sldId id="580"/>
            <p14:sldId id="581"/>
            <p14:sldId id="582"/>
            <p14:sldId id="583"/>
            <p14:sldId id="584"/>
            <p14:sldId id="58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F3E629-C755-0A6E-DE2F-B919A7020A75}" v="1" dt="2024-04-05T11:45:02.6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5" d="100"/>
          <a:sy n="65" d="100"/>
        </p:scale>
        <p:origin x="456" y="292"/>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6"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E3F3E629-C755-0A6E-DE2F-B919A7020A75}"/>
    <pc:docChg chg="modSld">
      <pc:chgData name="NourallahElkolaly" userId="S::nourallah.elkolaly@midocean.edu.km::229aaf61-bf27-4811-8eff-c8b0db2221ba" providerId="AD" clId="Web-{E3F3E629-C755-0A6E-DE2F-B919A7020A75}" dt="2024-04-05T11:45:02.640" v="0"/>
      <pc:docMkLst>
        <pc:docMk/>
      </pc:docMkLst>
      <pc:sldChg chg="delSp">
        <pc:chgData name="NourallahElkolaly" userId="S::nourallah.elkolaly@midocean.edu.km::229aaf61-bf27-4811-8eff-c8b0db2221ba" providerId="AD" clId="Web-{E3F3E629-C755-0A6E-DE2F-B919A7020A75}" dt="2024-04-05T11:45:02.640" v="0"/>
        <pc:sldMkLst>
          <pc:docMk/>
          <pc:sldMk cId="0" sldId="303"/>
        </pc:sldMkLst>
        <pc:picChg chg="del">
          <ac:chgData name="NourallahElkolaly" userId="S::nourallah.elkolaly@midocean.edu.km::229aaf61-bf27-4811-8eff-c8b0db2221ba" providerId="AD" clId="Web-{E3F3E629-C755-0A6E-DE2F-B919A7020A75}" dt="2024-04-05T11:45:02.640" v="0"/>
          <ac:picMkLst>
            <pc:docMk/>
            <pc:sldMk cId="0" sldId="303"/>
            <ac:picMk id="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30891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cholarship.law.columbia.edu/faculty_scholarship/4291" TargetMode="Externa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srn.com/abstract=4631726" TargetMode="Externa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العاشرة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181"/>
    </mc:Choice>
    <mc:Fallback xmlns="">
      <p:transition spd="slow" advTm="3518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6" y="2840478"/>
            <a:ext cx="3793577" cy="20515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العاشرة</a:t>
            </a:r>
          </a:p>
          <a:p>
            <a:pPr algn="ctr"/>
            <a:r>
              <a:rPr lang="ar-EG" sz="2400" b="1" dirty="0" smtClean="0">
                <a:solidFill>
                  <a:schemeClr val="tx1"/>
                </a:solidFill>
                <a:latin typeface="Alexandria" pitchFamily="2" charset="-78"/>
                <a:cs typeface="Alexandria" pitchFamily="2" charset="-78"/>
              </a:rPr>
              <a:t>انعكاسات الذكاء الاصطناعي على حق المؤلف</a:t>
            </a:r>
            <a:endParaRPr lang="ar-EG" sz="24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989"/>
    </mc:Choice>
    <mc:Fallback xmlns="">
      <p:transition spd="slow" advTm="519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421928"/>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أولا: </a:t>
            </a:r>
            <a:r>
              <a:rPr lang="ar-EG" b="1" dirty="0" smtClean="0">
                <a:latin typeface="Alexandria" pitchFamily="2" charset="-78"/>
                <a:cs typeface="Alexandria" pitchFamily="2" charset="-78"/>
              </a:rPr>
              <a:t>علاقة الذكاء الاصطناعي بالملكية الفكرية</a:t>
            </a:r>
            <a:endParaRPr lang="ar-EG" b="1" dirty="0">
              <a:latin typeface="Alexandria" pitchFamily="2" charset="-78"/>
              <a:cs typeface="Alexandria" pitchFamily="2" charset="-78"/>
            </a:endParaRPr>
          </a:p>
          <a:p>
            <a:pPr lvl="0" algn="r">
              <a:lnSpc>
                <a:spcPct val="120000"/>
              </a:lnSpc>
            </a:pPr>
            <a:r>
              <a:rPr lang="ar-EG" b="1" dirty="0">
                <a:latin typeface="Alexandria" pitchFamily="2" charset="-78"/>
                <a:cs typeface="Alexandria" pitchFamily="2" charset="-78"/>
              </a:rPr>
              <a:t>ثانيا</a:t>
            </a:r>
            <a:r>
              <a:rPr lang="ar-EG" b="1" dirty="0" smtClean="0">
                <a:latin typeface="Alexandria" pitchFamily="2" charset="-78"/>
                <a:cs typeface="Alexandria" pitchFamily="2" charset="-78"/>
              </a:rPr>
              <a:t>: انعكاسات الذكاء الاصطناعي على حق المؤلف </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42"/>
    </mc:Choice>
    <mc:Fallback xmlns="">
      <p:transition spd="slow" advTm="24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a:t>
            </a:r>
            <a:r>
              <a:rPr lang="ar-EG" sz="2000" b="1" dirty="0" smtClean="0">
                <a:solidFill>
                  <a:srgbClr val="00B0F0"/>
                </a:solidFill>
                <a:latin typeface="Alexandria" pitchFamily="2" charset="-78"/>
                <a:cs typeface="Alexandria" pitchFamily="2" charset="-78"/>
              </a:rPr>
              <a:t>علاقة الذكاء الاصطناعي بالملكية الفكرية</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68617" y="1823709"/>
            <a:ext cx="7725151" cy="723274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تتجلى العلاقة بين الذكاء الاصطناعي والملكية الفكرية بصفة أساسية مع ظهور تقنيات الذكاء الاصطناعي </a:t>
            </a:r>
            <a:r>
              <a:rPr lang="ar-EG" sz="1600" dirty="0" smtClean="0">
                <a:latin typeface="Alexandria" pitchFamily="2" charset="-78"/>
                <a:cs typeface="Alexandria" pitchFamily="2" charset="-78"/>
              </a:rPr>
              <a:t>التوليدي؛ </a:t>
            </a:r>
          </a:p>
          <a:p>
            <a:pPr algn="just" rtl="1">
              <a:lnSpc>
                <a:spcPct val="200000"/>
              </a:lnSpc>
            </a:pPr>
            <a:r>
              <a:rPr lang="ar-EG" sz="1600" dirty="0" smtClean="0">
                <a:latin typeface="Alexandria" pitchFamily="2" charset="-78"/>
                <a:cs typeface="Alexandria" pitchFamily="2" charset="-78"/>
              </a:rPr>
              <a:t>ويقصد </a:t>
            </a:r>
            <a:r>
              <a:rPr lang="ar-EG" sz="1600" dirty="0">
                <a:latin typeface="Alexandria" pitchFamily="2" charset="-78"/>
                <a:cs typeface="Alexandria" pitchFamily="2" charset="-78"/>
              </a:rPr>
              <a:t>بالذكاء الاصطناعي التوليدي الأنظمة القادرة على إنشاء محتوى جديد استجابةً لأوامر المستخدم، مثل النصوص والصور والموسيقى والأصوات والبرامج والتصميمات ومقاطع الفيديو.</a:t>
            </a:r>
          </a:p>
          <a:p>
            <a:pPr algn="just" rtl="1">
              <a:lnSpc>
                <a:spcPct val="200000"/>
              </a:lnSpc>
            </a:pPr>
            <a:r>
              <a:rPr lang="ar-EG" sz="1600" dirty="0">
                <a:latin typeface="Alexandria" pitchFamily="2" charset="-78"/>
                <a:cs typeface="Alexandria" pitchFamily="2" charset="-78"/>
              </a:rPr>
              <a:t>تعتمد هذه الأنظمة على تحليل كميات كبيرة من البيانات، واستخراج الأنماط والعلاقات بينها، ثم استخدام هذه الأنماط لإنتاج مخرجات جديدة.</a:t>
            </a:r>
          </a:p>
          <a:p>
            <a:pPr algn="just" rtl="1">
              <a:lnSpc>
                <a:spcPct val="200000"/>
              </a:lnSpc>
            </a:pPr>
            <a:r>
              <a:rPr lang="ar-EG" sz="1600" dirty="0">
                <a:latin typeface="Alexandria" pitchFamily="2" charset="-78"/>
                <a:cs typeface="Alexandria" pitchFamily="2" charset="-78"/>
              </a:rPr>
              <a:t>ولا يعني وصف المخرج بأنه جديد أنه مستقل تمامًا عن بيانات التدريب؛ فقد يتأثر بما تعلمه النموذج، وقد يستعيد أحيانًا أجزاء قريبة أو مطابقة </a:t>
            </a:r>
            <a:r>
              <a:rPr lang="ar-EG" sz="1600" dirty="0" smtClean="0">
                <a:latin typeface="Alexandria" pitchFamily="2" charset="-78"/>
                <a:cs typeface="Alexandria" pitchFamily="2" charset="-78"/>
              </a:rPr>
              <a:t>لمصنفات أو ابتكارات  </a:t>
            </a:r>
            <a:r>
              <a:rPr lang="ar-EG" sz="1600" dirty="0">
                <a:latin typeface="Alexandria" pitchFamily="2" charset="-78"/>
                <a:cs typeface="Alexandria" pitchFamily="2" charset="-78"/>
              </a:rPr>
              <a:t>سابقة</a:t>
            </a:r>
            <a:r>
              <a:rPr lang="ar-EG" sz="1600" dirty="0" smtClean="0">
                <a:latin typeface="Alexandria" pitchFamily="2" charset="-78"/>
                <a:cs typeface="Alexandria" pitchFamily="2" charset="-78"/>
              </a:rPr>
              <a:t>. </a:t>
            </a:r>
            <a:endParaRPr lang="ar-EG" sz="1600" dirty="0">
              <a:latin typeface="Alexandria" pitchFamily="2" charset="-78"/>
              <a:cs typeface="Alexandria" pitchFamily="2" charset="-78"/>
            </a:endParaRP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09" y="1852836"/>
            <a:ext cx="4007800" cy="493706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1227"/>
    </mc:Choice>
    <mc:Fallback xmlns="">
      <p:transition spd="slow" advTm="27122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6459" y="982493"/>
            <a:ext cx="11430001" cy="766363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ولفهم هذه العلاقة يتعين أن نوضح المراحل التي يمر بها أنظمة </a:t>
            </a:r>
            <a:r>
              <a:rPr lang="ar-EG" sz="1600" dirty="0">
                <a:latin typeface="Alexandria" pitchFamily="2" charset="-78"/>
                <a:cs typeface="Alexandria" pitchFamily="2" charset="-78"/>
              </a:rPr>
              <a:t>الذكاء الاصطناعي </a:t>
            </a:r>
            <a:r>
              <a:rPr lang="ar-EG" sz="1600" dirty="0" smtClean="0">
                <a:latin typeface="Alexandria" pitchFamily="2" charset="-78"/>
                <a:cs typeface="Alexandria" pitchFamily="2" charset="-78"/>
              </a:rPr>
              <a:t>التوليدي وهي:</a:t>
            </a:r>
            <a:endParaRPr lang="ar-EG" sz="1600" dirty="0">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1.	جمع البيانات من الكتب والصور والمواقع والتسجيلات وقواعد البيانات.</a:t>
            </a:r>
          </a:p>
          <a:p>
            <a:pPr algn="just" rtl="1">
              <a:lnSpc>
                <a:spcPct val="200000"/>
              </a:lnSpc>
            </a:pPr>
            <a:r>
              <a:rPr lang="ar-EG" sz="1600" dirty="0">
                <a:latin typeface="Alexandria" pitchFamily="2" charset="-78"/>
                <a:cs typeface="Alexandria" pitchFamily="2" charset="-78"/>
              </a:rPr>
              <a:t>2.	تنظيف البيانات وتصنيفها وتحويلها إلى صيغ قابلة للمعالجة.</a:t>
            </a:r>
          </a:p>
          <a:p>
            <a:pPr algn="just" rtl="1">
              <a:lnSpc>
                <a:spcPct val="200000"/>
              </a:lnSpc>
            </a:pPr>
            <a:r>
              <a:rPr lang="ar-EG" sz="1600" dirty="0">
                <a:latin typeface="Alexandria" pitchFamily="2" charset="-78"/>
                <a:cs typeface="Alexandria" pitchFamily="2" charset="-78"/>
              </a:rPr>
              <a:t>3.	إنشاء نسخ مؤقتة أو دائمة من المواد.</a:t>
            </a:r>
          </a:p>
          <a:p>
            <a:pPr algn="just" rtl="1">
              <a:lnSpc>
                <a:spcPct val="200000"/>
              </a:lnSpc>
            </a:pPr>
            <a:r>
              <a:rPr lang="ar-EG" sz="1600" dirty="0">
                <a:latin typeface="Alexandria" pitchFamily="2" charset="-78"/>
                <a:cs typeface="Alexandria" pitchFamily="2" charset="-78"/>
              </a:rPr>
              <a:t>4.	تدريب النموذج وضبط أوزانه الرياضية.</a:t>
            </a:r>
          </a:p>
          <a:p>
            <a:pPr algn="just" rtl="1">
              <a:lnSpc>
                <a:spcPct val="200000"/>
              </a:lnSpc>
            </a:pPr>
            <a:r>
              <a:rPr lang="ar-EG" sz="1600" dirty="0">
                <a:latin typeface="Alexandria" pitchFamily="2" charset="-78"/>
                <a:cs typeface="Alexandria" pitchFamily="2" charset="-78"/>
              </a:rPr>
              <a:t>5.	اختبار النظام وتحسينه.</a:t>
            </a:r>
          </a:p>
          <a:p>
            <a:pPr algn="just" rtl="1">
              <a:lnSpc>
                <a:spcPct val="200000"/>
              </a:lnSpc>
            </a:pPr>
            <a:r>
              <a:rPr lang="ar-EG" sz="1600" dirty="0">
                <a:latin typeface="Alexandria" pitchFamily="2" charset="-78"/>
                <a:cs typeface="Alexandria" pitchFamily="2" charset="-78"/>
              </a:rPr>
              <a:t>6.	إتاحة النموذج للمستخدمين.</a:t>
            </a:r>
          </a:p>
          <a:p>
            <a:pPr algn="just" rtl="1">
              <a:lnSpc>
                <a:spcPct val="200000"/>
              </a:lnSpc>
            </a:pPr>
            <a:r>
              <a:rPr lang="ar-EG" sz="1600" dirty="0">
                <a:latin typeface="Alexandria" pitchFamily="2" charset="-78"/>
                <a:cs typeface="Alexandria" pitchFamily="2" charset="-78"/>
              </a:rPr>
              <a:t>7.	إدخال الأوامر أو الملفات المرجعية.</a:t>
            </a:r>
          </a:p>
          <a:p>
            <a:pPr algn="just" rtl="1">
              <a:lnSpc>
                <a:spcPct val="200000"/>
              </a:lnSpc>
            </a:pPr>
            <a:r>
              <a:rPr lang="ar-EG" sz="1600" dirty="0">
                <a:latin typeface="Alexandria" pitchFamily="2" charset="-78"/>
                <a:cs typeface="Alexandria" pitchFamily="2" charset="-78"/>
              </a:rPr>
              <a:t>8.	توليد المخرجات.</a:t>
            </a:r>
          </a:p>
          <a:p>
            <a:pPr marL="342900" indent="-342900" algn="just" rtl="1">
              <a:lnSpc>
                <a:spcPct val="200000"/>
              </a:lnSpc>
              <a:buAutoNum type="arabicPeriod" startAt="9"/>
            </a:pPr>
            <a:r>
              <a:rPr lang="ar-EG" sz="1600" dirty="0" smtClean="0">
                <a:latin typeface="Alexandria" pitchFamily="2" charset="-78"/>
                <a:cs typeface="Alexandria" pitchFamily="2" charset="-78"/>
              </a:rPr>
              <a:t>حفظ </a:t>
            </a:r>
            <a:r>
              <a:rPr lang="ar-EG" sz="1600" dirty="0">
                <a:latin typeface="Alexandria" pitchFamily="2" charset="-78"/>
                <a:cs typeface="Alexandria" pitchFamily="2" charset="-78"/>
              </a:rPr>
              <a:t>المخرجات أو نشرها أو استغلالها </a:t>
            </a:r>
            <a:r>
              <a:rPr lang="ar-EG" sz="1600" dirty="0" smtClean="0">
                <a:latin typeface="Alexandria" pitchFamily="2" charset="-78"/>
                <a:cs typeface="Alexandria" pitchFamily="2" charset="-78"/>
              </a:rPr>
              <a:t>تجاريًا</a:t>
            </a:r>
          </a:p>
          <a:p>
            <a:pPr algn="just" rtl="1">
              <a:lnSpc>
                <a:spcPct val="200000"/>
              </a:lnSpc>
            </a:pPr>
            <a:r>
              <a:rPr lang="ar-EG" sz="1600" dirty="0" smtClean="0">
                <a:latin typeface="Alexandria" pitchFamily="2" charset="-78"/>
                <a:cs typeface="Alexandria" pitchFamily="2" charset="-78"/>
              </a:rPr>
              <a:t>وتحليل هذه المراحل في ضوء الملكية الفكرية يكشف أن علاقة الذكاء الاصطناعي بالملكية الفكرية لا ترتبط بمرحلة واحدة ولكنها تبدأ من تجميع البيانات حتى طريقة انتاج المخرجات واستغلالها.</a:t>
            </a: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6403283"/>
      </p:ext>
    </p:extLst>
  </p:cSld>
  <p:clrMapOvr>
    <a:masterClrMapping/>
  </p:clrMapOvr>
  <mc:AlternateContent xmlns:mc="http://schemas.openxmlformats.org/markup-compatibility/2006" xmlns:p14="http://schemas.microsoft.com/office/powerpoint/2010/main">
    <mc:Choice Requires="p14">
      <p:transition spd="slow" p14:dur="2000" advTm="271227"/>
    </mc:Choice>
    <mc:Fallback xmlns="">
      <p:transition spd="slow" advTm="27122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1071085" y="1144477"/>
            <a:ext cx="10909853" cy="461664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Low" rtl="1">
              <a:lnSpc>
                <a:spcPct val="250000"/>
              </a:lnSpc>
            </a:pPr>
            <a:r>
              <a:rPr lang="ar-EG" sz="1600" dirty="0" smtClean="0">
                <a:solidFill>
                  <a:prstClr val="black"/>
                </a:solidFill>
                <a:latin typeface="Alexandria" pitchFamily="2" charset="-78"/>
                <a:cs typeface="Alexandria" pitchFamily="2" charset="-78"/>
              </a:rPr>
              <a:t>وبالتالي ترتبط </a:t>
            </a:r>
            <a:r>
              <a:rPr lang="ar-EG" sz="1600" dirty="0">
                <a:solidFill>
                  <a:prstClr val="black"/>
                </a:solidFill>
                <a:latin typeface="Alexandria" pitchFamily="2" charset="-78"/>
                <a:cs typeface="Alexandria" pitchFamily="2" charset="-78"/>
              </a:rPr>
              <a:t>الملكية الفكرية بالذكاء الاصطناعي من ناحيتين أساسيتين. </a:t>
            </a:r>
            <a:r>
              <a:rPr lang="ar-EG" sz="1600" b="1" dirty="0">
                <a:solidFill>
                  <a:prstClr val="black"/>
                </a:solidFill>
                <a:latin typeface="Alexandria" pitchFamily="2" charset="-78"/>
                <a:cs typeface="Alexandria" pitchFamily="2" charset="-78"/>
              </a:rPr>
              <a:t>فمن ناحية</a:t>
            </a:r>
            <a:r>
              <a:rPr lang="ar-EG" sz="1600" dirty="0">
                <a:solidFill>
                  <a:prstClr val="black"/>
                </a:solidFill>
                <a:latin typeface="Alexandria" pitchFamily="2" charset="-78"/>
                <a:cs typeface="Alexandria" pitchFamily="2" charset="-78"/>
              </a:rPr>
              <a:t>، تعتمد أنظمة الذكاء الاصطناعي في تدريبها على كميات كبيرة من الكتب والصور والبرامج والتسجيلات وقواعد البيانات، وقد تكون بعض هذه المواد محمية بحقوق الملكية الفكرية. </a:t>
            </a:r>
            <a:endParaRPr lang="ar-EG" sz="1600" dirty="0" smtClean="0">
              <a:solidFill>
                <a:prstClr val="black"/>
              </a:solidFill>
              <a:latin typeface="Alexandria" pitchFamily="2" charset="-78"/>
              <a:cs typeface="Alexandria" pitchFamily="2" charset="-78"/>
            </a:endParaRPr>
          </a:p>
          <a:p>
            <a:pPr algn="justLow" rtl="1">
              <a:lnSpc>
                <a:spcPct val="250000"/>
              </a:lnSpc>
            </a:pPr>
            <a:r>
              <a:rPr lang="ar-EG" sz="1600" b="1" dirty="0" smtClean="0">
                <a:solidFill>
                  <a:prstClr val="black"/>
                </a:solidFill>
                <a:latin typeface="Alexandria" pitchFamily="2" charset="-78"/>
                <a:cs typeface="Alexandria" pitchFamily="2" charset="-78"/>
              </a:rPr>
              <a:t>ومن </a:t>
            </a:r>
            <a:r>
              <a:rPr lang="ar-EG" sz="1600" b="1" dirty="0">
                <a:solidFill>
                  <a:prstClr val="black"/>
                </a:solidFill>
                <a:latin typeface="Alexandria" pitchFamily="2" charset="-78"/>
                <a:cs typeface="Alexandria" pitchFamily="2" charset="-78"/>
              </a:rPr>
              <a:t>ناحية أخرى</a:t>
            </a:r>
            <a:r>
              <a:rPr lang="ar-EG" sz="1600" dirty="0">
                <a:solidFill>
                  <a:prstClr val="black"/>
                </a:solidFill>
                <a:latin typeface="Alexandria" pitchFamily="2" charset="-78"/>
                <a:cs typeface="Alexandria" pitchFamily="2" charset="-78"/>
              </a:rPr>
              <a:t>، تستطيع هذه الأنظمة إنتاج نصوص وصور وتصميمات وبرامج وحلول مبتكرة، وهو ما يثير التساؤل عن مدى حمايتها قانونًا ومن يستحق الحقوق المترتبة </a:t>
            </a:r>
            <a:r>
              <a:rPr lang="ar-EG" sz="1600" dirty="0" smtClean="0">
                <a:solidFill>
                  <a:prstClr val="black"/>
                </a:solidFill>
                <a:latin typeface="Alexandria" pitchFamily="2" charset="-78"/>
                <a:cs typeface="Alexandria" pitchFamily="2" charset="-78"/>
              </a:rPr>
              <a:t>عليها، كما قد تكون هذه المخرجات متشابهة أو متطابقة مع محتوى محمي فعلا. </a:t>
            </a:r>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68134"/>
            <a:ext cx="2305141" cy="1076343"/>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56575"/>
    </mc:Choice>
    <mc:Fallback xmlns="">
      <p:transition spd="slow" advTm="5657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40591" y="1517516"/>
            <a:ext cx="10322554" cy="3739485"/>
          </a:xfrm>
          <a:prstGeom prst="rect">
            <a:avLst/>
          </a:prstGeom>
          <a:noFill/>
        </p:spPr>
        <p:txBody>
          <a:bodyPr wrap="square" rtlCol="0">
            <a:spAutoFit/>
          </a:bodyPr>
          <a:lstStyle/>
          <a:p>
            <a:pPr algn="just" rtl="1">
              <a:lnSpc>
                <a:spcPct val="250000"/>
              </a:lnSpc>
            </a:pPr>
            <a:r>
              <a:rPr lang="ar-EG" sz="1600" dirty="0" smtClean="0">
                <a:latin typeface="Alexandria" pitchFamily="2" charset="-78"/>
                <a:cs typeface="Alexandria" pitchFamily="2" charset="-78"/>
              </a:rPr>
              <a:t>ومن خلال العرض السابق يمكن القول أن علاقة الذكاء الاصطناعي بالملكية الفكرية يتجاوز حقوق المؤلف والحقوق المجاورة، فهو يرتبط أيضا بالصور التالية بشكل اساسي:  براءات الاختراع- العلامات التجارية- التصميمات الصناعية- الأسرار التجارية أو المعلومات غير المفصح عنها. </a:t>
            </a: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1592"/>
    </mc:Choice>
    <mc:Fallback xmlns="">
      <p:transition advTm="4159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67319" y="1155869"/>
            <a:ext cx="9185322" cy="5050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67319" y="1070043"/>
            <a:ext cx="9094887" cy="384720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ومن المهم في هذا السياق التمييز بين نوعين من الأعمال المرتبطة بالذكاء </a:t>
            </a:r>
            <a:r>
              <a:rPr lang="ar-EG" sz="1600" dirty="0" smtClean="0">
                <a:solidFill>
                  <a:srgbClr val="2D3956"/>
                </a:solidFill>
                <a:latin typeface="Alexandria" pitchFamily="2" charset="-78"/>
                <a:cs typeface="Alexandria" pitchFamily="2" charset="-78"/>
              </a:rPr>
              <a:t>الاصطناعي: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الأول </a:t>
            </a:r>
            <a:r>
              <a:rPr lang="ar-EG" sz="1600" dirty="0">
                <a:solidFill>
                  <a:srgbClr val="2D3956"/>
                </a:solidFill>
                <a:latin typeface="Alexandria" pitchFamily="2" charset="-78"/>
                <a:cs typeface="Alexandria" pitchFamily="2" charset="-78"/>
              </a:rPr>
              <a:t>هو </a:t>
            </a:r>
            <a:r>
              <a:rPr lang="ar-EG" sz="1600" b="1" u="sng" dirty="0" smtClean="0">
                <a:solidFill>
                  <a:srgbClr val="2D3956"/>
                </a:solidFill>
                <a:latin typeface="Alexandria" pitchFamily="2" charset="-78"/>
                <a:cs typeface="Alexandria" pitchFamily="2" charset="-78"/>
              </a:rPr>
              <a:t>العمل </a:t>
            </a:r>
            <a:r>
              <a:rPr lang="ar-EG" sz="1600" b="1" u="sng" dirty="0">
                <a:solidFill>
                  <a:srgbClr val="2D3956"/>
                </a:solidFill>
                <a:latin typeface="Alexandria" pitchFamily="2" charset="-78"/>
                <a:cs typeface="Alexandria" pitchFamily="2" charset="-78"/>
              </a:rPr>
              <a:t>المدعوم بالذكاء </a:t>
            </a:r>
            <a:r>
              <a:rPr lang="ar-EG" sz="1600" b="1" u="sng" dirty="0" smtClean="0">
                <a:solidFill>
                  <a:srgbClr val="2D3956"/>
                </a:solidFill>
                <a:latin typeface="Alexandria" pitchFamily="2" charset="-78"/>
                <a:cs typeface="Alexandria" pitchFamily="2" charset="-78"/>
              </a:rPr>
              <a:t>الاصطناعي</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وفيه يستخدم الإنسان النظام كوسيلة تساعده على إنجاز العمل، لكنه يظل صاحب القرارات الإبداعية الأساسية. ومن أمثلة ذلك أن يستخدم الكاتب النظام لإعداد مسودة أولية ثم يعيد صياغتها بأسلوبه، أو أن يستعين المصمم بعدة صور مولدة ثم يختار منها ويعدلها ويجمعها في تصميم جديد.</a:t>
            </a:r>
          </a:p>
          <a:p>
            <a:pPr algn="just" rtl="1">
              <a:lnSpc>
                <a:spcPct val="200000"/>
              </a:lnSpc>
            </a:pPr>
            <a:r>
              <a:rPr lang="ar-EG" sz="1600" dirty="0" smtClean="0">
                <a:solidFill>
                  <a:srgbClr val="2D3956"/>
                </a:solidFill>
                <a:latin typeface="Alexandria" pitchFamily="2" charset="-78"/>
                <a:cs typeface="Alexandria" pitchFamily="2" charset="-78"/>
              </a:rPr>
              <a:t>أما </a:t>
            </a:r>
            <a:r>
              <a:rPr lang="ar-EG" sz="1600" dirty="0">
                <a:solidFill>
                  <a:srgbClr val="2D3956"/>
                </a:solidFill>
                <a:latin typeface="Alexandria" pitchFamily="2" charset="-78"/>
                <a:cs typeface="Alexandria" pitchFamily="2" charset="-78"/>
              </a:rPr>
              <a:t>النوع الثاني فهو </a:t>
            </a:r>
            <a:r>
              <a:rPr lang="ar-EG" sz="1600" b="1" u="sng" dirty="0" smtClean="0">
                <a:solidFill>
                  <a:srgbClr val="2D3956"/>
                </a:solidFill>
                <a:latin typeface="Alexandria" pitchFamily="2" charset="-78"/>
                <a:cs typeface="Alexandria" pitchFamily="2" charset="-78"/>
              </a:rPr>
              <a:t>العمل </a:t>
            </a:r>
            <a:r>
              <a:rPr lang="ar-EG" sz="1600" b="1" u="sng" dirty="0">
                <a:solidFill>
                  <a:srgbClr val="2D3956"/>
                </a:solidFill>
                <a:latin typeface="Alexandria" pitchFamily="2" charset="-78"/>
                <a:cs typeface="Alexandria" pitchFamily="2" charset="-78"/>
              </a:rPr>
              <a:t>المولد آليًا بصورة </a:t>
            </a:r>
            <a:r>
              <a:rPr lang="ar-EG" sz="1600" b="1" u="sng" dirty="0" smtClean="0">
                <a:solidFill>
                  <a:srgbClr val="2D3956"/>
                </a:solidFill>
                <a:latin typeface="Alexandria" pitchFamily="2" charset="-78"/>
                <a:cs typeface="Alexandria" pitchFamily="2" charset="-78"/>
              </a:rPr>
              <a:t>كاملة</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وهو العمل الذي ينتجه النظام دون أن تكون للإنسان مساهمة إبداعية واضحة في شكله النهائي.</a:t>
            </a:r>
          </a:p>
          <a:p>
            <a:pPr algn="ctr" rtl="1"/>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40546"/>
    </mc:Choice>
    <mc:Fallback xmlns="">
      <p:transition spd="slow" advTm="14054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9652" y="1155869"/>
            <a:ext cx="11254901" cy="5439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a:solidFill>
                <a:schemeClr val="tx1"/>
              </a:solidFill>
              <a:latin typeface="Alexandria" pitchFamily="2" charset="-78"/>
              <a:cs typeface="Alexandria" pitchFamily="2" charset="-78"/>
            </a:endParaRPr>
          </a:p>
          <a:p>
            <a:pPr algn="ctr" rtl="1">
              <a:lnSpc>
                <a:spcPct val="200000"/>
              </a:lnSpc>
            </a:pPr>
            <a:endParaRPr lang="ar-EG" b="1" dirty="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ويمكننا بعد هذا العرض استعراض المشكلات الرئيسية التي يثيرها الذكاء الاصطناعي فيما يخص الملكية الفكرية </a:t>
            </a:r>
          </a:p>
          <a:p>
            <a:pPr algn="just" rtl="1">
              <a:lnSpc>
                <a:spcPct val="200000"/>
              </a:lnSpc>
            </a:pPr>
            <a:r>
              <a:rPr lang="ar-EG" dirty="0" smtClean="0">
                <a:solidFill>
                  <a:schemeClr val="tx1"/>
                </a:solidFill>
                <a:latin typeface="Alexandria" pitchFamily="2" charset="-78"/>
                <a:cs typeface="Alexandria" pitchFamily="2" charset="-78"/>
              </a:rPr>
              <a:t>1.من </a:t>
            </a:r>
            <a:r>
              <a:rPr lang="ar-EG" dirty="0">
                <a:solidFill>
                  <a:schemeClr val="tx1"/>
                </a:solidFill>
                <a:latin typeface="Alexandria" pitchFamily="2" charset="-78"/>
                <a:cs typeface="Alexandria" pitchFamily="2" charset="-78"/>
              </a:rPr>
              <a:t>هو المؤلف أو </a:t>
            </a:r>
            <a:r>
              <a:rPr lang="ar-EG" dirty="0" smtClean="0">
                <a:solidFill>
                  <a:schemeClr val="tx1"/>
                </a:solidFill>
                <a:latin typeface="Alexandria" pitchFamily="2" charset="-78"/>
                <a:cs typeface="Alexandria" pitchFamily="2" charset="-78"/>
              </a:rPr>
              <a:t>المخترع أو صاحب العمل الذهني؟</a:t>
            </a:r>
            <a:endParaRPr lang="ar-EG" dirty="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2.هل </a:t>
            </a:r>
            <a:r>
              <a:rPr lang="ar-EG" dirty="0">
                <a:solidFill>
                  <a:schemeClr val="tx1"/>
                </a:solidFill>
                <a:latin typeface="Alexandria" pitchFamily="2" charset="-78"/>
                <a:cs typeface="Alexandria" pitchFamily="2" charset="-78"/>
              </a:rPr>
              <a:t>تحمى المخرجات الآلية؟</a:t>
            </a:r>
          </a:p>
          <a:p>
            <a:pPr algn="just" rtl="1">
              <a:lnSpc>
                <a:spcPct val="200000"/>
              </a:lnSpc>
            </a:pPr>
            <a:r>
              <a:rPr lang="ar-EG" dirty="0" smtClean="0">
                <a:solidFill>
                  <a:schemeClr val="tx1"/>
                </a:solidFill>
                <a:latin typeface="Alexandria" pitchFamily="2" charset="-78"/>
                <a:cs typeface="Alexandria" pitchFamily="2" charset="-78"/>
              </a:rPr>
              <a:t>3.هل </a:t>
            </a:r>
            <a:r>
              <a:rPr lang="ar-EG" dirty="0">
                <a:solidFill>
                  <a:schemeClr val="tx1"/>
                </a:solidFill>
                <a:latin typeface="Alexandria" pitchFamily="2" charset="-78"/>
                <a:cs typeface="Alexandria" pitchFamily="2" charset="-78"/>
              </a:rPr>
              <a:t>يجوز استخدام المصنفات في التدريب دون إذن؟</a:t>
            </a:r>
          </a:p>
          <a:p>
            <a:pPr algn="just" rtl="1">
              <a:lnSpc>
                <a:spcPct val="200000"/>
              </a:lnSpc>
            </a:pPr>
            <a:r>
              <a:rPr lang="ar-EG" dirty="0" smtClean="0">
                <a:solidFill>
                  <a:schemeClr val="tx1"/>
                </a:solidFill>
                <a:latin typeface="Alexandria" pitchFamily="2" charset="-78"/>
                <a:cs typeface="Alexandria" pitchFamily="2" charset="-78"/>
              </a:rPr>
              <a:t>4.هل </a:t>
            </a:r>
            <a:r>
              <a:rPr lang="ar-EG" dirty="0">
                <a:solidFill>
                  <a:schemeClr val="tx1"/>
                </a:solidFill>
                <a:latin typeface="Alexandria" pitchFamily="2" charset="-78"/>
                <a:cs typeface="Alexandria" pitchFamily="2" charset="-78"/>
              </a:rPr>
              <a:t>تخزن أوزان النموذج نسخًا من بيانات التدريب؟</a:t>
            </a:r>
          </a:p>
          <a:p>
            <a:pPr algn="just" rtl="1">
              <a:lnSpc>
                <a:spcPct val="200000"/>
              </a:lnSpc>
            </a:pPr>
            <a:r>
              <a:rPr lang="ar-EG" dirty="0" smtClean="0">
                <a:solidFill>
                  <a:schemeClr val="tx1"/>
                </a:solidFill>
                <a:latin typeface="Alexandria" pitchFamily="2" charset="-78"/>
                <a:cs typeface="Alexandria" pitchFamily="2" charset="-78"/>
              </a:rPr>
              <a:t>5.متى </a:t>
            </a:r>
            <a:r>
              <a:rPr lang="ar-EG" dirty="0">
                <a:solidFill>
                  <a:schemeClr val="tx1"/>
                </a:solidFill>
                <a:latin typeface="Alexandria" pitchFamily="2" charset="-78"/>
                <a:cs typeface="Alexandria" pitchFamily="2" charset="-78"/>
              </a:rPr>
              <a:t>يكون المخرج مشابهًا بصورة غير مشروعة لمصنف سابق؟</a:t>
            </a:r>
          </a:p>
          <a:p>
            <a:pPr algn="just" rtl="1">
              <a:lnSpc>
                <a:spcPct val="200000"/>
              </a:lnSpc>
            </a:pPr>
            <a:r>
              <a:rPr lang="ar-EG" dirty="0" smtClean="0">
                <a:solidFill>
                  <a:schemeClr val="tx1"/>
                </a:solidFill>
                <a:latin typeface="Alexandria" pitchFamily="2" charset="-78"/>
                <a:cs typeface="Alexandria" pitchFamily="2" charset="-78"/>
              </a:rPr>
              <a:t>6.من </a:t>
            </a:r>
            <a:r>
              <a:rPr lang="ar-EG" dirty="0">
                <a:solidFill>
                  <a:schemeClr val="tx1"/>
                </a:solidFill>
                <a:latin typeface="Alexandria" pitchFamily="2" charset="-78"/>
                <a:cs typeface="Alexandria" pitchFamily="2" charset="-78"/>
              </a:rPr>
              <a:t>يتحمل المسؤولية: المطور أم مقدم الخدمة أم المستخدم؟</a:t>
            </a:r>
          </a:p>
          <a:p>
            <a:pPr algn="just" rtl="1">
              <a:lnSpc>
                <a:spcPct val="200000"/>
              </a:lnSpc>
            </a:pPr>
            <a:r>
              <a:rPr lang="ar-EG" dirty="0" smtClean="0">
                <a:solidFill>
                  <a:schemeClr val="tx1"/>
                </a:solidFill>
                <a:latin typeface="Alexandria" pitchFamily="2" charset="-78"/>
                <a:cs typeface="Alexandria" pitchFamily="2" charset="-78"/>
              </a:rPr>
              <a:t>7.كيف </a:t>
            </a:r>
            <a:r>
              <a:rPr lang="ar-EG" dirty="0">
                <a:solidFill>
                  <a:schemeClr val="tx1"/>
                </a:solidFill>
                <a:latin typeface="Alexandria" pitchFamily="2" charset="-78"/>
                <a:cs typeface="Alexandria" pitchFamily="2" charset="-78"/>
              </a:rPr>
              <a:t>يستطيع صاحب الحق إثبات استخدام مصنفه داخل نموذج مغلق؟</a:t>
            </a: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r>
              <a:rPr lang="ar-EG" u="sng" dirty="0">
                <a:solidFill>
                  <a:schemeClr val="tx1"/>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9</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31696"/>
    </mc:Choice>
    <mc:Fallback xmlns="">
      <p:transition spd="slow" advTm="13169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0" y="1313234"/>
            <a:ext cx="12110935" cy="5544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4007" y="1155869"/>
            <a:ext cx="11682920" cy="649408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وتظهر في هذا المجال حالة واضحة من تعارض المصالح بين مطوري أنظمة الذكاء الاصطناعي وأصحاب حقوق الملكية الفكرية. فمن جهة، يؤكد المطورون أن تدريب النماذج المتقدمة يتطلب كميات ضخمة من البيانات، وأن الحصول على ترخيص فردي من كل مؤلف أو ناشر أو فنان قد يكون بالغ الصعوبة، وقد يرفع تكاليف التطوير إلى حد يعرقل البحث والابتكار.</a:t>
            </a:r>
          </a:p>
          <a:p>
            <a:pPr algn="just" rtl="1">
              <a:lnSpc>
                <a:spcPct val="250000"/>
              </a:lnSpc>
            </a:pPr>
            <a:r>
              <a:rPr lang="ar-EG" sz="1600" dirty="0" smtClean="0">
                <a:solidFill>
                  <a:srgbClr val="2D3956"/>
                </a:solidFill>
                <a:latin typeface="Alexandria" pitchFamily="2" charset="-78"/>
                <a:cs typeface="Alexandria" pitchFamily="2" charset="-78"/>
              </a:rPr>
              <a:t>ومن </a:t>
            </a:r>
            <a:r>
              <a:rPr lang="ar-EG" sz="1600" dirty="0">
                <a:solidFill>
                  <a:srgbClr val="2D3956"/>
                </a:solidFill>
                <a:latin typeface="Alexandria" pitchFamily="2" charset="-78"/>
                <a:cs typeface="Alexandria" pitchFamily="2" charset="-78"/>
              </a:rPr>
              <a:t>جهة أخرى، يرى أصحاب الحقوق أن الشركات تستفيد اقتصاديًا من أعمالهم في تدريب أنظمة تحقق عوائد تجارية كبيرة، دون الحصول على إذنهم أو منحهم مقابلًا مناسبًا، كما قد تنتج هذه الأنظمة محتوى ينافس أعمالهم ويؤثر في فرصهم داخل الأسواق </a:t>
            </a:r>
            <a:r>
              <a:rPr lang="ar-EG" sz="1600" dirty="0" smtClean="0">
                <a:solidFill>
                  <a:srgbClr val="2D3956"/>
                </a:solidFill>
                <a:latin typeface="Alexandria" pitchFamily="2" charset="-78"/>
                <a:cs typeface="Alexandria" pitchFamily="2" charset="-78"/>
              </a:rPr>
              <a:t>الإبداعية. ومن </a:t>
            </a:r>
            <a:r>
              <a:rPr lang="ar-EG" sz="1600" dirty="0">
                <a:solidFill>
                  <a:srgbClr val="2D3956"/>
                </a:solidFill>
                <a:latin typeface="Alexandria" pitchFamily="2" charset="-78"/>
                <a:cs typeface="Alexandria" pitchFamily="2" charset="-78"/>
              </a:rPr>
              <a:t>ثم يتمثل التحدي القانوني في الوصول إلى توازن عادل يحقق عدة أهداف في آن واحد، وهي: تشجيع الابتكار والبحث العلمي، وحماية الاستثمارات المبذولة في تطوير النماذج، وضمان حقوق المؤلفين والفنانين والناشرين، مع ضمان بقاء الأفكار والمعلومات والمصنفات غير الخاضعة للحماية القانونية متاحة للجميع، حتى لا تؤدي الحماية المفرطة إلى احتكار المعرفة أو تقييد الإبداع اللاحق.، ومنع استخدام النسخ المقرصنة أو غير المشروعة في عمليات التدريب.</a:t>
            </a:r>
          </a:p>
          <a:p>
            <a:pPr algn="just" rtl="1"/>
            <a:endParaRPr lang="ar-EG" sz="1600" dirty="0">
              <a:solidFill>
                <a:srgbClr val="2D3956"/>
              </a:solidFill>
              <a:latin typeface="Alexandria" pitchFamily="2" charset="-78"/>
              <a:cs typeface="Alexandria" pitchFamily="2" charset="-78"/>
            </a:endParaRPr>
          </a:p>
          <a:p>
            <a:pPr algn="just" rtl="1"/>
            <a:endParaRPr lang="ar-EG" sz="2000" b="1" dirty="0">
              <a:solidFill>
                <a:srgbClr val="2D3956"/>
              </a:solidFill>
              <a:latin typeface="Alexandria" pitchFamily="2" charset="-78"/>
              <a:cs typeface="Alexandria" pitchFamily="2" charset="-78"/>
            </a:endParaRPr>
          </a:p>
          <a:p>
            <a:pPr algn="just" rtl="1"/>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0743"/>
    </mc:Choice>
    <mc:Fallback xmlns="">
      <p:transition spd="slow" advTm="707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04428" cy="5118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06891" y="1155869"/>
            <a:ext cx="9162700" cy="5139869"/>
          </a:xfrm>
          <a:prstGeom prst="rect">
            <a:avLst/>
          </a:prstGeom>
          <a:noFill/>
        </p:spPr>
        <p:txBody>
          <a:bodyPr wrap="square" rtlCol="0">
            <a:spAutoFit/>
          </a:bodyPr>
          <a:lstStyle/>
          <a:p>
            <a:pPr algn="ctr" rtl="1"/>
            <a:r>
              <a:rPr lang="ar-EG" sz="1600" b="1" u="sng" dirty="0" smtClean="0">
                <a:solidFill>
                  <a:srgbClr val="2D3956"/>
                </a:solidFill>
                <a:latin typeface="Alexandria" pitchFamily="2" charset="-78"/>
                <a:cs typeface="Alexandria" pitchFamily="2" charset="-78"/>
              </a:rPr>
              <a:t>ثانيًا</a:t>
            </a:r>
            <a:r>
              <a:rPr lang="ar-EG" sz="1600" b="1" u="sng" dirty="0">
                <a:solidFill>
                  <a:srgbClr val="2D3956"/>
                </a:solidFill>
                <a:latin typeface="Alexandria" pitchFamily="2" charset="-78"/>
                <a:cs typeface="Alexandria" pitchFamily="2" charset="-78"/>
              </a:rPr>
              <a:t>: انعكاسات الذكاء الاصطناعي على حق المؤلف</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أدى انتشار تقنيات الذكاء الاصطناعي التوليدي إلى ظهور عدد من الإشكالات القانونية المهمة في مجال حق المؤلف، وتتمثل أبرزها في </a:t>
            </a:r>
            <a:r>
              <a:rPr lang="ar-EG" sz="1600" dirty="0" smtClean="0">
                <a:solidFill>
                  <a:srgbClr val="2D3956"/>
                </a:solidFill>
                <a:latin typeface="Alexandria" pitchFamily="2" charset="-78"/>
                <a:cs typeface="Alexandria" pitchFamily="2" charset="-78"/>
              </a:rPr>
              <a:t>مسألتين أساسيتين:</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1. مدى تمتع النصوص والصور والموسيقى والبرامج وغيرها من المخرجات التي ينتجها الذكاء الاصطناعي بالحماية القانونية، وتحديد الشخص الذي يمكن أن تنسب إليه صفة المؤلف والحقوق المترتبة عليها.</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2. مدى مشروعية استخدام الكتب والصور والبرامج وقواعد البيانات وغيرها من المصنفات المحمية في تدريب نماذج الذكاء الاصطناعي، خاصةً عندما يتم ذلك دون إذن المؤلف أو دون منحه مقابلًا مناسبًا.</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ومن الضروري التمييز </a:t>
            </a:r>
            <a:r>
              <a:rPr lang="ar-EG" sz="1600" dirty="0" smtClean="0">
                <a:solidFill>
                  <a:srgbClr val="2D3956"/>
                </a:solidFill>
                <a:latin typeface="Alexandria" pitchFamily="2" charset="-78"/>
                <a:cs typeface="Alexandria" pitchFamily="2" charset="-78"/>
              </a:rPr>
              <a:t>بين المسألتين؛ </a:t>
            </a:r>
            <a:r>
              <a:rPr lang="ar-EG" sz="1600" dirty="0">
                <a:solidFill>
                  <a:srgbClr val="2D3956"/>
                </a:solidFill>
                <a:latin typeface="Alexandria" pitchFamily="2" charset="-78"/>
                <a:cs typeface="Alexandria" pitchFamily="2" charset="-78"/>
              </a:rPr>
              <a:t>لأن كل واحدة منها تتعلق بمرحلة مختلفة وتخضع لقواعد قانونية مستقلة. فقد يكون المخرج الناتج عن الذكاء الاصطناعي غير مشمول بالحماية لغياب الإبداع البشري الكافي، ومع ذلك تكون عملية تدريب النظام قد تضمنت نسخ مصنفات محمية دون ترخيص. وقد يكون تدريب النموذج مشروعًا في بعض الحالات، بينما يمثل أحد مخرجاته اعتداءً مستقلًا على حق مؤلف سابق.</a:t>
            </a: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5366"/>
    </mc:Choice>
    <mc:Fallback xmlns="">
      <p:transition spd="slow" advTm="1053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846306" y="1211155"/>
            <a:ext cx="10048673"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60315" y="1293779"/>
            <a:ext cx="9358008" cy="3046988"/>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1- مشكلة </a:t>
            </a:r>
            <a:r>
              <a:rPr lang="ar-EG" sz="1600" b="1" u="sng" dirty="0">
                <a:solidFill>
                  <a:srgbClr val="2D3956"/>
                </a:solidFill>
                <a:latin typeface="Alexandria" pitchFamily="2" charset="-78"/>
                <a:cs typeface="Alexandria" pitchFamily="2" charset="-78"/>
              </a:rPr>
              <a:t>حماية مخرجات الذكاء الاصطناعي</a:t>
            </a:r>
          </a:p>
          <a:p>
            <a:pPr algn="just" rtl="1">
              <a:lnSpc>
                <a:spcPct val="200000"/>
              </a:lnSpc>
            </a:pPr>
            <a:r>
              <a:rPr lang="ar-EG" sz="1600" dirty="0" smtClean="0">
                <a:solidFill>
                  <a:srgbClr val="2D3956"/>
                </a:solidFill>
                <a:latin typeface="Alexandria" pitchFamily="2" charset="-78"/>
                <a:cs typeface="Alexandria" pitchFamily="2" charset="-78"/>
              </a:rPr>
              <a:t>الإشكالية </a:t>
            </a:r>
            <a:r>
              <a:rPr lang="ar-EG" sz="1600" dirty="0">
                <a:solidFill>
                  <a:srgbClr val="2D3956"/>
                </a:solidFill>
                <a:latin typeface="Alexandria" pitchFamily="2" charset="-78"/>
                <a:cs typeface="Alexandria" pitchFamily="2" charset="-78"/>
              </a:rPr>
              <a:t>الأولى: هل تحمى مخرجات الذكاء الاصطناعي بحق المؤلف</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 تتمثل </a:t>
            </a:r>
            <a:r>
              <a:rPr lang="ar-EG" sz="1600" dirty="0">
                <a:solidFill>
                  <a:srgbClr val="2D3956"/>
                </a:solidFill>
                <a:latin typeface="Alexandria" pitchFamily="2" charset="-78"/>
                <a:cs typeface="Alexandria" pitchFamily="2" charset="-78"/>
              </a:rPr>
              <a:t>الإشكالية الأولى في تحديد ما إذا كان النص أو الصورة أو الموسيقى أو التصميم الذي ينتجه نظام الذكاء الاصطناعي يمكن أن يتمتع بالحماية المقررة لحق المؤلف</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ولا </a:t>
            </a:r>
            <a:r>
              <a:rPr lang="ar-EG" sz="1600" dirty="0">
                <a:solidFill>
                  <a:srgbClr val="2D3956"/>
                </a:solidFill>
                <a:latin typeface="Alexandria" pitchFamily="2" charset="-78"/>
                <a:cs typeface="Alexandria" pitchFamily="2" charset="-78"/>
              </a:rPr>
              <a:t>تتعلق هذه المسألة بمشروعية تدريب النظام، وإنما تتعلق بسؤال مختلف: من هو المؤلف؟ وهل يوجد إبداع بشري كافٍ يمكن نسبته إلى شخص معين</a:t>
            </a: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81449"/>
    </mc:Choice>
    <mc:Fallback xmlns="">
      <p:transition spd="slow" advTm="1814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846306" y="1211155"/>
            <a:ext cx="10048673"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91638" y="1643975"/>
            <a:ext cx="9358008"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يقوم حق المؤلف تقليديًا على فكرة بسيطة: وجود شخص يبتكر مصنفًا ويعبر فيه </a:t>
            </a:r>
            <a:r>
              <a:rPr lang="ar-EG" sz="1600" dirty="0" smtClean="0">
                <a:solidFill>
                  <a:srgbClr val="2D3956"/>
                </a:solidFill>
                <a:latin typeface="Alexandria" pitchFamily="2" charset="-78"/>
                <a:cs typeface="Alexandria" pitchFamily="2" charset="-78"/>
              </a:rPr>
              <a:t>عن شخصيته و </a:t>
            </a:r>
            <a:r>
              <a:rPr lang="ar-EG" sz="1600" dirty="0">
                <a:solidFill>
                  <a:srgbClr val="2D3956"/>
                </a:solidFill>
                <a:latin typeface="Alexandria" pitchFamily="2" charset="-78"/>
                <a:cs typeface="Alexandria" pitchFamily="2" charset="-78"/>
              </a:rPr>
              <a:t>اختياراته الإبداعية</a:t>
            </a:r>
            <a:r>
              <a:rPr lang="ar-EG" sz="1600" dirty="0" smtClean="0">
                <a:solidFill>
                  <a:srgbClr val="2D3956"/>
                </a:solidFill>
                <a:latin typeface="Alexandria" pitchFamily="2" charset="-78"/>
                <a:cs typeface="Alexandria" pitchFamily="2" charset="-78"/>
              </a:rPr>
              <a:t>. </a:t>
            </a:r>
          </a:p>
          <a:p>
            <a:pPr algn="just" rtl="1">
              <a:lnSpc>
                <a:spcPct val="200000"/>
              </a:lnSpc>
            </a:pPr>
            <a:r>
              <a:rPr lang="ar-EG" sz="1600" dirty="0" smtClean="0">
                <a:solidFill>
                  <a:srgbClr val="2D3956"/>
                </a:solidFill>
                <a:latin typeface="Alexandria" pitchFamily="2" charset="-78"/>
                <a:cs typeface="Alexandria" pitchFamily="2" charset="-78"/>
              </a:rPr>
              <a:t>لكن </a:t>
            </a:r>
            <a:r>
              <a:rPr lang="ar-EG" sz="1600" dirty="0">
                <a:solidFill>
                  <a:srgbClr val="2D3956"/>
                </a:solidFill>
                <a:latin typeface="Alexandria" pitchFamily="2" charset="-78"/>
                <a:cs typeface="Alexandria" pitchFamily="2" charset="-78"/>
              </a:rPr>
              <a:t>الذكاء الاصطناعي </a:t>
            </a:r>
            <a:r>
              <a:rPr lang="ar-EG" sz="1600" dirty="0" smtClean="0">
                <a:solidFill>
                  <a:srgbClr val="2D3956"/>
                </a:solidFill>
                <a:latin typeface="Alexandria" pitchFamily="2" charset="-78"/>
                <a:cs typeface="Alexandria" pitchFamily="2" charset="-78"/>
              </a:rPr>
              <a:t>يضع هذه الفكرة موضع الشك في مدى صلابتها أمام ما يطرحه من تحديات.؛ </a:t>
            </a:r>
            <a:r>
              <a:rPr lang="ar-EG" sz="1600" dirty="0">
                <a:solidFill>
                  <a:srgbClr val="2D3956"/>
                </a:solidFill>
                <a:latin typeface="Alexandria" pitchFamily="2" charset="-78"/>
                <a:cs typeface="Alexandria" pitchFamily="2" charset="-78"/>
              </a:rPr>
              <a:t>لأن المستخدم قد يكتب أمرًا قصيرًا، ثم ينتج النظام عملًا كاملًا لا يتحكم المستخدم في تفاصيله النهائية</a:t>
            </a:r>
            <a:r>
              <a:rPr lang="ar-EG" sz="1600" dirty="0" smtClean="0">
                <a:solidFill>
                  <a:srgbClr val="2D3956"/>
                </a:solidFill>
                <a:latin typeface="Alexandria" pitchFamily="2" charset="-78"/>
                <a:cs typeface="Alexandria" pitchFamily="2" charset="-78"/>
              </a:rPr>
              <a:t>. وهنا </a:t>
            </a:r>
            <a:r>
              <a:rPr lang="ar-EG" sz="1600" dirty="0">
                <a:solidFill>
                  <a:srgbClr val="2D3956"/>
                </a:solidFill>
                <a:latin typeface="Alexandria" pitchFamily="2" charset="-78"/>
                <a:cs typeface="Alexandria" pitchFamily="2" charset="-78"/>
              </a:rPr>
              <a:t>يظهر السؤال القانوني: هل يكفي أن يكتب المستخدم الأمر حتى يعد مؤلفًا؟ أم أن النظام هو الذي حدد التعبير النهائي</a:t>
            </a:r>
            <a:r>
              <a:rPr lang="ar-EG" sz="1600" dirty="0" smtClean="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1160126277"/>
      </p:ext>
    </p:extLst>
  </p:cSld>
  <p:clrMapOvr>
    <a:masterClrMapping/>
  </p:clrMapOvr>
  <mc:AlternateContent xmlns:mc="http://schemas.openxmlformats.org/markup-compatibility/2006" xmlns:p14="http://schemas.microsoft.com/office/powerpoint/2010/main">
    <mc:Choice Requires="p14">
      <p:transition spd="slow" p14:dur="2000" advTm="181449"/>
    </mc:Choice>
    <mc:Fallback xmlns="">
      <p:transition spd="slow" advTm="18144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13215" y="130270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ثانيا: مضمون الحقوق المجاورة</a:t>
            </a:r>
          </a:p>
        </p:txBody>
      </p:sp>
      <p:sp>
        <p:nvSpPr>
          <p:cNvPr id="24" name="TextBox 23"/>
          <p:cNvSpPr txBox="1"/>
          <p:nvPr/>
        </p:nvSpPr>
        <p:spPr>
          <a:xfrm>
            <a:off x="1481020" y="1155869"/>
            <a:ext cx="8363089" cy="6001643"/>
          </a:xfrm>
          <a:prstGeom prst="rect">
            <a:avLst/>
          </a:prstGeom>
          <a:noFill/>
        </p:spPr>
        <p:txBody>
          <a:bodyPr wrap="square" rtlCol="0">
            <a:spAutoFit/>
          </a:bodyPr>
          <a:lstStyle/>
          <a:p>
            <a:pPr lvl="0" algn="r" rtl="1">
              <a:lnSpc>
                <a:spcPct val="150000"/>
              </a:lnSpc>
            </a:pPr>
            <a:endParaRPr lang="ar-EG" sz="1600" dirty="0" smtClean="0">
              <a:solidFill>
                <a:srgbClr val="2D3956"/>
              </a:solidFill>
              <a:latin typeface="Alexandria" pitchFamily="2" charset="-78"/>
              <a:cs typeface="Alexandria" pitchFamily="2" charset="-78"/>
            </a:endParaRPr>
          </a:p>
          <a:p>
            <a:pPr lvl="0" algn="r" rtl="1">
              <a:lnSpc>
                <a:spcPct val="150000"/>
              </a:lnSpc>
            </a:pPr>
            <a:r>
              <a:rPr lang="ar-EG" sz="1600" b="1" u="sng" dirty="0">
                <a:solidFill>
                  <a:srgbClr val="2D3956"/>
                </a:solidFill>
                <a:latin typeface="Alexandria" pitchFamily="2" charset="-78"/>
                <a:cs typeface="Alexandria" pitchFamily="2" charset="-78"/>
              </a:rPr>
              <a:t>وفيما يتعلق </a:t>
            </a:r>
            <a:r>
              <a:rPr lang="ar-EG" sz="1600" b="1" u="sng" dirty="0" smtClean="0">
                <a:solidFill>
                  <a:srgbClr val="2D3956"/>
                </a:solidFill>
                <a:latin typeface="Alexandria" pitchFamily="2" charset="-78"/>
                <a:cs typeface="Alexandria" pitchFamily="2" charset="-78"/>
              </a:rPr>
              <a:t>بهذه المشكلة الأولى التي نحن بصددها برز </a:t>
            </a:r>
            <a:r>
              <a:rPr lang="ar-EG" sz="1600" b="1" u="sng" dirty="0">
                <a:solidFill>
                  <a:srgbClr val="2D3956"/>
                </a:solidFill>
                <a:latin typeface="Alexandria" pitchFamily="2" charset="-78"/>
                <a:cs typeface="Alexandria" pitchFamily="2" charset="-78"/>
              </a:rPr>
              <a:t>اتجاهان فقهيان </a:t>
            </a:r>
            <a:r>
              <a:rPr lang="ar-EG" sz="1600" b="1" u="sng" dirty="0" smtClean="0">
                <a:solidFill>
                  <a:srgbClr val="2D3956"/>
                </a:solidFill>
                <a:latin typeface="Alexandria" pitchFamily="2" charset="-78"/>
                <a:cs typeface="Alexandria" pitchFamily="2" charset="-78"/>
              </a:rPr>
              <a:t>رئيسيان: </a:t>
            </a:r>
          </a:p>
          <a:p>
            <a:pPr lvl="0" algn="r" rtl="1">
              <a:lnSpc>
                <a:spcPct val="150000"/>
              </a:lnSpc>
            </a:pPr>
            <a:r>
              <a:rPr lang="ar-EG" sz="1600" b="1" u="sng" dirty="0" smtClean="0">
                <a:solidFill>
                  <a:srgbClr val="2D3956"/>
                </a:solidFill>
                <a:latin typeface="Alexandria" pitchFamily="2" charset="-78"/>
                <a:cs typeface="Alexandria" pitchFamily="2" charset="-78"/>
              </a:rPr>
              <a:t>الأول: الاتجاه </a:t>
            </a:r>
            <a:r>
              <a:rPr lang="ar-EG" sz="1600" b="1" u="sng" dirty="0">
                <a:solidFill>
                  <a:srgbClr val="2D3956"/>
                </a:solidFill>
                <a:latin typeface="Alexandria" pitchFamily="2" charset="-78"/>
                <a:cs typeface="Alexandria" pitchFamily="2" charset="-78"/>
              </a:rPr>
              <a:t>الفقهي الرافض لحماية المخرجات الآلية </a:t>
            </a:r>
            <a:r>
              <a:rPr lang="ar-EG" sz="1600" b="1" u="sng" dirty="0" smtClean="0">
                <a:solidFill>
                  <a:srgbClr val="2D3956"/>
                </a:solidFill>
                <a:latin typeface="Alexandria" pitchFamily="2" charset="-78"/>
                <a:cs typeface="Alexandria" pitchFamily="2" charset="-78"/>
              </a:rPr>
              <a:t>المحضة</a:t>
            </a:r>
          </a:p>
          <a:p>
            <a:pPr lvl="0" algn="just" rtl="1">
              <a:lnSpc>
                <a:spcPct val="150000"/>
              </a:lnSpc>
            </a:pPr>
            <a:r>
              <a:rPr lang="ar-EG" sz="1600" dirty="0" smtClean="0">
                <a:solidFill>
                  <a:srgbClr val="2D3956"/>
                </a:solidFill>
                <a:latin typeface="Alexandria" pitchFamily="2" charset="-78"/>
                <a:cs typeface="Alexandria" pitchFamily="2" charset="-78"/>
              </a:rPr>
              <a:t>يرى </a:t>
            </a:r>
            <a:r>
              <a:rPr lang="ar-EG" sz="1600" dirty="0">
                <a:solidFill>
                  <a:srgbClr val="2D3956"/>
                </a:solidFill>
                <a:latin typeface="Alexandria" pitchFamily="2" charset="-78"/>
                <a:cs typeface="Alexandria" pitchFamily="2" charset="-78"/>
              </a:rPr>
              <a:t>هذا الاتجاه أن المخرجات التي ينتجها الذكاء الاصطناعي وحده لا ينبغي أن تحمى بحق المؤلف.ويستند هذا الرأي إلى أن حق المؤلف وُجد أساسًا لتشجيع الإبداع البشري، وليس لمنح حقوق </a:t>
            </a:r>
            <a:r>
              <a:rPr lang="ar-EG" sz="1600" dirty="0" smtClean="0">
                <a:solidFill>
                  <a:srgbClr val="2D3956"/>
                </a:solidFill>
                <a:latin typeface="Alexandria" pitchFamily="2" charset="-78"/>
                <a:cs typeface="Alexandria" pitchFamily="2" charset="-78"/>
              </a:rPr>
              <a:t>استئثارية للآلات </a:t>
            </a:r>
            <a:r>
              <a:rPr lang="ar-EG" sz="1600" dirty="0">
                <a:solidFill>
                  <a:srgbClr val="2D3956"/>
                </a:solidFill>
                <a:latin typeface="Alexandria" pitchFamily="2" charset="-78"/>
                <a:cs typeface="Alexandria" pitchFamily="2" charset="-78"/>
              </a:rPr>
              <a:t>أو للشركات المالكة لها</a:t>
            </a:r>
            <a:r>
              <a:rPr lang="ar-EG" sz="1600" dirty="0" smtClean="0">
                <a:solidFill>
                  <a:srgbClr val="2D3956"/>
                </a:solidFill>
                <a:latin typeface="Alexandria" pitchFamily="2" charset="-78"/>
                <a:cs typeface="Alexandria" pitchFamily="2" charset="-78"/>
              </a:rPr>
              <a:t>.</a:t>
            </a:r>
          </a:p>
          <a:p>
            <a:pPr lvl="0" algn="just" rtl="1">
              <a:lnSpc>
                <a:spcPct val="150000"/>
              </a:lnSpc>
            </a:pPr>
            <a:r>
              <a:rPr lang="ar-EG" sz="1600" dirty="0" smtClean="0">
                <a:solidFill>
                  <a:srgbClr val="2D3956"/>
                </a:solidFill>
                <a:latin typeface="Alexandria" pitchFamily="2" charset="-78"/>
                <a:cs typeface="Alexandria" pitchFamily="2" charset="-78"/>
              </a:rPr>
              <a:t>كما </a:t>
            </a:r>
            <a:r>
              <a:rPr lang="ar-EG" sz="1600" dirty="0">
                <a:solidFill>
                  <a:srgbClr val="2D3956"/>
                </a:solidFill>
                <a:latin typeface="Alexandria" pitchFamily="2" charset="-78"/>
                <a:cs typeface="Alexandria" pitchFamily="2" charset="-78"/>
              </a:rPr>
              <a:t>أن الذكاء الاصطناعي لا يملك إرادة، ولا شخصية قانونية، ولا حقوقًا أدبية، ولا يحتاج إلى حافز قانوني حتى “يبدع</a:t>
            </a:r>
            <a:r>
              <a:rPr lang="ar-EG" sz="1600" dirty="0" smtClean="0">
                <a:solidFill>
                  <a:srgbClr val="2D3956"/>
                </a:solidFill>
                <a:latin typeface="Alexandria" pitchFamily="2" charset="-78"/>
                <a:cs typeface="Alexandria" pitchFamily="2" charset="-78"/>
              </a:rPr>
              <a:t>”.</a:t>
            </a:r>
          </a:p>
          <a:p>
            <a:pPr lvl="0" algn="just" rtl="1">
              <a:lnSpc>
                <a:spcPct val="150000"/>
              </a:lnSpc>
            </a:pPr>
            <a:r>
              <a:rPr lang="ar-EG" sz="1600" dirty="0" smtClean="0">
                <a:solidFill>
                  <a:srgbClr val="2D3956"/>
                </a:solidFill>
                <a:latin typeface="Alexandria" pitchFamily="2" charset="-78"/>
                <a:cs typeface="Alexandria" pitchFamily="2" charset="-78"/>
              </a:rPr>
              <a:t>ويخشى </a:t>
            </a:r>
            <a:r>
              <a:rPr lang="ar-EG" sz="1600" dirty="0">
                <a:solidFill>
                  <a:srgbClr val="2D3956"/>
                </a:solidFill>
                <a:latin typeface="Alexandria" pitchFamily="2" charset="-78"/>
                <a:cs typeface="Alexandria" pitchFamily="2" charset="-78"/>
              </a:rPr>
              <a:t>هذا الاتجاه من أن يؤدي منح حماية واسعة للمخرجات الآلية إلى احتكار كميات ضخمة من النصوص والصور والموسيقى دون إبداع بشري حقيقي</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بما يؤدي إلى تقليص </a:t>
            </a:r>
            <a:r>
              <a:rPr lang="ar-EG" sz="1600" dirty="0" smtClean="0">
                <a:solidFill>
                  <a:srgbClr val="2D3956"/>
                </a:solidFill>
                <a:latin typeface="Alexandria" pitchFamily="2" charset="-78"/>
                <a:cs typeface="Alexandria" pitchFamily="2" charset="-78"/>
              </a:rPr>
              <a:t>الملك العام</a:t>
            </a:r>
            <a:r>
              <a:rPr lang="ar-EG" sz="1600" dirty="0">
                <a:solidFill>
                  <a:srgbClr val="2D3956"/>
                </a:solidFill>
                <a:latin typeface="Alexandria" pitchFamily="2" charset="-78"/>
                <a:cs typeface="Alexandria" pitchFamily="2" charset="-78"/>
              </a:rPr>
              <a:t>، أي تقليل نطاق المصنفات المتاحة للاستعمال الحر، وهو ما قد يحد من فرص الإبداع اللاحق وتطوير أعمال جديدة قائمة على ما سبقها</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lvl="0" algn="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9694"/>
    </mc:Choice>
    <mc:Fallback xmlns="">
      <p:transition spd="slow" advTm="1096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6647" y="1293879"/>
            <a:ext cx="8296977" cy="403187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الثاني: الاتجاه </a:t>
            </a:r>
            <a:r>
              <a:rPr lang="ar-EG" sz="1600" b="1" u="sng" dirty="0">
                <a:solidFill>
                  <a:srgbClr val="2D3956"/>
                </a:solidFill>
                <a:latin typeface="Alexandria" pitchFamily="2" charset="-78"/>
                <a:cs typeface="Alexandria" pitchFamily="2" charset="-78"/>
              </a:rPr>
              <a:t>الفقهي </a:t>
            </a:r>
            <a:r>
              <a:rPr lang="ar-EG" sz="1600" b="1" u="sng" dirty="0" smtClean="0">
                <a:solidFill>
                  <a:srgbClr val="2D3956"/>
                </a:solidFill>
                <a:latin typeface="Alexandria" pitchFamily="2" charset="-78"/>
                <a:cs typeface="Alexandria" pitchFamily="2" charset="-78"/>
              </a:rPr>
              <a:t>المرن </a:t>
            </a:r>
          </a:p>
          <a:p>
            <a:pPr algn="just" rtl="1">
              <a:lnSpc>
                <a:spcPct val="200000"/>
              </a:lnSpc>
            </a:pPr>
            <a:r>
              <a:rPr lang="ar-EG" sz="1600" dirty="0" smtClean="0">
                <a:solidFill>
                  <a:srgbClr val="2D3956"/>
                </a:solidFill>
                <a:latin typeface="Alexandria" pitchFamily="2" charset="-78"/>
                <a:cs typeface="Alexandria" pitchFamily="2" charset="-78"/>
              </a:rPr>
              <a:t>لا </a:t>
            </a:r>
            <a:r>
              <a:rPr lang="ar-EG" sz="1600" dirty="0">
                <a:solidFill>
                  <a:srgbClr val="2D3956"/>
                </a:solidFill>
                <a:latin typeface="Alexandria" pitchFamily="2" charset="-78"/>
                <a:cs typeface="Alexandria" pitchFamily="2" charset="-78"/>
              </a:rPr>
              <a:t>يرفض الاتجاه المرن استخدام الذكاء الاصطناعي في الإبداع، لكنه يرفض حماية المخرجات الآلية لمجرد أنها خرجت من النظام</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ويرى </a:t>
            </a:r>
            <a:r>
              <a:rPr lang="ar-EG" sz="1600" dirty="0">
                <a:solidFill>
                  <a:srgbClr val="2D3956"/>
                </a:solidFill>
                <a:latin typeface="Alexandria" pitchFamily="2" charset="-78"/>
                <a:cs typeface="Alexandria" pitchFamily="2" charset="-78"/>
              </a:rPr>
              <a:t>هذا الاتجاه أن الإنسان قد يستخدم الذكاء الاصطناعي كما يستخدم المصور الكاميرا أو المصمم برامج الجرافيك، بشرط أن يكون له دور إبداعي واضح</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لذلك </a:t>
            </a:r>
            <a:r>
              <a:rPr lang="ar-EG" sz="1600" dirty="0">
                <a:solidFill>
                  <a:srgbClr val="2D3956"/>
                </a:solidFill>
                <a:latin typeface="Alexandria" pitchFamily="2" charset="-78"/>
                <a:cs typeface="Alexandria" pitchFamily="2" charset="-78"/>
              </a:rPr>
              <a:t>يقترح هذا الاتجاه النظر إلى العملية كاملة: الأوامر، والتعديلات، والاختيار، والدمج، والتحرير النهائي.فإذا ظهر أثر قرارات الإنسان في العمل النهائي، تحمى هذه القرارات. أما إذا كان دور الإنسان سلبيًا أو محدودًا، فلا تقوم الحماية.</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76993"/>
    </mc:Choice>
    <mc:Fallback xmlns="">
      <p:transition spd="slow" advTm="1769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87569" y="1070043"/>
            <a:ext cx="9803520" cy="48031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87569" y="1155869"/>
            <a:ext cx="9424142" cy="4770537"/>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موقف مكتب حقوق المؤلف الأمريكي</a:t>
            </a:r>
          </a:p>
          <a:p>
            <a:pPr algn="just" rtl="1"/>
            <a:r>
              <a:rPr lang="ar-EG" sz="1600" dirty="0">
                <a:solidFill>
                  <a:srgbClr val="2D3956"/>
                </a:solidFill>
                <a:latin typeface="Alexandria" pitchFamily="2" charset="-78"/>
                <a:cs typeface="Alexandria" pitchFamily="2" charset="-78"/>
              </a:rPr>
              <a:t>أصدر مكتب حقوق المؤلف الأمريكي في يناير 2025 الجزء الثاني من تقريره عن حقوق المؤلف والذكاء الاصطناعي، وخصصه لبحث مدى قابلية مخرجات الذكاء الاصطناعي للحماية</a:t>
            </a:r>
            <a:r>
              <a:rPr lang="ar-EG" sz="1600" dirty="0" smtClean="0">
                <a:solidFill>
                  <a:srgbClr val="2D3956"/>
                </a:solidFill>
                <a:latin typeface="Alexandria" pitchFamily="2" charset="-78"/>
                <a:cs typeface="Alexandria" pitchFamily="2" charset="-78"/>
              </a:rPr>
              <a:t>.</a:t>
            </a:r>
          </a:p>
          <a:p>
            <a:pPr algn="just" rtl="1"/>
            <a:r>
              <a:rPr lang="ar-EG" sz="1600" dirty="0" smtClean="0">
                <a:solidFill>
                  <a:srgbClr val="2D3956"/>
                </a:solidFill>
                <a:latin typeface="Alexandria" pitchFamily="2" charset="-78"/>
                <a:cs typeface="Alexandria" pitchFamily="2" charset="-78"/>
              </a:rPr>
              <a:t>وأكد </a:t>
            </a:r>
            <a:r>
              <a:rPr lang="ar-EG" sz="1600" dirty="0">
                <a:solidFill>
                  <a:srgbClr val="2D3956"/>
                </a:solidFill>
                <a:latin typeface="Alexandria" pitchFamily="2" charset="-78"/>
                <a:cs typeface="Alexandria" pitchFamily="2" charset="-78"/>
              </a:rPr>
              <a:t>المكتب أن الحماية تقوم على وجود تعبير أصلي صادر عن مؤلف بشري، ولذلك لا تمتد إلى المواد التي ينتجها الذكاء الاصطناعي بصورة محضة، أو التي لا يملك الإنسان سيطرة كافية على عناصرها التعبيرية.وفي المقابل، لا يؤدي استخدام الذكاء الاصطناعي كأداة مساعدة إلى حرمان العمل من الحماية. ويمكن أن تشمل الحماية</a:t>
            </a:r>
            <a:r>
              <a:rPr lang="ar-EG" sz="1600" dirty="0" smtClean="0">
                <a:solidFill>
                  <a:srgbClr val="2D3956"/>
                </a:solidFill>
                <a:latin typeface="Alexandria" pitchFamily="2" charset="-78"/>
                <a:cs typeface="Alexandria" pitchFamily="2" charset="-78"/>
              </a:rPr>
              <a:t>:</a:t>
            </a:r>
          </a:p>
          <a:p>
            <a:pPr marL="285750" indent="-285750" algn="just" rtl="1">
              <a:buFont typeface="Arial" panose="020B0604020202020204" pitchFamily="34" charset="0"/>
              <a:buChar char="•"/>
            </a:pPr>
            <a:r>
              <a:rPr lang="ar-EG" sz="1600" dirty="0" smtClean="0">
                <a:solidFill>
                  <a:srgbClr val="2D3956"/>
                </a:solidFill>
                <a:latin typeface="Alexandria" pitchFamily="2" charset="-78"/>
                <a:cs typeface="Alexandria" pitchFamily="2" charset="-78"/>
              </a:rPr>
              <a:t>التعبير </a:t>
            </a:r>
            <a:r>
              <a:rPr lang="ar-EG" sz="1600" dirty="0">
                <a:solidFill>
                  <a:srgbClr val="2D3956"/>
                </a:solidFill>
                <a:latin typeface="Alexandria" pitchFamily="2" charset="-78"/>
                <a:cs typeface="Alexandria" pitchFamily="2" charset="-78"/>
              </a:rPr>
              <a:t>الأصلي الذي </a:t>
            </a:r>
            <a:r>
              <a:rPr lang="ar-EG" sz="1600" dirty="0" smtClean="0">
                <a:solidFill>
                  <a:srgbClr val="2D3956"/>
                </a:solidFill>
                <a:latin typeface="Alexandria" pitchFamily="2" charset="-78"/>
                <a:cs typeface="Alexandria" pitchFamily="2" charset="-78"/>
              </a:rPr>
              <a:t>ابتكره الإنسان </a:t>
            </a:r>
            <a:r>
              <a:rPr lang="ar-EG" sz="1600" dirty="0">
                <a:solidFill>
                  <a:srgbClr val="2D3956"/>
                </a:solidFill>
                <a:latin typeface="Alexandria" pitchFamily="2" charset="-78"/>
                <a:cs typeface="Alexandria" pitchFamily="2" charset="-78"/>
              </a:rPr>
              <a:t>وأدخله إلى النظام، متى ظل ظاهرًا في المخرج النهائي. </a:t>
            </a:r>
          </a:p>
          <a:p>
            <a:pPr marL="285750" indent="-285750" algn="just" rtl="1">
              <a:buFont typeface="Arial" panose="020B0604020202020204" pitchFamily="34" charset="0"/>
              <a:buChar char="•"/>
            </a:pPr>
            <a:r>
              <a:rPr lang="ar-EG" sz="1600" dirty="0" smtClean="0">
                <a:solidFill>
                  <a:srgbClr val="2D3956"/>
                </a:solidFill>
                <a:latin typeface="Alexandria" pitchFamily="2" charset="-78"/>
                <a:cs typeface="Alexandria" pitchFamily="2" charset="-78"/>
              </a:rPr>
              <a:t>التعديلات </a:t>
            </a:r>
            <a:r>
              <a:rPr lang="ar-EG" sz="1600" dirty="0">
                <a:solidFill>
                  <a:srgbClr val="2D3956"/>
                </a:solidFill>
                <a:latin typeface="Alexandria" pitchFamily="2" charset="-78"/>
                <a:cs typeface="Alexandria" pitchFamily="2" charset="-78"/>
              </a:rPr>
              <a:t>أو الإضافات الإبداعية التي يجريها الإنسان على المخرجات. </a:t>
            </a:r>
          </a:p>
          <a:p>
            <a:pPr marL="285750" indent="-285750" algn="just" rtl="1">
              <a:buFont typeface="Arial" panose="020B0604020202020204" pitchFamily="34" charset="0"/>
              <a:buChar char="•"/>
            </a:pPr>
            <a:r>
              <a:rPr lang="ar-EG" sz="1600" dirty="0" smtClean="0">
                <a:solidFill>
                  <a:srgbClr val="2D3956"/>
                </a:solidFill>
                <a:latin typeface="Alexandria" pitchFamily="2" charset="-78"/>
                <a:cs typeface="Alexandria" pitchFamily="2" charset="-78"/>
              </a:rPr>
              <a:t>اختيار </a:t>
            </a:r>
            <a:r>
              <a:rPr lang="ar-EG" sz="1600" dirty="0">
                <a:solidFill>
                  <a:srgbClr val="2D3956"/>
                </a:solidFill>
                <a:latin typeface="Alexandria" pitchFamily="2" charset="-78"/>
                <a:cs typeface="Alexandria" pitchFamily="2" charset="-78"/>
              </a:rPr>
              <a:t>العناصر البشرية والعناصر المولدة بالذكاء الاصطناعي، وتنسيقها أو ترتيبها بطريقة تنطوي على </a:t>
            </a:r>
            <a:r>
              <a:rPr lang="ar-EG" sz="1600" dirty="0" smtClean="0">
                <a:solidFill>
                  <a:srgbClr val="2D3956"/>
                </a:solidFill>
                <a:latin typeface="Alexandria" pitchFamily="2" charset="-78"/>
                <a:cs typeface="Alexandria" pitchFamily="2" charset="-78"/>
              </a:rPr>
              <a:t>ابتكار. </a:t>
            </a:r>
            <a:endParaRPr lang="ar-EG" sz="1600" dirty="0">
              <a:solidFill>
                <a:srgbClr val="2D3956"/>
              </a:solidFill>
              <a:latin typeface="Alexandria" pitchFamily="2" charset="-78"/>
              <a:cs typeface="Alexandria" pitchFamily="2" charset="-78"/>
            </a:endParaRPr>
          </a:p>
          <a:p>
            <a:pPr marL="285750" indent="-285750" algn="just" rtl="1">
              <a:buFont typeface="Arial" panose="020B0604020202020204" pitchFamily="34" charset="0"/>
              <a:buChar char="•"/>
            </a:pPr>
            <a:r>
              <a:rPr lang="ar-EG" sz="1600" dirty="0" smtClean="0">
                <a:solidFill>
                  <a:srgbClr val="2D3956"/>
                </a:solidFill>
                <a:latin typeface="Alexandria" pitchFamily="2" charset="-78"/>
                <a:cs typeface="Alexandria" pitchFamily="2" charset="-78"/>
              </a:rPr>
              <a:t>العمل </a:t>
            </a:r>
            <a:r>
              <a:rPr lang="ar-EG" sz="1600" dirty="0">
                <a:solidFill>
                  <a:srgbClr val="2D3956"/>
                </a:solidFill>
                <a:latin typeface="Alexandria" pitchFamily="2" charset="-78"/>
                <a:cs typeface="Alexandria" pitchFamily="2" charset="-78"/>
              </a:rPr>
              <a:t>الذي </a:t>
            </a:r>
            <a:r>
              <a:rPr lang="ar-EG" sz="1600" dirty="0" smtClean="0">
                <a:solidFill>
                  <a:srgbClr val="2D3956"/>
                </a:solidFill>
                <a:latin typeface="Alexandria" pitchFamily="2" charset="-78"/>
                <a:cs typeface="Alexandria" pitchFamily="2" charset="-78"/>
              </a:rPr>
              <a:t>ابتكره الإنسان</a:t>
            </a:r>
            <a:r>
              <a:rPr lang="ar-EG" sz="1600" dirty="0">
                <a:solidFill>
                  <a:srgbClr val="2D3956"/>
                </a:solidFill>
                <a:latin typeface="Alexandria" pitchFamily="2" charset="-78"/>
                <a:cs typeface="Alexandria" pitchFamily="2" charset="-78"/>
              </a:rPr>
              <a:t>، ولو تضمن بعض العناصر المولدة بالذكاء الاصطناعي، على أن تقتصر الحماية على المساهمة البشرية الأصلية، دون الأجزاء التي أنشأها النظام بصورة </a:t>
            </a:r>
            <a:r>
              <a:rPr lang="ar-EG" sz="1600" dirty="0" smtClean="0">
                <a:solidFill>
                  <a:srgbClr val="2D3956"/>
                </a:solidFill>
                <a:latin typeface="Alexandria" pitchFamily="2" charset="-78"/>
                <a:cs typeface="Alexandria" pitchFamily="2" charset="-78"/>
              </a:rPr>
              <a:t>مستقلة.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وأوضح </a:t>
            </a:r>
            <a:r>
              <a:rPr lang="ar-EG" sz="1600" dirty="0">
                <a:solidFill>
                  <a:srgbClr val="2D3956"/>
                </a:solidFill>
                <a:latin typeface="Alexandria" pitchFamily="2" charset="-78"/>
                <a:cs typeface="Alexandria" pitchFamily="2" charset="-78"/>
              </a:rPr>
              <a:t>المكتب أن الأوامر النصية وحدها، في ضوء طريقة عمل التقنيات المتاحة حاليًا، لا تمنح المستخدم عادةً سيطرة كافية على العناصر التعبيرية النهائية حتى يعد مؤلفًا لها. ويظل تقدير كفاية المساهمة البشرية مسألة واقعية تُفحص في كل حالة على حدة.</a:t>
            </a: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3713"/>
    </mc:Choice>
    <mc:Fallback xmlns="">
      <p:transition spd="slow" advTm="637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447472" y="963438"/>
            <a:ext cx="11050622" cy="6157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36578" y="856357"/>
            <a:ext cx="10272409" cy="6001643"/>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  موقف المملكة المتحدة</a:t>
            </a:r>
          </a:p>
          <a:p>
            <a:pPr algn="just" rtl="1">
              <a:lnSpc>
                <a:spcPct val="200000"/>
              </a:lnSpc>
            </a:pPr>
            <a:r>
              <a:rPr lang="ar-EG" sz="1600" dirty="0">
                <a:solidFill>
                  <a:srgbClr val="2D3956"/>
                </a:solidFill>
                <a:latin typeface="Alexandria" pitchFamily="2" charset="-78"/>
                <a:cs typeface="Alexandria" pitchFamily="2" charset="-78"/>
              </a:rPr>
              <a:t>يتميز القانون البريطاني بأنه يقرر حماية خاصة لبعض المصنفات المولدة بالحاسب دون مؤلف بشري</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فوفقًا </a:t>
            </a:r>
            <a:r>
              <a:rPr lang="ar-EG" sz="1600" dirty="0">
                <a:solidFill>
                  <a:srgbClr val="2D3956"/>
                </a:solidFill>
                <a:latin typeface="Alexandria" pitchFamily="2" charset="-78"/>
                <a:cs typeface="Alexandria" pitchFamily="2" charset="-78"/>
              </a:rPr>
              <a:t>للمادة 9(3) من قانون حقوق المؤلف والتصميمات وبراءات الاختراع لعام 1988، يعد مؤلف المصنف الأدبي أو الدرامي أو الموسيقي أو الفني المولد بالحاسب الشخص الذي اتخذ الترتيبات اللازمة لإنشائه</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كما تعرف المادة 178 المصنف المولد بالحاسب بأنه المصنف الذي أُنشئ بواسطة الحاسب في ظروف لا يوجد فيها مؤلف </a:t>
            </a:r>
            <a:r>
              <a:rPr lang="ar-EG" sz="1600" dirty="0" smtClean="0">
                <a:solidFill>
                  <a:srgbClr val="2D3956"/>
                </a:solidFill>
                <a:latin typeface="Alexandria" pitchFamily="2" charset="-78"/>
                <a:cs typeface="Alexandria" pitchFamily="2" charset="-78"/>
              </a:rPr>
              <a:t>بشري. وبذلك </a:t>
            </a:r>
            <a:r>
              <a:rPr lang="ar-EG" sz="1600" dirty="0">
                <a:solidFill>
                  <a:srgbClr val="2D3956"/>
                </a:solidFill>
                <a:latin typeface="Alexandria" pitchFamily="2" charset="-78"/>
                <a:cs typeface="Alexandria" pitchFamily="2" charset="-78"/>
              </a:rPr>
              <a:t>لا يعتبر القانون الحاسب أو نظام الذكاء الاصطناعي مؤلفًا، وإنما ينسب صفة المؤلف قانونًا إلى شخص بشري أو قانوني اتخذ الترتيبات اللازمة لإنشاء العمل</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وقد أوضح التقرير الحكومي البريطاني الصادر في مارس 2026 أنه عندما ينتج نظام ذكاء اصطناعي عام محتوى استجابةً لأمر المستخدم، فإن المؤلف سيكون عادةً الشخص الذي أدخل هذا الأمر. </a:t>
            </a:r>
            <a:r>
              <a:rPr lang="ar-EG" sz="1600" dirty="0" smtClean="0">
                <a:solidFill>
                  <a:srgbClr val="2D3956"/>
                </a:solidFill>
                <a:latin typeface="Alexandria" pitchFamily="2" charset="-78"/>
                <a:cs typeface="Alexandria" pitchFamily="2" charset="-78"/>
              </a:rPr>
              <a:t>ومع ذلك فإن تحديد الشخص الذي قام بترتيبات إنشاء العمل قد </a:t>
            </a:r>
            <a:r>
              <a:rPr lang="ar-EG" sz="1600" dirty="0">
                <a:solidFill>
                  <a:srgbClr val="2D3956"/>
                </a:solidFill>
                <a:latin typeface="Alexandria" pitchFamily="2" charset="-78"/>
                <a:cs typeface="Alexandria" pitchFamily="2" charset="-78"/>
              </a:rPr>
              <a:t>يثير صعوبة في الحالات التي تتداخل فيها مساهمات عدة أطراف في إنتاج العمل، كالمستخدم الذي يوجه النظام، ومطور النموذج الذي صمم آلية التوليد، ومقدم الخدمة الذي يوفر المنصة أو يحدد بعض </a:t>
            </a:r>
            <a:r>
              <a:rPr lang="ar-EG" sz="1600" dirty="0" smtClean="0">
                <a:solidFill>
                  <a:srgbClr val="2D3956"/>
                </a:solidFill>
                <a:latin typeface="Alexandria" pitchFamily="2" charset="-78"/>
                <a:cs typeface="Alexandria" pitchFamily="2" charset="-78"/>
              </a:rPr>
              <a:t>خصائصها.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46155"/>
    </mc:Choice>
    <mc:Fallback xmlns="">
      <p:transition spd="slow" advTm="4615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98834" y="1021404"/>
            <a:ext cx="11001983" cy="553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06891" y="924129"/>
            <a:ext cx="10053458" cy="5878532"/>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القضاء الأمريكي: قضية </a:t>
            </a:r>
            <a:r>
              <a:rPr lang="en-GB" sz="1600" b="1" u="sng" dirty="0" err="1">
                <a:solidFill>
                  <a:srgbClr val="2D3956"/>
                </a:solidFill>
                <a:latin typeface="Alexandria" pitchFamily="2" charset="-78"/>
                <a:cs typeface="Alexandria" pitchFamily="2" charset="-78"/>
              </a:rPr>
              <a:t>Thaler</a:t>
            </a:r>
            <a:r>
              <a:rPr lang="en-GB" sz="1600" b="1" u="sng" dirty="0">
                <a:solidFill>
                  <a:srgbClr val="2D3956"/>
                </a:solidFill>
                <a:latin typeface="Alexandria" pitchFamily="2" charset="-78"/>
                <a:cs typeface="Alexandria" pitchFamily="2" charset="-78"/>
              </a:rPr>
              <a:t> v. </a:t>
            </a:r>
            <a:r>
              <a:rPr lang="en-GB" sz="1600" b="1" u="sng" dirty="0" err="1">
                <a:solidFill>
                  <a:srgbClr val="2D3956"/>
                </a:solidFill>
                <a:latin typeface="Alexandria" pitchFamily="2" charset="-78"/>
                <a:cs typeface="Alexandria" pitchFamily="2" charset="-78"/>
              </a:rPr>
              <a:t>Perlmutter</a:t>
            </a:r>
            <a:endParaRPr lang="en-GB"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تعلقت الدعوى بطلب تسجيل صورة بعنوان </a:t>
            </a:r>
            <a:r>
              <a:rPr lang="en-GB" sz="1600" dirty="0">
                <a:solidFill>
                  <a:srgbClr val="2D3956"/>
                </a:solidFill>
                <a:latin typeface="Alexandria" pitchFamily="2" charset="-78"/>
                <a:cs typeface="Alexandria" pitchFamily="2" charset="-78"/>
              </a:rPr>
              <a:t>A Recent Entrance to Paradise، </a:t>
            </a:r>
            <a:r>
              <a:rPr lang="ar-EG" sz="1600" dirty="0">
                <a:solidFill>
                  <a:srgbClr val="2D3956"/>
                </a:solidFill>
                <a:latin typeface="Alexandria" pitchFamily="2" charset="-78"/>
                <a:cs typeface="Alexandria" pitchFamily="2" charset="-78"/>
              </a:rPr>
              <a:t>وقد قرر مقدم الطلب، ستيفن ثالر </a:t>
            </a:r>
            <a:r>
              <a:rPr lang="ar-EG" sz="1600" dirty="0" smtClean="0">
                <a:solidFill>
                  <a:srgbClr val="2D3956"/>
                </a:solidFill>
                <a:latin typeface="Alexandria" pitchFamily="2" charset="-78"/>
                <a:cs typeface="Alexandria" pitchFamily="2" charset="-78"/>
              </a:rPr>
              <a:t>(</a:t>
            </a:r>
            <a:r>
              <a:rPr lang="en-US" sz="1600" dirty="0" smtClean="0">
                <a:solidFill>
                  <a:srgbClr val="2D3956"/>
                </a:solidFill>
                <a:latin typeface="Alexandria" pitchFamily="2" charset="-78"/>
                <a:cs typeface="Alexandria" pitchFamily="2" charset="-78"/>
              </a:rPr>
              <a:t>(</a:t>
            </a:r>
            <a:r>
              <a:rPr lang="en-GB" sz="1600" dirty="0" smtClean="0">
                <a:solidFill>
                  <a:srgbClr val="2D3956"/>
                </a:solidFill>
                <a:latin typeface="Alexandria" pitchFamily="2" charset="-78"/>
                <a:cs typeface="Alexandria" pitchFamily="2" charset="-78"/>
              </a:rPr>
              <a:t>Stephen </a:t>
            </a:r>
            <a:r>
              <a:rPr lang="en-GB" sz="1600" dirty="0" err="1" smtClean="0">
                <a:solidFill>
                  <a:srgbClr val="2D3956"/>
                </a:solidFill>
                <a:latin typeface="Alexandria" pitchFamily="2" charset="-78"/>
                <a:cs typeface="Alexandria" pitchFamily="2" charset="-78"/>
              </a:rPr>
              <a:t>Thaler</a:t>
            </a:r>
            <a:r>
              <a:rPr lang="en-GB"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أن الصورة أُنشئت بالكامل بواسطة نظام ذكاء اصطناعي، دون أي مساهمة إبداعية </a:t>
            </a:r>
            <a:r>
              <a:rPr lang="ar-EG" sz="1600" dirty="0" smtClean="0">
                <a:solidFill>
                  <a:srgbClr val="2D3956"/>
                </a:solidFill>
                <a:latin typeface="Alexandria" pitchFamily="2" charset="-78"/>
                <a:cs typeface="Alexandria" pitchFamily="2" charset="-78"/>
              </a:rPr>
              <a:t>بشرية. ورفض </a:t>
            </a:r>
            <a:r>
              <a:rPr lang="ar-EG" sz="1600" dirty="0">
                <a:solidFill>
                  <a:srgbClr val="2D3956"/>
                </a:solidFill>
                <a:latin typeface="Alexandria" pitchFamily="2" charset="-78"/>
                <a:cs typeface="Alexandria" pitchFamily="2" charset="-78"/>
              </a:rPr>
              <a:t>مكتب حقوق المؤلف الأمريكي </a:t>
            </a:r>
            <a:r>
              <a:rPr lang="ar-EG" sz="1600" dirty="0" smtClean="0">
                <a:solidFill>
                  <a:srgbClr val="2D3956"/>
                </a:solidFill>
                <a:latin typeface="Alexandria" pitchFamily="2" charset="-78"/>
                <a:cs typeface="Alexandria" pitchFamily="2" charset="-78"/>
              </a:rPr>
              <a:t>(</a:t>
            </a:r>
            <a:r>
              <a:rPr lang="en-US" sz="1600" dirty="0" smtClean="0">
                <a:solidFill>
                  <a:srgbClr val="2D3956"/>
                </a:solidFill>
                <a:latin typeface="Alexandria" pitchFamily="2" charset="-78"/>
                <a:cs typeface="Alexandria" pitchFamily="2" charset="-78"/>
              </a:rPr>
              <a:t> </a:t>
            </a:r>
            <a:r>
              <a:rPr lang="en-US" sz="1600" dirty="0">
                <a:solidFill>
                  <a:srgbClr val="2D3956"/>
                </a:solidFill>
                <a:latin typeface="Alexandria" pitchFamily="2" charset="-78"/>
                <a:cs typeface="Alexandria" pitchFamily="2" charset="-78"/>
              </a:rPr>
              <a:t>(</a:t>
            </a:r>
            <a:r>
              <a:rPr lang="en-GB" sz="1600" dirty="0" smtClean="0">
                <a:solidFill>
                  <a:srgbClr val="2D3956"/>
                </a:solidFill>
                <a:latin typeface="Alexandria" pitchFamily="2" charset="-78"/>
                <a:cs typeface="Alexandria" pitchFamily="2" charset="-78"/>
              </a:rPr>
              <a:t>U.S</a:t>
            </a:r>
            <a:r>
              <a:rPr lang="en-GB" sz="1600" dirty="0">
                <a:solidFill>
                  <a:srgbClr val="2D3956"/>
                </a:solidFill>
                <a:latin typeface="Alexandria" pitchFamily="2" charset="-78"/>
                <a:cs typeface="Alexandria" pitchFamily="2" charset="-78"/>
              </a:rPr>
              <a:t>. Copyright </a:t>
            </a:r>
            <a:r>
              <a:rPr lang="en-GB" sz="1600" dirty="0" smtClean="0">
                <a:solidFill>
                  <a:srgbClr val="2D3956"/>
                </a:solidFill>
                <a:latin typeface="Alexandria" pitchFamily="2" charset="-78"/>
                <a:cs typeface="Alexandria" pitchFamily="2" charset="-78"/>
              </a:rPr>
              <a:t>Office</a:t>
            </a:r>
            <a:r>
              <a:rPr lang="ar-EG" sz="1600" dirty="0" smtClean="0">
                <a:solidFill>
                  <a:srgbClr val="2D3956"/>
                </a:solidFill>
                <a:latin typeface="Alexandria" pitchFamily="2" charset="-78"/>
                <a:cs typeface="Alexandria" pitchFamily="2" charset="-78"/>
              </a:rPr>
              <a:t>تسجيل </a:t>
            </a:r>
            <a:r>
              <a:rPr lang="ar-EG" sz="1600" dirty="0">
                <a:solidFill>
                  <a:srgbClr val="2D3956"/>
                </a:solidFill>
                <a:latin typeface="Alexandria" pitchFamily="2" charset="-78"/>
                <a:cs typeface="Alexandria" pitchFamily="2" charset="-78"/>
              </a:rPr>
              <a:t>المصنف، لعدم توافر شرط التأليف البشري، وهو القرار الذي أيدته محكمة المقاطعة الأمريكية لمقاطعة كولومبيا عام 2023، ثم أيدته محكمة الاستئناف الأمريكية لدائرة مقاطعة كولومبيا </a:t>
            </a:r>
            <a:r>
              <a:rPr lang="en-GB" sz="1600" dirty="0" smtClean="0">
                <a:solidFill>
                  <a:srgbClr val="2D3956"/>
                </a:solidFill>
                <a:latin typeface="Alexandria" pitchFamily="2" charset="-78"/>
                <a:cs typeface="Alexandria" pitchFamily="2" charset="-78"/>
              </a:rPr>
              <a:t>U.S</a:t>
            </a:r>
            <a:r>
              <a:rPr lang="en-GB" sz="1600" dirty="0">
                <a:solidFill>
                  <a:srgbClr val="2D3956"/>
                </a:solidFill>
                <a:latin typeface="Alexandria" pitchFamily="2" charset="-78"/>
                <a:cs typeface="Alexandria" pitchFamily="2" charset="-78"/>
              </a:rPr>
              <a:t>. Court of Appeals for the D.C. Circuit) </a:t>
            </a:r>
            <a:r>
              <a:rPr lang="ar-EG" sz="1600" dirty="0" smtClean="0">
                <a:solidFill>
                  <a:srgbClr val="2D3956"/>
                </a:solidFill>
                <a:latin typeface="Alexandria" pitchFamily="2" charset="-78"/>
                <a:cs typeface="Alexandria" pitchFamily="2" charset="-78"/>
              </a:rPr>
              <a:t>) عام 2025. وفي </a:t>
            </a:r>
            <a:r>
              <a:rPr lang="ar-EG" sz="1600" dirty="0">
                <a:solidFill>
                  <a:srgbClr val="2D3956"/>
                </a:solidFill>
                <a:latin typeface="Alexandria" pitchFamily="2" charset="-78"/>
                <a:cs typeface="Alexandria" pitchFamily="2" charset="-78"/>
              </a:rPr>
              <a:t>2 مارس 2026، رفضت المحكمة العليا الأمريكية </a:t>
            </a:r>
            <a:r>
              <a:rPr lang="ar-EG" sz="1600" dirty="0" smtClean="0">
                <a:solidFill>
                  <a:srgbClr val="2D3956"/>
                </a:solidFill>
                <a:latin typeface="Alexandria" pitchFamily="2" charset="-78"/>
                <a:cs typeface="Alexandria" pitchFamily="2" charset="-78"/>
              </a:rPr>
              <a:t>(</a:t>
            </a:r>
            <a:r>
              <a:rPr lang="en-US" sz="1600" dirty="0" smtClean="0">
                <a:solidFill>
                  <a:srgbClr val="2D3956"/>
                </a:solidFill>
                <a:latin typeface="Alexandria" pitchFamily="2" charset="-78"/>
                <a:cs typeface="Alexandria" pitchFamily="2" charset="-78"/>
              </a:rPr>
              <a:t>( </a:t>
            </a:r>
            <a:r>
              <a:rPr lang="en-GB" sz="1600" dirty="0" smtClean="0">
                <a:solidFill>
                  <a:srgbClr val="2D3956"/>
                </a:solidFill>
                <a:latin typeface="Alexandria" pitchFamily="2" charset="-78"/>
                <a:cs typeface="Alexandria" pitchFamily="2" charset="-78"/>
              </a:rPr>
              <a:t>Supreme </a:t>
            </a:r>
            <a:r>
              <a:rPr lang="en-GB" sz="1600" dirty="0">
                <a:solidFill>
                  <a:srgbClr val="2D3956"/>
                </a:solidFill>
                <a:latin typeface="Alexandria" pitchFamily="2" charset="-78"/>
                <a:cs typeface="Alexandria" pitchFamily="2" charset="-78"/>
              </a:rPr>
              <a:t>Court of the United States) </a:t>
            </a:r>
            <a:r>
              <a:rPr lang="en-GB" sz="1600" dirty="0" smtClean="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طلب </a:t>
            </a:r>
            <a:r>
              <a:rPr lang="ar-EG" sz="1600" dirty="0">
                <a:solidFill>
                  <a:srgbClr val="2D3956"/>
                </a:solidFill>
                <a:latin typeface="Alexandria" pitchFamily="2" charset="-78"/>
                <a:cs typeface="Alexandria" pitchFamily="2" charset="-78"/>
              </a:rPr>
              <a:t>نظر الطعن، فأصبح حكم محكمة الاستئناف </a:t>
            </a:r>
            <a:r>
              <a:rPr lang="ar-EG" sz="1600" dirty="0" smtClean="0">
                <a:solidFill>
                  <a:srgbClr val="2D3956"/>
                </a:solidFill>
                <a:latin typeface="Alexandria" pitchFamily="2" charset="-78"/>
                <a:cs typeface="Alexandria" pitchFamily="2" charset="-78"/>
              </a:rPr>
              <a:t>نهائيًا. وأكدت </a:t>
            </a:r>
            <a:r>
              <a:rPr lang="ar-EG" sz="1600" dirty="0">
                <a:solidFill>
                  <a:srgbClr val="2D3956"/>
                </a:solidFill>
                <a:latin typeface="Alexandria" pitchFamily="2" charset="-78"/>
                <a:cs typeface="Alexandria" pitchFamily="2" charset="-78"/>
              </a:rPr>
              <a:t>القضية أن قانون حقوق المؤلف الأمريكي لا يمنح الحماية للمصنف الذي يُنشأ بصورة مستقلة بالكامل بواسطة الذكاء الاصطناعي، دون مساهمة إبداعية بشرية. أما الأعمال التي يستخدم فيها الإنسان الذكاء الاصطناعي أداةً مع احتفاظه بالسيطرة على العناصر الإبداعية، فلم تكن محل الفصل في هذه </a:t>
            </a:r>
            <a:r>
              <a:rPr lang="ar-EG" sz="1600" dirty="0" smtClean="0">
                <a:solidFill>
                  <a:srgbClr val="2D3956"/>
                </a:solidFill>
                <a:latin typeface="Alexandria" pitchFamily="2" charset="-78"/>
                <a:cs typeface="Alexandria" pitchFamily="2" charset="-78"/>
              </a:rPr>
              <a:t>القضية</a:t>
            </a:r>
            <a:r>
              <a:rPr lang="en-US" sz="1600" dirty="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2987"/>
    </mc:Choice>
    <mc:Fallback xmlns="">
      <p:transition spd="slow" advTm="12298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35020" y="1155869"/>
            <a:ext cx="10894979"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43583" y="1225686"/>
            <a:ext cx="10330774" cy="5509200"/>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القضاء الصيني: قضية </a:t>
            </a:r>
            <a:r>
              <a:rPr lang="en-GB" sz="1600" b="1" u="sng" dirty="0" smtClean="0">
                <a:solidFill>
                  <a:srgbClr val="2D3956"/>
                </a:solidFill>
                <a:latin typeface="Alexandria" pitchFamily="2" charset="-78"/>
                <a:cs typeface="Alexandria" pitchFamily="2" charset="-78"/>
              </a:rPr>
              <a:t>Li </a:t>
            </a:r>
            <a:r>
              <a:rPr lang="en-GB" sz="1600" b="1" u="sng" dirty="0">
                <a:solidFill>
                  <a:srgbClr val="2D3956"/>
                </a:solidFill>
                <a:latin typeface="Alexandria" pitchFamily="2" charset="-78"/>
                <a:cs typeface="Alexandria" pitchFamily="2" charset="-78"/>
              </a:rPr>
              <a:t>v. </a:t>
            </a:r>
            <a:r>
              <a:rPr lang="en-GB" sz="1600" b="1" u="sng" dirty="0" smtClean="0">
                <a:solidFill>
                  <a:srgbClr val="2D3956"/>
                </a:solidFill>
                <a:latin typeface="Alexandria" pitchFamily="2" charset="-78"/>
                <a:cs typeface="Alexandria" pitchFamily="2" charset="-78"/>
              </a:rPr>
              <a:t>Liu</a:t>
            </a: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تعلقت </a:t>
            </a:r>
            <a:r>
              <a:rPr lang="ar-EG" sz="1600" dirty="0">
                <a:solidFill>
                  <a:srgbClr val="2D3956"/>
                </a:solidFill>
                <a:latin typeface="Alexandria" pitchFamily="2" charset="-78"/>
                <a:cs typeface="Alexandria" pitchFamily="2" charset="-78"/>
              </a:rPr>
              <a:t>القضية بصورة أنشأها المدعي باستخدام برنامج </a:t>
            </a:r>
            <a:r>
              <a:rPr lang="ar-EG" sz="1600" dirty="0" smtClean="0">
                <a:solidFill>
                  <a:srgbClr val="2D3956"/>
                </a:solidFill>
                <a:latin typeface="Alexandria" pitchFamily="2" charset="-78"/>
                <a:cs typeface="Alexandria" pitchFamily="2" charset="-78"/>
              </a:rPr>
              <a:t> </a:t>
            </a:r>
            <a:r>
              <a:rPr lang="en-GB" sz="1600" dirty="0" smtClean="0">
                <a:solidFill>
                  <a:srgbClr val="2D3956"/>
                </a:solidFill>
                <a:latin typeface="Alexandria" pitchFamily="2" charset="-78"/>
                <a:cs typeface="Alexandria" pitchFamily="2" charset="-78"/>
              </a:rPr>
              <a:t>Stable Diffusion </a:t>
            </a:r>
            <a:r>
              <a:rPr lang="ar-EG" sz="1600" dirty="0" smtClean="0">
                <a:solidFill>
                  <a:srgbClr val="2D3956"/>
                </a:solidFill>
                <a:latin typeface="Alexandria" pitchFamily="2" charset="-78"/>
                <a:cs typeface="Alexandria" pitchFamily="2" charset="-78"/>
              </a:rPr>
              <a:t> ولم </a:t>
            </a:r>
            <a:r>
              <a:rPr lang="ar-EG" sz="1600" dirty="0">
                <a:solidFill>
                  <a:srgbClr val="2D3956"/>
                </a:solidFill>
                <a:latin typeface="Alexandria" pitchFamily="2" charset="-78"/>
                <a:cs typeface="Alexandria" pitchFamily="2" charset="-78"/>
              </a:rPr>
              <a:t>يقتصر دوره على إدخال أمر عام، بل اختار نموذج التوليد، وأدخل أوامر إيجابية وسلبية، وضبط عددًا من المعلمات الفنية، ثم عدّل الأوامر والمعلمات عدة مرات واختار الصورة النهائية</a:t>
            </a:r>
            <a:r>
              <a:rPr lang="ar-EG" sz="1600" dirty="0" smtClean="0">
                <a:solidFill>
                  <a:srgbClr val="2D3956"/>
                </a:solidFill>
                <a:latin typeface="Alexandria" pitchFamily="2" charset="-78"/>
                <a:cs typeface="Alexandria" pitchFamily="2" charset="-78"/>
              </a:rPr>
              <a:t>. رأت </a:t>
            </a:r>
            <a:r>
              <a:rPr lang="ar-EG" sz="1600" dirty="0">
                <a:solidFill>
                  <a:srgbClr val="2D3956"/>
                </a:solidFill>
                <a:latin typeface="Alexandria" pitchFamily="2" charset="-78"/>
                <a:cs typeface="Alexandria" pitchFamily="2" charset="-78"/>
              </a:rPr>
              <a:t>محكمة بكين للإنترنت أن هذه العملية عكست مساهمة فكرية بشرية، تمثلت في تحديد عناصر الصورة وتكوينها، واختيار الأوامر وترتيبها، وضبط المعلمات، وإجراء التعديلات المتتابعة. واعتبرت أن هذه الاختيارات أظهرت ذوق المدعي وحكمه الشخصي، ومنحت الصورة طابعًا أصيلًا يعكس تعبيره الخاص</a:t>
            </a:r>
            <a:r>
              <a:rPr lang="ar-EG" sz="1600" dirty="0" smtClean="0">
                <a:solidFill>
                  <a:srgbClr val="2D3956"/>
                </a:solidFill>
                <a:latin typeface="Alexandria" pitchFamily="2" charset="-78"/>
                <a:cs typeface="Alexandria" pitchFamily="2" charset="-78"/>
              </a:rPr>
              <a:t>. وأكدت </a:t>
            </a:r>
            <a:r>
              <a:rPr lang="ar-EG" sz="1600" dirty="0">
                <a:solidFill>
                  <a:srgbClr val="2D3956"/>
                </a:solidFill>
                <a:latin typeface="Alexandria" pitchFamily="2" charset="-78"/>
                <a:cs typeface="Alexandria" pitchFamily="2" charset="-78"/>
              </a:rPr>
              <a:t>المحكمة أن نموذج الذكاء الاصطناعي لا يمكن اعتباره مؤلفًا؛ لأنه ليس شخصًا قانونيًا، كما أن مطور النموذج لا يعد مؤلفًا للصورة لمجرد إنشائه أداة التوليد. ولذلك نسبت المحكمة صفة المؤلف إلى المستخدم الذي أثبت مساهمته الفكرية واختياره للنتيجة النهائية</a:t>
            </a:r>
            <a:r>
              <a:rPr lang="ar-EG" sz="1600" dirty="0" smtClean="0">
                <a:solidFill>
                  <a:srgbClr val="2D3956"/>
                </a:solidFill>
                <a:latin typeface="Alexandria" pitchFamily="2" charset="-78"/>
                <a:cs typeface="Alexandria" pitchFamily="2" charset="-78"/>
              </a:rPr>
              <a:t>. ولا </a:t>
            </a:r>
            <a:r>
              <a:rPr lang="ar-EG" sz="1600" dirty="0">
                <a:solidFill>
                  <a:srgbClr val="2D3956"/>
                </a:solidFill>
                <a:latin typeface="Alexandria" pitchFamily="2" charset="-78"/>
                <a:cs typeface="Alexandria" pitchFamily="2" charset="-78"/>
              </a:rPr>
              <a:t>يعني الحكم أن جميع المخرجات الآلية تحظى بالحماية تلقائيًا؛ إذ أكدت المحكمة أن الأصالة والمساهمة البشرية يجب تقديرهما وفق ظروف كل حالة. ويمثل الحكم اتجاهًا قضائيًا صينيًا يعترف بإمكان حماية المخرج المدعوم بالذكاء الاصطناعي متى عكس اختيارات بشرية أصلية يمكن تحديدها.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7361"/>
    </mc:Choice>
    <mc:Fallback xmlns="">
      <p:transition spd="slow" advTm="673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836578" y="1001949"/>
            <a:ext cx="10642060" cy="5739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82493" y="1155869"/>
            <a:ext cx="10350230" cy="6986528"/>
          </a:xfrm>
          <a:prstGeom prst="rect">
            <a:avLst/>
          </a:prstGeom>
          <a:noFill/>
        </p:spPr>
        <p:txBody>
          <a:bodyPr wrap="square" rtlCol="0">
            <a:spAutoFit/>
          </a:bodyPr>
          <a:lstStyle/>
          <a:p>
            <a:pPr algn="just" rtl="1">
              <a:lnSpc>
                <a:spcPct val="200000"/>
              </a:lnSpc>
            </a:pPr>
            <a:r>
              <a:rPr lang="ar-EG" sz="1600" b="1" dirty="0" smtClean="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حماية مخرجات الذكاء الاصطناعي في نظام حقوق المؤلف </a:t>
            </a:r>
            <a:r>
              <a:rPr lang="ar-EG" sz="1600" b="1" dirty="0" smtClean="0">
                <a:solidFill>
                  <a:srgbClr val="2D3956"/>
                </a:solidFill>
                <a:latin typeface="Alexandria" pitchFamily="2" charset="-78"/>
                <a:cs typeface="Alexandria" pitchFamily="2" charset="-78"/>
              </a:rPr>
              <a:t>السعودي</a:t>
            </a: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عرّف </a:t>
            </a:r>
            <a:r>
              <a:rPr lang="ar-EG" sz="1600" dirty="0">
                <a:solidFill>
                  <a:srgbClr val="2D3956"/>
                </a:solidFill>
                <a:latin typeface="Alexandria" pitchFamily="2" charset="-78"/>
                <a:cs typeface="Alexandria" pitchFamily="2" charset="-78"/>
              </a:rPr>
              <a:t>نظام حقوق المؤلف السعودي الجديد المصنف بأنه كل عمل مبتكر أدبي أو فني أو علمي، مهما كان نوعه أو طريقة التعبير عنه أو الغرض منه. كما عرّف الابتكار بأنه الإتيان بمصنف يتوافر فيه عنصر الأصالة ويتميز بطابع خاص، وعرّف المؤلف بأنه الشخص الذي يبتكر المصنف.</a:t>
            </a:r>
          </a:p>
          <a:p>
            <a:pPr algn="just" rtl="1">
              <a:lnSpc>
                <a:spcPct val="200000"/>
              </a:lnSpc>
            </a:pPr>
            <a:r>
              <a:rPr lang="ar-EG" sz="1600" dirty="0" smtClean="0">
                <a:solidFill>
                  <a:srgbClr val="2D3956"/>
                </a:solidFill>
                <a:latin typeface="Alexandria" pitchFamily="2" charset="-78"/>
                <a:cs typeface="Alexandria" pitchFamily="2" charset="-78"/>
              </a:rPr>
              <a:t>ولا </a:t>
            </a:r>
            <a:r>
              <a:rPr lang="ar-EG" sz="1600" dirty="0">
                <a:solidFill>
                  <a:srgbClr val="2D3956"/>
                </a:solidFill>
                <a:latin typeface="Alexandria" pitchFamily="2" charset="-78"/>
                <a:cs typeface="Alexandria" pitchFamily="2" charset="-78"/>
              </a:rPr>
              <a:t>يتضمن النظام نصًا يمنح نظام الذكاء الاصطناعي صفة المؤلف أو يعترف له بشخصية قانونية مستقلة. ولذلك لا تنسب الحقوق إلى النظام ذاته، وإنما يشترط وجود مصنف مبتكر يمكن نسبة تأليفه قانونًا إلى شخص.</a:t>
            </a:r>
          </a:p>
          <a:p>
            <a:pPr algn="just" rtl="1">
              <a:lnSpc>
                <a:spcPct val="200000"/>
              </a:lnSpc>
            </a:pPr>
            <a:r>
              <a:rPr lang="ar-EG" sz="1600" dirty="0" smtClean="0">
                <a:solidFill>
                  <a:srgbClr val="2D3956"/>
                </a:solidFill>
                <a:latin typeface="Alexandria" pitchFamily="2" charset="-78"/>
                <a:cs typeface="Alexandria" pitchFamily="2" charset="-78"/>
              </a:rPr>
              <a:t>وعندما </a:t>
            </a:r>
            <a:r>
              <a:rPr lang="ar-EG" sz="1600" dirty="0">
                <a:solidFill>
                  <a:srgbClr val="2D3956"/>
                </a:solidFill>
                <a:latin typeface="Alexandria" pitchFamily="2" charset="-78"/>
                <a:cs typeface="Alexandria" pitchFamily="2" charset="-78"/>
              </a:rPr>
              <a:t>يستخدم الإنسان الذكاء الاصطناعي أداةً مساعدة، يمكن حماية ما يقدمه من تعبير أصلي أو تعديل أو اختيار أو ترتيب مبتكر، متى ظهرت مساهمته الإبداعية في العمل النهائي.</a:t>
            </a:r>
          </a:p>
          <a:p>
            <a:pPr algn="just" rtl="1">
              <a:lnSpc>
                <a:spcPct val="200000"/>
              </a:lnSpc>
            </a:pPr>
            <a:r>
              <a:rPr lang="ar-EG" sz="1600" dirty="0" smtClean="0">
                <a:solidFill>
                  <a:srgbClr val="2D3956"/>
                </a:solidFill>
                <a:latin typeface="Alexandria" pitchFamily="2" charset="-78"/>
                <a:cs typeface="Alexandria" pitchFamily="2" charset="-78"/>
              </a:rPr>
              <a:t>أما </a:t>
            </a:r>
            <a:r>
              <a:rPr lang="ar-EG" sz="1600" dirty="0">
                <a:solidFill>
                  <a:srgbClr val="2D3956"/>
                </a:solidFill>
                <a:latin typeface="Alexandria" pitchFamily="2" charset="-78"/>
                <a:cs typeface="Alexandria" pitchFamily="2" charset="-78"/>
              </a:rPr>
              <a:t>المخرج الذي ينتجه النظام بصورة آلية كاملة، فلا يتضمن النظام نصًا يمنحه حماية خاصة، أو ينسبه تلقائيًا إلى المستخدم أو مطور النظام أو مالكه. ومن ثم، لا يظهر من </a:t>
            </a:r>
            <a:r>
              <a:rPr lang="ar-EG" sz="1600" dirty="0" smtClean="0">
                <a:solidFill>
                  <a:srgbClr val="2D3956"/>
                </a:solidFill>
                <a:latin typeface="Alexandria" pitchFamily="2" charset="-78"/>
                <a:cs typeface="Alexandria" pitchFamily="2" charset="-78"/>
              </a:rPr>
              <a:t>النظام أساس </a:t>
            </a:r>
            <a:r>
              <a:rPr lang="ar-EG" sz="1600" dirty="0">
                <a:solidFill>
                  <a:srgbClr val="2D3956"/>
                </a:solidFill>
                <a:latin typeface="Alexandria" pitchFamily="2" charset="-78"/>
                <a:cs typeface="Alexandria" pitchFamily="2" charset="-78"/>
              </a:rPr>
              <a:t>لحمايته بحق المؤلف ما لم توجد مساهمة بشرية مبتكرة يمكن تحديدها ونسبتها إلى شخص.</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ويجب التنبيه إلى أن النظام الجديد نُشر بتاريخ 13 فبراير 2026، ونص على بدء العمل به بعد مرور 180 يومًا من تاريخ نشره، ولذلك لم يكن قد دخل حيز النفاذ في 28 يوليو 2026.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5254"/>
    </mc:Choice>
    <mc:Fallback xmlns="">
      <p:transition spd="slow" advTm="10525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533204"/>
            <a:ext cx="11249569" cy="532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59924" y="1663431"/>
            <a:ext cx="10836612" cy="5016758"/>
          </a:xfrm>
          <a:prstGeom prst="rect">
            <a:avLst/>
          </a:prstGeom>
          <a:noFill/>
        </p:spPr>
        <p:txBody>
          <a:bodyPr wrap="square" rtlCol="0">
            <a:spAutoFit/>
          </a:bodyPr>
          <a:lstStyle/>
          <a:p>
            <a:pPr lvl="0" algn="just" rtl="1">
              <a:lnSpc>
                <a:spcPct val="200000"/>
              </a:lnSpc>
            </a:pPr>
            <a:r>
              <a:rPr lang="ar-EG" sz="1600" dirty="0" smtClean="0">
                <a:solidFill>
                  <a:srgbClr val="2D3956"/>
                </a:solidFill>
                <a:latin typeface="Alexandria" pitchFamily="2" charset="-78"/>
                <a:cs typeface="Alexandria" pitchFamily="2" charset="-78"/>
              </a:rPr>
              <a:t>وقد أصدرت </a:t>
            </a:r>
            <a:r>
              <a:rPr lang="ar-EG" sz="1600" dirty="0">
                <a:solidFill>
                  <a:srgbClr val="2D3956"/>
                </a:solidFill>
                <a:latin typeface="Alexandria" pitchFamily="2" charset="-78"/>
                <a:cs typeface="Alexandria" pitchFamily="2" charset="-78"/>
              </a:rPr>
              <a:t>الهيئة السعودية للملكية الفكرية في يونيو 2025 مبادئ توجيهية بشأن المصنفات المولدة باستخدام الذكاء </a:t>
            </a:r>
            <a:r>
              <a:rPr lang="ar-EG" sz="1600" dirty="0" smtClean="0">
                <a:solidFill>
                  <a:srgbClr val="2D3956"/>
                </a:solidFill>
                <a:latin typeface="Alexandria" pitchFamily="2" charset="-78"/>
                <a:cs typeface="Alexandria" pitchFamily="2" charset="-78"/>
              </a:rPr>
              <a:t>الاصطناعي، تهدف </a:t>
            </a:r>
            <a:r>
              <a:rPr lang="ar-EG" sz="1600" dirty="0">
                <a:solidFill>
                  <a:srgbClr val="2D3956"/>
                </a:solidFill>
                <a:latin typeface="Alexandria" pitchFamily="2" charset="-78"/>
                <a:cs typeface="Alexandria" pitchFamily="2" charset="-78"/>
              </a:rPr>
              <a:t>إلى توضيح كيفية تقييم المخرجات في ضوء نظام حماية حقوق المؤلف</a:t>
            </a:r>
            <a:r>
              <a:rPr lang="ar-EG" sz="1600" dirty="0" smtClean="0">
                <a:solidFill>
                  <a:srgbClr val="2D3956"/>
                </a:solidFill>
                <a:latin typeface="Alexandria" pitchFamily="2" charset="-78"/>
                <a:cs typeface="Alexandria" pitchFamily="2" charset="-78"/>
              </a:rPr>
              <a:t>. وتميز </a:t>
            </a:r>
            <a:r>
              <a:rPr lang="ar-EG" sz="1600" dirty="0">
                <a:solidFill>
                  <a:srgbClr val="2D3956"/>
                </a:solidFill>
                <a:latin typeface="Alexandria" pitchFamily="2" charset="-78"/>
                <a:cs typeface="Alexandria" pitchFamily="2" charset="-78"/>
              </a:rPr>
              <a:t>الهيئة بين المخرجات التي ينتجها الذكاء الاصطناعي بصورة آلية كاملة، والتي لا تدخل في نطاق الحماية لغياب الإبداع البشري، وبين المخرجات التي يشارك الإنسان في تكوينها. ولا تحظى الفئة الثانية بالحماية لمجرد استخدام الذكاء الاصطناعي، وإنما يشترط أن يظهر في العمل النهائي إسهام بشري أصيل ومؤثر يمكن نسبته إلى المستخدم.ويقوم التقييم على عنصرين أساسيين: وجود نية إبداعية لدى الإنسان، وقيامه بمساهمة إبداعية فعلية في تشكيل العمل. وتستدل الهيئة على ذلك من خلال المعايير الآتية</a:t>
            </a:r>
            <a:r>
              <a:rPr lang="ar-EG" sz="1600" dirty="0" smtClean="0">
                <a:solidFill>
                  <a:srgbClr val="2D3956"/>
                </a:solidFill>
                <a:latin typeface="Alexandria" pitchFamily="2" charset="-78"/>
                <a:cs typeface="Alexandria" pitchFamily="2" charset="-78"/>
              </a:rPr>
              <a:t>:</a:t>
            </a:r>
          </a:p>
          <a:p>
            <a:pPr lvl="0" algn="just" rtl="1">
              <a:lnSpc>
                <a:spcPct val="200000"/>
              </a:lnSpc>
            </a:pPr>
            <a:r>
              <a:rPr lang="ar-EG" sz="1600" b="1" u="sng" dirty="0" smtClean="0">
                <a:solidFill>
                  <a:srgbClr val="2D3956"/>
                </a:solidFill>
                <a:latin typeface="Alexandria" pitchFamily="2" charset="-78"/>
                <a:cs typeface="Alexandria" pitchFamily="2" charset="-78"/>
              </a:rPr>
              <a:t>1- الإبداع </a:t>
            </a:r>
            <a:r>
              <a:rPr lang="ar-EG" sz="1600" b="1" u="sng" dirty="0">
                <a:solidFill>
                  <a:srgbClr val="2D3956"/>
                </a:solidFill>
                <a:latin typeface="Alexandria" pitchFamily="2" charset="-78"/>
                <a:cs typeface="Alexandria" pitchFamily="2" charset="-78"/>
              </a:rPr>
              <a:t>التوجيهي</a:t>
            </a:r>
            <a:r>
              <a:rPr lang="ar-EG" sz="1600" dirty="0">
                <a:solidFill>
                  <a:srgbClr val="2D3956"/>
                </a:solidFill>
                <a:latin typeface="Alexandria" pitchFamily="2" charset="-78"/>
                <a:cs typeface="Alexandria" pitchFamily="2" charset="-78"/>
              </a:rPr>
              <a:t>:أن يقدم المستخدم تعليمات دقيقة تعكس تصورًا فنيًا أو لغويًا محددًا، وتؤثر بصورة جوهرية في شكل المخرج. أما الأمر العام، مثل «ارسم صورة لمدينة»، فلا يكفي وحده. وتعد دقة التعليمات مؤشرًا على الإبداع، وليست ضمانًا تلقائيًا للحماية.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25653"/>
    </mc:Choice>
    <mc:Fallback xmlns="">
      <p:transition spd="slow" advTm="2565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533204"/>
            <a:ext cx="11249569" cy="532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98834" y="1663431"/>
            <a:ext cx="10797702" cy="5016758"/>
          </a:xfrm>
          <a:prstGeom prst="rect">
            <a:avLst/>
          </a:prstGeom>
          <a:noFill/>
        </p:spPr>
        <p:txBody>
          <a:bodyPr wrap="square" rtlCol="0">
            <a:spAutoFit/>
          </a:bodyPr>
          <a:lstStyle/>
          <a:p>
            <a:pPr lvl="0" algn="just" rtl="1">
              <a:lnSpc>
                <a:spcPct val="200000"/>
              </a:lnSpc>
            </a:pPr>
            <a:r>
              <a:rPr lang="ar-EG" sz="1600" b="1" u="sng" dirty="0" smtClean="0">
                <a:solidFill>
                  <a:srgbClr val="2D3956"/>
                </a:solidFill>
                <a:latin typeface="Alexandria" pitchFamily="2" charset="-78"/>
                <a:cs typeface="Alexandria" pitchFamily="2" charset="-78"/>
              </a:rPr>
              <a:t>2- التفاعل </a:t>
            </a:r>
            <a:r>
              <a:rPr lang="ar-EG" sz="1600" b="1" u="sng" dirty="0">
                <a:solidFill>
                  <a:srgbClr val="2D3956"/>
                </a:solidFill>
                <a:latin typeface="Alexandria" pitchFamily="2" charset="-78"/>
                <a:cs typeface="Alexandria" pitchFamily="2" charset="-78"/>
              </a:rPr>
              <a:t>والتعديل الواعي</a:t>
            </a:r>
            <a:r>
              <a:rPr lang="ar-EG" sz="1600" dirty="0" smtClean="0">
                <a:solidFill>
                  <a:srgbClr val="2D3956"/>
                </a:solidFill>
                <a:latin typeface="Alexandria" pitchFamily="2" charset="-78"/>
                <a:cs typeface="Alexandria" pitchFamily="2" charset="-78"/>
              </a:rPr>
              <a:t>: أن </a:t>
            </a:r>
            <a:r>
              <a:rPr lang="ar-EG" sz="1600" dirty="0">
                <a:solidFill>
                  <a:srgbClr val="2D3956"/>
                </a:solidFill>
                <a:latin typeface="Alexandria" pitchFamily="2" charset="-78"/>
                <a:cs typeface="Alexandria" pitchFamily="2" charset="-78"/>
              </a:rPr>
              <a:t>يتعامل المستخدم مع المخرجات الأولية بوصفها مسودة، ثم يعيد صياغتها أو تحريرها أو تعديلها وفق تقييمه الشخصي. ولا يكفي تكرار عملية التوليد ما لم يصاحبها تعديل واعٍ ومقصود</a:t>
            </a:r>
            <a:r>
              <a:rPr lang="ar-EG" sz="1600" dirty="0" smtClean="0">
                <a:solidFill>
                  <a:srgbClr val="2D3956"/>
                </a:solidFill>
                <a:latin typeface="Alexandria" pitchFamily="2" charset="-78"/>
                <a:cs typeface="Alexandria" pitchFamily="2" charset="-78"/>
              </a:rPr>
              <a:t>.</a:t>
            </a:r>
          </a:p>
          <a:p>
            <a:pPr lvl="0" algn="just" rtl="1">
              <a:lnSpc>
                <a:spcPct val="200000"/>
              </a:lnSpc>
            </a:pPr>
            <a:r>
              <a:rPr lang="ar-EG" sz="1600" b="1" u="sng" dirty="0" smtClean="0">
                <a:solidFill>
                  <a:srgbClr val="2D3956"/>
                </a:solidFill>
                <a:latin typeface="Alexandria" pitchFamily="2" charset="-78"/>
                <a:cs typeface="Alexandria" pitchFamily="2" charset="-78"/>
              </a:rPr>
              <a:t>3- الاختيار </a:t>
            </a:r>
            <a:r>
              <a:rPr lang="ar-EG" sz="1600" b="1" u="sng" dirty="0">
                <a:solidFill>
                  <a:srgbClr val="2D3956"/>
                </a:solidFill>
                <a:latin typeface="Alexandria" pitchFamily="2" charset="-78"/>
                <a:cs typeface="Alexandria" pitchFamily="2" charset="-78"/>
              </a:rPr>
              <a:t>والترتيب والدمج</a:t>
            </a:r>
            <a:r>
              <a:rPr lang="ar-EG" sz="1600" dirty="0" smtClean="0">
                <a:solidFill>
                  <a:srgbClr val="2D3956"/>
                </a:solidFill>
                <a:latin typeface="Alexandria" pitchFamily="2" charset="-78"/>
                <a:cs typeface="Alexandria" pitchFamily="2" charset="-78"/>
              </a:rPr>
              <a:t>: قد </a:t>
            </a:r>
            <a:r>
              <a:rPr lang="ar-EG" sz="1600" dirty="0">
                <a:solidFill>
                  <a:srgbClr val="2D3956"/>
                </a:solidFill>
                <a:latin typeface="Alexandria" pitchFamily="2" charset="-78"/>
                <a:cs typeface="Alexandria" pitchFamily="2" charset="-78"/>
              </a:rPr>
              <a:t>يكون اختيار بعض المخرجات واستبعاد غيرها، أو ترتيبها ودمجها، عملًا إبداعيًا متى استند إلى اعتبارات فنية أو جمالية تكشف عن رؤية المستخدم وذوقه الشخصي. أما الاختيار العشوائي أو القائم على الملاءمة العملية وحدها فلا يكفي</a:t>
            </a:r>
            <a:r>
              <a:rPr lang="ar-EG" sz="1600" dirty="0" smtClean="0">
                <a:solidFill>
                  <a:srgbClr val="2D3956"/>
                </a:solidFill>
                <a:latin typeface="Alexandria" pitchFamily="2" charset="-78"/>
                <a:cs typeface="Alexandria" pitchFamily="2" charset="-78"/>
              </a:rPr>
              <a:t>.</a:t>
            </a:r>
          </a:p>
          <a:p>
            <a:pPr lvl="0" algn="just" rtl="1">
              <a:lnSpc>
                <a:spcPct val="200000"/>
              </a:lnSpc>
            </a:pPr>
            <a:r>
              <a:rPr lang="ar-EG" sz="1600" b="1" u="sng" dirty="0" smtClean="0">
                <a:solidFill>
                  <a:srgbClr val="2D3956"/>
                </a:solidFill>
                <a:latin typeface="Alexandria" pitchFamily="2" charset="-78"/>
                <a:cs typeface="Alexandria" pitchFamily="2" charset="-78"/>
              </a:rPr>
              <a:t>4-التحرير </a:t>
            </a:r>
            <a:r>
              <a:rPr lang="ar-EG" sz="1600" b="1" u="sng" dirty="0">
                <a:solidFill>
                  <a:srgbClr val="2D3956"/>
                </a:solidFill>
                <a:latin typeface="Alexandria" pitchFamily="2" charset="-78"/>
                <a:cs typeface="Alexandria" pitchFamily="2" charset="-78"/>
              </a:rPr>
              <a:t>والإضافات الإبداعية</a:t>
            </a:r>
            <a:r>
              <a:rPr lang="ar-EG" sz="1600" dirty="0">
                <a:solidFill>
                  <a:srgbClr val="2D3956"/>
                </a:solidFill>
                <a:latin typeface="Alexandria" pitchFamily="2" charset="-78"/>
                <a:cs typeface="Alexandria" pitchFamily="2" charset="-78"/>
              </a:rPr>
              <a:t>:تشمل إعادة الصياغة، والتنقيح، والتلوين، والتعديل، والدمج أو إضافة عناصر جديدة، بشرط أن تكون هذه التغييرات جوهرية وتعكس تدخلًا بشريًا أصيلًا</a:t>
            </a:r>
            <a:r>
              <a:rPr lang="ar-EG" sz="1600" dirty="0" smtClean="0">
                <a:solidFill>
                  <a:srgbClr val="2D3956"/>
                </a:solidFill>
                <a:latin typeface="Alexandria" pitchFamily="2" charset="-78"/>
                <a:cs typeface="Alexandria" pitchFamily="2" charset="-78"/>
              </a:rPr>
              <a:t>.</a:t>
            </a:r>
          </a:p>
          <a:p>
            <a:pPr lvl="0" algn="just" rtl="1">
              <a:lnSpc>
                <a:spcPct val="200000"/>
              </a:lnSpc>
            </a:pPr>
            <a:r>
              <a:rPr lang="ar-EG" sz="1600" dirty="0" smtClean="0">
                <a:solidFill>
                  <a:srgbClr val="2D3956"/>
                </a:solidFill>
                <a:latin typeface="Alexandria" pitchFamily="2" charset="-78"/>
                <a:cs typeface="Alexandria" pitchFamily="2" charset="-78"/>
              </a:rPr>
              <a:t>ولا </a:t>
            </a:r>
            <a:r>
              <a:rPr lang="ar-EG" sz="1600" dirty="0">
                <a:solidFill>
                  <a:srgbClr val="2D3956"/>
                </a:solidFill>
                <a:latin typeface="Alexandria" pitchFamily="2" charset="-78"/>
                <a:cs typeface="Alexandria" pitchFamily="2" charset="-78"/>
              </a:rPr>
              <a:t>تعد الإضافات البسيطة أو التغييرات الشكلية التي لا تمس جوهر المخرج كافية لمنحه الحماية. وعند تحقق الأصالة البشرية، تنصرف الحماية إلى المساهمة التي أبدعها الإنسان، ولا تمتد تلقائيًا إلى العناصر التي أنشأها الذكاء الاصطناعي وحده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3102523545"/>
      </p:ext>
    </p:extLst>
  </p:cSld>
  <p:clrMapOvr>
    <a:masterClrMapping/>
  </p:clrMapOvr>
  <mc:AlternateContent xmlns:mc="http://schemas.openxmlformats.org/markup-compatibility/2006" xmlns:p14="http://schemas.microsoft.com/office/powerpoint/2010/main">
    <mc:Choice Requires="p14">
      <p:transition spd="slow" p14:dur="2000" advTm="25653"/>
    </mc:Choice>
    <mc:Fallback xmlns="">
      <p:transition spd="slow" advTm="256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992220"/>
            <a:ext cx="11473305"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304223" y="1155869"/>
            <a:ext cx="11225719" cy="3785652"/>
          </a:xfrm>
          <a:prstGeom prst="rect">
            <a:avLst/>
          </a:prstGeom>
          <a:noFill/>
        </p:spPr>
        <p:txBody>
          <a:bodyPr wrap="square" rtlCol="0">
            <a:spAutoFit/>
          </a:bodyPr>
          <a:lstStyle/>
          <a:p>
            <a:pPr lvl="0" algn="just" rtl="1">
              <a:lnSpc>
                <a:spcPct val="250000"/>
              </a:lnSpc>
            </a:pPr>
            <a:r>
              <a:rPr lang="ar-EG" sz="1600" b="1" u="sng" dirty="0">
                <a:solidFill>
                  <a:srgbClr val="2D3956"/>
                </a:solidFill>
                <a:latin typeface="Alexandria" pitchFamily="2" charset="-78"/>
                <a:cs typeface="Alexandria" pitchFamily="2" charset="-78"/>
              </a:rPr>
              <a:t>موقف القانون المصري من حماية مخرجات الذكاء </a:t>
            </a:r>
            <a:r>
              <a:rPr lang="ar-EG" sz="1600" b="1" u="sng" dirty="0" smtClean="0">
                <a:solidFill>
                  <a:srgbClr val="2D3956"/>
                </a:solidFill>
                <a:latin typeface="Alexandria" pitchFamily="2" charset="-78"/>
                <a:cs typeface="Alexandria" pitchFamily="2" charset="-78"/>
              </a:rPr>
              <a:t>الاصطناعي</a:t>
            </a:r>
          </a:p>
          <a:p>
            <a:pPr lvl="0" algn="just" rtl="1">
              <a:lnSpc>
                <a:spcPct val="250000"/>
              </a:lnSpc>
            </a:pPr>
            <a:r>
              <a:rPr lang="ar-EG" sz="1600" dirty="0" smtClean="0">
                <a:solidFill>
                  <a:srgbClr val="2D3956"/>
                </a:solidFill>
                <a:latin typeface="Alexandria" pitchFamily="2" charset="-78"/>
                <a:cs typeface="Alexandria" pitchFamily="2" charset="-78"/>
              </a:rPr>
              <a:t>لا </a:t>
            </a:r>
            <a:r>
              <a:rPr lang="ar-EG" sz="1600" dirty="0">
                <a:solidFill>
                  <a:srgbClr val="2D3956"/>
                </a:solidFill>
                <a:latin typeface="Alexandria" pitchFamily="2" charset="-78"/>
                <a:cs typeface="Alexandria" pitchFamily="2" charset="-78"/>
              </a:rPr>
              <a:t>يتضمن قانون حماية حقوق الملكية الفكرية المصري رقم 82 لسنة 2002 نصًا خاصًا ينظم المصنفات التي ينتجها الذكاء الاصطناعي، ولذلك تخضع هذه المسألة للقواعد العامة الواردة في قانون حق المؤلف.فقد عرفت المادة 138 المصنف بأنه كل عمل مبتكر ادبى أو فنى أو عملى ايا كان نوعه أو طريقة التعبير عنه أو اهميته أو الغرض من تصنيفه.، وعرفت الابتكار بأنه الطابع الإبداعي الذي </a:t>
            </a:r>
            <a:r>
              <a:rPr lang="ar-EG" sz="1600" dirty="0" smtClean="0">
                <a:solidFill>
                  <a:srgbClr val="2D3956"/>
                </a:solidFill>
                <a:latin typeface="Alexandria" pitchFamily="2" charset="-78"/>
                <a:cs typeface="Alexandria" pitchFamily="2" charset="-78"/>
              </a:rPr>
              <a:t>يسبغ الأصالة </a:t>
            </a:r>
            <a:r>
              <a:rPr lang="ar-EG" sz="1600" dirty="0">
                <a:solidFill>
                  <a:srgbClr val="2D3956"/>
                </a:solidFill>
                <a:latin typeface="Alexandria" pitchFamily="2" charset="-78"/>
                <a:cs typeface="Alexandria" pitchFamily="2" charset="-78"/>
              </a:rPr>
              <a:t>على المصنف، كما عرفت المؤلف بأنه الشخص الذي يبتكر المصنف. ومن ثم تقوم الحماية على وجود مساهمة إبداعية يمكن نسبتها قانونًا إلى شخص، ولا يكفي مجرد صدور المحتوى عن أداة </a:t>
            </a:r>
            <a:r>
              <a:rPr lang="ar-EG" sz="1600" dirty="0" smtClean="0">
                <a:solidFill>
                  <a:srgbClr val="2D3956"/>
                </a:solidFill>
                <a:latin typeface="Alexandria" pitchFamily="2" charset="-78"/>
                <a:cs typeface="Alexandria" pitchFamily="2" charset="-78"/>
              </a:rPr>
              <a:t>تقنية.</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68002"/>
    </mc:Choice>
    <mc:Fallback xmlns="">
      <p:transition spd="slow" advTm="680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992220"/>
            <a:ext cx="11473305"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80431" y="1459313"/>
            <a:ext cx="11225719" cy="3066865"/>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وبناءً على ذلك، يمكن التمييز بين حالتين</a:t>
            </a:r>
            <a:r>
              <a:rPr lang="ar-EG" sz="1600" dirty="0" smtClean="0">
                <a:solidFill>
                  <a:srgbClr val="2D3956"/>
                </a:solidFill>
                <a:latin typeface="Alexandria" pitchFamily="2" charset="-78"/>
                <a:cs typeface="Alexandria" pitchFamily="2" charset="-78"/>
              </a:rPr>
              <a:t>:</a:t>
            </a:r>
          </a:p>
          <a:p>
            <a:pPr lvl="0" algn="just" rtl="1">
              <a:lnSpc>
                <a:spcPct val="250000"/>
              </a:lnSpc>
            </a:pPr>
            <a:r>
              <a:rPr lang="ar-EG" sz="1600" b="1" dirty="0" smtClean="0">
                <a:solidFill>
                  <a:srgbClr val="2D3956"/>
                </a:solidFill>
                <a:latin typeface="Alexandria" pitchFamily="2" charset="-78"/>
                <a:cs typeface="Alexandria" pitchFamily="2" charset="-78"/>
              </a:rPr>
              <a:t>المخرج </a:t>
            </a:r>
            <a:r>
              <a:rPr lang="ar-EG" sz="1600" b="1" dirty="0">
                <a:solidFill>
                  <a:srgbClr val="2D3956"/>
                </a:solidFill>
                <a:latin typeface="Alexandria" pitchFamily="2" charset="-78"/>
                <a:cs typeface="Alexandria" pitchFamily="2" charset="-78"/>
              </a:rPr>
              <a:t>الآلي المحض: </a:t>
            </a:r>
            <a:r>
              <a:rPr lang="ar-EG" sz="1600" dirty="0">
                <a:solidFill>
                  <a:srgbClr val="2D3956"/>
                </a:solidFill>
                <a:latin typeface="Alexandria" pitchFamily="2" charset="-78"/>
                <a:cs typeface="Alexandria" pitchFamily="2" charset="-78"/>
              </a:rPr>
              <a:t>إذا أنتج نظام الذكاء الاصطناعي العمل بصورة مستقلة، دون تدخل بشري إبداعي مؤثر، فلا يوجد في القانون نص يمنح هذا المخرج حماية مستقلة، أو ينسبه تلقائيًا إلى المستخدم أو مطور </a:t>
            </a:r>
            <a:r>
              <a:rPr lang="ar-EG" sz="1600" dirty="0" smtClean="0">
                <a:solidFill>
                  <a:srgbClr val="2D3956"/>
                </a:solidFill>
                <a:latin typeface="Alexandria" pitchFamily="2" charset="-78"/>
                <a:cs typeface="Alexandria" pitchFamily="2" charset="-78"/>
              </a:rPr>
              <a:t>النظام.</a:t>
            </a:r>
          </a:p>
          <a:p>
            <a:pPr lvl="0" algn="just" rtl="1">
              <a:lnSpc>
                <a:spcPct val="250000"/>
              </a:lnSpc>
            </a:pPr>
            <a:r>
              <a:rPr lang="ar-EG" sz="1600" dirty="0" smtClean="0">
                <a:solidFill>
                  <a:srgbClr val="2D3956"/>
                </a:solidFill>
                <a:latin typeface="Alexandria" pitchFamily="2" charset="-78"/>
                <a:cs typeface="Alexandria" pitchFamily="2" charset="-78"/>
              </a:rPr>
              <a:t> </a:t>
            </a:r>
            <a:r>
              <a:rPr lang="ar-EG" sz="1600" b="1" dirty="0" smtClean="0">
                <a:solidFill>
                  <a:srgbClr val="2D3956"/>
                </a:solidFill>
                <a:latin typeface="Alexandria" pitchFamily="2" charset="-78"/>
                <a:cs typeface="Alexandria" pitchFamily="2" charset="-78"/>
              </a:rPr>
              <a:t>العمل </a:t>
            </a:r>
            <a:r>
              <a:rPr lang="ar-EG" sz="1600" b="1" dirty="0">
                <a:solidFill>
                  <a:srgbClr val="2D3956"/>
                </a:solidFill>
                <a:latin typeface="Alexandria" pitchFamily="2" charset="-78"/>
                <a:cs typeface="Alexandria" pitchFamily="2" charset="-78"/>
              </a:rPr>
              <a:t>المدعوم بالذكاء الاصطناعي: </a:t>
            </a:r>
            <a:r>
              <a:rPr lang="ar-EG" sz="1600" dirty="0">
                <a:solidFill>
                  <a:srgbClr val="2D3956"/>
                </a:solidFill>
                <a:latin typeface="Alexandria" pitchFamily="2" charset="-78"/>
                <a:cs typeface="Alexandria" pitchFamily="2" charset="-78"/>
              </a:rPr>
              <a:t>إذا استخدم الإنسان النظام كأداة، وظهرت مساهمته الإبداعية في النتيجة النهائية من خلال إعادة الصياغة، أو التعديل الجوهري، أو الاختيار والترتيب أو الدمج المبتكر، فيمكن حماية هذه المساهمة البشرية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559545571"/>
      </p:ext>
    </p:extLst>
  </p:cSld>
  <p:clrMapOvr>
    <a:masterClrMapping/>
  </p:clrMapOvr>
  <mc:AlternateContent xmlns:mc="http://schemas.openxmlformats.org/markup-compatibility/2006" xmlns:p14="http://schemas.microsoft.com/office/powerpoint/2010/main">
    <mc:Choice Requires="p14">
      <p:transition spd="slow" p14:dur="2000" advTm="68002"/>
    </mc:Choice>
    <mc:Fallback xmlns="">
      <p:transition spd="slow" advTm="6800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642026" y="1155869"/>
            <a:ext cx="10710153" cy="5040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92221" y="1274323"/>
            <a:ext cx="10113781" cy="550920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وقد اعتمد </a:t>
            </a:r>
            <a:r>
              <a:rPr lang="ar-EG" sz="1600" dirty="0">
                <a:solidFill>
                  <a:srgbClr val="2D3956"/>
                </a:solidFill>
                <a:latin typeface="Alexandria" pitchFamily="2" charset="-78"/>
                <a:cs typeface="Alexandria" pitchFamily="2" charset="-78"/>
              </a:rPr>
              <a:t>المجلس الوطني للذكاء الاصطناعي في مارس 2026 وثيقة «المبادئ التوجيهية الوطنية للذكاء الاصطناعي التوليدي: أطر الابتكار والمسؤولية»، التي أُعدت تحت إشراف وزارة الاتصالات وتكنولوجيا </a:t>
            </a:r>
            <a:r>
              <a:rPr lang="ar-EG" sz="1600" dirty="0" smtClean="0">
                <a:solidFill>
                  <a:srgbClr val="2D3956"/>
                </a:solidFill>
                <a:latin typeface="Alexandria" pitchFamily="2" charset="-78"/>
                <a:cs typeface="Alexandria" pitchFamily="2" charset="-78"/>
              </a:rPr>
              <a:t>المعلومات ، </a:t>
            </a:r>
            <a:r>
              <a:rPr lang="ar-EG" sz="1600" dirty="0">
                <a:solidFill>
                  <a:srgbClr val="2D3956"/>
                </a:solidFill>
                <a:latin typeface="Alexandria" pitchFamily="2" charset="-78"/>
                <a:cs typeface="Alexandria" pitchFamily="2" charset="-78"/>
              </a:rPr>
              <a:t>بإسهامات من المركز المصري للذكاء الاصطناعي المسؤول.وتؤكد الوثيقة عددًا من المبادئ، أهمها</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احترام </a:t>
            </a:r>
            <a:r>
              <a:rPr lang="ar-EG" sz="1600" dirty="0">
                <a:solidFill>
                  <a:srgbClr val="2D3956"/>
                </a:solidFill>
                <a:latin typeface="Alexandria" pitchFamily="2" charset="-78"/>
                <a:cs typeface="Alexandria" pitchFamily="2" charset="-78"/>
              </a:rPr>
              <a:t>حقوق الملكية الفكرية، وتجنب إنتاج أو نشر محتوى ينتهك حقوق الغير</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مراجعة </a:t>
            </a:r>
            <a:r>
              <a:rPr lang="ar-EG" sz="1600" dirty="0">
                <a:solidFill>
                  <a:srgbClr val="2D3956"/>
                </a:solidFill>
                <a:latin typeface="Alexandria" pitchFamily="2" charset="-78"/>
                <a:cs typeface="Alexandria" pitchFamily="2" charset="-78"/>
              </a:rPr>
              <a:t>المخرجات والتحقق من صحتها قبل استخدامها أو نشرها</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الإفصاح </a:t>
            </a:r>
            <a:r>
              <a:rPr lang="ar-EG" sz="1600" dirty="0">
                <a:solidFill>
                  <a:srgbClr val="2D3956"/>
                </a:solidFill>
                <a:latin typeface="Alexandria" pitchFamily="2" charset="-78"/>
                <a:cs typeface="Alexandria" pitchFamily="2" charset="-78"/>
              </a:rPr>
              <a:t>عن استخدام الذكاء الاصطناعي عندما تقتضي الشفافية ذلك، خاصة في السياقات الأكاديمية والمهنية والموجهة للجمهور</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بقاء القرار النهائي والمسؤولية عن نتائج استخدام الذكاء الاصطناعي على عاتق الإنسان</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حماية </a:t>
            </a:r>
            <a:r>
              <a:rPr lang="ar-EG" sz="1600" dirty="0">
                <a:solidFill>
                  <a:srgbClr val="2D3956"/>
                </a:solidFill>
                <a:latin typeface="Alexandria" pitchFamily="2" charset="-78"/>
                <a:cs typeface="Alexandria" pitchFamily="2" charset="-78"/>
              </a:rPr>
              <a:t>الخصوصية والبيانات الشخصية والمعلومات السرية</a:t>
            </a:r>
            <a:r>
              <a:rPr lang="ar-EG" sz="1600" dirty="0" smtClean="0">
                <a:solidFill>
                  <a:srgbClr val="2D3956"/>
                </a:solidFill>
                <a:latin typeface="Alexandria" pitchFamily="2" charset="-78"/>
                <a:cs typeface="Alexandria" pitchFamily="2" charset="-78"/>
              </a:rPr>
              <a:t>.</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عدم </a:t>
            </a:r>
            <a:r>
              <a:rPr lang="ar-EG" sz="1600" dirty="0">
                <a:solidFill>
                  <a:srgbClr val="2D3956"/>
                </a:solidFill>
                <a:latin typeface="Alexandria" pitchFamily="2" charset="-78"/>
                <a:cs typeface="Alexandria" pitchFamily="2" charset="-78"/>
              </a:rPr>
              <a:t>التعامل مع مخرجات الذكاء الاصطناعي باعتبارها نتائج نهائية أو موثوقة دون مراجعة بشرية.</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62769"/>
    </mc:Choice>
    <mc:Fallback xmlns="">
      <p:transition spd="slow" advTm="627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155869"/>
            <a:ext cx="11162020" cy="535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180431" y="1155869"/>
            <a:ext cx="11093925" cy="5509200"/>
          </a:xfrm>
          <a:prstGeom prst="rect">
            <a:avLst/>
          </a:prstGeom>
          <a:noFill/>
        </p:spPr>
        <p:txBody>
          <a:bodyPr wrap="square" rtlCol="0">
            <a:spAutoFit/>
          </a:bodyPr>
          <a:lstStyle/>
          <a:p>
            <a:pPr algn="r" rtl="1">
              <a:lnSpc>
                <a:spcPct val="200000"/>
              </a:lnSpc>
            </a:pPr>
            <a:r>
              <a:rPr lang="ar-EG" sz="1600" b="1" dirty="0">
                <a:solidFill>
                  <a:srgbClr val="2D3956"/>
                </a:solidFill>
                <a:latin typeface="Alexandria" pitchFamily="2" charset="-78"/>
                <a:cs typeface="Alexandria" pitchFamily="2" charset="-78"/>
              </a:rPr>
              <a:t>الإشكالية الثانية: استخدام المصنفات المحمية في تدريب الذكاء الاصطناعي</a:t>
            </a:r>
          </a:p>
          <a:p>
            <a:pPr algn="r" rtl="1">
              <a:lnSpc>
                <a:spcPct val="200000"/>
              </a:lnSpc>
            </a:pPr>
            <a:r>
              <a:rPr lang="ar-EG" sz="1600" dirty="0">
                <a:solidFill>
                  <a:srgbClr val="2D3956"/>
                </a:solidFill>
                <a:latin typeface="Alexandria" pitchFamily="2" charset="-78"/>
                <a:cs typeface="Alexandria" pitchFamily="2" charset="-78"/>
              </a:rPr>
              <a:t>تعتمد أنظمة الذكاء الاصطناعي في تدريبها على تحليل كميات كبيرة من النصوص والصور والتسجيلات والبرامج وغيرها من المواد الرقمية. وقد تكون بعض هذه المواد من المصنفات المحمية بحق المؤلف، بينما قد يكون بعضها الآخر من المعلومات أو البيانات غير المحمية، أو من المصنفات التي انتهت مدة </a:t>
            </a:r>
            <a:r>
              <a:rPr lang="ar-EG" sz="1600" dirty="0" smtClean="0">
                <a:solidFill>
                  <a:srgbClr val="2D3956"/>
                </a:solidFill>
                <a:latin typeface="Alexandria" pitchFamily="2" charset="-78"/>
                <a:cs typeface="Alexandria" pitchFamily="2" charset="-78"/>
              </a:rPr>
              <a:t>حمايتها ( الملك العام).</a:t>
            </a: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وتمر عملية التدريب عادةً بعدة خطوات، من أهمها:</a:t>
            </a:r>
          </a:p>
          <a:p>
            <a:pPr algn="r" rtl="1">
              <a:lnSpc>
                <a:spcPct val="200000"/>
              </a:lnSpc>
            </a:pPr>
            <a:r>
              <a:rPr lang="ar-EG" sz="1600" dirty="0">
                <a:solidFill>
                  <a:srgbClr val="2D3956"/>
                </a:solidFill>
                <a:latin typeface="Alexandria" pitchFamily="2" charset="-78"/>
                <a:cs typeface="Alexandria" pitchFamily="2" charset="-78"/>
              </a:rPr>
              <a:t>1.	جمع المواد المستخدمة في التدريب من مصادر مختلفة. </a:t>
            </a:r>
          </a:p>
          <a:p>
            <a:pPr algn="r" rtl="1">
              <a:lnSpc>
                <a:spcPct val="200000"/>
              </a:lnSpc>
            </a:pPr>
            <a:r>
              <a:rPr lang="ar-EG" sz="1600" dirty="0">
                <a:solidFill>
                  <a:srgbClr val="2D3956"/>
                </a:solidFill>
                <a:latin typeface="Alexandria" pitchFamily="2" charset="-78"/>
                <a:cs typeface="Alexandria" pitchFamily="2" charset="-78"/>
              </a:rPr>
              <a:t>2.	إنشاء نسخ رقمية منها وتنظيمها في مجموعة بيانات. </a:t>
            </a:r>
          </a:p>
          <a:p>
            <a:pPr algn="r" rtl="1">
              <a:lnSpc>
                <a:spcPct val="200000"/>
              </a:lnSpc>
            </a:pPr>
            <a:r>
              <a:rPr lang="ar-EG" sz="1600" dirty="0">
                <a:solidFill>
                  <a:srgbClr val="2D3956"/>
                </a:solidFill>
                <a:latin typeface="Alexandria" pitchFamily="2" charset="-78"/>
                <a:cs typeface="Alexandria" pitchFamily="2" charset="-78"/>
              </a:rPr>
              <a:t>3.	تنقية المواد وتقسيمها وتحويلها إلى صيغ رقمية قابلة للمعالجة. </a:t>
            </a:r>
          </a:p>
          <a:p>
            <a:pPr algn="r" rtl="1">
              <a:lnSpc>
                <a:spcPct val="200000"/>
              </a:lnSpc>
            </a:pPr>
            <a:r>
              <a:rPr lang="ar-EG" sz="1600" dirty="0">
                <a:solidFill>
                  <a:srgbClr val="2D3956"/>
                </a:solidFill>
                <a:latin typeface="Alexandria" pitchFamily="2" charset="-78"/>
                <a:cs typeface="Alexandria" pitchFamily="2" charset="-78"/>
              </a:rPr>
              <a:t>4.	الاحتفاظ بها مؤقتًا أو بصورة مستمرة بحسب طريقة التدريب. </a:t>
            </a:r>
          </a:p>
          <a:p>
            <a:pPr algn="r" rtl="1">
              <a:lnSpc>
                <a:spcPct val="200000"/>
              </a:lnSpc>
            </a:pPr>
            <a:r>
              <a:rPr lang="ar-EG" sz="1600" dirty="0">
                <a:solidFill>
                  <a:srgbClr val="2D3956"/>
                </a:solidFill>
                <a:latin typeface="Alexandria" pitchFamily="2" charset="-78"/>
                <a:cs typeface="Alexandria" pitchFamily="2" charset="-78"/>
              </a:rPr>
              <a:t>5.	استخدامها لتعليم النموذج وضبط أوزانه الرقمية، بما يمكّنه من تعلم الأنماط والعلاقات وإنتاج المخرجات.</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155869"/>
            <a:ext cx="11162020" cy="535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214478" y="1019682"/>
            <a:ext cx="11093925" cy="649408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وتظهر المشكلة </a:t>
            </a:r>
            <a:r>
              <a:rPr lang="ar-EG" sz="1600" dirty="0" smtClean="0">
                <a:solidFill>
                  <a:srgbClr val="2D3956"/>
                </a:solidFill>
                <a:latin typeface="Alexandria" pitchFamily="2" charset="-78"/>
                <a:cs typeface="Alexandria" pitchFamily="2" charset="-78"/>
              </a:rPr>
              <a:t>القانونية هنا </a:t>
            </a:r>
            <a:r>
              <a:rPr lang="ar-EG" sz="1600" dirty="0">
                <a:solidFill>
                  <a:srgbClr val="2D3956"/>
                </a:solidFill>
                <a:latin typeface="Alexandria" pitchFamily="2" charset="-78"/>
                <a:cs typeface="Alexandria" pitchFamily="2" charset="-78"/>
              </a:rPr>
              <a:t>لأن تنزيل المصنف أو تخزينه أو تحويله أثناء تجهيز بيانات التدريب قد ينطوي على عمل من أعمال النسخ، حتى لو لم يُعرض المصنف نفسه للجمهور ولم يظهر كاملًا في مخرجات النظام. ومع ذلك، فإن مجرد ثبوت حدوث النسخ لا يعني تلقائيًا وقوع اعتداء على حق المؤلف؛ إذ يجب قبل تقرير المسؤولية بحث عدة أمور، أهمها:</a:t>
            </a:r>
          </a:p>
          <a:p>
            <a:pPr marL="285750" indent="-285750" algn="just" rtl="1">
              <a:lnSpc>
                <a:spcPct val="200000"/>
              </a:lnSpc>
              <a:buFont typeface="Arial" panose="020B0604020202020204" pitchFamily="34" charset="0"/>
              <a:buChar char="•"/>
            </a:pPr>
            <a:r>
              <a:rPr lang="ar-EG" sz="1600" dirty="0" smtClean="0">
                <a:solidFill>
                  <a:srgbClr val="2D3956"/>
                </a:solidFill>
                <a:latin typeface="Alexandria" pitchFamily="2" charset="-78"/>
                <a:cs typeface="Alexandria" pitchFamily="2" charset="-78"/>
              </a:rPr>
              <a:t>هل </a:t>
            </a:r>
            <a:r>
              <a:rPr lang="ar-EG" sz="1600" dirty="0">
                <a:solidFill>
                  <a:srgbClr val="2D3956"/>
                </a:solidFill>
                <a:latin typeface="Alexandria" pitchFamily="2" charset="-78"/>
                <a:cs typeface="Alexandria" pitchFamily="2" charset="-78"/>
              </a:rPr>
              <a:t>المادة المستخدمة محمية أصلًا بحق المؤلف؟</a:t>
            </a: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هل حصل المطور عليها من مصدر مشروع؟</a:t>
            </a: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هل يوجد ترخيص يسمح باستخدامها في التدريب؟</a:t>
            </a: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هل ينطبق استثناء أو قيد قانوني، مثل الاستعمال العادل أو </a:t>
            </a:r>
            <a:r>
              <a:rPr lang="ar-EG" sz="1600" dirty="0" smtClean="0">
                <a:solidFill>
                  <a:srgbClr val="2D3956"/>
                </a:solidFill>
                <a:latin typeface="Alexandria" pitchFamily="2" charset="-78"/>
                <a:cs typeface="Alexandria" pitchFamily="2" charset="-78"/>
              </a:rPr>
              <a:t>غير ذلك؟</a:t>
            </a:r>
            <a:endParaRPr lang="ar-EG" sz="1600" dirty="0">
              <a:solidFill>
                <a:srgbClr val="2D3956"/>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هل احتُفظ بالنسخ مدة أطول مما تتطلبه عملية التدريب؟</a:t>
            </a:r>
          </a:p>
          <a:p>
            <a:pPr marL="285750" indent="-285750" algn="just" rtl="1">
              <a:lnSpc>
                <a:spcPct val="200000"/>
              </a:lnSpc>
              <a:buFont typeface="Arial" panose="020B0604020202020204" pitchFamily="34" charset="0"/>
              <a:buChar char="•"/>
            </a:pPr>
            <a:r>
              <a:rPr lang="ar-EG" sz="1600" dirty="0">
                <a:solidFill>
                  <a:srgbClr val="2D3956"/>
                </a:solidFill>
                <a:latin typeface="Alexandria" pitchFamily="2" charset="-78"/>
                <a:cs typeface="Alexandria" pitchFamily="2" charset="-78"/>
              </a:rPr>
              <a:t>ما الغرض من الاستخدام، وما أثره في السوق الحالية أو المحتملة للمصنف</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وبذلك لا تنصب الإشكالية على مجرد </a:t>
            </a:r>
            <a:r>
              <a:rPr lang="ar-EG" sz="1600" dirty="0" smtClean="0">
                <a:solidFill>
                  <a:srgbClr val="2D3956"/>
                </a:solidFill>
                <a:latin typeface="Alexandria" pitchFamily="2" charset="-78"/>
                <a:cs typeface="Alexandria" pitchFamily="2" charset="-78"/>
              </a:rPr>
              <a:t>تعلم </a:t>
            </a:r>
            <a:r>
              <a:rPr lang="ar-EG" sz="1600" dirty="0">
                <a:solidFill>
                  <a:srgbClr val="2D3956"/>
                </a:solidFill>
                <a:latin typeface="Alexandria" pitchFamily="2" charset="-78"/>
                <a:cs typeface="Alexandria" pitchFamily="2" charset="-78"/>
              </a:rPr>
              <a:t>النظام من المعلومات، وإنما على الأفعال التي تُجرى على المصنفات المحمية خلال جمعها ونسخها وتجهيزها واستخدامها في التدريب، ومدى وجود سند قانوني يجيز هذه الأفعال.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2412309635"/>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155869"/>
            <a:ext cx="11162020" cy="535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180431" y="1155869"/>
            <a:ext cx="11093925" cy="5016758"/>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الاتجاهات الفقهية في المسألة: </a:t>
            </a:r>
          </a:p>
          <a:p>
            <a:pPr algn="just" rtl="1">
              <a:lnSpc>
                <a:spcPct val="200000"/>
              </a:lnSpc>
            </a:pPr>
            <a:r>
              <a:rPr lang="ar-EG" sz="1600" b="1" u="sng" dirty="0" smtClean="0">
                <a:solidFill>
                  <a:srgbClr val="2D3956"/>
                </a:solidFill>
                <a:latin typeface="Alexandria" pitchFamily="2" charset="-78"/>
                <a:cs typeface="Alexandria" pitchFamily="2" charset="-78"/>
              </a:rPr>
              <a:t>1- الاتجاه </a:t>
            </a:r>
            <a:r>
              <a:rPr lang="ar-EG" sz="1600" b="1" u="sng" dirty="0">
                <a:solidFill>
                  <a:srgbClr val="2D3956"/>
                </a:solidFill>
                <a:latin typeface="Alexandria" pitchFamily="2" charset="-78"/>
                <a:cs typeface="Alexandria" pitchFamily="2" charset="-78"/>
              </a:rPr>
              <a:t>الفقهي المؤيد لمشروعية تدريب الذكاء </a:t>
            </a:r>
            <a:r>
              <a:rPr lang="ar-EG" sz="1600" b="1" u="sng" dirty="0" smtClean="0">
                <a:solidFill>
                  <a:srgbClr val="2D3956"/>
                </a:solidFill>
                <a:latin typeface="Alexandria" pitchFamily="2" charset="-78"/>
                <a:cs typeface="Alexandria" pitchFamily="2" charset="-78"/>
              </a:rPr>
              <a:t>الاصطناعي : </a:t>
            </a:r>
            <a:r>
              <a:rPr lang="ar-EG" sz="1600" dirty="0" smtClean="0">
                <a:solidFill>
                  <a:srgbClr val="2D3956"/>
                </a:solidFill>
                <a:latin typeface="Alexandria" pitchFamily="2" charset="-78"/>
                <a:cs typeface="Alexandria" pitchFamily="2" charset="-78"/>
              </a:rPr>
              <a:t>يرى </a:t>
            </a:r>
            <a:r>
              <a:rPr lang="ar-EG" sz="1600" dirty="0">
                <a:solidFill>
                  <a:srgbClr val="2D3956"/>
                </a:solidFill>
                <a:latin typeface="Alexandria" pitchFamily="2" charset="-78"/>
                <a:cs typeface="Alexandria" pitchFamily="2" charset="-78"/>
              </a:rPr>
              <a:t>أنصار هذا الاتجاه أن استخدام المصنفات في تدريب أنظمة الذكاء الاصطناعي يختلف عن استخدامها بالطريقة المعتادة التي يستهدف فيها الإنسان قراءة الكتاب أو مشاهدة الصورة أو الاستماع إلى التسجيل.</a:t>
            </a:r>
          </a:p>
          <a:p>
            <a:pPr algn="just" rtl="1">
              <a:lnSpc>
                <a:spcPct val="200000"/>
              </a:lnSpc>
            </a:pPr>
            <a:r>
              <a:rPr lang="ar-EG" sz="1600" dirty="0">
                <a:solidFill>
                  <a:srgbClr val="2D3956"/>
                </a:solidFill>
                <a:latin typeface="Alexandria" pitchFamily="2" charset="-78"/>
                <a:cs typeface="Alexandria" pitchFamily="2" charset="-78"/>
              </a:rPr>
              <a:t>فالغرض من التدريب، بحسب هذا الرأي، هو تحليل كميات كبيرة من البيانات لاستخلاص الأنماط والعلاقات اللغوية أو البصرية أو الصوتية، ثم استخدام هذه الأنماط في تحسين قدرة النموذج على إنتاج مخرجات جديدة، وليس عرض المصنفات الأصلية للجمهور أو تمكين المستخدمين من الانتفاع بها في صورتها الكاملة.</a:t>
            </a:r>
          </a:p>
          <a:p>
            <a:pPr algn="just" rtl="1">
              <a:lnSpc>
                <a:spcPct val="200000"/>
              </a:lnSpc>
            </a:pPr>
            <a:r>
              <a:rPr lang="ar-EG" sz="1600" dirty="0">
                <a:solidFill>
                  <a:srgbClr val="2D3956"/>
                </a:solidFill>
                <a:latin typeface="Alexandria" pitchFamily="2" charset="-78"/>
                <a:cs typeface="Alexandria" pitchFamily="2" charset="-78"/>
              </a:rPr>
              <a:t>ويقارن أنصار هذا الاتجاه عملية التدريب ببعض الاستخدامات التحليلية، مثل فهرسة المحتوى بواسطة محركات البحث، والتنقيب في النصوص والبيانات، والتحليل الحاسوبي للمصنفات.</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85812312"/>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431" y="1155869"/>
            <a:ext cx="11162020" cy="535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180431" y="1155869"/>
            <a:ext cx="11093925" cy="54367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يرون أن اشتراط الحصول على ترخيص منفصل من صاحب الحق عن كل مصنف مستخدم في التدريب قد يؤدي إلى:</a:t>
            </a:r>
          </a:p>
          <a:p>
            <a:pPr algn="just" rtl="1">
              <a:lnSpc>
                <a:spcPct val="200000"/>
              </a:lnSpc>
            </a:pPr>
            <a:r>
              <a:rPr lang="ar-EG" sz="1600" dirty="0">
                <a:solidFill>
                  <a:srgbClr val="2D3956"/>
                </a:solidFill>
                <a:latin typeface="Alexandria" pitchFamily="2" charset="-78"/>
                <a:cs typeface="Alexandria" pitchFamily="2" charset="-78"/>
              </a:rPr>
              <a:t>•	زيادة تكاليف تطوير أنظمة الذكاء الاصطناعي. </a:t>
            </a:r>
          </a:p>
          <a:p>
            <a:pPr algn="just" rtl="1">
              <a:lnSpc>
                <a:spcPct val="200000"/>
              </a:lnSpc>
            </a:pPr>
            <a:r>
              <a:rPr lang="ar-EG" sz="1600" dirty="0">
                <a:solidFill>
                  <a:srgbClr val="2D3956"/>
                </a:solidFill>
                <a:latin typeface="Alexandria" pitchFamily="2" charset="-78"/>
                <a:cs typeface="Alexandria" pitchFamily="2" charset="-78"/>
              </a:rPr>
              <a:t>•	إبطاء البحث العلمي والابتكار التقني. </a:t>
            </a:r>
          </a:p>
          <a:p>
            <a:pPr algn="just" rtl="1">
              <a:lnSpc>
                <a:spcPct val="200000"/>
              </a:lnSpc>
            </a:pPr>
            <a:r>
              <a:rPr lang="ar-EG" sz="1600" dirty="0">
                <a:solidFill>
                  <a:srgbClr val="2D3956"/>
                </a:solidFill>
                <a:latin typeface="Alexandria" pitchFamily="2" charset="-78"/>
                <a:cs typeface="Alexandria" pitchFamily="2" charset="-78"/>
              </a:rPr>
              <a:t>•	قصر تطوير النماذج المتقدمة على الشركات الكبرى القادرة على تحمل تكاليف الترخيص. </a:t>
            </a:r>
          </a:p>
          <a:p>
            <a:pPr algn="just" rtl="1">
              <a:lnSpc>
                <a:spcPct val="200000"/>
              </a:lnSpc>
            </a:pPr>
            <a:r>
              <a:rPr lang="ar-EG" sz="1600" dirty="0">
                <a:solidFill>
                  <a:srgbClr val="2D3956"/>
                </a:solidFill>
                <a:latin typeface="Alexandria" pitchFamily="2" charset="-78"/>
                <a:cs typeface="Alexandria" pitchFamily="2" charset="-78"/>
              </a:rPr>
              <a:t>•	إضعاف قدرة الباحثين والجامعات والشركات الناشئة على المنافسة. </a:t>
            </a:r>
          </a:p>
          <a:p>
            <a:pPr algn="just" rtl="1">
              <a:lnSpc>
                <a:spcPct val="200000"/>
              </a:lnSpc>
            </a:pPr>
            <a:r>
              <a:rPr lang="ar-EG" sz="1600" dirty="0">
                <a:solidFill>
                  <a:srgbClr val="2D3956"/>
                </a:solidFill>
                <a:latin typeface="Alexandria" pitchFamily="2" charset="-78"/>
                <a:cs typeface="Alexandria" pitchFamily="2" charset="-78"/>
              </a:rPr>
              <a:t>•	تمكين بعض الجهات من احتكار مجموعات البيانات اللازمة للتطوير. </a:t>
            </a:r>
          </a:p>
          <a:p>
            <a:pPr algn="just" rtl="1">
              <a:lnSpc>
                <a:spcPct val="200000"/>
              </a:lnSpc>
            </a:pPr>
            <a:r>
              <a:rPr lang="ar-EG" sz="1600" dirty="0">
                <a:solidFill>
                  <a:srgbClr val="2D3956"/>
                </a:solidFill>
                <a:latin typeface="Alexandria" pitchFamily="2" charset="-78"/>
                <a:cs typeface="Alexandria" pitchFamily="2" charset="-78"/>
              </a:rPr>
              <a:t>ومع ذلك، لا يعني هذا الاتجاه أن جميع عمليات التدريب مشروعة تلقائيًا؛ إذ يظل ذلك مرتبطًا بمشروعية الحصول على المواد، وطبيعة الاستخدام، ووجود ترخيص أو استثناء قانوني، ومدى تأثير التدريب في الاستغلال العادي للمصنف ومصالح أصحاب الحقوق.</a:t>
            </a:r>
          </a:p>
          <a:p>
            <a:pPr algn="r" rtl="1">
              <a:lnSpc>
                <a:spcPct val="200000"/>
              </a:lnSpc>
            </a:pP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08502649"/>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97085" y="1527408"/>
            <a:ext cx="10048672" cy="4524315"/>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2-الاتجاه </a:t>
            </a:r>
            <a:r>
              <a:rPr lang="ar-EG" sz="1600" b="1" u="sng" dirty="0">
                <a:solidFill>
                  <a:srgbClr val="2D3956"/>
                </a:solidFill>
                <a:latin typeface="Alexandria" pitchFamily="2" charset="-78"/>
                <a:cs typeface="Alexandria" pitchFamily="2" charset="-78"/>
              </a:rPr>
              <a:t>الرافض للتدريب غير المرخص</a:t>
            </a:r>
          </a:p>
          <a:p>
            <a:pPr algn="just" rtl="1">
              <a:lnSpc>
                <a:spcPct val="200000"/>
              </a:lnSpc>
            </a:pPr>
            <a:r>
              <a:rPr lang="ar-EG" sz="1600" dirty="0">
                <a:solidFill>
                  <a:srgbClr val="2D3956"/>
                </a:solidFill>
                <a:latin typeface="Alexandria" pitchFamily="2" charset="-78"/>
                <a:cs typeface="Alexandria" pitchFamily="2" charset="-78"/>
              </a:rPr>
              <a:t>يرى أنصار هذا الاتجاه أن تدريب أنظمة الذكاء الاصطناعي على المصنفات المحمية لا يقتصر على استخلاص أفكار أو معلومات مجردة، بل يتطلب عادةً، خلال مراحل جمع البيانات وتجهيزها ومعالجتها، إنشاء نسخ رقمية من المصنفات، وقد تشمل نسخ العمل كاملًا. ولذلك فإن وصف التدريب بأنه مجرد </a:t>
            </a:r>
            <a:r>
              <a:rPr lang="ar-EG" sz="1600" dirty="0" smtClean="0">
                <a:solidFill>
                  <a:srgbClr val="2D3956"/>
                </a:solidFill>
                <a:latin typeface="Alexandria" pitchFamily="2" charset="-78"/>
                <a:cs typeface="Alexandria" pitchFamily="2" charset="-78"/>
              </a:rPr>
              <a:t>تحليل إحصائي </a:t>
            </a:r>
            <a:r>
              <a:rPr lang="ar-EG" sz="1600" dirty="0">
                <a:solidFill>
                  <a:srgbClr val="2D3956"/>
                </a:solidFill>
                <a:latin typeface="Alexandria" pitchFamily="2" charset="-78"/>
                <a:cs typeface="Alexandria" pitchFamily="2" charset="-78"/>
              </a:rPr>
              <a:t>لا ينفي، في نظرهم، وقوع فعل النسخ الذي يخضع أصلًا لحق المؤلف. </a:t>
            </a:r>
          </a:p>
          <a:p>
            <a:pPr algn="just" rtl="1">
              <a:lnSpc>
                <a:spcPct val="200000"/>
              </a:lnSpc>
            </a:pPr>
            <a:r>
              <a:rPr lang="ar-EG" sz="1600" dirty="0">
                <a:solidFill>
                  <a:srgbClr val="2D3956"/>
                </a:solidFill>
                <a:latin typeface="Alexandria" pitchFamily="2" charset="-78"/>
                <a:cs typeface="Alexandria" pitchFamily="2" charset="-78"/>
              </a:rPr>
              <a:t>ويشتد اعتراض هذا الاتجاه عندما تستخدم شركة تجارية أعمال المؤلفين دون إذن لتطوير نموذج يحقق عائدًا اقتصاديًا، ثم ينتج نصوصًا أو صورًا أو تسجيلات تؤدي الغرض نفسه الذي تؤديه الأعمال البشرية، أو تنافسها داخل السوق. وفي هذه الحالة لا يكون الضرر مقصورًا على نسخ المصنف أثناء التدريب، بل قد يمتد إلى فقد المبيعات وإضعاف الطلب على الأعمال الأصلية أو على الأعمال المماثلة لها.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40860" y="1245140"/>
            <a:ext cx="10048672" cy="452431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يستند هذا الاتجاه إلى ظهور اتفاقات وأسواق فعلية أو ناشئة لترخيص المصنفات لأغراض تدريب الذكاء الاصطناعي. ويرى أن استخدام الأعمال دون ترخيص قد يحرم أصحاب الحقوق من مقابل اقتصادي كان يمكنهم الحصول عليه، ويضر بسوق ترخيص قائمة أو يحتمل بصورة معقولة أن تتطور. ومع ذلك، يظل أثر سوق الترخيص خاضعًا لطبيعة القطاع ومدى واقعية هذا السوق وإمكان تطبيقه عمليًا. </a:t>
            </a:r>
          </a:p>
          <a:p>
            <a:pPr algn="just" rtl="1">
              <a:lnSpc>
                <a:spcPct val="200000"/>
              </a:lnSpc>
            </a:pPr>
            <a:r>
              <a:rPr lang="ar-EG" sz="1600" dirty="0">
                <a:solidFill>
                  <a:srgbClr val="2D3956"/>
                </a:solidFill>
                <a:latin typeface="Alexandria" pitchFamily="2" charset="-78"/>
                <a:cs typeface="Alexandria" pitchFamily="2" charset="-78"/>
              </a:rPr>
              <a:t>ويكون الاعتراض على التدريب غير المرخص أقوى بوجه خاص في الحالات الآتية:</a:t>
            </a:r>
          </a:p>
          <a:p>
            <a:pPr algn="just" rtl="1">
              <a:lnSpc>
                <a:spcPct val="200000"/>
              </a:lnSpc>
            </a:pPr>
            <a:r>
              <a:rPr lang="ar-EG" sz="1600" dirty="0">
                <a:solidFill>
                  <a:srgbClr val="2D3956"/>
                </a:solidFill>
                <a:latin typeface="Alexandria" pitchFamily="2" charset="-78"/>
                <a:cs typeface="Alexandria" pitchFamily="2" charset="-78"/>
              </a:rPr>
              <a:t>•	الحصول على المصنفات من مكتبات مقرصنة أو مصادر غير مشروعة؛ لأن عدم مشروعية مصدر النسخة يضعف الاستناد إلى الاستعمال العادل أو أي استثناء مماثل. </a:t>
            </a:r>
          </a:p>
          <a:p>
            <a:pPr algn="just" rtl="1">
              <a:lnSpc>
                <a:spcPct val="200000"/>
              </a:lnSpc>
            </a:pPr>
            <a:r>
              <a:rPr lang="ar-EG" sz="1600" dirty="0">
                <a:solidFill>
                  <a:srgbClr val="2D3956"/>
                </a:solidFill>
                <a:latin typeface="Alexandria" pitchFamily="2" charset="-78"/>
                <a:cs typeface="Alexandria" pitchFamily="2" charset="-78"/>
              </a:rPr>
              <a:t>•	تجاوز </a:t>
            </a:r>
            <a:r>
              <a:rPr lang="ar-EG" sz="1600" dirty="0" smtClean="0">
                <a:solidFill>
                  <a:srgbClr val="2D3956"/>
                </a:solidFill>
                <a:latin typeface="Alexandria" pitchFamily="2" charset="-78"/>
                <a:cs typeface="Alexandria" pitchFamily="2" charset="-78"/>
              </a:rPr>
              <a:t>وسائل </a:t>
            </a:r>
            <a:r>
              <a:rPr lang="ar-EG" sz="1600" dirty="0">
                <a:solidFill>
                  <a:srgbClr val="2D3956"/>
                </a:solidFill>
                <a:latin typeface="Alexandria" pitchFamily="2" charset="-78"/>
                <a:cs typeface="Alexandria" pitchFamily="2" charset="-78"/>
              </a:rPr>
              <a:t>الحماية التقنية؛ إذ قد يشكل ذلك مخالفة مستقلة في بعض الأنظمة، إلى جانب ما قد يترتب عليه من مسؤولية عن النسخ غير المصرح به.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8428631"/>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97085" y="1669565"/>
            <a:ext cx="10048672"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تجاهل شروط الاستخدام أو إعلان صاحب الحق رفض استخدام مصنفاته في </a:t>
            </a:r>
            <a:r>
              <a:rPr lang="ar-EG" sz="1600" dirty="0" smtClean="0">
                <a:solidFill>
                  <a:srgbClr val="2D3956"/>
                </a:solidFill>
                <a:latin typeface="Alexandria" pitchFamily="2" charset="-78"/>
                <a:cs typeface="Alexandria" pitchFamily="2" charset="-78"/>
              </a:rPr>
              <a:t>التدريب</a:t>
            </a:r>
          </a:p>
          <a:p>
            <a:pPr algn="just" rtl="1">
              <a:lnSpc>
                <a:spcPct val="200000"/>
              </a:lnSpc>
            </a:pPr>
            <a:r>
              <a:rPr lang="ar-EG" sz="1600" dirty="0" smtClean="0">
                <a:solidFill>
                  <a:srgbClr val="2D3956"/>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تدريب </a:t>
            </a:r>
            <a:r>
              <a:rPr lang="ar-EG" sz="1600" dirty="0">
                <a:solidFill>
                  <a:srgbClr val="2D3956"/>
                </a:solidFill>
                <a:latin typeface="Alexandria" pitchFamily="2" charset="-78"/>
                <a:cs typeface="Alexandria" pitchFamily="2" charset="-78"/>
              </a:rPr>
              <a:t>النموذج أو نشره دون تدابير تحد من حفظ المصنفات واستعادتها، بما يسمح له بإنتاج مقاطع مطابقة أو شبه مطابقة أو مخرجات متشابهة جوهريًا مع الأعمال المستخدمة في التدريب. فكلما اقترب المخرج من أن يكون بديلًا عن المصنف الأصلي، قويت حجة وقوع الاعتداء </a:t>
            </a:r>
            <a:r>
              <a:rPr lang="ar-EG" sz="1600" dirty="0" smtClean="0">
                <a:solidFill>
                  <a:srgbClr val="2D3956"/>
                </a:solidFill>
                <a:latin typeface="Alexandria" pitchFamily="2" charset="-78"/>
                <a:cs typeface="Alexandria" pitchFamily="2" charset="-78"/>
              </a:rPr>
              <a:t>والضرر الاقتصادي في الأسواق.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28764317"/>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74907" y="1819238"/>
            <a:ext cx="10150812" cy="353943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موقف مكتب حقوق المؤلف الأمريكي من تدريب الذكاء </a:t>
            </a:r>
            <a:r>
              <a:rPr lang="ar-EG" sz="1600" b="1" u="sng" dirty="0" smtClean="0">
                <a:solidFill>
                  <a:srgbClr val="2D3956"/>
                </a:solidFill>
                <a:latin typeface="Alexandria" pitchFamily="2" charset="-78"/>
                <a:cs typeface="Alexandria" pitchFamily="2" charset="-78"/>
              </a:rPr>
              <a:t>الاصطناعي</a:t>
            </a: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عرض مكتب حقوق المؤلف الأمريكي موقفه في تقريره الرسمي بعنوان:</a:t>
            </a:r>
          </a:p>
          <a:p>
            <a:pPr algn="just" rtl="1">
              <a:lnSpc>
                <a:spcPct val="200000"/>
              </a:lnSpc>
            </a:pPr>
            <a:r>
              <a:rPr lang="ar-EG" sz="1600" dirty="0" smtClean="0">
                <a:solidFill>
                  <a:srgbClr val="2D3956"/>
                </a:solidFill>
                <a:latin typeface="Alexandria" pitchFamily="2" charset="-78"/>
                <a:cs typeface="Alexandria" pitchFamily="2" charset="-78"/>
              </a:rPr>
              <a:t>حقوق </a:t>
            </a:r>
            <a:r>
              <a:rPr lang="ar-EG" sz="1600" dirty="0">
                <a:solidFill>
                  <a:srgbClr val="2D3956"/>
                </a:solidFill>
                <a:latin typeface="Alexandria" pitchFamily="2" charset="-78"/>
                <a:cs typeface="Alexandria" pitchFamily="2" charset="-78"/>
              </a:rPr>
              <a:t>المؤلف والذكاء الاصطناعي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الجزء الثالث: تدريب الذكاء الاصطناعي </a:t>
            </a:r>
            <a:r>
              <a:rPr lang="ar-EG" sz="1600" dirty="0" smtClean="0">
                <a:solidFill>
                  <a:srgbClr val="2D3956"/>
                </a:solidFill>
                <a:latin typeface="Alexandria" pitchFamily="2" charset="-78"/>
                <a:cs typeface="Alexandria" pitchFamily="2" charset="-78"/>
              </a:rPr>
              <a:t>التوليدي، وخلص </a:t>
            </a:r>
            <a:r>
              <a:rPr lang="ar-EG" sz="1600" dirty="0">
                <a:solidFill>
                  <a:srgbClr val="2D3956"/>
                </a:solidFill>
                <a:latin typeface="Alexandria" pitchFamily="2" charset="-78"/>
                <a:cs typeface="Alexandria" pitchFamily="2" charset="-78"/>
              </a:rPr>
              <a:t>التقرير إلى أن جمع المصنفات وتجهيزها واستخدامها في تدريب النماذج يتضمن عادةً إنشاء نسخ منها، بما يمس حق المؤلف في الاستنساخ. ومع ذلك، فإن وقوع النسخ لا يعني تلقائيًا أن التدريب يشكل تعديًا؛ إذ يجب بحث مدى انطباق مبدأ الاستخدام العادل على ظروف كل حالة.</a:t>
            </a: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195100939"/>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23545" y="1527408"/>
            <a:ext cx="10150812" cy="445186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فلم </a:t>
            </a:r>
            <a:r>
              <a:rPr lang="ar-EG" sz="1600" dirty="0">
                <a:solidFill>
                  <a:srgbClr val="2D3956"/>
                </a:solidFill>
                <a:latin typeface="Alexandria" pitchFamily="2" charset="-78"/>
                <a:cs typeface="Alexandria" pitchFamily="2" charset="-78"/>
              </a:rPr>
              <a:t>يعتبر المكتب جميع عمليات التدريب مشروعة، كما لم يعتبرها جميعًا غير مشروعة، وإنما قرر أن التقييم يعتمد بوجه خاص على:</a:t>
            </a:r>
          </a:p>
          <a:p>
            <a:pPr algn="just" rtl="1">
              <a:lnSpc>
                <a:spcPct val="200000"/>
              </a:lnSpc>
            </a:pPr>
            <a:r>
              <a:rPr lang="ar-EG" sz="1600" dirty="0">
                <a:solidFill>
                  <a:srgbClr val="2D3956"/>
                </a:solidFill>
                <a:latin typeface="Alexandria" pitchFamily="2" charset="-78"/>
                <a:cs typeface="Alexandria" pitchFamily="2" charset="-78"/>
              </a:rPr>
              <a:t>•	الغرض من استخدام المصنف، ومدى كونه بحثيًا أو تجاريًا. </a:t>
            </a:r>
          </a:p>
          <a:p>
            <a:pPr algn="just" rtl="1">
              <a:lnSpc>
                <a:spcPct val="200000"/>
              </a:lnSpc>
            </a:pPr>
            <a:r>
              <a:rPr lang="ar-EG" sz="1600" dirty="0">
                <a:solidFill>
                  <a:srgbClr val="2D3956"/>
                </a:solidFill>
                <a:latin typeface="Alexandria" pitchFamily="2" charset="-78"/>
                <a:cs typeface="Alexandria" pitchFamily="2" charset="-78"/>
              </a:rPr>
              <a:t>•	طبيعة المصنف ومدى ما يتضمنه من تعبير إبداعي. </a:t>
            </a:r>
          </a:p>
          <a:p>
            <a:pPr algn="just" rtl="1">
              <a:lnSpc>
                <a:spcPct val="200000"/>
              </a:lnSpc>
            </a:pPr>
            <a:r>
              <a:rPr lang="ar-EG" sz="1600" dirty="0">
                <a:solidFill>
                  <a:srgbClr val="2D3956"/>
                </a:solidFill>
                <a:latin typeface="Alexandria" pitchFamily="2" charset="-78"/>
                <a:cs typeface="Alexandria" pitchFamily="2" charset="-78"/>
              </a:rPr>
              <a:t>•	مقدار ما نُسخ ومدى ضرورة استخدامه في التدريب. </a:t>
            </a:r>
          </a:p>
          <a:p>
            <a:pPr algn="just" rtl="1">
              <a:lnSpc>
                <a:spcPct val="200000"/>
              </a:lnSpc>
            </a:pPr>
            <a:r>
              <a:rPr lang="ar-EG" sz="1600" dirty="0">
                <a:solidFill>
                  <a:srgbClr val="2D3956"/>
                </a:solidFill>
                <a:latin typeface="Alexandria" pitchFamily="2" charset="-78"/>
                <a:cs typeface="Alexandria" pitchFamily="2" charset="-78"/>
              </a:rPr>
              <a:t>•	مشروعية المصدر الذي حصل منه المطور على المصنفات. </a:t>
            </a:r>
          </a:p>
          <a:p>
            <a:pPr algn="just" rtl="1">
              <a:lnSpc>
                <a:spcPct val="200000"/>
              </a:lnSpc>
            </a:pPr>
            <a:r>
              <a:rPr lang="ar-EG" sz="1600" dirty="0">
                <a:solidFill>
                  <a:srgbClr val="2D3956"/>
                </a:solidFill>
                <a:latin typeface="Alexandria" pitchFamily="2" charset="-78"/>
                <a:cs typeface="Alexandria" pitchFamily="2" charset="-78"/>
              </a:rPr>
              <a:t>•	قدرة النموذج على إعادة إنتاج أجزاء من مواد التدريب. </a:t>
            </a:r>
          </a:p>
          <a:p>
            <a:pPr algn="just" rtl="1">
              <a:lnSpc>
                <a:spcPct val="200000"/>
              </a:lnSpc>
            </a:pPr>
            <a:r>
              <a:rPr lang="ar-EG" sz="1600" dirty="0">
                <a:solidFill>
                  <a:srgbClr val="2D3956"/>
                </a:solidFill>
                <a:latin typeface="Alexandria" pitchFamily="2" charset="-78"/>
                <a:cs typeface="Alexandria" pitchFamily="2" charset="-78"/>
              </a:rPr>
              <a:t>•	أثر الاستخدام في مبيعات المصنفات وأسواقها وفرص ترخيصها. </a:t>
            </a: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74437475"/>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23545" y="1155869"/>
            <a:ext cx="10150812" cy="445186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وأوضح </a:t>
            </a:r>
            <a:r>
              <a:rPr lang="ar-EG" sz="1600" dirty="0">
                <a:solidFill>
                  <a:srgbClr val="2D3956"/>
                </a:solidFill>
                <a:latin typeface="Alexandria" pitchFamily="2" charset="-78"/>
                <a:cs typeface="Alexandria" pitchFamily="2" charset="-78"/>
              </a:rPr>
              <a:t>التقرير أن تدريب نموذج لأغراض البحث أو التحليل غير التجاري، مع اتخاذ تدابير تمنع إعادة إنتاج المصنفات في المخرجات، يكون أقرب إلى الاستخدام العادل.</a:t>
            </a:r>
          </a:p>
          <a:p>
            <a:pPr algn="just" rtl="1">
              <a:lnSpc>
                <a:spcPct val="200000"/>
              </a:lnSpc>
            </a:pPr>
            <a:r>
              <a:rPr lang="ar-EG" sz="1600" dirty="0">
                <a:solidFill>
                  <a:srgbClr val="2D3956"/>
                </a:solidFill>
                <a:latin typeface="Alexandria" pitchFamily="2" charset="-78"/>
                <a:cs typeface="Alexandria" pitchFamily="2" charset="-78"/>
              </a:rPr>
              <a:t>أما التدريب فيكون أبعد عن الاستخدام العادل عندما يجمع بين عوامل مثل:</a:t>
            </a:r>
          </a:p>
          <a:p>
            <a:pPr algn="just" rtl="1">
              <a:lnSpc>
                <a:spcPct val="200000"/>
              </a:lnSpc>
            </a:pPr>
            <a:r>
              <a:rPr lang="ar-EG" sz="1600" dirty="0">
                <a:solidFill>
                  <a:srgbClr val="2D3956"/>
                </a:solidFill>
                <a:latin typeface="Alexandria" pitchFamily="2" charset="-78"/>
                <a:cs typeface="Alexandria" pitchFamily="2" charset="-78"/>
              </a:rPr>
              <a:t>•	استخدام مصنفات إبداعية مأخوذة من مصادر مقرصنة أو غير مشروعة. </a:t>
            </a:r>
          </a:p>
          <a:p>
            <a:pPr algn="just" rtl="1">
              <a:lnSpc>
                <a:spcPct val="200000"/>
              </a:lnSpc>
            </a:pPr>
            <a:r>
              <a:rPr lang="ar-EG" sz="1600" dirty="0">
                <a:solidFill>
                  <a:srgbClr val="2D3956"/>
                </a:solidFill>
                <a:latin typeface="Alexandria" pitchFamily="2" charset="-78"/>
                <a:cs typeface="Alexandria" pitchFamily="2" charset="-78"/>
              </a:rPr>
              <a:t>•	تطوير نموذج تجاري اعتمادًا على هذه المصنفات. </a:t>
            </a:r>
          </a:p>
          <a:p>
            <a:pPr algn="just" rtl="1">
              <a:lnSpc>
                <a:spcPct val="200000"/>
              </a:lnSpc>
            </a:pPr>
            <a:r>
              <a:rPr lang="ar-EG" sz="1600" dirty="0">
                <a:solidFill>
                  <a:srgbClr val="2D3956"/>
                </a:solidFill>
                <a:latin typeface="Alexandria" pitchFamily="2" charset="-78"/>
                <a:cs typeface="Alexandria" pitchFamily="2" charset="-78"/>
              </a:rPr>
              <a:t>•	تمكين النموذج من إنتاج محتوى ينافس الأعمال الأصلية في السوق. </a:t>
            </a:r>
          </a:p>
          <a:p>
            <a:pPr algn="just" rtl="1">
              <a:lnSpc>
                <a:spcPct val="200000"/>
              </a:lnSpc>
            </a:pPr>
            <a:r>
              <a:rPr lang="ar-EG" sz="1600" dirty="0">
                <a:solidFill>
                  <a:srgbClr val="2D3956"/>
                </a:solidFill>
                <a:latin typeface="Alexandria" pitchFamily="2" charset="-78"/>
                <a:cs typeface="Alexandria" pitchFamily="2" charset="-78"/>
              </a:rPr>
              <a:t>•	إمكان الحصول على تراخيص معقولة لاستخدام المصنفات في التدريب. </a:t>
            </a:r>
          </a:p>
          <a:p>
            <a:pPr algn="just" rtl="1">
              <a:lnSpc>
                <a:spcPct val="200000"/>
              </a:lnSpc>
            </a:pPr>
            <a:r>
              <a:rPr lang="ar-EG" sz="1600" dirty="0">
                <a:solidFill>
                  <a:srgbClr val="2D3956"/>
                </a:solidFill>
                <a:latin typeface="Alexandria" pitchFamily="2" charset="-78"/>
                <a:cs typeface="Alexandria" pitchFamily="2" charset="-78"/>
              </a:rPr>
              <a:t>•	عدم اتخاذ تدابير تحد من استعادة المصنفات أو إعادة إنتاجها. </a:t>
            </a: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133960404"/>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64204" y="1060315"/>
            <a:ext cx="10914434" cy="5797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946015" y="1527408"/>
            <a:ext cx="10150812" cy="3539430"/>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وبين </a:t>
            </a:r>
            <a:r>
              <a:rPr lang="ar-EG" sz="1600" dirty="0">
                <a:solidFill>
                  <a:srgbClr val="2D3956"/>
                </a:solidFill>
                <a:latin typeface="Alexandria" pitchFamily="2" charset="-78"/>
                <a:cs typeface="Alexandria" pitchFamily="2" charset="-78"/>
              </a:rPr>
              <a:t>هاتين الحالتين، تظل مشروعية التدريب خاضعة للتقييم وفق ظروف كل واقعة، ولا توجد قاعدة عامة تنطبق على جميع النماذج أو مجموعات البيانات.</a:t>
            </a:r>
          </a:p>
          <a:p>
            <a:pPr algn="just" rtl="1">
              <a:lnSpc>
                <a:spcPct val="200000"/>
              </a:lnSpc>
            </a:pPr>
            <a:r>
              <a:rPr lang="ar-EG" sz="1600" dirty="0">
                <a:solidFill>
                  <a:srgbClr val="2D3956"/>
                </a:solidFill>
                <a:latin typeface="Alexandria" pitchFamily="2" charset="-78"/>
                <a:cs typeface="Alexandria" pitchFamily="2" charset="-78"/>
              </a:rPr>
              <a:t>وفيما يتعلق بالترخيص، لم يطالب المكتب بفرض ترخيص إجباري على جميع عمليات التدريب، وإنما شجع اتفاقات الترخيص الطوعية بين أصحاب الحقوق والمطورين، مع إمكان التدخل بحلول خاصة عند تعذر الترخيص في قطاع معين.</a:t>
            </a: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74530181"/>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69651" y="1211155"/>
            <a:ext cx="10885251" cy="5303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6109" y="1005618"/>
            <a:ext cx="10632333" cy="550920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الاستعمال العادل في الولايات </a:t>
            </a:r>
            <a:r>
              <a:rPr lang="ar-EG" sz="1600" b="1" u="sng" dirty="0" smtClean="0">
                <a:solidFill>
                  <a:srgbClr val="2D3956"/>
                </a:solidFill>
                <a:latin typeface="Alexandria" pitchFamily="2" charset="-78"/>
                <a:cs typeface="Alexandria" pitchFamily="2" charset="-78"/>
              </a:rPr>
              <a:t>المتحدة الأمريكية</a:t>
            </a: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لا يتضمن قانون حقوق المؤلف الأمريكي نصًا خاصًا ينظم استخدام المصنفات في تدريب أنظمة الذكاء الاصطناعي، ولذلك تخضع هذه المسألة في الغالب للقواعد العامة، وعلى رأسها مبدأ الاستعمال العادل </a:t>
            </a:r>
            <a:r>
              <a:rPr lang="en-GB" sz="1600" dirty="0" smtClean="0">
                <a:solidFill>
                  <a:srgbClr val="2D3956"/>
                </a:solidFill>
                <a:latin typeface="Alexandria" pitchFamily="2" charset="-78"/>
                <a:cs typeface="Alexandria" pitchFamily="2" charset="-78"/>
              </a:rPr>
              <a:t>Fair Use </a:t>
            </a:r>
            <a:r>
              <a:rPr lang="ar-EG" sz="1600" dirty="0" smtClean="0">
                <a:solidFill>
                  <a:srgbClr val="2D3956"/>
                </a:solidFill>
                <a:latin typeface="Alexandria" pitchFamily="2" charset="-78"/>
                <a:cs typeface="Alexandria" pitchFamily="2" charset="-78"/>
              </a:rPr>
              <a:t> المنصوص </a:t>
            </a:r>
            <a:r>
              <a:rPr lang="ar-EG" sz="1600" dirty="0">
                <a:solidFill>
                  <a:srgbClr val="2D3956"/>
                </a:solidFill>
                <a:latin typeface="Alexandria" pitchFamily="2" charset="-78"/>
                <a:cs typeface="Alexandria" pitchFamily="2" charset="-78"/>
              </a:rPr>
              <a:t>عليه في المادة 107 من قانون حقوق </a:t>
            </a:r>
            <a:r>
              <a:rPr lang="ar-EG" sz="1600" dirty="0" smtClean="0">
                <a:solidFill>
                  <a:srgbClr val="2D3956"/>
                </a:solidFill>
                <a:latin typeface="Alexandria" pitchFamily="2" charset="-78"/>
                <a:cs typeface="Alexandria" pitchFamily="2" charset="-78"/>
              </a:rPr>
              <a:t>المؤلف. ويقوم </a:t>
            </a:r>
            <a:r>
              <a:rPr lang="ar-EG" sz="1600" dirty="0">
                <a:solidFill>
                  <a:srgbClr val="2D3956"/>
                </a:solidFill>
                <a:latin typeface="Alexandria" pitchFamily="2" charset="-78"/>
                <a:cs typeface="Alexandria" pitchFamily="2" charset="-78"/>
              </a:rPr>
              <a:t>تقدير الاستعمال العادل على أربعة عوامل رئيسية هي:</a:t>
            </a:r>
          </a:p>
          <a:p>
            <a:pPr algn="just" rtl="1">
              <a:lnSpc>
                <a:spcPct val="200000"/>
              </a:lnSpc>
            </a:pPr>
            <a:r>
              <a:rPr lang="ar-EG" sz="1600" dirty="0">
                <a:solidFill>
                  <a:srgbClr val="2D3956"/>
                </a:solidFill>
                <a:latin typeface="Alexandria" pitchFamily="2" charset="-78"/>
                <a:cs typeface="Alexandria" pitchFamily="2" charset="-78"/>
              </a:rPr>
              <a:t>1.	غرض الاستخدام وطبيعته، ومدى كونه بحثيًا أو </a:t>
            </a:r>
            <a:r>
              <a:rPr lang="ar-EG" sz="1600" dirty="0" smtClean="0">
                <a:solidFill>
                  <a:srgbClr val="2D3956"/>
                </a:solidFill>
                <a:latin typeface="Alexandria" pitchFamily="2" charset="-78"/>
                <a:cs typeface="Alexandria" pitchFamily="2" charset="-78"/>
              </a:rPr>
              <a:t>تجاريًا، وهل </a:t>
            </a:r>
            <a:r>
              <a:rPr lang="ar-EG" sz="1600" dirty="0">
                <a:solidFill>
                  <a:srgbClr val="2D3956"/>
                </a:solidFill>
                <a:latin typeface="Alexandria" pitchFamily="2" charset="-78"/>
                <a:cs typeface="Alexandria" pitchFamily="2" charset="-78"/>
              </a:rPr>
              <a:t>يقتصر على استغلال المصنف كما هو، أم يستخدمه لتحقيق وظيفة جديدة تختلف عن الغرض الأصلي للمصنف</a:t>
            </a: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2.	طبيعة المصنف، وهل هو عمل إبداعي كالروايات والأعمال الفنية، أم عمل يغلب عليه الطابع المعلوماتي كالبيانات </a:t>
            </a:r>
            <a:r>
              <a:rPr lang="ar-EG" sz="1600" dirty="0" smtClean="0">
                <a:solidFill>
                  <a:srgbClr val="2D3956"/>
                </a:solidFill>
                <a:latin typeface="Alexandria" pitchFamily="2" charset="-78"/>
                <a:cs typeface="Alexandria" pitchFamily="2" charset="-78"/>
              </a:rPr>
              <a:t>والتقارير؛ فالمصنفات </a:t>
            </a:r>
            <a:r>
              <a:rPr lang="ar-EG" sz="1600" dirty="0">
                <a:solidFill>
                  <a:srgbClr val="2D3956"/>
                </a:solidFill>
                <a:latin typeface="Alexandria" pitchFamily="2" charset="-78"/>
                <a:cs typeface="Alexandria" pitchFamily="2" charset="-78"/>
              </a:rPr>
              <a:t>الإبداعية تتمتع بحماية أقوى، بينما يكون استخدام المصنفات المعلوماتية أقرب إلى الاستعمال العادل</a:t>
            </a:r>
          </a:p>
          <a:p>
            <a:pPr algn="just" rtl="1">
              <a:lnSpc>
                <a:spcPct val="200000"/>
              </a:lnSpc>
            </a:pPr>
            <a:r>
              <a:rPr lang="ar-EG" sz="1600" dirty="0">
                <a:solidFill>
                  <a:srgbClr val="2D3956"/>
                </a:solidFill>
                <a:latin typeface="Alexandria" pitchFamily="2" charset="-78"/>
                <a:cs typeface="Alexandria" pitchFamily="2" charset="-78"/>
              </a:rPr>
              <a:t>3.	مقدار الجزء المستخدم، ومدى ضرورة استخدامه لتحقيق الغرض المقصود. </a:t>
            </a:r>
          </a:p>
          <a:p>
            <a:pPr algn="just" rtl="1">
              <a:lnSpc>
                <a:spcPct val="200000"/>
              </a:lnSpc>
            </a:pPr>
            <a:r>
              <a:rPr lang="ar-EG" sz="1600" dirty="0">
                <a:solidFill>
                  <a:srgbClr val="2D3956"/>
                </a:solidFill>
                <a:latin typeface="Alexandria" pitchFamily="2" charset="-78"/>
                <a:cs typeface="Alexandria" pitchFamily="2" charset="-78"/>
              </a:rPr>
              <a:t>4.	أثر الاستخدام في السوق، ولا سيما تأثيره في استغلال المصنف أو في أسواق ترخيصه الحالية أو المحتملة.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788683477"/>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21013" y="1155869"/>
            <a:ext cx="11585642" cy="5196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9885" y="1155869"/>
            <a:ext cx="11706769" cy="4278094"/>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b="1" dirty="0">
                <a:solidFill>
                  <a:srgbClr val="2D3956"/>
                </a:solidFill>
                <a:latin typeface="Alexandria" pitchFamily="2" charset="-78"/>
                <a:cs typeface="Alexandria" pitchFamily="2" charset="-78"/>
              </a:rPr>
              <a:t>القضاء الأمريكي: قضية </a:t>
            </a:r>
            <a:r>
              <a:rPr lang="en-GB" sz="1600" b="1" dirty="0">
                <a:solidFill>
                  <a:srgbClr val="2D3956"/>
                </a:solidFill>
                <a:latin typeface="Alexandria" pitchFamily="2" charset="-78"/>
                <a:cs typeface="Alexandria" pitchFamily="2" charset="-78"/>
              </a:rPr>
              <a:t>Thomson Reuters v. ROSS Intelligence</a:t>
            </a:r>
          </a:p>
          <a:p>
            <a:pPr algn="just" rtl="1">
              <a:lnSpc>
                <a:spcPct val="200000"/>
              </a:lnSpc>
            </a:pPr>
            <a:r>
              <a:rPr lang="ar-EG" sz="1600" dirty="0">
                <a:solidFill>
                  <a:srgbClr val="2D3956"/>
                </a:solidFill>
                <a:latin typeface="Alexandria" pitchFamily="2" charset="-78"/>
                <a:cs typeface="Alexandria" pitchFamily="2" charset="-78"/>
              </a:rPr>
              <a:t>في حكم صدر في 11 فبراير 2025، فصلت المحكمة الجزئية الأمريكية لمقاطعة ديلاوير في نزاع بين شركتي </a:t>
            </a:r>
            <a:r>
              <a:rPr lang="en-GB" sz="1600" dirty="0">
                <a:solidFill>
                  <a:srgbClr val="2D3956"/>
                </a:solidFill>
                <a:latin typeface="Alexandria" pitchFamily="2" charset="-78"/>
                <a:cs typeface="Alexandria" pitchFamily="2" charset="-78"/>
              </a:rPr>
              <a:t>Thomson Reuters </a:t>
            </a:r>
            <a:r>
              <a:rPr lang="ar-EG" sz="1600" dirty="0">
                <a:solidFill>
                  <a:srgbClr val="2D3956"/>
                </a:solidFill>
                <a:latin typeface="Alexandria" pitchFamily="2" charset="-78"/>
                <a:cs typeface="Alexandria" pitchFamily="2" charset="-78"/>
              </a:rPr>
              <a:t>و</a:t>
            </a:r>
            <a:r>
              <a:rPr lang="en-GB" sz="1600" dirty="0">
                <a:solidFill>
                  <a:srgbClr val="2D3956"/>
                </a:solidFill>
                <a:latin typeface="Alexandria" pitchFamily="2" charset="-78"/>
                <a:cs typeface="Alexandria" pitchFamily="2" charset="-78"/>
              </a:rPr>
              <a:t>ROSS Intelligence </a:t>
            </a:r>
            <a:r>
              <a:rPr lang="ar-EG" sz="1600" dirty="0">
                <a:solidFill>
                  <a:srgbClr val="2D3956"/>
                </a:solidFill>
                <a:latin typeface="Alexandria" pitchFamily="2" charset="-78"/>
                <a:cs typeface="Alexandria" pitchFamily="2" charset="-78"/>
              </a:rPr>
              <a:t>بشأن استخدام مواد مستمدة من المحتوى التحريري لقاعدة </a:t>
            </a:r>
            <a:r>
              <a:rPr lang="en-GB" sz="1600" dirty="0">
                <a:solidFill>
                  <a:srgbClr val="2D3956"/>
                </a:solidFill>
                <a:latin typeface="Alexandria" pitchFamily="2" charset="-78"/>
                <a:cs typeface="Alexandria" pitchFamily="2" charset="-78"/>
              </a:rPr>
              <a:t>Westlaw </a:t>
            </a:r>
            <a:r>
              <a:rPr lang="ar-EG" sz="1600" dirty="0" smtClean="0">
                <a:solidFill>
                  <a:srgbClr val="2D3956"/>
                </a:solidFill>
                <a:latin typeface="Alexandria" pitchFamily="2" charset="-78"/>
                <a:cs typeface="Alexandria" pitchFamily="2" charset="-78"/>
              </a:rPr>
              <a:t> التابعة </a:t>
            </a:r>
            <a:r>
              <a:rPr lang="en-GB" sz="1600" dirty="0">
                <a:solidFill>
                  <a:srgbClr val="2D3956"/>
                </a:solidFill>
                <a:latin typeface="Alexandria" pitchFamily="2" charset="-78"/>
                <a:cs typeface="Alexandria" pitchFamily="2" charset="-78"/>
              </a:rPr>
              <a:t>Thomson Reuters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تطوير أداة بحث قانوني تعتمد على الذكاء الاصطناعي.</a:t>
            </a:r>
          </a:p>
          <a:p>
            <a:pPr algn="just" rtl="1">
              <a:lnSpc>
                <a:spcPct val="200000"/>
              </a:lnSpc>
            </a:pPr>
            <a:r>
              <a:rPr lang="ar-EG" sz="1600" dirty="0">
                <a:solidFill>
                  <a:srgbClr val="2D3956"/>
                </a:solidFill>
                <a:latin typeface="Alexandria" pitchFamily="2" charset="-78"/>
                <a:cs typeface="Alexandria" pitchFamily="2" charset="-78"/>
              </a:rPr>
              <a:t>وكانت </a:t>
            </a:r>
            <a:r>
              <a:rPr lang="en-GB" sz="1600" dirty="0">
                <a:solidFill>
                  <a:srgbClr val="2D3956"/>
                </a:solidFill>
                <a:latin typeface="Alexandria" pitchFamily="2" charset="-78"/>
                <a:cs typeface="Alexandria" pitchFamily="2" charset="-78"/>
              </a:rPr>
              <a:t>ROSS </a:t>
            </a:r>
            <a:r>
              <a:rPr lang="ar-EG" sz="1600" dirty="0">
                <a:solidFill>
                  <a:srgbClr val="2D3956"/>
                </a:solidFill>
                <a:latin typeface="Alexandria" pitchFamily="2" charset="-78"/>
                <a:cs typeface="Alexandria" pitchFamily="2" charset="-78"/>
              </a:rPr>
              <a:t>قد استعانت بشركة </a:t>
            </a:r>
            <a:r>
              <a:rPr lang="en-GB" sz="1600" dirty="0" err="1">
                <a:solidFill>
                  <a:srgbClr val="2D3956"/>
                </a:solidFill>
                <a:latin typeface="Alexandria" pitchFamily="2" charset="-78"/>
                <a:cs typeface="Alexandria" pitchFamily="2" charset="-78"/>
              </a:rPr>
              <a:t>LegalEase</a:t>
            </a:r>
            <a:r>
              <a:rPr lang="en-GB"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لإعداد نحو 25 ألف مذكرة تدريبية تتضمن أسئلة وإجابات قانونية، وقد أُعد عدد منها بالاستناد إلى الملخصات القانونية التي يحررها خبراء </a:t>
            </a:r>
            <a:r>
              <a:rPr lang="en-GB" sz="1600" dirty="0" smtClean="0">
                <a:solidFill>
                  <a:srgbClr val="2D3956"/>
                </a:solidFill>
                <a:latin typeface="Alexandria" pitchFamily="2" charset="-78"/>
                <a:cs typeface="Alexandria" pitchFamily="2" charset="-78"/>
              </a:rPr>
              <a:t>Westlaw</a:t>
            </a:r>
            <a:r>
              <a:rPr lang="ar-EG" sz="1600" dirty="0" smtClean="0">
                <a:solidFill>
                  <a:srgbClr val="2D3956"/>
                </a:solidFill>
                <a:latin typeface="Alexandria" pitchFamily="2" charset="-78"/>
                <a:cs typeface="Alexandria" pitchFamily="2" charset="-78"/>
              </a:rPr>
              <a:t>واستخدمت </a:t>
            </a:r>
            <a:r>
              <a:rPr lang="en-GB" sz="1600" dirty="0">
                <a:solidFill>
                  <a:srgbClr val="2D3956"/>
                </a:solidFill>
                <a:latin typeface="Alexandria" pitchFamily="2" charset="-78"/>
                <a:cs typeface="Alexandria" pitchFamily="2" charset="-78"/>
              </a:rPr>
              <a:t>ROSS </a:t>
            </a:r>
            <a:r>
              <a:rPr lang="ar-EG" sz="1600" dirty="0">
                <a:solidFill>
                  <a:srgbClr val="2D3956"/>
                </a:solidFill>
                <a:latin typeface="Alexandria" pitchFamily="2" charset="-78"/>
                <a:cs typeface="Alexandria" pitchFamily="2" charset="-78"/>
              </a:rPr>
              <a:t>هذه المواد في تدريب أداة بحث قانوني منافسة. </a:t>
            </a:r>
          </a:p>
          <a:p>
            <a:pPr algn="just" rtl="1">
              <a:lnSpc>
                <a:spcPct val="200000"/>
              </a:lnSpc>
            </a:pPr>
            <a:r>
              <a:rPr lang="ar-EG" sz="1600" dirty="0">
                <a:solidFill>
                  <a:srgbClr val="2D3956"/>
                </a:solidFill>
                <a:latin typeface="Alexandria" pitchFamily="2" charset="-78"/>
                <a:cs typeface="Alexandria" pitchFamily="2" charset="-78"/>
              </a:rPr>
              <a:t>ورفضت المحكمة دفاع </a:t>
            </a:r>
            <a:r>
              <a:rPr lang="en-GB" sz="1600" dirty="0">
                <a:solidFill>
                  <a:srgbClr val="2D3956"/>
                </a:solidFill>
                <a:latin typeface="Alexandria" pitchFamily="2" charset="-78"/>
                <a:cs typeface="Alexandria" pitchFamily="2" charset="-78"/>
              </a:rPr>
              <a:t>ROSS </a:t>
            </a:r>
            <a:r>
              <a:rPr lang="ar-EG" sz="1600" dirty="0">
                <a:solidFill>
                  <a:srgbClr val="2D3956"/>
                </a:solidFill>
                <a:latin typeface="Alexandria" pitchFamily="2" charset="-78"/>
                <a:cs typeface="Alexandria" pitchFamily="2" charset="-78"/>
              </a:rPr>
              <a:t>القائم على الاستعمال العادل، ومنحت </a:t>
            </a:r>
            <a:r>
              <a:rPr lang="en-GB" sz="1600" dirty="0">
                <a:solidFill>
                  <a:srgbClr val="2D3956"/>
                </a:solidFill>
                <a:latin typeface="Alexandria" pitchFamily="2" charset="-78"/>
                <a:cs typeface="Alexandria" pitchFamily="2" charset="-78"/>
              </a:rPr>
              <a:t>Thomson Reuters </a:t>
            </a:r>
            <a:r>
              <a:rPr lang="ar-EG" sz="1600" dirty="0">
                <a:solidFill>
                  <a:srgbClr val="2D3956"/>
                </a:solidFill>
                <a:latin typeface="Alexandria" pitchFamily="2" charset="-78"/>
                <a:cs typeface="Alexandria" pitchFamily="2" charset="-78"/>
              </a:rPr>
              <a:t>حكمًا مختصرًا جزئيًا بشأن الاستعمال العادل والاعتداء المباشر على عدد من الملخصات محل النزاع. واستندت المحكمة بوجه خاص إلى أن</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91137"/>
    </mc:Choice>
    <mc:Fallback xmlns="">
      <p:transition spd="slow" advTm="9113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21013" y="1155869"/>
            <a:ext cx="11585642" cy="5196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1013" y="710119"/>
            <a:ext cx="11585642" cy="5755422"/>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الاستخدام كان تجاريًا. </a:t>
            </a:r>
          </a:p>
          <a:p>
            <a:pPr algn="just" rtl="1">
              <a:lnSpc>
                <a:spcPct val="200000"/>
              </a:lnSpc>
            </a:pPr>
            <a:r>
              <a:rPr lang="ar-EG" sz="1600" dirty="0">
                <a:solidFill>
                  <a:srgbClr val="2D3956"/>
                </a:solidFill>
                <a:latin typeface="Alexandria" pitchFamily="2" charset="-78"/>
                <a:cs typeface="Alexandria" pitchFamily="2" charset="-78"/>
              </a:rPr>
              <a:t>•	</a:t>
            </a:r>
            <a:r>
              <a:rPr lang="en-GB" sz="1600" dirty="0">
                <a:solidFill>
                  <a:srgbClr val="2D3956"/>
                </a:solidFill>
                <a:latin typeface="Alexandria" pitchFamily="2" charset="-78"/>
                <a:cs typeface="Alexandria" pitchFamily="2" charset="-78"/>
              </a:rPr>
              <a:t>ROSS </a:t>
            </a:r>
            <a:r>
              <a:rPr lang="ar-EG" sz="1600" dirty="0">
                <a:solidFill>
                  <a:srgbClr val="2D3956"/>
                </a:solidFill>
                <a:latin typeface="Alexandria" pitchFamily="2" charset="-78"/>
                <a:cs typeface="Alexandria" pitchFamily="2" charset="-78"/>
              </a:rPr>
              <a:t>و</a:t>
            </a:r>
            <a:r>
              <a:rPr lang="en-GB" sz="1600" dirty="0">
                <a:solidFill>
                  <a:srgbClr val="2D3956"/>
                </a:solidFill>
                <a:latin typeface="Alexandria" pitchFamily="2" charset="-78"/>
                <a:cs typeface="Alexandria" pitchFamily="2" charset="-78"/>
              </a:rPr>
              <a:t>Westlaw </a:t>
            </a:r>
            <a:r>
              <a:rPr lang="ar-EG" sz="1600" dirty="0">
                <a:solidFill>
                  <a:srgbClr val="2D3956"/>
                </a:solidFill>
                <a:latin typeface="Alexandria" pitchFamily="2" charset="-78"/>
                <a:cs typeface="Alexandria" pitchFamily="2" charset="-78"/>
              </a:rPr>
              <a:t>كانتا تتنافسان في سوق خدمات البحث القانوني. </a:t>
            </a:r>
          </a:p>
          <a:p>
            <a:pPr algn="just" rtl="1">
              <a:lnSpc>
                <a:spcPct val="200000"/>
              </a:lnSpc>
            </a:pPr>
            <a:r>
              <a:rPr lang="ar-EG" sz="1600" dirty="0">
                <a:solidFill>
                  <a:srgbClr val="2D3956"/>
                </a:solidFill>
                <a:latin typeface="Alexandria" pitchFamily="2" charset="-78"/>
                <a:cs typeface="Alexandria" pitchFamily="2" charset="-78"/>
              </a:rPr>
              <a:t>•	الاستخدام لم يكن تحويليًا؛ لأن المواد استُخدمت لتطوير أداة تؤدي غرضًا شديد التشابه مع الغرض الذي تؤديه </a:t>
            </a:r>
            <a:r>
              <a:rPr lang="en-GB" sz="1600" dirty="0">
                <a:solidFill>
                  <a:srgbClr val="2D3956"/>
                </a:solidFill>
                <a:latin typeface="Alexandria" pitchFamily="2" charset="-78"/>
                <a:cs typeface="Alexandria" pitchFamily="2" charset="-78"/>
              </a:rPr>
              <a:t>Westlaw. </a:t>
            </a:r>
          </a:p>
          <a:p>
            <a:pPr algn="just" rtl="1">
              <a:lnSpc>
                <a:spcPct val="200000"/>
              </a:lnSpc>
            </a:pPr>
            <a:r>
              <a:rPr lang="en-GB"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الاستخدام هدد السوق الأصلية لخدمات البحث القانوني، كما قد يؤثر في السوق المحتملة لترخيص البيانات اللازمة لتدريب أدوات الذكاء الاصطناعي القانونية. </a:t>
            </a:r>
          </a:p>
          <a:p>
            <a:pPr algn="just" rtl="1">
              <a:lnSpc>
                <a:spcPct val="200000"/>
              </a:lnSpc>
            </a:pPr>
            <a:r>
              <a:rPr lang="ar-EG" sz="1600" dirty="0">
                <a:solidFill>
                  <a:srgbClr val="2D3956"/>
                </a:solidFill>
                <a:latin typeface="Alexandria" pitchFamily="2" charset="-78"/>
                <a:cs typeface="Alexandria" pitchFamily="2" charset="-78"/>
              </a:rPr>
              <a:t>وفي الموازنة النهائية، رأت المحكمة أن العاملين الأول والرابع من عوامل الاستعمال العادل يرجحان لمصلحة </a:t>
            </a:r>
            <a:r>
              <a:rPr lang="en-GB" sz="1600" dirty="0">
                <a:solidFill>
                  <a:srgbClr val="2D3956"/>
                </a:solidFill>
                <a:latin typeface="Alexandria" pitchFamily="2" charset="-78"/>
                <a:cs typeface="Alexandria" pitchFamily="2" charset="-78"/>
              </a:rPr>
              <a:t>Thomson Reuters، </a:t>
            </a:r>
            <a:r>
              <a:rPr lang="ar-EG" sz="1600" dirty="0">
                <a:solidFill>
                  <a:srgbClr val="2D3956"/>
                </a:solidFill>
                <a:latin typeface="Alexandria" pitchFamily="2" charset="-78"/>
                <a:cs typeface="Alexandria" pitchFamily="2" charset="-78"/>
              </a:rPr>
              <a:t>بينما رجح العاملان الثاني والثالث لمصلحة </a:t>
            </a:r>
            <a:r>
              <a:rPr lang="en-GB" sz="1600" dirty="0">
                <a:solidFill>
                  <a:srgbClr val="2D3956"/>
                </a:solidFill>
                <a:latin typeface="Alexandria" pitchFamily="2" charset="-78"/>
                <a:cs typeface="Alexandria" pitchFamily="2" charset="-78"/>
              </a:rPr>
              <a:t>ROSS، </a:t>
            </a:r>
            <a:r>
              <a:rPr lang="ar-EG" sz="1600" dirty="0">
                <a:solidFill>
                  <a:srgbClr val="2D3956"/>
                </a:solidFill>
                <a:latin typeface="Alexandria" pitchFamily="2" charset="-78"/>
                <a:cs typeface="Alexandria" pitchFamily="2" charset="-78"/>
              </a:rPr>
              <a:t>إلا أن الوزن الأكبر للعاملين الأول والرابع أدى إلى رفض دفاع الاستعمال العادل. </a:t>
            </a:r>
          </a:p>
          <a:p>
            <a:pPr algn="just" rtl="1">
              <a:lnSpc>
                <a:spcPct val="200000"/>
              </a:lnSpc>
            </a:pPr>
            <a:r>
              <a:rPr lang="ar-EG" sz="1600" dirty="0">
                <a:solidFill>
                  <a:srgbClr val="2D3956"/>
                </a:solidFill>
                <a:latin typeface="Alexandria" pitchFamily="2" charset="-78"/>
                <a:cs typeface="Alexandria" pitchFamily="2" charset="-78"/>
              </a:rPr>
              <a:t>ويجب عدم تعميم هذا الحكم على جميع أنظمة الذكاء الاصطناعي التوليدي؛ فقد أوضحت المحكمة أن الأداة محل الدعوى كانت نظام بحث قانوني غير توليدي، يعيد للمستخدم الأحكام القضائية ذات الصلة، ولا ينشئ محتوى جديدًا بالطريقة التي تعمل بها النماذج التوليدية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680302713"/>
      </p:ext>
    </p:extLst>
  </p:cSld>
  <p:clrMapOvr>
    <a:masterClrMapping/>
  </p:clrMapOvr>
  <mc:AlternateContent xmlns:mc="http://schemas.openxmlformats.org/markup-compatibility/2006" xmlns:p14="http://schemas.microsoft.com/office/powerpoint/2010/main">
    <mc:Choice Requires="p14">
      <p:transition spd="slow" p14:dur="2000" advTm="91137"/>
    </mc:Choice>
    <mc:Fallback xmlns="">
      <p:transition spd="slow" advTm="9113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78212" y="996764"/>
            <a:ext cx="10476689" cy="5481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94942" y="1155869"/>
            <a:ext cx="10243227" cy="5016758"/>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القضاء الأمريكي: قضية </a:t>
            </a:r>
            <a:r>
              <a:rPr lang="en-GB" sz="1600" b="1" u="sng" dirty="0" err="1">
                <a:solidFill>
                  <a:srgbClr val="2D3956"/>
                </a:solidFill>
                <a:latin typeface="Alexandria" pitchFamily="2" charset="-78"/>
                <a:cs typeface="Alexandria" pitchFamily="2" charset="-78"/>
              </a:rPr>
              <a:t>Bartz</a:t>
            </a:r>
            <a:r>
              <a:rPr lang="en-GB" sz="1600" b="1" u="sng" dirty="0">
                <a:solidFill>
                  <a:srgbClr val="2D3956"/>
                </a:solidFill>
                <a:latin typeface="Alexandria" pitchFamily="2" charset="-78"/>
                <a:cs typeface="Alexandria" pitchFamily="2" charset="-78"/>
              </a:rPr>
              <a:t> v. Anthropic PBC</a:t>
            </a:r>
          </a:p>
          <a:p>
            <a:pPr algn="just" rtl="1">
              <a:lnSpc>
                <a:spcPct val="200000"/>
              </a:lnSpc>
            </a:pPr>
            <a:r>
              <a:rPr lang="ar-EG" sz="1600" dirty="0">
                <a:solidFill>
                  <a:srgbClr val="2D3956"/>
                </a:solidFill>
                <a:latin typeface="Alexandria" pitchFamily="2" charset="-78"/>
                <a:cs typeface="Alexandria" pitchFamily="2" charset="-78"/>
              </a:rPr>
              <a:t>نظرت المحكمة الفيدرالية للمنطقة الشمالية من ولاية كاليفورنيا (</a:t>
            </a:r>
            <a:r>
              <a:rPr lang="en-GB" sz="1600" dirty="0">
                <a:solidFill>
                  <a:srgbClr val="2D3956"/>
                </a:solidFill>
                <a:latin typeface="Alexandria" pitchFamily="2" charset="-78"/>
                <a:cs typeface="Alexandria" pitchFamily="2" charset="-78"/>
              </a:rPr>
              <a:t>United States District Court for the Northern District of California) </a:t>
            </a:r>
            <a:r>
              <a:rPr lang="ar-EG" sz="1600" dirty="0">
                <a:solidFill>
                  <a:srgbClr val="2D3956"/>
                </a:solidFill>
                <a:latin typeface="Alexandria" pitchFamily="2" charset="-78"/>
                <a:cs typeface="Alexandria" pitchFamily="2" charset="-78"/>
              </a:rPr>
              <a:t>في هذه الدعوى، وأصدرت حكمها في 23 يونيو 2025.</a:t>
            </a:r>
          </a:p>
          <a:p>
            <a:pPr algn="just" rtl="1">
              <a:lnSpc>
                <a:spcPct val="200000"/>
              </a:lnSpc>
            </a:pPr>
            <a:r>
              <a:rPr lang="ar-EG" sz="1600" dirty="0">
                <a:solidFill>
                  <a:srgbClr val="2D3956"/>
                </a:solidFill>
                <a:latin typeface="Alexandria" pitchFamily="2" charset="-78"/>
                <a:cs typeface="Alexandria" pitchFamily="2" charset="-78"/>
              </a:rPr>
              <a:t>وتتلخص وقائع الدعوى في أن مجموعة من المؤلفين اتهموا شركة </a:t>
            </a:r>
            <a:r>
              <a:rPr lang="en-GB" sz="1600" dirty="0">
                <a:solidFill>
                  <a:srgbClr val="2D3956"/>
                </a:solidFill>
                <a:latin typeface="Alexandria" pitchFamily="2" charset="-78"/>
                <a:cs typeface="Alexandria" pitchFamily="2" charset="-78"/>
              </a:rPr>
              <a:t>Anthropic </a:t>
            </a:r>
            <a:r>
              <a:rPr lang="ar-EG" sz="1600" dirty="0">
                <a:solidFill>
                  <a:srgbClr val="2D3956"/>
                </a:solidFill>
                <a:latin typeface="Alexandria" pitchFamily="2" charset="-78"/>
                <a:cs typeface="Alexandria" pitchFamily="2" charset="-78"/>
              </a:rPr>
              <a:t>باستخدام كتب محمية بحق المؤلف في تدريب نموذجها للذكاء الاصطناعي </a:t>
            </a:r>
            <a:r>
              <a:rPr lang="en-GB" sz="1600" dirty="0">
                <a:solidFill>
                  <a:srgbClr val="2D3956"/>
                </a:solidFill>
                <a:latin typeface="Alexandria" pitchFamily="2" charset="-78"/>
                <a:cs typeface="Alexandria" pitchFamily="2" charset="-78"/>
              </a:rPr>
              <a:t>Claude </a:t>
            </a:r>
            <a:r>
              <a:rPr lang="ar-EG" sz="1600" dirty="0">
                <a:solidFill>
                  <a:srgbClr val="2D3956"/>
                </a:solidFill>
                <a:latin typeface="Alexandria" pitchFamily="2" charset="-78"/>
                <a:cs typeface="Alexandria" pitchFamily="2" charset="-78"/>
              </a:rPr>
              <a:t>دون الحصول على ترخيص، كما اتهموها بالاحتفاظ بنسخ رقمية مأخوذة من مكتبات إلكترونية مقرصنة.</a:t>
            </a:r>
          </a:p>
          <a:p>
            <a:pPr algn="just" rtl="1">
              <a:lnSpc>
                <a:spcPct val="200000"/>
              </a:lnSpc>
            </a:pPr>
            <a:r>
              <a:rPr lang="ar-EG" sz="1600" dirty="0" smtClean="0">
                <a:solidFill>
                  <a:srgbClr val="2D3956"/>
                </a:solidFill>
                <a:latin typeface="Alexandria" pitchFamily="2" charset="-78"/>
                <a:cs typeface="Alexandria" pitchFamily="2" charset="-78"/>
              </a:rPr>
              <a:t>وقد </a:t>
            </a:r>
            <a:r>
              <a:rPr lang="ar-EG" sz="1600" dirty="0">
                <a:solidFill>
                  <a:srgbClr val="2D3956"/>
                </a:solidFill>
                <a:latin typeface="Alexandria" pitchFamily="2" charset="-78"/>
                <a:cs typeface="Alexandria" pitchFamily="2" charset="-78"/>
              </a:rPr>
              <a:t>ميزت المحكمة بين ثلاثة تصرفات مستقلة، ولم تمنحها جميعًا الحكم نفسه، وهي:</a:t>
            </a:r>
          </a:p>
          <a:p>
            <a:pPr algn="just" rtl="1">
              <a:lnSpc>
                <a:spcPct val="200000"/>
              </a:lnSpc>
            </a:pPr>
            <a:r>
              <a:rPr lang="ar-EG" sz="1600" dirty="0">
                <a:solidFill>
                  <a:srgbClr val="2D3956"/>
                </a:solidFill>
                <a:latin typeface="Alexandria" pitchFamily="2" charset="-78"/>
                <a:cs typeface="Alexandria" pitchFamily="2" charset="-78"/>
              </a:rPr>
              <a:t>1.	استخدام الكتب التي حصلت عليها الشركة بصورة مشروعة في تدريب النموذج. </a:t>
            </a:r>
          </a:p>
          <a:p>
            <a:pPr algn="just" rtl="1">
              <a:lnSpc>
                <a:spcPct val="200000"/>
              </a:lnSpc>
            </a:pPr>
            <a:r>
              <a:rPr lang="ar-EG" sz="1600" dirty="0">
                <a:solidFill>
                  <a:srgbClr val="2D3956"/>
                </a:solidFill>
                <a:latin typeface="Alexandria" pitchFamily="2" charset="-78"/>
                <a:cs typeface="Alexandria" pitchFamily="2" charset="-78"/>
              </a:rPr>
              <a:t>2.	تحويل الكتب الورقية التي اشترتها الشركة إلى نسخ رقمية لاستخدامها الداخلي في عملية التدريب. </a:t>
            </a:r>
          </a:p>
          <a:p>
            <a:pPr algn="just" rtl="1">
              <a:lnSpc>
                <a:spcPct val="200000"/>
              </a:lnSpc>
            </a:pPr>
            <a:r>
              <a:rPr lang="ar-EG" sz="1600" dirty="0">
                <a:solidFill>
                  <a:srgbClr val="2D3956"/>
                </a:solidFill>
                <a:latin typeface="Alexandria" pitchFamily="2" charset="-78"/>
                <a:cs typeface="Alexandria" pitchFamily="2" charset="-78"/>
              </a:rPr>
              <a:t>3.	الاحتفاظ بمكتبة رقمية تضم ملايين الكتب التي جُمعت من مواقع مقرصنة.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13342"/>
    </mc:Choice>
    <mc:Fallback xmlns="">
      <p:transition spd="slow" advTm="11334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78212" y="996764"/>
            <a:ext cx="10476689" cy="5481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94942" y="1463857"/>
            <a:ext cx="10243227" cy="395941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ورأت المحكمة أن استخدام الكتب التي تم الحصول عليها بصورة مشروعة في تدريب النموذج، وكذلك رقمنة الكتب المملوكة للشركة لاستخدامها الداخلي، قد يندرج – في ظروف هذه الدعوى – ضمن الاستعمال العادل.</a:t>
            </a:r>
          </a:p>
          <a:p>
            <a:pPr algn="just" rtl="1">
              <a:lnSpc>
                <a:spcPct val="200000"/>
              </a:lnSpc>
            </a:pPr>
            <a:r>
              <a:rPr lang="ar-EG" sz="1600" dirty="0">
                <a:solidFill>
                  <a:srgbClr val="2D3956"/>
                </a:solidFill>
                <a:latin typeface="Alexandria" pitchFamily="2" charset="-78"/>
                <a:cs typeface="Alexandria" pitchFamily="2" charset="-78"/>
              </a:rPr>
              <a:t>أما الاحتفاظ بالكتب التي جُمعت من مصادر مقرصنة، فقد رفضت المحكمة اعتباره استعمالًا عادلًا، مؤكدة أن مشروعية الغرض من التدريب لا تبرر الحصول على المصنفات بوسائل غير مشروعة، وأن مشروعية مصدر النسخة تظل مسألة مستقلة عن مشروعية استخدامها.</a:t>
            </a:r>
          </a:p>
          <a:p>
            <a:pPr algn="just" rtl="1">
              <a:lnSpc>
                <a:spcPct val="200000"/>
              </a:lnSpc>
            </a:pPr>
            <a:r>
              <a:rPr lang="ar-EG" sz="1600" dirty="0">
                <a:solidFill>
                  <a:srgbClr val="2D3956"/>
                </a:solidFill>
                <a:latin typeface="Alexandria" pitchFamily="2" charset="-78"/>
                <a:cs typeface="Alexandria" pitchFamily="2" charset="-78"/>
              </a:rPr>
              <a:t>وتبرز أهمية هذا الحكم في أنه لم يحسم مشروعية تدريب الذكاء الاصطناعي بصورة عامة، وإنما قرر أن كل مرحلة من مراحل الحصول على المصنفات واستخدامها يجب تقييمها قانونيًا على حدة، مع التمييز بين مشروعية مصدر النسخة ومشروعية الغرض من استخدامها.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4274874796"/>
      </p:ext>
    </p:extLst>
  </p:cSld>
  <p:clrMapOvr>
    <a:masterClrMapping/>
  </p:clrMapOvr>
  <mc:AlternateContent xmlns:mc="http://schemas.openxmlformats.org/markup-compatibility/2006" xmlns:p14="http://schemas.microsoft.com/office/powerpoint/2010/main">
    <mc:Choice Requires="p14">
      <p:transition spd="slow" p14:dur="2000" advTm="113342"/>
    </mc:Choice>
    <mc:Fallback xmlns="">
      <p:transition spd="slow" advTm="11334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622571" y="1079770"/>
            <a:ext cx="10758792" cy="5212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56035" y="1155869"/>
            <a:ext cx="10291864" cy="4278094"/>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القضاء الأمريكي: قضية </a:t>
            </a:r>
            <a:r>
              <a:rPr lang="en-GB" sz="1600" b="1" u="sng" dirty="0" err="1">
                <a:solidFill>
                  <a:srgbClr val="2D3956"/>
                </a:solidFill>
                <a:latin typeface="Alexandria" pitchFamily="2" charset="-78"/>
                <a:cs typeface="Alexandria" pitchFamily="2" charset="-78"/>
              </a:rPr>
              <a:t>Kadrey</a:t>
            </a:r>
            <a:r>
              <a:rPr lang="en-GB" sz="1600" b="1" u="sng" dirty="0">
                <a:solidFill>
                  <a:srgbClr val="2D3956"/>
                </a:solidFill>
                <a:latin typeface="Alexandria" pitchFamily="2" charset="-78"/>
                <a:cs typeface="Alexandria" pitchFamily="2" charset="-78"/>
              </a:rPr>
              <a:t> v. Meta</a:t>
            </a:r>
          </a:p>
          <a:p>
            <a:pPr algn="just" rtl="1">
              <a:lnSpc>
                <a:spcPct val="250000"/>
              </a:lnSpc>
            </a:pPr>
            <a:r>
              <a:rPr lang="ar-EG" sz="1600" dirty="0">
                <a:solidFill>
                  <a:srgbClr val="2D3956"/>
                </a:solidFill>
                <a:latin typeface="Alexandria" pitchFamily="2" charset="-78"/>
                <a:cs typeface="Alexandria" pitchFamily="2" charset="-78"/>
              </a:rPr>
              <a:t>نظرت المحكمة الفيدرالية للمنطقة الشمالية من ولاية كاليفورنيا (</a:t>
            </a:r>
            <a:r>
              <a:rPr lang="en-GB" sz="1600" dirty="0">
                <a:solidFill>
                  <a:srgbClr val="2D3956"/>
                </a:solidFill>
                <a:latin typeface="Alexandria" pitchFamily="2" charset="-78"/>
                <a:cs typeface="Alexandria" pitchFamily="2" charset="-78"/>
              </a:rPr>
              <a:t>United States District Court for the Northern District of California) </a:t>
            </a:r>
            <a:r>
              <a:rPr lang="ar-EG" sz="1600" dirty="0">
                <a:solidFill>
                  <a:srgbClr val="2D3956"/>
                </a:solidFill>
                <a:latin typeface="Alexandria" pitchFamily="2" charset="-78"/>
                <a:cs typeface="Alexandria" pitchFamily="2" charset="-78"/>
              </a:rPr>
              <a:t>دعوى أقامها عدد من المؤلفين ضد شركة </a:t>
            </a:r>
            <a:r>
              <a:rPr lang="en-GB" sz="1600" dirty="0">
                <a:solidFill>
                  <a:srgbClr val="2D3956"/>
                </a:solidFill>
                <a:latin typeface="Alexandria" pitchFamily="2" charset="-78"/>
                <a:cs typeface="Alexandria" pitchFamily="2" charset="-78"/>
              </a:rPr>
              <a:t>Meta، </a:t>
            </a:r>
            <a:r>
              <a:rPr lang="ar-EG" sz="1600" dirty="0">
                <a:solidFill>
                  <a:srgbClr val="2D3956"/>
                </a:solidFill>
                <a:latin typeface="Alexandria" pitchFamily="2" charset="-78"/>
                <a:cs typeface="Alexandria" pitchFamily="2" charset="-78"/>
              </a:rPr>
              <a:t>مدعين أن الشركة استخدمت كتبهم المحمية بحق المؤلف في تدريب نماذج </a:t>
            </a:r>
            <a:r>
              <a:rPr lang="ar-EG" sz="1600" dirty="0" smtClean="0">
                <a:solidFill>
                  <a:srgbClr val="2D3956"/>
                </a:solidFill>
                <a:latin typeface="Alexandria" pitchFamily="2" charset="-78"/>
                <a:cs typeface="Alexandria" pitchFamily="2" charset="-78"/>
              </a:rPr>
              <a:t> </a:t>
            </a:r>
            <a:r>
              <a:rPr lang="en-GB" sz="1600" dirty="0" smtClean="0">
                <a:solidFill>
                  <a:srgbClr val="2D3956"/>
                </a:solidFill>
                <a:latin typeface="Alexandria" pitchFamily="2" charset="-78"/>
                <a:cs typeface="Alexandria" pitchFamily="2" charset="-78"/>
              </a:rPr>
              <a:t>Llama </a:t>
            </a:r>
            <a:r>
              <a:rPr lang="ar-EG" sz="1600" dirty="0" smtClean="0">
                <a:solidFill>
                  <a:srgbClr val="2D3956"/>
                </a:solidFill>
                <a:latin typeface="Alexandria" pitchFamily="2" charset="-78"/>
                <a:cs typeface="Alexandria" pitchFamily="2" charset="-78"/>
              </a:rPr>
              <a:t> دون </a:t>
            </a:r>
            <a:r>
              <a:rPr lang="ar-EG" sz="1600" dirty="0">
                <a:solidFill>
                  <a:srgbClr val="2D3956"/>
                </a:solidFill>
                <a:latin typeface="Alexandria" pitchFamily="2" charset="-78"/>
                <a:cs typeface="Alexandria" pitchFamily="2" charset="-78"/>
              </a:rPr>
              <a:t>الحصول على ترخيص.</a:t>
            </a:r>
          </a:p>
          <a:p>
            <a:pPr algn="just" rtl="1">
              <a:lnSpc>
                <a:spcPct val="250000"/>
              </a:lnSpc>
            </a:pPr>
            <a:r>
              <a:rPr lang="ar-EG" sz="1600" dirty="0">
                <a:solidFill>
                  <a:srgbClr val="2D3956"/>
                </a:solidFill>
                <a:latin typeface="Alexandria" pitchFamily="2" charset="-78"/>
                <a:cs typeface="Alexandria" pitchFamily="2" charset="-78"/>
              </a:rPr>
              <a:t>وفي 25 يونيو 2025، قضت المحكمة برفض دعوى المؤلفين في حدود الأدلة المقدمة إليها، بعد أن رأت أنهم لم يثبتوا بصورة كافية أن استخدام كتبهم في التدريب أدى إلى ضرر قانوني يبرر رفض تطبيق الاستعمال العادل.</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2607"/>
    </mc:Choice>
    <mc:Fallback xmlns="">
      <p:transition spd="slow" advTm="7260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622571" y="1079770"/>
            <a:ext cx="10758792" cy="5212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56035" y="1155869"/>
            <a:ext cx="10291864" cy="477053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وركزت المحكمة بوجه خاص على عدم تقديم أدلة كافية تثبت:</a:t>
            </a:r>
          </a:p>
          <a:p>
            <a:pPr algn="just" rtl="1">
              <a:lnSpc>
                <a:spcPct val="250000"/>
              </a:lnSpc>
            </a:pPr>
            <a:r>
              <a:rPr lang="ar-EG" sz="1600" dirty="0">
                <a:solidFill>
                  <a:srgbClr val="2D3956"/>
                </a:solidFill>
                <a:latin typeface="Alexandria" pitchFamily="2" charset="-78"/>
                <a:cs typeface="Alexandria" pitchFamily="2" charset="-78"/>
              </a:rPr>
              <a:t>•	أن مخرجات النموذج تحل محل الكتب الأصلية أو تغني الجمهور عنها. </a:t>
            </a:r>
          </a:p>
          <a:p>
            <a:pPr algn="just" rtl="1">
              <a:lnSpc>
                <a:spcPct val="250000"/>
              </a:lnSpc>
            </a:pPr>
            <a:r>
              <a:rPr lang="ar-EG" sz="1600" dirty="0">
                <a:solidFill>
                  <a:srgbClr val="2D3956"/>
                </a:solidFill>
                <a:latin typeface="Alexandria" pitchFamily="2" charset="-78"/>
                <a:cs typeface="Alexandria" pitchFamily="2" charset="-78"/>
              </a:rPr>
              <a:t>•	أن التدريب ألحق ضررًا فعليًا أو ملموسًا بسوق استغلال هذه الكتب. </a:t>
            </a:r>
          </a:p>
          <a:p>
            <a:pPr algn="just" rtl="1">
              <a:lnSpc>
                <a:spcPct val="250000"/>
              </a:lnSpc>
            </a:pPr>
            <a:r>
              <a:rPr lang="ar-EG" sz="1600" dirty="0">
                <a:solidFill>
                  <a:srgbClr val="2D3956"/>
                </a:solidFill>
                <a:latin typeface="Alexandria" pitchFamily="2" charset="-78"/>
                <a:cs typeface="Alexandria" pitchFamily="2" charset="-78"/>
              </a:rPr>
              <a:t>•	أن استخدام الكتب أثر في سوق قائمة أو محتملة لترخيص المصنفات لأغراض التدريب. </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وأكدت </a:t>
            </a:r>
            <a:r>
              <a:rPr lang="ar-EG" sz="1600" dirty="0">
                <a:solidFill>
                  <a:srgbClr val="2D3956"/>
                </a:solidFill>
                <a:latin typeface="Alexandria" pitchFamily="2" charset="-78"/>
                <a:cs typeface="Alexandria" pitchFamily="2" charset="-78"/>
              </a:rPr>
              <a:t>المحكمة أن حكمها استند إلى الأدلة المقدمة في هذه الدعوى، وأن المدعين لم يثبتوا وقوع ضرر فعلي أو محتمل بسوق كتبهم أو بسوق ترخيصها. ولذلك انتهت إلى قبول دفاع الاستعمال العادل في حدود الوقائع المعروضة عليها، دون أن تقرر أن تدريب نماذج الذكاء الاصطناعي يعد استعمالًا عادلًا في جميع الأحوال</a:t>
            </a:r>
            <a:r>
              <a:rPr lang="ar-EG" sz="1600" dirty="0" smtClean="0">
                <a:solidFill>
                  <a:srgbClr val="2D3956"/>
                </a:solidFill>
                <a:latin typeface="Alexandria" pitchFamily="2" charset="-78"/>
                <a:cs typeface="Alexandria" pitchFamily="2" charset="-78"/>
              </a:rPr>
              <a:t>.</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وتبرز أهمية هذا الحكم في أنه يؤكد أن عبء إثبات الضرر السوقي يقع على عاتق أصحاب الحقوق، وأن مجرد استخدام المصنفات في التدريب لا يكفي وحده للحكم بعدم مشروعية هذا الاستخدام.</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582971504"/>
      </p:ext>
    </p:extLst>
  </p:cSld>
  <p:clrMapOvr>
    <a:masterClrMapping/>
  </p:clrMapOvr>
  <mc:AlternateContent xmlns:mc="http://schemas.openxmlformats.org/markup-compatibility/2006" xmlns:p14="http://schemas.microsoft.com/office/powerpoint/2010/main">
    <mc:Choice Requires="p14">
      <p:transition spd="slow" p14:dur="2000" advTm="72607"/>
    </mc:Choice>
    <mc:Fallback xmlns="">
      <p:transition spd="slow" advTm="7260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33855" y="1155869"/>
            <a:ext cx="9418785" cy="4977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12629" y="1017960"/>
            <a:ext cx="9134273" cy="445186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موقف المملكة المتحدة من استخدام المصنفات في تدريب الذكاء الاصطناعي</a:t>
            </a:r>
          </a:p>
          <a:p>
            <a:pPr algn="just" rtl="1">
              <a:lnSpc>
                <a:spcPct val="200000"/>
              </a:lnSpc>
            </a:pPr>
            <a:r>
              <a:rPr lang="ar-EG" sz="1600" dirty="0">
                <a:solidFill>
                  <a:srgbClr val="2D3956"/>
                </a:solidFill>
                <a:latin typeface="Alexandria" pitchFamily="2" charset="-78"/>
                <a:cs typeface="Alexandria" pitchFamily="2" charset="-78"/>
              </a:rPr>
              <a:t>استند النقاش القانوني في المملكة المتحدة بشأن تدريب نماذج الذكاء الاصطناعي إلى المادة 29</a:t>
            </a:r>
            <a:r>
              <a:rPr lang="en-GB" sz="1600" dirty="0">
                <a:solidFill>
                  <a:srgbClr val="2D3956"/>
                </a:solidFill>
                <a:latin typeface="Alexandria" pitchFamily="2" charset="-78"/>
                <a:cs typeface="Alexandria" pitchFamily="2" charset="-78"/>
              </a:rPr>
              <a:t>A </a:t>
            </a:r>
            <a:r>
              <a:rPr lang="ar-EG" sz="1600" dirty="0">
                <a:solidFill>
                  <a:srgbClr val="2D3956"/>
                </a:solidFill>
                <a:latin typeface="Alexandria" pitchFamily="2" charset="-78"/>
                <a:cs typeface="Alexandria" pitchFamily="2" charset="-78"/>
              </a:rPr>
              <a:t>من قانون حقوق المؤلف والتصميمات وبراءات الاختراع لعام 1988، المضافة عام 2014، والتي تجيز نسخ المصنفات لإجراء تحليل حاسوبي للمعلومات الواردة فيها، بشرط أن يكون الوصول إلى المصنف مشروعًا، وأن يقتصر الاستخدام على البحث غير التجاري.</a:t>
            </a:r>
          </a:p>
          <a:p>
            <a:pPr algn="just" rtl="1">
              <a:lnSpc>
                <a:spcPct val="200000"/>
              </a:lnSpc>
            </a:pPr>
            <a:r>
              <a:rPr lang="ar-EG" sz="1600" dirty="0">
                <a:solidFill>
                  <a:srgbClr val="2D3956"/>
                </a:solidFill>
                <a:latin typeface="Alexandria" pitchFamily="2" charset="-78"/>
                <a:cs typeface="Alexandria" pitchFamily="2" charset="-78"/>
              </a:rPr>
              <a:t>وقد أثار تطبيق هذا الاستثناء على تدريب نماذج الذكاء الاصطناعي جدلًا واسعًا، خاصة في ظل الاستخدامات التجارية. ورغم اقتراح الحكومة البريطانية عام 2022 توسيع نطاق الاستثناء، فإنها تراجعت عنه في عام 2023، وبقي الوضع القانوني حتى يوليو 2026 مقتصرًا على الاستثناء الخاص بالبحث غير التجاري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8964"/>
    </mc:Choice>
    <mc:Fallback xmlns="">
      <p:transition spd="slow" advTm="6896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93387" y="992221"/>
            <a:ext cx="10447507" cy="5612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35414" y="992221"/>
            <a:ext cx="9396918" cy="600164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موقف </a:t>
            </a:r>
            <a:r>
              <a:rPr lang="ar-EG" sz="1600" b="1" u="sng" dirty="0">
                <a:solidFill>
                  <a:srgbClr val="2D3956"/>
                </a:solidFill>
                <a:latin typeface="Alexandria" pitchFamily="2" charset="-78"/>
                <a:cs typeface="Alexandria" pitchFamily="2" charset="-78"/>
              </a:rPr>
              <a:t>النظام السعودي من تدريب الذكاء الاصطناعي</a:t>
            </a:r>
          </a:p>
          <a:p>
            <a:pPr algn="just" rtl="1">
              <a:lnSpc>
                <a:spcPct val="200000"/>
              </a:lnSpc>
            </a:pPr>
            <a:r>
              <a:rPr lang="ar-EG" sz="1600" dirty="0">
                <a:solidFill>
                  <a:srgbClr val="2D3956"/>
                </a:solidFill>
                <a:latin typeface="Alexandria" pitchFamily="2" charset="-78"/>
                <a:cs typeface="Alexandria" pitchFamily="2" charset="-78"/>
              </a:rPr>
              <a:t>ي</a:t>
            </a:r>
            <a:r>
              <a:rPr lang="ar-EG" sz="1600" dirty="0" smtClean="0">
                <a:solidFill>
                  <a:srgbClr val="2D3956"/>
                </a:solidFill>
                <a:latin typeface="Alexandria" pitchFamily="2" charset="-78"/>
                <a:cs typeface="Alexandria" pitchFamily="2" charset="-78"/>
              </a:rPr>
              <a:t>عد النظام </a:t>
            </a:r>
            <a:r>
              <a:rPr lang="ar-EG" sz="1600" dirty="0">
                <a:solidFill>
                  <a:srgbClr val="2D3956"/>
                </a:solidFill>
                <a:latin typeface="Alexandria" pitchFamily="2" charset="-78"/>
                <a:cs typeface="Alexandria" pitchFamily="2" charset="-78"/>
              </a:rPr>
              <a:t>السعودي الجديد لحقوق المؤلف من أوائل التشريعات العربية التي نظمت صراحةً استخدام المصنفات في تطوير تقنيات الذكاء الاصطناعي.</a:t>
            </a:r>
          </a:p>
          <a:p>
            <a:pPr algn="just" rtl="1">
              <a:lnSpc>
                <a:spcPct val="200000"/>
              </a:lnSpc>
            </a:pPr>
            <a:r>
              <a:rPr lang="ar-EG" sz="1600" dirty="0">
                <a:solidFill>
                  <a:srgbClr val="2D3956"/>
                </a:solidFill>
                <a:latin typeface="Alexandria" pitchFamily="2" charset="-78"/>
                <a:cs typeface="Alexandria" pitchFamily="2" charset="-78"/>
              </a:rPr>
              <a:t>فقد نصت المادة (26/4) على جواز نسخ المصنف المنشور دون إذن المؤلف ودون مقابل مالي، إذا كان النسخ لازمًا لتطوير منتجات أو خوارزميات الذكاء الاصطناعي.</a:t>
            </a:r>
          </a:p>
          <a:p>
            <a:pPr algn="just" rtl="1">
              <a:lnSpc>
                <a:spcPct val="200000"/>
              </a:lnSpc>
            </a:pPr>
            <a:r>
              <a:rPr lang="ar-EG" sz="1600" dirty="0">
                <a:solidFill>
                  <a:srgbClr val="2D3956"/>
                </a:solidFill>
                <a:latin typeface="Alexandria" pitchFamily="2" charset="-78"/>
                <a:cs typeface="Alexandria" pitchFamily="2" charset="-78"/>
              </a:rPr>
              <a:t>واشترط النظام للاستفادة من هذا الاستثناء ما يأتي:</a:t>
            </a:r>
          </a:p>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	أن يكون المصنف قد نُشر بصورة مشروعة. </a:t>
            </a:r>
          </a:p>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           أن </a:t>
            </a:r>
            <a:r>
              <a:rPr lang="ar-EG" sz="1600" dirty="0">
                <a:solidFill>
                  <a:srgbClr val="2D3956"/>
                </a:solidFill>
                <a:latin typeface="Alexandria" pitchFamily="2" charset="-78"/>
                <a:cs typeface="Alexandria" pitchFamily="2" charset="-78"/>
              </a:rPr>
              <a:t>يكون الحصول على النسخة الأصلية قد تم بطريق مشروع. </a:t>
            </a:r>
          </a:p>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	أن يقتصر النسخ على القدر اللازم لتحقيق غرض تطوير المنتج أو الخوارزمية. </a:t>
            </a:r>
          </a:p>
          <a:p>
            <a:pPr algn="just" rtl="1">
              <a:lnSpc>
                <a:spcPct val="200000"/>
              </a:lnSpc>
            </a:pPr>
            <a:r>
              <a:rPr lang="ar-EG" sz="1600" dirty="0">
                <a:solidFill>
                  <a:srgbClr val="2D3956"/>
                </a:solidFill>
                <a:latin typeface="Alexandria" pitchFamily="2" charset="-78"/>
                <a:cs typeface="Alexandria" pitchFamily="2" charset="-78"/>
              </a:rPr>
              <a:t>ويمثل هذا النص استثناءً تشريعيًا صريحًا يجيز نسخ المصنفات لأغراض تدريب وتطوير تقنيات الذكاء الاصطناعي، متى التزم المستخدم بالشروط التي حددها النظام.</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48613"/>
    </mc:Choice>
    <mc:Fallback xmlns="">
      <p:transition spd="slow" advTm="14861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05838" y="982494"/>
            <a:ext cx="10642060" cy="608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666345" y="705688"/>
            <a:ext cx="10121630" cy="5016758"/>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 حدود الاستثناء في النظام السعودي</a:t>
            </a:r>
          </a:p>
          <a:p>
            <a:pPr algn="just" rtl="1">
              <a:lnSpc>
                <a:spcPct val="250000"/>
              </a:lnSpc>
            </a:pPr>
            <a:r>
              <a:rPr lang="ar-EG" sz="1600" dirty="0">
                <a:solidFill>
                  <a:srgbClr val="2D3956"/>
                </a:solidFill>
                <a:latin typeface="Alexandria" pitchFamily="2" charset="-78"/>
                <a:cs typeface="Alexandria" pitchFamily="2" charset="-78"/>
              </a:rPr>
              <a:t>لم يجعل النظام هذا الاستثناء مطلقًا، وإنما أحاطه بعدد من الضوابط التي تكفل تحقيق التوازن بين دعم الابتكار وحماية حقوق المؤلف، ومن أهمها:</a:t>
            </a:r>
          </a:p>
          <a:p>
            <a:pPr algn="just" rtl="1">
              <a:lnSpc>
                <a:spcPct val="250000"/>
              </a:lnSpc>
            </a:pPr>
            <a:r>
              <a:rPr lang="ar-EG" sz="1600" dirty="0">
                <a:solidFill>
                  <a:srgbClr val="2D3956"/>
                </a:solidFill>
                <a:latin typeface="Alexandria" pitchFamily="2" charset="-78"/>
                <a:cs typeface="Alexandria" pitchFamily="2" charset="-78"/>
              </a:rPr>
              <a:t>•	أن يكون المصنف والنسخة المستخدمة مشروعي المصدر. </a:t>
            </a:r>
          </a:p>
          <a:p>
            <a:pPr algn="just" rtl="1">
              <a:lnSpc>
                <a:spcPct val="250000"/>
              </a:lnSpc>
            </a:pPr>
            <a:r>
              <a:rPr lang="ar-EG" sz="1600" dirty="0">
                <a:solidFill>
                  <a:srgbClr val="2D3956"/>
                </a:solidFill>
                <a:latin typeface="Alexandria" pitchFamily="2" charset="-78"/>
                <a:cs typeface="Alexandria" pitchFamily="2" charset="-78"/>
              </a:rPr>
              <a:t>•	أن يقتصر النسخ على القدر اللازم لتحقيق غرض تطوير المنتج أو الخوارزمية، دون تجاوز هذا الغرض. </a:t>
            </a:r>
          </a:p>
          <a:p>
            <a:pPr algn="just" rtl="1">
              <a:lnSpc>
                <a:spcPct val="250000"/>
              </a:lnSpc>
            </a:pPr>
            <a:r>
              <a:rPr lang="ar-EG" sz="1600" dirty="0">
                <a:solidFill>
                  <a:srgbClr val="2D3956"/>
                </a:solidFill>
                <a:latin typeface="Alexandria" pitchFamily="2" charset="-78"/>
                <a:cs typeface="Alexandria" pitchFamily="2" charset="-78"/>
              </a:rPr>
              <a:t>•	ألا يمتد الاستثناء إلى استغلال المصنف أو إعادة نشره خارج نطاق التدريب بما يشكل اعتداءً على حقوق المؤلف. </a:t>
            </a:r>
          </a:p>
          <a:p>
            <a:pPr algn="just" rtl="1">
              <a:lnSpc>
                <a:spcPct val="250000"/>
              </a:lnSpc>
            </a:pPr>
            <a:r>
              <a:rPr lang="ar-EG" sz="1600" dirty="0">
                <a:solidFill>
                  <a:srgbClr val="2D3956"/>
                </a:solidFill>
                <a:latin typeface="Alexandria" pitchFamily="2" charset="-78"/>
                <a:cs typeface="Alexandria" pitchFamily="2" charset="-78"/>
              </a:rPr>
              <a:t>•	وألا يجيز إزالة معلومات إدارة الحقوق أو التحايل على وسائل الحماية التقنية التي يحميها النظام.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35263"/>
    </mc:Choice>
    <mc:Fallback xmlns="">
      <p:transition spd="slow" advTm="13526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505838" y="982494"/>
            <a:ext cx="10642060" cy="608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766053" y="1363253"/>
            <a:ext cx="10121630" cy="491352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كما تخضع جميع الاستثناءات للقيد العام المنصوص عليه في المادة (37/1)، التي تشترط ألا يتعارض الاستثناء مع الاستغلال العادي للمصنف، وألا يسبب ضررًا غير مبرر بالمصالح المشروعة لصاحب الحق.</a:t>
            </a:r>
          </a:p>
          <a:p>
            <a:pPr algn="just" rtl="1">
              <a:lnSpc>
                <a:spcPct val="250000"/>
              </a:lnSpc>
            </a:pPr>
            <a:r>
              <a:rPr lang="ar-EG" sz="1600" dirty="0">
                <a:solidFill>
                  <a:srgbClr val="2D3956"/>
                </a:solidFill>
                <a:latin typeface="Alexandria" pitchFamily="2" charset="-78"/>
                <a:cs typeface="Alexandria" pitchFamily="2" charset="-78"/>
              </a:rPr>
              <a:t>ويقصد بالاستغلال العادي للمصنف صور الاستفادة الاقتصادية التي يعتاد صاحب الحق تحقيقها من مصنفه أو يتوقع تحقيقها بصورة مشروعة.</a:t>
            </a:r>
          </a:p>
          <a:p>
            <a:pPr algn="just" rtl="1">
              <a:lnSpc>
                <a:spcPct val="250000"/>
              </a:lnSpc>
            </a:pPr>
            <a:r>
              <a:rPr lang="ar-EG" sz="1600" dirty="0">
                <a:solidFill>
                  <a:srgbClr val="2D3956"/>
                </a:solidFill>
                <a:latin typeface="Alexandria" pitchFamily="2" charset="-78"/>
                <a:cs typeface="Alexandria" pitchFamily="2" charset="-78"/>
              </a:rPr>
              <a:t>كما يجب ألا يؤدي تطبيق الاستثناء إلى الإضرار بالمصالح المالية أو الأدبية لصاحب الحق بما يتجاوز ما تقتضيه طبيعة الاستثناء.</a:t>
            </a:r>
          </a:p>
          <a:p>
            <a:pPr algn="just" rtl="1">
              <a:lnSpc>
                <a:spcPct val="250000"/>
              </a:lnSpc>
            </a:pPr>
            <a:endParaRPr lang="ar-EG" sz="1600" dirty="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395921452"/>
      </p:ext>
    </p:extLst>
  </p:cSld>
  <p:clrMapOvr>
    <a:masterClrMapping/>
  </p:clrMapOvr>
  <mc:AlternateContent xmlns:mc="http://schemas.openxmlformats.org/markup-compatibility/2006" xmlns:p14="http://schemas.microsoft.com/office/powerpoint/2010/main">
    <mc:Choice Requires="p14">
      <p:transition spd="slow" p14:dur="2000" advTm="135263"/>
    </mc:Choice>
    <mc:Fallback xmlns="">
      <p:transition spd="slow" advTm="13526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0" y="1303506"/>
            <a:ext cx="11322995" cy="5536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799618"/>
            <a:ext cx="9377152" cy="401419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موقف القانون المصري من تدريب الذكاء الاصطناعي</a:t>
            </a:r>
          </a:p>
          <a:p>
            <a:pPr algn="just" rtl="1">
              <a:lnSpc>
                <a:spcPct val="200000"/>
              </a:lnSpc>
            </a:pPr>
            <a:r>
              <a:rPr lang="ar-EG" sz="1600" dirty="0">
                <a:solidFill>
                  <a:srgbClr val="2D3956"/>
                </a:solidFill>
                <a:latin typeface="Alexandria" pitchFamily="2" charset="-78"/>
                <a:cs typeface="Alexandria" pitchFamily="2" charset="-78"/>
              </a:rPr>
              <a:t>لا يتضمن قانون حماية حقوق الملكية الفكرية المصري رقم 82 لسنة 2002 أحكامًا خاصة بتنظيم تدريب أنظمة الذكاء الاصطناعي أو التنقيب في النصوص والبيانات.</a:t>
            </a:r>
          </a:p>
          <a:p>
            <a:pPr algn="just" rtl="1">
              <a:lnSpc>
                <a:spcPct val="200000"/>
              </a:lnSpc>
            </a:pPr>
            <a:r>
              <a:rPr lang="ar-EG" sz="1600" dirty="0">
                <a:solidFill>
                  <a:srgbClr val="2D3956"/>
                </a:solidFill>
                <a:latin typeface="Alexandria" pitchFamily="2" charset="-78"/>
                <a:cs typeface="Alexandria" pitchFamily="2" charset="-78"/>
              </a:rPr>
              <a:t>ويقرر القانون للمؤلف حقًا استئثاريًا في استنساخ مصنفه واستغلاله، فلا يجوز نسخ المصنف أو استخدامه إلا بإذن من صاحب الحق، ما لم يرد نص يجيز ذلك.</a:t>
            </a:r>
          </a:p>
          <a:p>
            <a:pPr algn="just" rtl="1">
              <a:lnSpc>
                <a:spcPct val="200000"/>
              </a:lnSpc>
            </a:pPr>
            <a:r>
              <a:rPr lang="ar-EG" sz="1600" dirty="0">
                <a:solidFill>
                  <a:srgbClr val="2D3956"/>
                </a:solidFill>
                <a:latin typeface="Alexandria" pitchFamily="2" charset="-78"/>
                <a:cs typeface="Alexandria" pitchFamily="2" charset="-78"/>
              </a:rPr>
              <a:t>ولما كانت عملية تدريب أنظمة الذكاء الاصطناعي تقتضي عادةً إعداد نسخ من المصنفات ومعالجتها إلكترونيًا، فإنها قد تندرج </a:t>
            </a:r>
            <a:r>
              <a:rPr lang="ar-EG" sz="1600" dirty="0" smtClean="0">
                <a:solidFill>
                  <a:srgbClr val="2D3956"/>
                </a:solidFill>
                <a:latin typeface="Alexandria" pitchFamily="2" charset="-78"/>
                <a:cs typeface="Alexandria" pitchFamily="2" charset="-78"/>
              </a:rPr>
              <a:t>بحسب </a:t>
            </a:r>
            <a:r>
              <a:rPr lang="ar-EG" sz="1600" dirty="0">
                <a:solidFill>
                  <a:srgbClr val="2D3956"/>
                </a:solidFill>
                <a:latin typeface="Alexandria" pitchFamily="2" charset="-78"/>
                <a:cs typeface="Alexandria" pitchFamily="2" charset="-78"/>
              </a:rPr>
              <a:t>ظروف كل حالة </a:t>
            </a:r>
            <a:r>
              <a:rPr lang="ar-EG" sz="1600" dirty="0" smtClean="0">
                <a:solidFill>
                  <a:srgbClr val="2D3956"/>
                </a:solidFill>
                <a:latin typeface="Alexandria" pitchFamily="2" charset="-78"/>
                <a:cs typeface="Alexandria" pitchFamily="2" charset="-78"/>
              </a:rPr>
              <a:t>ضمن </a:t>
            </a:r>
            <a:r>
              <a:rPr lang="ar-EG" sz="1600" dirty="0">
                <a:solidFill>
                  <a:srgbClr val="2D3956"/>
                </a:solidFill>
                <a:latin typeface="Alexandria" pitchFamily="2" charset="-78"/>
                <a:cs typeface="Alexandria" pitchFamily="2" charset="-78"/>
              </a:rPr>
              <a:t>الأفعال التي تدخل في نطاق حق المؤلف في الاستنساخ.</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46306" y="1498059"/>
            <a:ext cx="10184860"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وحدد </a:t>
            </a:r>
            <a:r>
              <a:rPr lang="ar-EG" sz="1600" dirty="0">
                <a:solidFill>
                  <a:srgbClr val="2D3956"/>
                </a:solidFill>
                <a:latin typeface="Alexandria" pitchFamily="2" charset="-78"/>
                <a:cs typeface="Alexandria" pitchFamily="2" charset="-78"/>
              </a:rPr>
              <a:t>القانون المصري عددًا من الاستثناءات على حق المؤلف، من بينها بعض صور النسخ الشخصي، والاقتباس، والاستخدام لأغراض التعليم أو الإجراءات القضائية والإدارية، وغيرها من الحالات التي نص عليها القانون على سبيل الحصر.</a:t>
            </a:r>
          </a:p>
          <a:p>
            <a:pPr algn="just" rtl="1">
              <a:lnSpc>
                <a:spcPct val="200000"/>
              </a:lnSpc>
            </a:pPr>
            <a:r>
              <a:rPr lang="ar-EG" sz="1600" dirty="0">
                <a:solidFill>
                  <a:srgbClr val="2D3956"/>
                </a:solidFill>
                <a:latin typeface="Alexandria" pitchFamily="2" charset="-78"/>
                <a:cs typeface="Alexandria" pitchFamily="2" charset="-78"/>
              </a:rPr>
              <a:t>إلا أن القانون لا يتضمن استثناءً خاصًا يجيز استخدام المصنفات المحمية في تدريب أنظمة الذكاء الاصطناعي أو التنقيب في النصوص والبيانات.</a:t>
            </a:r>
          </a:p>
          <a:p>
            <a:pPr algn="just" rtl="1">
              <a:lnSpc>
                <a:spcPct val="200000"/>
              </a:lnSpc>
            </a:pPr>
            <a:r>
              <a:rPr lang="ar-EG" sz="1600" dirty="0">
                <a:solidFill>
                  <a:srgbClr val="2D3956"/>
                </a:solidFill>
                <a:latin typeface="Alexandria" pitchFamily="2" charset="-78"/>
                <a:cs typeface="Alexandria" pitchFamily="2" charset="-78"/>
              </a:rPr>
              <a:t>ولذلك، فإن استخدام المصنفات المحمية في تدريب نماذج الذكاء الاصطناعي يظل </a:t>
            </a:r>
            <a:r>
              <a:rPr lang="ar-EG" sz="1600" dirty="0" smtClean="0">
                <a:solidFill>
                  <a:srgbClr val="2D3956"/>
                </a:solidFill>
                <a:latin typeface="Alexandria" pitchFamily="2" charset="-78"/>
                <a:cs typeface="Alexandria" pitchFamily="2" charset="-78"/>
              </a:rPr>
              <a:t>كأصل </a:t>
            </a:r>
            <a:r>
              <a:rPr lang="ar-EG" sz="1600" dirty="0">
                <a:solidFill>
                  <a:srgbClr val="2D3956"/>
                </a:solidFill>
                <a:latin typeface="Alexandria" pitchFamily="2" charset="-78"/>
                <a:cs typeface="Alexandria" pitchFamily="2" charset="-78"/>
              </a:rPr>
              <a:t>عام </a:t>
            </a:r>
            <a:r>
              <a:rPr lang="ar-EG" sz="1600" dirty="0" smtClean="0">
                <a:solidFill>
                  <a:srgbClr val="2D3956"/>
                </a:solidFill>
                <a:latin typeface="Alexandria" pitchFamily="2" charset="-78"/>
                <a:cs typeface="Alexandria" pitchFamily="2" charset="-78"/>
              </a:rPr>
              <a:t>خاضعًا </a:t>
            </a:r>
            <a:r>
              <a:rPr lang="ar-EG" sz="1600" dirty="0">
                <a:solidFill>
                  <a:srgbClr val="2D3956"/>
                </a:solidFill>
                <a:latin typeface="Alexandria" pitchFamily="2" charset="-78"/>
                <a:cs typeface="Alexandria" pitchFamily="2" charset="-78"/>
              </a:rPr>
              <a:t>لموافقة صاحب الحق أو لوجود سند قانوني يبيح هذا الاستخدام، كأن يكون المصنف قد دخل في الملك العام أو انطبق عليه أحد الاستثناءات التي قررها القانون</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49</a:t>
            </a:fld>
            <a:endParaRPr lang="en-US"/>
          </a:p>
        </p:txBody>
      </p:sp>
    </p:spTree>
    <p:extLst>
      <p:ext uri="{BB962C8B-B14F-4D97-AF65-F5344CB8AC3E}">
        <p14:creationId xmlns:p14="http://schemas.microsoft.com/office/powerpoint/2010/main" val="2604057204"/>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817124" y="1225685"/>
            <a:ext cx="10184860" cy="5016758"/>
          </a:xfrm>
          <a:prstGeom prst="rect">
            <a:avLst/>
          </a:prstGeom>
          <a:noFill/>
        </p:spPr>
        <p:txBody>
          <a:bodyPr wrap="square" rtlCol="0">
            <a:spAutoFit/>
          </a:bodyPr>
          <a:lstStyle/>
          <a:p>
            <a:pPr algn="ctr">
              <a:lnSpc>
                <a:spcPct val="200000"/>
              </a:lnSpc>
            </a:pPr>
            <a:r>
              <a:rPr lang="ar-EG" sz="1600" b="1" u="sng" dirty="0" smtClean="0">
                <a:solidFill>
                  <a:srgbClr val="2D3956"/>
                </a:solidFill>
                <a:latin typeface="Alexandria" pitchFamily="2" charset="-78"/>
                <a:cs typeface="Alexandria" pitchFamily="2" charset="-78"/>
              </a:rPr>
              <a:t>المراجع: </a:t>
            </a:r>
            <a:endParaRPr lang="ar-EG" sz="1600" b="1" u="sng" dirty="0">
              <a:solidFill>
                <a:srgbClr val="2D3956"/>
              </a:solidFill>
              <a:latin typeface="Alexandria" pitchFamily="2" charset="-78"/>
              <a:cs typeface="Alexandria" pitchFamily="2" charset="-78"/>
            </a:endParaRPr>
          </a:p>
          <a:p>
            <a:pPr>
              <a:lnSpc>
                <a:spcPct val="200000"/>
              </a:lnSpc>
            </a:pPr>
            <a:r>
              <a:rPr lang="en-US" sz="1600" dirty="0" smtClean="0">
                <a:solidFill>
                  <a:srgbClr val="2D3956"/>
                </a:solidFill>
                <a:latin typeface="Alexandria" pitchFamily="2" charset="-78"/>
                <a:cs typeface="Alexandria" pitchFamily="2" charset="-78"/>
              </a:rPr>
              <a:t>1 .</a:t>
            </a:r>
            <a:r>
              <a:rPr lang="en-US" sz="1600" dirty="0">
                <a:solidFill>
                  <a:srgbClr val="2D3956"/>
                </a:solidFill>
                <a:latin typeface="Alexandria" pitchFamily="2" charset="-78"/>
                <a:cs typeface="Alexandria" pitchFamily="2" charset="-78"/>
              </a:rPr>
              <a:t>	Ryan Abbott, The Reasonable Robot: Artificial Intelligence and the Law (Cambridge: Cambridge University Press, 2020).</a:t>
            </a:r>
          </a:p>
          <a:p>
            <a:pPr marL="342900" indent="-342900">
              <a:lnSpc>
                <a:spcPct val="200000"/>
              </a:lnSpc>
              <a:buAutoNum type="arabicPeriod" startAt="2"/>
            </a:pPr>
            <a:r>
              <a:rPr lang="en-US" sz="1600" dirty="0" smtClean="0">
                <a:solidFill>
                  <a:srgbClr val="2D3956"/>
                </a:solidFill>
                <a:latin typeface="Alexandria" pitchFamily="2" charset="-78"/>
                <a:cs typeface="Alexandria" pitchFamily="2" charset="-78"/>
              </a:rPr>
              <a:t>Ryan </a:t>
            </a:r>
            <a:r>
              <a:rPr lang="en-US" sz="1600" dirty="0">
                <a:solidFill>
                  <a:srgbClr val="2D3956"/>
                </a:solidFill>
                <a:latin typeface="Alexandria" pitchFamily="2" charset="-78"/>
                <a:cs typeface="Alexandria" pitchFamily="2" charset="-78"/>
              </a:rPr>
              <a:t>Abbott, ed., Research Handbook on Intellectual Property and Artificial Intelligence (Cheltenham, UK: Edward Elgar Publishing, 2022</a:t>
            </a:r>
            <a:r>
              <a:rPr lang="en-US" sz="1600" dirty="0" smtClean="0">
                <a:solidFill>
                  <a:srgbClr val="2D3956"/>
                </a:solidFill>
                <a:latin typeface="Alexandria" pitchFamily="2" charset="-78"/>
                <a:cs typeface="Alexandria" pitchFamily="2" charset="-78"/>
              </a:rPr>
              <a:t>).</a:t>
            </a:r>
            <a:endParaRPr lang="ar-EG" sz="1600" dirty="0" smtClean="0">
              <a:solidFill>
                <a:srgbClr val="2D3956"/>
              </a:solidFill>
              <a:latin typeface="Alexandria" pitchFamily="2" charset="-78"/>
              <a:cs typeface="Alexandria" pitchFamily="2" charset="-78"/>
            </a:endParaRPr>
          </a:p>
          <a:p>
            <a:pPr marL="342900" indent="-342900">
              <a:lnSpc>
                <a:spcPct val="200000"/>
              </a:lnSpc>
              <a:buAutoNum type="arabicPeriod" startAt="2"/>
            </a:pPr>
            <a:r>
              <a:rPr lang="en-GB" sz="1600" dirty="0">
                <a:solidFill>
                  <a:srgbClr val="2D3956"/>
                </a:solidFill>
                <a:latin typeface="Alexandria" pitchFamily="2" charset="-78"/>
                <a:cs typeface="Alexandria" pitchFamily="2" charset="-78"/>
              </a:rPr>
              <a:t>Daniel J. </a:t>
            </a:r>
            <a:r>
              <a:rPr lang="en-GB" sz="1600" dirty="0" err="1">
                <a:solidFill>
                  <a:srgbClr val="2D3956"/>
                </a:solidFill>
                <a:latin typeface="Alexandria" pitchFamily="2" charset="-78"/>
                <a:cs typeface="Alexandria" pitchFamily="2" charset="-78"/>
              </a:rPr>
              <a:t>Gervais</a:t>
            </a:r>
            <a:r>
              <a:rPr lang="en-GB" sz="1600" dirty="0">
                <a:solidFill>
                  <a:srgbClr val="2D3956"/>
                </a:solidFill>
                <a:latin typeface="Alexandria" pitchFamily="2" charset="-78"/>
                <a:cs typeface="Alexandria" pitchFamily="2" charset="-78"/>
              </a:rPr>
              <a:t>, The Machine as Author, 105 Iowa Law Review. 2053 (2020</a:t>
            </a:r>
            <a:r>
              <a:rPr lang="en-GB" sz="1600" dirty="0" smtClean="0">
                <a:solidFill>
                  <a:srgbClr val="2D3956"/>
                </a:solidFill>
                <a:latin typeface="Alexandria" pitchFamily="2" charset="-78"/>
                <a:cs typeface="Alexandria" pitchFamily="2" charset="-78"/>
              </a:rPr>
              <a:t>)</a:t>
            </a:r>
            <a:r>
              <a:rPr lang="en-US" sz="1600" dirty="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marL="342900" indent="-342900">
              <a:lnSpc>
                <a:spcPct val="200000"/>
              </a:lnSpc>
              <a:buAutoNum type="arabicPeriod" startAt="2"/>
            </a:pPr>
            <a:r>
              <a:rPr lang="en-US" sz="1600" dirty="0">
                <a:solidFill>
                  <a:srgbClr val="2D3956"/>
                </a:solidFill>
                <a:latin typeface="Alexandria" pitchFamily="2" charset="-78"/>
                <a:cs typeface="Alexandria" pitchFamily="2" charset="-78"/>
              </a:rPr>
              <a:t>	Paul Goldstein and P. </a:t>
            </a:r>
            <a:r>
              <a:rPr lang="en-US" sz="1600" dirty="0" err="1">
                <a:solidFill>
                  <a:srgbClr val="2D3956"/>
                </a:solidFill>
                <a:latin typeface="Alexandria" pitchFamily="2" charset="-78"/>
                <a:cs typeface="Alexandria" pitchFamily="2" charset="-78"/>
              </a:rPr>
              <a:t>Bernt</a:t>
            </a:r>
            <a:r>
              <a:rPr lang="en-US" sz="1600" dirty="0">
                <a:solidFill>
                  <a:srgbClr val="2D3956"/>
                </a:solidFill>
                <a:latin typeface="Alexandria" pitchFamily="2" charset="-78"/>
                <a:cs typeface="Alexandria" pitchFamily="2" charset="-78"/>
              </a:rPr>
              <a:t> </a:t>
            </a:r>
            <a:r>
              <a:rPr lang="en-US" sz="1600" dirty="0" err="1">
                <a:solidFill>
                  <a:srgbClr val="2D3956"/>
                </a:solidFill>
                <a:latin typeface="Alexandria" pitchFamily="2" charset="-78"/>
                <a:cs typeface="Alexandria" pitchFamily="2" charset="-78"/>
              </a:rPr>
              <a:t>Hugenholtz</a:t>
            </a:r>
            <a:r>
              <a:rPr lang="en-US" sz="1600" dirty="0">
                <a:solidFill>
                  <a:srgbClr val="2D3956"/>
                </a:solidFill>
                <a:latin typeface="Alexandria" pitchFamily="2" charset="-78"/>
                <a:cs typeface="Alexandria" pitchFamily="2" charset="-78"/>
              </a:rPr>
              <a:t>, International Copyright: Principles, Law, and Practice, 4th ed. (Oxford: Oxford University Press, 2024).</a:t>
            </a:r>
          </a:p>
          <a:p>
            <a:pPr>
              <a:lnSpc>
                <a:spcPct val="200000"/>
              </a:lnSpc>
            </a:pPr>
            <a:r>
              <a:rPr lang="en-US" sz="1600" dirty="0" smtClean="0">
                <a:solidFill>
                  <a:srgbClr val="2D3956"/>
                </a:solidFill>
                <a:latin typeface="Alexandria" pitchFamily="2" charset="-78"/>
                <a:cs typeface="Alexandria" pitchFamily="2" charset="-78"/>
              </a:rPr>
              <a:t>5.</a:t>
            </a:r>
            <a:r>
              <a:rPr lang="en-US" sz="1600" dirty="0">
                <a:solidFill>
                  <a:srgbClr val="2D3956"/>
                </a:solidFill>
                <a:latin typeface="Alexandria" pitchFamily="2" charset="-78"/>
                <a:cs typeface="Alexandria" pitchFamily="2" charset="-78"/>
              </a:rPr>
              <a:t>	Sam </a:t>
            </a:r>
            <a:r>
              <a:rPr lang="en-US" sz="1600" dirty="0" err="1">
                <a:solidFill>
                  <a:srgbClr val="2D3956"/>
                </a:solidFill>
                <a:latin typeface="Alexandria" pitchFamily="2" charset="-78"/>
                <a:cs typeface="Alexandria" pitchFamily="2" charset="-78"/>
              </a:rPr>
              <a:t>Ricketson</a:t>
            </a:r>
            <a:r>
              <a:rPr lang="en-US" sz="1600" dirty="0">
                <a:solidFill>
                  <a:srgbClr val="2D3956"/>
                </a:solidFill>
                <a:latin typeface="Alexandria" pitchFamily="2" charset="-78"/>
                <a:cs typeface="Alexandria" pitchFamily="2" charset="-78"/>
              </a:rPr>
              <a:t> and Jane C. Ginsburg, International Copyright and </a:t>
            </a:r>
            <a:r>
              <a:rPr lang="en-US" sz="1600" dirty="0" err="1">
                <a:solidFill>
                  <a:srgbClr val="2D3956"/>
                </a:solidFill>
                <a:latin typeface="Alexandria" pitchFamily="2" charset="-78"/>
                <a:cs typeface="Alexandria" pitchFamily="2" charset="-78"/>
              </a:rPr>
              <a:t>Neighbouring</a:t>
            </a:r>
            <a:r>
              <a:rPr lang="en-US" sz="1600" dirty="0">
                <a:solidFill>
                  <a:srgbClr val="2D3956"/>
                </a:solidFill>
                <a:latin typeface="Alexandria" pitchFamily="2" charset="-78"/>
                <a:cs typeface="Alexandria" pitchFamily="2" charset="-78"/>
              </a:rPr>
              <a:t> Rights: The Berne Convention and Beyond, 3rd ed. (Oxford: Oxford University Press, 2022).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50</a:t>
            </a:fld>
            <a:endParaRPr lang="en-US"/>
          </a:p>
        </p:txBody>
      </p:sp>
    </p:spTree>
    <p:extLst>
      <p:ext uri="{BB962C8B-B14F-4D97-AF65-F5344CB8AC3E}">
        <p14:creationId xmlns:p14="http://schemas.microsoft.com/office/powerpoint/2010/main" val="1824885830"/>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719848" y="1420238"/>
            <a:ext cx="10184860" cy="5509200"/>
          </a:xfrm>
          <a:prstGeom prst="rect">
            <a:avLst/>
          </a:prstGeom>
          <a:noFill/>
        </p:spPr>
        <p:txBody>
          <a:bodyPr wrap="square" rtlCol="0">
            <a:spAutoFit/>
          </a:bodyPr>
          <a:lstStyle/>
          <a:p>
            <a:pPr>
              <a:lnSpc>
                <a:spcPct val="200000"/>
              </a:lnSpc>
            </a:pPr>
            <a:r>
              <a:rPr lang="en-GB" sz="1600" dirty="0" smtClean="0">
                <a:solidFill>
                  <a:srgbClr val="2D3956"/>
                </a:solidFill>
                <a:latin typeface="Alexandria" pitchFamily="2" charset="-78"/>
                <a:cs typeface="Alexandria" pitchFamily="2" charset="-78"/>
              </a:rPr>
              <a:t>6.</a:t>
            </a:r>
            <a:r>
              <a:rPr lang="en-GB" sz="1600" dirty="0">
                <a:solidFill>
                  <a:srgbClr val="2D3956"/>
                </a:solidFill>
                <a:latin typeface="Alexandria" pitchFamily="2" charset="-78"/>
                <a:cs typeface="Alexandria" pitchFamily="2" charset="-78"/>
              </a:rPr>
              <a:t>	Andres </a:t>
            </a:r>
            <a:r>
              <a:rPr lang="en-GB" sz="1600" dirty="0" err="1">
                <a:solidFill>
                  <a:srgbClr val="2D3956"/>
                </a:solidFill>
                <a:latin typeface="Alexandria" pitchFamily="2" charset="-78"/>
                <a:cs typeface="Alexandria" pitchFamily="2" charset="-78"/>
              </a:rPr>
              <a:t>Guadamuz</a:t>
            </a:r>
            <a:r>
              <a:rPr lang="en-GB" sz="1600" dirty="0">
                <a:solidFill>
                  <a:srgbClr val="2D3956"/>
                </a:solidFill>
                <a:latin typeface="Alexandria" pitchFamily="2" charset="-78"/>
                <a:cs typeface="Alexandria" pitchFamily="2" charset="-78"/>
              </a:rPr>
              <a:t>, "Artificial Intelligence and Copyright," WIPO Magazine, no. 5 (2017).</a:t>
            </a:r>
          </a:p>
          <a:p>
            <a:pPr marL="342900" indent="-342900">
              <a:lnSpc>
                <a:spcPct val="200000"/>
              </a:lnSpc>
              <a:buAutoNum type="arabicPeriod" startAt="7"/>
            </a:pPr>
            <a:r>
              <a:rPr lang="en-GB" sz="1600" dirty="0" smtClean="0">
                <a:solidFill>
                  <a:srgbClr val="2D3956"/>
                </a:solidFill>
                <a:latin typeface="Alexandria" pitchFamily="2" charset="-78"/>
                <a:cs typeface="Alexandria" pitchFamily="2" charset="-78"/>
              </a:rPr>
              <a:t>Jane </a:t>
            </a:r>
            <a:r>
              <a:rPr lang="en-GB" sz="1600" dirty="0">
                <a:solidFill>
                  <a:srgbClr val="2D3956"/>
                </a:solidFill>
                <a:latin typeface="Alexandria" pitchFamily="2" charset="-78"/>
                <a:cs typeface="Alexandria" pitchFamily="2" charset="-78"/>
              </a:rPr>
              <a:t>C. Ginsburg, People Not Machines: Authorship and What It Means in International Copyright Law, ACROSS INTELLECTUAL PROPERTY: ESSAYS IN HONOUR OF SAM RICKETSON, GRAEME W. AUSTIN, ANDREW F. CHRISTIE, ANDREW T. KENYON &amp; MEGAN RICHARDSON (EDS.), CAMBRIDGE UNIVERSITY PRESS (2020). Available at: </a:t>
            </a:r>
            <a:r>
              <a:rPr lang="en-GB" sz="1600" dirty="0">
                <a:solidFill>
                  <a:srgbClr val="2D3956"/>
                </a:solidFill>
                <a:latin typeface="Alexandria" pitchFamily="2" charset="-78"/>
                <a:cs typeface="Alexandria" pitchFamily="2" charset="-78"/>
                <a:hlinkClick r:id="rId2"/>
              </a:rPr>
              <a:t>https://</a:t>
            </a:r>
            <a:r>
              <a:rPr lang="en-GB" sz="1600" dirty="0" smtClean="0">
                <a:solidFill>
                  <a:srgbClr val="2D3956"/>
                </a:solidFill>
                <a:latin typeface="Alexandria" pitchFamily="2" charset="-78"/>
                <a:cs typeface="Alexandria" pitchFamily="2" charset="-78"/>
                <a:hlinkClick r:id="rId2"/>
              </a:rPr>
              <a:t>scholarship.law.columbia.edu/faculty_scholarship/4291</a:t>
            </a:r>
            <a:endParaRPr lang="en-GB" sz="1600" dirty="0" smtClean="0">
              <a:solidFill>
                <a:srgbClr val="2D3956"/>
              </a:solidFill>
              <a:latin typeface="Alexandria" pitchFamily="2" charset="-78"/>
              <a:cs typeface="Alexandria" pitchFamily="2" charset="-78"/>
            </a:endParaRPr>
          </a:p>
          <a:p>
            <a:pPr>
              <a:lnSpc>
                <a:spcPct val="200000"/>
              </a:lnSpc>
            </a:pPr>
            <a:r>
              <a:rPr lang="en-GB" sz="1600" dirty="0" smtClean="0">
                <a:solidFill>
                  <a:srgbClr val="2D3956"/>
                </a:solidFill>
                <a:latin typeface="Alexandria" pitchFamily="2" charset="-78"/>
                <a:cs typeface="Alexandria" pitchFamily="2" charset="-78"/>
              </a:rPr>
              <a:t>8.</a:t>
            </a:r>
            <a:r>
              <a:rPr lang="en-GB" sz="1600" dirty="0">
                <a:solidFill>
                  <a:srgbClr val="2D3956"/>
                </a:solidFill>
                <a:latin typeface="Alexandria" pitchFamily="2" charset="-78"/>
                <a:cs typeface="Alexandria" pitchFamily="2" charset="-78"/>
              </a:rPr>
              <a:t>	Mark A. </a:t>
            </a:r>
            <a:r>
              <a:rPr lang="en-GB" sz="1600" dirty="0" err="1">
                <a:solidFill>
                  <a:srgbClr val="2D3956"/>
                </a:solidFill>
                <a:latin typeface="Alexandria" pitchFamily="2" charset="-78"/>
                <a:cs typeface="Alexandria" pitchFamily="2" charset="-78"/>
              </a:rPr>
              <a:t>Lemley</a:t>
            </a:r>
            <a:r>
              <a:rPr lang="en-GB" sz="1600" dirty="0">
                <a:solidFill>
                  <a:srgbClr val="2D3956"/>
                </a:solidFill>
                <a:latin typeface="Alexandria" pitchFamily="2" charset="-78"/>
                <a:cs typeface="Alexandria" pitchFamily="2" charset="-78"/>
              </a:rPr>
              <a:t> and Bryan Casey, "Fair Learning," Texas Law Review 99, no. 4 (2021): 743–786.</a:t>
            </a:r>
          </a:p>
          <a:p>
            <a:pPr>
              <a:lnSpc>
                <a:spcPct val="200000"/>
              </a:lnSpc>
            </a:pPr>
            <a:r>
              <a:rPr lang="en-GB" sz="1600" dirty="0" smtClean="0">
                <a:solidFill>
                  <a:srgbClr val="2D3956"/>
                </a:solidFill>
                <a:latin typeface="Alexandria" pitchFamily="2" charset="-78"/>
                <a:cs typeface="Alexandria" pitchFamily="2" charset="-78"/>
              </a:rPr>
              <a:t>9.</a:t>
            </a:r>
            <a:r>
              <a:rPr lang="en-GB" sz="1600" dirty="0">
                <a:solidFill>
                  <a:srgbClr val="2D3956"/>
                </a:solidFill>
                <a:latin typeface="Alexandria" pitchFamily="2" charset="-78"/>
                <a:cs typeface="Alexandria" pitchFamily="2" charset="-78"/>
              </a:rPr>
              <a:t>	</a:t>
            </a:r>
            <a:r>
              <a:rPr lang="en-GB" sz="1600" dirty="0" err="1">
                <a:solidFill>
                  <a:srgbClr val="2D3956"/>
                </a:solidFill>
                <a:latin typeface="Alexandria" pitchFamily="2" charset="-78"/>
                <a:cs typeface="Alexandria" pitchFamily="2" charset="-78"/>
              </a:rPr>
              <a:t>Margoni</a:t>
            </a:r>
            <a:r>
              <a:rPr lang="en-GB" sz="1600" dirty="0">
                <a:solidFill>
                  <a:srgbClr val="2D3956"/>
                </a:solidFill>
                <a:latin typeface="Alexandria" pitchFamily="2" charset="-78"/>
                <a:cs typeface="Alexandria" pitchFamily="2" charset="-78"/>
              </a:rPr>
              <a:t>, Thomas &amp; </a:t>
            </a:r>
            <a:r>
              <a:rPr lang="en-GB" sz="1600" dirty="0" err="1">
                <a:solidFill>
                  <a:srgbClr val="2D3956"/>
                </a:solidFill>
                <a:latin typeface="Alexandria" pitchFamily="2" charset="-78"/>
                <a:cs typeface="Alexandria" pitchFamily="2" charset="-78"/>
              </a:rPr>
              <a:t>Kretschmer</a:t>
            </a:r>
            <a:r>
              <a:rPr lang="en-GB" sz="1600" dirty="0">
                <a:solidFill>
                  <a:srgbClr val="2D3956"/>
                </a:solidFill>
                <a:latin typeface="Alexandria" pitchFamily="2" charset="-78"/>
                <a:cs typeface="Alexandria" pitchFamily="2" charset="-78"/>
              </a:rPr>
              <a:t>, Martin. (2018). The Text and Data Mining exception in the Proposal for a Directive on Copyright in the Digital Single Market: Why it is not what EU copyright law needs.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51</a:t>
            </a:fld>
            <a:endParaRPr lang="en-US"/>
          </a:p>
        </p:txBody>
      </p:sp>
    </p:spTree>
    <p:extLst>
      <p:ext uri="{BB962C8B-B14F-4D97-AF65-F5344CB8AC3E}">
        <p14:creationId xmlns:p14="http://schemas.microsoft.com/office/powerpoint/2010/main" val="1156242407"/>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719848" y="1342416"/>
            <a:ext cx="10486416" cy="5509200"/>
          </a:xfrm>
          <a:prstGeom prst="rect">
            <a:avLst/>
          </a:prstGeom>
          <a:noFill/>
        </p:spPr>
        <p:txBody>
          <a:bodyPr wrap="square" rtlCol="0">
            <a:spAutoFit/>
          </a:bodyPr>
          <a:lstStyle/>
          <a:p>
            <a:pPr>
              <a:lnSpc>
                <a:spcPct val="200000"/>
              </a:lnSpc>
            </a:pPr>
            <a:r>
              <a:rPr lang="en-GB" sz="1600" dirty="0" smtClean="0">
                <a:solidFill>
                  <a:srgbClr val="2D3956"/>
                </a:solidFill>
                <a:latin typeface="Alexandria" pitchFamily="2" charset="-78"/>
                <a:cs typeface="Alexandria" pitchFamily="2" charset="-78"/>
              </a:rPr>
              <a:t>11.</a:t>
            </a:r>
            <a:r>
              <a:rPr lang="en-GB" sz="1600" dirty="0">
                <a:solidFill>
                  <a:srgbClr val="2D3956"/>
                </a:solidFill>
                <a:latin typeface="Alexandria" pitchFamily="2" charset="-78"/>
                <a:cs typeface="Alexandria" pitchFamily="2" charset="-78"/>
              </a:rPr>
              <a:t>	Mark F. Sag, "Copyright and Copy-Reliant Technology," </a:t>
            </a:r>
            <a:r>
              <a:rPr lang="en-GB" sz="1600" dirty="0" err="1">
                <a:solidFill>
                  <a:srgbClr val="2D3956"/>
                </a:solidFill>
                <a:latin typeface="Alexandria" pitchFamily="2" charset="-78"/>
                <a:cs typeface="Alexandria" pitchFamily="2" charset="-78"/>
              </a:rPr>
              <a:t>Northwestern</a:t>
            </a:r>
            <a:r>
              <a:rPr lang="en-GB" sz="1600" dirty="0">
                <a:solidFill>
                  <a:srgbClr val="2D3956"/>
                </a:solidFill>
                <a:latin typeface="Alexandria" pitchFamily="2" charset="-78"/>
                <a:cs typeface="Alexandria" pitchFamily="2" charset="-78"/>
              </a:rPr>
              <a:t> University Law Review 113, no. 6 (2019): 1427–1494.</a:t>
            </a:r>
          </a:p>
          <a:p>
            <a:pPr>
              <a:lnSpc>
                <a:spcPct val="200000"/>
              </a:lnSpc>
            </a:pPr>
            <a:r>
              <a:rPr lang="en-GB" sz="1600" dirty="0" smtClean="0">
                <a:solidFill>
                  <a:srgbClr val="2D3956"/>
                </a:solidFill>
                <a:latin typeface="Alexandria" pitchFamily="2" charset="-78"/>
                <a:cs typeface="Alexandria" pitchFamily="2" charset="-78"/>
              </a:rPr>
              <a:t>12.</a:t>
            </a:r>
            <a:r>
              <a:rPr lang="en-GB" sz="1600" dirty="0">
                <a:solidFill>
                  <a:srgbClr val="2D3956"/>
                </a:solidFill>
                <a:latin typeface="Alexandria" pitchFamily="2" charset="-78"/>
                <a:cs typeface="Alexandria" pitchFamily="2" charset="-78"/>
              </a:rPr>
              <a:t>	Pamela Samuelson, "Generative AI Meets Copyright," Communications of the ACM 66, no. 10 (2023): 20–23.</a:t>
            </a:r>
          </a:p>
          <a:p>
            <a:pPr>
              <a:lnSpc>
                <a:spcPct val="200000"/>
              </a:lnSpc>
            </a:pPr>
            <a:r>
              <a:rPr lang="en-GB" sz="1600" dirty="0" smtClean="0">
                <a:solidFill>
                  <a:srgbClr val="2D3956"/>
                </a:solidFill>
                <a:latin typeface="Alexandria" pitchFamily="2" charset="-78"/>
                <a:cs typeface="Alexandria" pitchFamily="2" charset="-78"/>
              </a:rPr>
              <a:t>13. Samuelson</a:t>
            </a:r>
            <a:r>
              <a:rPr lang="en-GB" sz="1600" dirty="0">
                <a:solidFill>
                  <a:srgbClr val="2D3956"/>
                </a:solidFill>
                <a:latin typeface="Alexandria" pitchFamily="2" charset="-78"/>
                <a:cs typeface="Alexandria" pitchFamily="2" charset="-78"/>
              </a:rPr>
              <a:t>, Pamela, Fair Use </a:t>
            </a:r>
            <a:r>
              <a:rPr lang="en-GB" sz="1600" dirty="0" err="1">
                <a:solidFill>
                  <a:srgbClr val="2D3956"/>
                </a:solidFill>
                <a:latin typeface="Alexandria" pitchFamily="2" charset="-78"/>
                <a:cs typeface="Alexandria" pitchFamily="2" charset="-78"/>
              </a:rPr>
              <a:t>Defenses</a:t>
            </a:r>
            <a:r>
              <a:rPr lang="en-GB" sz="1600" dirty="0">
                <a:solidFill>
                  <a:srgbClr val="2D3956"/>
                </a:solidFill>
                <a:latin typeface="Alexandria" pitchFamily="2" charset="-78"/>
                <a:cs typeface="Alexandria" pitchFamily="2" charset="-78"/>
              </a:rPr>
              <a:t> in Disruptive Technology Cases (November 8, 2023). 71 UCLA L. Rev. 1484 (2024</a:t>
            </a:r>
            <a:r>
              <a:rPr lang="en-GB" sz="1600" dirty="0" smtClean="0">
                <a:solidFill>
                  <a:srgbClr val="2D3956"/>
                </a:solidFill>
                <a:latin typeface="Alexandria" pitchFamily="2" charset="-78"/>
                <a:cs typeface="Alexandria" pitchFamily="2" charset="-78"/>
              </a:rPr>
              <a:t>), </a:t>
            </a:r>
            <a:r>
              <a:rPr lang="en-GB" sz="1600" dirty="0">
                <a:solidFill>
                  <a:srgbClr val="2D3956"/>
                </a:solidFill>
                <a:latin typeface="Alexandria" pitchFamily="2" charset="-78"/>
                <a:cs typeface="Alexandria" pitchFamily="2" charset="-78"/>
              </a:rPr>
              <a:t>Available at SSRN: </a:t>
            </a:r>
            <a:r>
              <a:rPr lang="en-GB" sz="1600" dirty="0">
                <a:solidFill>
                  <a:srgbClr val="2D3956"/>
                </a:solidFill>
                <a:latin typeface="Alexandria" pitchFamily="2" charset="-78"/>
                <a:cs typeface="Alexandria" pitchFamily="2" charset="-78"/>
                <a:hlinkClick r:id="rId2"/>
              </a:rPr>
              <a:t>https://</a:t>
            </a:r>
            <a:r>
              <a:rPr lang="en-GB" sz="1600" dirty="0" smtClean="0">
                <a:solidFill>
                  <a:srgbClr val="2D3956"/>
                </a:solidFill>
                <a:latin typeface="Alexandria" pitchFamily="2" charset="-78"/>
                <a:cs typeface="Alexandria" pitchFamily="2" charset="-78"/>
                <a:hlinkClick r:id="rId2"/>
              </a:rPr>
              <a:t>ssrn.com/abstract=4631726</a:t>
            </a:r>
            <a:endParaRPr lang="en-GB" sz="1600" dirty="0" smtClean="0">
              <a:solidFill>
                <a:srgbClr val="2D3956"/>
              </a:solidFill>
              <a:latin typeface="Alexandria" pitchFamily="2" charset="-78"/>
              <a:cs typeface="Alexandria" pitchFamily="2" charset="-78"/>
            </a:endParaRPr>
          </a:p>
          <a:p>
            <a:pPr>
              <a:lnSpc>
                <a:spcPct val="200000"/>
              </a:lnSpc>
            </a:pPr>
            <a:r>
              <a:rPr lang="en-GB" sz="1600" dirty="0" smtClean="0">
                <a:solidFill>
                  <a:srgbClr val="2D3956"/>
                </a:solidFill>
                <a:latin typeface="Alexandria" pitchFamily="2" charset="-78"/>
                <a:cs typeface="Alexandria" pitchFamily="2" charset="-78"/>
              </a:rPr>
              <a:t>14.</a:t>
            </a:r>
            <a:r>
              <a:rPr lang="en-GB" sz="1600" dirty="0">
                <a:solidFill>
                  <a:srgbClr val="2D3956"/>
                </a:solidFill>
                <a:latin typeface="Alexandria" pitchFamily="2" charset="-78"/>
                <a:cs typeface="Alexandria" pitchFamily="2" charset="-78"/>
              </a:rPr>
              <a:t>	Martin </a:t>
            </a:r>
            <a:r>
              <a:rPr lang="en-GB" sz="1600" dirty="0" err="1">
                <a:solidFill>
                  <a:srgbClr val="2D3956"/>
                </a:solidFill>
                <a:latin typeface="Alexandria" pitchFamily="2" charset="-78"/>
                <a:cs typeface="Alexandria" pitchFamily="2" charset="-78"/>
              </a:rPr>
              <a:t>Senftleben</a:t>
            </a:r>
            <a:r>
              <a:rPr lang="en-GB" sz="1600" dirty="0">
                <a:solidFill>
                  <a:srgbClr val="2D3956"/>
                </a:solidFill>
                <a:latin typeface="Alexandria" pitchFamily="2" charset="-78"/>
                <a:cs typeface="Alexandria" pitchFamily="2" charset="-78"/>
              </a:rPr>
              <a:t>, Copyright, Data Mining and Artificial Intelligence (Amsterdam: Institute for Information Law (</a:t>
            </a:r>
            <a:r>
              <a:rPr lang="en-GB" sz="1600" dirty="0" err="1">
                <a:solidFill>
                  <a:srgbClr val="2D3956"/>
                </a:solidFill>
                <a:latin typeface="Alexandria" pitchFamily="2" charset="-78"/>
                <a:cs typeface="Alexandria" pitchFamily="2" charset="-78"/>
              </a:rPr>
              <a:t>IViR</a:t>
            </a:r>
            <a:r>
              <a:rPr lang="en-GB" sz="1600" dirty="0">
                <a:solidFill>
                  <a:srgbClr val="2D3956"/>
                </a:solidFill>
                <a:latin typeface="Alexandria" pitchFamily="2" charset="-78"/>
                <a:cs typeface="Alexandria" pitchFamily="2" charset="-78"/>
              </a:rPr>
              <a:t>), University of Amsterdam, 2020).</a:t>
            </a:r>
          </a:p>
          <a:p>
            <a:pPr algn="just">
              <a:lnSpc>
                <a:spcPct val="200000"/>
              </a:lnSpc>
            </a:pPr>
            <a:r>
              <a:rPr lang="en-GB" sz="1600" dirty="0" smtClean="0">
                <a:solidFill>
                  <a:srgbClr val="2D3956"/>
                </a:solidFill>
                <a:latin typeface="Alexandria" pitchFamily="2" charset="-78"/>
                <a:cs typeface="Alexandria" pitchFamily="2" charset="-78"/>
              </a:rPr>
              <a:t>15. </a:t>
            </a:r>
            <a:r>
              <a:rPr lang="en-GB" sz="1600" dirty="0" err="1" smtClean="0">
                <a:solidFill>
                  <a:srgbClr val="2D3956"/>
                </a:solidFill>
                <a:latin typeface="Alexandria" pitchFamily="2" charset="-78"/>
                <a:cs typeface="Alexandria" pitchFamily="2" charset="-78"/>
              </a:rPr>
              <a:t>Yanisky-Ravid</a:t>
            </a:r>
            <a:r>
              <a:rPr lang="en-GB" sz="1600" dirty="0">
                <a:solidFill>
                  <a:srgbClr val="2D3956"/>
                </a:solidFill>
                <a:latin typeface="Alexandria" pitchFamily="2" charset="-78"/>
                <a:cs typeface="Alexandria" pitchFamily="2" charset="-78"/>
              </a:rPr>
              <a:t>, </a:t>
            </a:r>
            <a:r>
              <a:rPr lang="en-GB" sz="1600" dirty="0" err="1">
                <a:solidFill>
                  <a:srgbClr val="2D3956"/>
                </a:solidFill>
                <a:latin typeface="Alexandria" pitchFamily="2" charset="-78"/>
                <a:cs typeface="Alexandria" pitchFamily="2" charset="-78"/>
              </a:rPr>
              <a:t>Shlomit</a:t>
            </a:r>
            <a:r>
              <a:rPr lang="en-GB" sz="1600" dirty="0">
                <a:solidFill>
                  <a:srgbClr val="2D3956"/>
                </a:solidFill>
                <a:latin typeface="Alexandria" pitchFamily="2" charset="-78"/>
                <a:cs typeface="Alexandria" pitchFamily="2" charset="-78"/>
              </a:rPr>
              <a:t> &amp; Liu, </a:t>
            </a:r>
            <a:r>
              <a:rPr lang="en-GB" sz="1600" dirty="0" err="1">
                <a:solidFill>
                  <a:srgbClr val="2D3956"/>
                </a:solidFill>
                <a:latin typeface="Alexandria" pitchFamily="2" charset="-78"/>
                <a:cs typeface="Alexandria" pitchFamily="2" charset="-78"/>
              </a:rPr>
              <a:t>Xiaoqiong</a:t>
            </a:r>
            <a:r>
              <a:rPr lang="en-GB" sz="1600" dirty="0">
                <a:solidFill>
                  <a:srgbClr val="2D3956"/>
                </a:solidFill>
                <a:latin typeface="Alexandria" pitchFamily="2" charset="-78"/>
                <a:cs typeface="Alexandria" pitchFamily="2" charset="-78"/>
              </a:rPr>
              <a:t>. (2017). When Artificial Intelligence Systems Produce Inventions: The 3A Era and an Alternative Model for Patent Law. SSRN Electronic Journal. 10.2139/ssrn.2931828.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52</a:t>
            </a:fld>
            <a:endParaRPr lang="en-US"/>
          </a:p>
        </p:txBody>
      </p:sp>
    </p:spTree>
    <p:extLst>
      <p:ext uri="{BB962C8B-B14F-4D97-AF65-F5344CB8AC3E}">
        <p14:creationId xmlns:p14="http://schemas.microsoft.com/office/powerpoint/2010/main" val="2977577"/>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719848" y="1342416"/>
            <a:ext cx="10486416" cy="5509200"/>
          </a:xfrm>
          <a:prstGeom prst="rect">
            <a:avLst/>
          </a:prstGeom>
          <a:noFill/>
        </p:spPr>
        <p:txBody>
          <a:bodyPr wrap="square" rtlCol="0">
            <a:spAutoFit/>
          </a:bodyPr>
          <a:lstStyle/>
          <a:p>
            <a:pPr>
              <a:lnSpc>
                <a:spcPct val="200000"/>
              </a:lnSpc>
            </a:pPr>
            <a:r>
              <a:rPr lang="en-GB" sz="1600" dirty="0" smtClean="0">
                <a:solidFill>
                  <a:srgbClr val="2D3956"/>
                </a:solidFill>
                <a:latin typeface="Alexandria" pitchFamily="2" charset="-78"/>
                <a:cs typeface="Alexandria" pitchFamily="2" charset="-78"/>
              </a:rPr>
              <a:t>16.</a:t>
            </a:r>
            <a:r>
              <a:rPr lang="en-GB" sz="1600" dirty="0">
                <a:solidFill>
                  <a:srgbClr val="2D3956"/>
                </a:solidFill>
                <a:latin typeface="Alexandria" pitchFamily="2" charset="-78"/>
                <a:cs typeface="Alexandria" pitchFamily="2" charset="-78"/>
              </a:rPr>
              <a:t>	Jane Ginsburg and Luke Ali </a:t>
            </a:r>
            <a:r>
              <a:rPr lang="en-GB" sz="1600" dirty="0" err="1">
                <a:solidFill>
                  <a:srgbClr val="2D3956"/>
                </a:solidFill>
                <a:latin typeface="Alexandria" pitchFamily="2" charset="-78"/>
                <a:cs typeface="Alexandria" pitchFamily="2" charset="-78"/>
              </a:rPr>
              <a:t>Budiardjo</a:t>
            </a:r>
            <a:r>
              <a:rPr lang="en-GB" sz="1600" dirty="0">
                <a:solidFill>
                  <a:srgbClr val="2D3956"/>
                </a:solidFill>
                <a:latin typeface="Alexandria" pitchFamily="2" charset="-78"/>
                <a:cs typeface="Alexandria" pitchFamily="2" charset="-78"/>
              </a:rPr>
              <a:t>, "Authors and Machines," Berkeley Technology Law Journal 34, no. 2 (2019): 343–390.</a:t>
            </a:r>
          </a:p>
          <a:p>
            <a:pPr marL="342900" indent="-342900">
              <a:lnSpc>
                <a:spcPct val="200000"/>
              </a:lnSpc>
              <a:buAutoNum type="arabicPeriod" startAt="17"/>
            </a:pPr>
            <a:r>
              <a:rPr lang="en-GB" sz="1600" dirty="0" smtClean="0">
                <a:solidFill>
                  <a:srgbClr val="2D3956"/>
                </a:solidFill>
                <a:latin typeface="Alexandria" pitchFamily="2" charset="-78"/>
                <a:cs typeface="Alexandria" pitchFamily="2" charset="-78"/>
              </a:rPr>
              <a:t>Jane </a:t>
            </a:r>
            <a:r>
              <a:rPr lang="en-GB" sz="1600" dirty="0">
                <a:solidFill>
                  <a:srgbClr val="2D3956"/>
                </a:solidFill>
                <a:latin typeface="Alexandria" pitchFamily="2" charset="-78"/>
                <a:cs typeface="Alexandria" pitchFamily="2" charset="-78"/>
              </a:rPr>
              <a:t>C. Ginsburg, "People Not Machines: Authorship and What the US Copyright Office Should Do About AI," Columbia Journal of Law &amp; the Arts 47, no. 3 (2024</a:t>
            </a:r>
            <a:r>
              <a:rPr lang="en-GB" sz="1600" dirty="0" smtClean="0">
                <a:solidFill>
                  <a:srgbClr val="2D3956"/>
                </a:solidFill>
                <a:latin typeface="Alexandria" pitchFamily="2" charset="-78"/>
                <a:cs typeface="Alexandria" pitchFamily="2" charset="-78"/>
              </a:rPr>
              <a:t>).</a:t>
            </a:r>
          </a:p>
          <a:p>
            <a:pPr marL="342900" indent="-342900">
              <a:lnSpc>
                <a:spcPct val="200000"/>
              </a:lnSpc>
              <a:buAutoNum type="arabicPeriod" startAt="17"/>
            </a:pPr>
            <a:r>
              <a:rPr lang="en-GB" sz="1600" dirty="0" smtClean="0">
                <a:solidFill>
                  <a:srgbClr val="2D3956"/>
                </a:solidFill>
                <a:latin typeface="Alexandria" pitchFamily="2" charset="-78"/>
                <a:cs typeface="Alexandria" pitchFamily="2" charset="-78"/>
              </a:rPr>
              <a:t>U.S</a:t>
            </a:r>
            <a:r>
              <a:rPr lang="en-GB" sz="1600" dirty="0">
                <a:solidFill>
                  <a:srgbClr val="2D3956"/>
                </a:solidFill>
                <a:latin typeface="Alexandria" pitchFamily="2" charset="-78"/>
                <a:cs typeface="Alexandria" pitchFamily="2" charset="-78"/>
              </a:rPr>
              <a:t>. Copyright Office, Copyright and Artificial Intelligence: Part 2—</a:t>
            </a:r>
            <a:r>
              <a:rPr lang="en-GB" sz="1600" dirty="0" err="1">
                <a:solidFill>
                  <a:srgbClr val="2D3956"/>
                </a:solidFill>
                <a:latin typeface="Alexandria" pitchFamily="2" charset="-78"/>
                <a:cs typeface="Alexandria" pitchFamily="2" charset="-78"/>
              </a:rPr>
              <a:t>Copyrightability</a:t>
            </a:r>
            <a:r>
              <a:rPr lang="en-GB" sz="1600" dirty="0">
                <a:solidFill>
                  <a:srgbClr val="2D3956"/>
                </a:solidFill>
                <a:latin typeface="Alexandria" pitchFamily="2" charset="-78"/>
                <a:cs typeface="Alexandria" pitchFamily="2" charset="-78"/>
              </a:rPr>
              <a:t> (Washington, DC: U.S. Copyright Office, 2025). </a:t>
            </a:r>
          </a:p>
          <a:p>
            <a:pPr marL="342900" indent="-342900">
              <a:lnSpc>
                <a:spcPct val="200000"/>
              </a:lnSpc>
              <a:buAutoNum type="arabicPeriod" startAt="17"/>
            </a:pPr>
            <a:r>
              <a:rPr lang="en-GB" sz="1600" dirty="0" smtClean="0">
                <a:solidFill>
                  <a:srgbClr val="2D3956"/>
                </a:solidFill>
                <a:latin typeface="Alexandria" pitchFamily="2" charset="-78"/>
                <a:cs typeface="Alexandria" pitchFamily="2" charset="-78"/>
              </a:rPr>
              <a:t>World </a:t>
            </a:r>
            <a:r>
              <a:rPr lang="en-GB" sz="1600" dirty="0">
                <a:solidFill>
                  <a:srgbClr val="2D3956"/>
                </a:solidFill>
                <a:latin typeface="Alexandria" pitchFamily="2" charset="-78"/>
                <a:cs typeface="Alexandria" pitchFamily="2" charset="-78"/>
              </a:rPr>
              <a:t>Intellectual Property Organization (WIPO), Generative Artificial Intelligence and Copyright (Geneva: WIPO, 2024). </a:t>
            </a:r>
          </a:p>
          <a:p>
            <a:pPr marL="342900" indent="-342900">
              <a:lnSpc>
                <a:spcPct val="200000"/>
              </a:lnSpc>
              <a:buAutoNum type="arabicPeriod" startAt="17"/>
            </a:pPr>
            <a:r>
              <a:rPr lang="en-GB" sz="1600" dirty="0" smtClean="0">
                <a:solidFill>
                  <a:srgbClr val="2D3956"/>
                </a:solidFill>
                <a:latin typeface="Alexandria" pitchFamily="2" charset="-78"/>
                <a:cs typeface="Alexandria" pitchFamily="2" charset="-78"/>
              </a:rPr>
              <a:t>World </a:t>
            </a:r>
            <a:r>
              <a:rPr lang="en-GB" sz="1600" dirty="0">
                <a:solidFill>
                  <a:srgbClr val="2D3956"/>
                </a:solidFill>
                <a:latin typeface="Alexandria" pitchFamily="2" charset="-78"/>
                <a:cs typeface="Alexandria" pitchFamily="2" charset="-78"/>
              </a:rPr>
              <a:t>Intellectual Property Organization (WIPO), Revised Issues Paper on Intellectual Property Policy and Artificial Intelligence (Geneva: WIPO, 2020). </a:t>
            </a:r>
          </a:p>
          <a:p>
            <a:pPr marL="342900" indent="-342900">
              <a:lnSpc>
                <a:spcPct val="200000"/>
              </a:lnSpc>
              <a:buAutoNum type="arabicPeriod" startAt="17"/>
            </a:pPr>
            <a:endParaRPr lang="en-GB"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53</a:t>
            </a:fld>
            <a:endParaRPr lang="en-US"/>
          </a:p>
        </p:txBody>
      </p:sp>
    </p:spTree>
    <p:extLst>
      <p:ext uri="{BB962C8B-B14F-4D97-AF65-F5344CB8AC3E}">
        <p14:creationId xmlns:p14="http://schemas.microsoft.com/office/powerpoint/2010/main" val="3037794288"/>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330741" y="1342416"/>
            <a:ext cx="11157626" cy="5497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719848" y="1342416"/>
            <a:ext cx="10486416" cy="4031873"/>
          </a:xfrm>
          <a:prstGeom prst="rect">
            <a:avLst/>
          </a:prstGeom>
          <a:noFill/>
        </p:spPr>
        <p:txBody>
          <a:bodyPr wrap="square" rtlCol="0">
            <a:spAutoFit/>
          </a:bodyPr>
          <a:lstStyle/>
          <a:p>
            <a:pPr>
              <a:lnSpc>
                <a:spcPct val="200000"/>
              </a:lnSpc>
            </a:pPr>
            <a:r>
              <a:rPr lang="en-GB" sz="1600" dirty="0" smtClean="0">
                <a:solidFill>
                  <a:srgbClr val="2D3956"/>
                </a:solidFill>
                <a:latin typeface="Alexandria" pitchFamily="2" charset="-78"/>
                <a:cs typeface="Alexandria" pitchFamily="2" charset="-78"/>
              </a:rPr>
              <a:t>21 . European </a:t>
            </a:r>
            <a:r>
              <a:rPr lang="en-GB" sz="1600" dirty="0">
                <a:solidFill>
                  <a:srgbClr val="2D3956"/>
                </a:solidFill>
                <a:latin typeface="Alexandria" pitchFamily="2" charset="-78"/>
                <a:cs typeface="Alexandria" pitchFamily="2" charset="-78"/>
              </a:rPr>
              <a:t>Union, Directive (EU) 2019/790 of the European Parliament and of the Council of 17 April 2019 on Copyright and Related Rights in the Digital Single Market, Official Journal of the European Union, L130/92 (2019). </a:t>
            </a:r>
            <a:endParaRPr lang="en-GB" sz="1600" dirty="0" smtClean="0">
              <a:solidFill>
                <a:srgbClr val="2D3956"/>
              </a:solidFill>
              <a:latin typeface="Alexandria" pitchFamily="2" charset="-78"/>
              <a:cs typeface="Alexandria" pitchFamily="2" charset="-78"/>
            </a:endParaRPr>
          </a:p>
          <a:p>
            <a:pPr>
              <a:lnSpc>
                <a:spcPct val="200000"/>
              </a:lnSpc>
            </a:pPr>
            <a:r>
              <a:rPr lang="en-GB" sz="1600" dirty="0" smtClean="0">
                <a:solidFill>
                  <a:srgbClr val="2D3956"/>
                </a:solidFill>
                <a:latin typeface="Alexandria" pitchFamily="2" charset="-78"/>
                <a:cs typeface="Alexandria" pitchFamily="2" charset="-78"/>
              </a:rPr>
              <a:t>22. UK </a:t>
            </a:r>
            <a:r>
              <a:rPr lang="en-GB" sz="1600" dirty="0">
                <a:solidFill>
                  <a:srgbClr val="2D3956"/>
                </a:solidFill>
                <a:latin typeface="Alexandria" pitchFamily="2" charset="-78"/>
                <a:cs typeface="Alexandria" pitchFamily="2" charset="-78"/>
              </a:rPr>
              <a:t>Intellectual Property Office, Government Response to Copyright and Artificial Intelligence Consultation (Newport: UK Intellectual Property Office, 2026). </a:t>
            </a:r>
            <a:endParaRPr lang="en-GB" sz="1600" dirty="0" smtClean="0">
              <a:solidFill>
                <a:srgbClr val="2D3956"/>
              </a:solidFill>
              <a:latin typeface="Alexandria" pitchFamily="2" charset="-78"/>
              <a:cs typeface="Alexandria" pitchFamily="2" charset="-78"/>
            </a:endParaRPr>
          </a:p>
          <a:p>
            <a:pPr algn="r" rtl="1">
              <a:lnSpc>
                <a:spcPct val="200000"/>
              </a:lnSpc>
            </a:pPr>
            <a:r>
              <a:rPr lang="en-GB" sz="1600" dirty="0" smtClean="0">
                <a:solidFill>
                  <a:srgbClr val="2D3956"/>
                </a:solidFill>
                <a:latin typeface="Alexandria" pitchFamily="2" charset="-78"/>
                <a:cs typeface="Alexandria" pitchFamily="2" charset="-78"/>
              </a:rPr>
              <a:t>23.</a:t>
            </a:r>
            <a:r>
              <a:rPr lang="en-GB"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الهيئة السعودية للملكية الفكرية، الدليل الإرشادي للملكية الفكرية والذكاء الاصطناعي (الرياض: الهيئة السعودية للملكية الفكرية، 2025). </a:t>
            </a:r>
          </a:p>
          <a:p>
            <a:pPr>
              <a:lnSpc>
                <a:spcPct val="200000"/>
              </a:lnSpc>
            </a:pPr>
            <a:endParaRPr lang="en-GB"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54</a:t>
            </a:fld>
            <a:endParaRPr lang="en-US"/>
          </a:p>
        </p:txBody>
      </p:sp>
    </p:spTree>
    <p:extLst>
      <p:ext uri="{BB962C8B-B14F-4D97-AF65-F5344CB8AC3E}">
        <p14:creationId xmlns:p14="http://schemas.microsoft.com/office/powerpoint/2010/main" val="2800665831"/>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811"/>
    </mc:Choice>
    <mc:Fallback xmlns="">
      <p:transition spd="slow" advTm="248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3D2E04B-CCD3-4584-9B76-0324409EC2D3}"/>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http://schemas.openxmlformats.org/package/2006/metadata/core-properties"/>
    <ds:schemaRef ds:uri="http://purl.org/dc/elements/1.1/"/>
    <ds:schemaRef ds:uri="http://purl.org/dc/terms/"/>
    <ds:schemaRef ds:uri="http://schemas.microsoft.com/office/2006/metadata/properties"/>
    <ds:schemaRef ds:uri="http://schemas.microsoft.com/office/infopath/2007/PartnerControls"/>
    <ds:schemaRef ds:uri="http://purl.org/dc/dcmitype/"/>
    <ds:schemaRef ds:uri="http://schemas.microsoft.com/office/2006/documentManagement/types"/>
    <ds:schemaRef ds:uri="49100919-8a76-4266-be0c-7dc583902cb4"/>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12557</TotalTime>
  <Words>4755</Words>
  <Application>Microsoft Office PowerPoint</Application>
  <PresentationFormat>Widescreen</PresentationFormat>
  <Paragraphs>342</Paragraphs>
  <Slides>55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994</cp:revision>
  <dcterms:created xsi:type="dcterms:W3CDTF">2023-04-29T09:08:00Z</dcterms:created>
  <dcterms:modified xsi:type="dcterms:W3CDTF">2026-08-03T21:11:14Z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