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303" r:id="rId5"/>
    <p:sldId id="271" r:id="rId6"/>
    <p:sldId id="507" r:id="rId7"/>
    <p:sldId id="313" r:id="rId8"/>
    <p:sldId id="510" r:id="rId9"/>
    <p:sldId id="511" r:id="rId10"/>
    <p:sldId id="512" r:id="rId11"/>
    <p:sldId id="513" r:id="rId12"/>
    <p:sldId id="516" r:id="rId13"/>
    <p:sldId id="517" r:id="rId14"/>
    <p:sldId id="518" r:id="rId15"/>
    <p:sldId id="519" r:id="rId16"/>
    <p:sldId id="520" r:id="rId17"/>
    <p:sldId id="521" r:id="rId18"/>
    <p:sldId id="523" r:id="rId19"/>
    <p:sldId id="526" r:id="rId20"/>
    <p:sldId id="527" r:id="rId21"/>
    <p:sldId id="528" r:id="rId22"/>
    <p:sldId id="530" r:id="rId23"/>
    <p:sldId id="531" r:id="rId24"/>
    <p:sldId id="548" r:id="rId25"/>
    <p:sldId id="549" r:id="rId26"/>
    <p:sldId id="529" r:id="rId27"/>
    <p:sldId id="532" r:id="rId28"/>
    <p:sldId id="533" r:id="rId29"/>
    <p:sldId id="534" r:id="rId30"/>
    <p:sldId id="535" r:id="rId31"/>
    <p:sldId id="536" r:id="rId32"/>
    <p:sldId id="538" r:id="rId33"/>
    <p:sldId id="539" r:id="rId34"/>
    <p:sldId id="540" r:id="rId35"/>
    <p:sldId id="541" r:id="rId36"/>
    <p:sldId id="543" r:id="rId37"/>
    <p:sldId id="544" r:id="rId38"/>
    <p:sldId id="545" r:id="rId39"/>
    <p:sldId id="546" r:id="rId40"/>
    <p:sldId id="547" r:id="rId41"/>
    <p:sldId id="550" r:id="rId42"/>
    <p:sldId id="551" r:id="rId43"/>
    <p:sldId id="552" r:id="rId44"/>
    <p:sldId id="553" r:id="rId45"/>
    <p:sldId id="50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7"/>
            <p14:sldId id="313"/>
            <p14:sldId id="510"/>
            <p14:sldId id="511"/>
            <p14:sldId id="512"/>
            <p14:sldId id="513"/>
            <p14:sldId id="516"/>
            <p14:sldId id="517"/>
            <p14:sldId id="518"/>
            <p14:sldId id="519"/>
            <p14:sldId id="520"/>
            <p14:sldId id="521"/>
            <p14:sldId id="523"/>
            <p14:sldId id="526"/>
            <p14:sldId id="527"/>
            <p14:sldId id="528"/>
            <p14:sldId id="530"/>
            <p14:sldId id="531"/>
            <p14:sldId id="548"/>
            <p14:sldId id="549"/>
            <p14:sldId id="529"/>
            <p14:sldId id="532"/>
            <p14:sldId id="533"/>
            <p14:sldId id="534"/>
            <p14:sldId id="535"/>
            <p14:sldId id="536"/>
            <p14:sldId id="538"/>
            <p14:sldId id="539"/>
            <p14:sldId id="540"/>
            <p14:sldId id="541"/>
            <p14:sldId id="543"/>
            <p14:sldId id="544"/>
            <p14:sldId id="545"/>
            <p14:sldId id="546"/>
            <p14:sldId id="547"/>
            <p14:sldId id="550"/>
            <p14:sldId id="551"/>
            <p14:sldId id="552"/>
            <p14:sldId id="553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datareportal.com/social-media-users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datareportal.com/social-media-users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datareportal.com/social-media-users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7.png"/><Relationship Id="rId4" Type="http://schemas.openxmlformats.org/officeDocument/2006/relationships/image" Target="../media/image6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-34283"/>
            <a:ext cx="12088141" cy="49995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016752" cy="3683005"/>
          </a:xfrm>
        </p:spPr>
      </p:pic>
      <p:sp>
        <p:nvSpPr>
          <p:cNvPr id="9" name="TextBox 8"/>
          <p:cNvSpPr txBox="1"/>
          <p:nvPr/>
        </p:nvSpPr>
        <p:spPr>
          <a:xfrm>
            <a:off x="5001768" y="1801592"/>
            <a:ext cx="65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Digital Media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389120" y="2790643"/>
            <a:ext cx="6903720" cy="9666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Digital Media and Social Relations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75114" y="3853478"/>
            <a:ext cx="19443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DGM 711</a:t>
            </a:r>
          </a:p>
          <a:p>
            <a:pPr algn="ctr"/>
            <a:r>
              <a:rPr lang="en-US" sz="3600" b="1" dirty="0"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8641" y="5575698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Shereen Kedwany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047660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3610" y="33557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65466" y="1856508"/>
            <a:ext cx="9920950" cy="461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determinism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approach understands technology as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independent force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can determine the development of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society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social construction of technology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approach suggests that the development, structure, and significance of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depends on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strength, needs, and values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groups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promote and design it.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rather have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politics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Similar approaches also recognize the active role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technologies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repurpose, modify, and resist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technology.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Scholars have also noted the existence of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superusers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with specific technical skills and professional positions.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Electronic media were destined to transform humanity into a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village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51254" y="1053687"/>
            <a:ext cx="289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Reminder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65466" y="1264903"/>
            <a:ext cx="1376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9BBA30-D533-FFFC-843F-E058D8A94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482" y="648252"/>
            <a:ext cx="2938527" cy="117663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02CB7-4F09-6DB1-2C65-FDEA27D0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57EB8E-6DBA-2003-4A39-3DD46E9F0F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123176" y="642881"/>
            <a:ext cx="4822394" cy="223738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3A92A-D925-A6A8-5515-C0C3B9E6C9AE}"/>
              </a:ext>
            </a:extLst>
          </p:cNvPr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1782B7-C973-80D8-C5AD-72E4788463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26BC33-9259-4B42-F863-C4A9F07AD0F5}"/>
              </a:ext>
            </a:extLst>
          </p:cNvPr>
          <p:cNvSpPr/>
          <p:nvPr/>
        </p:nvSpPr>
        <p:spPr>
          <a:xfrm>
            <a:off x="708939" y="2799255"/>
            <a:ext cx="9299591" cy="2597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I.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Digital Sociality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II. Social media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III. Sociality Algorithms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VI. Conclusion.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BA96-5537-7897-9412-BD87C45513EE}"/>
              </a:ext>
            </a:extLst>
          </p:cNvPr>
          <p:cNvSpPr txBox="1"/>
          <p:nvPr/>
        </p:nvSpPr>
        <p:spPr>
          <a:xfrm>
            <a:off x="1822654" y="103866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Outline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747906-611C-E2D0-C8B6-7F7163078BD9}"/>
              </a:ext>
            </a:extLst>
          </p:cNvPr>
          <p:cNvSpPr txBox="1"/>
          <p:nvPr/>
        </p:nvSpPr>
        <p:spPr>
          <a:xfrm>
            <a:off x="265466" y="1264903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CBA60F-D835-A451-75A2-29F530F2C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3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EC19E7-F70F-48BC-7401-B41D22D7489B}"/>
              </a:ext>
            </a:extLst>
          </p:cNvPr>
          <p:cNvSpPr/>
          <p:nvPr/>
        </p:nvSpPr>
        <p:spPr>
          <a:xfrm>
            <a:off x="192062" y="1123944"/>
            <a:ext cx="11817162" cy="5509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Triangle 1"/>
          <p:cNvSpPr/>
          <p:nvPr/>
        </p:nvSpPr>
        <p:spPr>
          <a:xfrm rot="5400000">
            <a:off x="-213074" y="-447595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2404338" y="307220"/>
            <a:ext cx="7215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I. Digital Sociality :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5869" y="1232955"/>
            <a:ext cx="7104507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Activities mediated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social media services have an impact 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people’s life and identity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foster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forms of interaction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enrich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life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individuals.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technologies mediate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depend on uneven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dynamics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factors.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02926" y="215826"/>
            <a:ext cx="1660951" cy="7419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045" y="356409"/>
            <a:ext cx="14759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2176" y="59790"/>
            <a:ext cx="1535964" cy="7171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5941D3-86D3-B1AE-56DA-08FD06E38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7677" y="1484237"/>
            <a:ext cx="3932261" cy="32128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6F4FA-9D98-9A00-9E38-D58434DFE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FD241-E5EB-A441-0216-9638C939AB59}"/>
              </a:ext>
            </a:extLst>
          </p:cNvPr>
          <p:cNvSpPr/>
          <p:nvPr/>
        </p:nvSpPr>
        <p:spPr>
          <a:xfrm>
            <a:off x="259080" y="871001"/>
            <a:ext cx="11752343" cy="5871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DDE819-B9CD-24A1-1435-670E7D343431}"/>
              </a:ext>
            </a:extLst>
          </p:cNvPr>
          <p:cNvSpPr txBox="1"/>
          <p:nvPr/>
        </p:nvSpPr>
        <p:spPr>
          <a:xfrm>
            <a:off x="2746826" y="171114"/>
            <a:ext cx="7535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CBC06-F4BF-0663-70D7-5C0F65C5C9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F35E0-EBBD-AE5D-8A25-2FC4D341683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840B5-AFCF-263D-1FB0-AE2CA49675D9}"/>
              </a:ext>
            </a:extLst>
          </p:cNvPr>
          <p:cNvSpPr txBox="1"/>
          <p:nvPr/>
        </p:nvSpPr>
        <p:spPr>
          <a:xfrm>
            <a:off x="518251" y="1201082"/>
            <a:ext cx="7855350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always been influenced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communication technologies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 political organizations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the city‐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states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antiquity, were born in parallel with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writing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Without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means of communication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able to cross physical distances and maintain communications over time it would be very difficult to organize a complex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system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collect taxes, and ensure the continuity of the laws or religious customs.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101449-0E0F-6F6E-C30D-BEAF8C479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4DDF62-B7CB-3622-4817-721C58C29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8270" y="1892718"/>
            <a:ext cx="3188484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C19E-12D1-BD36-E1B6-29F70A453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76B51E-4AD7-80A7-7125-FB1E0AC3C1CB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60EF7-8298-6E6A-F790-D71DB1736E9C}"/>
              </a:ext>
            </a:extLst>
          </p:cNvPr>
          <p:cNvSpPr txBox="1"/>
          <p:nvPr/>
        </p:nvSpPr>
        <p:spPr>
          <a:xfrm>
            <a:off x="2917425" y="178003"/>
            <a:ext cx="7248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CC428-35E4-CF4A-C8B8-52ABF7CE633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ED389B-95B4-045E-6C26-FCB8BB18CD5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80AA3F-7473-A12C-DBEB-4E8750ED239E}"/>
              </a:ext>
            </a:extLst>
          </p:cNvPr>
          <p:cNvSpPr txBox="1"/>
          <p:nvPr/>
        </p:nvSpPr>
        <p:spPr>
          <a:xfrm>
            <a:off x="432713" y="1193162"/>
            <a:ext cx="8374147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same is true for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modern organizations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invention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printing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changed in depth the forms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transmission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knowledge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allowing for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be built across space and time.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mid‐twentieth century, Canadian media theorist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Harold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Innis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studied how modern bureaucratic organizations, such as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state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could not emerge without effective and codified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communication systems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the creation and reproduction of documents (1950).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E1486-2C26-EB75-1A13-EC01FC287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09D54BD-2360-C038-A4CE-510386304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2632" y="3269381"/>
            <a:ext cx="2786113" cy="17009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72679C-3844-2420-FC52-631010C0C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4917" y="893583"/>
            <a:ext cx="1902117" cy="224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4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1D034-1906-7F2E-CE94-1A716FE2A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9825D-9901-7048-86B4-F9B5DB0308FC}"/>
              </a:ext>
            </a:extLst>
          </p:cNvPr>
          <p:cNvSpPr/>
          <p:nvPr/>
        </p:nvSpPr>
        <p:spPr>
          <a:xfrm>
            <a:off x="219828" y="582669"/>
            <a:ext cx="11752343" cy="61598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BF4163-1B3E-ED0A-D1AD-3DD5122E5031}"/>
              </a:ext>
            </a:extLst>
          </p:cNvPr>
          <p:cNvSpPr txBox="1"/>
          <p:nvPr/>
        </p:nvSpPr>
        <p:spPr>
          <a:xfrm>
            <a:off x="2511551" y="35922"/>
            <a:ext cx="7168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491F6F-6AFD-2908-8337-70CD87CEA9B1}"/>
              </a:ext>
            </a:extLst>
          </p:cNvPr>
          <p:cNvSpPr/>
          <p:nvPr/>
        </p:nvSpPr>
        <p:spPr>
          <a:xfrm>
            <a:off x="675050" y="25891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FF2EDC-F40E-B402-F062-B2AF18A9C286}"/>
              </a:ext>
            </a:extLst>
          </p:cNvPr>
          <p:cNvSpPr txBox="1"/>
          <p:nvPr/>
        </p:nvSpPr>
        <p:spPr>
          <a:xfrm>
            <a:off x="617281" y="49418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1DB13B-BB9C-CF0E-25B5-ED66D94B76B5}"/>
              </a:ext>
            </a:extLst>
          </p:cNvPr>
          <p:cNvSpPr txBox="1"/>
          <p:nvPr/>
        </p:nvSpPr>
        <p:spPr>
          <a:xfrm>
            <a:off x="374792" y="658144"/>
            <a:ext cx="11128359" cy="3584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also essential for creating and maintaining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informal groups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for the construction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 identity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boom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1960s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youth cultures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depended to a significant degree on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portable turntable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allowed people to listen to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music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outside the home,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television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made possible the almost global and immediate spread of trends and fashions (think of the success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Beatles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), and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phone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allowed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teenagers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interact and communicate with peers.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B6612F-81F2-9A23-16A4-8D9282492E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908792" y="19851"/>
            <a:ext cx="1102631" cy="5148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1588495-E6B1-849B-CC43-7D8CBBCC3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9840" y="4316085"/>
            <a:ext cx="2664183" cy="23776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CFB6A1-1EBA-9889-C22F-3C989AC628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4453" y="4242523"/>
            <a:ext cx="2451208" cy="245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4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5DC3-E3DB-26AD-73F5-35B48D6B9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AC13-375C-B070-1FD5-04DB9EE181DC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5EC1B-CE49-E63A-76F9-FBF0A1ACCE0B}"/>
              </a:ext>
            </a:extLst>
          </p:cNvPr>
          <p:cNvSpPr txBox="1"/>
          <p:nvPr/>
        </p:nvSpPr>
        <p:spPr>
          <a:xfrm>
            <a:off x="2624328" y="208002"/>
            <a:ext cx="7306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0F28E8-331E-A154-BDB3-626796CE7D5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AF293-A100-C978-FA95-56C157A76B5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9ED754-ED19-3483-7379-5CFC3C985CD3}"/>
              </a:ext>
            </a:extLst>
          </p:cNvPr>
          <p:cNvSpPr txBox="1"/>
          <p:nvPr/>
        </p:nvSpPr>
        <p:spPr>
          <a:xfrm>
            <a:off x="266940" y="774821"/>
            <a:ext cx="9023364" cy="557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arrival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mobile technologies asks for a renewed attention to the relationship between media technologies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part of the evolution of contemporary information societies.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had an unprecedented speed and rate of penetration, as they grew from having a few thousand to several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billion users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just two decades.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have also been characterized by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rapid succession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new communication platforms.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differentiation makes it necessary to evaluate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different digital technologies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depth, avoiding a simplistic focus on an alleged link between somewhat abstract overall effects of digital technologies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8FDC7F-2392-1CD9-80D5-9352C1B911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3F8B3A-A930-89A9-9C57-6C8910052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6010" y="1761633"/>
            <a:ext cx="2347163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F9A8-DE36-8842-56A9-F03DB79FA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97C948-DC3F-2946-77E5-1D877C8A5B6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1D28-03A0-89B6-FDCC-88C9646D4C65}"/>
              </a:ext>
            </a:extLst>
          </p:cNvPr>
          <p:cNvSpPr txBox="1"/>
          <p:nvPr/>
        </p:nvSpPr>
        <p:spPr>
          <a:xfrm>
            <a:off x="2377440" y="208356"/>
            <a:ext cx="746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759D2-AE78-A5D6-0776-5FD2A5541BD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8D94-4F65-4E3D-8EC1-3185D891DBF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4E33A6-1C9E-9107-336A-67D2A08A1041}"/>
              </a:ext>
            </a:extLst>
          </p:cNvPr>
          <p:cNvSpPr txBox="1"/>
          <p:nvPr/>
        </p:nvSpPr>
        <p:spPr>
          <a:xfrm>
            <a:off x="266940" y="1234372"/>
            <a:ext cx="8412666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last decades of the twentieth century,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two opposing visions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seemed to dominate the debate on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one hand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they were said to be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separated from the social world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everyday “real‐life” interactions.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other hand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many maintained that they had </a:t>
            </a:r>
            <a:r>
              <a:rPr lang="en-US" sz="2200" dirty="0">
                <a:solidFill>
                  <a:srgbClr val="0A1F61"/>
                </a:solidFill>
                <a:cs typeface="Tajawal ExtraBold" panose="00000800000000000000" pitchFamily="2" charset="-78"/>
              </a:rPr>
              <a:t>disruptive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effects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all forms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today’s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characterized by a strong integration between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and offline lives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up to the point that these distinctions seem to lose meaning.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B1A26C-D476-CECD-89CC-3CA17BA70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4339774-5B36-EB16-BFBC-B847A608C9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395" r="11632"/>
          <a:stretch/>
        </p:blipFill>
        <p:spPr>
          <a:xfrm>
            <a:off x="9042500" y="1306644"/>
            <a:ext cx="2882560" cy="392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917B7-AD54-4072-CB60-210B668CD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1C8633-3CF4-7774-1877-28B0439CB199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262B8-9845-EEE4-E2CE-87E65AFEB640}"/>
              </a:ext>
            </a:extLst>
          </p:cNvPr>
          <p:cNvSpPr txBox="1"/>
          <p:nvPr/>
        </p:nvSpPr>
        <p:spPr>
          <a:xfrm>
            <a:off x="2640848" y="159032"/>
            <a:ext cx="7191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316B8-206A-2D17-0278-44B80FAB05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BA4A76-03F1-E0E9-D3C0-B81D22DDCF3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DF0C3B-7432-1791-FE9C-26C170DFA777}"/>
              </a:ext>
            </a:extLst>
          </p:cNvPr>
          <p:cNvSpPr txBox="1"/>
          <p:nvPr/>
        </p:nvSpPr>
        <p:spPr>
          <a:xfrm>
            <a:off x="617281" y="947111"/>
            <a:ext cx="744772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when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internet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accessed via telephone modems, and when the most important platforms were web pages, mailing lists,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forums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Bulletin Board Systems (BBSs), one could reasonably speak of an experience of networks that was distinct from that of the real world: definitions such as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virtual” world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cyberspace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described a place where it was possible to hide one’s real identity by using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names or identities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0CB6CA-CD27-E0BA-3F7D-BFCD27E9B5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8CB619-9B26-4436-2643-BA81D71FCA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4086" y="1951640"/>
            <a:ext cx="2834886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A3497-4027-25E9-0220-BD9C198E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D2B4A-36A3-D1F3-F8D5-FD03AEF60EE4}"/>
              </a:ext>
            </a:extLst>
          </p:cNvPr>
          <p:cNvSpPr/>
          <p:nvPr/>
        </p:nvSpPr>
        <p:spPr>
          <a:xfrm>
            <a:off x="259080" y="820753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0DC60-A841-AC93-C3BA-9978A67FB51A}"/>
              </a:ext>
            </a:extLst>
          </p:cNvPr>
          <p:cNvSpPr txBox="1"/>
          <p:nvPr/>
        </p:nvSpPr>
        <p:spPr>
          <a:xfrm>
            <a:off x="2671608" y="227085"/>
            <a:ext cx="731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36EB7-05C5-0829-F293-CA626B240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38E2-A56C-21E7-2EEE-45717F35C3D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58A35B-CA85-77CE-AB3E-CC4C94FC6A78}"/>
              </a:ext>
            </a:extLst>
          </p:cNvPr>
          <p:cNvSpPr txBox="1"/>
          <p:nvPr/>
        </p:nvSpPr>
        <p:spPr>
          <a:xfrm>
            <a:off x="493841" y="820753"/>
            <a:ext cx="1096359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media theorist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Lisa Nakamura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described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 tourism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as a fluid process in which internet users use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avatars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perform, swap, and even buy identity.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such processes, Nakamura claimed, “our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ideas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about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race, ethnicity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continue to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shaped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reshaped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every time we log on” (2002).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D15C02-5A1E-7C47-4EF1-4807FF63B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23B990-2165-6FA0-A427-CA8287095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7787" y="4229977"/>
            <a:ext cx="1822862" cy="1975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89A440-4F2A-8CEC-C606-67E151E63E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917960"/>
            <a:ext cx="2603218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97A5-A4F6-28C3-7D88-35A12C27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4C816-23B9-DDF1-2728-F342A1C74F71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EF64B-45F3-C7FF-DB64-0A95BEA1FB75}"/>
              </a:ext>
            </a:extLst>
          </p:cNvPr>
          <p:cNvSpPr txBox="1"/>
          <p:nvPr/>
        </p:nvSpPr>
        <p:spPr>
          <a:xfrm>
            <a:off x="2505103" y="170052"/>
            <a:ext cx="7231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A136F-A23C-B6A8-F59B-78D57C5E532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9041-C994-44C4-223D-BAE70A63B78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AC2E09-6E04-5CEA-FC82-320B4325EE3A}"/>
              </a:ext>
            </a:extLst>
          </p:cNvPr>
          <p:cNvSpPr txBox="1"/>
          <p:nvPr/>
        </p:nvSpPr>
        <p:spPr>
          <a:xfrm>
            <a:off x="833556" y="1095662"/>
            <a:ext cx="10006166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According to American psychologist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Sherry Turkle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could “experiment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playing out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parallel lives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in which they would “shift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age, gender, race, and class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(2008).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C228EE-2E19-F107-9BF0-F3B0421B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B25C2E-EB5D-C76B-AADA-BED18485E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349" y="4142233"/>
            <a:ext cx="2415116" cy="23915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5D685B-CCAB-09B7-94FB-CA37F8733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4366" y="4030968"/>
            <a:ext cx="4299220" cy="24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25B2B-6951-09C3-9DF1-5E79D107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4AD7A-C00C-CB4A-137A-3BB45B1867E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BE233-BA90-C138-1FDA-DF0D0C421C06}"/>
              </a:ext>
            </a:extLst>
          </p:cNvPr>
          <p:cNvSpPr txBox="1"/>
          <p:nvPr/>
        </p:nvSpPr>
        <p:spPr>
          <a:xfrm>
            <a:off x="2764384" y="153472"/>
            <a:ext cx="723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6158-E96D-1910-37CF-A30ED368694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6E17F-2124-0A80-D981-9792FAE4B2C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20759-A50B-732D-191E-268B2A49589C}"/>
              </a:ext>
            </a:extLst>
          </p:cNvPr>
          <p:cNvSpPr txBox="1"/>
          <p:nvPr/>
        </p:nvSpPr>
        <p:spPr>
          <a:xfrm>
            <a:off x="493365" y="1209496"/>
            <a:ext cx="8709599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Today,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users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 to post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related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activities, emotions,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events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 belong to their daily lives.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Mobile technologies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smartphones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tablets provide access to services like Twitter, Tumblr, or Snapchat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anywhere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in a variety of different situations – in the classroom, on the bus, in the office, or at home.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Mobile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promote an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always 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lifestyle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is, continuously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connected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B31E8-99DA-B8A9-7AE7-6FD9F39880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5DA9B7-2CA6-9E43-AF8C-92BCB2406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389" y="1718008"/>
            <a:ext cx="2487384" cy="276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34C4B-BAB9-F298-8128-C140F274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26446-6B46-4B20-72F1-FE3B594C421D}"/>
              </a:ext>
            </a:extLst>
          </p:cNvPr>
          <p:cNvSpPr/>
          <p:nvPr/>
        </p:nvSpPr>
        <p:spPr>
          <a:xfrm>
            <a:off x="219828" y="776013"/>
            <a:ext cx="11752343" cy="599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DBAA8-0AE0-BBC2-A77C-F9E8B36DADEB}"/>
              </a:ext>
            </a:extLst>
          </p:cNvPr>
          <p:cNvSpPr txBox="1"/>
          <p:nvPr/>
        </p:nvSpPr>
        <p:spPr>
          <a:xfrm>
            <a:off x="2596247" y="152389"/>
            <a:ext cx="768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A76177-16F4-F8C1-6229-870A2D7CBDA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6F4F-7970-7849-40B7-E81026BB4C0D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C96409-E56A-DE26-2EB3-C6D10A399E75}"/>
              </a:ext>
            </a:extLst>
          </p:cNvPr>
          <p:cNvSpPr txBox="1"/>
          <p:nvPr/>
        </p:nvSpPr>
        <p:spPr>
          <a:xfrm>
            <a:off x="480426" y="1201082"/>
            <a:ext cx="7823201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Therefore,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relationships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seem to always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mediated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that does not make them less significant.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Mobile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 crucial role in these processes, as they move the internet into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everyday environments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– think of carrying a smartphone – thus blending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mediated space and material space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experience of the user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DC6E6-3ABA-510F-2A66-C9FC6A91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221F52-40CF-E451-029B-62CB8370B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2302" y="1755524"/>
            <a:ext cx="2859272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4D53C-6D64-0F52-6020-DE193372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73400-6D1A-48DA-6745-A9A88FC388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3999E-ADFF-DA8D-1624-4AAE132A3EE6}"/>
              </a:ext>
            </a:extLst>
          </p:cNvPr>
          <p:cNvSpPr txBox="1"/>
          <p:nvPr/>
        </p:nvSpPr>
        <p:spPr>
          <a:xfrm>
            <a:off x="2731846" y="159032"/>
            <a:ext cx="7889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Sociality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B1E57-DA6B-F226-AE32-F3CBC853B41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0F9F1A-5922-AE7E-9D9F-C632840EF5F2}"/>
              </a:ext>
            </a:extLst>
          </p:cNvPr>
          <p:cNvSpPr txBox="1"/>
          <p:nvPr/>
        </p:nvSpPr>
        <p:spPr>
          <a:xfrm>
            <a:off x="617281" y="13942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AC11D5-97CF-B008-452A-66EB83091BCC}"/>
              </a:ext>
            </a:extLst>
          </p:cNvPr>
          <p:cNvSpPr txBox="1"/>
          <p:nvPr/>
        </p:nvSpPr>
        <p:spPr>
          <a:xfrm>
            <a:off x="385983" y="1034895"/>
            <a:ext cx="8158609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this sense the difference between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and offline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tends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disappear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activities, albeit mediated by digital technologies, are fully integrated in everyday social life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profiles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 crucial role in people’s overall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Finally,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 to weaken the distinction between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and private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since users share details of their private life publicly via digital platforms.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details become part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individuals’ communicative strategies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thus take place in the context of continuous connection through ubiquitous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Deuze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2012).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5B3B0B-8654-CF78-40EA-2A9B6CA9A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5B5BC30-0999-1FC5-1E1B-B49681870D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1962" y="1386763"/>
            <a:ext cx="2725148" cy="17618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A848B3-ABD9-CEDE-7AC6-1A5CA30205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7653" y="3408764"/>
            <a:ext cx="2688569" cy="13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5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E873-7143-D06A-8439-408EDC789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0BF27-63A7-2C11-717A-F8555197CF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8A668-5103-C830-FF62-98BE4AD4A9E8}"/>
              </a:ext>
            </a:extLst>
          </p:cNvPr>
          <p:cNvSpPr txBox="1"/>
          <p:nvPr/>
        </p:nvSpPr>
        <p:spPr>
          <a:xfrm>
            <a:off x="2797254" y="156171"/>
            <a:ext cx="7148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3A821-80E4-E325-6FA8-5477EF35EE5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A10C3-664C-E1BF-F02B-FC39EFBBEB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9C710E-6754-C3E5-9AFD-7B689BC35C50}"/>
              </a:ext>
            </a:extLst>
          </p:cNvPr>
          <p:cNvSpPr txBox="1"/>
          <p:nvPr/>
        </p:nvSpPr>
        <p:spPr>
          <a:xfrm>
            <a:off x="493488" y="919889"/>
            <a:ext cx="7431272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part of the increased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mediatization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everyday social practices and relations, the services that dominate the digital media landscape are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websites based on the ability to build and maintain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ties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provide to users.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scholars studying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proposed that these technologies have assumed a central role in structuring new forms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contribute crucially to the construction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 and group identity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63459-189F-768D-CA75-882D0460F1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1DA27BA-4297-6ECD-67A9-E53263EAF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790" y="1834781"/>
            <a:ext cx="2633700" cy="265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4671-54B2-3B42-9982-B4C2DA245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A9F937-1F03-0ED7-0F18-75C7B29DEA9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94979F-0262-4B6F-686A-079997E7FD51}"/>
              </a:ext>
            </a:extLst>
          </p:cNvPr>
          <p:cNvSpPr txBox="1"/>
          <p:nvPr/>
        </p:nvSpPr>
        <p:spPr>
          <a:xfrm>
            <a:off x="2734056" y="194121"/>
            <a:ext cx="754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9677F-4208-F43E-D438-399735F86B0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1CA0D-A735-8058-405B-ADA5ACBF347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CBC6FF-BC3D-90CF-5305-9D29AD725A34}"/>
              </a:ext>
            </a:extLst>
          </p:cNvPr>
          <p:cNvSpPr txBox="1"/>
          <p:nvPr/>
        </p:nvSpPr>
        <p:spPr>
          <a:xfrm>
            <a:off x="833868" y="827402"/>
            <a:ext cx="9983484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Early scholarship described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“web services that allow their users to create a public profile, build a network of contacts whose content and profile information one can see and interact with, and create or join thematic communities or groups”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7A0253-BCFA-FE0B-7C91-CAD3BF204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79F1D61-2065-577C-3A9A-82B4F00101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557" y="4015292"/>
            <a:ext cx="4871126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7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1B0-C808-28E3-8B4D-53065D5F8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0358-4E59-3E8D-E5AF-771BAEFC6986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5ED0E4-94E1-D939-032B-3D7EA2870134}"/>
              </a:ext>
            </a:extLst>
          </p:cNvPr>
          <p:cNvSpPr txBox="1"/>
          <p:nvPr/>
        </p:nvSpPr>
        <p:spPr>
          <a:xfrm>
            <a:off x="2761488" y="156171"/>
            <a:ext cx="729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452C9-A808-55CA-7555-512CB514173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AADDE-FB3F-973E-C072-099577C0D16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2ED565-C160-4C6A-2191-68618B7DC6C6}"/>
              </a:ext>
            </a:extLst>
          </p:cNvPr>
          <p:cNvSpPr txBox="1"/>
          <p:nvPr/>
        </p:nvSpPr>
        <p:spPr>
          <a:xfrm>
            <a:off x="357360" y="843989"/>
            <a:ext cx="8292864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this definition, the first social network was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SixDegrees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launched in the US in 1997, although the first service with a mass diffusion was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Friendster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in 2003 had 300 000 users.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MySpace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launched in the same year, while the birth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dates to 2004, although it reached a mass level in 2006.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during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these services experienced a true commercial explosion that placed them among the most important intermediaries between individuals and digital content.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338BA-9757-5A47-D950-4D6C63F64C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6450B2-B9ED-1A13-C9C0-8FADF45322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6029" y="919889"/>
            <a:ext cx="2267909" cy="14936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8CC459-B82C-27A4-52B3-A6B571C55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9602" y="2306320"/>
            <a:ext cx="2700762" cy="15424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400898-86AD-2EBF-C17C-F6216B1AE0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9602" y="3780824"/>
            <a:ext cx="2651990" cy="9510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49828-15E9-80B6-88DD-08AC69693B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2650" y="4945261"/>
            <a:ext cx="2651990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29947-6D19-CB55-0170-5DED57812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FD6CBB-3C72-C947-2C1C-04FE39050747}"/>
              </a:ext>
            </a:extLst>
          </p:cNvPr>
          <p:cNvSpPr/>
          <p:nvPr/>
        </p:nvSpPr>
        <p:spPr>
          <a:xfrm>
            <a:off x="211749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DF3FA-4F15-B5B3-60A3-10838145695F}"/>
              </a:ext>
            </a:extLst>
          </p:cNvPr>
          <p:cNvSpPr txBox="1"/>
          <p:nvPr/>
        </p:nvSpPr>
        <p:spPr>
          <a:xfrm>
            <a:off x="2704962" y="174212"/>
            <a:ext cx="736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C613A-4D03-16B6-8712-FBE77B0E526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FBB25-5290-A7B0-7C37-0907B4C73FC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BDC3E8-16C4-9362-8D36-40A467973C20}"/>
              </a:ext>
            </a:extLst>
          </p:cNvPr>
          <p:cNvSpPr txBox="1"/>
          <p:nvPr/>
        </p:nvSpPr>
        <p:spPr>
          <a:xfrm>
            <a:off x="617281" y="871001"/>
            <a:ext cx="10748408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last decade,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proliferated and have occupied an ever‐growing position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both for the massive number of people they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reach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for their continuous and ubiquitous everyday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It is estimated that,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alone, which in recent years has become by far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largest social network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has exceeded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three billion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active users.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113535-16FC-ED9F-57BB-900D4A2F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9AF3A28-AB7C-D471-6909-B135085C2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4414" y="4610977"/>
            <a:ext cx="2914141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2CB31-827C-3996-A3D8-CFCBAB200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101750-E68C-3CB3-CB45-643AD5CD128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3061D8-1F30-10B7-BE53-F0407824331F}"/>
              </a:ext>
            </a:extLst>
          </p:cNvPr>
          <p:cNvSpPr txBox="1"/>
          <p:nvPr/>
        </p:nvSpPr>
        <p:spPr>
          <a:xfrm>
            <a:off x="2704962" y="174212"/>
            <a:ext cx="7188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ABD108-BE36-1A65-E65C-C2E3C1DCDCF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888064-D475-2AE2-5C75-80F300E79AA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5CD636-8D27-35A0-F395-54B557F7EADD}"/>
              </a:ext>
            </a:extLst>
          </p:cNvPr>
          <p:cNvSpPr txBox="1"/>
          <p:nvPr/>
        </p:nvSpPr>
        <p:spPr>
          <a:xfrm>
            <a:off x="1165921" y="6181775"/>
            <a:ext cx="8452313" cy="517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Source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  <a:hlinkClick r:id="rId2"/>
              </a:rPr>
              <a:t>https://datareportal.com/social-media-users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3C4D2E-3B4F-CF6D-7CB7-41D1CFD305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792" y="-14043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8E6484-2FC7-D749-E70D-EEA2D51BF1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153" y="713183"/>
            <a:ext cx="9943438" cy="55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29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422764-1609-35F7-D657-1D900D016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A0850B-EE74-B171-38D5-8861EB2BFB0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8B7CA-61DC-1005-3CAA-74A454B325D3}"/>
              </a:ext>
            </a:extLst>
          </p:cNvPr>
          <p:cNvSpPr txBox="1"/>
          <p:nvPr/>
        </p:nvSpPr>
        <p:spPr>
          <a:xfrm>
            <a:off x="2704962" y="174212"/>
            <a:ext cx="7188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5BB489-F9F7-918C-EA7E-46B71D6D684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35F633-D300-C1C0-BC6F-FD1FCC88417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D97B6C8-AE3F-4CCD-3ABC-0545BC63D660}"/>
              </a:ext>
            </a:extLst>
          </p:cNvPr>
          <p:cNvSpPr txBox="1"/>
          <p:nvPr/>
        </p:nvSpPr>
        <p:spPr>
          <a:xfrm>
            <a:off x="1220785" y="6192468"/>
            <a:ext cx="8452313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Source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  <a:hlinkClick r:id="rId2"/>
              </a:rPr>
              <a:t>https://datareportal.com/social-media-users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FE2448-B1CE-6C83-8F64-34338622CA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792" y="-14043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4A74CAF-36D9-E7A6-C931-41959F2B56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1413"/>
          <a:stretch/>
        </p:blipFill>
        <p:spPr>
          <a:xfrm>
            <a:off x="258934" y="737250"/>
            <a:ext cx="11105546" cy="553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59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F8DE7-862B-D291-F7D7-12D926578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4D5407-A1C9-03C5-74D2-61B10C5DE82A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FB1A78-64AC-0871-8C06-8FEC525B8D6E}"/>
              </a:ext>
            </a:extLst>
          </p:cNvPr>
          <p:cNvSpPr txBox="1"/>
          <p:nvPr/>
        </p:nvSpPr>
        <p:spPr>
          <a:xfrm>
            <a:off x="2714106" y="-28244"/>
            <a:ext cx="7188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572EA5-71BB-CD94-F5A1-92FC7107BE2B}"/>
              </a:ext>
            </a:extLst>
          </p:cNvPr>
          <p:cNvSpPr/>
          <p:nvPr/>
        </p:nvSpPr>
        <p:spPr>
          <a:xfrm>
            <a:off x="618137" y="-12067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BDD2B9-FB86-AC27-6467-0361AA8D2CF4}"/>
              </a:ext>
            </a:extLst>
          </p:cNvPr>
          <p:cNvSpPr txBox="1"/>
          <p:nvPr/>
        </p:nvSpPr>
        <p:spPr>
          <a:xfrm>
            <a:off x="626143" y="-3545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92C7DF-ECD0-9FFB-9CCD-DF0BD8CB31A9}"/>
              </a:ext>
            </a:extLst>
          </p:cNvPr>
          <p:cNvSpPr txBox="1"/>
          <p:nvPr/>
        </p:nvSpPr>
        <p:spPr>
          <a:xfrm>
            <a:off x="1147632" y="6267208"/>
            <a:ext cx="8452313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Source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  <a:hlinkClick r:id="rId2"/>
              </a:rPr>
              <a:t>https://datareportal.com/social-media-users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A99F61-F526-C45C-C74D-30B28CBEF9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792" y="-14043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D23E70-A603-1408-3AAE-F9E9528A9B7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1629"/>
          <a:stretch/>
        </p:blipFill>
        <p:spPr>
          <a:xfrm>
            <a:off x="266940" y="516925"/>
            <a:ext cx="11713097" cy="582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4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DFC77-A269-CF19-2F5A-958D0533B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F0357-35B5-1176-0503-4A0A3C1B292C}"/>
              </a:ext>
            </a:extLst>
          </p:cNvPr>
          <p:cNvSpPr/>
          <p:nvPr/>
        </p:nvSpPr>
        <p:spPr>
          <a:xfrm>
            <a:off x="259080" y="7995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BBDC8-A557-9EAD-D082-1DB721171436}"/>
              </a:ext>
            </a:extLst>
          </p:cNvPr>
          <p:cNvSpPr txBox="1"/>
          <p:nvPr/>
        </p:nvSpPr>
        <p:spPr>
          <a:xfrm>
            <a:off x="2704962" y="174212"/>
            <a:ext cx="7252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E3ED29-FE76-BC26-3022-2FD4FBE2276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1A1EF8-F495-E9F9-9160-79D7CA0728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5C8848-4423-ECC8-C5D0-3D32BD0F4040}"/>
              </a:ext>
            </a:extLst>
          </p:cNvPr>
          <p:cNvSpPr txBox="1"/>
          <p:nvPr/>
        </p:nvSpPr>
        <p:spPr>
          <a:xfrm>
            <a:off x="295963" y="1052639"/>
            <a:ext cx="8900598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of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been developed to facilitate the organization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relationships around common interests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are at least partly the effect and not just the cause of the emergence of new forms of grassroots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follows a path that has been taken by digital services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the same happened with the first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BBS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networks, that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1980s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grew thanks to the groups of users who used them to discuss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art, or music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6C5F8E-FA4A-8A76-D812-CACFFFB4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9446154-331D-BE59-23EE-EA32B9934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1003" y="1819563"/>
            <a:ext cx="2145978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EBBA0-4B1E-C2EB-BA27-1F544A1D0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D2065-5B9D-B961-3F2F-DA4FAC5EFD95}"/>
              </a:ext>
            </a:extLst>
          </p:cNvPr>
          <p:cNvSpPr/>
          <p:nvPr/>
        </p:nvSpPr>
        <p:spPr>
          <a:xfrm>
            <a:off x="219828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586F2C-3E97-718F-1DAC-FE710AF66A37}"/>
              </a:ext>
            </a:extLst>
          </p:cNvPr>
          <p:cNvSpPr txBox="1"/>
          <p:nvPr/>
        </p:nvSpPr>
        <p:spPr>
          <a:xfrm>
            <a:off x="2704963" y="174212"/>
            <a:ext cx="74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27A41-F0C0-E8AF-3613-701B627A1A8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59D05-D6D1-3960-47FD-2E6F13280FA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F97D82-BA55-4F08-6E64-305231F1A68A}"/>
              </a:ext>
            </a:extLst>
          </p:cNvPr>
          <p:cNvSpPr txBox="1"/>
          <p:nvPr/>
        </p:nvSpPr>
        <p:spPr>
          <a:xfrm>
            <a:off x="1300608" y="912729"/>
            <a:ext cx="8981330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itself was initially developed to put in touch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students at Harvard University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only at a later stage did it raise the capital that turned it into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 enterprise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1CC62-70E2-AC76-F603-511D6285E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8BB3D4-CEAF-A167-07BA-2ED5C87F9C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124" y="2866835"/>
            <a:ext cx="6682422" cy="375678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08CE75-B706-072E-DB30-2CC39AAB5B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573" y="3772469"/>
            <a:ext cx="3463187" cy="180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7A25-E165-5A17-BF06-251A1D6C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6A996-A00B-475A-9A1B-9EF8F607355D}"/>
              </a:ext>
            </a:extLst>
          </p:cNvPr>
          <p:cNvSpPr/>
          <p:nvPr/>
        </p:nvSpPr>
        <p:spPr>
          <a:xfrm>
            <a:off x="180578" y="552070"/>
            <a:ext cx="11838706" cy="61693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74BAB-38F0-59FB-CD33-56833B0123CF}"/>
              </a:ext>
            </a:extLst>
          </p:cNvPr>
          <p:cNvSpPr txBox="1"/>
          <p:nvPr/>
        </p:nvSpPr>
        <p:spPr>
          <a:xfrm>
            <a:off x="2683647" y="73872"/>
            <a:ext cx="748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FE2132-0A1A-3528-ACCF-B93F90B13CA4}"/>
              </a:ext>
            </a:extLst>
          </p:cNvPr>
          <p:cNvSpPr/>
          <p:nvPr/>
        </p:nvSpPr>
        <p:spPr>
          <a:xfrm>
            <a:off x="617281" y="-4216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248F8-A17B-F93F-3829-29A683D0B430}"/>
              </a:ext>
            </a:extLst>
          </p:cNvPr>
          <p:cNvSpPr txBox="1"/>
          <p:nvPr/>
        </p:nvSpPr>
        <p:spPr>
          <a:xfrm>
            <a:off x="617281" y="7387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91EAA0-6FA7-7936-15BE-D17B978C51F7}"/>
              </a:ext>
            </a:extLst>
          </p:cNvPr>
          <p:cNvSpPr txBox="1"/>
          <p:nvPr/>
        </p:nvSpPr>
        <p:spPr>
          <a:xfrm>
            <a:off x="864282" y="593481"/>
            <a:ext cx="9815910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 are of course many different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used to organize different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groups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for the most various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purposes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in an array of heterogeneous modalities.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If some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generalist, meaning they are based primarily on the sharing of a variety of content, others are dedicated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specific purposes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typologies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demographics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8F8E37-3088-8F64-2B2E-4D859104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774357" y="19851"/>
            <a:ext cx="1237066" cy="5776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E82FC9-073A-B825-3981-B32789624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775" y="4220718"/>
            <a:ext cx="4506449" cy="239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9D968-3BD4-52C9-12DB-782B202B6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A8BDE5-D56E-055D-ABFF-21B0CEF67A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F4EFC-DD0E-FFAA-5C99-76BC5AB6E373}"/>
              </a:ext>
            </a:extLst>
          </p:cNvPr>
          <p:cNvSpPr txBox="1"/>
          <p:nvPr/>
        </p:nvSpPr>
        <p:spPr>
          <a:xfrm>
            <a:off x="2704962" y="174212"/>
            <a:ext cx="728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F24F7-C056-0A6C-D2CC-B8240F8603F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73886A-F2C5-CC52-067E-22D23784B9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7C8377-F300-F4E6-1923-E56EC864A93F}"/>
              </a:ext>
            </a:extLst>
          </p:cNvPr>
          <p:cNvSpPr txBox="1"/>
          <p:nvPr/>
        </p:nvSpPr>
        <p:spPr>
          <a:xfrm>
            <a:off x="1482460" y="1202131"/>
            <a:ext cx="8511931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LinkedIn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for example, targets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job seekers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well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human resource managers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is used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professional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reasons as a sort of social curriculum vitae.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8057B-5717-87AF-8510-D4E38FF5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A6097A-A2D6-6C01-9D4A-7F3D1659AD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6601" y="3760547"/>
            <a:ext cx="4218798" cy="26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B9F3-65AA-FB1B-707B-F59698B49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96E9F-0318-84F7-6A8B-14C75040BC65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496F2-FF2A-3BF1-7FAF-F2A55DA67196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94102-C622-FEC2-1A56-0B92BFB4165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F42DC-CCB0-5691-05F6-FD4B8C331CF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A8BA1-3877-CEBF-B894-CF0FA2B95525}"/>
              </a:ext>
            </a:extLst>
          </p:cNvPr>
          <p:cNvSpPr txBox="1"/>
          <p:nvPr/>
        </p:nvSpPr>
        <p:spPr>
          <a:xfrm>
            <a:off x="1110197" y="1073960"/>
            <a:ext cx="8957347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MySpace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emerged as a social media service for adolescents but has long been populated almost exclusively by musicians and bands, which use it to target an audience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teenagers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400A1-B4BC-6115-DB0E-C0AE5DB4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FA18A2-9452-6783-7C64-158CA4177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7596" y="4303689"/>
            <a:ext cx="5444200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06FD9-6284-2A12-ABE1-47394549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39FA35-A07F-A517-C927-A824C8D8002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5761DB-D7C0-8ADC-D82F-1512D02E4EDF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834A26-FF6A-6D9B-4630-E06583EF67C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587EE4-829A-EA82-48A8-BD07CDCEDBB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AE17FA-BDDC-A700-8E32-16E5890B601B}"/>
              </a:ext>
            </a:extLst>
          </p:cNvPr>
          <p:cNvSpPr txBox="1"/>
          <p:nvPr/>
        </p:nvSpPr>
        <p:spPr>
          <a:xfrm>
            <a:off x="1111058" y="1067900"/>
            <a:ext cx="9303958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 also be shaped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gender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‐based differences.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example,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Pinterest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tends to have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female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user base as it facilitates gendered activities, such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craft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fashion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6B762-1C59-8FF4-9650-484759B727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5449D4-7950-F179-7838-D5FAA7A5C4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220" b="17704"/>
          <a:stretch/>
        </p:blipFill>
        <p:spPr>
          <a:xfrm>
            <a:off x="3761400" y="4597072"/>
            <a:ext cx="4528747" cy="183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1923-7317-CC29-B593-404A334BC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D44029-784F-F912-5EEB-2DB428C87943}"/>
              </a:ext>
            </a:extLst>
          </p:cNvPr>
          <p:cNvSpPr/>
          <p:nvPr/>
        </p:nvSpPr>
        <p:spPr>
          <a:xfrm>
            <a:off x="259080" y="871001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D9C55-3240-0650-26B8-CFB6B224A05C}"/>
              </a:ext>
            </a:extLst>
          </p:cNvPr>
          <p:cNvSpPr txBox="1"/>
          <p:nvPr/>
        </p:nvSpPr>
        <p:spPr>
          <a:xfrm>
            <a:off x="2704962" y="174212"/>
            <a:ext cx="722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18F02-CA5B-A8EF-71BB-5769001FD8B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B50DF4-84DC-F08F-B5F3-8C7C73A56B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140B4B-CD9D-C185-3109-C6DD0AE87E48}"/>
              </a:ext>
            </a:extLst>
          </p:cNvPr>
          <p:cNvSpPr txBox="1"/>
          <p:nvPr/>
        </p:nvSpPr>
        <p:spPr>
          <a:xfrm>
            <a:off x="1171373" y="984786"/>
            <a:ext cx="9666373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Finally,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necessarily global but rather tend to be divided across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geographical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linguistic lines.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Even if the largest platforms, such as Facebook, are used almost everywhere, similar services provided by different actors may be more prevalent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certain geographical areas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C505F-F588-507F-515B-C4E1CBEAFB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46E635-C585-3AAD-6121-8DDB8603C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0064" y="3849989"/>
            <a:ext cx="2767824" cy="287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92DF-2374-B3F6-7367-2DADF0F4E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EDA0E-FB42-49A1-001B-9FBCE2791BFB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2ACC9-E4E6-62C6-BB77-03ED2C276CFF}"/>
              </a:ext>
            </a:extLst>
          </p:cNvPr>
          <p:cNvSpPr txBox="1"/>
          <p:nvPr/>
        </p:nvSpPr>
        <p:spPr>
          <a:xfrm>
            <a:off x="2704962" y="174212"/>
            <a:ext cx="737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80B588-86E9-E39B-6C61-44E9C727DFC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19B3E-C059-BFAE-B58C-180385C1C30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7A528-B5F7-30DA-C8DF-98DC05675796}"/>
              </a:ext>
            </a:extLst>
          </p:cNvPr>
          <p:cNvSpPr txBox="1"/>
          <p:nvPr/>
        </p:nvSpPr>
        <p:spPr>
          <a:xfrm>
            <a:off x="373283" y="1117218"/>
            <a:ext cx="776424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was the case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Orkut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‐owned platform that was widely spread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Brazil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before being ousted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Today,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Renren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Asian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platform similar to Facebook,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Sina Weibo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Chinese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equivalent of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X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(Twitter), reach hundreds of millions of users.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3C1415-736E-E592-A982-3E303A40A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24767A-DA63-DCF9-17A0-2334019DE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571" y="937930"/>
            <a:ext cx="3012897" cy="17200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D22236-9A71-445F-842E-74B9CDA9A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1354" y="2782286"/>
            <a:ext cx="3316511" cy="104860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BA3503-AA9E-5F56-A42B-6B786A1A2B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8522" y="3995487"/>
            <a:ext cx="3170195" cy="195088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529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66528-E09D-BFDA-F9D2-3269A06A4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16457-BE4E-C6E7-4FE5-64E892252994}"/>
              </a:ext>
            </a:extLst>
          </p:cNvPr>
          <p:cNvSpPr/>
          <p:nvPr/>
        </p:nvSpPr>
        <p:spPr>
          <a:xfrm>
            <a:off x="180577" y="76197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4ED30-0BB5-D1E6-C051-BE1F69143874}"/>
              </a:ext>
            </a:extLst>
          </p:cNvPr>
          <p:cNvSpPr txBox="1"/>
          <p:nvPr/>
        </p:nvSpPr>
        <p:spPr>
          <a:xfrm>
            <a:off x="2704962" y="174212"/>
            <a:ext cx="724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99065C-9903-3302-B9A4-B2FC23FF7F4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29861-24EE-D8AB-AE81-303EE7B6ACA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994C3D-BEAD-FEC8-C6A7-4C33C414EF11}"/>
              </a:ext>
            </a:extLst>
          </p:cNvPr>
          <p:cNvSpPr txBox="1"/>
          <p:nvPr/>
        </p:nvSpPr>
        <p:spPr>
          <a:xfrm>
            <a:off x="948902" y="1030234"/>
            <a:ext cx="1001475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typically integrate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go beyond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publication of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their boards or timelines.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many of these sites provide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chats, instant messaging, email, and telephony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commenting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rating systems.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BC7DCB-6F17-1341-A85F-7403A6A3B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CE4E38-4EE5-DE30-2C38-4C3328A1F9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6711" y="3947049"/>
            <a:ext cx="4078577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14977-383E-925D-E294-C789217AC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98C-0E82-0653-7BA6-F50B6D97AAAD}"/>
              </a:ext>
            </a:extLst>
          </p:cNvPr>
          <p:cNvSpPr/>
          <p:nvPr/>
        </p:nvSpPr>
        <p:spPr>
          <a:xfrm>
            <a:off x="266940" y="704883"/>
            <a:ext cx="11752343" cy="6016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9B070-D38D-A345-83F7-986ADCDA572B}"/>
              </a:ext>
            </a:extLst>
          </p:cNvPr>
          <p:cNvSpPr txBox="1"/>
          <p:nvPr/>
        </p:nvSpPr>
        <p:spPr>
          <a:xfrm>
            <a:off x="2704962" y="138064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Social media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CB321-CDF8-D07C-CD13-A93D27B16DA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F8874-6A59-84C4-6AF2-6457FCD086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933D6-1D57-7D3B-A649-83F4DBF8E6BC}"/>
              </a:ext>
            </a:extLst>
          </p:cNvPr>
          <p:cNvSpPr txBox="1"/>
          <p:nvPr/>
        </p:nvSpPr>
        <p:spPr>
          <a:xfrm>
            <a:off x="617280" y="875443"/>
            <a:ext cx="1016349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facilitate and structure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interpersonal communications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they have the power to shape the type of actions that occur within their services.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affordances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characterize their technological features offer precise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possibilities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at the same time set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limits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within which they can be used.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1E2D8E-60C3-31EC-222E-CB2AE3B2B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E341F6-9DFE-29B1-16D7-6874B51CA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846" y="3919614"/>
            <a:ext cx="2621507" cy="262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A66FD-C920-19C6-CA00-1C4A5A042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14145-A7A5-3A35-EE96-61D8B28703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403298-207A-2E7A-3F72-7FD1C8EBE531}"/>
              </a:ext>
            </a:extLst>
          </p:cNvPr>
          <p:cNvSpPr txBox="1"/>
          <p:nvPr/>
        </p:nvSpPr>
        <p:spPr>
          <a:xfrm>
            <a:off x="2704962" y="174212"/>
            <a:ext cx="738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6E601-BF2D-B811-6308-1BC0329C9B3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1F1EF4-21DF-3441-7707-DBE25C6E0F18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389AA-EDE2-FBCF-DE7B-105E540E88C9}"/>
              </a:ext>
            </a:extLst>
          </p:cNvPr>
          <p:cNvSpPr txBox="1"/>
          <p:nvPr/>
        </p:nvSpPr>
        <p:spPr>
          <a:xfrm>
            <a:off x="845099" y="871001"/>
            <a:ext cx="9789373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media theorist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José van Dijck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put it, they do so by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coding relationships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between people, things and ideas into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turn,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sociality coded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technology renders people’s activities formal, manageable, and manipulable, enabling platforms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engineer the sociality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people’s everyday routines”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E8206-B4B2-4CA3-2EFB-172520132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DECF3B-32AA-BF3D-1187-42BAC8B0C8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6561" y="3965324"/>
            <a:ext cx="1816765" cy="25117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32688F-969C-3851-8615-FC52057148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5396" y="4312826"/>
            <a:ext cx="3023878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9F44D-82C3-F738-5DBB-DB56C2FDD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7CE59C-58C8-CE14-DF58-D3E0360D50A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53B60-305D-45C4-CC72-74817AB552E6}"/>
              </a:ext>
            </a:extLst>
          </p:cNvPr>
          <p:cNvSpPr txBox="1"/>
          <p:nvPr/>
        </p:nvSpPr>
        <p:spPr>
          <a:xfrm>
            <a:off x="2704962" y="174212"/>
            <a:ext cx="719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569269-67F0-9B43-812D-38E1527CB53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BB4CC6-304F-5A2D-A21D-8AB63D67E7A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A3F8-AFA8-B1F4-DA9F-D069DABA2DB0}"/>
              </a:ext>
            </a:extLst>
          </p:cNvPr>
          <p:cNvSpPr txBox="1"/>
          <p:nvPr/>
        </p:nvSpPr>
        <p:spPr>
          <a:xfrm>
            <a:off x="515586" y="1108934"/>
            <a:ext cx="817121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platforms, all activities generate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which are then analyzed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used to shape and organize platform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based on the creation of a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graph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that is,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all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interactions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among individual users.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generation and analysis of such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key for the platform to offer a richer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experience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28697-4188-B381-88A0-5EA257281C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8D2D5C-415A-CBF7-28CE-83FD7F27C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5446" y="1892828"/>
            <a:ext cx="2867423" cy="194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3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8731F-1300-DC4B-3E3F-DA854848C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C20CC4-043E-25C5-84C8-E391DAC1DE11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72AB06-5969-7FB9-F843-066777D88FB5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991CE-4286-3266-6AED-6015A3014052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2E24A-589E-7185-0652-4E5A8ECE977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902AD3-EF4D-90CF-633A-87DD262C9FEE}"/>
              </a:ext>
            </a:extLst>
          </p:cNvPr>
          <p:cNvSpPr txBox="1"/>
          <p:nvPr/>
        </p:nvSpPr>
        <p:spPr>
          <a:xfrm>
            <a:off x="529642" y="862030"/>
            <a:ext cx="1077234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uses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algorithmically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sort out which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most likely to be interesting for a specific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thus generate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interactions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means that it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analyzes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past interactions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order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predict future behavior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estimates how likely it is that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will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interact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another user’s post.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435918-E9B5-8CAF-3412-B9483165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6B0E24-21D6-4F99-EA3D-C9064D20DF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120" y="4186855"/>
            <a:ext cx="3630334" cy="249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05E60-8A4D-2526-279A-6270EEA8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BA0130-9850-D2C5-7F27-EBE7B69BAB86}"/>
              </a:ext>
            </a:extLst>
          </p:cNvPr>
          <p:cNvSpPr/>
          <p:nvPr/>
        </p:nvSpPr>
        <p:spPr>
          <a:xfrm>
            <a:off x="25908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77F228-C24C-92A9-1F4D-EC590B007F20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72C75E-4E78-33F6-83A0-A8A8C4815A5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7E7D36-2118-59E6-2796-1809EB605C0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AA73DC-768C-0139-8EB8-AF2086522761}"/>
              </a:ext>
            </a:extLst>
          </p:cNvPr>
          <p:cNvSpPr txBox="1"/>
          <p:nvPr/>
        </p:nvSpPr>
        <p:spPr>
          <a:xfrm>
            <a:off x="721667" y="1053994"/>
            <a:ext cx="675812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analyze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A’s social graph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estimate how likely it is that she will comment on or share a post by user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if that post has already received comments from users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 and 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use this ability in order to foster and increase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 and sociality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therefore extract more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D54DC1-1A64-ED14-5103-8C4E82BE3E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ABC893-1A21-5DAE-3ACF-CA7F3F40A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5294" y="1805506"/>
            <a:ext cx="3354162" cy="2952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A877D-FB82-5C58-36CB-DC8DCC6A4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5CD545-DA09-A178-4662-0B89CD16CBE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3E02E2-5CBD-0349-55C5-171847B756DE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61637-6F25-E29E-FA7A-3183F01A917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21A84B-3359-5D91-1182-1FE55019414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218952-1AFA-E831-664A-F3D3708AE58F}"/>
              </a:ext>
            </a:extLst>
          </p:cNvPr>
          <p:cNvSpPr txBox="1"/>
          <p:nvPr/>
        </p:nvSpPr>
        <p:spPr>
          <a:xfrm>
            <a:off x="266940" y="1048527"/>
            <a:ext cx="815715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 should note that this feature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inextricable from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these platforms, the generation and analysis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not a byproduct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sociality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their primary and most important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Their ability not only to mediate sociality but also to “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datafy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interactions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at the core of social media platforms’ emergence as key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social, political, and economic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actors.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FE37D9-9984-4BC8-2843-06DCCEA9A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F7ABB3-D7D8-3192-9EF0-703997C81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9996" y="1689487"/>
            <a:ext cx="3225064" cy="22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7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BA4F-C25F-D7E1-D400-67CB41A61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A0C16-6531-EFD5-EE44-1C7409CAC8AE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3E962C-950A-665F-27D7-2422CBB104F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9A585A-322D-0791-E060-BA061D3C791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099780-CD6A-FC93-E38C-A5B7BFB5800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7A1FEC-C440-00CC-462B-70E9565AB2A1}"/>
              </a:ext>
            </a:extLst>
          </p:cNvPr>
          <p:cNvSpPr txBox="1"/>
          <p:nvPr/>
        </p:nvSpPr>
        <p:spPr>
          <a:xfrm>
            <a:off x="881211" y="1812841"/>
            <a:ext cx="7092357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overwhelmingly owned and managed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private corporations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These companies have developed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allow them to extract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manage.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9708ED-515A-7753-B0D5-37F84062C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9183BD-2127-CBD1-F0FE-8D4113604E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849" y="1607191"/>
            <a:ext cx="2999492" cy="299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0C214-5097-2EA2-05C8-97C16EEE8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650ED3-5A67-BAC5-9654-33B16B69D58B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C4FB5E-618F-5F50-0C46-A9AA4B860766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DF73A-964F-181E-8807-C33DCB594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593C32-FE92-52EF-A357-BBA2B74CDE4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F24FF-47A9-4514-7722-C73A512F9C2B}"/>
              </a:ext>
            </a:extLst>
          </p:cNvPr>
          <p:cNvSpPr txBox="1"/>
          <p:nvPr/>
        </p:nvSpPr>
        <p:spPr>
          <a:xfrm>
            <a:off x="533739" y="788548"/>
            <a:ext cx="1043906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most of these services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platforms’ revenues do not derive from user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from their ability to capture, analyze, and valorize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users provide to the site.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data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aggregated by software that creates user profiles based on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interests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pages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visit, and their networks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friends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C4AC5D-5199-5096-BFB4-178766BA09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A229E0-F174-0C3E-EF0F-148A1F3035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5850" y="4007510"/>
            <a:ext cx="2603126" cy="260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4E724-BD71-225C-3399-F344055C5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474601-79C1-9405-AAA0-360E6C2481A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FEA540-00CF-CD74-E1D7-5305AD70563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4DB3EE-3A6B-D4F7-036A-904B6169CD2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75F755-D8CF-2C33-22B2-CC015B491F9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BA6E54-6DBF-3BD6-300A-3081B99B9AF3}"/>
              </a:ext>
            </a:extLst>
          </p:cNvPr>
          <p:cNvSpPr txBox="1"/>
          <p:nvPr/>
        </p:nvSpPr>
        <p:spPr>
          <a:xfrm>
            <a:off x="312214" y="942372"/>
            <a:ext cx="7773305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collected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can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sold to third parties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for example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marketing agencies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used directly on the service to provide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targeted advertising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Indeed,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thrive on their ability to create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advertisements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are compatible with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interests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lifestyles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integrate them as natural components of the communicative environments in which one’s relational life develops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4456B1-BEF0-4BEB-1639-0FFB5CBEE7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2C437B7-7599-676D-50FB-B1247CDC7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5475" y="1673066"/>
            <a:ext cx="3739586" cy="285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2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67C60-F55C-619C-14CD-4527CC2B0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48F3C0-AB9E-DF46-600A-38CFD490FD23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64B3D3-963C-C646-5C59-449E0E765EA9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Sociality Algorithms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94C9C8-1AD5-D905-2F7F-F8A20E06589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4DA34F-7771-022F-BAC9-03F6F5F4AF2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FAE7CE-8219-51B0-398B-7FC56D923017}"/>
              </a:ext>
            </a:extLst>
          </p:cNvPr>
          <p:cNvSpPr txBox="1"/>
          <p:nvPr/>
        </p:nvSpPr>
        <p:spPr>
          <a:xfrm>
            <a:off x="383948" y="827402"/>
            <a:ext cx="8622891" cy="557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all social media are for profit, but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non‐profit services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struggled to emerge.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 example 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Diaspora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Facebook‐like service built 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software and on a network of distributed servers.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Thanks to its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decentralized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architecture, no single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entity can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control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system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depends on many machines on which each user can store their information.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Moreover,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Diaspora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allows for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encrypted communications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thus seeks to protect the privacy of its users 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and other similar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social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 to be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limited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their inability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reach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critical mass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which would make them competitive with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services.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C02DC4-2D9C-CE60-990C-10246B1FA5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C24801-71CE-107B-2AB4-61484C719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8791" y="996311"/>
            <a:ext cx="1978252" cy="197825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8529527-B052-B2F4-C221-DD18F692B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8411" y="3076771"/>
            <a:ext cx="2439013" cy="184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B314E-ADBD-5455-EF5C-1C20AA88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A7D562-F6B0-3F2A-EE56-8A1A857FCB6B}"/>
              </a:ext>
            </a:extLst>
          </p:cNvPr>
          <p:cNvSpPr/>
          <p:nvPr/>
        </p:nvSpPr>
        <p:spPr>
          <a:xfrm>
            <a:off x="302768" y="725731"/>
            <a:ext cx="1376399" cy="423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1AE53-06C2-5355-1B08-E10F708B24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13F601-898A-5651-A0B2-5DAB5A2A0EBE}"/>
              </a:ext>
            </a:extLst>
          </p:cNvPr>
          <p:cNvSpPr/>
          <p:nvPr/>
        </p:nvSpPr>
        <p:spPr>
          <a:xfrm>
            <a:off x="302768" y="1623899"/>
            <a:ext cx="11154664" cy="461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foster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forms of interaction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enrich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life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individuals.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Therefore,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relationships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seem to always be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mediated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technologies mediate 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depend on uneven power dynamics, as well as on cultural and identity factors.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are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coding relationships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between people, things and ideas into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means that it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analyzes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past interactions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order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predict future behavior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These companies have developed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allow them to extract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manage.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collected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can be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sold to third parties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C9B6A6-5353-FFB6-5393-BC54064B3D41}"/>
              </a:ext>
            </a:extLst>
          </p:cNvPr>
          <p:cNvSpPr txBox="1"/>
          <p:nvPr/>
        </p:nvSpPr>
        <p:spPr>
          <a:xfrm>
            <a:off x="2170079" y="622582"/>
            <a:ext cx="2276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1B74F-FD0B-E097-ABBB-9DB2FA3FD753}"/>
              </a:ext>
            </a:extLst>
          </p:cNvPr>
          <p:cNvSpPr txBox="1"/>
          <p:nvPr/>
        </p:nvSpPr>
        <p:spPr>
          <a:xfrm>
            <a:off x="302768" y="780364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DFC89-DFA8-317E-A7A6-4126D5B20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1" y="-37675"/>
            <a:ext cx="1774394" cy="828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E8288-4ED1-0349-EF94-2A23D4288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921" y="129375"/>
            <a:ext cx="1904612" cy="126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44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2006/documentManagement/types"/>
    <ds:schemaRef ds:uri="aca13214-df29-4e3c-a050-857c0bf7bd8e"/>
    <ds:schemaRef ds:uri="http://purl.org/dc/elements/1.1/"/>
    <ds:schemaRef ds:uri="http://www.w3.org/XML/1998/namespace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2897</Words>
  <Application>Microsoft Office PowerPoint</Application>
  <PresentationFormat>Widescreen</PresentationFormat>
  <Paragraphs>195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Shereen Kedwany</cp:lastModifiedBy>
  <cp:revision>401</cp:revision>
  <dcterms:created xsi:type="dcterms:W3CDTF">2023-04-29T09:08:00Z</dcterms:created>
  <dcterms:modified xsi:type="dcterms:W3CDTF">2025-01-20T21:40:49Z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