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78" r:id="rId4"/>
    <p:sldId id="260" r:id="rId5"/>
    <p:sldId id="261" r:id="rId6"/>
    <p:sldId id="262" r:id="rId7"/>
    <p:sldId id="279"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0" r:id="rId24"/>
    <p:sldId id="281" r:id="rId25"/>
    <p:sldId id="282" r:id="rId26"/>
    <p:sldId id="283" r:id="rId27"/>
    <p:sldId id="284" r:id="rId28"/>
    <p:sldId id="285" r:id="rId29"/>
    <p:sldId id="286" r:id="rId30"/>
    <p:sldId id="287" r:id="rId31"/>
    <p:sldId id="289" r:id="rId32"/>
    <p:sldId id="290" r:id="rId33"/>
    <p:sldId id="291" r:id="rId34"/>
    <p:sldId id="292" r:id="rId35"/>
    <p:sldId id="293" r:id="rId36"/>
    <p:sldId id="294" r:id="rId37"/>
    <p:sldId id="295" r:id="rId38"/>
    <p:sldId id="29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143C67-0DAA-4B0D-BA8F-80BE783CEC98}" type="doc">
      <dgm:prSet loTypeId="urn:microsoft.com/office/officeart/2005/8/layout/funnel1" loCatId="process" qsTypeId="urn:microsoft.com/office/officeart/2005/8/quickstyle/simple1" qsCatId="simple" csTypeId="urn:microsoft.com/office/officeart/2005/8/colors/colorful5" csCatId="colorful" phldr="1"/>
      <dgm:spPr/>
      <dgm:t>
        <a:bodyPr/>
        <a:lstStyle/>
        <a:p>
          <a:endParaRPr lang="en-US"/>
        </a:p>
      </dgm:t>
    </dgm:pt>
    <dgm:pt modelId="{00DBB031-2053-404F-9F44-8A5CBAA18F3E}">
      <dgm:prSet phldrT="[Text]"/>
      <dgm:spPr>
        <a:xfrm>
          <a:off x="2691130" y="228130"/>
          <a:ext cx="1014412" cy="1014412"/>
        </a:xfrm>
        <a:prstGeom prst="ellipse">
          <a:avLst/>
        </a:prstGeom>
        <a:solidFill>
          <a:srgbClr val="AEB0C8">
            <a:hueOff val="-4532834"/>
            <a:satOff val="80883"/>
            <a:lumOff val="-48823"/>
            <a:alphaOff val="0"/>
          </a:srgbClr>
        </a:solidFill>
        <a:ln w="25400" cap="flat" cmpd="sng" algn="ctr">
          <a:solidFill>
            <a:srgbClr val="FFFFFF">
              <a:hueOff val="0"/>
              <a:satOff val="0"/>
              <a:lumOff val="0"/>
              <a:alphaOff val="0"/>
            </a:srgbClr>
          </a:solidFill>
          <a:prstDash val="solid"/>
        </a:ln>
        <a:effectLst/>
      </dgm:spPr>
      <dgm:t>
        <a:bodyPr/>
        <a:lstStyle/>
        <a:p>
          <a:pPr>
            <a:buNone/>
          </a:pPr>
          <a:r>
            <a:rPr lang="en-US" dirty="0">
              <a:solidFill>
                <a:srgbClr val="FFFFFF"/>
              </a:solidFill>
              <a:effectLst>
                <a:outerShdw blurRad="38100" dist="38100" dir="2700000" algn="tl">
                  <a:srgbClr val="000000">
                    <a:alpha val="43137"/>
                  </a:srgbClr>
                </a:outerShdw>
              </a:effectLst>
              <a:latin typeface="Verdana"/>
              <a:ea typeface="+mn-ea"/>
              <a:cs typeface="Arial"/>
            </a:rPr>
            <a:t>Affective</a:t>
          </a:r>
        </a:p>
      </dgm:t>
    </dgm:pt>
    <dgm:pt modelId="{3D65D480-EAE1-484A-A4F7-7AEBC605ADA0}" type="parTrans" cxnId="{BC018AD7-BD12-463D-8DD2-70CE2909DF6E}">
      <dgm:prSet/>
      <dgm:spPr/>
      <dgm:t>
        <a:bodyPr/>
        <a:lstStyle/>
        <a:p>
          <a:endParaRPr lang="en-US">
            <a:effectLst>
              <a:outerShdw blurRad="38100" dist="38100" dir="2700000" algn="tl">
                <a:srgbClr val="000000">
                  <a:alpha val="43137"/>
                </a:srgbClr>
              </a:outerShdw>
            </a:effectLst>
          </a:endParaRPr>
        </a:p>
      </dgm:t>
    </dgm:pt>
    <dgm:pt modelId="{CC5E30E0-6660-4D9B-BDFD-6D34F16CADD0}" type="sibTrans" cxnId="{BC018AD7-BD12-463D-8DD2-70CE2909DF6E}">
      <dgm:prSet/>
      <dgm:spPr/>
      <dgm:t>
        <a:bodyPr/>
        <a:lstStyle/>
        <a:p>
          <a:endParaRPr lang="en-US">
            <a:effectLst>
              <a:outerShdw blurRad="38100" dist="38100" dir="2700000" algn="tl">
                <a:srgbClr val="000000">
                  <a:alpha val="43137"/>
                </a:srgbClr>
              </a:outerShdw>
            </a:effectLst>
          </a:endParaRPr>
        </a:p>
      </dgm:t>
    </dgm:pt>
    <dgm:pt modelId="{2484C45A-3F4A-4DA5-8987-59BBF77B03B9}">
      <dgm:prSet phldrT="[Text]"/>
      <dgm:spPr>
        <a:xfrm>
          <a:off x="1654175" y="473392"/>
          <a:ext cx="1014412" cy="1014412"/>
        </a:xfrm>
        <a:prstGeom prst="ellipse">
          <a:avLst/>
        </a:prstGeom>
        <a:solidFill>
          <a:srgbClr val="AEB0C8">
            <a:hueOff val="-2266417"/>
            <a:satOff val="40442"/>
            <a:lumOff val="-24411"/>
            <a:alphaOff val="0"/>
          </a:srgbClr>
        </a:solidFill>
        <a:ln w="25400" cap="flat" cmpd="sng" algn="ctr">
          <a:solidFill>
            <a:srgbClr val="FFFFFF">
              <a:hueOff val="0"/>
              <a:satOff val="0"/>
              <a:lumOff val="0"/>
              <a:alphaOff val="0"/>
            </a:srgbClr>
          </a:solidFill>
          <a:prstDash val="solid"/>
        </a:ln>
        <a:effectLst/>
      </dgm:spPr>
      <dgm:t>
        <a:bodyPr/>
        <a:lstStyle/>
        <a:p>
          <a:pPr>
            <a:buNone/>
          </a:pPr>
          <a:r>
            <a:rPr lang="en-US" dirty="0">
              <a:solidFill>
                <a:srgbClr val="000000"/>
              </a:solidFill>
              <a:effectLst>
                <a:outerShdw blurRad="38100" dist="38100" dir="2700000" algn="tl">
                  <a:srgbClr val="000000">
                    <a:alpha val="43137"/>
                  </a:srgbClr>
                </a:outerShdw>
              </a:effectLst>
              <a:latin typeface="Verdana"/>
              <a:ea typeface="+mn-ea"/>
              <a:cs typeface="Arial"/>
            </a:rPr>
            <a:t>Cognitive</a:t>
          </a:r>
        </a:p>
      </dgm:t>
    </dgm:pt>
    <dgm:pt modelId="{28B0BBFE-71D3-4E26-BFF0-EED6E3EC683F}" type="parTrans" cxnId="{2B2C3299-32FB-4405-BD18-C174D6FAF903}">
      <dgm:prSet/>
      <dgm:spPr/>
      <dgm:t>
        <a:bodyPr/>
        <a:lstStyle/>
        <a:p>
          <a:endParaRPr lang="en-US">
            <a:effectLst>
              <a:outerShdw blurRad="38100" dist="38100" dir="2700000" algn="tl">
                <a:srgbClr val="000000">
                  <a:alpha val="43137"/>
                </a:srgbClr>
              </a:outerShdw>
            </a:effectLst>
          </a:endParaRPr>
        </a:p>
      </dgm:t>
    </dgm:pt>
    <dgm:pt modelId="{5D26F258-C543-4501-813F-6C80C1350FF7}" type="sibTrans" cxnId="{2B2C3299-32FB-4405-BD18-C174D6FAF903}">
      <dgm:prSet/>
      <dgm:spPr/>
      <dgm:t>
        <a:bodyPr/>
        <a:lstStyle/>
        <a:p>
          <a:endParaRPr lang="en-US">
            <a:effectLst>
              <a:outerShdw blurRad="38100" dist="38100" dir="2700000" algn="tl">
                <a:srgbClr val="000000">
                  <a:alpha val="43137"/>
                </a:srgbClr>
              </a:outerShdw>
            </a:effectLst>
          </a:endParaRPr>
        </a:p>
      </dgm:t>
    </dgm:pt>
    <dgm:pt modelId="{BD338905-1F75-454E-9A35-E125FA6C7458}">
      <dgm:prSet phldrT="[Text]"/>
      <dgm:spPr>
        <a:xfrm>
          <a:off x="2380043" y="1234427"/>
          <a:ext cx="1014412" cy="1014412"/>
        </a:xfrm>
        <a:prstGeom prst="ellipse">
          <a:avLst/>
        </a:prstGeom>
        <a:solidFill>
          <a:srgbClr val="AEB0C8">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pPr>
            <a:buNone/>
          </a:pPr>
          <a:r>
            <a:rPr lang="en-US" dirty="0">
              <a:solidFill>
                <a:srgbClr val="000000"/>
              </a:solidFill>
              <a:effectLst>
                <a:outerShdw blurRad="38100" dist="38100" dir="2700000" algn="tl">
                  <a:srgbClr val="000000">
                    <a:alpha val="43137"/>
                  </a:srgbClr>
                </a:outerShdw>
              </a:effectLst>
              <a:latin typeface="Verdana"/>
              <a:ea typeface="+mn-ea"/>
              <a:cs typeface="Arial"/>
            </a:rPr>
            <a:t>Behavioral</a:t>
          </a:r>
        </a:p>
      </dgm:t>
    </dgm:pt>
    <dgm:pt modelId="{9441C63A-850C-423D-B852-42DC2996307C}" type="parTrans" cxnId="{D82D1579-D930-4BBF-A7CF-DF3052303C29}">
      <dgm:prSet/>
      <dgm:spPr/>
      <dgm:t>
        <a:bodyPr/>
        <a:lstStyle/>
        <a:p>
          <a:endParaRPr lang="en-US">
            <a:effectLst>
              <a:outerShdw blurRad="38100" dist="38100" dir="2700000" algn="tl">
                <a:srgbClr val="000000">
                  <a:alpha val="43137"/>
                </a:srgbClr>
              </a:outerShdw>
            </a:effectLst>
          </a:endParaRPr>
        </a:p>
      </dgm:t>
    </dgm:pt>
    <dgm:pt modelId="{6E6024F5-A0AD-4A92-9BAA-DFB370E6C07B}" type="sibTrans" cxnId="{D82D1579-D930-4BBF-A7CF-DF3052303C29}">
      <dgm:prSet/>
      <dgm:spPr/>
      <dgm:t>
        <a:bodyPr/>
        <a:lstStyle/>
        <a:p>
          <a:endParaRPr lang="en-US">
            <a:effectLst>
              <a:outerShdw blurRad="38100" dist="38100" dir="2700000" algn="tl">
                <a:srgbClr val="000000">
                  <a:alpha val="43137"/>
                </a:srgbClr>
              </a:outerShdw>
            </a:effectLst>
          </a:endParaRPr>
        </a:p>
      </dgm:t>
    </dgm:pt>
    <dgm:pt modelId="{0C7632A7-0A43-4BD7-9FD3-C08BDB9392F2}">
      <dgm:prSet phldrT="[Text]"/>
      <dgm:spPr>
        <a:xfrm>
          <a:off x="1428750" y="2907982"/>
          <a:ext cx="2705100" cy="676275"/>
        </a:xfrm>
        <a:prstGeom prst="rect">
          <a:avLst/>
        </a:prstGeom>
        <a:noFill/>
        <a:ln>
          <a:noFill/>
        </a:ln>
        <a:effectLst/>
      </dgm:spPr>
      <dgm:t>
        <a:bodyPr/>
        <a:lstStyle/>
        <a:p>
          <a:pPr>
            <a:buNone/>
          </a:pPr>
          <a:r>
            <a:rPr lang="en-US" dirty="0">
              <a:solidFill>
                <a:srgbClr val="000000">
                  <a:hueOff val="0"/>
                  <a:satOff val="0"/>
                  <a:lumOff val="0"/>
                  <a:alphaOff val="0"/>
                </a:srgbClr>
              </a:solidFill>
              <a:effectLst>
                <a:outerShdw blurRad="38100" dist="38100" dir="2700000" algn="tl">
                  <a:srgbClr val="000000">
                    <a:alpha val="43137"/>
                  </a:srgbClr>
                </a:outerShdw>
              </a:effectLst>
              <a:latin typeface="Verdana"/>
              <a:ea typeface="+mn-ea"/>
              <a:cs typeface="Arial"/>
            </a:rPr>
            <a:t>Attitude</a:t>
          </a:r>
        </a:p>
      </dgm:t>
    </dgm:pt>
    <dgm:pt modelId="{D423B9EA-D7BA-4BFE-97C0-B295D221AEDA}" type="parTrans" cxnId="{A7173262-C4D4-41AB-B690-4EA07702171B}">
      <dgm:prSet/>
      <dgm:spPr/>
      <dgm:t>
        <a:bodyPr/>
        <a:lstStyle/>
        <a:p>
          <a:endParaRPr lang="en-US">
            <a:effectLst>
              <a:outerShdw blurRad="38100" dist="38100" dir="2700000" algn="tl">
                <a:srgbClr val="000000">
                  <a:alpha val="43137"/>
                </a:srgbClr>
              </a:outerShdw>
            </a:effectLst>
          </a:endParaRPr>
        </a:p>
      </dgm:t>
    </dgm:pt>
    <dgm:pt modelId="{94A622F8-6758-41BB-A17A-3108FB0AF704}" type="sibTrans" cxnId="{A7173262-C4D4-41AB-B690-4EA07702171B}">
      <dgm:prSet/>
      <dgm:spPr/>
      <dgm:t>
        <a:bodyPr/>
        <a:lstStyle/>
        <a:p>
          <a:endParaRPr lang="en-US">
            <a:effectLst>
              <a:outerShdw blurRad="38100" dist="38100" dir="2700000" algn="tl">
                <a:srgbClr val="000000">
                  <a:alpha val="43137"/>
                </a:srgbClr>
              </a:outerShdw>
            </a:effectLst>
          </a:endParaRPr>
        </a:p>
      </dgm:t>
    </dgm:pt>
    <dgm:pt modelId="{9FF436B2-8933-4258-9C80-39DC31F2D782}" type="pres">
      <dgm:prSet presAssocID="{53143C67-0DAA-4B0D-BA8F-80BE783CEC98}" presName="Name0" presStyleCnt="0">
        <dgm:presLayoutVars>
          <dgm:chMax val="4"/>
          <dgm:resizeHandles val="exact"/>
        </dgm:presLayoutVars>
      </dgm:prSet>
      <dgm:spPr/>
      <dgm:t>
        <a:bodyPr/>
        <a:lstStyle/>
        <a:p>
          <a:endParaRPr lang="en-US"/>
        </a:p>
      </dgm:t>
    </dgm:pt>
    <dgm:pt modelId="{B3F3EEC3-BB5E-4EAE-8B67-28022E79CAD4}" type="pres">
      <dgm:prSet presAssocID="{53143C67-0DAA-4B0D-BA8F-80BE783CEC98}" presName="ellipse" presStyleLbl="trBgShp" presStyleIdx="0" presStyleCnt="1"/>
      <dgm:spPr>
        <a:xfrm>
          <a:off x="1322800" y="146526"/>
          <a:ext cx="2907982" cy="1009904"/>
        </a:xfrm>
        <a:prstGeom prst="ellipse">
          <a:avLst/>
        </a:prstGeom>
        <a:solidFill>
          <a:srgbClr val="336699">
            <a:alpha val="53000"/>
          </a:srgbClr>
        </a:solidFill>
        <a:ln>
          <a:noFill/>
        </a:ln>
        <a:effectLst/>
      </dgm:spPr>
    </dgm:pt>
    <dgm:pt modelId="{95218064-B2BD-45B3-B56E-8DB9B26D532D}" type="pres">
      <dgm:prSet presAssocID="{53143C67-0DAA-4B0D-BA8F-80BE783CEC98}" presName="arrow1" presStyleLbl="fgShp" presStyleIdx="0" presStyleCnt="1"/>
      <dgm:spPr>
        <a:xfrm>
          <a:off x="2499518" y="2619438"/>
          <a:ext cx="563562" cy="360680"/>
        </a:xfrm>
        <a:prstGeom prst="downArrow">
          <a:avLst/>
        </a:prstGeom>
        <a:solidFill>
          <a:srgbClr val="336699"/>
        </a:solidFill>
        <a:ln w="25400" cap="flat" cmpd="sng" algn="ctr">
          <a:solidFill>
            <a:srgbClr val="FFFFFF">
              <a:hueOff val="0"/>
              <a:satOff val="0"/>
              <a:lumOff val="0"/>
              <a:alphaOff val="0"/>
            </a:srgbClr>
          </a:solidFill>
          <a:prstDash val="solid"/>
        </a:ln>
        <a:effectLst/>
      </dgm:spPr>
    </dgm:pt>
    <dgm:pt modelId="{B71E9A82-2A0A-4C2C-935A-2ED5D462ED53}" type="pres">
      <dgm:prSet presAssocID="{53143C67-0DAA-4B0D-BA8F-80BE783CEC98}" presName="rectangle" presStyleLbl="revTx" presStyleIdx="0" presStyleCnt="1">
        <dgm:presLayoutVars>
          <dgm:bulletEnabled val="1"/>
        </dgm:presLayoutVars>
      </dgm:prSet>
      <dgm:spPr/>
      <dgm:t>
        <a:bodyPr/>
        <a:lstStyle/>
        <a:p>
          <a:endParaRPr lang="en-US"/>
        </a:p>
      </dgm:t>
    </dgm:pt>
    <dgm:pt modelId="{E3095114-72A8-4B3D-AD35-4CF2F5ECBFCC}" type="pres">
      <dgm:prSet presAssocID="{2484C45A-3F4A-4DA5-8987-59BBF77B03B9}" presName="item1" presStyleLbl="node1" presStyleIdx="0" presStyleCnt="3">
        <dgm:presLayoutVars>
          <dgm:bulletEnabled val="1"/>
        </dgm:presLayoutVars>
      </dgm:prSet>
      <dgm:spPr/>
      <dgm:t>
        <a:bodyPr/>
        <a:lstStyle/>
        <a:p>
          <a:endParaRPr lang="en-US"/>
        </a:p>
      </dgm:t>
    </dgm:pt>
    <dgm:pt modelId="{B97333A1-3002-481E-BB67-A0DBF8295FFE}" type="pres">
      <dgm:prSet presAssocID="{BD338905-1F75-454E-9A35-E125FA6C7458}" presName="item2" presStyleLbl="node1" presStyleIdx="1" presStyleCnt="3">
        <dgm:presLayoutVars>
          <dgm:bulletEnabled val="1"/>
        </dgm:presLayoutVars>
      </dgm:prSet>
      <dgm:spPr/>
      <dgm:t>
        <a:bodyPr/>
        <a:lstStyle/>
        <a:p>
          <a:endParaRPr lang="en-US"/>
        </a:p>
      </dgm:t>
    </dgm:pt>
    <dgm:pt modelId="{9131C85E-61FA-4D8A-AD64-55BFF6821477}" type="pres">
      <dgm:prSet presAssocID="{0C7632A7-0A43-4BD7-9FD3-C08BDB9392F2}" presName="item3" presStyleLbl="node1" presStyleIdx="2" presStyleCnt="3">
        <dgm:presLayoutVars>
          <dgm:bulletEnabled val="1"/>
        </dgm:presLayoutVars>
      </dgm:prSet>
      <dgm:spPr/>
      <dgm:t>
        <a:bodyPr/>
        <a:lstStyle/>
        <a:p>
          <a:endParaRPr lang="en-US"/>
        </a:p>
      </dgm:t>
    </dgm:pt>
    <dgm:pt modelId="{D48202C2-1942-4B56-87D1-D51AFD125F48}" type="pres">
      <dgm:prSet presAssocID="{53143C67-0DAA-4B0D-BA8F-80BE783CEC98}" presName="funnel" presStyleLbl="trAlignAcc1" presStyleIdx="0" presStyleCnt="1" custLinFactNeighborY="-2001"/>
      <dgm:spPr>
        <a:xfrm>
          <a:off x="1203325" y="22542"/>
          <a:ext cx="3155950" cy="2524760"/>
        </a:xfrm>
        <a:prstGeom prst="funnel">
          <a:avLst/>
        </a:prstGeom>
        <a:solidFill>
          <a:srgbClr val="FFFFFF">
            <a:hueOff val="0"/>
            <a:satOff val="0"/>
            <a:lumOff val="0"/>
            <a:alpha val="15000"/>
          </a:srgbClr>
        </a:solidFill>
        <a:ln w="9525" cap="flat" cmpd="sng" algn="ctr">
          <a:solidFill>
            <a:srgbClr val="AEB0C8">
              <a:hueOff val="0"/>
              <a:satOff val="0"/>
              <a:lumOff val="0"/>
              <a:alphaOff val="0"/>
            </a:srgbClr>
          </a:solidFill>
          <a:prstDash val="solid"/>
        </a:ln>
        <a:effectLst/>
      </dgm:spPr>
    </dgm:pt>
  </dgm:ptLst>
  <dgm:cxnLst>
    <dgm:cxn modelId="{A7173262-C4D4-41AB-B690-4EA07702171B}" srcId="{53143C67-0DAA-4B0D-BA8F-80BE783CEC98}" destId="{0C7632A7-0A43-4BD7-9FD3-C08BDB9392F2}" srcOrd="3" destOrd="0" parTransId="{D423B9EA-D7BA-4BFE-97C0-B295D221AEDA}" sibTransId="{94A622F8-6758-41BB-A17A-3108FB0AF704}"/>
    <dgm:cxn modelId="{847C1B96-251D-40E5-A6A0-88C26BDEE137}" type="presOf" srcId="{0C7632A7-0A43-4BD7-9FD3-C08BDB9392F2}" destId="{B71E9A82-2A0A-4C2C-935A-2ED5D462ED53}" srcOrd="0" destOrd="0" presId="urn:microsoft.com/office/officeart/2005/8/layout/funnel1"/>
    <dgm:cxn modelId="{15CD035F-90C8-4CFE-8C0C-9068B2006410}" type="presOf" srcId="{2484C45A-3F4A-4DA5-8987-59BBF77B03B9}" destId="{B97333A1-3002-481E-BB67-A0DBF8295FFE}" srcOrd="0" destOrd="0" presId="urn:microsoft.com/office/officeart/2005/8/layout/funnel1"/>
    <dgm:cxn modelId="{2B2C3299-32FB-4405-BD18-C174D6FAF903}" srcId="{53143C67-0DAA-4B0D-BA8F-80BE783CEC98}" destId="{2484C45A-3F4A-4DA5-8987-59BBF77B03B9}" srcOrd="1" destOrd="0" parTransId="{28B0BBFE-71D3-4E26-BFF0-EED6E3EC683F}" sibTransId="{5D26F258-C543-4501-813F-6C80C1350FF7}"/>
    <dgm:cxn modelId="{04264373-9B16-47C5-B883-2BAEF047FD59}" type="presOf" srcId="{53143C67-0DAA-4B0D-BA8F-80BE783CEC98}" destId="{9FF436B2-8933-4258-9C80-39DC31F2D782}" srcOrd="0" destOrd="0" presId="urn:microsoft.com/office/officeart/2005/8/layout/funnel1"/>
    <dgm:cxn modelId="{953D10B6-F986-4895-8094-4C4ADFAAE1D9}" type="presOf" srcId="{00DBB031-2053-404F-9F44-8A5CBAA18F3E}" destId="{9131C85E-61FA-4D8A-AD64-55BFF6821477}" srcOrd="0" destOrd="0" presId="urn:microsoft.com/office/officeart/2005/8/layout/funnel1"/>
    <dgm:cxn modelId="{BC018AD7-BD12-463D-8DD2-70CE2909DF6E}" srcId="{53143C67-0DAA-4B0D-BA8F-80BE783CEC98}" destId="{00DBB031-2053-404F-9F44-8A5CBAA18F3E}" srcOrd="0" destOrd="0" parTransId="{3D65D480-EAE1-484A-A4F7-7AEBC605ADA0}" sibTransId="{CC5E30E0-6660-4D9B-BDFD-6D34F16CADD0}"/>
    <dgm:cxn modelId="{D82D1579-D930-4BBF-A7CF-DF3052303C29}" srcId="{53143C67-0DAA-4B0D-BA8F-80BE783CEC98}" destId="{BD338905-1F75-454E-9A35-E125FA6C7458}" srcOrd="2" destOrd="0" parTransId="{9441C63A-850C-423D-B852-42DC2996307C}" sibTransId="{6E6024F5-A0AD-4A92-9BAA-DFB370E6C07B}"/>
    <dgm:cxn modelId="{EF3B2672-C771-499C-8919-292125240B4F}" type="presOf" srcId="{BD338905-1F75-454E-9A35-E125FA6C7458}" destId="{E3095114-72A8-4B3D-AD35-4CF2F5ECBFCC}" srcOrd="0" destOrd="0" presId="urn:microsoft.com/office/officeart/2005/8/layout/funnel1"/>
    <dgm:cxn modelId="{5DC2F177-122B-4806-BA53-29309C294A14}" type="presParOf" srcId="{9FF436B2-8933-4258-9C80-39DC31F2D782}" destId="{B3F3EEC3-BB5E-4EAE-8B67-28022E79CAD4}" srcOrd="0" destOrd="0" presId="urn:microsoft.com/office/officeart/2005/8/layout/funnel1"/>
    <dgm:cxn modelId="{7B6F74C7-DCE2-46B0-AE4B-3033A0565C7C}" type="presParOf" srcId="{9FF436B2-8933-4258-9C80-39DC31F2D782}" destId="{95218064-B2BD-45B3-B56E-8DB9B26D532D}" srcOrd="1" destOrd="0" presId="urn:microsoft.com/office/officeart/2005/8/layout/funnel1"/>
    <dgm:cxn modelId="{ABAC86B5-109B-4399-A613-763960BF7BD2}" type="presParOf" srcId="{9FF436B2-8933-4258-9C80-39DC31F2D782}" destId="{B71E9A82-2A0A-4C2C-935A-2ED5D462ED53}" srcOrd="2" destOrd="0" presId="urn:microsoft.com/office/officeart/2005/8/layout/funnel1"/>
    <dgm:cxn modelId="{516B6A00-AC86-4C93-B852-D203B4A7919F}" type="presParOf" srcId="{9FF436B2-8933-4258-9C80-39DC31F2D782}" destId="{E3095114-72A8-4B3D-AD35-4CF2F5ECBFCC}" srcOrd="3" destOrd="0" presId="urn:microsoft.com/office/officeart/2005/8/layout/funnel1"/>
    <dgm:cxn modelId="{3F12798D-6ADC-466A-B320-9C121FBE461E}" type="presParOf" srcId="{9FF436B2-8933-4258-9C80-39DC31F2D782}" destId="{B97333A1-3002-481E-BB67-A0DBF8295FFE}" srcOrd="4" destOrd="0" presId="urn:microsoft.com/office/officeart/2005/8/layout/funnel1"/>
    <dgm:cxn modelId="{A14DC383-DEEA-45A2-A62A-486DB9B2565F}" type="presParOf" srcId="{9FF436B2-8933-4258-9C80-39DC31F2D782}" destId="{9131C85E-61FA-4D8A-AD64-55BFF6821477}" srcOrd="5" destOrd="0" presId="urn:microsoft.com/office/officeart/2005/8/layout/funnel1"/>
    <dgm:cxn modelId="{3036F0BC-11D6-41DA-941E-D094DFD9B07A}" type="presParOf" srcId="{9FF436B2-8933-4258-9C80-39DC31F2D782}" destId="{D48202C2-1942-4B56-87D1-D51AFD125F48}" srcOrd="6" destOrd="0" presId="urn:microsoft.com/office/officeart/2005/8/layout/funnel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E7398D2-98BA-4F09-9C9B-67C50D0B0EE5}" type="doc">
      <dgm:prSet loTypeId="urn:microsoft.com/office/officeart/2005/8/layout/matrix2" loCatId="matrix" qsTypeId="urn:microsoft.com/office/officeart/2005/8/quickstyle/simple1" qsCatId="simple" csTypeId="urn:microsoft.com/office/officeart/2005/8/colors/colorful5" csCatId="colorful" phldr="1"/>
      <dgm:spPr/>
      <dgm:t>
        <a:bodyPr/>
        <a:lstStyle/>
        <a:p>
          <a:endParaRPr lang="en-US"/>
        </a:p>
      </dgm:t>
    </dgm:pt>
    <dgm:pt modelId="{9908246F-6AD5-48EB-B6E1-92CF7CB14458}">
      <dgm:prSet phldrT="[Text]"/>
      <dgm:spPr/>
      <dgm:t>
        <a:bodyPr/>
        <a:lstStyle/>
        <a:p>
          <a:r>
            <a:rPr lang="en-US" dirty="0">
              <a:solidFill>
                <a:schemeClr val="tx1"/>
              </a:solidFill>
              <a:effectLst>
                <a:outerShdw blurRad="38100" dist="38100" dir="2700000" algn="tl">
                  <a:srgbClr val="000000">
                    <a:alpha val="43137"/>
                  </a:srgbClr>
                </a:outerShdw>
              </a:effectLst>
            </a:rPr>
            <a:t>Exit</a:t>
          </a:r>
        </a:p>
      </dgm:t>
    </dgm:pt>
    <dgm:pt modelId="{5D45174E-F804-4663-922F-0BD6B3ADC5F1}" type="parTrans" cxnId="{897F754B-4FDD-4B75-9266-BBAC6FA7029B}">
      <dgm:prSet/>
      <dgm:spPr/>
      <dgm:t>
        <a:bodyPr/>
        <a:lstStyle/>
        <a:p>
          <a:endParaRPr lang="en-US"/>
        </a:p>
      </dgm:t>
    </dgm:pt>
    <dgm:pt modelId="{A04CF29D-9656-4EA6-BC60-F78C058E5C50}" type="sibTrans" cxnId="{897F754B-4FDD-4B75-9266-BBAC6FA7029B}">
      <dgm:prSet/>
      <dgm:spPr/>
      <dgm:t>
        <a:bodyPr/>
        <a:lstStyle/>
        <a:p>
          <a:endParaRPr lang="en-US"/>
        </a:p>
      </dgm:t>
    </dgm:pt>
    <dgm:pt modelId="{0F238D50-40A7-4ADF-A56D-AA452FFC4291}">
      <dgm:prSet phldrT="[Text]"/>
      <dgm:spPr/>
      <dgm:t>
        <a:bodyPr/>
        <a:lstStyle/>
        <a:p>
          <a:r>
            <a:rPr lang="en-US" dirty="0">
              <a:effectLst>
                <a:outerShdw blurRad="38100" dist="38100" dir="2700000" algn="tl">
                  <a:srgbClr val="000000">
                    <a:alpha val="43137"/>
                  </a:srgbClr>
                </a:outerShdw>
              </a:effectLst>
            </a:rPr>
            <a:t>Neglect</a:t>
          </a:r>
        </a:p>
      </dgm:t>
    </dgm:pt>
    <dgm:pt modelId="{17B14D08-FDDF-4A9C-9218-45001FC84CC5}" type="parTrans" cxnId="{F3D6017F-D6BB-4DCA-B572-7FD368CA7705}">
      <dgm:prSet/>
      <dgm:spPr/>
      <dgm:t>
        <a:bodyPr/>
        <a:lstStyle/>
        <a:p>
          <a:endParaRPr lang="en-US"/>
        </a:p>
      </dgm:t>
    </dgm:pt>
    <dgm:pt modelId="{7A6544D8-EC06-47D5-994E-E94CFCA7BB66}" type="sibTrans" cxnId="{F3D6017F-D6BB-4DCA-B572-7FD368CA7705}">
      <dgm:prSet/>
      <dgm:spPr/>
      <dgm:t>
        <a:bodyPr/>
        <a:lstStyle/>
        <a:p>
          <a:endParaRPr lang="en-US"/>
        </a:p>
      </dgm:t>
    </dgm:pt>
    <dgm:pt modelId="{4E23A5C1-B1A8-4F11-9956-78F1C87DB006}">
      <dgm:prSet phldrT="[Text]"/>
      <dgm:spPr/>
      <dgm:t>
        <a:bodyPr/>
        <a:lstStyle/>
        <a:p>
          <a:r>
            <a:rPr lang="en-US" dirty="0">
              <a:effectLst>
                <a:outerShdw blurRad="38100" dist="38100" dir="2700000" algn="tl">
                  <a:srgbClr val="000000">
                    <a:alpha val="43137"/>
                  </a:srgbClr>
                </a:outerShdw>
              </a:effectLst>
            </a:rPr>
            <a:t>Loyalty</a:t>
          </a:r>
        </a:p>
      </dgm:t>
    </dgm:pt>
    <dgm:pt modelId="{2A83A18B-6553-4DA7-BD24-D9D3222874B4}" type="parTrans" cxnId="{E4191699-C386-48B1-83C5-D4AAD93F628A}">
      <dgm:prSet/>
      <dgm:spPr/>
      <dgm:t>
        <a:bodyPr/>
        <a:lstStyle/>
        <a:p>
          <a:endParaRPr lang="en-US"/>
        </a:p>
      </dgm:t>
    </dgm:pt>
    <dgm:pt modelId="{2A18B355-384D-4231-AE66-592ED4B6A018}" type="sibTrans" cxnId="{E4191699-C386-48B1-83C5-D4AAD93F628A}">
      <dgm:prSet/>
      <dgm:spPr/>
      <dgm:t>
        <a:bodyPr/>
        <a:lstStyle/>
        <a:p>
          <a:endParaRPr lang="en-US"/>
        </a:p>
      </dgm:t>
    </dgm:pt>
    <dgm:pt modelId="{990DB732-37D4-4B25-B45A-79C3917A2497}">
      <dgm:prSet phldrT="[Text]" phldr="1"/>
      <dgm:spPr/>
      <dgm:t>
        <a:bodyPr/>
        <a:lstStyle/>
        <a:p>
          <a:endParaRPr lang="en-US" dirty="0"/>
        </a:p>
      </dgm:t>
    </dgm:pt>
    <dgm:pt modelId="{0437ABB1-4E70-4331-8781-774DBBEF029C}" type="parTrans" cxnId="{3CB179A7-DAF2-473F-A781-2CCE44060810}">
      <dgm:prSet/>
      <dgm:spPr/>
      <dgm:t>
        <a:bodyPr/>
        <a:lstStyle/>
        <a:p>
          <a:endParaRPr lang="en-US"/>
        </a:p>
      </dgm:t>
    </dgm:pt>
    <dgm:pt modelId="{E630AFA9-15E7-43F9-977F-FC38793E6DA1}" type="sibTrans" cxnId="{3CB179A7-DAF2-473F-A781-2CCE44060810}">
      <dgm:prSet/>
      <dgm:spPr/>
      <dgm:t>
        <a:bodyPr/>
        <a:lstStyle/>
        <a:p>
          <a:endParaRPr lang="en-US"/>
        </a:p>
      </dgm:t>
    </dgm:pt>
    <dgm:pt modelId="{6517F86F-1820-4445-AF86-0B5C465BC90C}">
      <dgm:prSet phldrT="[Text]"/>
      <dgm:spPr/>
      <dgm:t>
        <a:bodyPr/>
        <a:lstStyle/>
        <a:p>
          <a:r>
            <a:rPr lang="en-US" dirty="0">
              <a:solidFill>
                <a:schemeClr val="tx1"/>
              </a:solidFill>
              <a:effectLst>
                <a:outerShdw blurRad="38100" dist="38100" dir="2700000" algn="tl">
                  <a:srgbClr val="000000">
                    <a:alpha val="43137"/>
                  </a:srgbClr>
                </a:outerShdw>
              </a:effectLst>
            </a:rPr>
            <a:t>Voice</a:t>
          </a:r>
        </a:p>
      </dgm:t>
    </dgm:pt>
    <dgm:pt modelId="{4C51C435-8600-4AB7-B37C-48DB85C3CE69}" type="parTrans" cxnId="{887E2A69-B943-477F-BBB5-CC0DC3AA73C9}">
      <dgm:prSet/>
      <dgm:spPr/>
      <dgm:t>
        <a:bodyPr/>
        <a:lstStyle/>
        <a:p>
          <a:endParaRPr lang="en-US"/>
        </a:p>
      </dgm:t>
    </dgm:pt>
    <dgm:pt modelId="{85E3359F-574A-41A3-835A-9CC8514350C3}" type="sibTrans" cxnId="{887E2A69-B943-477F-BBB5-CC0DC3AA73C9}">
      <dgm:prSet/>
      <dgm:spPr/>
      <dgm:t>
        <a:bodyPr/>
        <a:lstStyle/>
        <a:p>
          <a:endParaRPr lang="en-US"/>
        </a:p>
      </dgm:t>
    </dgm:pt>
    <dgm:pt modelId="{5EC13BB5-A212-4C7D-BD60-75F857CA88CD}">
      <dgm:prSet phldrT="[Text]"/>
      <dgm:spPr/>
      <dgm:t>
        <a:bodyPr/>
        <a:lstStyle/>
        <a:p>
          <a:r>
            <a:rPr lang="en-US" b="0" dirty="0">
              <a:solidFill>
                <a:schemeClr val="tx1"/>
              </a:solidFill>
              <a:effectLst>
                <a:outerShdw blurRad="38100" dist="38100" dir="2700000" algn="tl">
                  <a:srgbClr val="000000">
                    <a:alpha val="43137"/>
                  </a:srgbClr>
                </a:outerShdw>
              </a:effectLst>
            </a:rPr>
            <a:t>Behavior directed toward leaving the organization</a:t>
          </a:r>
          <a:endParaRPr lang="en-US" dirty="0">
            <a:solidFill>
              <a:schemeClr val="tx1"/>
            </a:solidFill>
            <a:effectLst>
              <a:outerShdw blurRad="38100" dist="38100" dir="2700000" algn="tl">
                <a:srgbClr val="000000">
                  <a:alpha val="43137"/>
                </a:srgbClr>
              </a:outerShdw>
            </a:effectLst>
          </a:endParaRPr>
        </a:p>
      </dgm:t>
    </dgm:pt>
    <dgm:pt modelId="{E9EFBAE3-0BC2-455F-BD8E-43C7CD52ABBC}" type="parTrans" cxnId="{35436D09-6FE6-43F5-8B1C-08B4BEA5D193}">
      <dgm:prSet/>
      <dgm:spPr/>
      <dgm:t>
        <a:bodyPr/>
        <a:lstStyle/>
        <a:p>
          <a:endParaRPr lang="en-US"/>
        </a:p>
      </dgm:t>
    </dgm:pt>
    <dgm:pt modelId="{6CC14A7C-91CB-4A77-8AE5-49E368EB328F}" type="sibTrans" cxnId="{35436D09-6FE6-43F5-8B1C-08B4BEA5D193}">
      <dgm:prSet/>
      <dgm:spPr/>
      <dgm:t>
        <a:bodyPr/>
        <a:lstStyle/>
        <a:p>
          <a:endParaRPr lang="en-US"/>
        </a:p>
      </dgm:t>
    </dgm:pt>
    <dgm:pt modelId="{54874F5B-1BE8-45E5-BE1D-5C8697BED57C}">
      <dgm:prSet phldrT="[Text]"/>
      <dgm:spPr/>
      <dgm:t>
        <a:bodyPr/>
        <a:lstStyle/>
        <a:p>
          <a:r>
            <a:rPr lang="en-US" b="0" dirty="0">
              <a:solidFill>
                <a:schemeClr val="tx1"/>
              </a:solidFill>
              <a:effectLst>
                <a:outerShdw blurRad="38100" dist="38100" dir="2700000" algn="tl">
                  <a:srgbClr val="000000">
                    <a:alpha val="43137"/>
                  </a:srgbClr>
                </a:outerShdw>
              </a:effectLst>
            </a:rPr>
            <a:t>Active and constructive attempts to improve conditions</a:t>
          </a:r>
          <a:endParaRPr lang="en-US" dirty="0">
            <a:solidFill>
              <a:schemeClr val="tx1"/>
            </a:solidFill>
            <a:effectLst>
              <a:outerShdw blurRad="38100" dist="38100" dir="2700000" algn="tl">
                <a:srgbClr val="000000">
                  <a:alpha val="43137"/>
                </a:srgbClr>
              </a:outerShdw>
            </a:effectLst>
          </a:endParaRPr>
        </a:p>
      </dgm:t>
    </dgm:pt>
    <dgm:pt modelId="{66FF2140-5298-4CE2-AE56-00B070E6AF31}" type="parTrans" cxnId="{FBFE8CE0-CA45-45B9-B8FB-2A1D218C5A97}">
      <dgm:prSet/>
      <dgm:spPr/>
      <dgm:t>
        <a:bodyPr/>
        <a:lstStyle/>
        <a:p>
          <a:endParaRPr lang="en-US"/>
        </a:p>
      </dgm:t>
    </dgm:pt>
    <dgm:pt modelId="{99BC9DD5-2BDB-4708-989F-83F8666F92C5}" type="sibTrans" cxnId="{FBFE8CE0-CA45-45B9-B8FB-2A1D218C5A97}">
      <dgm:prSet/>
      <dgm:spPr/>
      <dgm:t>
        <a:bodyPr/>
        <a:lstStyle/>
        <a:p>
          <a:endParaRPr lang="en-US"/>
        </a:p>
      </dgm:t>
    </dgm:pt>
    <dgm:pt modelId="{493B4D28-E072-439B-892D-2ED82D0680CB}">
      <dgm:prSet phldrT="[Text]"/>
      <dgm:spPr/>
      <dgm:t>
        <a:bodyPr/>
        <a:lstStyle/>
        <a:p>
          <a:r>
            <a:rPr lang="en-US" b="0" dirty="0">
              <a:effectLst>
                <a:outerShdw blurRad="38100" dist="38100" dir="2700000" algn="tl">
                  <a:srgbClr val="000000">
                    <a:alpha val="43137"/>
                  </a:srgbClr>
                </a:outerShdw>
              </a:effectLst>
            </a:rPr>
            <a:t>Allowing conditions to worsen</a:t>
          </a:r>
          <a:endParaRPr lang="en-US" dirty="0">
            <a:effectLst>
              <a:outerShdw blurRad="38100" dist="38100" dir="2700000" algn="tl">
                <a:srgbClr val="000000">
                  <a:alpha val="43137"/>
                </a:srgbClr>
              </a:outerShdw>
            </a:effectLst>
          </a:endParaRPr>
        </a:p>
      </dgm:t>
    </dgm:pt>
    <dgm:pt modelId="{5E99F1C6-D397-49C1-929A-85F4074EAE6B}" type="parTrans" cxnId="{6D207614-C36B-4C4B-8210-88E26AD8BA70}">
      <dgm:prSet/>
      <dgm:spPr/>
      <dgm:t>
        <a:bodyPr/>
        <a:lstStyle/>
        <a:p>
          <a:endParaRPr lang="en-US"/>
        </a:p>
      </dgm:t>
    </dgm:pt>
    <dgm:pt modelId="{7EE9B241-6178-4950-BA87-404D3354832F}" type="sibTrans" cxnId="{6D207614-C36B-4C4B-8210-88E26AD8BA70}">
      <dgm:prSet/>
      <dgm:spPr/>
      <dgm:t>
        <a:bodyPr/>
        <a:lstStyle/>
        <a:p>
          <a:endParaRPr lang="en-US"/>
        </a:p>
      </dgm:t>
    </dgm:pt>
    <dgm:pt modelId="{FE9F8048-B0ED-48A2-B377-AE9FE0A27844}">
      <dgm:prSet phldrT="[Text]"/>
      <dgm:spPr/>
      <dgm:t>
        <a:bodyPr/>
        <a:lstStyle/>
        <a:p>
          <a:r>
            <a:rPr lang="en-US" b="0" dirty="0">
              <a:effectLst>
                <a:outerShdw blurRad="38100" dist="38100" dir="2700000" algn="tl">
                  <a:srgbClr val="000000">
                    <a:alpha val="43137"/>
                  </a:srgbClr>
                </a:outerShdw>
              </a:effectLst>
            </a:rPr>
            <a:t>Passively waiting for conditions to improve</a:t>
          </a:r>
          <a:endParaRPr lang="en-US" dirty="0">
            <a:effectLst>
              <a:outerShdw blurRad="38100" dist="38100" dir="2700000" algn="tl">
                <a:srgbClr val="000000">
                  <a:alpha val="43137"/>
                </a:srgbClr>
              </a:outerShdw>
            </a:effectLst>
          </a:endParaRPr>
        </a:p>
      </dgm:t>
    </dgm:pt>
    <dgm:pt modelId="{F50A1A0B-5799-4C08-BA5A-5E755C4ACB62}" type="parTrans" cxnId="{FB133E86-F072-47CD-B25F-AC0D46CAC2EE}">
      <dgm:prSet/>
      <dgm:spPr/>
      <dgm:t>
        <a:bodyPr/>
        <a:lstStyle/>
        <a:p>
          <a:endParaRPr lang="en-US"/>
        </a:p>
      </dgm:t>
    </dgm:pt>
    <dgm:pt modelId="{55181542-E08E-4984-9D66-2B64DD317CBC}" type="sibTrans" cxnId="{FB133E86-F072-47CD-B25F-AC0D46CAC2EE}">
      <dgm:prSet/>
      <dgm:spPr/>
      <dgm:t>
        <a:bodyPr/>
        <a:lstStyle/>
        <a:p>
          <a:endParaRPr lang="en-US"/>
        </a:p>
      </dgm:t>
    </dgm:pt>
    <dgm:pt modelId="{BEA4A0EC-FC3E-477B-BE2B-00A2140CD19E}" type="pres">
      <dgm:prSet presAssocID="{DE7398D2-98BA-4F09-9C9B-67C50D0B0EE5}" presName="matrix" presStyleCnt="0">
        <dgm:presLayoutVars>
          <dgm:chMax val="1"/>
          <dgm:dir/>
          <dgm:resizeHandles val="exact"/>
        </dgm:presLayoutVars>
      </dgm:prSet>
      <dgm:spPr/>
      <dgm:t>
        <a:bodyPr/>
        <a:lstStyle/>
        <a:p>
          <a:endParaRPr lang="en-US"/>
        </a:p>
      </dgm:t>
    </dgm:pt>
    <dgm:pt modelId="{C84C484C-BF3C-4B72-8D4B-3FE7B289A7C6}" type="pres">
      <dgm:prSet presAssocID="{DE7398D2-98BA-4F09-9C9B-67C50D0B0EE5}" presName="axisShape" presStyleLbl="bgShp" presStyleIdx="0" presStyleCnt="1"/>
      <dgm:spPr/>
    </dgm:pt>
    <dgm:pt modelId="{C0272766-CBEF-4066-83FC-7CEE53D4BEEC}" type="pres">
      <dgm:prSet presAssocID="{DE7398D2-98BA-4F09-9C9B-67C50D0B0EE5}" presName="rect1" presStyleLbl="node1" presStyleIdx="0" presStyleCnt="4">
        <dgm:presLayoutVars>
          <dgm:chMax val="0"/>
          <dgm:chPref val="0"/>
          <dgm:bulletEnabled val="1"/>
        </dgm:presLayoutVars>
      </dgm:prSet>
      <dgm:spPr/>
      <dgm:t>
        <a:bodyPr/>
        <a:lstStyle/>
        <a:p>
          <a:endParaRPr lang="en-US"/>
        </a:p>
      </dgm:t>
    </dgm:pt>
    <dgm:pt modelId="{C27FEA7F-5D32-4E90-AF78-35F1A8AD77F9}" type="pres">
      <dgm:prSet presAssocID="{DE7398D2-98BA-4F09-9C9B-67C50D0B0EE5}" presName="rect2" presStyleLbl="node1" presStyleIdx="1" presStyleCnt="4" custLinFactNeighborX="-430" custLinFactNeighborY="842">
        <dgm:presLayoutVars>
          <dgm:chMax val="0"/>
          <dgm:chPref val="0"/>
          <dgm:bulletEnabled val="1"/>
        </dgm:presLayoutVars>
      </dgm:prSet>
      <dgm:spPr/>
      <dgm:t>
        <a:bodyPr/>
        <a:lstStyle/>
        <a:p>
          <a:endParaRPr lang="en-US"/>
        </a:p>
      </dgm:t>
    </dgm:pt>
    <dgm:pt modelId="{07EABAF5-E0D3-4C36-8AD7-AFD860220C7A}" type="pres">
      <dgm:prSet presAssocID="{DE7398D2-98BA-4F09-9C9B-67C50D0B0EE5}" presName="rect3" presStyleLbl="node1" presStyleIdx="2" presStyleCnt="4">
        <dgm:presLayoutVars>
          <dgm:chMax val="0"/>
          <dgm:chPref val="0"/>
          <dgm:bulletEnabled val="1"/>
        </dgm:presLayoutVars>
      </dgm:prSet>
      <dgm:spPr/>
      <dgm:t>
        <a:bodyPr/>
        <a:lstStyle/>
        <a:p>
          <a:endParaRPr lang="en-US"/>
        </a:p>
      </dgm:t>
    </dgm:pt>
    <dgm:pt modelId="{230909DB-2AF1-49AD-B51A-2EE0F7CB7B59}" type="pres">
      <dgm:prSet presAssocID="{DE7398D2-98BA-4F09-9C9B-67C50D0B0EE5}" presName="rect4" presStyleLbl="node1" presStyleIdx="3" presStyleCnt="4">
        <dgm:presLayoutVars>
          <dgm:chMax val="0"/>
          <dgm:chPref val="0"/>
          <dgm:bulletEnabled val="1"/>
        </dgm:presLayoutVars>
      </dgm:prSet>
      <dgm:spPr/>
      <dgm:t>
        <a:bodyPr/>
        <a:lstStyle/>
        <a:p>
          <a:endParaRPr lang="en-US"/>
        </a:p>
      </dgm:t>
    </dgm:pt>
  </dgm:ptLst>
  <dgm:cxnLst>
    <dgm:cxn modelId="{C1E5A8BF-DA22-4398-9CAD-683FD11F9511}" type="presOf" srcId="{DE7398D2-98BA-4F09-9C9B-67C50D0B0EE5}" destId="{BEA4A0EC-FC3E-477B-BE2B-00A2140CD19E}" srcOrd="0" destOrd="0" presId="urn:microsoft.com/office/officeart/2005/8/layout/matrix2"/>
    <dgm:cxn modelId="{1EDAE831-B997-4132-A0E5-6F4D46377DB3}" type="presOf" srcId="{6517F86F-1820-4445-AF86-0B5C465BC90C}" destId="{C27FEA7F-5D32-4E90-AF78-35F1A8AD77F9}" srcOrd="0" destOrd="0" presId="urn:microsoft.com/office/officeart/2005/8/layout/matrix2"/>
    <dgm:cxn modelId="{0EB27394-E71C-4D91-851D-204109DC0CAC}" type="presOf" srcId="{4E23A5C1-B1A8-4F11-9956-78F1C87DB006}" destId="{230909DB-2AF1-49AD-B51A-2EE0F7CB7B59}" srcOrd="0" destOrd="0" presId="urn:microsoft.com/office/officeart/2005/8/layout/matrix2"/>
    <dgm:cxn modelId="{84A70ACA-C92C-4E49-84F3-3AEBF91ECA72}" type="presOf" srcId="{0F238D50-40A7-4ADF-A56D-AA452FFC4291}" destId="{07EABAF5-E0D3-4C36-8AD7-AFD860220C7A}" srcOrd="0" destOrd="0" presId="urn:microsoft.com/office/officeart/2005/8/layout/matrix2"/>
    <dgm:cxn modelId="{FB133E86-F072-47CD-B25F-AC0D46CAC2EE}" srcId="{4E23A5C1-B1A8-4F11-9956-78F1C87DB006}" destId="{FE9F8048-B0ED-48A2-B377-AE9FE0A27844}" srcOrd="0" destOrd="0" parTransId="{F50A1A0B-5799-4C08-BA5A-5E755C4ACB62}" sibTransId="{55181542-E08E-4984-9D66-2B64DD317CBC}"/>
    <dgm:cxn modelId="{9A792135-011B-474C-9F72-71F86EAF604D}" type="presOf" srcId="{5EC13BB5-A212-4C7D-BD60-75F857CA88CD}" destId="{C0272766-CBEF-4066-83FC-7CEE53D4BEEC}" srcOrd="0" destOrd="1" presId="urn:microsoft.com/office/officeart/2005/8/layout/matrix2"/>
    <dgm:cxn modelId="{02D3A042-823E-44A6-9C7B-9B60127246F2}" type="presOf" srcId="{54874F5B-1BE8-45E5-BE1D-5C8697BED57C}" destId="{C27FEA7F-5D32-4E90-AF78-35F1A8AD77F9}" srcOrd="0" destOrd="1" presId="urn:microsoft.com/office/officeart/2005/8/layout/matrix2"/>
    <dgm:cxn modelId="{E4191699-C386-48B1-83C5-D4AAD93F628A}" srcId="{DE7398D2-98BA-4F09-9C9B-67C50D0B0EE5}" destId="{4E23A5C1-B1A8-4F11-9956-78F1C87DB006}" srcOrd="3" destOrd="0" parTransId="{2A83A18B-6553-4DA7-BD24-D9D3222874B4}" sibTransId="{2A18B355-384D-4231-AE66-592ED4B6A018}"/>
    <dgm:cxn modelId="{3EC2093D-8529-44EA-85A4-6AFD1C0633E3}" type="presOf" srcId="{493B4D28-E072-439B-892D-2ED82D0680CB}" destId="{07EABAF5-E0D3-4C36-8AD7-AFD860220C7A}" srcOrd="0" destOrd="1" presId="urn:microsoft.com/office/officeart/2005/8/layout/matrix2"/>
    <dgm:cxn modelId="{35436D09-6FE6-43F5-8B1C-08B4BEA5D193}" srcId="{9908246F-6AD5-48EB-B6E1-92CF7CB14458}" destId="{5EC13BB5-A212-4C7D-BD60-75F857CA88CD}" srcOrd="0" destOrd="0" parTransId="{E9EFBAE3-0BC2-455F-BD8E-43C7CD52ABBC}" sibTransId="{6CC14A7C-91CB-4A77-8AE5-49E368EB328F}"/>
    <dgm:cxn modelId="{EDB4B05A-C685-4019-881A-73D0E7BD5C4D}" type="presOf" srcId="{FE9F8048-B0ED-48A2-B377-AE9FE0A27844}" destId="{230909DB-2AF1-49AD-B51A-2EE0F7CB7B59}" srcOrd="0" destOrd="1" presId="urn:microsoft.com/office/officeart/2005/8/layout/matrix2"/>
    <dgm:cxn modelId="{3CB179A7-DAF2-473F-A781-2CCE44060810}" srcId="{DE7398D2-98BA-4F09-9C9B-67C50D0B0EE5}" destId="{990DB732-37D4-4B25-B45A-79C3917A2497}" srcOrd="4" destOrd="0" parTransId="{0437ABB1-4E70-4331-8781-774DBBEF029C}" sibTransId="{E630AFA9-15E7-43F9-977F-FC38793E6DA1}"/>
    <dgm:cxn modelId="{F3D6017F-D6BB-4DCA-B572-7FD368CA7705}" srcId="{DE7398D2-98BA-4F09-9C9B-67C50D0B0EE5}" destId="{0F238D50-40A7-4ADF-A56D-AA452FFC4291}" srcOrd="2" destOrd="0" parTransId="{17B14D08-FDDF-4A9C-9218-45001FC84CC5}" sibTransId="{7A6544D8-EC06-47D5-994E-E94CFCA7BB66}"/>
    <dgm:cxn modelId="{897F754B-4FDD-4B75-9266-BBAC6FA7029B}" srcId="{DE7398D2-98BA-4F09-9C9B-67C50D0B0EE5}" destId="{9908246F-6AD5-48EB-B6E1-92CF7CB14458}" srcOrd="0" destOrd="0" parTransId="{5D45174E-F804-4663-922F-0BD6B3ADC5F1}" sibTransId="{A04CF29D-9656-4EA6-BC60-F78C058E5C50}"/>
    <dgm:cxn modelId="{FBFE8CE0-CA45-45B9-B8FB-2A1D218C5A97}" srcId="{6517F86F-1820-4445-AF86-0B5C465BC90C}" destId="{54874F5B-1BE8-45E5-BE1D-5C8697BED57C}" srcOrd="0" destOrd="0" parTransId="{66FF2140-5298-4CE2-AE56-00B070E6AF31}" sibTransId="{99BC9DD5-2BDB-4708-989F-83F8666F92C5}"/>
    <dgm:cxn modelId="{6D207614-C36B-4C4B-8210-88E26AD8BA70}" srcId="{0F238D50-40A7-4ADF-A56D-AA452FFC4291}" destId="{493B4D28-E072-439B-892D-2ED82D0680CB}" srcOrd="0" destOrd="0" parTransId="{5E99F1C6-D397-49C1-929A-85F4074EAE6B}" sibTransId="{7EE9B241-6178-4950-BA87-404D3354832F}"/>
    <dgm:cxn modelId="{01799AD5-1F84-4C21-994D-2B0217DD876D}" type="presOf" srcId="{9908246F-6AD5-48EB-B6E1-92CF7CB14458}" destId="{C0272766-CBEF-4066-83FC-7CEE53D4BEEC}" srcOrd="0" destOrd="0" presId="urn:microsoft.com/office/officeart/2005/8/layout/matrix2"/>
    <dgm:cxn modelId="{887E2A69-B943-477F-BBB5-CC0DC3AA73C9}" srcId="{DE7398D2-98BA-4F09-9C9B-67C50D0B0EE5}" destId="{6517F86F-1820-4445-AF86-0B5C465BC90C}" srcOrd="1" destOrd="0" parTransId="{4C51C435-8600-4AB7-B37C-48DB85C3CE69}" sibTransId="{85E3359F-574A-41A3-835A-9CC8514350C3}"/>
    <dgm:cxn modelId="{AF7F3E9B-F2F8-448B-90DD-0B72AE6FDE6F}" type="presParOf" srcId="{BEA4A0EC-FC3E-477B-BE2B-00A2140CD19E}" destId="{C84C484C-BF3C-4B72-8D4B-3FE7B289A7C6}" srcOrd="0" destOrd="0" presId="urn:microsoft.com/office/officeart/2005/8/layout/matrix2"/>
    <dgm:cxn modelId="{DF068C38-6F37-4CFD-828B-A6BA977E8486}" type="presParOf" srcId="{BEA4A0EC-FC3E-477B-BE2B-00A2140CD19E}" destId="{C0272766-CBEF-4066-83FC-7CEE53D4BEEC}" srcOrd="1" destOrd="0" presId="urn:microsoft.com/office/officeart/2005/8/layout/matrix2"/>
    <dgm:cxn modelId="{87B3F94D-5E29-4E5A-82E9-D4553C6D1FD9}" type="presParOf" srcId="{BEA4A0EC-FC3E-477B-BE2B-00A2140CD19E}" destId="{C27FEA7F-5D32-4E90-AF78-35F1A8AD77F9}" srcOrd="2" destOrd="0" presId="urn:microsoft.com/office/officeart/2005/8/layout/matrix2"/>
    <dgm:cxn modelId="{DF14B3EC-09EB-471B-A58D-AED656D263E7}" type="presParOf" srcId="{BEA4A0EC-FC3E-477B-BE2B-00A2140CD19E}" destId="{07EABAF5-E0D3-4C36-8AD7-AFD860220C7A}" srcOrd="3" destOrd="0" presId="urn:microsoft.com/office/officeart/2005/8/layout/matrix2"/>
    <dgm:cxn modelId="{B031D1A0-C93F-4680-B461-6B611B914EAC}" type="presParOf" srcId="{BEA4A0EC-FC3E-477B-BE2B-00A2140CD19E}" destId="{230909DB-2AF1-49AD-B51A-2EE0F7CB7B59}" srcOrd="4" destOrd="0" presId="urn:microsoft.com/office/officeart/2005/8/layout/matrix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1/26/2023</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1/26/2023</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Attitudes &amp; Job Satisfaction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35237" y="1610200"/>
            <a:ext cx="6889652" cy="9017853"/>
          </a:xfrm>
          <a:prstGeom prst="rect">
            <a:avLst/>
          </a:prstGeom>
          <a:noFill/>
        </p:spPr>
        <p:txBody>
          <a:bodyPr wrap="square">
            <a:spAutoFit/>
          </a:bodyPr>
          <a:lstStyle/>
          <a:p>
            <a:r>
              <a:rPr lang="en-GB" altLang="ar-EG" sz="2400" dirty="0"/>
              <a:t>Chapter Learning Objectives</a:t>
            </a:r>
          </a:p>
          <a:p>
            <a:pPr marL="381000" indent="-381000" eaLnBrk="1" hangingPunct="1">
              <a:spcAft>
                <a:spcPct val="50000"/>
              </a:spcAft>
              <a:buSzTx/>
              <a:buFont typeface="Verdana" panose="020B0604030504040204" pitchFamily="34" charset="0"/>
              <a:buAutoNum type="arabicPeriod"/>
            </a:pPr>
            <a:r>
              <a:rPr lang="en-GB" altLang="ar-EG" sz="2800" dirty="0"/>
              <a:t>Contrast the three components of an attitude.</a:t>
            </a:r>
          </a:p>
          <a:p>
            <a:pPr marL="381000" indent="-381000" eaLnBrk="1" hangingPunct="1">
              <a:spcAft>
                <a:spcPct val="50000"/>
              </a:spcAft>
              <a:buSzTx/>
              <a:buFont typeface="Verdana" panose="020B0604030504040204" pitchFamily="34" charset="0"/>
              <a:buAutoNum type="arabicPeriod"/>
            </a:pPr>
            <a:r>
              <a:rPr lang="en-GB" altLang="ar-EG" sz="2800" dirty="0"/>
              <a:t>Summarize the relationship between attitudes and </a:t>
            </a:r>
            <a:r>
              <a:rPr lang="en-GB" altLang="ar-EG" sz="2800" dirty="0" err="1"/>
              <a:t>behavior</a:t>
            </a:r>
            <a:r>
              <a:rPr lang="en-GB" altLang="ar-EG" sz="2800" dirty="0"/>
              <a:t>.</a:t>
            </a:r>
          </a:p>
          <a:p>
            <a:pPr marL="381000" indent="-381000" eaLnBrk="1" hangingPunct="1">
              <a:spcAft>
                <a:spcPct val="50000"/>
              </a:spcAft>
              <a:buSzTx/>
              <a:buFont typeface="Verdana" panose="020B0604030504040204" pitchFamily="34" charset="0"/>
              <a:buAutoNum type="arabicPeriod"/>
            </a:pPr>
            <a:r>
              <a:rPr lang="en-GB" altLang="ar-EG" sz="2800" dirty="0"/>
              <a:t>Compare and contrast the major job attitudes.</a:t>
            </a:r>
          </a:p>
          <a:p>
            <a:pPr marL="381000" indent="-381000" eaLnBrk="1" hangingPunct="1">
              <a:spcAft>
                <a:spcPct val="50000"/>
              </a:spcAft>
              <a:buSzTx/>
              <a:buFont typeface="Verdana" panose="020B0604030504040204" pitchFamily="34" charset="0"/>
              <a:buAutoNum type="arabicPeriod"/>
            </a:pPr>
            <a:r>
              <a:rPr lang="en-GB" altLang="ar-EG" sz="2800" dirty="0"/>
              <a:t>Define job satisfaction and show how it can be measured.</a:t>
            </a:r>
          </a:p>
          <a:p>
            <a:endParaRPr lang="en-GB" altLang="ar-EG" sz="2400" dirty="0"/>
          </a:p>
          <a:p>
            <a:pPr eaLnBrk="1" hangingPunct="1">
              <a:spcAft>
                <a:spcPct val="50000"/>
              </a:spcAft>
              <a:buSzTx/>
            </a:pPr>
            <a:endParaRPr lang="en-GB" sz="24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Attitudes &amp; Job Satisfaction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35237" y="1610200"/>
            <a:ext cx="6889652" cy="7940635"/>
          </a:xfrm>
          <a:prstGeom prst="rect">
            <a:avLst/>
          </a:prstGeom>
          <a:noFill/>
        </p:spPr>
        <p:txBody>
          <a:bodyPr wrap="square">
            <a:spAutoFit/>
          </a:bodyPr>
          <a:lstStyle/>
          <a:p>
            <a:r>
              <a:rPr lang="en-GB" altLang="ar-EG" sz="2400" dirty="0"/>
              <a:t>Chapter Learning Objectives</a:t>
            </a:r>
          </a:p>
          <a:p>
            <a:pPr marL="381000" indent="-381000" eaLnBrk="1" hangingPunct="1">
              <a:spcAft>
                <a:spcPct val="50000"/>
              </a:spcAft>
              <a:buSzTx/>
              <a:buFont typeface="Verdana" panose="020B0604030504040204" pitchFamily="34" charset="0"/>
              <a:buAutoNum type="arabicPeriod"/>
            </a:pPr>
            <a:r>
              <a:rPr lang="en-GB" altLang="ar-EG" sz="2800" dirty="0"/>
              <a:t>Summarize the main causes of job satisfaction.</a:t>
            </a:r>
          </a:p>
          <a:p>
            <a:pPr marL="381000" indent="-381000" eaLnBrk="1" hangingPunct="1">
              <a:spcAft>
                <a:spcPct val="50000"/>
              </a:spcAft>
              <a:buSzTx/>
              <a:buFont typeface="Verdana" panose="020B0604030504040204" pitchFamily="34" charset="0"/>
              <a:buAutoNum type="arabicPeriod"/>
            </a:pPr>
            <a:r>
              <a:rPr lang="en-GB" altLang="ar-EG" sz="2800" dirty="0"/>
              <a:t>Identify four employee responses to dissatisfaction.</a:t>
            </a:r>
          </a:p>
          <a:p>
            <a:pPr marL="381000" indent="-381000" eaLnBrk="1" hangingPunct="1">
              <a:spcAft>
                <a:spcPct val="50000"/>
              </a:spcAft>
              <a:buSzTx/>
              <a:buFont typeface="Verdana" panose="020B0604030504040204" pitchFamily="34" charset="0"/>
              <a:buAutoNum type="arabicPeriod"/>
            </a:pPr>
            <a:r>
              <a:rPr lang="en-GB" altLang="ar-EG" sz="2800" dirty="0"/>
              <a:t>Show whether job satisfaction is a relevant concept in all cultures.</a:t>
            </a:r>
          </a:p>
          <a:p>
            <a:endParaRPr lang="en-GB" altLang="ar-EG" sz="2400" dirty="0"/>
          </a:p>
          <a:p>
            <a:pPr eaLnBrk="1" hangingPunct="1">
              <a:spcAft>
                <a:spcPct val="50000"/>
              </a:spcAft>
              <a:buSzTx/>
            </a:pPr>
            <a:endParaRPr lang="en-GB" sz="24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Tree>
    <p:extLst>
      <p:ext uri="{BB962C8B-B14F-4D97-AF65-F5344CB8AC3E}">
        <p14:creationId xmlns:p14="http://schemas.microsoft.com/office/powerpoint/2010/main" val="3514622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Attitudes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862322"/>
          </a:xfrm>
          <a:prstGeom prst="rect">
            <a:avLst/>
          </a:prstGeom>
          <a:noFill/>
        </p:spPr>
        <p:txBody>
          <a:bodyPr wrap="square" rtlCol="0">
            <a:spAutoFit/>
          </a:bodyPr>
          <a:lstStyle/>
          <a:p>
            <a:pPr marL="6350" indent="-6350" eaLnBrk="1" hangingPunct="1">
              <a:buFont typeface="Wingdings" panose="05000000000000000000" pitchFamily="2" charset="2"/>
              <a:buNone/>
              <a:tabLst>
                <a:tab pos="0" algn="l"/>
              </a:tabLst>
            </a:pPr>
            <a:r>
              <a:rPr lang="en-US" altLang="ar-EG" dirty="0">
                <a:solidFill>
                  <a:srgbClr val="00A15F"/>
                </a:solidFill>
              </a:rPr>
              <a:t>Attitudes</a:t>
            </a:r>
            <a:r>
              <a:rPr lang="en-US" altLang="ar-EG" dirty="0"/>
              <a:t> are evaluative statements or judgments concerning objects, people, or events.</a:t>
            </a:r>
          </a:p>
          <a:p>
            <a:pPr marL="6350" indent="-6350" eaLnBrk="1" hangingPunct="1">
              <a:buFont typeface="Wingdings" panose="05000000000000000000" pitchFamily="2" charset="2"/>
              <a:buNone/>
              <a:tabLst>
                <a:tab pos="0" algn="l"/>
              </a:tabLst>
            </a:pPr>
            <a:r>
              <a:rPr lang="en-US" altLang="ar-EG" b="1" dirty="0"/>
              <a:t>Three components of an attitude:</a:t>
            </a:r>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endParaRPr lang="ar-EG" altLang="ar-EG" dirty="0"/>
          </a:p>
        </p:txBody>
      </p:sp>
      <p:graphicFrame>
        <p:nvGraphicFramePr>
          <p:cNvPr id="11" name="Diagram 10">
            <a:extLst>
              <a:ext uri="{FF2B5EF4-FFF2-40B4-BE49-F238E27FC236}">
                <a16:creationId xmlns:a16="http://schemas.microsoft.com/office/drawing/2014/main" xmlns="" id="{76A99F36-0169-87BE-CD51-49AA3C7163A9}"/>
              </a:ext>
            </a:extLst>
          </p:cNvPr>
          <p:cNvGraphicFramePr/>
          <p:nvPr>
            <p:extLst>
              <p:ext uri="{D42A27DB-BD31-4B8C-83A1-F6EECF244321}">
                <p14:modId xmlns:p14="http://schemas.microsoft.com/office/powerpoint/2010/main" val="2850563814"/>
              </p:ext>
            </p:extLst>
          </p:nvPr>
        </p:nvGraphicFramePr>
        <p:xfrm>
          <a:off x="1676400" y="2883876"/>
          <a:ext cx="5562600" cy="321212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Rounded Rectangular Callout 5">
            <a:extLst>
              <a:ext uri="{FF2B5EF4-FFF2-40B4-BE49-F238E27FC236}">
                <a16:creationId xmlns:a16="http://schemas.microsoft.com/office/drawing/2014/main" xmlns="" id="{F49C9CC9-F094-1C83-3CFC-4D88D30B37D9}"/>
              </a:ext>
            </a:extLst>
          </p:cNvPr>
          <p:cNvSpPr/>
          <p:nvPr/>
        </p:nvSpPr>
        <p:spPr bwMode="auto">
          <a:xfrm>
            <a:off x="533400" y="3581400"/>
            <a:ext cx="2362200" cy="1143000"/>
          </a:xfrm>
          <a:prstGeom prst="wedgeRoundRectCallout">
            <a:avLst>
              <a:gd name="adj1" fmla="val 87396"/>
              <a:gd name="adj2" fmla="val -46888"/>
              <a:gd name="adj3" fmla="val 16667"/>
            </a:avLst>
          </a:prstGeom>
          <a:solidFill>
            <a:srgbClr val="C6C93F"/>
          </a:solidFill>
          <a:ln w="9525" cap="flat" cmpd="sng" algn="ctr">
            <a:solidFill>
              <a:schemeClr val="tx1"/>
            </a:solidFill>
            <a:prstDash val="solid"/>
            <a:round/>
            <a:headEnd type="none" w="med" len="med"/>
            <a:tailEnd type="none" w="med" len="med"/>
          </a:ln>
          <a:effectLst/>
        </p:spPr>
        <p:txBody>
          <a:bodyPr anchor="ctr" anchorCtr="1"/>
          <a:lstStyle/>
          <a:p>
            <a:pPr algn="ctr" eaLnBrk="1" hangingPunct="1">
              <a:spcBef>
                <a:spcPct val="50000"/>
              </a:spcBef>
              <a:defRPr/>
            </a:pPr>
            <a:r>
              <a:rPr lang="en-US" sz="2200" dirty="0">
                <a:effectLst>
                  <a:outerShdw blurRad="38100" dist="38100" dir="2700000" algn="tl">
                    <a:srgbClr val="000000">
                      <a:alpha val="43137"/>
                    </a:srgbClr>
                  </a:outerShdw>
                </a:effectLst>
                <a:latin typeface="Calibri" pitchFamily="34" charset="0"/>
                <a:cs typeface="Calibri" pitchFamily="34" charset="0"/>
              </a:rPr>
              <a:t>The opinion or belief segment of an attitude</a:t>
            </a:r>
          </a:p>
        </p:txBody>
      </p:sp>
      <p:sp>
        <p:nvSpPr>
          <p:cNvPr id="13" name="Rounded Rectangular Callout 4">
            <a:extLst>
              <a:ext uri="{FF2B5EF4-FFF2-40B4-BE49-F238E27FC236}">
                <a16:creationId xmlns:a16="http://schemas.microsoft.com/office/drawing/2014/main" xmlns="" id="{1E45C11F-9B95-8D55-FCF9-FA0E7CDE2562}"/>
              </a:ext>
            </a:extLst>
          </p:cNvPr>
          <p:cNvSpPr/>
          <p:nvPr/>
        </p:nvSpPr>
        <p:spPr bwMode="auto">
          <a:xfrm>
            <a:off x="6400800" y="2743200"/>
            <a:ext cx="2438400" cy="1219200"/>
          </a:xfrm>
          <a:prstGeom prst="wedgeRoundRectCallout">
            <a:avLst>
              <a:gd name="adj1" fmla="val -114966"/>
              <a:gd name="adj2" fmla="val 2806"/>
              <a:gd name="adj3" fmla="val 16667"/>
            </a:avLst>
          </a:prstGeom>
          <a:solidFill>
            <a:schemeClr val="accent6"/>
          </a:solidFill>
          <a:ln w="9525" cap="flat" cmpd="sng" algn="ctr">
            <a:solidFill>
              <a:schemeClr val="tx1"/>
            </a:solidFill>
            <a:prstDash val="solid"/>
            <a:round/>
            <a:headEnd type="none" w="med" len="med"/>
            <a:tailEnd type="none" w="med" len="med"/>
          </a:ln>
          <a:effectLst/>
        </p:spPr>
        <p:txBody>
          <a:bodyPr anchor="ctr" anchorCtr="1"/>
          <a:lstStyle/>
          <a:p>
            <a:pPr eaLnBrk="1" hangingPunct="1">
              <a:spcBef>
                <a:spcPct val="50000"/>
              </a:spcBef>
              <a:defRPr/>
            </a:pPr>
            <a:r>
              <a:rPr lang="en-US" sz="2200" dirty="0">
                <a:solidFill>
                  <a:schemeClr val="bg1"/>
                </a:solidFill>
                <a:effectLst>
                  <a:outerShdw blurRad="38100" dist="38100" dir="2700000" algn="tl">
                    <a:srgbClr val="000000">
                      <a:alpha val="43137"/>
                    </a:srgbClr>
                  </a:outerShdw>
                </a:effectLst>
                <a:latin typeface="Calibri" pitchFamily="34" charset="0"/>
                <a:cs typeface="Calibri" pitchFamily="34" charset="0"/>
              </a:rPr>
              <a:t>The emotional or feeling segment of an attitude</a:t>
            </a:r>
          </a:p>
        </p:txBody>
      </p:sp>
      <p:sp>
        <p:nvSpPr>
          <p:cNvPr id="14" name="Rounded Rectangular Callout 6">
            <a:extLst>
              <a:ext uri="{FF2B5EF4-FFF2-40B4-BE49-F238E27FC236}">
                <a16:creationId xmlns:a16="http://schemas.microsoft.com/office/drawing/2014/main" xmlns="" id="{A30760E3-E905-88DF-E38F-112E028A7B2D}"/>
              </a:ext>
            </a:extLst>
          </p:cNvPr>
          <p:cNvSpPr/>
          <p:nvPr/>
        </p:nvSpPr>
        <p:spPr bwMode="auto">
          <a:xfrm>
            <a:off x="5548313" y="4392613"/>
            <a:ext cx="3048000" cy="1295400"/>
          </a:xfrm>
          <a:prstGeom prst="wedgeRoundRectCallout">
            <a:avLst>
              <a:gd name="adj1" fmla="val -72262"/>
              <a:gd name="adj2" fmla="val -54187"/>
              <a:gd name="adj3" fmla="val 16667"/>
            </a:avLst>
          </a:prstGeom>
          <a:solidFill>
            <a:srgbClr val="336699">
              <a:alpha val="38000"/>
            </a:srgbClr>
          </a:solidFill>
          <a:ln w="9525" cap="flat" cmpd="sng" algn="ctr">
            <a:solidFill>
              <a:schemeClr val="tx1"/>
            </a:solidFill>
            <a:prstDash val="solid"/>
            <a:round/>
            <a:headEnd type="none" w="med" len="med"/>
            <a:tailEnd type="none" w="med" len="med"/>
          </a:ln>
          <a:effectLst/>
        </p:spPr>
        <p:txBody>
          <a:bodyPr anchor="ctr" anchorCtr="1"/>
          <a:lstStyle/>
          <a:p>
            <a:pPr eaLnBrk="1" hangingPunct="1">
              <a:spcBef>
                <a:spcPct val="50000"/>
              </a:spcBef>
              <a:defRPr/>
            </a:pPr>
            <a:r>
              <a:rPr lang="en-US" sz="2200" dirty="0">
                <a:effectLst>
                  <a:outerShdw blurRad="38100" dist="38100" dir="2700000" algn="tl">
                    <a:srgbClr val="000000">
                      <a:alpha val="43137"/>
                    </a:srgbClr>
                  </a:outerShdw>
                </a:effectLst>
                <a:latin typeface="Calibri" pitchFamily="34" charset="0"/>
                <a:cs typeface="Calibri" pitchFamily="34" charset="0"/>
              </a:rPr>
              <a:t>An intention to behave in a certain way toward someone or something</a:t>
            </a:r>
          </a:p>
        </p:txBody>
      </p:sp>
    </p:spTree>
    <p:extLst>
      <p:ext uri="{BB962C8B-B14F-4D97-AF65-F5344CB8AC3E}">
        <p14:creationId xmlns:p14="http://schemas.microsoft.com/office/powerpoint/2010/main" val="1772915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Attitudes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xmlns="" id="{1EB48EC6-7F6A-5805-B00E-1FD6F5EB064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10589" y="1066710"/>
            <a:ext cx="7697788" cy="551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4593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6284" y="625549"/>
            <a:ext cx="4344459" cy="707886"/>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Does Behavior Always Follow from Attitudes?</a:t>
            </a:r>
            <a:endParaRPr lang="en-US" sz="20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7618" y="1846924"/>
            <a:ext cx="9312813" cy="289310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800" i="1" dirty="0">
                <a:solidFill>
                  <a:srgbClr val="00A15F"/>
                </a:solidFill>
              </a:rPr>
              <a:t>No, the reverse is sometimes true!</a:t>
            </a:r>
          </a:p>
          <a:p>
            <a:pPr marL="0" indent="0" eaLnBrk="1" hangingPunct="1">
              <a:spcAft>
                <a:spcPct val="50000"/>
              </a:spcAft>
              <a:buFont typeface="Verdana" panose="020B0604030504040204" pitchFamily="34" charset="0"/>
              <a:buNone/>
            </a:pPr>
            <a:r>
              <a:rPr lang="en-US" altLang="ar-EG" sz="2800" dirty="0"/>
              <a:t>Leon Festinger</a:t>
            </a:r>
          </a:p>
          <a:p>
            <a:pPr marL="0" indent="0" eaLnBrk="1" hangingPunct="1">
              <a:buFont typeface="Verdana" panose="020B0604030504040204" pitchFamily="34" charset="0"/>
              <a:buNone/>
            </a:pPr>
            <a:r>
              <a:rPr lang="en-US" altLang="ar-EG" sz="2800" dirty="0">
                <a:solidFill>
                  <a:srgbClr val="3FA85D"/>
                </a:solidFill>
              </a:rPr>
              <a:t>Cognitive Dissonance</a:t>
            </a:r>
            <a:r>
              <a:rPr lang="en-US" altLang="ar-EG" sz="2800" dirty="0"/>
              <a:t> is any incompatibility between two or more attitudes or between behavior and attitudes.</a:t>
            </a:r>
          </a:p>
          <a:p>
            <a:pPr marL="446088" lvl="1" indent="-265113" eaLnBrk="1" hangingPunct="1"/>
            <a:r>
              <a:rPr lang="en-US" altLang="ar-EG" sz="2800" dirty="0"/>
              <a:t>Individuals seek to reduce this uncomfortable gap, or </a:t>
            </a:r>
            <a:r>
              <a:rPr lang="en-US" altLang="ar-EG" sz="2800" i="1" dirty="0"/>
              <a:t>dissonance</a:t>
            </a:r>
            <a:r>
              <a:rPr lang="en-US" altLang="ar-EG" sz="2800" dirty="0"/>
              <a:t>, to reach stability and consistency.</a:t>
            </a:r>
          </a:p>
        </p:txBody>
      </p:sp>
    </p:spTree>
    <p:extLst>
      <p:ext uri="{BB962C8B-B14F-4D97-AF65-F5344CB8AC3E}">
        <p14:creationId xmlns:p14="http://schemas.microsoft.com/office/powerpoint/2010/main" val="738738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6284" y="625549"/>
            <a:ext cx="4344459" cy="707886"/>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Does Behavior Always Follow from Attitudes?</a:t>
            </a:r>
            <a:endParaRPr lang="en-US" sz="20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80873F3D-6D94-0D36-0771-D43A5DAE9AD0}"/>
              </a:ext>
            </a:extLst>
          </p:cNvPr>
          <p:cNvSpPr txBox="1"/>
          <p:nvPr/>
        </p:nvSpPr>
        <p:spPr>
          <a:xfrm>
            <a:off x="1747098" y="1846924"/>
            <a:ext cx="9141296" cy="3323987"/>
          </a:xfrm>
          <a:prstGeom prst="rect">
            <a:avLst/>
          </a:prstGeom>
          <a:noFill/>
        </p:spPr>
        <p:txBody>
          <a:bodyPr wrap="square">
            <a:spAutoFit/>
          </a:bodyPr>
          <a:lstStyle/>
          <a:p>
            <a:pPr marL="446088" lvl="1" indent="-265113" eaLnBrk="1" hangingPunct="1"/>
            <a:r>
              <a:rPr lang="en-US" altLang="ar-EG" sz="2800" dirty="0"/>
              <a:t>Consistency is achieved by changing the attitudes, modifying the behaviors, or through rationalization.</a:t>
            </a:r>
          </a:p>
          <a:p>
            <a:pPr marL="446088" lvl="1" indent="-265113" eaLnBrk="1" hangingPunct="1"/>
            <a:r>
              <a:rPr lang="en-US" altLang="ar-EG" sz="2800" dirty="0"/>
              <a:t>Desire to reduce dissonance depends on:</a:t>
            </a:r>
          </a:p>
          <a:p>
            <a:pPr marL="893763" lvl="2" indent="-266700" eaLnBrk="1" hangingPunct="1">
              <a:spcBef>
                <a:spcPct val="50000"/>
              </a:spcBef>
            </a:pPr>
            <a:r>
              <a:rPr lang="en-US" altLang="ar-EG" sz="2800" dirty="0"/>
              <a:t>importance of elements;</a:t>
            </a:r>
          </a:p>
          <a:p>
            <a:pPr marL="893763" lvl="2" indent="-266700" eaLnBrk="1" hangingPunct="1">
              <a:spcBef>
                <a:spcPct val="50000"/>
              </a:spcBef>
            </a:pPr>
            <a:r>
              <a:rPr lang="en-US" altLang="ar-EG" sz="2800" dirty="0"/>
              <a:t>degree of individual influence;</a:t>
            </a:r>
          </a:p>
          <a:p>
            <a:pPr marL="893763" lvl="2" indent="-266700" eaLnBrk="1" hangingPunct="1">
              <a:spcBef>
                <a:spcPct val="50000"/>
              </a:spcBef>
            </a:pPr>
            <a:r>
              <a:rPr lang="en-US" altLang="ar-EG" sz="2800" dirty="0"/>
              <a:t>rewards involved in dissonance.</a:t>
            </a:r>
          </a:p>
        </p:txBody>
      </p:sp>
    </p:spTree>
    <p:extLst>
      <p:ext uri="{BB962C8B-B14F-4D97-AF65-F5344CB8AC3E}">
        <p14:creationId xmlns:p14="http://schemas.microsoft.com/office/powerpoint/2010/main" val="1028609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6055" y="97878"/>
            <a:ext cx="9533101" cy="1610200"/>
          </a:xfrm>
          <a:prstGeom prst="rect">
            <a:avLst/>
          </a:prstGeom>
        </p:spPr>
      </p:pic>
      <p:sp>
        <p:nvSpPr>
          <p:cNvPr id="7" name="TextBox 6"/>
          <p:cNvSpPr txBox="1"/>
          <p:nvPr/>
        </p:nvSpPr>
        <p:spPr>
          <a:xfrm>
            <a:off x="2650377" y="543490"/>
            <a:ext cx="4344459" cy="400110"/>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Predicting Behavior from Attitudes</a:t>
            </a:r>
            <a:endParaRPr lang="en-US" sz="20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46924"/>
            <a:ext cx="9658473" cy="2308324"/>
          </a:xfrm>
          <a:prstGeom prst="rect">
            <a:avLst/>
          </a:prstGeom>
          <a:noFill/>
        </p:spPr>
        <p:txBody>
          <a:bodyPr wrap="square" rtlCol="0">
            <a:spAutoFit/>
          </a:bodyPr>
          <a:lstStyle/>
          <a:p>
            <a:pPr marL="450850" lvl="1" indent="-271463" eaLnBrk="1" hangingPunct="1">
              <a:spcAft>
                <a:spcPct val="50000"/>
              </a:spcAft>
            </a:pPr>
            <a:r>
              <a:rPr lang="en-US" altLang="ar-EG" sz="2400" dirty="0"/>
              <a:t>Important attitudes have a strong relationship to behavior.</a:t>
            </a:r>
          </a:p>
          <a:p>
            <a:pPr marL="450850" lvl="1" indent="-271463" eaLnBrk="1" hangingPunct="1">
              <a:spcBef>
                <a:spcPct val="10000"/>
              </a:spcBef>
              <a:spcAft>
                <a:spcPct val="10000"/>
              </a:spcAft>
            </a:pPr>
            <a:r>
              <a:rPr lang="en-US" altLang="ar-EG" sz="2400" dirty="0"/>
              <a:t>The closer the match between attitude and behavior, the stronger the relationship:</a:t>
            </a:r>
          </a:p>
          <a:p>
            <a:pPr marL="903288" lvl="2" indent="-273050" eaLnBrk="1" hangingPunct="1">
              <a:spcBef>
                <a:spcPct val="10000"/>
              </a:spcBef>
              <a:spcAft>
                <a:spcPct val="10000"/>
              </a:spcAft>
            </a:pPr>
            <a:r>
              <a:rPr lang="en-US" altLang="ar-EG" sz="2400" dirty="0"/>
              <a:t>Specific attitudes predict specific behavior.</a:t>
            </a:r>
          </a:p>
          <a:p>
            <a:pPr marL="903288" lvl="2" indent="-273050" eaLnBrk="1" hangingPunct="1">
              <a:spcBef>
                <a:spcPct val="10000"/>
              </a:spcBef>
              <a:spcAft>
                <a:spcPct val="10000"/>
              </a:spcAft>
            </a:pPr>
            <a:r>
              <a:rPr lang="en-US" altLang="ar-EG" sz="2400" dirty="0"/>
              <a:t>General attitudes predict general behavior.</a:t>
            </a:r>
          </a:p>
        </p:txBody>
      </p:sp>
    </p:spTree>
    <p:extLst>
      <p:ext uri="{BB962C8B-B14F-4D97-AF65-F5344CB8AC3E}">
        <p14:creationId xmlns:p14="http://schemas.microsoft.com/office/powerpoint/2010/main" val="865669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9023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Predicting Behavior from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569660"/>
          </a:xfrm>
          <a:prstGeom prst="rect">
            <a:avLst/>
          </a:prstGeom>
          <a:noFill/>
        </p:spPr>
        <p:txBody>
          <a:bodyPr wrap="square" rtlCol="0">
            <a:spAutoFit/>
          </a:bodyPr>
          <a:lstStyle/>
          <a:p>
            <a:pPr marL="450850" lvl="1" indent="-271463" eaLnBrk="1" hangingPunct="1">
              <a:spcAft>
                <a:spcPct val="50000"/>
              </a:spcAft>
            </a:pPr>
            <a:r>
              <a:rPr lang="en-US" altLang="ar-EG" sz="2400" dirty="0"/>
              <a:t>The more frequently expressed an attitude is, the better predictor it is.</a:t>
            </a:r>
          </a:p>
          <a:p>
            <a:pPr marL="450850" lvl="1" indent="-271463" eaLnBrk="1" hangingPunct="1">
              <a:spcAft>
                <a:spcPct val="50000"/>
              </a:spcAft>
            </a:pPr>
            <a:r>
              <a:rPr lang="en-US" altLang="ar-EG" sz="2400" dirty="0"/>
              <a:t>High social pressures reduce the relationship and may cause dissonance.</a:t>
            </a:r>
          </a:p>
          <a:p>
            <a:pPr marL="450850" lvl="1" indent="-271463" eaLnBrk="1" hangingPunct="1">
              <a:spcAft>
                <a:spcPct val="50000"/>
              </a:spcAft>
            </a:pPr>
            <a:r>
              <a:rPr lang="en-US" altLang="ar-EG" sz="2400" dirty="0"/>
              <a:t>Attitudes based on personal experience are stronger predictors</a:t>
            </a:r>
            <a:r>
              <a:rPr lang="en-US" altLang="ar-EG" sz="1800" dirty="0"/>
              <a:t>.</a:t>
            </a:r>
          </a:p>
        </p:txBody>
      </p:sp>
    </p:spTree>
    <p:extLst>
      <p:ext uri="{BB962C8B-B14F-4D97-AF65-F5344CB8AC3E}">
        <p14:creationId xmlns:p14="http://schemas.microsoft.com/office/powerpoint/2010/main" val="3858273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1">
            <a:extLst>
              <a:ext uri="{FF2B5EF4-FFF2-40B4-BE49-F238E27FC236}">
                <a16:creationId xmlns:a16="http://schemas.microsoft.com/office/drawing/2014/main" xmlns="" id="{951B181C-2468-5AB3-13C9-F2866AB4F2C8}"/>
              </a:ext>
            </a:extLst>
          </p:cNvPr>
          <p:cNvSpPr txBox="1">
            <a:spLocks/>
          </p:cNvSpPr>
          <p:nvPr/>
        </p:nvSpPr>
        <p:spPr>
          <a:xfrm>
            <a:off x="2440787" y="395288"/>
            <a:ext cx="6153937" cy="90011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2800" dirty="0">
                <a:solidFill>
                  <a:schemeClr val="bg1"/>
                </a:solidFill>
                <a:latin typeface="+mn-lt"/>
                <a:ea typeface="+mn-ea"/>
                <a:cs typeface="Tajawal Medium" panose="00000600000000000000" pitchFamily="2" charset="-78"/>
              </a:rPr>
              <a:t>Predicting Behavior from Attitudes (cont’d)</a:t>
            </a:r>
          </a:p>
        </p:txBody>
      </p:sp>
      <p:pic>
        <p:nvPicPr>
          <p:cNvPr id="11" name="Picture 10" descr="h_09168251">
            <a:extLst>
              <a:ext uri="{FF2B5EF4-FFF2-40B4-BE49-F238E27FC236}">
                <a16:creationId xmlns:a16="http://schemas.microsoft.com/office/drawing/2014/main" xmlns="" id="{021429D5-86F5-2CEA-B044-7DD74F308D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40474" y="1485951"/>
            <a:ext cx="4754562"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0484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95149" cy="523220"/>
          </a:xfrm>
          <a:prstGeom prst="rect">
            <a:avLst/>
          </a:prstGeom>
          <a:noFill/>
        </p:spPr>
        <p:txBody>
          <a:bodyPr wrap="square" rtlCol="0">
            <a:spAutoFit/>
          </a:bodyPr>
          <a:lstStyle/>
          <a:p>
            <a:r>
              <a:rPr lang="en-US" altLang="ar-EG" sz="2800" dirty="0">
                <a:solidFill>
                  <a:schemeClr val="bg1"/>
                </a:solidFill>
                <a:latin typeface="+mn-lt"/>
                <a:ea typeface="+mn-ea"/>
                <a:cs typeface="Tajawal Medium" panose="00000600000000000000" pitchFamily="2" charset="-78"/>
              </a:rPr>
              <a:t>Predicting Behavior from Attitudes (cont’d)</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4994"/>
            <a:ext cx="9666288" cy="646331"/>
          </a:xfrm>
          <a:prstGeom prst="rect">
            <a:avLst/>
          </a:prstGeom>
          <a:noFill/>
        </p:spPr>
        <p:txBody>
          <a:bodyPr wrap="square" rtlCol="0">
            <a:spAutoFit/>
          </a:bodyPr>
          <a:lstStyle/>
          <a:p>
            <a:pPr algn="ctr" eaLnBrk="1" hangingPunct="1">
              <a:buSzTx/>
              <a:buFontTx/>
              <a:buNone/>
            </a:pPr>
            <a:r>
              <a:rPr lang="en-GB" altLang="ar-EG" sz="1800">
                <a:solidFill>
                  <a:srgbClr val="0070C0"/>
                </a:solidFill>
              </a:rPr>
              <a:t>Marriott Hotels strives for consistency between attitudes and behavior through its motto ‘Spirit to Serve.’</a:t>
            </a:r>
            <a:endParaRPr lang="en-GB" altLang="ar-EG" sz="1800" dirty="0">
              <a:solidFill>
                <a:srgbClr val="0070C0"/>
              </a:solidFill>
            </a:endParaRPr>
          </a:p>
        </p:txBody>
      </p:sp>
    </p:spTree>
    <p:extLst>
      <p:ext uri="{BB962C8B-B14F-4D97-AF65-F5344CB8AC3E}">
        <p14:creationId xmlns:p14="http://schemas.microsoft.com/office/powerpoint/2010/main" val="168901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57525"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200329"/>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satisfaction</a:t>
            </a:r>
          </a:p>
          <a:p>
            <a:pPr marL="446088" lvl="1" indent="-266700" eaLnBrk="1" hangingPunct="1">
              <a:buFontTx/>
              <a:buChar char="•"/>
            </a:pPr>
            <a:r>
              <a:rPr lang="en-US" altLang="ar-EG" sz="2400" dirty="0"/>
              <a:t>A positive feeling about the job resulting from an evaluation of its characteristics.</a:t>
            </a:r>
          </a:p>
        </p:txBody>
      </p:sp>
    </p:spTree>
    <p:extLst>
      <p:ext uri="{BB962C8B-B14F-4D97-AF65-F5344CB8AC3E}">
        <p14:creationId xmlns:p14="http://schemas.microsoft.com/office/powerpoint/2010/main" val="719120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4388" y="476351"/>
            <a:ext cx="5978769"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477328"/>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involvement</a:t>
            </a:r>
          </a:p>
          <a:p>
            <a:pPr marL="446088" lvl="1" indent="-266700" eaLnBrk="1" hangingPunct="1"/>
            <a:r>
              <a:rPr lang="en-US" altLang="ar-EG" sz="2400" dirty="0"/>
              <a:t>Degree of psychological identification with the job where perceived performance is important to self-worth.</a:t>
            </a:r>
          </a:p>
          <a:p>
            <a:endParaRPr lang="ar-EG" altLang="ar-EG" dirty="0"/>
          </a:p>
        </p:txBody>
      </p:sp>
    </p:spTree>
    <p:extLst>
      <p:ext uri="{BB962C8B-B14F-4D97-AF65-F5344CB8AC3E}">
        <p14:creationId xmlns:p14="http://schemas.microsoft.com/office/powerpoint/2010/main" val="3595867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55108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677656"/>
          </a:xfrm>
          <a:prstGeom prst="rect">
            <a:avLst/>
          </a:prstGeom>
          <a:noFill/>
        </p:spPr>
        <p:txBody>
          <a:bodyPr wrap="square" rtlCol="0">
            <a:spAutoFit/>
          </a:bodyPr>
          <a:lstStyle/>
          <a:p>
            <a:r>
              <a:rPr lang="en-US" altLang="en-US" sz="2400" b="1" dirty="0"/>
              <a:t>Psychological Empowerment:</a:t>
            </a:r>
          </a:p>
          <a:p>
            <a:r>
              <a:rPr lang="en-US" altLang="en-US" sz="2400" dirty="0"/>
              <a:t>Employees’ beliefs in the degree to which they influence their work environment, their competence, the meaningfulness of their job, and their perceived autonomy.</a:t>
            </a:r>
          </a:p>
          <a:p>
            <a:r>
              <a:rPr lang="en-US" altLang="en-US" sz="2400" dirty="0"/>
              <a:t>12 One study of nursing managers in Singapore found that good leaders empower their employees by involving them in decisions, making them feel their work is important, and giving them discretion to “do their own thing</a:t>
            </a:r>
            <a:endParaRPr lang="en-US" altLang="en-US" sz="2400" b="1" dirty="0"/>
          </a:p>
        </p:txBody>
      </p:sp>
    </p:spTree>
    <p:extLst>
      <p:ext uri="{BB962C8B-B14F-4D97-AF65-F5344CB8AC3E}">
        <p14:creationId xmlns:p14="http://schemas.microsoft.com/office/powerpoint/2010/main" val="472924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711"/>
            <a:ext cx="9533101" cy="1610200"/>
          </a:xfrm>
          <a:prstGeom prst="rect">
            <a:avLst/>
          </a:prstGeom>
        </p:spPr>
      </p:pic>
      <p:sp>
        <p:nvSpPr>
          <p:cNvPr id="7" name="TextBox 6"/>
          <p:cNvSpPr txBox="1"/>
          <p:nvPr/>
        </p:nvSpPr>
        <p:spPr>
          <a:xfrm>
            <a:off x="2766935" y="656093"/>
            <a:ext cx="5518936"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5" y="2204822"/>
            <a:ext cx="9666288" cy="2677656"/>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Organizational Commitment</a:t>
            </a:r>
          </a:p>
          <a:p>
            <a:pPr marL="446088" lvl="1" indent="-265113" eaLnBrk="1" hangingPunct="1"/>
            <a:r>
              <a:rPr lang="en-US" altLang="ar-EG" sz="2400" dirty="0"/>
              <a:t>Identifying with a particular organization and its goals, while wishing to maintain membership in the organization.</a:t>
            </a:r>
          </a:p>
          <a:p>
            <a:pPr marL="446088" lvl="1" indent="-265113" eaLnBrk="1" hangingPunct="1"/>
            <a:r>
              <a:rPr lang="en-US" altLang="ar-EG" sz="2400" dirty="0"/>
              <a:t>Three dimensions:</a:t>
            </a:r>
          </a:p>
          <a:p>
            <a:pPr marL="893763" lvl="2" indent="-266700" eaLnBrk="1" hangingPunct="1"/>
            <a:r>
              <a:rPr lang="en-US" altLang="ar-EG" sz="2400" dirty="0"/>
              <a:t>Affective commitment: emotional attachment to organization.</a:t>
            </a:r>
          </a:p>
          <a:p>
            <a:pPr marL="893763" lvl="2" indent="-266700" eaLnBrk="1" hangingPunct="1"/>
            <a:r>
              <a:rPr lang="en-US" altLang="ar-EG" sz="2400" dirty="0"/>
              <a:t>Continuance commitment: economic value of staying.</a:t>
            </a:r>
          </a:p>
          <a:p>
            <a:pPr marL="893763" lvl="2" indent="-266700" eaLnBrk="1" hangingPunct="1"/>
            <a:r>
              <a:rPr lang="en-US" altLang="ar-EG" sz="2400" dirty="0"/>
              <a:t>Normative commitment: moral or ethical obligations</a:t>
            </a:r>
            <a:r>
              <a:rPr lang="en-US" altLang="ar-EG" dirty="0"/>
              <a:t>.</a:t>
            </a:r>
          </a:p>
        </p:txBody>
      </p:sp>
    </p:spTree>
    <p:extLst>
      <p:ext uri="{BB962C8B-B14F-4D97-AF65-F5344CB8AC3E}">
        <p14:creationId xmlns:p14="http://schemas.microsoft.com/office/powerpoint/2010/main" val="1452085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200329"/>
          </a:xfrm>
          <a:prstGeom prst="rect">
            <a:avLst/>
          </a:prstGeom>
          <a:noFill/>
        </p:spPr>
        <p:txBody>
          <a:bodyPr wrap="square" rtlCol="0">
            <a:spAutoFit/>
          </a:bodyPr>
          <a:lstStyle/>
          <a:p>
            <a:pPr marL="446088" lvl="1" indent="-265113" eaLnBrk="1" hangingPunct="1"/>
            <a:r>
              <a:rPr lang="en-US" altLang="ar-EG" sz="2400" dirty="0"/>
              <a:t>Has some relation to performance, especially for new employees.</a:t>
            </a:r>
          </a:p>
          <a:p>
            <a:pPr marL="446088" lvl="1" indent="-265113" eaLnBrk="1" hangingPunct="1"/>
            <a:r>
              <a:rPr lang="en-US" altLang="ar-EG" sz="2400" dirty="0"/>
              <a:t>Less important now than in past—now perhaps more of </a:t>
            </a:r>
            <a:r>
              <a:rPr lang="en-US" altLang="ar-EG" sz="2400" i="1" dirty="0"/>
              <a:t>occupational commitment</a:t>
            </a:r>
            <a:r>
              <a:rPr lang="en-US" altLang="ar-EG" sz="2400" dirty="0"/>
              <a:t>, loyalty to profession rather than a given employer.</a:t>
            </a:r>
          </a:p>
        </p:txBody>
      </p:sp>
    </p:spTree>
    <p:extLst>
      <p:ext uri="{BB962C8B-B14F-4D97-AF65-F5344CB8AC3E}">
        <p14:creationId xmlns:p14="http://schemas.microsoft.com/office/powerpoint/2010/main" val="2545025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30915"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462213"/>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Perceived organizational support (POS)</a:t>
            </a:r>
          </a:p>
          <a:p>
            <a:pPr marL="450850" lvl="1" indent="-271463" eaLnBrk="1" hangingPunct="1"/>
            <a:r>
              <a:rPr lang="en-US" altLang="ar-EG" sz="2400" dirty="0"/>
              <a:t>The degree to which employees believe the organization values their contribution and cares about their well-being.</a:t>
            </a:r>
          </a:p>
          <a:p>
            <a:pPr marL="450850" lvl="1" indent="-271463" eaLnBrk="1" hangingPunct="1"/>
            <a:r>
              <a:rPr lang="en-US" altLang="ar-EG" sz="2400" dirty="0"/>
              <a:t>Higher when rewards are fair, employees are involved in decision-making, and supervisors are seen as supportive.</a:t>
            </a:r>
          </a:p>
          <a:p>
            <a:pPr marL="450850" lvl="1" indent="-271463" eaLnBrk="1" hangingPunct="1"/>
            <a:r>
              <a:rPr lang="en-US" altLang="ar-EG" sz="2400" dirty="0"/>
              <a:t>High POS is related to higher OCBs and performance.</a:t>
            </a:r>
          </a:p>
          <a:p>
            <a:pPr marL="450850" lvl="1" indent="-271463" eaLnBrk="1" hangingPunct="1"/>
            <a:endParaRPr lang="en-US" altLang="ar-EG" sz="1000" dirty="0"/>
          </a:p>
        </p:txBody>
      </p:sp>
    </p:spTree>
    <p:extLst>
      <p:ext uri="{BB962C8B-B14F-4D97-AF65-F5344CB8AC3E}">
        <p14:creationId xmlns:p14="http://schemas.microsoft.com/office/powerpoint/2010/main" val="3611965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02780"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56966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Employee engagement</a:t>
            </a:r>
          </a:p>
          <a:p>
            <a:pPr marL="450850" lvl="1" indent="-271463" eaLnBrk="1" hangingPunct="1"/>
            <a:r>
              <a:rPr lang="en-US" altLang="ar-EG" sz="2400" dirty="0"/>
              <a:t>The degree of involvement with, satisfaction with, and enthusiasm for the job.</a:t>
            </a:r>
          </a:p>
          <a:p>
            <a:pPr marL="450850" lvl="1" indent="-271463" eaLnBrk="1" hangingPunct="1"/>
            <a:r>
              <a:rPr lang="en-US" altLang="ar-EG" sz="2400" dirty="0"/>
              <a:t>Engaged employees are passionate about their work and company.</a:t>
            </a:r>
          </a:p>
        </p:txBody>
      </p:sp>
    </p:spTree>
    <p:extLst>
      <p:ext uri="{BB962C8B-B14F-4D97-AF65-F5344CB8AC3E}">
        <p14:creationId xmlns:p14="http://schemas.microsoft.com/office/powerpoint/2010/main" val="1290550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29389"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0" descr="BWYM10">
            <a:extLst>
              <a:ext uri="{FF2B5EF4-FFF2-40B4-BE49-F238E27FC236}">
                <a16:creationId xmlns:a16="http://schemas.microsoft.com/office/drawing/2014/main" xmlns="" id="{35C7B219-F08F-BF70-99EC-323B4FCCEF1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18733" y="1441548"/>
            <a:ext cx="4892675" cy="308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xmlns="" id="{87422AD7-4B0B-A723-9759-450EBABADF53}"/>
              </a:ext>
            </a:extLst>
          </p:cNvPr>
          <p:cNvSpPr txBox="1"/>
          <p:nvPr/>
        </p:nvSpPr>
        <p:spPr>
          <a:xfrm>
            <a:off x="2883877" y="4810477"/>
            <a:ext cx="6246055" cy="92333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ar-EG" sz="1800" b="0" i="0" u="none" strike="noStrike" kern="1200" cap="none" spc="0" normalizeH="0" baseline="0" noProof="0" dirty="0">
                <a:ln>
                  <a:noFill/>
                </a:ln>
                <a:solidFill>
                  <a:srgbClr val="0070C0"/>
                </a:solidFill>
                <a:effectLst/>
                <a:uLnTx/>
                <a:uFillTx/>
                <a:latin typeface="Verdana" panose="020B0604030504040204" pitchFamily="34" charset="0"/>
                <a:ea typeface="+mn-ea"/>
                <a:cs typeface="Arial" panose="020B0604020202020204" pitchFamily="34" charset="0"/>
              </a:rPr>
              <a:t>To encourage employee engagement, Phillips has a program rewarding entrepreneurship in 22 Arab League states.</a:t>
            </a:r>
          </a:p>
        </p:txBody>
      </p:sp>
    </p:spTree>
    <p:extLst>
      <p:ext uri="{BB962C8B-B14F-4D97-AF65-F5344CB8AC3E}">
        <p14:creationId xmlns:p14="http://schemas.microsoft.com/office/powerpoint/2010/main" val="1028275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1426"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954655"/>
          </a:xfrm>
          <a:prstGeom prst="rect">
            <a:avLst/>
          </a:prstGeom>
          <a:noFill/>
        </p:spPr>
        <p:txBody>
          <a:bodyPr wrap="square" rtlCol="0">
            <a:spAutoFit/>
          </a:bodyPr>
          <a:lstStyle/>
          <a:p>
            <a:r>
              <a:rPr lang="en-US" altLang="ar-EG" sz="2400" dirty="0"/>
              <a:t>Job Satisfaction</a:t>
            </a:r>
          </a:p>
          <a:p>
            <a:pPr marL="0" indent="0" eaLnBrk="1" hangingPunct="1">
              <a:buFont typeface="Verdana" panose="020B0604030504040204" pitchFamily="34" charset="0"/>
              <a:buNone/>
            </a:pPr>
            <a:r>
              <a:rPr lang="en-US" altLang="ar-EG" sz="2400" b="1" dirty="0"/>
              <a:t>Job satisfaction is one of the primary job attitudes measured</a:t>
            </a:r>
          </a:p>
          <a:p>
            <a:pPr marL="446088" lvl="1" indent="-265113" eaLnBrk="1" hangingPunct="1"/>
            <a:r>
              <a:rPr lang="en-US" altLang="ar-EG" sz="2400" dirty="0"/>
              <a:t>Broad term involving a complex individual summation of a number of discrete job elements.</a:t>
            </a:r>
          </a:p>
          <a:p>
            <a:pPr marL="0" indent="0" eaLnBrk="1" hangingPunct="1">
              <a:buFont typeface="Verdana" panose="020B0604030504040204" pitchFamily="34" charset="0"/>
              <a:buNone/>
            </a:pPr>
            <a:r>
              <a:rPr lang="en-US" altLang="ar-EG" sz="2400" b="1" dirty="0"/>
              <a:t>How to measure it?</a:t>
            </a:r>
          </a:p>
          <a:p>
            <a:pPr marL="446088" lvl="1" indent="-265113" eaLnBrk="1" hangingPunct="1"/>
            <a:r>
              <a:rPr lang="en-US" altLang="ar-EG" sz="2400" dirty="0"/>
              <a:t>Single global rating (one question/one answer) – Best.</a:t>
            </a:r>
          </a:p>
          <a:p>
            <a:pPr marL="446088" lvl="1" indent="-265113" eaLnBrk="1" hangingPunct="1"/>
            <a:r>
              <a:rPr lang="en-US" altLang="ar-EG" sz="2400" dirty="0"/>
              <a:t>Summation score (many questions/one average) – OK.</a:t>
            </a:r>
          </a:p>
          <a:p>
            <a:endParaRPr lang="ar-EG" altLang="ar-EG" dirty="0"/>
          </a:p>
        </p:txBody>
      </p:sp>
    </p:spTree>
    <p:extLst>
      <p:ext uri="{BB962C8B-B14F-4D97-AF65-F5344CB8AC3E}">
        <p14:creationId xmlns:p14="http://schemas.microsoft.com/office/powerpoint/2010/main" val="888752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938992"/>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Are people satisfied in their jobs?</a:t>
            </a:r>
          </a:p>
          <a:p>
            <a:pPr marL="446088" lvl="1" indent="-265113" eaLnBrk="1" hangingPunct="1"/>
            <a:r>
              <a:rPr lang="en-US" altLang="ar-EG" sz="2400" dirty="0"/>
              <a:t>Results depend on how job satisfaction is measured.</a:t>
            </a:r>
          </a:p>
          <a:p>
            <a:pPr marL="446088" lvl="1" indent="-265113" eaLnBrk="1" hangingPunct="1"/>
            <a:r>
              <a:rPr lang="en-US" altLang="ar-EG" sz="2400" dirty="0"/>
              <a:t>Pay and promotion are the most problematic elements.</a:t>
            </a:r>
          </a:p>
          <a:p>
            <a:pPr marL="446088" lvl="1" indent="-265113" eaLnBrk="1" hangingPunct="1"/>
            <a:r>
              <a:rPr lang="en-US" altLang="ar-EG" sz="2400" dirty="0"/>
              <a:t>Figures 3-2 and 3-3 show motivation and satisfaction levels in the Arab world.</a:t>
            </a:r>
          </a:p>
        </p:txBody>
      </p:sp>
    </p:spTree>
    <p:extLst>
      <p:ext uri="{BB962C8B-B14F-4D97-AF65-F5344CB8AC3E}">
        <p14:creationId xmlns:p14="http://schemas.microsoft.com/office/powerpoint/2010/main" val="3431710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Job Satisfaction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7">
            <a:extLst>
              <a:ext uri="{FF2B5EF4-FFF2-40B4-BE49-F238E27FC236}">
                <a16:creationId xmlns:a16="http://schemas.microsoft.com/office/drawing/2014/main" xmlns="" id="{924DE875-CA83-65B6-9A68-F473FB1992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6935" y="1266938"/>
            <a:ext cx="60801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34255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Job Satisfaction</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8">
            <a:extLst>
              <a:ext uri="{FF2B5EF4-FFF2-40B4-BE49-F238E27FC236}">
                <a16:creationId xmlns:a16="http://schemas.microsoft.com/office/drawing/2014/main" xmlns="" id="{CCC6937F-5B98-3F9F-7C56-69EE8A1DD79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6766" y="1190831"/>
            <a:ext cx="7404857"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80176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Causes of Job Satisfaction</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308324"/>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Pay influences job satisfaction only to a point</a:t>
            </a:r>
          </a:p>
          <a:p>
            <a:pPr marL="450850" lvl="1" indent="-271463" eaLnBrk="1" hangingPunct="1"/>
            <a:r>
              <a:rPr lang="en-US" altLang="ar-EG" sz="2400" dirty="0"/>
              <a:t>Money may bring happiness, but not necessarily job satisfaction.</a:t>
            </a:r>
          </a:p>
          <a:p>
            <a:pPr marL="0" indent="0" eaLnBrk="1" hangingPunct="1">
              <a:buFont typeface="Verdana" panose="020B0604030504040204" pitchFamily="34" charset="0"/>
              <a:buNone/>
            </a:pPr>
            <a:endParaRPr lang="en-US" altLang="ar-EG" sz="2400" dirty="0">
              <a:solidFill>
                <a:srgbClr val="3FA85D"/>
              </a:solidFill>
            </a:endParaRPr>
          </a:p>
          <a:p>
            <a:pPr marL="0" indent="0" eaLnBrk="1" hangingPunct="1">
              <a:buFont typeface="Verdana" panose="020B0604030504040204" pitchFamily="34" charset="0"/>
              <a:buNone/>
            </a:pPr>
            <a:r>
              <a:rPr lang="en-US" altLang="ar-EG" sz="2400" b="1" dirty="0"/>
              <a:t>Personality can influence job satisfaction</a:t>
            </a:r>
          </a:p>
          <a:p>
            <a:pPr marL="450850" lvl="1" indent="-271463" eaLnBrk="1" hangingPunct="1"/>
            <a:r>
              <a:rPr lang="en-US" altLang="ar-EG" sz="2400" dirty="0"/>
              <a:t>Negative people are usually not satisfied with their jobs.</a:t>
            </a:r>
          </a:p>
          <a:p>
            <a:pPr marL="450850" lvl="1" indent="-271463" eaLnBrk="1" hangingPunct="1"/>
            <a:r>
              <a:rPr lang="en-US" altLang="ar-EG" sz="2400" dirty="0"/>
              <a:t>Those with </a:t>
            </a:r>
            <a:r>
              <a:rPr lang="en-US" altLang="ar-EG" sz="2400" dirty="0">
                <a:solidFill>
                  <a:srgbClr val="00A15F"/>
                </a:solidFill>
              </a:rPr>
              <a:t>positive core self-evaluation</a:t>
            </a:r>
            <a:r>
              <a:rPr lang="en-US" altLang="ar-EG" sz="2400" b="1" i="1" dirty="0"/>
              <a:t> </a:t>
            </a:r>
            <a:r>
              <a:rPr lang="en-US" altLang="ar-EG" sz="2400" dirty="0"/>
              <a:t>are more satisfied with their jobs.</a:t>
            </a:r>
          </a:p>
        </p:txBody>
      </p:sp>
    </p:spTree>
    <p:extLst>
      <p:ext uri="{BB962C8B-B14F-4D97-AF65-F5344CB8AC3E}">
        <p14:creationId xmlns:p14="http://schemas.microsoft.com/office/powerpoint/2010/main" val="28935749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Causes of Job Satisfaction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0">
            <a:extLst>
              <a:ext uri="{FF2B5EF4-FFF2-40B4-BE49-F238E27FC236}">
                <a16:creationId xmlns:a16="http://schemas.microsoft.com/office/drawing/2014/main" xmlns="" id="{2BB74322-942B-6658-6857-08997D2C284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336303"/>
            <a:ext cx="7153377"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78057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522" y="34557"/>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Employee Responses to Dissatisfaction</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3">
            <a:extLst>
              <a:ext uri="{FF2B5EF4-FFF2-40B4-BE49-F238E27FC236}">
                <a16:creationId xmlns:a16="http://schemas.microsoft.com/office/drawing/2014/main" xmlns="" id="{6F813334-5E36-E011-97C6-B3E2A2371248}"/>
              </a:ext>
            </a:extLst>
          </p:cNvPr>
          <p:cNvGraphicFramePr>
            <a:graphicFrameLocks/>
          </p:cNvGraphicFramePr>
          <p:nvPr>
            <p:extLst>
              <p:ext uri="{D42A27DB-BD31-4B8C-83A1-F6EECF244321}">
                <p14:modId xmlns:p14="http://schemas.microsoft.com/office/powerpoint/2010/main" val="3834435328"/>
              </p:ext>
            </p:extLst>
          </p:nvPr>
        </p:nvGraphicFramePr>
        <p:xfrm>
          <a:off x="1561514" y="1448972"/>
          <a:ext cx="6210886" cy="403742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xmlns="" id="{3D231A13-82AE-C2D9-A7B3-3628112CD7C6}"/>
              </a:ext>
            </a:extLst>
          </p:cNvPr>
          <p:cNvSpPr txBox="1"/>
          <p:nvPr/>
        </p:nvSpPr>
        <p:spPr>
          <a:xfrm>
            <a:off x="4191000" y="1295400"/>
            <a:ext cx="900113" cy="400050"/>
          </a:xfrm>
          <a:prstGeom prst="rect">
            <a:avLst/>
          </a:prstGeom>
          <a:noFill/>
        </p:spPr>
        <p:txBody>
          <a:bodyPr wrap="none">
            <a:spAutoFit/>
          </a:bodyPr>
          <a:lstStyle/>
          <a:p>
            <a:pPr eaLnBrk="1" hangingPunct="1">
              <a:spcBef>
                <a:spcPct val="50000"/>
              </a:spcBef>
              <a:defRPr/>
            </a:pPr>
            <a:r>
              <a:rPr lang="en-US" sz="2000" dirty="0">
                <a:solidFill>
                  <a:srgbClr val="0070C0"/>
                </a:solidFill>
                <a:latin typeface="+mn-lt"/>
                <a:cs typeface="Arial" charset="0"/>
              </a:rPr>
              <a:t>Active</a:t>
            </a:r>
          </a:p>
        </p:txBody>
      </p:sp>
      <p:sp>
        <p:nvSpPr>
          <p:cNvPr id="12" name="TextBox 11">
            <a:extLst>
              <a:ext uri="{FF2B5EF4-FFF2-40B4-BE49-F238E27FC236}">
                <a16:creationId xmlns:a16="http://schemas.microsoft.com/office/drawing/2014/main" xmlns="" id="{BE96AFD2-10F8-B1C9-3984-F24CC12DF7AB}"/>
              </a:ext>
            </a:extLst>
          </p:cNvPr>
          <p:cNvSpPr txBox="1"/>
          <p:nvPr/>
        </p:nvSpPr>
        <p:spPr>
          <a:xfrm>
            <a:off x="1371600" y="3276600"/>
            <a:ext cx="1536700" cy="400050"/>
          </a:xfrm>
          <a:prstGeom prst="rect">
            <a:avLst/>
          </a:prstGeom>
          <a:noFill/>
        </p:spPr>
        <p:txBody>
          <a:bodyPr wrap="none">
            <a:spAutoFit/>
          </a:bodyPr>
          <a:lstStyle/>
          <a:p>
            <a:pPr eaLnBrk="1" hangingPunct="1">
              <a:spcBef>
                <a:spcPct val="50000"/>
              </a:spcBef>
              <a:defRPr/>
            </a:pPr>
            <a:r>
              <a:rPr lang="en-US" sz="2000" dirty="0">
                <a:solidFill>
                  <a:srgbClr val="0070C0"/>
                </a:solidFill>
                <a:latin typeface="+mn-lt"/>
                <a:cs typeface="Arial" charset="0"/>
              </a:rPr>
              <a:t>Destructive</a:t>
            </a:r>
          </a:p>
        </p:txBody>
      </p:sp>
      <p:sp>
        <p:nvSpPr>
          <p:cNvPr id="13" name="TextBox 12">
            <a:extLst>
              <a:ext uri="{FF2B5EF4-FFF2-40B4-BE49-F238E27FC236}">
                <a16:creationId xmlns:a16="http://schemas.microsoft.com/office/drawing/2014/main" xmlns="" id="{9375F724-5EE0-A0D4-59C4-B48C8BB72C6A}"/>
              </a:ext>
            </a:extLst>
          </p:cNvPr>
          <p:cNvSpPr txBox="1"/>
          <p:nvPr/>
        </p:nvSpPr>
        <p:spPr>
          <a:xfrm>
            <a:off x="6400800" y="3276600"/>
            <a:ext cx="1666875" cy="400050"/>
          </a:xfrm>
          <a:prstGeom prst="rect">
            <a:avLst/>
          </a:prstGeom>
          <a:noFill/>
        </p:spPr>
        <p:txBody>
          <a:bodyPr wrap="none">
            <a:spAutoFit/>
          </a:bodyPr>
          <a:lstStyle/>
          <a:p>
            <a:pPr eaLnBrk="1" hangingPunct="1">
              <a:spcBef>
                <a:spcPct val="50000"/>
              </a:spcBef>
              <a:defRPr/>
            </a:pPr>
            <a:r>
              <a:rPr lang="en-US" sz="2000" dirty="0">
                <a:solidFill>
                  <a:srgbClr val="0070C0"/>
                </a:solidFill>
                <a:latin typeface="+mn-lt"/>
                <a:cs typeface="Arial" charset="0"/>
              </a:rPr>
              <a:t>Constructive</a:t>
            </a:r>
          </a:p>
        </p:txBody>
      </p:sp>
      <p:sp>
        <p:nvSpPr>
          <p:cNvPr id="14" name="TextBox 13">
            <a:extLst>
              <a:ext uri="{FF2B5EF4-FFF2-40B4-BE49-F238E27FC236}">
                <a16:creationId xmlns:a16="http://schemas.microsoft.com/office/drawing/2014/main" xmlns="" id="{8F3B4390-D78F-0FA8-5E88-EA9CC3FF4BF8}"/>
              </a:ext>
            </a:extLst>
          </p:cNvPr>
          <p:cNvSpPr txBox="1"/>
          <p:nvPr/>
        </p:nvSpPr>
        <p:spPr>
          <a:xfrm>
            <a:off x="4114800" y="5257800"/>
            <a:ext cx="1046163" cy="400050"/>
          </a:xfrm>
          <a:prstGeom prst="rect">
            <a:avLst/>
          </a:prstGeom>
          <a:noFill/>
        </p:spPr>
        <p:txBody>
          <a:bodyPr wrap="none">
            <a:spAutoFit/>
          </a:bodyPr>
          <a:lstStyle/>
          <a:p>
            <a:pPr eaLnBrk="1" hangingPunct="1">
              <a:spcBef>
                <a:spcPct val="50000"/>
              </a:spcBef>
              <a:defRPr/>
            </a:pPr>
            <a:r>
              <a:rPr lang="en-US" sz="2000" dirty="0">
                <a:solidFill>
                  <a:srgbClr val="0070C0"/>
                </a:solidFill>
                <a:latin typeface="+mn-lt"/>
                <a:cs typeface="Arial" charset="0"/>
              </a:rPr>
              <a:t>Passive</a:t>
            </a:r>
          </a:p>
        </p:txBody>
      </p:sp>
    </p:spTree>
    <p:extLst>
      <p:ext uri="{BB962C8B-B14F-4D97-AF65-F5344CB8AC3E}">
        <p14:creationId xmlns:p14="http://schemas.microsoft.com/office/powerpoint/2010/main" val="28686466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610160"/>
            <a:ext cx="5916848"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Outcomes of Job Satisfaction</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56966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performance</a:t>
            </a:r>
          </a:p>
          <a:p>
            <a:pPr marL="450850" lvl="1" indent="-271463" eaLnBrk="1" hangingPunct="1"/>
            <a:r>
              <a:rPr lang="en-US" altLang="ar-EG" sz="2400" dirty="0"/>
              <a:t>Satisfied workers are more productive AND more productive workers are more satisfied! </a:t>
            </a:r>
          </a:p>
          <a:p>
            <a:pPr marL="450850" lvl="1" indent="-271463" eaLnBrk="1" hangingPunct="1"/>
            <a:r>
              <a:rPr lang="en-US" altLang="ar-EG" sz="2400" dirty="0"/>
              <a:t>The causality may run both ways.</a:t>
            </a:r>
          </a:p>
        </p:txBody>
      </p:sp>
    </p:spTree>
    <p:extLst>
      <p:ext uri="{BB962C8B-B14F-4D97-AF65-F5344CB8AC3E}">
        <p14:creationId xmlns:p14="http://schemas.microsoft.com/office/powerpoint/2010/main" val="26192039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Outcomes of Job Satisfaction</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830997"/>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Organizational citizenship behaviors</a:t>
            </a:r>
          </a:p>
          <a:p>
            <a:pPr marL="450850" lvl="1" indent="-271463" eaLnBrk="1" hangingPunct="1"/>
            <a:r>
              <a:rPr lang="en-US" altLang="ar-EG" sz="2400" dirty="0"/>
              <a:t>Satisfaction influences OCB through perceptions of fairness.</a:t>
            </a:r>
          </a:p>
        </p:txBody>
      </p:sp>
    </p:spTree>
    <p:extLst>
      <p:ext uri="{BB962C8B-B14F-4D97-AF65-F5344CB8AC3E}">
        <p14:creationId xmlns:p14="http://schemas.microsoft.com/office/powerpoint/2010/main" val="1456002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Outcomes of Job Satisfaction</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830997"/>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Customer satisfaction</a:t>
            </a:r>
          </a:p>
          <a:p>
            <a:pPr marL="450850" lvl="1" indent="-271463" eaLnBrk="1" hangingPunct="1"/>
            <a:r>
              <a:rPr lang="en-US" altLang="ar-EG" sz="2400" dirty="0"/>
              <a:t>Satisfied frontline employees increase customer satisfaction and loyalty.</a:t>
            </a:r>
          </a:p>
        </p:txBody>
      </p:sp>
    </p:spTree>
    <p:extLst>
      <p:ext uri="{BB962C8B-B14F-4D97-AF65-F5344CB8AC3E}">
        <p14:creationId xmlns:p14="http://schemas.microsoft.com/office/powerpoint/2010/main" val="6220966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657" y="600356"/>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Outcomes of Job Satisfaction</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461665"/>
          </a:xfrm>
          <a:prstGeom prst="rect">
            <a:avLst/>
          </a:prstGeom>
          <a:noFill/>
        </p:spPr>
        <p:txBody>
          <a:bodyPr wrap="square" rtlCol="0">
            <a:spAutoFit/>
          </a:bodyPr>
          <a:lstStyle/>
          <a:p>
            <a:pPr marL="0" indent="0" eaLnBrk="1" hangingPunct="1">
              <a:buFont typeface="Verdana" panose="020B0604030504040204" pitchFamily="34" charset="0"/>
              <a:buNone/>
            </a:pPr>
            <a:endParaRPr lang="en-US" altLang="ar-EG" sz="2400" dirty="0"/>
          </a:p>
        </p:txBody>
      </p:sp>
      <p:sp>
        <p:nvSpPr>
          <p:cNvPr id="13" name="TextBox 12">
            <a:extLst>
              <a:ext uri="{FF2B5EF4-FFF2-40B4-BE49-F238E27FC236}">
                <a16:creationId xmlns:a16="http://schemas.microsoft.com/office/drawing/2014/main" xmlns="" id="{ACCADDE7-7322-830A-ED91-E3E8BC39D5D3}"/>
              </a:ext>
            </a:extLst>
          </p:cNvPr>
          <p:cNvSpPr txBox="1"/>
          <p:nvPr/>
        </p:nvSpPr>
        <p:spPr>
          <a:xfrm>
            <a:off x="1747098" y="2225720"/>
            <a:ext cx="7477791" cy="1200329"/>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b="1" dirty="0"/>
              <a:t>Absenteeism</a:t>
            </a:r>
          </a:p>
          <a:p>
            <a:pPr marL="450850" lvl="1" indent="-271463" eaLnBrk="1" hangingPunct="1"/>
            <a:r>
              <a:rPr lang="en-US" altLang="ar-EG" sz="2400" dirty="0"/>
              <a:t>Satisfied employees are moderately less likely to miss work.</a:t>
            </a:r>
          </a:p>
        </p:txBody>
      </p:sp>
    </p:spTree>
    <p:extLst>
      <p:ext uri="{BB962C8B-B14F-4D97-AF65-F5344CB8AC3E}">
        <p14:creationId xmlns:p14="http://schemas.microsoft.com/office/powerpoint/2010/main" val="716680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Outcomes of Job Satisfaction</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1" descr="PA-4834271">
            <a:extLst>
              <a:ext uri="{FF2B5EF4-FFF2-40B4-BE49-F238E27FC236}">
                <a16:creationId xmlns:a16="http://schemas.microsoft.com/office/drawing/2014/main" xmlns="" id="{E1CC3CB5-6B47-200C-CB38-608917F2EE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8988" y="1304600"/>
            <a:ext cx="461962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xmlns="" id="{0F2E7DFD-4EE5-42FB-2DCF-7C3142C89738}"/>
              </a:ext>
            </a:extLst>
          </p:cNvPr>
          <p:cNvSpPr txBox="1"/>
          <p:nvPr/>
        </p:nvSpPr>
        <p:spPr>
          <a:xfrm rot="10800000" flipV="1">
            <a:off x="2794575" y="4927506"/>
            <a:ext cx="6411994" cy="646331"/>
          </a:xfrm>
          <a:prstGeom prst="rect">
            <a:avLst/>
          </a:prstGeom>
          <a:noFill/>
        </p:spPr>
        <p:txBody>
          <a:bodyPr wrap="square">
            <a:spAutoFit/>
          </a:bodyPr>
          <a:lstStyle/>
          <a:p>
            <a:pPr algn="ctr" eaLnBrk="1" hangingPunct="1">
              <a:buSzTx/>
              <a:buFontTx/>
              <a:buNone/>
            </a:pPr>
            <a:r>
              <a:rPr lang="en-GB" altLang="ar-EG" sz="1800" dirty="0">
                <a:solidFill>
                  <a:srgbClr val="0070C0"/>
                </a:solidFill>
              </a:rPr>
              <a:t>A major focus of Nissan Motor Company’s Diversity Development Office in Japan is helping female employees develop their careers.</a:t>
            </a:r>
          </a:p>
        </p:txBody>
      </p:sp>
    </p:spTree>
    <p:extLst>
      <p:ext uri="{BB962C8B-B14F-4D97-AF65-F5344CB8AC3E}">
        <p14:creationId xmlns:p14="http://schemas.microsoft.com/office/powerpoint/2010/main" val="3004086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Outcomes of Job Satisfaction</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308324"/>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Lower turnover</a:t>
            </a:r>
          </a:p>
          <a:p>
            <a:pPr marL="450850" lvl="1" indent="-271463" eaLnBrk="1" hangingPunct="1"/>
            <a:r>
              <a:rPr lang="en-US" altLang="ar-EG" sz="2400" dirty="0"/>
              <a:t>Satisfied employees are less likely to quit.</a:t>
            </a:r>
          </a:p>
          <a:p>
            <a:pPr marL="450850" lvl="1" indent="-271463" eaLnBrk="1" hangingPunct="1"/>
            <a:r>
              <a:rPr lang="en-US" altLang="ar-EG" sz="2400" dirty="0"/>
              <a:t>Many moderating variables in this relationship.</a:t>
            </a:r>
          </a:p>
          <a:p>
            <a:pPr marL="903288" lvl="2" indent="-273050" eaLnBrk="1" hangingPunct="1"/>
            <a:r>
              <a:rPr lang="en-US" altLang="ar-EG" sz="2400" dirty="0"/>
              <a:t>Economic environment and tenure.</a:t>
            </a:r>
          </a:p>
          <a:p>
            <a:pPr marL="903288" lvl="2" indent="-273050" eaLnBrk="1" hangingPunct="1"/>
            <a:r>
              <a:rPr lang="en-US" altLang="ar-EG" sz="2400" dirty="0"/>
              <a:t>Organizational actions taken to retain high performers and to weed out lower performers.</a:t>
            </a:r>
          </a:p>
        </p:txBody>
      </p:sp>
    </p:spTree>
    <p:extLst>
      <p:ext uri="{BB962C8B-B14F-4D97-AF65-F5344CB8AC3E}">
        <p14:creationId xmlns:p14="http://schemas.microsoft.com/office/powerpoint/2010/main" val="36993128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Outcomes of Job Satisfaction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200329"/>
          </a:xfrm>
          <a:prstGeom prst="rect">
            <a:avLst/>
          </a:prstGeom>
          <a:noFill/>
        </p:spPr>
        <p:txBody>
          <a:bodyPr wrap="square" rtlCol="0">
            <a:spAutoFit/>
          </a:bodyPr>
          <a:lstStyle/>
          <a:p>
            <a:pPr marL="0" indent="0" eaLnBrk="1" hangingPunct="1">
              <a:spcBef>
                <a:spcPts val="575"/>
              </a:spcBef>
              <a:buFont typeface="Verdana" panose="020B0604030504040204" pitchFamily="34" charset="0"/>
              <a:buNone/>
            </a:pPr>
            <a:r>
              <a:rPr lang="en-US" altLang="ar-EG" sz="2400" b="1" dirty="0"/>
              <a:t>Workplace deviance</a:t>
            </a:r>
          </a:p>
          <a:p>
            <a:pPr marL="450850" lvl="1" indent="-271463" eaLnBrk="1" hangingPunct="1"/>
            <a:r>
              <a:rPr lang="en-US" altLang="ar-EG" sz="2400" dirty="0"/>
              <a:t>Dissatisfied workers are more likely to unionize, abuse substances, steal, be tardy, and withdraw.</a:t>
            </a:r>
          </a:p>
        </p:txBody>
      </p:sp>
    </p:spTree>
    <p:extLst>
      <p:ext uri="{BB962C8B-B14F-4D97-AF65-F5344CB8AC3E}">
        <p14:creationId xmlns:p14="http://schemas.microsoft.com/office/powerpoint/2010/main" val="1387031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Outcomes of Job Satisfaction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384995"/>
          </a:xfrm>
          <a:prstGeom prst="rect">
            <a:avLst/>
          </a:prstGeom>
          <a:noFill/>
        </p:spPr>
        <p:txBody>
          <a:bodyPr wrap="square" rtlCol="0">
            <a:spAutoFit/>
          </a:bodyPr>
          <a:lstStyle/>
          <a:p>
            <a:pPr marL="0" indent="0" eaLnBrk="1" hangingPunct="1">
              <a:buFont typeface="Wingdings" panose="05000000000000000000" pitchFamily="2" charset="2"/>
              <a:buNone/>
            </a:pPr>
            <a:r>
              <a:rPr lang="en-US" altLang="ar-EG" sz="2800" i="1"/>
              <a:t>Despite the overwhelming evidence of the impact of job satisfaction on the bottom line, most managers are either unconcerned about, or overestimate, worker satisfaction</a:t>
            </a:r>
            <a:r>
              <a:rPr lang="en-US" altLang="ar-EG" sz="2800"/>
              <a:t>.</a:t>
            </a:r>
            <a:endParaRPr lang="en-US" altLang="ar-EG" sz="2800" dirty="0"/>
          </a:p>
        </p:txBody>
      </p:sp>
    </p:spTree>
    <p:extLst>
      <p:ext uri="{BB962C8B-B14F-4D97-AF65-F5344CB8AC3E}">
        <p14:creationId xmlns:p14="http://schemas.microsoft.com/office/powerpoint/2010/main" val="26568777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Global Implications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56966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Is job satisfaction specific to cultures?</a:t>
            </a:r>
          </a:p>
          <a:p>
            <a:pPr marL="446088" lvl="1" indent="-265113" eaLnBrk="1" hangingPunct="1"/>
            <a:r>
              <a:rPr lang="en-US" altLang="ar-EG" sz="2400" dirty="0"/>
              <a:t>Most of the research so far has been in the U. S., but the concept of job satisfaction is not specific to the U.S. </a:t>
            </a:r>
          </a:p>
          <a:p>
            <a:pPr marL="446088" lvl="1" indent="-265113" eaLnBrk="1" hangingPunct="1"/>
            <a:r>
              <a:rPr lang="en-US" altLang="ar-EG" sz="2400" dirty="0"/>
              <a:t>More research is needed elsewhere.</a:t>
            </a:r>
          </a:p>
        </p:txBody>
      </p:sp>
    </p:spTree>
    <p:extLst>
      <p:ext uri="{BB962C8B-B14F-4D97-AF65-F5344CB8AC3E}">
        <p14:creationId xmlns:p14="http://schemas.microsoft.com/office/powerpoint/2010/main" val="17519996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Global Implications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938992"/>
          </a:xfrm>
          <a:prstGeom prst="rect">
            <a:avLst/>
          </a:prstGeom>
          <a:noFill/>
        </p:spPr>
        <p:txBody>
          <a:bodyPr wrap="square" rtlCol="0">
            <a:spAutoFit/>
          </a:bodyPr>
          <a:lstStyle/>
          <a:p>
            <a:pPr marL="0" indent="0" eaLnBrk="1" hangingPunct="1">
              <a:spcBef>
                <a:spcPts val="575"/>
              </a:spcBef>
              <a:buFont typeface="Verdana" panose="020B0604030504040204" pitchFamily="34" charset="0"/>
              <a:buNone/>
            </a:pPr>
            <a:r>
              <a:rPr lang="en-US" altLang="ar-EG" sz="2400" b="1" dirty="0"/>
              <a:t>Are employees in Western cultures more satisfied with their jobs?</a:t>
            </a:r>
          </a:p>
          <a:p>
            <a:pPr marL="446088" lvl="1" indent="-265113" eaLnBrk="1" hangingPunct="1"/>
            <a:r>
              <a:rPr lang="en-US" altLang="ar-EG" sz="2400" dirty="0"/>
              <a:t>Western workers appear to be more satisfied than those in Eastern cultures.</a:t>
            </a:r>
          </a:p>
          <a:p>
            <a:pPr marL="446088" lvl="1" indent="-265113" eaLnBrk="1" hangingPunct="1"/>
            <a:r>
              <a:rPr lang="en-US" altLang="ar-EG" sz="2400" dirty="0"/>
              <a:t>Perhaps because Westerners emphasize positive emotions and individual happiness more than do those in Eastern cultures.</a:t>
            </a:r>
          </a:p>
        </p:txBody>
      </p:sp>
    </p:spTree>
    <p:extLst>
      <p:ext uri="{BB962C8B-B14F-4D97-AF65-F5344CB8AC3E}">
        <p14:creationId xmlns:p14="http://schemas.microsoft.com/office/powerpoint/2010/main" val="4251401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Global Implications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6">
            <a:extLst>
              <a:ext uri="{FF2B5EF4-FFF2-40B4-BE49-F238E27FC236}">
                <a16:creationId xmlns:a16="http://schemas.microsoft.com/office/drawing/2014/main" xmlns="" id="{3D7394EF-2EA2-C4FD-6FE3-3D31F85648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190831"/>
            <a:ext cx="6696075"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49356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Summary and Managerial Implications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46924"/>
            <a:ext cx="9686608" cy="3785652"/>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Managers should watch employee attitudes</a:t>
            </a:r>
            <a:endParaRPr lang="en-US" altLang="ar-EG" sz="2400" dirty="0">
              <a:solidFill>
                <a:srgbClr val="FF6600"/>
              </a:solidFill>
            </a:endParaRPr>
          </a:p>
          <a:p>
            <a:pPr marL="446088" lvl="1" indent="-266700" eaLnBrk="1" hangingPunct="1"/>
            <a:r>
              <a:rPr lang="en-US" altLang="ar-EG" sz="2400" dirty="0"/>
              <a:t>They give warnings of potential problems.</a:t>
            </a:r>
          </a:p>
          <a:p>
            <a:pPr marL="446088" lvl="1" indent="-266700" eaLnBrk="1" hangingPunct="1"/>
            <a:r>
              <a:rPr lang="en-US" altLang="ar-EG" sz="2400" dirty="0"/>
              <a:t>They influence behavior.</a:t>
            </a:r>
          </a:p>
          <a:p>
            <a:pPr marL="0" indent="0" eaLnBrk="1" hangingPunct="1">
              <a:buFont typeface="Verdana" panose="020B0604030504040204" pitchFamily="34" charset="0"/>
              <a:buNone/>
            </a:pPr>
            <a:r>
              <a:rPr lang="en-US" altLang="ar-EG" sz="2400" b="1" dirty="0"/>
              <a:t>Managers should try to increase job satisfaction and generate positive job attitudes</a:t>
            </a:r>
          </a:p>
          <a:p>
            <a:pPr marL="446088" lvl="1" indent="-266700" eaLnBrk="1" hangingPunct="1"/>
            <a:r>
              <a:rPr lang="en-US" altLang="ar-EG" sz="2400" dirty="0"/>
              <a:t>Reduces costs by lowering turnover, absenteeism, tardiness, theft, and increasing OCB.</a:t>
            </a:r>
          </a:p>
          <a:p>
            <a:pPr marL="0" indent="0" eaLnBrk="1" hangingPunct="1">
              <a:buFont typeface="Verdana" panose="020B0604030504040204" pitchFamily="34" charset="0"/>
              <a:buNone/>
            </a:pPr>
            <a:r>
              <a:rPr lang="en-US" altLang="ar-EG" sz="2400" b="1" dirty="0"/>
              <a:t>Focus on the intrinsic parts of the job</a:t>
            </a:r>
            <a:endParaRPr lang="en-US" altLang="ar-EG" sz="2400" b="1" i="1" dirty="0"/>
          </a:p>
          <a:p>
            <a:pPr marL="446088" lvl="1" indent="-266700" eaLnBrk="1" hangingPunct="1"/>
            <a:r>
              <a:rPr lang="en-US" altLang="ar-EG" sz="2400" dirty="0"/>
              <a:t>Make work challenging and interesting.</a:t>
            </a:r>
          </a:p>
          <a:p>
            <a:pPr marL="446088" lvl="1" indent="-266700" eaLnBrk="1" hangingPunct="1"/>
            <a:r>
              <a:rPr lang="en-US" altLang="ar-EG" sz="2400" dirty="0"/>
              <a:t>Pay is not enough.</a:t>
            </a:r>
          </a:p>
        </p:txBody>
      </p:sp>
    </p:spTree>
    <p:extLst>
      <p:ext uri="{BB962C8B-B14F-4D97-AF65-F5344CB8AC3E}">
        <p14:creationId xmlns:p14="http://schemas.microsoft.com/office/powerpoint/2010/main" val="2705418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1306</Words>
  <Application>Microsoft Office PowerPoint</Application>
  <PresentationFormat>Widescreen</PresentationFormat>
  <Paragraphs>268</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31</cp:revision>
  <dcterms:created xsi:type="dcterms:W3CDTF">2022-05-27T10:44:51Z</dcterms:created>
  <dcterms:modified xsi:type="dcterms:W3CDTF">2023-01-26T18:03:32Z</dcterms:modified>
</cp:coreProperties>
</file>