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2"/>
  </p:notesMasterIdLst>
  <p:sldIdLst>
    <p:sldId id="256" r:id="rId2"/>
    <p:sldId id="263" r:id="rId3"/>
    <p:sldId id="329" r:id="rId4"/>
    <p:sldId id="433" r:id="rId5"/>
    <p:sldId id="480" r:id="rId6"/>
    <p:sldId id="446" r:id="rId7"/>
    <p:sldId id="447" r:id="rId8"/>
    <p:sldId id="452" r:id="rId9"/>
    <p:sldId id="453" r:id="rId10"/>
    <p:sldId id="451" r:id="rId11"/>
    <p:sldId id="457" r:id="rId12"/>
    <p:sldId id="258" r:id="rId13"/>
    <p:sldId id="454" r:id="rId14"/>
    <p:sldId id="448" r:id="rId15"/>
    <p:sldId id="455" r:id="rId16"/>
    <p:sldId id="449" r:id="rId17"/>
    <p:sldId id="458" r:id="rId18"/>
    <p:sldId id="261" r:id="rId19"/>
    <p:sldId id="459" r:id="rId20"/>
    <p:sldId id="262" r:id="rId21"/>
    <p:sldId id="460" r:id="rId22"/>
    <p:sldId id="450" r:id="rId23"/>
    <p:sldId id="461" r:id="rId24"/>
    <p:sldId id="264" r:id="rId25"/>
    <p:sldId id="462" r:id="rId26"/>
    <p:sldId id="265" r:id="rId27"/>
    <p:sldId id="463" r:id="rId28"/>
    <p:sldId id="464" r:id="rId29"/>
    <p:sldId id="266" r:id="rId30"/>
    <p:sldId id="465" r:id="rId31"/>
    <p:sldId id="267" r:id="rId32"/>
    <p:sldId id="466" r:id="rId33"/>
    <p:sldId id="268" r:id="rId34"/>
    <p:sldId id="467" r:id="rId35"/>
    <p:sldId id="269" r:id="rId36"/>
    <p:sldId id="468" r:id="rId37"/>
    <p:sldId id="270" r:id="rId38"/>
    <p:sldId id="469" r:id="rId39"/>
    <p:sldId id="271" r:id="rId40"/>
    <p:sldId id="470" r:id="rId41"/>
    <p:sldId id="272" r:id="rId42"/>
    <p:sldId id="471" r:id="rId43"/>
    <p:sldId id="474" r:id="rId44"/>
    <p:sldId id="472" r:id="rId45"/>
    <p:sldId id="473" r:id="rId46"/>
    <p:sldId id="475" r:id="rId47"/>
    <p:sldId id="273" r:id="rId48"/>
    <p:sldId id="442" r:id="rId49"/>
    <p:sldId id="479" r:id="rId50"/>
    <p:sldId id="443" r:id="rId51"/>
    <p:sldId id="444" r:id="rId52"/>
    <p:sldId id="456" r:id="rId53"/>
    <p:sldId id="400" r:id="rId54"/>
    <p:sldId id="276" r:id="rId55"/>
    <p:sldId id="277" r:id="rId56"/>
    <p:sldId id="476" r:id="rId57"/>
    <p:sldId id="477" r:id="rId58"/>
    <p:sldId id="445" r:id="rId59"/>
    <p:sldId id="259" r:id="rId60"/>
    <p:sldId id="260" r:id="rId6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0C96"/>
    <a:srgbClr val="258617"/>
    <a:srgbClr val="FF7E6D"/>
    <a:srgbClr val="FA7D04"/>
    <a:srgbClr val="F5FAA4"/>
    <a:srgbClr val="FF9652"/>
    <a:srgbClr val="FFE2FF"/>
    <a:srgbClr val="1607C2"/>
    <a:srgbClr val="009193"/>
    <a:srgbClr val="5A94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90" autoAdjust="0"/>
    <p:restoredTop sz="95964"/>
  </p:normalViewPr>
  <p:slideViewPr>
    <p:cSldViewPr snapToGrid="0">
      <p:cViewPr>
        <p:scale>
          <a:sx n="80" d="100"/>
          <a:sy n="80" d="100"/>
        </p:scale>
        <p:origin x="-56" y="9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16/04/2021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23158493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Shape 133"/>
          <p:cNvSpPr>
            <a:spLocks noGrp="1" noRot="1" noChangeAspect="1"/>
          </p:cNvSpPr>
          <p:nvPr>
            <p:ph type="sldImg"/>
          </p:nvPr>
        </p:nvSpPr>
        <p:spPr>
          <a:xfrm>
            <a:off x="381000" y="685800"/>
            <a:ext cx="6096000" cy="3429000"/>
          </a:xfrm>
          <a:prstGeom prst="rect">
            <a:avLst/>
          </a:prstGeom>
        </p:spPr>
        <p:txBody>
          <a:bodyPr/>
          <a:lstStyle/>
          <a:p>
            <a:endParaRPr/>
          </a:p>
        </p:txBody>
      </p:sp>
      <p:sp>
        <p:nvSpPr>
          <p:cNvPr id="134" name="Shape 134"/>
          <p:cNvSpPr>
            <a:spLocks noGrp="1"/>
          </p:cNvSpPr>
          <p:nvPr>
            <p:ph type="body" sz="quarter" idx="1"/>
          </p:nvPr>
        </p:nvSpPr>
        <p:spPr>
          <a:prstGeom prst="rect">
            <a:avLst/>
          </a:prstGeom>
        </p:spPr>
        <p:txBody>
          <a:bodyPr/>
          <a:lstStyle/>
          <a:p>
            <a:pPr>
              <a:defRPr i="1">
                <a:latin typeface="+mn-lt"/>
                <a:ea typeface="+mn-ea"/>
                <a:cs typeface="+mn-cs"/>
                <a:sym typeface="Helvetica"/>
              </a:defRPr>
            </a:pPr>
            <a:r>
              <a:rPr dirty="0"/>
              <a:t>Corresponds to chapter 6, pages 179-194 of the Project Team Leadership and Communication book.  ISBN: 9781732378902 (Softcover), 9781732378919 (Hardcover).  These slides may only be posted or used in conjunction with the book in a training or classroom environment.  Key terms (pages 193) are often italicized on the slides.</a:t>
            </a:r>
          </a:p>
          <a:p>
            <a:endParaRPr dirty="0"/>
          </a:p>
          <a:p>
            <a:endParaRPr dirty="0"/>
          </a:p>
          <a:p>
            <a:pPr>
              <a:defRPr b="1">
                <a:latin typeface="+mn-lt"/>
                <a:ea typeface="+mn-ea"/>
                <a:cs typeface="+mn-cs"/>
                <a:sym typeface="Helvetica"/>
              </a:defRPr>
            </a:pPr>
            <a:r>
              <a:rPr dirty="0"/>
              <a:t>Outline:</a:t>
            </a:r>
          </a:p>
          <a:p>
            <a:pPr marL="171450" indent="-171450">
              <a:buSzPct val="100000"/>
              <a:buFont typeface="Arial"/>
              <a:buChar char="•"/>
            </a:pPr>
            <a:r>
              <a:rPr dirty="0"/>
              <a:t>Team Pitfalls</a:t>
            </a:r>
          </a:p>
          <a:p>
            <a:pPr marL="628650" lvl="1" indent="-171450">
              <a:buSzPct val="100000"/>
              <a:buFont typeface="Arial"/>
              <a:buChar char="•"/>
            </a:pPr>
            <a:r>
              <a:rPr dirty="0"/>
              <a:t>Blamestorming</a:t>
            </a:r>
          </a:p>
          <a:p>
            <a:pPr marL="628650" lvl="1" indent="-171450">
              <a:buSzPct val="100000"/>
              <a:buFont typeface="Arial"/>
              <a:buChar char="•"/>
            </a:pPr>
            <a:r>
              <a:rPr dirty="0"/>
              <a:t>Blowhard Jamboree</a:t>
            </a:r>
          </a:p>
          <a:p>
            <a:pPr marL="628650" lvl="1" indent="-171450">
              <a:buSzPct val="100000"/>
              <a:buFont typeface="Arial"/>
              <a:buChar char="•"/>
            </a:pPr>
            <a:r>
              <a:rPr dirty="0"/>
              <a:t>Groupthink</a:t>
            </a:r>
          </a:p>
          <a:p>
            <a:pPr marL="628650" lvl="1" indent="-171450">
              <a:buSzPct val="100000"/>
              <a:buFont typeface="Arial"/>
              <a:buChar char="•"/>
            </a:pPr>
            <a:r>
              <a:rPr dirty="0"/>
              <a:t>Heroics</a:t>
            </a:r>
          </a:p>
          <a:p>
            <a:pPr marL="628650" lvl="1" indent="-171450">
              <a:buSzPct val="100000"/>
              <a:buFont typeface="Arial"/>
              <a:buChar char="•"/>
            </a:pPr>
            <a:r>
              <a:rPr dirty="0"/>
              <a:t>Intellectual Violence</a:t>
            </a:r>
          </a:p>
          <a:p>
            <a:pPr marL="628650" lvl="1" indent="-171450">
              <a:buSzPct val="100000"/>
              <a:buFont typeface="Arial"/>
              <a:buChar char="•"/>
            </a:pPr>
            <a:r>
              <a:rPr dirty="0"/>
              <a:t>Loose Cannon</a:t>
            </a:r>
          </a:p>
          <a:p>
            <a:pPr marL="628650" lvl="1" indent="-171450">
              <a:buSzPct val="100000"/>
              <a:buFont typeface="Arial"/>
              <a:buChar char="•"/>
            </a:pPr>
            <a:r>
              <a:rPr dirty="0"/>
              <a:t>Poor Project Team/Stakeholder Relations</a:t>
            </a:r>
          </a:p>
          <a:p>
            <a:pPr marL="628650" lvl="1" indent="-171450">
              <a:buSzPct val="100000"/>
              <a:buFont typeface="Arial"/>
              <a:buChar char="•"/>
            </a:pPr>
            <a:r>
              <a:rPr dirty="0"/>
              <a:t>Wishful Thinking</a:t>
            </a:r>
          </a:p>
          <a:p>
            <a:pPr marL="171450" indent="-171450">
              <a:buSzPct val="100000"/>
              <a:buFont typeface="Arial"/>
              <a:buChar char="•"/>
            </a:pPr>
            <a:r>
              <a:rPr dirty="0"/>
              <a:t>Process and Product Pitfalls</a:t>
            </a:r>
          </a:p>
          <a:p>
            <a:pPr marL="628650" lvl="1" indent="-171450">
              <a:buSzPct val="100000"/>
              <a:buFont typeface="Arial"/>
              <a:buChar char="•"/>
            </a:pPr>
            <a:r>
              <a:rPr dirty="0"/>
              <a:t>Analysis Paralysis</a:t>
            </a:r>
          </a:p>
          <a:p>
            <a:pPr marL="628650" lvl="1" indent="-171450">
              <a:buSzPct val="100000"/>
              <a:buFont typeface="Arial"/>
              <a:buChar char="•"/>
            </a:pPr>
            <a:r>
              <a:rPr dirty="0"/>
              <a:t>Death March</a:t>
            </a:r>
          </a:p>
          <a:p>
            <a:pPr marL="628650" lvl="1" indent="-171450">
              <a:buSzPct val="100000"/>
              <a:buFont typeface="Arial"/>
              <a:buChar char="•"/>
            </a:pPr>
            <a:r>
              <a:rPr dirty="0"/>
              <a:t>Fire Drill</a:t>
            </a:r>
          </a:p>
          <a:p>
            <a:pPr marL="628650" lvl="1" indent="-171450">
              <a:buSzPct val="100000"/>
              <a:buFont typeface="Arial"/>
              <a:buChar char="•"/>
            </a:pPr>
            <a:r>
              <a:rPr dirty="0"/>
              <a:t>Ineffectively Adding Resources to the Team</a:t>
            </a:r>
          </a:p>
          <a:p>
            <a:pPr marL="628650" lvl="1" indent="-171450">
              <a:buSzPct val="100000"/>
              <a:buFont typeface="Arial"/>
              <a:buChar char="•"/>
            </a:pPr>
            <a:r>
              <a:rPr dirty="0"/>
              <a:t>Rushing to Execution</a:t>
            </a:r>
          </a:p>
          <a:p>
            <a:pPr marL="628650" lvl="1" indent="-171450">
              <a:buSzPct val="100000"/>
              <a:buFont typeface="Arial"/>
              <a:buChar char="•"/>
            </a:pPr>
            <a:r>
              <a:rPr dirty="0"/>
              <a:t>Scope Creep</a:t>
            </a:r>
          </a:p>
          <a:p>
            <a:pPr marL="628650" lvl="1" indent="-171450">
              <a:buSzPct val="100000"/>
              <a:buFont typeface="Arial"/>
              <a:buChar char="•"/>
            </a:pPr>
            <a:r>
              <a:rPr dirty="0"/>
              <a:t>Silver Bullet</a:t>
            </a:r>
          </a:p>
          <a:p>
            <a:pPr marL="171450" indent="-171450">
              <a:buSzPct val="100000"/>
              <a:buFont typeface="Arial"/>
              <a:buChar char="•"/>
            </a:pPr>
            <a:r>
              <a:rPr lang="en-US" dirty="0"/>
              <a:t>Pitfall “Hot Spots”</a:t>
            </a:r>
          </a:p>
          <a:p>
            <a:pPr marL="171450" indent="-171450">
              <a:buSzPct val="100000"/>
              <a:buFont typeface="Arial"/>
              <a:buChar char="•"/>
            </a:pPr>
            <a:r>
              <a:rPr dirty="0"/>
              <a:t>Summary and Conclusions</a:t>
            </a:r>
          </a:p>
          <a:p>
            <a:pPr marL="171450" indent="-171450">
              <a:buSzPct val="100000"/>
              <a:buFont typeface="Arial"/>
              <a:buChar char="•"/>
            </a:pPr>
            <a:endParaRPr dirty="0"/>
          </a:p>
          <a:p>
            <a:endParaRPr dirty="0"/>
          </a:p>
          <a:p>
            <a:pPr>
              <a:defRPr b="1">
                <a:latin typeface="+mn-lt"/>
                <a:ea typeface="+mn-ea"/>
                <a:cs typeface="+mn-cs"/>
                <a:sym typeface="Helvetica"/>
              </a:defRPr>
            </a:pPr>
            <a:r>
              <a:rPr dirty="0"/>
              <a:t>Learning Objectives:</a:t>
            </a:r>
          </a:p>
          <a:p>
            <a:endParaRPr dirty="0"/>
          </a:p>
          <a:p>
            <a:r>
              <a:rPr dirty="0"/>
              <a:t>6.1 Team Pitfalls</a:t>
            </a:r>
            <a:endParaRPr sz="1100" dirty="0"/>
          </a:p>
          <a:p>
            <a:pPr lvl="1" indent="457200"/>
            <a:r>
              <a:rPr dirty="0"/>
              <a:t>Discuss 8 common team pitfalls, including how to prevent them from occurring</a:t>
            </a:r>
            <a:endParaRPr sz="1100" dirty="0"/>
          </a:p>
          <a:p>
            <a:r>
              <a:rPr dirty="0"/>
              <a:t>6.2 Process and Product Pitfalls</a:t>
            </a:r>
            <a:endParaRPr sz="1100" dirty="0"/>
          </a:p>
          <a:p>
            <a:pPr lvl="1" indent="457200"/>
            <a:r>
              <a:rPr dirty="0"/>
              <a:t>Discuss 7 common process and product pitfalls, including how to prevent them from occurring</a:t>
            </a:r>
            <a:endParaRPr sz="1100" dirty="0"/>
          </a:p>
          <a:p>
            <a:r>
              <a:rPr dirty="0"/>
              <a:t>6.3 Chapter Tool: Pitfall “Hot Spots”</a:t>
            </a:r>
            <a:endParaRPr sz="1100" dirty="0"/>
          </a:p>
          <a:p>
            <a:pPr lvl="1" indent="457200"/>
            <a:r>
              <a:rPr dirty="0"/>
              <a:t>Define ‘downstream’ in the context of a project</a:t>
            </a:r>
            <a:endParaRPr sz="1100" dirty="0"/>
          </a:p>
          <a:p>
            <a:pPr lvl="1" indent="457200"/>
            <a:r>
              <a:rPr dirty="0"/>
              <a:t>Identify causes and effects of 15 pitfalls in the context of the primary project phases</a:t>
            </a:r>
            <a:endParaRPr sz="1100" dirty="0"/>
          </a:p>
          <a:p>
            <a:endParaRPr sz="1100" dirty="0"/>
          </a:p>
          <a:p>
            <a:pPr>
              <a:defRPr b="1">
                <a:latin typeface="+mn-lt"/>
                <a:ea typeface="+mn-ea"/>
                <a:cs typeface="+mn-cs"/>
                <a:sym typeface="Helvetica"/>
              </a:defRPr>
            </a:pPr>
            <a:r>
              <a:rPr dirty="0"/>
              <a:t>Associated Class Activities: </a:t>
            </a:r>
            <a:r>
              <a:rPr b="0" dirty="0">
                <a:latin typeface="+mj-lt"/>
                <a:ea typeface="+mj-ea"/>
                <a:cs typeface="+mj-cs"/>
                <a:sym typeface="Calibri"/>
              </a:rPr>
              <a:t>(Separate Slides)</a:t>
            </a:r>
          </a:p>
          <a:p>
            <a:pPr marL="171450" indent="-171450">
              <a:buSzPct val="100000"/>
              <a:buFont typeface="Arial"/>
              <a:buChar char="•"/>
            </a:pPr>
            <a:r>
              <a:rPr dirty="0"/>
              <a:t>Pitfalls and Project Phase (10 minutes, chapter 6)</a:t>
            </a:r>
            <a:endParaRPr sz="1100" dirty="0"/>
          </a:p>
          <a:p>
            <a:endParaRPr sz="11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a:spLocks noGrp="1" noRot="1" noChangeAspect="1"/>
          </p:cNvSpPr>
          <p:nvPr>
            <p:ph type="sldImg"/>
          </p:nvPr>
        </p:nvSpPr>
        <p:spPr>
          <a:xfrm>
            <a:off x="381000" y="685800"/>
            <a:ext cx="6096000" cy="3429000"/>
          </a:xfrm>
          <a:prstGeom prst="rect">
            <a:avLst/>
          </a:prstGeom>
        </p:spPr>
        <p:txBody>
          <a:bodyPr/>
          <a:lstStyle/>
          <a:p>
            <a:endParaRPr/>
          </a:p>
        </p:txBody>
      </p:sp>
      <p:sp>
        <p:nvSpPr>
          <p:cNvPr id="139" name="Shape 139"/>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rPr dirty="0"/>
              <a:t>Corresponds to chapter 6, pages 179-194 of the Project Team Leadership and Communication book.</a:t>
            </a:r>
            <a:endParaRPr lang="en-US" dirty="0"/>
          </a:p>
          <a:p>
            <a:endParaRPr lang="en-US" dirty="0"/>
          </a:p>
          <a:p>
            <a:pPr marL="174708" indent="-174708">
              <a:buFont typeface="Arial" panose="020B0604020202020204" pitchFamily="34" charset="0"/>
              <a:buChar char="•"/>
            </a:pPr>
            <a:r>
              <a:rPr lang="en-US" i="1" baseline="0" dirty="0"/>
              <a:t>There are key terms defined on page 193.</a:t>
            </a:r>
          </a:p>
          <a:p>
            <a:pPr marL="174708" indent="-174708">
              <a:buFont typeface="Arial" panose="020B0604020202020204" pitchFamily="34" charset="0"/>
              <a:buChar char="•"/>
            </a:pPr>
            <a:r>
              <a:rPr lang="en-US" i="1" baseline="0" dirty="0"/>
              <a:t>Review questions cover most of the chapter (page 193, answers on page 224).</a:t>
            </a:r>
          </a:p>
          <a:p>
            <a:pPr marL="174708" indent="-174708">
              <a:buFont typeface="Arial" panose="020B0604020202020204" pitchFamily="34" charset="0"/>
              <a:buChar char="•"/>
            </a:pPr>
            <a:r>
              <a:rPr lang="en-US" i="1" dirty="0"/>
              <a:t>The exercises</a:t>
            </a:r>
            <a:r>
              <a:rPr lang="en-US" i="1" baseline="0" dirty="0"/>
              <a:t> on pages 193-194 are designed to allow readers to apply and extend what they’ve learned.</a:t>
            </a:r>
            <a:endParaRPr lang="en-US" i="1"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6135385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a:spLocks noGrp="1" noRot="1" noChangeAspect="1"/>
          </p:cNvSpPr>
          <p:nvPr>
            <p:ph type="sldImg"/>
          </p:nvPr>
        </p:nvSpPr>
        <p:spPr>
          <a:xfrm>
            <a:off x="381000" y="685800"/>
            <a:ext cx="6096000" cy="3429000"/>
          </a:xfrm>
          <a:prstGeom prst="rect">
            <a:avLst/>
          </a:prstGeom>
        </p:spPr>
        <p:txBody>
          <a:bodyPr/>
          <a:lstStyle/>
          <a:p>
            <a:endParaRPr/>
          </a:p>
        </p:txBody>
      </p:sp>
      <p:sp>
        <p:nvSpPr>
          <p:cNvPr id="139" name="Shape 139"/>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rPr dirty="0"/>
              <a:t>Corresponds to chapter 6, pages 179-194 of the Project Team Leadership and Communication book.</a:t>
            </a:r>
            <a:endParaRPr lang="en-US" dirty="0"/>
          </a:p>
          <a:p>
            <a:endParaRPr lang="en-US" dirty="0"/>
          </a:p>
          <a:p>
            <a:pPr marL="174708" indent="-174708">
              <a:buFont typeface="Arial" panose="020B0604020202020204" pitchFamily="34" charset="0"/>
              <a:buChar char="•"/>
            </a:pPr>
            <a:r>
              <a:rPr lang="en-US" i="1" baseline="0" dirty="0"/>
              <a:t>There are key terms defined on page 193.</a:t>
            </a:r>
          </a:p>
          <a:p>
            <a:pPr marL="174708" indent="-174708">
              <a:buFont typeface="Arial" panose="020B0604020202020204" pitchFamily="34" charset="0"/>
              <a:buChar char="•"/>
            </a:pPr>
            <a:r>
              <a:rPr lang="en-US" i="1" baseline="0" dirty="0"/>
              <a:t>Review questions cover most of the chapter (page 193, answers on page 224).</a:t>
            </a:r>
          </a:p>
          <a:p>
            <a:pPr marL="174708" indent="-174708">
              <a:buFont typeface="Arial" panose="020B0604020202020204" pitchFamily="34" charset="0"/>
              <a:buChar char="•"/>
            </a:pPr>
            <a:r>
              <a:rPr lang="en-US" i="1" dirty="0"/>
              <a:t>The exercises</a:t>
            </a:r>
            <a:r>
              <a:rPr lang="en-US" i="1" baseline="0" dirty="0"/>
              <a:t> on pages 193-194 are designed to allow readers to apply and extend what they’ve learned.</a:t>
            </a:r>
            <a:endParaRPr lang="en-US" i="1" dirty="0"/>
          </a:p>
        </p:txBody>
      </p:sp>
    </p:spTree>
    <p:extLst>
      <p:ext uri="{BB962C8B-B14F-4D97-AF65-F5344CB8AC3E}">
        <p14:creationId xmlns:p14="http://schemas.microsoft.com/office/powerpoint/2010/main" val="14595170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58484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noRot="1" noChangeAspect="1"/>
          </p:cNvSpPr>
          <p:nvPr>
            <p:ph type="sldImg"/>
          </p:nvPr>
        </p:nvSpPr>
        <p:spPr>
          <a:prstGeom prst="rect">
            <a:avLst/>
          </a:prstGeom>
        </p:spPr>
        <p:txBody>
          <a:bodyPr/>
          <a:lstStyle/>
          <a:p>
            <a:endParaRPr/>
          </a:p>
        </p:txBody>
      </p:sp>
      <p:sp>
        <p:nvSpPr>
          <p:cNvPr id="144" name="Shape 144"/>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180 of the Project Team Leadership and Communication book.</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noRot="1" noChangeAspect="1"/>
          </p:cNvSpPr>
          <p:nvPr>
            <p:ph type="sldImg"/>
          </p:nvPr>
        </p:nvSpPr>
        <p:spPr>
          <a:prstGeom prst="rect">
            <a:avLst/>
          </a:prstGeom>
        </p:spPr>
        <p:txBody>
          <a:bodyPr/>
          <a:lstStyle/>
          <a:p>
            <a:endParaRPr/>
          </a:p>
        </p:txBody>
      </p:sp>
      <p:sp>
        <p:nvSpPr>
          <p:cNvPr id="144" name="Shape 144"/>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180 of the Project Team Leadership and Communication book.</a:t>
            </a:r>
          </a:p>
        </p:txBody>
      </p:sp>
    </p:spTree>
    <p:extLst>
      <p:ext uri="{BB962C8B-B14F-4D97-AF65-F5344CB8AC3E}">
        <p14:creationId xmlns:p14="http://schemas.microsoft.com/office/powerpoint/2010/main" val="2885354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Shape 149"/>
          <p:cNvSpPr>
            <a:spLocks noGrp="1" noRot="1" noChangeAspect="1"/>
          </p:cNvSpPr>
          <p:nvPr>
            <p:ph type="sldImg"/>
          </p:nvPr>
        </p:nvSpPr>
        <p:spPr>
          <a:prstGeom prst="rect">
            <a:avLst/>
          </a:prstGeom>
        </p:spPr>
        <p:txBody>
          <a:bodyPr/>
          <a:lstStyle/>
          <a:p>
            <a:endParaRPr/>
          </a:p>
        </p:txBody>
      </p:sp>
      <p:sp>
        <p:nvSpPr>
          <p:cNvPr id="150" name="Shape 150"/>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180-181 of the Project Team Leadership and Communication book.</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Shape 149"/>
          <p:cNvSpPr>
            <a:spLocks noGrp="1" noRot="1" noChangeAspect="1"/>
          </p:cNvSpPr>
          <p:nvPr>
            <p:ph type="sldImg"/>
          </p:nvPr>
        </p:nvSpPr>
        <p:spPr>
          <a:prstGeom prst="rect">
            <a:avLst/>
          </a:prstGeom>
        </p:spPr>
        <p:txBody>
          <a:bodyPr/>
          <a:lstStyle/>
          <a:p>
            <a:endParaRPr/>
          </a:p>
        </p:txBody>
      </p:sp>
      <p:sp>
        <p:nvSpPr>
          <p:cNvPr id="150" name="Shape 150"/>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180-181 of the Project Team Leadership and Communication book.</a:t>
            </a:r>
          </a:p>
        </p:txBody>
      </p:sp>
    </p:spTree>
    <p:extLst>
      <p:ext uri="{BB962C8B-B14F-4D97-AF65-F5344CB8AC3E}">
        <p14:creationId xmlns:p14="http://schemas.microsoft.com/office/powerpoint/2010/main" val="3171033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a:spLocks noGrp="1" noRot="1" noChangeAspect="1"/>
          </p:cNvSpPr>
          <p:nvPr>
            <p:ph type="sldImg"/>
          </p:nvPr>
        </p:nvSpPr>
        <p:spPr>
          <a:prstGeom prst="rect">
            <a:avLst/>
          </a:prstGeom>
        </p:spPr>
        <p:txBody>
          <a:bodyPr/>
          <a:lstStyle/>
          <a:p>
            <a:endParaRPr/>
          </a:p>
        </p:txBody>
      </p:sp>
      <p:sp>
        <p:nvSpPr>
          <p:cNvPr id="156" name="Shape 156"/>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181 of the Project Team Leadership and Communication book.</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a:spLocks noGrp="1" noRot="1" noChangeAspect="1"/>
          </p:cNvSpPr>
          <p:nvPr>
            <p:ph type="sldImg"/>
          </p:nvPr>
        </p:nvSpPr>
        <p:spPr>
          <a:prstGeom prst="rect">
            <a:avLst/>
          </a:prstGeom>
        </p:spPr>
        <p:txBody>
          <a:bodyPr/>
          <a:lstStyle/>
          <a:p>
            <a:endParaRPr/>
          </a:p>
        </p:txBody>
      </p:sp>
      <p:sp>
        <p:nvSpPr>
          <p:cNvPr id="156" name="Shape 156"/>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181 of the Project Team Leadership and Communication book.</a:t>
            </a:r>
          </a:p>
        </p:txBody>
      </p:sp>
    </p:spTree>
    <p:extLst>
      <p:ext uri="{BB962C8B-B14F-4D97-AF65-F5344CB8AC3E}">
        <p14:creationId xmlns:p14="http://schemas.microsoft.com/office/powerpoint/2010/main" val="3457215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Shape 160"/>
          <p:cNvSpPr>
            <a:spLocks noGrp="1" noRot="1" noChangeAspect="1"/>
          </p:cNvSpPr>
          <p:nvPr>
            <p:ph type="sldImg"/>
          </p:nvPr>
        </p:nvSpPr>
        <p:spPr>
          <a:prstGeom prst="rect">
            <a:avLst/>
          </a:prstGeom>
        </p:spPr>
        <p:txBody>
          <a:bodyPr/>
          <a:lstStyle/>
          <a:p>
            <a:endParaRPr/>
          </a:p>
        </p:txBody>
      </p:sp>
      <p:sp>
        <p:nvSpPr>
          <p:cNvPr id="161" name="Shape 161"/>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181-182 of the Project Team Leadership and Communication book.</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Shape 160"/>
          <p:cNvSpPr>
            <a:spLocks noGrp="1" noRot="1" noChangeAspect="1"/>
          </p:cNvSpPr>
          <p:nvPr>
            <p:ph type="sldImg"/>
          </p:nvPr>
        </p:nvSpPr>
        <p:spPr>
          <a:prstGeom prst="rect">
            <a:avLst/>
          </a:prstGeom>
        </p:spPr>
        <p:txBody>
          <a:bodyPr/>
          <a:lstStyle/>
          <a:p>
            <a:endParaRPr/>
          </a:p>
        </p:txBody>
      </p:sp>
      <p:sp>
        <p:nvSpPr>
          <p:cNvPr id="161" name="Shape 161"/>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181-182 of the Project Team Leadership and Communication book.</a:t>
            </a:r>
          </a:p>
        </p:txBody>
      </p:sp>
    </p:spTree>
    <p:extLst>
      <p:ext uri="{BB962C8B-B14F-4D97-AF65-F5344CB8AC3E}">
        <p14:creationId xmlns:p14="http://schemas.microsoft.com/office/powerpoint/2010/main" val="466267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hape 166"/>
          <p:cNvSpPr>
            <a:spLocks noGrp="1" noRot="1" noChangeAspect="1"/>
          </p:cNvSpPr>
          <p:nvPr>
            <p:ph type="sldImg"/>
          </p:nvPr>
        </p:nvSpPr>
        <p:spPr>
          <a:prstGeom prst="rect">
            <a:avLst/>
          </a:prstGeom>
        </p:spPr>
        <p:txBody>
          <a:bodyPr/>
          <a:lstStyle/>
          <a:p>
            <a:endParaRPr/>
          </a:p>
        </p:txBody>
      </p:sp>
      <p:sp>
        <p:nvSpPr>
          <p:cNvPr id="167" name="Shape 167"/>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182 of the Project Team Leadership and Communication book.</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hape 166"/>
          <p:cNvSpPr>
            <a:spLocks noGrp="1" noRot="1" noChangeAspect="1"/>
          </p:cNvSpPr>
          <p:nvPr>
            <p:ph type="sldImg"/>
          </p:nvPr>
        </p:nvSpPr>
        <p:spPr>
          <a:prstGeom prst="rect">
            <a:avLst/>
          </a:prstGeom>
        </p:spPr>
        <p:txBody>
          <a:bodyPr/>
          <a:lstStyle/>
          <a:p>
            <a:endParaRPr/>
          </a:p>
        </p:txBody>
      </p:sp>
      <p:sp>
        <p:nvSpPr>
          <p:cNvPr id="167" name="Shape 167"/>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182 of the Project Team Leadership and Communication book.</a:t>
            </a:r>
          </a:p>
        </p:txBody>
      </p:sp>
    </p:spTree>
    <p:extLst>
      <p:ext uri="{BB962C8B-B14F-4D97-AF65-F5344CB8AC3E}">
        <p14:creationId xmlns:p14="http://schemas.microsoft.com/office/powerpoint/2010/main" val="11077180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Shape 171"/>
          <p:cNvSpPr>
            <a:spLocks noGrp="1" noRot="1" noChangeAspect="1"/>
          </p:cNvSpPr>
          <p:nvPr>
            <p:ph type="sldImg"/>
          </p:nvPr>
        </p:nvSpPr>
        <p:spPr>
          <a:prstGeom prst="rect">
            <a:avLst/>
          </a:prstGeom>
        </p:spPr>
        <p:txBody>
          <a:bodyPr/>
          <a:lstStyle/>
          <a:p>
            <a:endParaRPr/>
          </a:p>
        </p:txBody>
      </p:sp>
      <p:sp>
        <p:nvSpPr>
          <p:cNvPr id="172" name="Shape 172"/>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182-183 of the Project Team Leadership and Communication book.</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Shape 171"/>
          <p:cNvSpPr>
            <a:spLocks noGrp="1" noRot="1" noChangeAspect="1"/>
          </p:cNvSpPr>
          <p:nvPr>
            <p:ph type="sldImg"/>
          </p:nvPr>
        </p:nvSpPr>
        <p:spPr>
          <a:prstGeom prst="rect">
            <a:avLst/>
          </a:prstGeom>
        </p:spPr>
        <p:txBody>
          <a:bodyPr/>
          <a:lstStyle/>
          <a:p>
            <a:endParaRPr/>
          </a:p>
        </p:txBody>
      </p:sp>
      <p:sp>
        <p:nvSpPr>
          <p:cNvPr id="172" name="Shape 172"/>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182-183 of the Project Team Leadership and Communication book.</a:t>
            </a:r>
          </a:p>
        </p:txBody>
      </p:sp>
    </p:spTree>
    <p:extLst>
      <p:ext uri="{BB962C8B-B14F-4D97-AF65-F5344CB8AC3E}">
        <p14:creationId xmlns:p14="http://schemas.microsoft.com/office/powerpoint/2010/main" val="26219774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Shape 176"/>
          <p:cNvSpPr>
            <a:spLocks noGrp="1" noRot="1" noChangeAspect="1"/>
          </p:cNvSpPr>
          <p:nvPr>
            <p:ph type="sldImg"/>
          </p:nvPr>
        </p:nvSpPr>
        <p:spPr>
          <a:prstGeom prst="rect">
            <a:avLst/>
          </a:prstGeom>
        </p:spPr>
        <p:txBody>
          <a:bodyPr/>
          <a:lstStyle/>
          <a:p>
            <a:endParaRPr/>
          </a:p>
        </p:txBody>
      </p:sp>
      <p:sp>
        <p:nvSpPr>
          <p:cNvPr id="177" name="Shape 177"/>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183 of the Project Team Leadership and Communication book.</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Shape 176"/>
          <p:cNvSpPr>
            <a:spLocks noGrp="1" noRot="1" noChangeAspect="1"/>
          </p:cNvSpPr>
          <p:nvPr>
            <p:ph type="sldImg"/>
          </p:nvPr>
        </p:nvSpPr>
        <p:spPr>
          <a:prstGeom prst="rect">
            <a:avLst/>
          </a:prstGeom>
        </p:spPr>
        <p:txBody>
          <a:bodyPr/>
          <a:lstStyle/>
          <a:p>
            <a:endParaRPr/>
          </a:p>
        </p:txBody>
      </p:sp>
      <p:sp>
        <p:nvSpPr>
          <p:cNvPr id="177" name="Shape 177"/>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183 of the Project Team Leadership and Communication book.</a:t>
            </a:r>
          </a:p>
        </p:txBody>
      </p:sp>
    </p:spTree>
    <p:extLst>
      <p:ext uri="{BB962C8B-B14F-4D97-AF65-F5344CB8AC3E}">
        <p14:creationId xmlns:p14="http://schemas.microsoft.com/office/powerpoint/2010/main" val="13190818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noRot="1" noChangeAspect="1"/>
          </p:cNvSpPr>
          <p:nvPr>
            <p:ph type="sldImg"/>
          </p:nvPr>
        </p:nvSpPr>
        <p:spPr>
          <a:prstGeom prst="rect">
            <a:avLst/>
          </a:prstGeom>
        </p:spPr>
        <p:txBody>
          <a:bodyPr/>
          <a:lstStyle/>
          <a:p>
            <a:endParaRPr/>
          </a:p>
        </p:txBody>
      </p:sp>
      <p:sp>
        <p:nvSpPr>
          <p:cNvPr id="182" name="Shape 182"/>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183 of the Project Team Leadership and Communication book.</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noRot="1" noChangeAspect="1"/>
          </p:cNvSpPr>
          <p:nvPr>
            <p:ph type="sldImg"/>
          </p:nvPr>
        </p:nvSpPr>
        <p:spPr>
          <a:prstGeom prst="rect">
            <a:avLst/>
          </a:prstGeom>
        </p:spPr>
        <p:txBody>
          <a:bodyPr/>
          <a:lstStyle/>
          <a:p>
            <a:endParaRPr/>
          </a:p>
        </p:txBody>
      </p:sp>
      <p:sp>
        <p:nvSpPr>
          <p:cNvPr id="182" name="Shape 182"/>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183 of the Project Team Leadership and Communication book.</a:t>
            </a:r>
          </a:p>
        </p:txBody>
      </p:sp>
    </p:spTree>
    <p:extLst>
      <p:ext uri="{BB962C8B-B14F-4D97-AF65-F5344CB8AC3E}">
        <p14:creationId xmlns:p14="http://schemas.microsoft.com/office/powerpoint/2010/main" val="752679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28</a:t>
            </a:fld>
            <a:endParaRPr lang="en-US"/>
          </a:p>
        </p:txBody>
      </p:sp>
    </p:spTree>
    <p:extLst>
      <p:ext uri="{BB962C8B-B14F-4D97-AF65-F5344CB8AC3E}">
        <p14:creationId xmlns:p14="http://schemas.microsoft.com/office/powerpoint/2010/main" val="26016786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Shape 187"/>
          <p:cNvSpPr>
            <a:spLocks noGrp="1" noRot="1" noChangeAspect="1"/>
          </p:cNvSpPr>
          <p:nvPr>
            <p:ph type="sldImg"/>
          </p:nvPr>
        </p:nvSpPr>
        <p:spPr>
          <a:prstGeom prst="rect">
            <a:avLst/>
          </a:prstGeom>
        </p:spPr>
        <p:txBody>
          <a:bodyPr/>
          <a:lstStyle/>
          <a:p>
            <a:endParaRPr/>
          </a:p>
        </p:txBody>
      </p:sp>
      <p:sp>
        <p:nvSpPr>
          <p:cNvPr id="188" name="Shape 188"/>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184 of the Project Team Leadership and Communication book.</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Shape 187"/>
          <p:cNvSpPr>
            <a:spLocks noGrp="1" noRot="1" noChangeAspect="1"/>
          </p:cNvSpPr>
          <p:nvPr>
            <p:ph type="sldImg"/>
          </p:nvPr>
        </p:nvSpPr>
        <p:spPr>
          <a:prstGeom prst="rect">
            <a:avLst/>
          </a:prstGeom>
        </p:spPr>
        <p:txBody>
          <a:bodyPr/>
          <a:lstStyle/>
          <a:p>
            <a:endParaRPr/>
          </a:p>
        </p:txBody>
      </p:sp>
      <p:sp>
        <p:nvSpPr>
          <p:cNvPr id="188" name="Shape 188"/>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184 of the Project Team Leadership and Communication book.</a:t>
            </a:r>
          </a:p>
        </p:txBody>
      </p:sp>
    </p:spTree>
    <p:extLst>
      <p:ext uri="{BB962C8B-B14F-4D97-AF65-F5344CB8AC3E}">
        <p14:creationId xmlns:p14="http://schemas.microsoft.com/office/powerpoint/2010/main" val="12798178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Shape 193"/>
          <p:cNvSpPr>
            <a:spLocks noGrp="1" noRot="1" noChangeAspect="1"/>
          </p:cNvSpPr>
          <p:nvPr>
            <p:ph type="sldImg"/>
          </p:nvPr>
        </p:nvSpPr>
        <p:spPr>
          <a:prstGeom prst="rect">
            <a:avLst/>
          </a:prstGeom>
        </p:spPr>
        <p:txBody>
          <a:bodyPr/>
          <a:lstStyle/>
          <a:p>
            <a:endParaRPr/>
          </a:p>
        </p:txBody>
      </p:sp>
      <p:sp>
        <p:nvSpPr>
          <p:cNvPr id="194" name="Shape 194"/>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184-185 of the Project Team Leadership and Communication book.</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Shape 193"/>
          <p:cNvSpPr>
            <a:spLocks noGrp="1" noRot="1" noChangeAspect="1"/>
          </p:cNvSpPr>
          <p:nvPr>
            <p:ph type="sldImg"/>
          </p:nvPr>
        </p:nvSpPr>
        <p:spPr>
          <a:prstGeom prst="rect">
            <a:avLst/>
          </a:prstGeom>
        </p:spPr>
        <p:txBody>
          <a:bodyPr/>
          <a:lstStyle/>
          <a:p>
            <a:endParaRPr/>
          </a:p>
        </p:txBody>
      </p:sp>
      <p:sp>
        <p:nvSpPr>
          <p:cNvPr id="194" name="Shape 194"/>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184-185 of the Project Team Leadership and Communication book.</a:t>
            </a:r>
          </a:p>
        </p:txBody>
      </p:sp>
    </p:spTree>
    <p:extLst>
      <p:ext uri="{BB962C8B-B14F-4D97-AF65-F5344CB8AC3E}">
        <p14:creationId xmlns:p14="http://schemas.microsoft.com/office/powerpoint/2010/main" val="15463760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Shape 199"/>
          <p:cNvSpPr>
            <a:spLocks noGrp="1" noRot="1" noChangeAspect="1"/>
          </p:cNvSpPr>
          <p:nvPr>
            <p:ph type="sldImg"/>
          </p:nvPr>
        </p:nvSpPr>
        <p:spPr>
          <a:prstGeom prst="rect">
            <a:avLst/>
          </a:prstGeom>
        </p:spPr>
        <p:txBody>
          <a:bodyPr/>
          <a:lstStyle/>
          <a:p>
            <a:endParaRPr/>
          </a:p>
        </p:txBody>
      </p:sp>
      <p:sp>
        <p:nvSpPr>
          <p:cNvPr id="200" name="Shape 200"/>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185 of the Project Team Leadership and Communication book.</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Shape 199"/>
          <p:cNvSpPr>
            <a:spLocks noGrp="1" noRot="1" noChangeAspect="1"/>
          </p:cNvSpPr>
          <p:nvPr>
            <p:ph type="sldImg"/>
          </p:nvPr>
        </p:nvSpPr>
        <p:spPr>
          <a:prstGeom prst="rect">
            <a:avLst/>
          </a:prstGeom>
        </p:spPr>
        <p:txBody>
          <a:bodyPr/>
          <a:lstStyle/>
          <a:p>
            <a:endParaRPr/>
          </a:p>
        </p:txBody>
      </p:sp>
      <p:sp>
        <p:nvSpPr>
          <p:cNvPr id="200" name="Shape 200"/>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185 of the Project Team Leadership and Communication book.</a:t>
            </a:r>
          </a:p>
        </p:txBody>
      </p:sp>
    </p:spTree>
    <p:extLst>
      <p:ext uri="{BB962C8B-B14F-4D97-AF65-F5344CB8AC3E}">
        <p14:creationId xmlns:p14="http://schemas.microsoft.com/office/powerpoint/2010/main" val="9382515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Shape 205"/>
          <p:cNvSpPr>
            <a:spLocks noGrp="1" noRot="1" noChangeAspect="1"/>
          </p:cNvSpPr>
          <p:nvPr>
            <p:ph type="sldImg"/>
          </p:nvPr>
        </p:nvSpPr>
        <p:spPr>
          <a:xfrm>
            <a:off x="381000" y="685800"/>
            <a:ext cx="6096000" cy="3429000"/>
          </a:xfrm>
          <a:prstGeom prst="rect">
            <a:avLst/>
          </a:prstGeom>
        </p:spPr>
        <p:txBody>
          <a:bodyPr/>
          <a:lstStyle/>
          <a:p>
            <a:endParaRPr/>
          </a:p>
        </p:txBody>
      </p:sp>
      <p:sp>
        <p:nvSpPr>
          <p:cNvPr id="206" name="Shape 206"/>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186 of the Project Team Leadership and Communication book.</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Shape 205"/>
          <p:cNvSpPr>
            <a:spLocks noGrp="1" noRot="1" noChangeAspect="1"/>
          </p:cNvSpPr>
          <p:nvPr>
            <p:ph type="sldImg"/>
          </p:nvPr>
        </p:nvSpPr>
        <p:spPr>
          <a:xfrm>
            <a:off x="381000" y="685800"/>
            <a:ext cx="6096000" cy="3429000"/>
          </a:xfrm>
          <a:prstGeom prst="rect">
            <a:avLst/>
          </a:prstGeom>
        </p:spPr>
        <p:txBody>
          <a:bodyPr/>
          <a:lstStyle/>
          <a:p>
            <a:endParaRPr/>
          </a:p>
        </p:txBody>
      </p:sp>
      <p:sp>
        <p:nvSpPr>
          <p:cNvPr id="206" name="Shape 206"/>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186 of the Project Team Leadership and Communication book.</a:t>
            </a:r>
          </a:p>
        </p:txBody>
      </p:sp>
    </p:spTree>
    <p:extLst>
      <p:ext uri="{BB962C8B-B14F-4D97-AF65-F5344CB8AC3E}">
        <p14:creationId xmlns:p14="http://schemas.microsoft.com/office/powerpoint/2010/main" val="24867659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Shape 210"/>
          <p:cNvSpPr>
            <a:spLocks noGrp="1" noRot="1" noChangeAspect="1"/>
          </p:cNvSpPr>
          <p:nvPr>
            <p:ph type="sldImg"/>
          </p:nvPr>
        </p:nvSpPr>
        <p:spPr>
          <a:prstGeom prst="rect">
            <a:avLst/>
          </a:prstGeom>
        </p:spPr>
        <p:txBody>
          <a:bodyPr/>
          <a:lstStyle/>
          <a:p>
            <a:endParaRPr/>
          </a:p>
        </p:txBody>
      </p:sp>
      <p:sp>
        <p:nvSpPr>
          <p:cNvPr id="211" name="Shape 211"/>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186-187 of the Project Team Leadership and Communication book.</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Shape 210"/>
          <p:cNvSpPr>
            <a:spLocks noGrp="1" noRot="1" noChangeAspect="1"/>
          </p:cNvSpPr>
          <p:nvPr>
            <p:ph type="sldImg"/>
          </p:nvPr>
        </p:nvSpPr>
        <p:spPr>
          <a:prstGeom prst="rect">
            <a:avLst/>
          </a:prstGeom>
        </p:spPr>
        <p:txBody>
          <a:bodyPr/>
          <a:lstStyle/>
          <a:p>
            <a:endParaRPr/>
          </a:p>
        </p:txBody>
      </p:sp>
      <p:sp>
        <p:nvSpPr>
          <p:cNvPr id="211" name="Shape 211"/>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pages 186-187 of the Project Team Leadership and Communication book.</a:t>
            </a:r>
          </a:p>
        </p:txBody>
      </p:sp>
    </p:spTree>
    <p:extLst>
      <p:ext uri="{BB962C8B-B14F-4D97-AF65-F5344CB8AC3E}">
        <p14:creationId xmlns:p14="http://schemas.microsoft.com/office/powerpoint/2010/main" val="26069407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Shape 215"/>
          <p:cNvSpPr>
            <a:spLocks noGrp="1" noRot="1" noChangeAspect="1"/>
          </p:cNvSpPr>
          <p:nvPr>
            <p:ph type="sldImg"/>
          </p:nvPr>
        </p:nvSpPr>
        <p:spPr>
          <a:prstGeom prst="rect">
            <a:avLst/>
          </a:prstGeom>
        </p:spPr>
        <p:txBody>
          <a:bodyPr/>
          <a:lstStyle/>
          <a:p>
            <a:endParaRPr/>
          </a:p>
        </p:txBody>
      </p:sp>
      <p:sp>
        <p:nvSpPr>
          <p:cNvPr id="216" name="Shape 216"/>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187 of the Project Team Leadership and Communication book.</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Shape 215"/>
          <p:cNvSpPr>
            <a:spLocks noGrp="1" noRot="1" noChangeAspect="1"/>
          </p:cNvSpPr>
          <p:nvPr>
            <p:ph type="sldImg"/>
          </p:nvPr>
        </p:nvSpPr>
        <p:spPr>
          <a:prstGeom prst="rect">
            <a:avLst/>
          </a:prstGeom>
        </p:spPr>
        <p:txBody>
          <a:bodyPr/>
          <a:lstStyle/>
          <a:p>
            <a:endParaRPr/>
          </a:p>
        </p:txBody>
      </p:sp>
      <p:sp>
        <p:nvSpPr>
          <p:cNvPr id="216" name="Shape 216"/>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187 of the Project Team Leadership and Communication book.</a:t>
            </a:r>
          </a:p>
        </p:txBody>
      </p:sp>
    </p:spTree>
    <p:extLst>
      <p:ext uri="{BB962C8B-B14F-4D97-AF65-F5344CB8AC3E}">
        <p14:creationId xmlns:p14="http://schemas.microsoft.com/office/powerpoint/2010/main" val="11141302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Shape 220"/>
          <p:cNvSpPr>
            <a:spLocks noGrp="1" noRot="1" noChangeAspect="1"/>
          </p:cNvSpPr>
          <p:nvPr>
            <p:ph type="sldImg"/>
          </p:nvPr>
        </p:nvSpPr>
        <p:spPr>
          <a:prstGeom prst="rect">
            <a:avLst/>
          </a:prstGeom>
        </p:spPr>
        <p:txBody>
          <a:bodyPr/>
          <a:lstStyle/>
          <a:p>
            <a:endParaRPr/>
          </a:p>
        </p:txBody>
      </p:sp>
      <p:sp>
        <p:nvSpPr>
          <p:cNvPr id="221" name="Shape 221"/>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187 of the Project Team Leadership and Communication book.</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Shape 220"/>
          <p:cNvSpPr>
            <a:spLocks noGrp="1" noRot="1" noChangeAspect="1"/>
          </p:cNvSpPr>
          <p:nvPr>
            <p:ph type="sldImg"/>
          </p:nvPr>
        </p:nvSpPr>
        <p:spPr>
          <a:prstGeom prst="rect">
            <a:avLst/>
          </a:prstGeom>
        </p:spPr>
        <p:txBody>
          <a:bodyPr/>
          <a:lstStyle/>
          <a:p>
            <a:endParaRPr/>
          </a:p>
        </p:txBody>
      </p:sp>
      <p:sp>
        <p:nvSpPr>
          <p:cNvPr id="221" name="Shape 221"/>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Corresponds to page 187 of the Project Team Leadership and Communication book.</a:t>
            </a:r>
          </a:p>
        </p:txBody>
      </p:sp>
    </p:spTree>
    <p:extLst>
      <p:ext uri="{BB962C8B-B14F-4D97-AF65-F5344CB8AC3E}">
        <p14:creationId xmlns:p14="http://schemas.microsoft.com/office/powerpoint/2010/main" val="28890277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142096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45</a:t>
            </a:fld>
            <a:endParaRPr lang="en-US"/>
          </a:p>
        </p:txBody>
      </p:sp>
    </p:spTree>
    <p:extLst>
      <p:ext uri="{BB962C8B-B14F-4D97-AF65-F5344CB8AC3E}">
        <p14:creationId xmlns:p14="http://schemas.microsoft.com/office/powerpoint/2010/main" val="12193333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Shape 226"/>
          <p:cNvSpPr>
            <a:spLocks noGrp="1" noRot="1" noChangeAspect="1"/>
          </p:cNvSpPr>
          <p:nvPr>
            <p:ph type="sldImg"/>
          </p:nvPr>
        </p:nvSpPr>
        <p:spPr>
          <a:xfrm>
            <a:off x="381000" y="685800"/>
            <a:ext cx="6096000" cy="3429000"/>
          </a:xfrm>
          <a:prstGeom prst="rect">
            <a:avLst/>
          </a:prstGeom>
        </p:spPr>
        <p:txBody>
          <a:bodyPr/>
          <a:lstStyle/>
          <a:p>
            <a:endParaRPr/>
          </a:p>
        </p:txBody>
      </p:sp>
      <p:sp>
        <p:nvSpPr>
          <p:cNvPr id="227" name="Shape 227"/>
          <p:cNvSpPr>
            <a:spLocks noGrp="1"/>
          </p:cNvSpPr>
          <p:nvPr>
            <p:ph type="body" sz="quarter" idx="1"/>
          </p:nvPr>
        </p:nvSpPr>
        <p:spPr>
          <a:prstGeom prst="rect">
            <a:avLst/>
          </a:prstGeom>
        </p:spPr>
        <p:txBody>
          <a:bodyPr/>
          <a:lstStyle>
            <a:lvl1pPr>
              <a:defRPr i="1">
                <a:latin typeface="+mn-lt"/>
                <a:ea typeface="+mn-ea"/>
                <a:cs typeface="+mn-cs"/>
                <a:sym typeface="Helvetica"/>
              </a:defRPr>
            </a:lvl1pPr>
          </a:lstStyle>
          <a:p>
            <a:r>
              <a:t>These are 3 of 15 examples in the book.  Corresponds to section 6.3, pages 188-191 of the Project Team Leadership and Communication book.</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33990447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54</a:t>
            </a:fld>
            <a:endParaRPr lang="en-US"/>
          </a:p>
        </p:txBody>
      </p:sp>
    </p:spTree>
    <p:extLst>
      <p:ext uri="{BB962C8B-B14F-4D97-AF65-F5344CB8AC3E}">
        <p14:creationId xmlns:p14="http://schemas.microsoft.com/office/powerpoint/2010/main" val="21980990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55</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xfrm>
            <a:off x="381000" y="685800"/>
            <a:ext cx="6096000" cy="3429000"/>
          </a:xfrm>
          <a:prstGeom prst="rect">
            <a:avLst/>
          </a:prstGeom>
        </p:spPr>
        <p:txBody>
          <a:bodyPr/>
          <a:lstStyle/>
          <a:p>
            <a:endParaRPr/>
          </a:p>
        </p:txBody>
      </p:sp>
      <p:sp>
        <p:nvSpPr>
          <p:cNvPr id="135" name="Shape 135"/>
          <p:cNvSpPr>
            <a:spLocks noGrp="1"/>
          </p:cNvSpPr>
          <p:nvPr>
            <p:ph type="body" sz="quarter" idx="1"/>
          </p:nvPr>
        </p:nvSpPr>
        <p:spPr>
          <a:prstGeom prst="rect">
            <a:avLst/>
          </a:prstGeom>
        </p:spPr>
        <p:txBody>
          <a:bodyPr/>
          <a:lstStyle/>
          <a:p>
            <a:pPr>
              <a:defRPr i="1">
                <a:latin typeface="+mj-lt"/>
                <a:ea typeface="+mj-ea"/>
                <a:cs typeface="+mj-cs"/>
                <a:sym typeface="Helvetica"/>
              </a:defRPr>
            </a:pPr>
            <a:r>
              <a:rPr dirty="0"/>
              <a:t>Corresponds to sections 6.1, 6.2, and 6.3, pages 180-191 of the Project Team Leadership and Communication book.  Uses resources from the entirety of chapter 6.</a:t>
            </a:r>
          </a:p>
          <a:p>
            <a:endParaRPr dirty="0"/>
          </a:p>
          <a:p>
            <a:r>
              <a:rPr dirty="0"/>
              <a:t>10 minute activity</a:t>
            </a:r>
            <a:endParaRPr lang="en-US" dirty="0"/>
          </a:p>
          <a:p>
            <a:endParaRPr lang="en-US" dirty="0"/>
          </a:p>
          <a:p>
            <a:r>
              <a:rPr lang="en-US" b="1" dirty="0"/>
              <a:t>Learning Objective:</a:t>
            </a:r>
            <a:r>
              <a:rPr lang="en-US" b="0" baseline="0" dirty="0"/>
              <a:t> Classify common pitfalls by project phase</a:t>
            </a: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i="1">
                <a:latin typeface="+mj-lt"/>
                <a:ea typeface="+mj-ea"/>
                <a:cs typeface="+mj-cs"/>
                <a:sym typeface="Helvetica"/>
              </a:defRPr>
            </a:pPr>
            <a:r>
              <a:rPr lang="en-US" sz="1200" i="1" dirty="0">
                <a:latin typeface="+mn-lt"/>
                <a:ea typeface="+mn-ea"/>
                <a:cs typeface="+mn-cs"/>
                <a:sym typeface="Helvetica"/>
              </a:rPr>
              <a:t>Corresponds to sections 6.1, 6.2, and 6.3, pages 180-191 of the Project Team Leadership and Communication book.  Uses resources from the entirety of chapter 6.</a:t>
            </a:r>
          </a:p>
          <a:p>
            <a:endParaRPr lang="en-US" dirty="0"/>
          </a:p>
          <a:p>
            <a:r>
              <a:rPr lang="en-US" dirty="0"/>
              <a:t>10 minute activity</a:t>
            </a:r>
          </a:p>
          <a:p>
            <a:endParaRPr lang="en-US" dirty="0"/>
          </a:p>
          <a:p>
            <a:r>
              <a:rPr lang="en-US" b="1" dirty="0"/>
              <a:t>Learning Objective:</a:t>
            </a:r>
            <a:r>
              <a:rPr lang="en-US" b="0" baseline="0" dirty="0"/>
              <a:t> Analyze pitfalls in the context of team cultural dynamics</a:t>
            </a:r>
            <a:endParaRPr lang="en-US" dirty="0"/>
          </a:p>
        </p:txBody>
      </p:sp>
    </p:spTree>
    <p:extLst>
      <p:ext uri="{BB962C8B-B14F-4D97-AF65-F5344CB8AC3E}">
        <p14:creationId xmlns:p14="http://schemas.microsoft.com/office/powerpoint/2010/main" val="33519576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4/16/21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4/16/21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4/16/21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4/16/21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4/16/21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4/16/21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4/16/21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4/16/21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4/16/21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4/16/21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4/16/21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4/16/21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89173"/>
            <a:ext cx="8567738" cy="3442447"/>
          </a:xfrm>
          <a:solidFill>
            <a:schemeClr val="accent4">
              <a:alpha val="75686"/>
            </a:schemeClr>
          </a:soli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4400" b="1" dirty="0">
                <a:solidFill>
                  <a:srgbClr val="F5FAA4"/>
                </a:solidFill>
              </a:rPr>
              <a:t>Pitfalls to Identify and Avoid</a:t>
            </a:r>
            <a:br>
              <a:rPr lang="en-US" sz="4400" b="1" dirty="0">
                <a:solidFill>
                  <a:srgbClr val="F5FAA4"/>
                </a:solidFill>
              </a:rPr>
            </a:br>
            <a:r>
              <a:rPr lang="en-US" sz="2800" dirty="0">
                <a:solidFill>
                  <a:schemeClr val="bg1"/>
                </a:solidFill>
                <a:highlight>
                  <a:srgbClr val="FF9652"/>
                </a:highlight>
              </a:rPr>
              <a:t>Avoid making the same mistakes over and over</a:t>
            </a:r>
            <a:br>
              <a:rPr lang="en-US" sz="2800" dirty="0">
                <a:solidFill>
                  <a:schemeClr val="bg1"/>
                </a:solidFill>
                <a:highlight>
                  <a:srgbClr val="FF9652"/>
                </a:highlight>
              </a:rPr>
            </a:br>
            <a:br>
              <a:rPr lang="en-US" sz="2800" dirty="0">
                <a:highlight>
                  <a:srgbClr val="FF9652"/>
                </a:highlight>
              </a:rPr>
            </a:br>
            <a:br>
              <a:rPr lang="en-US" sz="5400" dirty="0">
                <a:solidFill>
                  <a:schemeClr val="bg1"/>
                </a:solidFill>
              </a:rPr>
            </a:br>
            <a:r>
              <a:rPr lang="en-US" sz="5400" dirty="0">
                <a:solidFill>
                  <a:schemeClr val="bg1"/>
                </a:solidFill>
              </a:rPr>
              <a:t> </a:t>
            </a:r>
            <a:r>
              <a:rPr lang="en-US" sz="2800" b="1" dirty="0">
                <a:solidFill>
                  <a:schemeClr val="bg1"/>
                </a:solidFill>
                <a:latin typeface="+mn-lt"/>
              </a:rPr>
              <a:t>Chapter 11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accent4">
              <a:lumMod val="60000"/>
              <a:lumOff val="40000"/>
            </a:schemeClr>
          </a:solidFill>
          <a:ln w="3175">
            <a:solidFill>
              <a:schemeClr val="tx1"/>
            </a:solidFill>
          </a:ln>
          <a:effectLst>
            <a:softEdge rad="635000"/>
          </a:effectLst>
        </p:spPr>
        <p:txBody>
          <a:bodyPr lIns="274320" tIns="91440" rIns="182880" bIns="91440">
            <a:normAutofit/>
          </a:bodyPr>
          <a:lstStyle/>
          <a:p>
            <a:pPr algn="l"/>
            <a:r>
              <a:rPr lang="en-US" b="1" dirty="0">
                <a:solidFill>
                  <a:srgbClr val="1607C2"/>
                </a:solidFill>
              </a:rPr>
              <a:t>PMG511</a:t>
            </a:r>
          </a:p>
          <a:p>
            <a:r>
              <a:rPr lang="en-US" b="1" dirty="0">
                <a:solidFill>
                  <a:srgbClr val="1607C2"/>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chemeClr val="accent4">
              <a:lumMod val="60000"/>
              <a:lumOff val="40000"/>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solidFill>
                  <a:srgbClr val="1607C2"/>
                </a:solidFill>
              </a:rPr>
              <a:t>Dr.Sara Adel</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812966"/>
            <a:ext cx="9144000" cy="954332"/>
          </a:xfrm>
        </p:spPr>
        <p:txBody>
          <a:bodyPr>
            <a:normAutofit/>
          </a:bodyPr>
          <a:lstStyle/>
          <a:p>
            <a:pPr algn="l"/>
            <a:r>
              <a:rPr lang="en-US" altLang="en-US" sz="4800" b="1" u="sng" dirty="0">
                <a:solidFill>
                  <a:schemeClr val="accent4"/>
                </a:solidFill>
                <a:highlight>
                  <a:srgbClr val="FFE2FF"/>
                </a:highlight>
                <a:ea typeface="ＭＳ Ｐゴシック" panose="020B0600070205080204" pitchFamily="34" charset="-128"/>
                <a:cs typeface="Arial" panose="020B0604020202020204" pitchFamily="34" charset="0"/>
              </a:rPr>
              <a:t>Learning Outcomes:</a:t>
            </a:r>
            <a:endParaRPr lang="en-US" sz="4800" b="1" u="sng" dirty="0">
              <a:solidFill>
                <a:schemeClr val="accent4"/>
              </a:solidFill>
              <a:highlight>
                <a:srgbClr val="FFE2FF"/>
              </a:highlight>
            </a:endParaRPr>
          </a:p>
        </p:txBody>
      </p:sp>
      <p:sp>
        <p:nvSpPr>
          <p:cNvPr id="3" name="Subtitle 2"/>
          <p:cNvSpPr>
            <a:spLocks noGrp="1"/>
          </p:cNvSpPr>
          <p:nvPr>
            <p:ph type="subTitle" idx="1"/>
          </p:nvPr>
        </p:nvSpPr>
        <p:spPr>
          <a:xfrm>
            <a:off x="423814" y="2031122"/>
            <a:ext cx="8637072" cy="3531724"/>
          </a:xfrm>
        </p:spPr>
        <p:txBody>
          <a:bodyPr>
            <a:normAutofit/>
          </a:bodyPr>
          <a:lstStyle/>
          <a:p>
            <a:pPr lvl="2" algn="l"/>
            <a:r>
              <a:rPr lang="en-US" b="1" dirty="0">
                <a:solidFill>
                  <a:schemeClr val="accent4"/>
                </a:solidFill>
                <a:highlight>
                  <a:srgbClr val="FFE2FF"/>
                </a:highlight>
              </a:rPr>
              <a:t>11.1 Pitfalls </a:t>
            </a:r>
          </a:p>
          <a:p>
            <a:pPr lvl="2" algn="l"/>
            <a:r>
              <a:rPr lang="en-US" b="1" dirty="0">
                <a:solidFill>
                  <a:schemeClr val="accent4"/>
                </a:solidFill>
                <a:highlight>
                  <a:srgbClr val="FFE2FF"/>
                </a:highlight>
              </a:rPr>
              <a:t>11.2 Common Project Pitfalls </a:t>
            </a:r>
          </a:p>
          <a:p>
            <a:pPr lvl="2" algn="l"/>
            <a:r>
              <a:rPr lang="en-US" b="1" dirty="0">
                <a:solidFill>
                  <a:srgbClr val="00B050"/>
                </a:solidFill>
                <a:highlight>
                  <a:srgbClr val="FFE2FF"/>
                </a:highlight>
              </a:rPr>
              <a:t>11.3 Team Pitfall </a:t>
            </a:r>
          </a:p>
          <a:p>
            <a:pPr lvl="2" algn="l"/>
            <a:r>
              <a:rPr lang="en-US" b="1" dirty="0">
                <a:solidFill>
                  <a:srgbClr val="00B050"/>
                </a:solidFill>
                <a:highlight>
                  <a:srgbClr val="FFE2FF"/>
                </a:highlight>
              </a:rPr>
              <a:t>11.4 </a:t>
            </a:r>
            <a:r>
              <a:rPr lang="en-US" b="1" dirty="0">
                <a:solidFill>
                  <a:schemeClr val="accent4"/>
                </a:solidFill>
                <a:highlight>
                  <a:srgbClr val="FFE2FF"/>
                </a:highlight>
              </a:rPr>
              <a:t>Process/Product Pitfall </a:t>
            </a:r>
          </a:p>
          <a:p>
            <a:pPr lvl="2" algn="l"/>
            <a:r>
              <a:rPr lang="en-US" b="1" dirty="0">
                <a:solidFill>
                  <a:srgbClr val="00B050"/>
                </a:solidFill>
                <a:highlight>
                  <a:srgbClr val="FFE2FF"/>
                </a:highlight>
              </a:rPr>
              <a:t>11.5 </a:t>
            </a:r>
            <a:r>
              <a:rPr lang="en-US" b="1" dirty="0">
                <a:solidFill>
                  <a:schemeClr val="accent4"/>
                </a:solidFill>
                <a:highlight>
                  <a:srgbClr val="FFE2FF"/>
                </a:highlight>
              </a:rPr>
              <a:t>Are Pitfalls Risks? </a:t>
            </a:r>
          </a:p>
          <a:p>
            <a:pPr lvl="2" algn="l"/>
            <a:r>
              <a:rPr lang="en-US" b="1" dirty="0">
                <a:solidFill>
                  <a:srgbClr val="00B050"/>
                </a:solidFill>
                <a:highlight>
                  <a:srgbClr val="FFE2FF"/>
                </a:highlight>
              </a:rPr>
              <a:t>11.6 </a:t>
            </a:r>
            <a:r>
              <a:rPr lang="en-US" b="1" dirty="0">
                <a:solidFill>
                  <a:schemeClr val="accent4"/>
                </a:solidFill>
                <a:highlight>
                  <a:srgbClr val="FFE2FF"/>
                </a:highlight>
              </a:rPr>
              <a:t>Pitfall “Hot Spots” </a:t>
            </a:r>
          </a:p>
          <a:p>
            <a:pPr lvl="2" algn="l"/>
            <a:r>
              <a:rPr lang="en-SA" b="1" dirty="0">
                <a:solidFill>
                  <a:schemeClr val="accent4"/>
                </a:solidFill>
                <a:highlight>
                  <a:srgbClr val="FFE2FF"/>
                </a:highlight>
              </a:rPr>
              <a:t>11.7 Summary and Conclusion.</a:t>
            </a:r>
          </a:p>
          <a:p>
            <a:pPr lvl="2" algn="l"/>
            <a:r>
              <a:rPr lang="en-SA" b="1" dirty="0">
                <a:solidFill>
                  <a:schemeClr val="accent4"/>
                </a:solidFill>
                <a:highlight>
                  <a:srgbClr val="FFE2FF"/>
                </a:highlight>
              </a:rPr>
              <a:t>11.8 Self Assesment.</a:t>
            </a: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2050" name="Picture 2" descr="ADUS Technologies - 3 Pitfalls of Cross-Platform Mobile App Technologies">
            <a:extLst>
              <a:ext uri="{FF2B5EF4-FFF2-40B4-BE49-F238E27FC236}">
                <a16:creationId xmlns:a16="http://schemas.microsoft.com/office/drawing/2014/main" id="{7B594814-DDC1-9744-AFB1-816733F0FA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5886" y="2355850"/>
            <a:ext cx="38100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chemeClr val="accent4"/>
                </a:solidFill>
              </a:rPr>
            </a:br>
            <a:r>
              <a:rPr lang="en-US" sz="4800" b="1" dirty="0">
                <a:solidFill>
                  <a:schemeClr val="accent4"/>
                </a:solidFill>
              </a:rPr>
              <a:t>11.1 Pitfalls</a:t>
            </a:r>
            <a:endParaRPr lang="en-US" sz="6600" b="1" dirty="0">
              <a:solidFill>
                <a:schemeClr val="accent4"/>
              </a:solidFill>
            </a:endParaRPr>
          </a:p>
        </p:txBody>
      </p:sp>
    </p:spTree>
    <p:extLst>
      <p:ext uri="{BB962C8B-B14F-4D97-AF65-F5344CB8AC3E}">
        <p14:creationId xmlns:p14="http://schemas.microsoft.com/office/powerpoint/2010/main" val="103905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4" name="Picture 2" descr="150 Women's Leadership Quotes ideas in 2021 | leadership quotes, women leadership  quotes, quotes">
            <a:extLst>
              <a:ext uri="{FF2B5EF4-FFF2-40B4-BE49-F238E27FC236}">
                <a16:creationId xmlns:a16="http://schemas.microsoft.com/office/drawing/2014/main" id="{595587E3-5FD4-3E48-98F9-C4B83D052C5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8357"/>
          <a:stretch/>
        </p:blipFill>
        <p:spPr bwMode="auto">
          <a:xfrm>
            <a:off x="4616062" y="1389871"/>
            <a:ext cx="2959875" cy="4078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2" name="Picture 2" descr="Quotes about Pitfalls life (22 quotes)">
            <a:extLst>
              <a:ext uri="{FF2B5EF4-FFF2-40B4-BE49-F238E27FC236}">
                <a16:creationId xmlns:a16="http://schemas.microsoft.com/office/drawing/2014/main" id="{83B3C1BE-BBB4-8D4F-9039-2B90CF36185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2885"/>
          <a:stretch/>
        </p:blipFill>
        <p:spPr bwMode="auto">
          <a:xfrm>
            <a:off x="4609712" y="1501951"/>
            <a:ext cx="2972575" cy="3742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790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Title 1"/>
          <p:cNvSpPr txBox="1">
            <a:spLocks noGrp="1"/>
          </p:cNvSpPr>
          <p:nvPr>
            <p:ph type="ctrTitle"/>
          </p:nvPr>
        </p:nvSpPr>
        <p:spPr>
          <a:xfrm>
            <a:off x="720219" y="4338553"/>
            <a:ext cx="10793896" cy="1470026"/>
          </a:xfrm>
          <a:prstGeom prst="rect">
            <a:avLst/>
          </a:prstGeom>
        </p:spPr>
        <p:txBody>
          <a:bodyPr>
            <a:normAutofit fontScale="90000"/>
          </a:bodyPr>
          <a:lstStyle/>
          <a:p>
            <a:r>
              <a:rPr b="1" dirty="0">
                <a:solidFill>
                  <a:schemeClr val="accent4"/>
                </a:solidFill>
              </a:rPr>
              <a:t>Pitfalls</a:t>
            </a:r>
            <a:br>
              <a:rPr lang="en-US" b="1" dirty="0">
                <a:solidFill>
                  <a:schemeClr val="accent4"/>
                </a:solidFill>
              </a:rPr>
            </a:br>
            <a:r>
              <a:rPr lang="en-US" b="1" dirty="0">
                <a:solidFill>
                  <a:schemeClr val="accent4"/>
                </a:solidFill>
              </a:rPr>
              <a:t>classic mistakes.</a:t>
            </a:r>
            <a:br>
              <a:rPr lang="en-US" b="1" dirty="0">
                <a:solidFill>
                  <a:schemeClr val="accent4"/>
                </a:solidFill>
              </a:rPr>
            </a:br>
            <a:r>
              <a:rPr lang="en-US" b="1" i="1" dirty="0">
                <a:solidFill>
                  <a:schemeClr val="accent4"/>
                </a:solidFill>
              </a:rPr>
              <a:t>antipatterns</a:t>
            </a:r>
            <a:r>
              <a:rPr lang="en-US" b="1" dirty="0">
                <a:solidFill>
                  <a:schemeClr val="accent4"/>
                </a:solidFill>
              </a:rPr>
              <a:t>. </a:t>
            </a:r>
            <a:br>
              <a:rPr lang="en-US" b="1" dirty="0">
                <a:solidFill>
                  <a:schemeClr val="accent4"/>
                </a:solidFill>
              </a:rPr>
            </a:br>
            <a:r>
              <a:rPr lang="en-US" dirty="0"/>
              <a:t> </a:t>
            </a:r>
            <a:br>
              <a:rPr lang="en-US" dirty="0"/>
            </a:br>
            <a:r>
              <a:rPr lang="en-US" sz="2700" b="1" dirty="0">
                <a:solidFill>
                  <a:schemeClr val="accent6">
                    <a:lumMod val="60000"/>
                    <a:lumOff val="40000"/>
                  </a:schemeClr>
                </a:solidFill>
              </a:rPr>
              <a:t>Whatever the name, there are certain pitfalls—negative situations and mistakes—that experienced project leaders see over and over. </a:t>
            </a:r>
            <a:br>
              <a:rPr lang="en-US" sz="2700" b="1" dirty="0">
                <a:solidFill>
                  <a:schemeClr val="accent6">
                    <a:lumMod val="60000"/>
                    <a:lumOff val="40000"/>
                  </a:schemeClr>
                </a:solidFill>
              </a:rPr>
            </a:br>
            <a:endParaRPr b="1" dirty="0">
              <a:solidFill>
                <a:schemeClr val="accent6">
                  <a:lumMod val="60000"/>
                  <a:lumOff val="40000"/>
                </a:schemeClr>
              </a:solidFill>
            </a:endParaRPr>
          </a:p>
        </p:txBody>
      </p:sp>
      <p:pic>
        <p:nvPicPr>
          <p:cNvPr id="4" name="عنصر نائب للمحتوى 6">
            <a:extLst>
              <a:ext uri="{FF2B5EF4-FFF2-40B4-BE49-F238E27FC236}">
                <a16:creationId xmlns:a16="http://schemas.microsoft.com/office/drawing/2014/main" id="{0060B97B-FA89-6540-9FA2-BBACC08E09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892FE134-A691-D245-89E8-91B3D3C10C6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5">
            <a:extLst>
              <a:ext uri="{FF2B5EF4-FFF2-40B4-BE49-F238E27FC236}">
                <a16:creationId xmlns:a16="http://schemas.microsoft.com/office/drawing/2014/main" id="{0E1B9BC8-E67D-E34A-A569-54ECB2096A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0966" y="1526231"/>
            <a:ext cx="4143149" cy="237621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Content Placeholder 1"/>
          <p:cNvSpPr txBox="1">
            <a:spLocks noGrp="1"/>
          </p:cNvSpPr>
          <p:nvPr>
            <p:ph type="body" idx="1"/>
          </p:nvPr>
        </p:nvSpPr>
        <p:spPr>
          <a:xfrm>
            <a:off x="609601" y="1600206"/>
            <a:ext cx="8655170" cy="4525963"/>
          </a:xfrm>
          <a:prstGeom prst="rect">
            <a:avLst/>
          </a:prstGeom>
        </p:spPr>
        <p:txBody>
          <a:bodyPr>
            <a:normAutofit/>
          </a:bodyPr>
          <a:lstStyle/>
          <a:p>
            <a:r>
              <a:rPr dirty="0"/>
              <a:t>Common project mistakes are avoidable if identified early</a:t>
            </a:r>
            <a:r>
              <a:rPr lang="en-US" dirty="0"/>
              <a:t>.</a:t>
            </a:r>
            <a:endParaRPr dirty="0"/>
          </a:p>
          <a:p>
            <a:pPr marL="557198" lvl="1" indent="-214307">
              <a:defRPr sz="2100"/>
            </a:pPr>
            <a:r>
              <a:rPr lang="en-US" b="1" i="1" dirty="0">
                <a:solidFill>
                  <a:srgbClr val="FF0000"/>
                </a:solidFill>
              </a:rPr>
              <a:t>Pitfalls </a:t>
            </a:r>
            <a:r>
              <a:rPr dirty="0"/>
              <a:t>Also known as </a:t>
            </a:r>
            <a:r>
              <a:rPr b="1" i="1" dirty="0">
                <a:solidFill>
                  <a:schemeClr val="accent4"/>
                </a:solidFill>
                <a:latin typeface="+mn-lt"/>
                <a:ea typeface="+mn-ea"/>
                <a:cs typeface="+mn-cs"/>
                <a:sym typeface="Helvetica"/>
              </a:rPr>
              <a:t>antipatterns</a:t>
            </a:r>
            <a:r>
              <a:rPr dirty="0"/>
              <a:t> – common issues often caused by those experiencing them</a:t>
            </a:r>
            <a:r>
              <a:rPr lang="en-US" dirty="0"/>
              <a:t>.</a:t>
            </a:r>
            <a:endParaRPr dirty="0"/>
          </a:p>
          <a:p>
            <a:r>
              <a:rPr b="1" dirty="0">
                <a:solidFill>
                  <a:schemeClr val="accent4"/>
                </a:solidFill>
              </a:rPr>
              <a:t>Pitfalls </a:t>
            </a:r>
            <a:r>
              <a:rPr dirty="0"/>
              <a:t>can occur at any time throughout the project, but their negative effects are often felt significantly </a:t>
            </a:r>
            <a:r>
              <a:rPr i="1" dirty="0">
                <a:latin typeface="+mn-lt"/>
                <a:ea typeface="+mn-ea"/>
                <a:cs typeface="+mn-cs"/>
                <a:sym typeface="Helvetica"/>
              </a:rPr>
              <a:t>downstream</a:t>
            </a:r>
            <a:r>
              <a:rPr lang="en-US" i="1" dirty="0">
                <a:latin typeface="+mn-lt"/>
                <a:ea typeface="+mn-ea"/>
                <a:cs typeface="+mn-cs"/>
                <a:sym typeface="Helvetica"/>
              </a:rPr>
              <a:t>.</a:t>
            </a:r>
            <a:endParaRPr i="1" dirty="0">
              <a:latin typeface="+mn-lt"/>
              <a:ea typeface="+mn-ea"/>
              <a:cs typeface="+mn-cs"/>
              <a:sym typeface="Helvetica"/>
            </a:endParaRPr>
          </a:p>
          <a:p>
            <a:r>
              <a:rPr dirty="0"/>
              <a:t>Individual industries or organizations have their own common pitfalls</a:t>
            </a:r>
            <a:r>
              <a:rPr lang="en-US" dirty="0"/>
              <a:t>.</a:t>
            </a:r>
            <a:endParaRPr dirty="0"/>
          </a:p>
        </p:txBody>
      </p:sp>
      <p:sp>
        <p:nvSpPr>
          <p:cNvPr id="137" name="Title 2"/>
          <p:cNvSpPr txBox="1">
            <a:spLocks noGrp="1"/>
          </p:cNvSpPr>
          <p:nvPr>
            <p:ph type="title"/>
          </p:nvPr>
        </p:nvSpPr>
        <p:spPr>
          <a:prstGeom prst="rect">
            <a:avLst/>
          </a:prstGeom>
        </p:spPr>
        <p:txBody>
          <a:bodyPr/>
          <a:lstStyle/>
          <a:p>
            <a:r>
              <a:rPr b="1" dirty="0">
                <a:solidFill>
                  <a:srgbClr val="FF0000"/>
                </a:solidFill>
              </a:rPr>
              <a:t>Common Project Pitfalls</a:t>
            </a:r>
            <a:r>
              <a:rPr lang="en-US" b="1" dirty="0">
                <a:solidFill>
                  <a:srgbClr val="FF0000"/>
                </a:solidFill>
              </a:rPr>
              <a:t>.</a:t>
            </a:r>
            <a:endParaRPr b="1" dirty="0">
              <a:solidFill>
                <a:srgbClr val="FF0000"/>
              </a:solidFill>
            </a:endParaRPr>
          </a:p>
        </p:txBody>
      </p:sp>
      <p:pic>
        <p:nvPicPr>
          <p:cNvPr id="4" name="عنصر نائب للمحتوى 6">
            <a:extLst>
              <a:ext uri="{FF2B5EF4-FFF2-40B4-BE49-F238E27FC236}">
                <a16:creationId xmlns:a16="http://schemas.microsoft.com/office/drawing/2014/main" id="{9D7A8842-92D2-0F4B-AC88-652D938A20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1F8AFD76-D278-D94B-8FA3-501BE6E82F9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6" name="Picture 2" descr="Pitfall High Res Stock Images | Shutterstock">
            <a:extLst>
              <a:ext uri="{FF2B5EF4-FFF2-40B4-BE49-F238E27FC236}">
                <a16:creationId xmlns:a16="http://schemas.microsoft.com/office/drawing/2014/main" id="{EA92393D-1674-2449-B8B1-A6D597808B0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120"/>
          <a:stretch/>
        </p:blipFill>
        <p:spPr bwMode="auto">
          <a:xfrm>
            <a:off x="8867955" y="2649441"/>
            <a:ext cx="3226055" cy="20288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74415-A434-3545-98B7-54A9E6C1BAFE}"/>
              </a:ext>
            </a:extLst>
          </p:cNvPr>
          <p:cNvSpPr>
            <a:spLocks noGrp="1"/>
          </p:cNvSpPr>
          <p:nvPr>
            <p:ph type="title"/>
          </p:nvPr>
        </p:nvSpPr>
        <p:spPr/>
        <p:txBody>
          <a:bodyPr>
            <a:normAutofit fontScale="90000"/>
          </a:bodyPr>
          <a:lstStyle/>
          <a:p>
            <a:r>
              <a:rPr lang="en-US" b="1" u="sng" dirty="0">
                <a:solidFill>
                  <a:srgbClr val="FF7E6D"/>
                </a:solidFill>
                <a:highlight>
                  <a:srgbClr val="F5FAA4"/>
                </a:highlight>
              </a:rPr>
              <a:t>Two types of The pitfalls </a:t>
            </a:r>
            <a:br>
              <a:rPr lang="en-US" dirty="0">
                <a:highlight>
                  <a:srgbClr val="F5FAA4"/>
                </a:highlight>
              </a:rPr>
            </a:br>
            <a:r>
              <a:rPr lang="en-US" b="1" u="sng" dirty="0">
                <a:solidFill>
                  <a:srgbClr val="00B050"/>
                </a:solidFill>
                <a:highlight>
                  <a:srgbClr val="F5FAA4"/>
                </a:highlight>
              </a:rPr>
              <a:t>Patterns and Antipatterns:</a:t>
            </a:r>
            <a:br>
              <a:rPr lang="en-US" dirty="0"/>
            </a:br>
            <a:endParaRPr lang="en-SA" dirty="0"/>
          </a:p>
        </p:txBody>
      </p:sp>
      <p:sp>
        <p:nvSpPr>
          <p:cNvPr id="3" name="Content Placeholder 2">
            <a:extLst>
              <a:ext uri="{FF2B5EF4-FFF2-40B4-BE49-F238E27FC236}">
                <a16:creationId xmlns:a16="http://schemas.microsoft.com/office/drawing/2014/main" id="{5E03E38E-BD84-7A47-9F56-09E8110C0FE6}"/>
              </a:ext>
            </a:extLst>
          </p:cNvPr>
          <p:cNvSpPr>
            <a:spLocks noGrp="1"/>
          </p:cNvSpPr>
          <p:nvPr>
            <p:ph idx="1"/>
          </p:nvPr>
        </p:nvSpPr>
        <p:spPr>
          <a:xfrm>
            <a:off x="422905" y="2002559"/>
            <a:ext cx="8876372" cy="3294576"/>
          </a:xfrm>
        </p:spPr>
        <p:txBody>
          <a:bodyPr/>
          <a:lstStyle/>
          <a:p>
            <a:r>
              <a:rPr lang="en-US" b="1" dirty="0">
                <a:solidFill>
                  <a:srgbClr val="00B050"/>
                </a:solidFill>
              </a:rPr>
              <a:t>A </a:t>
            </a:r>
            <a:r>
              <a:rPr lang="en-US" b="1" i="1" dirty="0">
                <a:solidFill>
                  <a:srgbClr val="00B050"/>
                </a:solidFill>
              </a:rPr>
              <a:t>pattern </a:t>
            </a:r>
            <a:r>
              <a:rPr lang="en-US" dirty="0"/>
              <a:t>is a generally accepted, reusable solution to a commonly occurring problem. </a:t>
            </a:r>
          </a:p>
          <a:p>
            <a:r>
              <a:rPr lang="en-US" b="1" i="1" dirty="0">
                <a:solidFill>
                  <a:srgbClr val="00B050"/>
                </a:solidFill>
              </a:rPr>
              <a:t>Antipatterns </a:t>
            </a:r>
            <a:r>
              <a:rPr lang="en-US" dirty="0"/>
              <a:t>are the antithesis of this: well-known, common problems which are also commonly caused by the organization experiencing them. The pitfalls in this chapter are </a:t>
            </a:r>
            <a:r>
              <a:rPr lang="en-US" dirty="0">
                <a:solidFill>
                  <a:srgbClr val="FF7E6D"/>
                </a:solidFill>
              </a:rPr>
              <a:t>antipatterns</a:t>
            </a:r>
            <a:r>
              <a:rPr lang="en-US" dirty="0"/>
              <a:t>, and the practices used to prevent them (and their remedies) are patterns. </a:t>
            </a:r>
          </a:p>
          <a:p>
            <a:endParaRPr lang="en-SA" dirty="0"/>
          </a:p>
        </p:txBody>
      </p:sp>
      <p:pic>
        <p:nvPicPr>
          <p:cNvPr id="4" name="عنصر نائب للمحتوى 6">
            <a:extLst>
              <a:ext uri="{FF2B5EF4-FFF2-40B4-BE49-F238E27FC236}">
                <a16:creationId xmlns:a16="http://schemas.microsoft.com/office/drawing/2014/main" id="{3204F9E3-984B-C647-A114-51CE6E9FDA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67121424-6B11-3742-91C9-FFA14A7C244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146" name="Picture 2" descr="Avoiding Potential Pitfalls of ITSM Implementations | Freshservice Blogs">
            <a:extLst>
              <a:ext uri="{FF2B5EF4-FFF2-40B4-BE49-F238E27FC236}">
                <a16:creationId xmlns:a16="http://schemas.microsoft.com/office/drawing/2014/main" id="{DDCE6B45-A2A1-3E43-845F-26F37B7CF4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799" r="20213"/>
          <a:stretch/>
        </p:blipFill>
        <p:spPr bwMode="auto">
          <a:xfrm>
            <a:off x="9388611" y="2260515"/>
            <a:ext cx="2689868" cy="1582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916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chemeClr val="accent4"/>
                </a:solidFill>
              </a:rPr>
            </a:br>
            <a:r>
              <a:rPr lang="en-US" sz="4800" b="1" dirty="0">
                <a:solidFill>
                  <a:schemeClr val="accent4"/>
                </a:solidFill>
              </a:rPr>
              <a:t>11.2 Common Project Pitfalls</a:t>
            </a:r>
          </a:p>
        </p:txBody>
      </p:sp>
    </p:spTree>
    <p:extLst>
      <p:ext uri="{BB962C8B-B14F-4D97-AF65-F5344CB8AC3E}">
        <p14:creationId xmlns:p14="http://schemas.microsoft.com/office/powerpoint/2010/main" val="14851763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Content Placeholder 1"/>
          <p:cNvSpPr txBox="1">
            <a:spLocks noGrp="1"/>
          </p:cNvSpPr>
          <p:nvPr>
            <p:ph type="body" idx="1"/>
          </p:nvPr>
        </p:nvSpPr>
        <p:spPr>
          <a:xfrm>
            <a:off x="609600" y="1600206"/>
            <a:ext cx="10972800" cy="4525963"/>
          </a:xfrm>
          <a:prstGeom prst="rect">
            <a:avLst/>
          </a:prstGeom>
        </p:spPr>
        <p:txBody>
          <a:bodyPr>
            <a:normAutofit/>
          </a:bodyPr>
          <a:lstStyle/>
          <a:p>
            <a:r>
              <a:rPr dirty="0"/>
              <a:t>Two categories covered here: </a:t>
            </a:r>
          </a:p>
          <a:p>
            <a:pPr marL="800091" lvl="1" indent="-457200">
              <a:buFont typeface="+mj-lt"/>
              <a:buAutoNum type="arabicPeriod"/>
              <a:defRPr sz="2100"/>
            </a:pPr>
            <a:r>
              <a:rPr b="1" dirty="0">
                <a:solidFill>
                  <a:srgbClr val="FF7E6D"/>
                </a:solidFill>
              </a:rPr>
              <a:t>Team Pitfalls </a:t>
            </a:r>
            <a:r>
              <a:rPr dirty="0"/>
              <a:t>(Blamestorming, Blowhard Jamboree, Groupthink, Heroics, Intellectual Violence, Loose Cannon, Poor Project Team/Stakeholder Relations, and Wishful Thinking)</a:t>
            </a:r>
          </a:p>
          <a:p>
            <a:pPr marL="800091" lvl="1" indent="-457200">
              <a:buFont typeface="+mj-lt"/>
              <a:buAutoNum type="arabicPeriod"/>
              <a:defRPr sz="2100"/>
            </a:pPr>
            <a:r>
              <a:rPr b="1" dirty="0">
                <a:solidFill>
                  <a:srgbClr val="FF7E6D"/>
                </a:solidFill>
              </a:rPr>
              <a:t>Process and Product Pitfalls </a:t>
            </a:r>
            <a:r>
              <a:rPr dirty="0"/>
              <a:t>(Analysis Paralysis, Death March, Fire Drill, Ineffectively Adding Resources to the Team, Rushing to Execution, Scope Creep, and Silver Bullet)</a:t>
            </a:r>
          </a:p>
          <a:p>
            <a:pPr>
              <a:defRPr b="1">
                <a:latin typeface="+mn-lt"/>
                <a:ea typeface="+mn-ea"/>
                <a:cs typeface="+mn-cs"/>
                <a:sym typeface="Helvetica"/>
              </a:defRPr>
            </a:pPr>
            <a:r>
              <a:rPr sz="4000" dirty="0">
                <a:solidFill>
                  <a:srgbClr val="FF0000"/>
                </a:solidFill>
              </a:rPr>
              <a:t>Awareness is key</a:t>
            </a:r>
            <a:r>
              <a:rPr lang="en-US" sz="4000" dirty="0">
                <a:solidFill>
                  <a:srgbClr val="FF0000"/>
                </a:solidFill>
              </a:rPr>
              <a:t>.</a:t>
            </a:r>
            <a:endParaRPr sz="4000" dirty="0">
              <a:solidFill>
                <a:srgbClr val="FF0000"/>
              </a:solidFill>
            </a:endParaRPr>
          </a:p>
        </p:txBody>
      </p:sp>
      <p:sp>
        <p:nvSpPr>
          <p:cNvPr id="137" name="Title 2"/>
          <p:cNvSpPr txBox="1">
            <a:spLocks noGrp="1"/>
          </p:cNvSpPr>
          <p:nvPr>
            <p:ph type="title"/>
          </p:nvPr>
        </p:nvSpPr>
        <p:spPr>
          <a:prstGeom prst="rect">
            <a:avLst/>
          </a:prstGeom>
        </p:spPr>
        <p:txBody>
          <a:bodyPr/>
          <a:lstStyle/>
          <a:p>
            <a:r>
              <a:rPr b="1" u="sng" dirty="0">
                <a:solidFill>
                  <a:srgbClr val="7030A0"/>
                </a:solidFill>
              </a:rPr>
              <a:t>Common Project Pitfalls</a:t>
            </a:r>
          </a:p>
        </p:txBody>
      </p:sp>
      <p:pic>
        <p:nvPicPr>
          <p:cNvPr id="4" name="عنصر نائب للمحتوى 6">
            <a:extLst>
              <a:ext uri="{FF2B5EF4-FFF2-40B4-BE49-F238E27FC236}">
                <a16:creationId xmlns:a16="http://schemas.microsoft.com/office/drawing/2014/main" id="{C8BFFB53-D34E-994B-B443-6876A8957B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43C29DAD-C049-AE48-AB15-643FED1A9E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70" name="Picture 2" descr="5 Common Financial Pitfalls of Starting a Business During Critical Times">
            <a:extLst>
              <a:ext uri="{FF2B5EF4-FFF2-40B4-BE49-F238E27FC236}">
                <a16:creationId xmlns:a16="http://schemas.microsoft.com/office/drawing/2014/main" id="{29B30CF3-B7EA-A74E-A166-FF6549DAC9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8060" y="4204895"/>
            <a:ext cx="3092330" cy="1867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967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B050"/>
                </a:solidFill>
              </a:rPr>
              <a:t>11.3 Team Pitfall</a:t>
            </a:r>
          </a:p>
        </p:txBody>
      </p:sp>
    </p:spTree>
    <p:extLst>
      <p:ext uri="{BB962C8B-B14F-4D97-AF65-F5344CB8AC3E}">
        <p14:creationId xmlns:p14="http://schemas.microsoft.com/office/powerpoint/2010/main" val="3122787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Content Placeholder 1"/>
          <p:cNvSpPr txBox="1">
            <a:spLocks noGrp="1"/>
          </p:cNvSpPr>
          <p:nvPr>
            <p:ph type="body" idx="1"/>
          </p:nvPr>
        </p:nvSpPr>
        <p:spPr>
          <a:xfrm>
            <a:off x="242374" y="2002559"/>
            <a:ext cx="8812696" cy="4525963"/>
          </a:xfrm>
          <a:prstGeom prst="rect">
            <a:avLst/>
          </a:prstGeom>
        </p:spPr>
        <p:txBody>
          <a:bodyPr>
            <a:normAutofit/>
          </a:bodyPr>
          <a:lstStyle/>
          <a:p>
            <a:pPr marL="0" indent="0">
              <a:lnSpc>
                <a:spcPct val="90000"/>
              </a:lnSpc>
              <a:buSzTx/>
              <a:buNone/>
            </a:pPr>
            <a:r>
              <a:rPr dirty="0">
                <a:solidFill>
                  <a:srgbClr val="0070C0"/>
                </a:solidFill>
              </a:rPr>
              <a:t>Team members spend excess time analyzing and admiring the problem rather than productively working to find a solution.</a:t>
            </a:r>
            <a:r>
              <a:rPr dirty="0"/>
              <a:t>  Has the tone of an inquisition.</a:t>
            </a:r>
          </a:p>
          <a:p>
            <a:pPr>
              <a:lnSpc>
                <a:spcPct val="90000"/>
              </a:lnSpc>
            </a:pPr>
            <a:r>
              <a:rPr b="1" dirty="0">
                <a:solidFill>
                  <a:schemeClr val="accent4"/>
                </a:solidFill>
              </a:rPr>
              <a:t>Blame and responsibility become more important than the issue itself</a:t>
            </a:r>
            <a:r>
              <a:rPr lang="en-US" b="1" dirty="0">
                <a:solidFill>
                  <a:schemeClr val="accent4"/>
                </a:solidFill>
              </a:rPr>
              <a:t>.</a:t>
            </a:r>
            <a:endParaRPr b="1" dirty="0">
              <a:solidFill>
                <a:schemeClr val="accent4"/>
              </a:solidFill>
            </a:endParaRPr>
          </a:p>
          <a:p>
            <a:pPr>
              <a:lnSpc>
                <a:spcPct val="90000"/>
              </a:lnSpc>
            </a:pPr>
            <a:r>
              <a:rPr b="1" dirty="0">
                <a:solidFill>
                  <a:schemeClr val="accent6">
                    <a:lumMod val="60000"/>
                    <a:lumOff val="40000"/>
                  </a:schemeClr>
                </a:solidFill>
              </a:rPr>
              <a:t>Team members are afraid to make (and learn from) mistakes</a:t>
            </a:r>
            <a:r>
              <a:rPr lang="en-US" b="1" dirty="0">
                <a:solidFill>
                  <a:schemeClr val="accent6">
                    <a:lumMod val="60000"/>
                    <a:lumOff val="40000"/>
                  </a:schemeClr>
                </a:solidFill>
              </a:rPr>
              <a:t>.</a:t>
            </a:r>
            <a:endParaRPr b="1" dirty="0">
              <a:solidFill>
                <a:schemeClr val="accent6">
                  <a:lumMod val="60000"/>
                  <a:lumOff val="40000"/>
                </a:schemeClr>
              </a:solidFill>
            </a:endParaRPr>
          </a:p>
          <a:p>
            <a:pPr>
              <a:lnSpc>
                <a:spcPct val="90000"/>
              </a:lnSpc>
            </a:pPr>
            <a:r>
              <a:rPr b="1" dirty="0">
                <a:solidFill>
                  <a:srgbClr val="00B050"/>
                </a:solidFill>
              </a:rPr>
              <a:t>External pressures such as a difficult stakeholder or missed deadline can be a factor</a:t>
            </a:r>
            <a:r>
              <a:rPr lang="en-US" b="1" dirty="0">
                <a:solidFill>
                  <a:srgbClr val="00B050"/>
                </a:solidFill>
              </a:rPr>
              <a:t>.</a:t>
            </a:r>
            <a:endParaRPr b="1" dirty="0">
              <a:solidFill>
                <a:srgbClr val="00B050"/>
              </a:solidFill>
            </a:endParaRPr>
          </a:p>
          <a:p>
            <a:pPr>
              <a:lnSpc>
                <a:spcPct val="90000"/>
              </a:lnSpc>
            </a:pPr>
            <a:r>
              <a:rPr b="1" dirty="0">
                <a:solidFill>
                  <a:srgbClr val="FF9652"/>
                </a:solidFill>
                <a:highlight>
                  <a:srgbClr val="FFFF00"/>
                </a:highlight>
              </a:rPr>
              <a:t>Related: scapegoating, witch-hunt, cover-your-rear mentality</a:t>
            </a:r>
            <a:r>
              <a:rPr lang="en-US" b="1" dirty="0">
                <a:solidFill>
                  <a:srgbClr val="FF9652"/>
                </a:solidFill>
                <a:highlight>
                  <a:srgbClr val="FFFF00"/>
                </a:highlight>
              </a:rPr>
              <a:t>.</a:t>
            </a:r>
            <a:endParaRPr b="1" dirty="0">
              <a:solidFill>
                <a:srgbClr val="FF9652"/>
              </a:solidFill>
              <a:highlight>
                <a:srgbClr val="FFFF00"/>
              </a:highlight>
            </a:endParaRPr>
          </a:p>
          <a:p>
            <a:pPr marL="0" indent="0">
              <a:lnSpc>
                <a:spcPct val="90000"/>
              </a:lnSpc>
              <a:buSzTx/>
              <a:buNone/>
            </a:pPr>
            <a:endParaRPr dirty="0"/>
          </a:p>
        </p:txBody>
      </p:sp>
      <p:sp>
        <p:nvSpPr>
          <p:cNvPr id="142" name="Title 2"/>
          <p:cNvSpPr txBox="1">
            <a:spLocks noGrp="1"/>
          </p:cNvSpPr>
          <p:nvPr>
            <p:ph type="title"/>
          </p:nvPr>
        </p:nvSpPr>
        <p:spPr>
          <a:prstGeom prst="rect">
            <a:avLst/>
          </a:prstGeom>
        </p:spPr>
        <p:txBody>
          <a:bodyPr/>
          <a:lstStyle/>
          <a:p>
            <a:r>
              <a:rPr lang="en-US" b="1" u="sng" dirty="0">
                <a:solidFill>
                  <a:srgbClr val="FA7D04"/>
                </a:solidFill>
              </a:rPr>
              <a:t>1- </a:t>
            </a:r>
            <a:r>
              <a:rPr b="1" u="sng" dirty="0">
                <a:solidFill>
                  <a:srgbClr val="FA7D04"/>
                </a:solidFill>
              </a:rPr>
              <a:t>Blamestorming</a:t>
            </a:r>
          </a:p>
        </p:txBody>
      </p:sp>
      <p:pic>
        <p:nvPicPr>
          <p:cNvPr id="1025" name="Picture 1" descr="page192image49532160">
            <a:extLst>
              <a:ext uri="{FF2B5EF4-FFF2-40B4-BE49-F238E27FC236}">
                <a16:creationId xmlns:a16="http://schemas.microsoft.com/office/drawing/2014/main" id="{BDB92F5F-2D62-6E4D-8B89-C38B6EEA51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2170" y="1817932"/>
            <a:ext cx="2652022" cy="2276989"/>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5D5717E1-533E-CC4B-A034-3B9180D60F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C6F5AE3C-71C2-154F-AE48-E4524810E70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Content Placeholder 1"/>
          <p:cNvSpPr txBox="1">
            <a:spLocks noGrp="1"/>
          </p:cNvSpPr>
          <p:nvPr>
            <p:ph type="body" idx="1"/>
          </p:nvPr>
        </p:nvSpPr>
        <p:spPr>
          <a:xfrm>
            <a:off x="609600" y="1600206"/>
            <a:ext cx="8812696" cy="4525963"/>
          </a:xfrm>
          <a:prstGeom prst="rect">
            <a:avLst/>
          </a:prstGeom>
        </p:spPr>
        <p:txBody>
          <a:bodyPr>
            <a:normAutofit/>
          </a:bodyPr>
          <a:lstStyle/>
          <a:p>
            <a:pPr marL="0" indent="0">
              <a:lnSpc>
                <a:spcPct val="90000"/>
              </a:lnSpc>
              <a:buSzTx/>
              <a:buNone/>
              <a:defRPr b="1">
                <a:latin typeface="+mn-lt"/>
                <a:ea typeface="+mn-ea"/>
                <a:cs typeface="+mn-cs"/>
                <a:sym typeface="Helvetica"/>
              </a:defRPr>
            </a:pPr>
            <a:r>
              <a:rPr sz="2800" u="sng" dirty="0">
                <a:solidFill>
                  <a:schemeClr val="accent4"/>
                </a:solidFill>
              </a:rPr>
              <a:t>The Fix:</a:t>
            </a:r>
            <a:endParaRPr lang="en-US" sz="2800" u="sng" dirty="0">
              <a:solidFill>
                <a:schemeClr val="accent4"/>
              </a:solidFill>
            </a:endParaRPr>
          </a:p>
          <a:p>
            <a:pPr marL="0" indent="0">
              <a:lnSpc>
                <a:spcPct val="90000"/>
              </a:lnSpc>
              <a:buSzTx/>
              <a:buNone/>
              <a:defRPr b="1">
                <a:latin typeface="+mn-lt"/>
                <a:ea typeface="+mn-ea"/>
                <a:cs typeface="+mn-cs"/>
                <a:sym typeface="Helvetica"/>
              </a:defRPr>
            </a:pPr>
            <a:endParaRPr sz="2800" u="sng" dirty="0">
              <a:solidFill>
                <a:srgbClr val="FF0000"/>
              </a:solidFill>
            </a:endParaRPr>
          </a:p>
          <a:p>
            <a:pPr>
              <a:lnSpc>
                <a:spcPct val="90000"/>
              </a:lnSpc>
            </a:pPr>
            <a:r>
              <a:rPr dirty="0"/>
              <a:t>Measurements of progress should be based on </a:t>
            </a:r>
            <a:r>
              <a:rPr dirty="0">
                <a:solidFill>
                  <a:schemeClr val="accent3">
                    <a:lumMod val="75000"/>
                  </a:schemeClr>
                </a:solidFill>
              </a:rPr>
              <a:t>facts rather than opinion</a:t>
            </a:r>
            <a:r>
              <a:rPr lang="en-US" dirty="0">
                <a:solidFill>
                  <a:schemeClr val="accent3">
                    <a:lumMod val="75000"/>
                  </a:schemeClr>
                </a:solidFill>
              </a:rPr>
              <a:t>.</a:t>
            </a:r>
            <a:endParaRPr dirty="0">
              <a:solidFill>
                <a:schemeClr val="accent3">
                  <a:lumMod val="75000"/>
                </a:schemeClr>
              </a:solidFill>
            </a:endParaRPr>
          </a:p>
          <a:p>
            <a:r>
              <a:rPr dirty="0"/>
              <a:t>Focus on the </a:t>
            </a:r>
            <a:r>
              <a:rPr dirty="0">
                <a:solidFill>
                  <a:schemeClr val="accent3">
                    <a:lumMod val="75000"/>
                  </a:schemeClr>
                </a:solidFill>
              </a:rPr>
              <a:t>most important issues </a:t>
            </a:r>
            <a:r>
              <a:rPr dirty="0"/>
              <a:t>(and the actions needed to resolve them) first</a:t>
            </a:r>
            <a:r>
              <a:rPr lang="en-US" dirty="0"/>
              <a:t>, rather than the blame. </a:t>
            </a:r>
          </a:p>
          <a:p>
            <a:pPr>
              <a:lnSpc>
                <a:spcPct val="90000"/>
              </a:lnSpc>
            </a:pPr>
            <a:r>
              <a:rPr dirty="0"/>
              <a:t>Encourage a culture of </a:t>
            </a:r>
            <a:r>
              <a:rPr u="sng" dirty="0">
                <a:solidFill>
                  <a:schemeClr val="accent3">
                    <a:lumMod val="75000"/>
                  </a:schemeClr>
                </a:solidFill>
              </a:rPr>
              <a:t>learning from mistakes </a:t>
            </a:r>
            <a:r>
              <a:rPr dirty="0"/>
              <a:t>rather than hiding them</a:t>
            </a:r>
            <a:r>
              <a:rPr lang="en-US" dirty="0"/>
              <a:t>.</a:t>
            </a:r>
            <a:endParaRPr dirty="0"/>
          </a:p>
        </p:txBody>
      </p:sp>
      <p:sp>
        <p:nvSpPr>
          <p:cNvPr id="142" name="Title 2"/>
          <p:cNvSpPr txBox="1">
            <a:spLocks noGrp="1"/>
          </p:cNvSpPr>
          <p:nvPr>
            <p:ph type="title"/>
          </p:nvPr>
        </p:nvSpPr>
        <p:spPr>
          <a:prstGeom prst="rect">
            <a:avLst/>
          </a:prstGeom>
        </p:spPr>
        <p:txBody>
          <a:bodyPr/>
          <a:lstStyle/>
          <a:p>
            <a:r>
              <a:rPr lang="en-US" b="1" u="sng" dirty="0">
                <a:solidFill>
                  <a:srgbClr val="FA7D04"/>
                </a:solidFill>
              </a:rPr>
              <a:t>1- </a:t>
            </a:r>
            <a:r>
              <a:rPr b="1" u="sng" dirty="0">
                <a:solidFill>
                  <a:srgbClr val="FA7D04"/>
                </a:solidFill>
              </a:rPr>
              <a:t>Blamestorming</a:t>
            </a:r>
            <a:r>
              <a:rPr lang="en-US" b="1" u="sng" dirty="0">
                <a:solidFill>
                  <a:srgbClr val="FA7D04"/>
                </a:solidFill>
              </a:rPr>
              <a:t> (CONT.)</a:t>
            </a:r>
            <a:endParaRPr b="1" u="sng" dirty="0">
              <a:solidFill>
                <a:srgbClr val="FA7D04"/>
              </a:solidFill>
            </a:endParaRPr>
          </a:p>
        </p:txBody>
      </p:sp>
      <p:pic>
        <p:nvPicPr>
          <p:cNvPr id="5" name="عنصر نائب للمحتوى 6">
            <a:extLst>
              <a:ext uri="{FF2B5EF4-FFF2-40B4-BE49-F238E27FC236}">
                <a16:creationId xmlns:a16="http://schemas.microsoft.com/office/drawing/2014/main" id="{9151DAE6-1C59-3043-AB38-9D6A7D97F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8654DF65-5753-7143-9C5B-141B7A78EC4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962795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Content Placeholder 1"/>
          <p:cNvSpPr txBox="1">
            <a:spLocks noGrp="1"/>
          </p:cNvSpPr>
          <p:nvPr>
            <p:ph type="body" idx="1"/>
          </p:nvPr>
        </p:nvSpPr>
        <p:spPr>
          <a:xfrm>
            <a:off x="445507" y="1679719"/>
            <a:ext cx="10972800" cy="4525963"/>
          </a:xfrm>
          <a:prstGeom prst="rect">
            <a:avLst/>
          </a:prstGeom>
        </p:spPr>
        <p:txBody>
          <a:bodyPr/>
          <a:lstStyle/>
          <a:p>
            <a:pPr marL="0" indent="0">
              <a:buSzTx/>
              <a:buNone/>
            </a:pPr>
            <a:r>
              <a:rPr lang="en-US" dirty="0"/>
              <a:t>- </a:t>
            </a:r>
            <a:r>
              <a:rPr dirty="0"/>
              <a:t>Opinions, misinformation, or bias </a:t>
            </a:r>
            <a:r>
              <a:rPr lang="en-US" dirty="0"/>
              <a:t>of (so-called) experts improperly influence important decisions, </a:t>
            </a:r>
            <a:r>
              <a:rPr dirty="0"/>
              <a:t>are often shared as facts, improperly influencing important decisions (planning, estimates, etc.)</a:t>
            </a:r>
            <a:endParaRPr lang="en-SA" dirty="0"/>
          </a:p>
          <a:p>
            <a:pPr marL="0" indent="0">
              <a:buSzTx/>
              <a:buNone/>
            </a:pPr>
            <a:r>
              <a:rPr lang="en-US" dirty="0"/>
              <a:t>- Because these opinions or misinformation are often touted as facts, they can form a flawed basis for planning, estimating, and other important project decisions that carry reflex down the line. </a:t>
            </a:r>
            <a:endParaRPr dirty="0"/>
          </a:p>
          <a:p>
            <a:r>
              <a:rPr dirty="0"/>
              <a:t>Can be </a:t>
            </a:r>
            <a:r>
              <a:rPr b="1" dirty="0">
                <a:solidFill>
                  <a:srgbClr val="7030A0"/>
                </a:solidFill>
              </a:rPr>
              <a:t>un</a:t>
            </a:r>
            <a:r>
              <a:rPr lang="en-US" b="1" dirty="0">
                <a:solidFill>
                  <a:srgbClr val="7030A0"/>
                </a:solidFill>
              </a:rPr>
              <a:t>i</a:t>
            </a:r>
            <a:r>
              <a:rPr b="1" dirty="0">
                <a:solidFill>
                  <a:srgbClr val="7030A0"/>
                </a:solidFill>
              </a:rPr>
              <a:t>ntentional:</a:t>
            </a:r>
            <a:r>
              <a:rPr dirty="0"/>
              <a:t> confirmation bias or poor sources of information</a:t>
            </a:r>
            <a:r>
              <a:rPr lang="en-US" dirty="0"/>
              <a:t>.</a:t>
            </a:r>
            <a:endParaRPr dirty="0"/>
          </a:p>
          <a:p>
            <a:r>
              <a:rPr dirty="0"/>
              <a:t>Can be </a:t>
            </a:r>
            <a:r>
              <a:rPr b="1" dirty="0">
                <a:solidFill>
                  <a:srgbClr val="7030A0"/>
                </a:solidFill>
              </a:rPr>
              <a:t>intentional: </a:t>
            </a:r>
            <a:r>
              <a:rPr dirty="0"/>
              <a:t>intentionally influencing important decisions for personal benefit</a:t>
            </a:r>
            <a:r>
              <a:rPr lang="en-US" dirty="0"/>
              <a:t>.</a:t>
            </a:r>
            <a:endParaRPr dirty="0"/>
          </a:p>
          <a:p>
            <a:pPr marL="0" indent="0">
              <a:buSzTx/>
              <a:buNone/>
            </a:pPr>
            <a:endParaRPr dirty="0"/>
          </a:p>
        </p:txBody>
      </p:sp>
      <p:sp>
        <p:nvSpPr>
          <p:cNvPr id="147" name="Title 2"/>
          <p:cNvSpPr txBox="1">
            <a:spLocks noGrp="1"/>
          </p:cNvSpPr>
          <p:nvPr>
            <p:ph type="title"/>
          </p:nvPr>
        </p:nvSpPr>
        <p:spPr>
          <a:prstGeom prst="rect">
            <a:avLst/>
          </a:prstGeom>
        </p:spPr>
        <p:txBody>
          <a:bodyPr>
            <a:normAutofit/>
          </a:bodyPr>
          <a:lstStyle/>
          <a:p>
            <a:r>
              <a:rPr lang="en-US" sz="3600" b="1" u="sng" dirty="0">
                <a:solidFill>
                  <a:srgbClr val="FA7D04"/>
                </a:solidFill>
              </a:rPr>
              <a:t>2- </a:t>
            </a:r>
            <a:r>
              <a:rPr sz="3600" b="1" u="sng" dirty="0">
                <a:solidFill>
                  <a:srgbClr val="FA7D04"/>
                </a:solidFill>
              </a:rPr>
              <a:t>Blowhard Jamboree </a:t>
            </a:r>
          </a:p>
        </p:txBody>
      </p:sp>
      <p:sp>
        <p:nvSpPr>
          <p:cNvPr id="148" name="TextBox 3"/>
          <p:cNvSpPr txBox="1"/>
          <p:nvPr/>
        </p:nvSpPr>
        <p:spPr>
          <a:xfrm>
            <a:off x="4391247" y="6244684"/>
            <a:ext cx="7678834"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r">
              <a:defRPr sz="1100"/>
            </a:lvl1pPr>
          </a:lstStyle>
          <a:p>
            <a:r>
              <a:rPr dirty="0"/>
              <a:t>Brown, William J., </a:t>
            </a:r>
            <a:r>
              <a:rPr dirty="0" err="1"/>
              <a:t>Malveau</a:t>
            </a:r>
            <a:r>
              <a:rPr dirty="0"/>
              <a:t>, Raphael C., McCormick, Hays W., Mowbray, Thomas J. Anti-Patterns - Refactoring software, architectures, and projects in crisis. John Wiley &amp; Sons. p. 214. 1998.</a:t>
            </a:r>
          </a:p>
        </p:txBody>
      </p:sp>
      <p:pic>
        <p:nvPicPr>
          <p:cNvPr id="5" name="عنصر نائب للمحتوى 6">
            <a:extLst>
              <a:ext uri="{FF2B5EF4-FFF2-40B4-BE49-F238E27FC236}">
                <a16:creationId xmlns:a16="http://schemas.microsoft.com/office/drawing/2014/main" id="{725BAEF2-8696-314A-8648-D70903BA31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EFD13B36-CA5A-4A4E-9440-F3A3B35F262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Content Placeholder 1"/>
          <p:cNvSpPr txBox="1">
            <a:spLocks noGrp="1"/>
          </p:cNvSpPr>
          <p:nvPr>
            <p:ph type="body" idx="1"/>
          </p:nvPr>
        </p:nvSpPr>
        <p:spPr>
          <a:xfrm>
            <a:off x="609600" y="1600206"/>
            <a:ext cx="10972800" cy="4525963"/>
          </a:xfrm>
          <a:prstGeom prst="rect">
            <a:avLst/>
          </a:prstGeom>
        </p:spPr>
        <p:txBody>
          <a:bodyPr/>
          <a:lstStyle/>
          <a:p>
            <a:pPr marL="0" indent="0">
              <a:buSzTx/>
              <a:buNone/>
            </a:pPr>
            <a:endParaRPr dirty="0"/>
          </a:p>
          <a:p>
            <a:pPr marL="0" indent="0">
              <a:buSzTx/>
              <a:buNone/>
              <a:defRPr b="1">
                <a:latin typeface="+mn-lt"/>
                <a:ea typeface="+mn-ea"/>
                <a:cs typeface="+mn-cs"/>
                <a:sym typeface="Helvetica"/>
              </a:defRPr>
            </a:pPr>
            <a:r>
              <a:rPr sz="2800" u="sng" dirty="0">
                <a:solidFill>
                  <a:schemeClr val="accent4"/>
                </a:solidFill>
              </a:rPr>
              <a:t>The Fix:</a:t>
            </a:r>
          </a:p>
          <a:p>
            <a:r>
              <a:rPr dirty="0"/>
              <a:t>Honesty about why you have an opinion</a:t>
            </a:r>
            <a:r>
              <a:rPr lang="en-US" dirty="0"/>
              <a:t>.</a:t>
            </a:r>
            <a:endParaRPr dirty="0"/>
          </a:p>
          <a:p>
            <a:r>
              <a:rPr dirty="0"/>
              <a:t>Spend additional time analyzing problems and potential solutions</a:t>
            </a:r>
            <a:r>
              <a:rPr lang="en-US" dirty="0"/>
              <a:t>.</a:t>
            </a:r>
            <a:endParaRPr dirty="0"/>
          </a:p>
          <a:p>
            <a:r>
              <a:rPr dirty="0"/>
              <a:t>Seek better quality information: specialists, fact-based sources</a:t>
            </a:r>
            <a:r>
              <a:rPr lang="en-US" dirty="0"/>
              <a:t>.</a:t>
            </a:r>
            <a:endParaRPr dirty="0"/>
          </a:p>
        </p:txBody>
      </p:sp>
      <p:sp>
        <p:nvSpPr>
          <p:cNvPr id="147" name="Title 2"/>
          <p:cNvSpPr txBox="1">
            <a:spLocks noGrp="1"/>
          </p:cNvSpPr>
          <p:nvPr>
            <p:ph type="title"/>
          </p:nvPr>
        </p:nvSpPr>
        <p:spPr>
          <a:prstGeom prst="rect">
            <a:avLst/>
          </a:prstGeom>
        </p:spPr>
        <p:txBody>
          <a:bodyPr>
            <a:normAutofit/>
          </a:bodyPr>
          <a:lstStyle/>
          <a:p>
            <a:r>
              <a:rPr lang="en-US" sz="3600" b="1" u="sng" dirty="0">
                <a:solidFill>
                  <a:srgbClr val="FA7D04"/>
                </a:solidFill>
              </a:rPr>
              <a:t>2- </a:t>
            </a:r>
            <a:r>
              <a:rPr sz="3600" b="1" u="sng" dirty="0">
                <a:solidFill>
                  <a:srgbClr val="FA7D04"/>
                </a:solidFill>
              </a:rPr>
              <a:t>Blowhard Jamboree</a:t>
            </a:r>
            <a:r>
              <a:rPr lang="en-US" sz="3600" b="1" u="sng" dirty="0">
                <a:solidFill>
                  <a:srgbClr val="FA7D04"/>
                </a:solidFill>
              </a:rPr>
              <a:t> (CONT.)</a:t>
            </a:r>
            <a:r>
              <a:rPr sz="3600" b="1" u="sng" dirty="0">
                <a:solidFill>
                  <a:srgbClr val="FA7D04"/>
                </a:solidFill>
              </a:rPr>
              <a:t> </a:t>
            </a:r>
          </a:p>
        </p:txBody>
      </p:sp>
      <p:sp>
        <p:nvSpPr>
          <p:cNvPr id="148" name="TextBox 3"/>
          <p:cNvSpPr txBox="1"/>
          <p:nvPr/>
        </p:nvSpPr>
        <p:spPr>
          <a:xfrm>
            <a:off x="4338083" y="6244684"/>
            <a:ext cx="7731997" cy="4308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r">
              <a:defRPr sz="1100"/>
            </a:lvl1pPr>
          </a:lstStyle>
          <a:p>
            <a:r>
              <a:rPr dirty="0"/>
              <a:t>Brown, William J., </a:t>
            </a:r>
            <a:r>
              <a:rPr dirty="0" err="1"/>
              <a:t>Malveau</a:t>
            </a:r>
            <a:r>
              <a:rPr dirty="0"/>
              <a:t>, Raphael C., McCormick, Hays W., Mowbray, Thomas J. Anti-Patterns - Refactoring software, architectures, and projects in crisis. John Wiley &amp; Sons. p. 214. 1998.</a:t>
            </a:r>
          </a:p>
        </p:txBody>
      </p:sp>
      <p:pic>
        <p:nvPicPr>
          <p:cNvPr id="5" name="عنصر نائب للمحتوى 6">
            <a:extLst>
              <a:ext uri="{FF2B5EF4-FFF2-40B4-BE49-F238E27FC236}">
                <a16:creationId xmlns:a16="http://schemas.microsoft.com/office/drawing/2014/main" id="{36B53D9E-2293-8E4B-81D0-0D02145A70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6C34942A-7A42-7C47-947C-8162CAB3A5B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66602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Content Placeholder 1"/>
          <p:cNvSpPr txBox="1">
            <a:spLocks noGrp="1"/>
          </p:cNvSpPr>
          <p:nvPr>
            <p:ph type="body" idx="1"/>
          </p:nvPr>
        </p:nvSpPr>
        <p:spPr>
          <a:xfrm>
            <a:off x="609600" y="1600206"/>
            <a:ext cx="8315739" cy="4525963"/>
          </a:xfrm>
          <a:prstGeom prst="rect">
            <a:avLst/>
          </a:prstGeom>
        </p:spPr>
        <p:txBody>
          <a:bodyPr/>
          <a:lstStyle/>
          <a:p>
            <a:pPr marL="0" indent="0">
              <a:lnSpc>
                <a:spcPct val="90000"/>
              </a:lnSpc>
              <a:buSzTx/>
              <a:buNone/>
            </a:pPr>
            <a:r>
              <a:rPr lang="en-US" dirty="0"/>
              <a:t>- One of the more well-known pitfalls. </a:t>
            </a:r>
          </a:p>
          <a:p>
            <a:pPr marL="0" indent="0">
              <a:lnSpc>
                <a:spcPct val="90000"/>
              </a:lnSpc>
              <a:buSzTx/>
              <a:buNone/>
            </a:pPr>
            <a:r>
              <a:rPr lang="en-US" dirty="0"/>
              <a:t>- </a:t>
            </a:r>
            <a:r>
              <a:rPr lang="en-US" b="1" dirty="0">
                <a:solidFill>
                  <a:schemeClr val="accent3">
                    <a:lumMod val="75000"/>
                  </a:schemeClr>
                </a:solidFill>
              </a:rPr>
              <a:t>Groupthink</a:t>
            </a:r>
            <a:r>
              <a:rPr lang="en-US" dirty="0"/>
              <a:t> happens when t</a:t>
            </a:r>
            <a:r>
              <a:rPr dirty="0"/>
              <a:t>eams value harmony and conformity over diversity of though, leading to less creative decision-making and opposing viewpoints</a:t>
            </a:r>
            <a:r>
              <a:rPr lang="en-US" dirty="0"/>
              <a:t>.</a:t>
            </a:r>
            <a:endParaRPr dirty="0"/>
          </a:p>
          <a:p>
            <a:pPr>
              <a:lnSpc>
                <a:spcPct val="90000"/>
              </a:lnSpc>
            </a:pPr>
            <a:r>
              <a:rPr dirty="0"/>
              <a:t>Making a decision as a group generally is beneficial because of diversity; groupthink erases that benefit, leading to wasted time for more individuals</a:t>
            </a:r>
            <a:r>
              <a:rPr lang="en-US" dirty="0"/>
              <a:t>.</a:t>
            </a:r>
            <a:endParaRPr dirty="0"/>
          </a:p>
          <a:p>
            <a:pPr>
              <a:lnSpc>
                <a:spcPct val="90000"/>
              </a:lnSpc>
            </a:pPr>
            <a:r>
              <a:rPr dirty="0"/>
              <a:t>Can be caused by a </a:t>
            </a:r>
            <a:r>
              <a:rPr dirty="0">
                <a:solidFill>
                  <a:srgbClr val="258617"/>
                </a:solidFill>
              </a:rPr>
              <a:t>fear of conflict</a:t>
            </a:r>
            <a:r>
              <a:rPr dirty="0"/>
              <a:t>, which can emerge from debate</a:t>
            </a:r>
            <a:r>
              <a:rPr lang="en-US" dirty="0"/>
              <a:t>.</a:t>
            </a:r>
            <a:endParaRPr dirty="0"/>
          </a:p>
          <a:p>
            <a:pPr>
              <a:lnSpc>
                <a:spcPct val="90000"/>
              </a:lnSpc>
            </a:pPr>
            <a:r>
              <a:rPr dirty="0">
                <a:solidFill>
                  <a:srgbClr val="7030A0"/>
                </a:solidFill>
              </a:rPr>
              <a:t>A strong, central leader </a:t>
            </a:r>
            <a:r>
              <a:rPr dirty="0"/>
              <a:t>can cause team members to hesitate in showing opposing viewpoints</a:t>
            </a:r>
            <a:r>
              <a:rPr lang="en-US" dirty="0"/>
              <a:t>.</a:t>
            </a:r>
            <a:endParaRPr dirty="0"/>
          </a:p>
        </p:txBody>
      </p:sp>
      <p:sp>
        <p:nvSpPr>
          <p:cNvPr id="153" name="Title 2"/>
          <p:cNvSpPr txBox="1">
            <a:spLocks noGrp="1"/>
          </p:cNvSpPr>
          <p:nvPr>
            <p:ph type="title"/>
          </p:nvPr>
        </p:nvSpPr>
        <p:spPr>
          <a:prstGeom prst="rect">
            <a:avLst/>
          </a:prstGeom>
        </p:spPr>
        <p:txBody>
          <a:bodyPr/>
          <a:lstStyle/>
          <a:p>
            <a:r>
              <a:rPr lang="en-US" b="1" u="sng" dirty="0">
                <a:solidFill>
                  <a:srgbClr val="FA7D04"/>
                </a:solidFill>
              </a:rPr>
              <a:t>3- </a:t>
            </a:r>
            <a:r>
              <a:rPr b="1" u="sng" dirty="0">
                <a:solidFill>
                  <a:srgbClr val="FA7D04"/>
                </a:solidFill>
              </a:rPr>
              <a:t>Groupthink</a:t>
            </a:r>
          </a:p>
        </p:txBody>
      </p:sp>
      <p:sp>
        <p:nvSpPr>
          <p:cNvPr id="154" name="TextBox 3"/>
          <p:cNvSpPr txBox="1"/>
          <p:nvPr/>
        </p:nvSpPr>
        <p:spPr>
          <a:xfrm>
            <a:off x="164253" y="6541886"/>
            <a:ext cx="11905828" cy="2257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r">
              <a:defRPr sz="1100"/>
            </a:lvl1pPr>
          </a:lstStyle>
          <a:p>
            <a:r>
              <a:t>Whyte, W. H., Jr. "Groupthink". Fortune. p. 114–117, 142, 146. March 1952.</a:t>
            </a:r>
          </a:p>
        </p:txBody>
      </p:sp>
      <p:pic>
        <p:nvPicPr>
          <p:cNvPr id="3073" name="Picture 1" descr="page193image49666144">
            <a:extLst>
              <a:ext uri="{FF2B5EF4-FFF2-40B4-BE49-F238E27FC236}">
                <a16:creationId xmlns:a16="http://schemas.microsoft.com/office/drawing/2014/main" id="{EAC89DE6-502A-BD41-8D45-DE8D81957A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10302" y="1948581"/>
            <a:ext cx="2072098" cy="1779074"/>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D464B906-2FA4-9844-B82E-9EF4F217CE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7" name="Rounded Rectangle 6">
            <a:extLst>
              <a:ext uri="{FF2B5EF4-FFF2-40B4-BE49-F238E27FC236}">
                <a16:creationId xmlns:a16="http://schemas.microsoft.com/office/drawing/2014/main" id="{D6B4204B-2246-FF46-8CB0-E8A8A237373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Content Placeholder 1"/>
          <p:cNvSpPr txBox="1">
            <a:spLocks noGrp="1"/>
          </p:cNvSpPr>
          <p:nvPr>
            <p:ph type="body" idx="1"/>
          </p:nvPr>
        </p:nvSpPr>
        <p:spPr>
          <a:xfrm>
            <a:off x="609600" y="1600206"/>
            <a:ext cx="10972800" cy="4525963"/>
          </a:xfrm>
          <a:prstGeom prst="rect">
            <a:avLst/>
          </a:prstGeom>
        </p:spPr>
        <p:txBody>
          <a:bodyPr/>
          <a:lstStyle/>
          <a:p>
            <a:pPr marL="0" indent="0">
              <a:lnSpc>
                <a:spcPct val="90000"/>
              </a:lnSpc>
              <a:buSzTx/>
              <a:buNone/>
            </a:pPr>
            <a:endParaRPr dirty="0"/>
          </a:p>
          <a:p>
            <a:pPr marL="0" indent="0">
              <a:lnSpc>
                <a:spcPct val="90000"/>
              </a:lnSpc>
              <a:buSzTx/>
              <a:buNone/>
              <a:defRPr b="1">
                <a:latin typeface="+mn-lt"/>
                <a:ea typeface="+mn-ea"/>
                <a:cs typeface="+mn-cs"/>
                <a:sym typeface="Helvetica"/>
              </a:defRPr>
            </a:pPr>
            <a:r>
              <a:rPr sz="2800" u="sng" dirty="0">
                <a:solidFill>
                  <a:schemeClr val="accent4"/>
                </a:solidFill>
              </a:rPr>
              <a:t>The Fix:</a:t>
            </a:r>
          </a:p>
          <a:p>
            <a:pPr>
              <a:lnSpc>
                <a:spcPct val="90000"/>
              </a:lnSpc>
            </a:pPr>
            <a:r>
              <a:rPr dirty="0"/>
              <a:t>Split the group into sub-groups, who discuss topics independently then recombine</a:t>
            </a:r>
            <a:r>
              <a:rPr lang="en-US" dirty="0"/>
              <a:t>.</a:t>
            </a:r>
            <a:endParaRPr dirty="0"/>
          </a:p>
          <a:p>
            <a:pPr>
              <a:lnSpc>
                <a:spcPct val="90000"/>
              </a:lnSpc>
            </a:pPr>
            <a:r>
              <a:rPr dirty="0"/>
              <a:t>Use a meeting coordinator rather than the ‘boss’</a:t>
            </a:r>
            <a:r>
              <a:rPr lang="en-US" dirty="0"/>
              <a:t>.</a:t>
            </a:r>
            <a:endParaRPr dirty="0"/>
          </a:p>
          <a:p>
            <a:pPr>
              <a:lnSpc>
                <a:spcPct val="90000"/>
              </a:lnSpc>
            </a:pPr>
            <a:r>
              <a:rPr dirty="0"/>
              <a:t>If needed, assign a “devil’s advocate” to introduce opposing viewpoints</a:t>
            </a:r>
            <a:r>
              <a:rPr lang="en-US" dirty="0"/>
              <a:t>.</a:t>
            </a:r>
            <a:endParaRPr dirty="0"/>
          </a:p>
        </p:txBody>
      </p:sp>
      <p:sp>
        <p:nvSpPr>
          <p:cNvPr id="153" name="Title 2"/>
          <p:cNvSpPr txBox="1">
            <a:spLocks noGrp="1"/>
          </p:cNvSpPr>
          <p:nvPr>
            <p:ph type="title"/>
          </p:nvPr>
        </p:nvSpPr>
        <p:spPr>
          <a:prstGeom prst="rect">
            <a:avLst/>
          </a:prstGeom>
        </p:spPr>
        <p:txBody>
          <a:bodyPr/>
          <a:lstStyle/>
          <a:p>
            <a:r>
              <a:rPr lang="en-US" b="1" u="sng" dirty="0">
                <a:solidFill>
                  <a:srgbClr val="FA7D04"/>
                </a:solidFill>
              </a:rPr>
              <a:t>3- </a:t>
            </a:r>
            <a:r>
              <a:rPr b="1" u="sng" dirty="0">
                <a:solidFill>
                  <a:srgbClr val="FA7D04"/>
                </a:solidFill>
              </a:rPr>
              <a:t>Groupthink</a:t>
            </a:r>
          </a:p>
        </p:txBody>
      </p:sp>
      <p:pic>
        <p:nvPicPr>
          <p:cNvPr id="5" name="عنصر نائب للمحتوى 6">
            <a:extLst>
              <a:ext uri="{FF2B5EF4-FFF2-40B4-BE49-F238E27FC236}">
                <a16:creationId xmlns:a16="http://schemas.microsoft.com/office/drawing/2014/main" id="{EF0F66F2-ECF3-0A4C-B168-9C90E42DC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727BFAFE-3FCC-3747-9546-9EF2656934E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78213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Content Placeholder 1"/>
          <p:cNvSpPr txBox="1">
            <a:spLocks noGrp="1"/>
          </p:cNvSpPr>
          <p:nvPr>
            <p:ph type="body" idx="1"/>
          </p:nvPr>
        </p:nvSpPr>
        <p:spPr>
          <a:xfrm>
            <a:off x="609601" y="1600206"/>
            <a:ext cx="8586158" cy="4525963"/>
          </a:xfrm>
          <a:prstGeom prst="rect">
            <a:avLst/>
          </a:prstGeom>
        </p:spPr>
        <p:txBody>
          <a:bodyPr/>
          <a:lstStyle/>
          <a:p>
            <a:pPr marL="0" indent="0">
              <a:buSzTx/>
              <a:buNone/>
            </a:pPr>
            <a:r>
              <a:rPr dirty="0"/>
              <a:t>In spite of all obstacles (lack of time or resources, poor planning, etc.), a few “heroes” push to complete the project</a:t>
            </a:r>
            <a:r>
              <a:rPr lang="en-US" dirty="0"/>
              <a:t>.</a:t>
            </a:r>
            <a:endParaRPr dirty="0"/>
          </a:p>
          <a:p>
            <a:r>
              <a:rPr dirty="0"/>
              <a:t>Team members who have a realistic view of the project may be seen as pessimists or “non-believers”</a:t>
            </a:r>
          </a:p>
          <a:p>
            <a:r>
              <a:rPr b="1" dirty="0">
                <a:solidFill>
                  <a:srgbClr val="258617"/>
                </a:solidFill>
              </a:rPr>
              <a:t>“Heroes” </a:t>
            </a:r>
            <a:r>
              <a:rPr dirty="0"/>
              <a:t>often are left feeling </a:t>
            </a:r>
            <a:r>
              <a:rPr dirty="0">
                <a:solidFill>
                  <a:srgbClr val="258617"/>
                </a:solidFill>
              </a:rPr>
              <a:t>overworked and underappreciated</a:t>
            </a:r>
            <a:r>
              <a:rPr dirty="0"/>
              <a:t>, opting to leave</a:t>
            </a:r>
            <a:r>
              <a:rPr lang="en-US" dirty="0"/>
              <a:t>.</a:t>
            </a:r>
            <a:endParaRPr dirty="0"/>
          </a:p>
        </p:txBody>
      </p:sp>
      <p:sp>
        <p:nvSpPr>
          <p:cNvPr id="159" name="Title 2"/>
          <p:cNvSpPr txBox="1">
            <a:spLocks noGrp="1"/>
          </p:cNvSpPr>
          <p:nvPr>
            <p:ph type="title"/>
          </p:nvPr>
        </p:nvSpPr>
        <p:spPr>
          <a:prstGeom prst="rect">
            <a:avLst/>
          </a:prstGeom>
        </p:spPr>
        <p:txBody>
          <a:bodyPr/>
          <a:lstStyle/>
          <a:p>
            <a:r>
              <a:rPr lang="en-US" b="1" u="sng" dirty="0">
                <a:solidFill>
                  <a:srgbClr val="FA7D04"/>
                </a:solidFill>
              </a:rPr>
              <a:t>4- </a:t>
            </a:r>
            <a:r>
              <a:rPr b="1" u="sng" dirty="0">
                <a:solidFill>
                  <a:srgbClr val="FA7D04"/>
                </a:solidFill>
              </a:rPr>
              <a:t>Heroics</a:t>
            </a:r>
          </a:p>
        </p:txBody>
      </p:sp>
      <p:pic>
        <p:nvPicPr>
          <p:cNvPr id="4" name="عنصر نائب للمحتوى 6">
            <a:extLst>
              <a:ext uri="{FF2B5EF4-FFF2-40B4-BE49-F238E27FC236}">
                <a16:creationId xmlns:a16="http://schemas.microsoft.com/office/drawing/2014/main" id="{3966CD25-1370-CC46-B425-57E549A712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DDE6224A-82B2-F149-9FF2-ADF7B19E472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362" name="Picture 2" descr="Project Rescue &amp; the Heroic Project Manager">
            <a:extLst>
              <a:ext uri="{FF2B5EF4-FFF2-40B4-BE49-F238E27FC236}">
                <a16:creationId xmlns:a16="http://schemas.microsoft.com/office/drawing/2014/main" id="{E2BFF090-FB51-C54B-80EF-5BC4879577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5759" y="2154286"/>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Content Placeholder 1"/>
          <p:cNvSpPr txBox="1">
            <a:spLocks noGrp="1"/>
          </p:cNvSpPr>
          <p:nvPr>
            <p:ph type="body" idx="1"/>
          </p:nvPr>
        </p:nvSpPr>
        <p:spPr>
          <a:xfrm>
            <a:off x="609600" y="1600206"/>
            <a:ext cx="10972800" cy="4525963"/>
          </a:xfrm>
          <a:prstGeom prst="rect">
            <a:avLst/>
          </a:prstGeom>
        </p:spPr>
        <p:txBody>
          <a:bodyPr/>
          <a:lstStyle/>
          <a:p>
            <a:pPr marL="0" indent="0">
              <a:buSzTx/>
              <a:buNone/>
              <a:defRPr b="1">
                <a:latin typeface="+mn-lt"/>
                <a:ea typeface="+mn-ea"/>
                <a:cs typeface="+mn-cs"/>
                <a:sym typeface="Helvetica"/>
              </a:defRPr>
            </a:pPr>
            <a:r>
              <a:rPr sz="2800" u="sng" dirty="0">
                <a:solidFill>
                  <a:schemeClr val="accent4"/>
                </a:solidFill>
              </a:rPr>
              <a:t>The Fix:</a:t>
            </a:r>
          </a:p>
          <a:p>
            <a:r>
              <a:rPr dirty="0"/>
              <a:t>Most important is a realistic view of schedules, resources, and what can be accomplished.  Accuracy (not optimism) in estimating should be valued</a:t>
            </a:r>
            <a:r>
              <a:rPr lang="en-US" dirty="0"/>
              <a:t>.</a:t>
            </a:r>
            <a:endParaRPr dirty="0"/>
          </a:p>
          <a:p>
            <a:r>
              <a:rPr dirty="0"/>
              <a:t>A “sustainable pace” is an important organizational value – constant “panic mode” can lead to high resource turnover</a:t>
            </a:r>
            <a:r>
              <a:rPr lang="en-US" dirty="0"/>
              <a:t>.</a:t>
            </a:r>
          </a:p>
          <a:p>
            <a:r>
              <a:rPr lang="en-US" dirty="0"/>
              <a:t>Remember that encouraging a “can-do” attitude can create an environment that suppresses accuracy in estimates and execution. Strive to build a culture that values good work/life balance. </a:t>
            </a:r>
          </a:p>
          <a:p>
            <a:endParaRPr dirty="0"/>
          </a:p>
        </p:txBody>
      </p:sp>
      <p:sp>
        <p:nvSpPr>
          <p:cNvPr id="159" name="Title 2"/>
          <p:cNvSpPr txBox="1">
            <a:spLocks noGrp="1"/>
          </p:cNvSpPr>
          <p:nvPr>
            <p:ph type="title"/>
          </p:nvPr>
        </p:nvSpPr>
        <p:spPr>
          <a:prstGeom prst="rect">
            <a:avLst/>
          </a:prstGeom>
        </p:spPr>
        <p:txBody>
          <a:bodyPr/>
          <a:lstStyle/>
          <a:p>
            <a:r>
              <a:rPr lang="en-US" b="1" u="sng" dirty="0">
                <a:solidFill>
                  <a:srgbClr val="FA7D04"/>
                </a:solidFill>
              </a:rPr>
              <a:t>4- </a:t>
            </a:r>
            <a:r>
              <a:rPr b="1" u="sng" dirty="0">
                <a:solidFill>
                  <a:srgbClr val="FA7D04"/>
                </a:solidFill>
              </a:rPr>
              <a:t>Heroics</a:t>
            </a:r>
          </a:p>
        </p:txBody>
      </p:sp>
      <p:pic>
        <p:nvPicPr>
          <p:cNvPr id="4" name="عنصر نائب للمحتوى 6">
            <a:extLst>
              <a:ext uri="{FF2B5EF4-FFF2-40B4-BE49-F238E27FC236}">
                <a16:creationId xmlns:a16="http://schemas.microsoft.com/office/drawing/2014/main" id="{75FD5749-C3BE-C048-ABF3-3D995693DC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4733E7AE-3E22-5442-B47D-5EAE21CCB28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274591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Content Placeholder 1"/>
          <p:cNvSpPr txBox="1">
            <a:spLocks noGrp="1"/>
          </p:cNvSpPr>
          <p:nvPr>
            <p:ph type="body" idx="1"/>
          </p:nvPr>
        </p:nvSpPr>
        <p:spPr>
          <a:xfrm>
            <a:off x="609600" y="1600206"/>
            <a:ext cx="8872330" cy="4525963"/>
          </a:xfrm>
          <a:prstGeom prst="rect">
            <a:avLst/>
          </a:prstGeom>
        </p:spPr>
        <p:txBody>
          <a:bodyPr>
            <a:normAutofit/>
          </a:bodyPr>
          <a:lstStyle/>
          <a:p>
            <a:pPr marL="0" indent="0">
              <a:buSzTx/>
              <a:buNone/>
            </a:pPr>
            <a:r>
              <a:rPr dirty="0"/>
              <a:t>One party understands a theory, technology, or jargon, and uses this knowledge to intimidate or subjugate others in public or a meeting</a:t>
            </a:r>
          </a:p>
          <a:p>
            <a:r>
              <a:rPr b="1" dirty="0">
                <a:solidFill>
                  <a:srgbClr val="FF0000"/>
                </a:solidFill>
              </a:rPr>
              <a:t>Fear of “not knowing” </a:t>
            </a:r>
            <a:r>
              <a:rPr dirty="0"/>
              <a:t>something can cause a more closed, less collaborative environment</a:t>
            </a:r>
            <a:r>
              <a:rPr lang="en-US" dirty="0"/>
              <a:t>.</a:t>
            </a:r>
            <a:endParaRPr dirty="0"/>
          </a:p>
          <a:p>
            <a:r>
              <a:rPr dirty="0"/>
              <a:t>Can happen inadvertently and often stifles creativity within the team</a:t>
            </a:r>
            <a:r>
              <a:rPr lang="en-US" dirty="0"/>
              <a:t>.</a:t>
            </a:r>
          </a:p>
          <a:p>
            <a:r>
              <a:rPr lang="en-US" dirty="0"/>
              <a:t>This can result in a closed and defensive culture where every- one becomes </a:t>
            </a:r>
            <a:r>
              <a:rPr lang="en-US" dirty="0">
                <a:solidFill>
                  <a:srgbClr val="FF0000"/>
                </a:solidFill>
              </a:rPr>
              <a:t>afraid of revealing inexperience </a:t>
            </a:r>
            <a:r>
              <a:rPr lang="en-US" dirty="0"/>
              <a:t>or lack of understanding in an ever escalating war of information. </a:t>
            </a:r>
          </a:p>
          <a:p>
            <a:endParaRPr dirty="0"/>
          </a:p>
        </p:txBody>
      </p:sp>
      <p:sp>
        <p:nvSpPr>
          <p:cNvPr id="164" name="Title 2"/>
          <p:cNvSpPr txBox="1">
            <a:spLocks noGrp="1"/>
          </p:cNvSpPr>
          <p:nvPr>
            <p:ph type="title"/>
          </p:nvPr>
        </p:nvSpPr>
        <p:spPr>
          <a:prstGeom prst="rect">
            <a:avLst/>
          </a:prstGeom>
        </p:spPr>
        <p:txBody>
          <a:bodyPr/>
          <a:lstStyle/>
          <a:p>
            <a:r>
              <a:rPr lang="en-US" b="1" u="sng" dirty="0">
                <a:solidFill>
                  <a:srgbClr val="FA7D04"/>
                </a:solidFill>
              </a:rPr>
              <a:t>5- </a:t>
            </a:r>
            <a:r>
              <a:rPr b="1" u="sng" dirty="0">
                <a:solidFill>
                  <a:srgbClr val="FA7D04"/>
                </a:solidFill>
              </a:rPr>
              <a:t>Intellectual Violence</a:t>
            </a:r>
          </a:p>
        </p:txBody>
      </p:sp>
      <p:sp>
        <p:nvSpPr>
          <p:cNvPr id="165" name="TextBox 3"/>
          <p:cNvSpPr txBox="1"/>
          <p:nvPr/>
        </p:nvSpPr>
        <p:spPr>
          <a:xfrm>
            <a:off x="4114112" y="6295070"/>
            <a:ext cx="7827690"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r">
              <a:defRPr sz="1100"/>
            </a:lvl1pPr>
          </a:lstStyle>
          <a:p>
            <a:r>
              <a:rPr dirty="0"/>
              <a:t>Brown, William J., </a:t>
            </a:r>
            <a:r>
              <a:rPr dirty="0" err="1"/>
              <a:t>Malveau</a:t>
            </a:r>
            <a:r>
              <a:rPr dirty="0"/>
              <a:t>, Raphael C., McCormick, Hays W., Mowbray, Thomas J. Anti-Patterns - Refactoring software, architectures, and projects in crisis. John Wiley &amp; Sons. p. 243. 1998.</a:t>
            </a:r>
          </a:p>
        </p:txBody>
      </p:sp>
      <p:pic>
        <p:nvPicPr>
          <p:cNvPr id="4097" name="Picture 1" descr="page194image49531952">
            <a:extLst>
              <a:ext uri="{FF2B5EF4-FFF2-40B4-BE49-F238E27FC236}">
                <a16:creationId xmlns:a16="http://schemas.microsoft.com/office/drawing/2014/main" id="{64D09A3C-71A7-7B41-9027-8C84625853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8758" y="1600206"/>
            <a:ext cx="2130007" cy="1828794"/>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D7D42059-2DDF-AE40-B3D8-09FA0230EC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7" name="Rounded Rectangle 6">
            <a:extLst>
              <a:ext uri="{FF2B5EF4-FFF2-40B4-BE49-F238E27FC236}">
                <a16:creationId xmlns:a16="http://schemas.microsoft.com/office/drawing/2014/main" id="{1F4960B8-0D11-DC43-94E8-E8C95F3ADE0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Content Placeholder 1"/>
          <p:cNvSpPr txBox="1">
            <a:spLocks noGrp="1"/>
          </p:cNvSpPr>
          <p:nvPr>
            <p:ph type="body" idx="1"/>
          </p:nvPr>
        </p:nvSpPr>
        <p:spPr>
          <a:xfrm>
            <a:off x="445507" y="1477941"/>
            <a:ext cx="10972800" cy="4525963"/>
          </a:xfrm>
          <a:prstGeom prst="rect">
            <a:avLst/>
          </a:prstGeom>
        </p:spPr>
        <p:txBody>
          <a:bodyPr/>
          <a:lstStyle/>
          <a:p>
            <a:pPr marL="0" indent="0">
              <a:buSzTx/>
              <a:buNone/>
              <a:defRPr b="1">
                <a:latin typeface="+mn-lt"/>
                <a:ea typeface="+mn-ea"/>
                <a:cs typeface="+mn-cs"/>
                <a:sym typeface="Helvetica"/>
              </a:defRPr>
            </a:pPr>
            <a:r>
              <a:rPr sz="2800" u="sng" dirty="0">
                <a:solidFill>
                  <a:schemeClr val="accent4"/>
                </a:solidFill>
              </a:rPr>
              <a:t>The Fix:</a:t>
            </a:r>
          </a:p>
          <a:p>
            <a:r>
              <a:rPr dirty="0"/>
              <a:t>Team leaders should monitor for intellectual violence continuously, including their own behavior</a:t>
            </a:r>
            <a:r>
              <a:rPr lang="en-US" dirty="0"/>
              <a:t>.</a:t>
            </a:r>
            <a:endParaRPr dirty="0"/>
          </a:p>
          <a:p>
            <a:r>
              <a:rPr dirty="0"/>
              <a:t>Teams must embrace mentorship instead of defensiveness</a:t>
            </a:r>
            <a:r>
              <a:rPr lang="en-US" dirty="0"/>
              <a:t>.</a:t>
            </a:r>
          </a:p>
          <a:p>
            <a:r>
              <a:rPr lang="en-US" dirty="0"/>
              <a:t>The awareness that another party doesn’t know something is a </a:t>
            </a:r>
            <a:r>
              <a:rPr lang="en-US" dirty="0">
                <a:solidFill>
                  <a:srgbClr val="258617"/>
                </a:solidFill>
              </a:rPr>
              <a:t>make-or-break moment</a:t>
            </a:r>
            <a:r>
              <a:rPr lang="en-US" dirty="0"/>
              <a:t>—instead of </a:t>
            </a:r>
            <a:r>
              <a:rPr lang="en-US" dirty="0">
                <a:solidFill>
                  <a:srgbClr val="FF0000"/>
                </a:solidFill>
              </a:rPr>
              <a:t>intellectual violence</a:t>
            </a:r>
            <a:r>
              <a:rPr lang="en-US" dirty="0"/>
              <a:t>, the same situation makes the perfect opportunity for mentorship between the two parties, and a potentially disastrous situation becomes an opportunity for personal and team growth. </a:t>
            </a:r>
          </a:p>
          <a:p>
            <a:r>
              <a:rPr lang="en-US" b="1" dirty="0"/>
              <a:t>Related: </a:t>
            </a:r>
            <a:r>
              <a:rPr lang="en-US" dirty="0"/>
              <a:t>Bullying </a:t>
            </a:r>
          </a:p>
          <a:p>
            <a:endParaRPr dirty="0"/>
          </a:p>
        </p:txBody>
      </p:sp>
      <p:sp>
        <p:nvSpPr>
          <p:cNvPr id="164" name="Title 2"/>
          <p:cNvSpPr txBox="1">
            <a:spLocks noGrp="1"/>
          </p:cNvSpPr>
          <p:nvPr>
            <p:ph type="title"/>
          </p:nvPr>
        </p:nvSpPr>
        <p:spPr>
          <a:prstGeom prst="rect">
            <a:avLst/>
          </a:prstGeom>
        </p:spPr>
        <p:txBody>
          <a:bodyPr/>
          <a:lstStyle/>
          <a:p>
            <a:r>
              <a:rPr lang="en-US" b="1" u="sng" dirty="0">
                <a:solidFill>
                  <a:srgbClr val="FA7D04"/>
                </a:solidFill>
              </a:rPr>
              <a:t>5- </a:t>
            </a:r>
            <a:r>
              <a:rPr b="1" u="sng" dirty="0">
                <a:solidFill>
                  <a:srgbClr val="FA7D04"/>
                </a:solidFill>
              </a:rPr>
              <a:t>Intellectual Violence</a:t>
            </a:r>
            <a:r>
              <a:rPr lang="en-US" b="1" u="sng" dirty="0">
                <a:solidFill>
                  <a:srgbClr val="FA7D04"/>
                </a:solidFill>
              </a:rPr>
              <a:t> (CONT.)</a:t>
            </a:r>
            <a:endParaRPr b="1" u="sng" dirty="0">
              <a:solidFill>
                <a:srgbClr val="FA7D04"/>
              </a:solidFill>
            </a:endParaRPr>
          </a:p>
        </p:txBody>
      </p:sp>
      <p:pic>
        <p:nvPicPr>
          <p:cNvPr id="5" name="عنصر نائب للمحتوى 6">
            <a:extLst>
              <a:ext uri="{FF2B5EF4-FFF2-40B4-BE49-F238E27FC236}">
                <a16:creationId xmlns:a16="http://schemas.microsoft.com/office/drawing/2014/main" id="{4285F947-9CD6-0647-9F7C-E8B3EA84FD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D34CEEC3-6C81-474A-BE6C-5B5068E5884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892303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Content Placeholder 1"/>
          <p:cNvSpPr txBox="1">
            <a:spLocks noGrp="1"/>
          </p:cNvSpPr>
          <p:nvPr>
            <p:ph type="body" idx="1"/>
          </p:nvPr>
        </p:nvSpPr>
        <p:spPr>
          <a:xfrm>
            <a:off x="609600" y="1600206"/>
            <a:ext cx="8864009" cy="4525963"/>
          </a:xfrm>
          <a:prstGeom prst="rect">
            <a:avLst/>
          </a:prstGeom>
        </p:spPr>
        <p:txBody>
          <a:bodyPr/>
          <a:lstStyle/>
          <a:p>
            <a:pPr marL="0" indent="0">
              <a:lnSpc>
                <a:spcPct val="90000"/>
              </a:lnSpc>
              <a:buSzTx/>
              <a:buNone/>
            </a:pPr>
            <a:r>
              <a:rPr dirty="0">
                <a:solidFill>
                  <a:schemeClr val="accent6"/>
                </a:solidFill>
              </a:rPr>
              <a:t>A single member </a:t>
            </a:r>
            <a:r>
              <a:rPr dirty="0"/>
              <a:t>of the team constantly causes disruption within the team environment affecting the outcomes the team is working towards</a:t>
            </a:r>
            <a:r>
              <a:rPr lang="en-US" dirty="0"/>
              <a:t>.</a:t>
            </a:r>
            <a:endParaRPr dirty="0"/>
          </a:p>
          <a:p>
            <a:pPr>
              <a:lnSpc>
                <a:spcPct val="90000"/>
              </a:lnSpc>
            </a:pPr>
            <a:r>
              <a:rPr dirty="0"/>
              <a:t>Can be </a:t>
            </a:r>
            <a:r>
              <a:rPr dirty="0">
                <a:solidFill>
                  <a:srgbClr val="FF0000"/>
                </a:solidFill>
              </a:rPr>
              <a:t>exasperated</a:t>
            </a:r>
            <a:r>
              <a:rPr dirty="0"/>
              <a:t> by tight deadlines, limited resources, or difficult work</a:t>
            </a:r>
            <a:r>
              <a:rPr lang="en-US" dirty="0"/>
              <a:t>.</a:t>
            </a:r>
            <a:endParaRPr dirty="0"/>
          </a:p>
          <a:p>
            <a:pPr>
              <a:lnSpc>
                <a:spcPct val="90000"/>
              </a:lnSpc>
            </a:pPr>
            <a:r>
              <a:rPr dirty="0"/>
              <a:t>Loose cannons often prioritize workplace politics above substantive work</a:t>
            </a:r>
          </a:p>
          <a:p>
            <a:pPr>
              <a:lnSpc>
                <a:spcPct val="90000"/>
              </a:lnSpc>
            </a:pPr>
            <a:r>
              <a:rPr dirty="0"/>
              <a:t>May have long-term effects such as </a:t>
            </a:r>
            <a:r>
              <a:rPr dirty="0">
                <a:solidFill>
                  <a:srgbClr val="C00000"/>
                </a:solidFill>
              </a:rPr>
              <a:t>degrading stakeholder relations </a:t>
            </a:r>
            <a:r>
              <a:rPr dirty="0"/>
              <a:t>or </a:t>
            </a:r>
            <a:r>
              <a:rPr dirty="0">
                <a:solidFill>
                  <a:srgbClr val="C00000"/>
                </a:solidFill>
              </a:rPr>
              <a:t>team members leaving </a:t>
            </a:r>
            <a:r>
              <a:rPr dirty="0"/>
              <a:t>rather than continue to work with the loose cannon</a:t>
            </a:r>
            <a:r>
              <a:rPr lang="en-US" dirty="0"/>
              <a:t>.</a:t>
            </a:r>
          </a:p>
          <a:p>
            <a:pPr marL="0" indent="0">
              <a:lnSpc>
                <a:spcPct val="90000"/>
              </a:lnSpc>
              <a:buNone/>
            </a:pPr>
            <a:r>
              <a:rPr lang="en-US" dirty="0"/>
              <a:t> </a:t>
            </a:r>
          </a:p>
          <a:p>
            <a:pPr>
              <a:lnSpc>
                <a:spcPct val="90000"/>
              </a:lnSpc>
            </a:pPr>
            <a:endParaRPr lang="en-SA" dirty="0"/>
          </a:p>
        </p:txBody>
      </p:sp>
      <p:sp>
        <p:nvSpPr>
          <p:cNvPr id="170" name="Title 2"/>
          <p:cNvSpPr txBox="1">
            <a:spLocks noGrp="1"/>
          </p:cNvSpPr>
          <p:nvPr>
            <p:ph type="title"/>
          </p:nvPr>
        </p:nvSpPr>
        <p:spPr>
          <a:prstGeom prst="rect">
            <a:avLst/>
          </a:prstGeom>
        </p:spPr>
        <p:txBody>
          <a:bodyPr/>
          <a:lstStyle/>
          <a:p>
            <a:r>
              <a:rPr lang="en-US" b="1" u="sng" dirty="0">
                <a:solidFill>
                  <a:srgbClr val="FA7D04"/>
                </a:solidFill>
              </a:rPr>
              <a:t>6-</a:t>
            </a:r>
            <a:r>
              <a:rPr b="1" u="sng" dirty="0">
                <a:solidFill>
                  <a:srgbClr val="FA7D04"/>
                </a:solidFill>
              </a:rPr>
              <a:t>Loose Cannon</a:t>
            </a:r>
          </a:p>
        </p:txBody>
      </p:sp>
      <p:pic>
        <p:nvPicPr>
          <p:cNvPr id="4" name="عنصر نائب للمحتوى 6">
            <a:extLst>
              <a:ext uri="{FF2B5EF4-FFF2-40B4-BE49-F238E27FC236}">
                <a16:creationId xmlns:a16="http://schemas.microsoft.com/office/drawing/2014/main" id="{C4699CF3-30D5-294D-BD7C-C638CC7A24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51A99DC8-404C-3348-BCA0-9AEAD501C50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42" name="Picture 2" descr="A loose cannon - YouTube">
            <a:extLst>
              <a:ext uri="{FF2B5EF4-FFF2-40B4-BE49-F238E27FC236}">
                <a16:creationId xmlns:a16="http://schemas.microsoft.com/office/drawing/2014/main" id="{1D3B585A-8163-884D-9C4D-8CB830BD13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5807" y="1477941"/>
            <a:ext cx="2255476" cy="1593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Content Placeholder 1"/>
          <p:cNvSpPr txBox="1">
            <a:spLocks noGrp="1"/>
          </p:cNvSpPr>
          <p:nvPr>
            <p:ph type="body" idx="1"/>
          </p:nvPr>
        </p:nvSpPr>
        <p:spPr>
          <a:xfrm>
            <a:off x="445507" y="1658183"/>
            <a:ext cx="10418013" cy="3197260"/>
          </a:xfrm>
          <a:prstGeom prst="rect">
            <a:avLst/>
          </a:prstGeom>
        </p:spPr>
        <p:txBody>
          <a:bodyPr/>
          <a:lstStyle/>
          <a:p>
            <a:pPr marL="0" indent="0">
              <a:lnSpc>
                <a:spcPct val="90000"/>
              </a:lnSpc>
              <a:buSzTx/>
              <a:buNone/>
              <a:defRPr b="1">
                <a:latin typeface="+mn-lt"/>
                <a:ea typeface="+mn-ea"/>
                <a:cs typeface="+mn-cs"/>
                <a:sym typeface="Helvetica"/>
              </a:defRPr>
            </a:pPr>
            <a:r>
              <a:rPr lang="en-US" sz="2800" u="sng" dirty="0">
                <a:solidFill>
                  <a:schemeClr val="accent4"/>
                </a:solidFill>
              </a:rPr>
              <a:t>The Fix:</a:t>
            </a:r>
          </a:p>
          <a:p>
            <a:pPr>
              <a:lnSpc>
                <a:spcPct val="90000"/>
              </a:lnSpc>
            </a:pPr>
            <a:r>
              <a:rPr lang="en-US" dirty="0"/>
              <a:t>Personal attention by the team leader (mentoring, one-on-one time) may help address the individual causes directly.</a:t>
            </a:r>
          </a:p>
          <a:p>
            <a:pPr>
              <a:lnSpc>
                <a:spcPct val="90000"/>
              </a:lnSpc>
            </a:pPr>
            <a:r>
              <a:rPr lang="en-US" dirty="0"/>
              <a:t>Isolation (work from home, separate office location) or termination of the loose cannon may become necessary.</a:t>
            </a:r>
          </a:p>
          <a:p>
            <a:pPr>
              <a:lnSpc>
                <a:spcPct val="90000"/>
              </a:lnSpc>
            </a:pPr>
            <a:endParaRPr lang="en-US" dirty="0"/>
          </a:p>
        </p:txBody>
      </p:sp>
      <p:sp>
        <p:nvSpPr>
          <p:cNvPr id="170" name="Title 2"/>
          <p:cNvSpPr txBox="1">
            <a:spLocks noGrp="1"/>
          </p:cNvSpPr>
          <p:nvPr>
            <p:ph type="title"/>
          </p:nvPr>
        </p:nvSpPr>
        <p:spPr>
          <a:prstGeom prst="rect">
            <a:avLst/>
          </a:prstGeom>
        </p:spPr>
        <p:txBody>
          <a:bodyPr/>
          <a:lstStyle/>
          <a:p>
            <a:r>
              <a:rPr lang="en-US" b="1" u="sng" dirty="0">
                <a:solidFill>
                  <a:srgbClr val="FA7D04"/>
                </a:solidFill>
              </a:rPr>
              <a:t>6-</a:t>
            </a:r>
            <a:r>
              <a:rPr b="1" u="sng" dirty="0">
                <a:solidFill>
                  <a:srgbClr val="FA7D04"/>
                </a:solidFill>
              </a:rPr>
              <a:t>Loose Cannon</a:t>
            </a:r>
            <a:r>
              <a:rPr lang="en-US" b="1" u="sng" dirty="0">
                <a:solidFill>
                  <a:srgbClr val="FA7D04"/>
                </a:solidFill>
              </a:rPr>
              <a:t> (CONT.)</a:t>
            </a:r>
            <a:endParaRPr b="1" u="sng" dirty="0">
              <a:solidFill>
                <a:srgbClr val="FA7D04"/>
              </a:solidFill>
            </a:endParaRPr>
          </a:p>
        </p:txBody>
      </p:sp>
      <p:pic>
        <p:nvPicPr>
          <p:cNvPr id="4" name="عنصر نائب للمحتوى 6">
            <a:extLst>
              <a:ext uri="{FF2B5EF4-FFF2-40B4-BE49-F238E27FC236}">
                <a16:creationId xmlns:a16="http://schemas.microsoft.com/office/drawing/2014/main" id="{7B124CC0-4E73-D449-A0E2-C3922E7748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EC3EADD7-3C75-2545-91A7-86170266AC6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6386" name="Picture 2" descr="Handling the Loose Cannon | Delta Associates">
            <a:extLst>
              <a:ext uri="{FF2B5EF4-FFF2-40B4-BE49-F238E27FC236}">
                <a16:creationId xmlns:a16="http://schemas.microsoft.com/office/drawing/2014/main" id="{0CD79252-93BE-C64E-9C88-3D3FDC6764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0463" y="3628006"/>
            <a:ext cx="3848100" cy="2120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2464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Content Placeholder 1"/>
          <p:cNvSpPr txBox="1">
            <a:spLocks noGrp="1"/>
          </p:cNvSpPr>
          <p:nvPr>
            <p:ph type="body" idx="1"/>
          </p:nvPr>
        </p:nvSpPr>
        <p:spPr>
          <a:xfrm>
            <a:off x="445507" y="1477941"/>
            <a:ext cx="10972800" cy="4525963"/>
          </a:xfrm>
          <a:prstGeom prst="rect">
            <a:avLst/>
          </a:prstGeom>
        </p:spPr>
        <p:txBody>
          <a:bodyPr>
            <a:normAutofit/>
          </a:bodyPr>
          <a:lstStyle/>
          <a:p>
            <a:pPr marL="0" indent="0" defTabSz="678925">
              <a:buSzTx/>
              <a:buNone/>
              <a:defRPr sz="2376"/>
            </a:pPr>
            <a:r>
              <a:rPr dirty="0"/>
              <a:t>Poor relations between individual stakeholders (the customer, other teams, etc.) can have a significant impact on the viability of any project</a:t>
            </a:r>
            <a:r>
              <a:rPr lang="en-US" dirty="0"/>
              <a:t>.</a:t>
            </a:r>
            <a:endParaRPr dirty="0"/>
          </a:p>
          <a:p>
            <a:pPr marL="254596" indent="-254596" defTabSz="678925">
              <a:defRPr sz="2376"/>
            </a:pPr>
            <a:r>
              <a:rPr dirty="0"/>
              <a:t>Different agendas, motivators, influencers, and personality types can cause friction</a:t>
            </a:r>
            <a:r>
              <a:rPr lang="en-US" dirty="0"/>
              <a:t>.</a:t>
            </a:r>
            <a:endParaRPr dirty="0"/>
          </a:p>
          <a:p>
            <a:pPr marL="254596" indent="-254596" defTabSz="678925">
              <a:defRPr sz="2376"/>
            </a:pPr>
            <a:r>
              <a:rPr dirty="0"/>
              <a:t>Contract negotiation, financial risk, and market forces can exasperate the situation</a:t>
            </a:r>
          </a:p>
          <a:p>
            <a:pPr marL="0" indent="0" defTabSz="678925">
              <a:buSzTx/>
              <a:buNone/>
              <a:defRPr sz="2376" b="1">
                <a:latin typeface="+mn-lt"/>
                <a:ea typeface="+mn-ea"/>
                <a:cs typeface="+mn-cs"/>
                <a:sym typeface="Helvetica"/>
              </a:defRPr>
            </a:pPr>
            <a:endParaRPr dirty="0"/>
          </a:p>
        </p:txBody>
      </p:sp>
      <p:sp>
        <p:nvSpPr>
          <p:cNvPr id="175" name="Title 2"/>
          <p:cNvSpPr txBox="1">
            <a:spLocks noGrp="1"/>
          </p:cNvSpPr>
          <p:nvPr>
            <p:ph type="title"/>
          </p:nvPr>
        </p:nvSpPr>
        <p:spPr>
          <a:prstGeom prst="rect">
            <a:avLst/>
          </a:prstGeom>
        </p:spPr>
        <p:txBody>
          <a:bodyPr>
            <a:normAutofit fontScale="90000"/>
          </a:bodyPr>
          <a:lstStyle>
            <a:lvl1pPr>
              <a:defRPr sz="3600"/>
            </a:lvl1pPr>
          </a:lstStyle>
          <a:p>
            <a:r>
              <a:rPr lang="en-US" b="1" dirty="0">
                <a:solidFill>
                  <a:srgbClr val="FA7D04"/>
                </a:solidFill>
              </a:rPr>
              <a:t>7- </a:t>
            </a:r>
            <a:r>
              <a:rPr b="1" dirty="0">
                <a:solidFill>
                  <a:srgbClr val="FA7D04"/>
                </a:solidFill>
              </a:rPr>
              <a:t>Poor Project Team/Stakeholder Relations</a:t>
            </a:r>
          </a:p>
        </p:txBody>
      </p:sp>
      <p:pic>
        <p:nvPicPr>
          <p:cNvPr id="4" name="عنصر نائب للمحتوى 6">
            <a:extLst>
              <a:ext uri="{FF2B5EF4-FFF2-40B4-BE49-F238E27FC236}">
                <a16:creationId xmlns:a16="http://schemas.microsoft.com/office/drawing/2014/main" id="{3644ACDC-3383-3E42-B124-CF719ADD47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99F6632D-314A-5A4C-B49F-4348F9ADA50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Content Placeholder 1"/>
          <p:cNvSpPr txBox="1">
            <a:spLocks noGrp="1"/>
          </p:cNvSpPr>
          <p:nvPr>
            <p:ph type="body" idx="1"/>
          </p:nvPr>
        </p:nvSpPr>
        <p:spPr>
          <a:xfrm>
            <a:off x="609600" y="1600206"/>
            <a:ext cx="10972800" cy="4525963"/>
          </a:xfrm>
          <a:prstGeom prst="rect">
            <a:avLst/>
          </a:prstGeom>
        </p:spPr>
        <p:txBody>
          <a:bodyPr>
            <a:normAutofit fontScale="92500" lnSpcReduction="10000"/>
          </a:bodyPr>
          <a:lstStyle/>
          <a:p>
            <a:pPr marL="0" indent="0" defTabSz="678925">
              <a:buSzTx/>
              <a:buNone/>
              <a:defRPr sz="2376"/>
            </a:pPr>
            <a:endParaRPr dirty="0"/>
          </a:p>
          <a:p>
            <a:pPr marL="0" indent="0" defTabSz="678925">
              <a:buSzTx/>
              <a:buNone/>
              <a:defRPr sz="2376" b="1">
                <a:latin typeface="+mn-lt"/>
                <a:ea typeface="+mn-ea"/>
                <a:cs typeface="+mn-cs"/>
                <a:sym typeface="Helvetica"/>
              </a:defRPr>
            </a:pPr>
            <a:r>
              <a:rPr sz="3600" dirty="0">
                <a:solidFill>
                  <a:srgbClr val="C00000"/>
                </a:solidFill>
              </a:rPr>
              <a:t>The Fix:</a:t>
            </a:r>
          </a:p>
          <a:p>
            <a:pPr marL="254596" indent="-254596" defTabSz="678925">
              <a:defRPr sz="2376"/>
            </a:pPr>
            <a:r>
              <a:rPr dirty="0"/>
              <a:t>Limiting contact, such as having one </a:t>
            </a:r>
            <a:r>
              <a:rPr dirty="0">
                <a:solidFill>
                  <a:srgbClr val="00B050"/>
                </a:solidFill>
              </a:rPr>
              <a:t>“point person” </a:t>
            </a:r>
            <a:r>
              <a:rPr dirty="0"/>
              <a:t>for each group can be effective, especially if conflicting information is coming from multiple sources</a:t>
            </a:r>
            <a:r>
              <a:rPr lang="en-US" dirty="0"/>
              <a:t>.</a:t>
            </a:r>
            <a:endParaRPr dirty="0"/>
          </a:p>
          <a:p>
            <a:pPr marL="254596" indent="-254596" defTabSz="678925">
              <a:defRPr sz="2376"/>
            </a:pPr>
            <a:r>
              <a:rPr dirty="0"/>
              <a:t>Eliminating stressors by engaging in appropriate planning and risk management can be effective</a:t>
            </a:r>
            <a:r>
              <a:rPr lang="en-US" dirty="0"/>
              <a:t>.</a:t>
            </a:r>
            <a:endParaRPr dirty="0"/>
          </a:p>
          <a:p>
            <a:pPr marL="254596" indent="-254596" defTabSz="678925">
              <a:defRPr sz="2376"/>
            </a:pPr>
            <a:r>
              <a:rPr dirty="0"/>
              <a:t>Consistent, clear communication is key</a:t>
            </a:r>
            <a:r>
              <a:rPr lang="en-US" dirty="0"/>
              <a:t>.</a:t>
            </a:r>
          </a:p>
          <a:p>
            <a:endParaRPr lang="en-US" dirty="0"/>
          </a:p>
          <a:p>
            <a:r>
              <a:rPr lang="en-US" dirty="0"/>
              <a:t>• </a:t>
            </a:r>
            <a:r>
              <a:rPr lang="en-US" b="1" dirty="0"/>
              <a:t>Related: </a:t>
            </a:r>
            <a:r>
              <a:rPr lang="en-US" dirty="0"/>
              <a:t>“Us vs. Them” Mentality </a:t>
            </a:r>
          </a:p>
          <a:p>
            <a:pPr marL="254596" indent="-254596" defTabSz="678925">
              <a:defRPr sz="2376"/>
            </a:pPr>
            <a:endParaRPr dirty="0"/>
          </a:p>
        </p:txBody>
      </p:sp>
      <p:sp>
        <p:nvSpPr>
          <p:cNvPr id="175" name="Title 2"/>
          <p:cNvSpPr txBox="1">
            <a:spLocks noGrp="1"/>
          </p:cNvSpPr>
          <p:nvPr>
            <p:ph type="title"/>
          </p:nvPr>
        </p:nvSpPr>
        <p:spPr>
          <a:prstGeom prst="rect">
            <a:avLst/>
          </a:prstGeom>
        </p:spPr>
        <p:txBody>
          <a:bodyPr>
            <a:normAutofit fontScale="90000"/>
          </a:bodyPr>
          <a:lstStyle>
            <a:lvl1pPr>
              <a:defRPr sz="3600"/>
            </a:lvl1pPr>
          </a:lstStyle>
          <a:p>
            <a:r>
              <a:rPr lang="en-US" b="1" dirty="0">
                <a:solidFill>
                  <a:srgbClr val="FA7D04"/>
                </a:solidFill>
              </a:rPr>
              <a:t>7- </a:t>
            </a:r>
            <a:r>
              <a:rPr b="1" dirty="0">
                <a:solidFill>
                  <a:srgbClr val="FA7D04"/>
                </a:solidFill>
              </a:rPr>
              <a:t>Poor Project Team/Stakeholder Relations</a:t>
            </a:r>
            <a:r>
              <a:rPr lang="en-US" b="1" dirty="0">
                <a:solidFill>
                  <a:srgbClr val="FA7D04"/>
                </a:solidFill>
              </a:rPr>
              <a:t>(Cont.)</a:t>
            </a:r>
            <a:endParaRPr b="1" dirty="0">
              <a:solidFill>
                <a:srgbClr val="FA7D04"/>
              </a:solidFill>
            </a:endParaRPr>
          </a:p>
        </p:txBody>
      </p:sp>
      <p:pic>
        <p:nvPicPr>
          <p:cNvPr id="4" name="عنصر نائب للمحتوى 6">
            <a:extLst>
              <a:ext uri="{FF2B5EF4-FFF2-40B4-BE49-F238E27FC236}">
                <a16:creationId xmlns:a16="http://schemas.microsoft.com/office/drawing/2014/main" id="{D16D71D2-AD62-A245-83B0-C8249E6BE2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CCDA0817-A7B9-0845-976C-47740EC2AC7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035354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Content Placeholder 1"/>
          <p:cNvSpPr txBox="1">
            <a:spLocks noGrp="1"/>
          </p:cNvSpPr>
          <p:nvPr>
            <p:ph type="body" idx="1"/>
          </p:nvPr>
        </p:nvSpPr>
        <p:spPr>
          <a:xfrm>
            <a:off x="609600" y="1600206"/>
            <a:ext cx="9409043" cy="4525963"/>
          </a:xfrm>
          <a:prstGeom prst="rect">
            <a:avLst/>
          </a:prstGeom>
        </p:spPr>
        <p:txBody>
          <a:bodyPr>
            <a:normAutofit fontScale="77500" lnSpcReduction="20000"/>
          </a:bodyPr>
          <a:lstStyle/>
          <a:p>
            <a:pPr defTabSz="678925">
              <a:buSzTx/>
              <a:buFontTx/>
              <a:buChar char="-"/>
              <a:defRPr sz="2376"/>
            </a:pPr>
            <a:r>
              <a:rPr lang="en-US" sz="2376" dirty="0">
                <a:solidFill>
                  <a:srgbClr val="C00000"/>
                </a:solidFill>
              </a:rPr>
              <a:t>Wishful thinking may be the most common pitfall teams experience. </a:t>
            </a:r>
          </a:p>
          <a:p>
            <a:pPr defTabSz="678925">
              <a:buSzTx/>
              <a:buFontTx/>
              <a:buChar char="-"/>
              <a:defRPr sz="2376"/>
            </a:pPr>
            <a:r>
              <a:rPr dirty="0"/>
              <a:t>Optimism, uncertainty, or ignorance can lead to inappropriate assumptions and poor decision making by project leaders and team members</a:t>
            </a:r>
          </a:p>
          <a:p>
            <a:pPr marL="254596" indent="-254596" defTabSz="678925">
              <a:defRPr sz="2376"/>
            </a:pPr>
            <a:r>
              <a:rPr dirty="0"/>
              <a:t>Can lead to insufficient planning, ignored risks, and overly optimistic schedules</a:t>
            </a:r>
            <a:r>
              <a:rPr lang="en-US" sz="2376" dirty="0">
                <a:solidFill>
                  <a:srgbClr val="C00000"/>
                </a:solidFill>
              </a:rPr>
              <a:t>, asking for an extended deadline but offering to complete more work before that deadline.</a:t>
            </a:r>
            <a:endParaRPr dirty="0"/>
          </a:p>
          <a:p>
            <a:pPr marL="254596" indent="-254596" defTabSz="678925">
              <a:defRPr sz="2376"/>
            </a:pPr>
            <a:r>
              <a:rPr dirty="0"/>
              <a:t>Often includes assumptions that outsourced/contracted work will be delivered on time and with sufficient attention to quality</a:t>
            </a:r>
            <a:r>
              <a:rPr lang="en-US" dirty="0"/>
              <a:t>.</a:t>
            </a:r>
            <a:endParaRPr dirty="0"/>
          </a:p>
          <a:p>
            <a:pPr marL="254596" indent="-254596" defTabSz="678925">
              <a:defRPr sz="2376"/>
            </a:pPr>
            <a:r>
              <a:rPr dirty="0"/>
              <a:t>Regressive renegotiation can lead teams to promise an expanded scope in exchange for an extended deadline, leaving the project even further behind</a:t>
            </a:r>
            <a:r>
              <a:rPr lang="en-US" dirty="0"/>
              <a:t>.</a:t>
            </a:r>
          </a:p>
          <a:p>
            <a:pPr marL="254596" indent="-254596" defTabSz="678925">
              <a:defRPr sz="2376"/>
            </a:pPr>
            <a:r>
              <a:rPr lang="en-US" sz="2376" dirty="0">
                <a:solidFill>
                  <a:srgbClr val="C00000"/>
                </a:solidFill>
              </a:rPr>
              <a:t>assuming that contractors or external resources will always deliver quality work on time with little monitoring. </a:t>
            </a:r>
            <a:endParaRPr lang="en-US" dirty="0">
              <a:solidFill>
                <a:srgbClr val="C00000"/>
              </a:solidFill>
            </a:endParaRPr>
          </a:p>
          <a:p>
            <a:pPr marL="254596" indent="-254596" defTabSz="678925">
              <a:defRPr sz="2376"/>
            </a:pPr>
            <a:endParaRPr dirty="0"/>
          </a:p>
        </p:txBody>
      </p:sp>
      <p:sp>
        <p:nvSpPr>
          <p:cNvPr id="180" name="Title 2"/>
          <p:cNvSpPr txBox="1">
            <a:spLocks noGrp="1"/>
          </p:cNvSpPr>
          <p:nvPr>
            <p:ph type="title"/>
          </p:nvPr>
        </p:nvSpPr>
        <p:spPr>
          <a:prstGeom prst="rect">
            <a:avLst/>
          </a:prstGeom>
        </p:spPr>
        <p:txBody>
          <a:bodyPr/>
          <a:lstStyle/>
          <a:p>
            <a:r>
              <a:rPr lang="en-US" b="1" dirty="0">
                <a:solidFill>
                  <a:srgbClr val="FA7D04"/>
                </a:solidFill>
              </a:rPr>
              <a:t>8- </a:t>
            </a:r>
            <a:r>
              <a:rPr b="1" dirty="0">
                <a:solidFill>
                  <a:srgbClr val="FA7D04"/>
                </a:solidFill>
              </a:rPr>
              <a:t>Wishful Thinking</a:t>
            </a:r>
          </a:p>
        </p:txBody>
      </p:sp>
      <p:pic>
        <p:nvPicPr>
          <p:cNvPr id="5121" name="Picture 1" descr="page195image49537360">
            <a:extLst>
              <a:ext uri="{FF2B5EF4-FFF2-40B4-BE49-F238E27FC236}">
                <a16:creationId xmlns:a16="http://schemas.microsoft.com/office/drawing/2014/main" id="{D5CC04EC-B814-9143-BC9C-35D75576C1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1993" y="1600206"/>
            <a:ext cx="2130007" cy="1828794"/>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5DFFF9A8-5295-1540-BA29-2BBE1116D6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D7054D29-8807-FE4E-B0CC-2A3C1968D76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290" name="Picture 2" descr="Wishful Thinking - HatRabbits">
            <a:extLst>
              <a:ext uri="{FF2B5EF4-FFF2-40B4-BE49-F238E27FC236}">
                <a16:creationId xmlns:a16="http://schemas.microsoft.com/office/drawing/2014/main" id="{A5279DC4-439C-ED4E-A4EE-FE1C8CBDC4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4176" y="3572622"/>
            <a:ext cx="2130007" cy="12828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Content Placeholder 1"/>
          <p:cNvSpPr txBox="1">
            <a:spLocks noGrp="1"/>
          </p:cNvSpPr>
          <p:nvPr>
            <p:ph type="body" idx="1"/>
          </p:nvPr>
        </p:nvSpPr>
        <p:spPr>
          <a:xfrm>
            <a:off x="609600" y="1600206"/>
            <a:ext cx="10972800" cy="4525963"/>
          </a:xfrm>
          <a:prstGeom prst="rect">
            <a:avLst/>
          </a:prstGeom>
        </p:spPr>
        <p:txBody>
          <a:bodyPr>
            <a:normAutofit lnSpcReduction="10000"/>
          </a:bodyPr>
          <a:lstStyle/>
          <a:p>
            <a:pPr marL="0" indent="0" defTabSz="678925">
              <a:buSzTx/>
              <a:buNone/>
              <a:defRPr sz="2376" b="1">
                <a:latin typeface="+mn-lt"/>
                <a:ea typeface="+mn-ea"/>
                <a:cs typeface="+mn-cs"/>
                <a:sym typeface="Helvetica"/>
              </a:defRPr>
            </a:pPr>
            <a:r>
              <a:rPr dirty="0">
                <a:solidFill>
                  <a:srgbClr val="C00000"/>
                </a:solidFill>
              </a:rPr>
              <a:t>The Fix:</a:t>
            </a:r>
          </a:p>
          <a:p>
            <a:pPr marL="254596" indent="-254596" defTabSz="678925">
              <a:defRPr sz="2376"/>
            </a:pPr>
            <a:r>
              <a:rPr lang="en-US" dirty="0"/>
              <a:t>Don’t confuse positive thinking or optimism with wishful thinking. Realistically consider future scenarios—if one or more elements of your plan require things to go “just right,” you may be falling victim to wishful thinking.</a:t>
            </a:r>
          </a:p>
          <a:p>
            <a:pPr marL="254596" indent="-254596" defTabSz="678925">
              <a:defRPr sz="2376"/>
            </a:pPr>
            <a:r>
              <a:rPr lang="en-US" dirty="0"/>
              <a:t> </a:t>
            </a:r>
            <a:r>
              <a:rPr dirty="0"/>
              <a:t>Schedules</a:t>
            </a:r>
            <a:r>
              <a:rPr lang="en-US" dirty="0"/>
              <a:t>, realistic planning, tracking </a:t>
            </a:r>
            <a:r>
              <a:rPr dirty="0"/>
              <a:t>and risk scenarios should be considered carefully when creating schedules</a:t>
            </a:r>
            <a:r>
              <a:rPr lang="en-US" dirty="0"/>
              <a:t>.</a:t>
            </a:r>
            <a:endParaRPr dirty="0"/>
          </a:p>
          <a:p>
            <a:pPr marL="254596" indent="-254596" defTabSz="678925">
              <a:defRPr sz="2376"/>
            </a:pPr>
            <a:r>
              <a:rPr dirty="0"/>
              <a:t>If the team tends to avoid negativity, they may also fail to consider legitimate issues</a:t>
            </a:r>
            <a:r>
              <a:rPr lang="en-US" dirty="0"/>
              <a:t>.</a:t>
            </a:r>
          </a:p>
          <a:p>
            <a:pPr marL="0" indent="0">
              <a:buNone/>
            </a:pPr>
            <a:r>
              <a:rPr lang="en-US" dirty="0"/>
              <a:t>• </a:t>
            </a:r>
            <a:r>
              <a:rPr lang="en-US" b="1" dirty="0"/>
              <a:t>Related: </a:t>
            </a:r>
            <a:r>
              <a:rPr lang="en-US" dirty="0"/>
              <a:t>Procrastination, Blind Optimism </a:t>
            </a:r>
          </a:p>
          <a:p>
            <a:pPr marL="254596" indent="-254596" defTabSz="678925">
              <a:defRPr sz="2376"/>
            </a:pPr>
            <a:endParaRPr dirty="0"/>
          </a:p>
        </p:txBody>
      </p:sp>
      <p:sp>
        <p:nvSpPr>
          <p:cNvPr id="180" name="Title 2"/>
          <p:cNvSpPr txBox="1">
            <a:spLocks noGrp="1"/>
          </p:cNvSpPr>
          <p:nvPr>
            <p:ph type="title"/>
          </p:nvPr>
        </p:nvSpPr>
        <p:spPr>
          <a:prstGeom prst="rect">
            <a:avLst/>
          </a:prstGeom>
        </p:spPr>
        <p:txBody>
          <a:bodyPr/>
          <a:lstStyle/>
          <a:p>
            <a:r>
              <a:rPr lang="en-US" b="1" dirty="0">
                <a:solidFill>
                  <a:srgbClr val="FA7D04"/>
                </a:solidFill>
              </a:rPr>
              <a:t>8- </a:t>
            </a:r>
            <a:r>
              <a:rPr b="1" dirty="0">
                <a:solidFill>
                  <a:srgbClr val="FA7D04"/>
                </a:solidFill>
              </a:rPr>
              <a:t>Wishful Thinking</a:t>
            </a:r>
            <a:r>
              <a:rPr lang="en-US" b="1" dirty="0">
                <a:solidFill>
                  <a:srgbClr val="FA7D04"/>
                </a:solidFill>
              </a:rPr>
              <a:t> (CONT.)</a:t>
            </a:r>
            <a:endParaRPr b="1" dirty="0">
              <a:solidFill>
                <a:srgbClr val="FA7D04"/>
              </a:solidFill>
            </a:endParaRPr>
          </a:p>
        </p:txBody>
      </p:sp>
      <p:pic>
        <p:nvPicPr>
          <p:cNvPr id="4" name="عنصر نائب للمحتوى 6">
            <a:extLst>
              <a:ext uri="{FF2B5EF4-FFF2-40B4-BE49-F238E27FC236}">
                <a16:creationId xmlns:a16="http://schemas.microsoft.com/office/drawing/2014/main" id="{4DDB7B46-8DF3-F64D-99CB-D38E65BFDB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FEFE291D-A345-034B-8225-753BD51DFB2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The Creativity Post | The Irony of Wishful Thinking">
            <a:extLst>
              <a:ext uri="{FF2B5EF4-FFF2-40B4-BE49-F238E27FC236}">
                <a16:creationId xmlns:a16="http://schemas.microsoft.com/office/drawing/2014/main" id="{A10B1F31-B1C3-5948-A370-801D3F69C6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14511" y="490249"/>
            <a:ext cx="2355251" cy="1573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264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B050"/>
                </a:solidFill>
              </a:rPr>
              <a:t>11.4 </a:t>
            </a:r>
            <a:r>
              <a:rPr lang="en-US" sz="4800" b="1" dirty="0">
                <a:solidFill>
                  <a:schemeClr val="accent4"/>
                </a:solidFill>
              </a:rPr>
              <a:t>Process/Product Pitfall</a:t>
            </a:r>
          </a:p>
        </p:txBody>
      </p:sp>
    </p:spTree>
    <p:extLst>
      <p:ext uri="{BB962C8B-B14F-4D97-AF65-F5344CB8AC3E}">
        <p14:creationId xmlns:p14="http://schemas.microsoft.com/office/powerpoint/2010/main" val="2692990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Content Placeholder 1"/>
          <p:cNvSpPr txBox="1">
            <a:spLocks noGrp="1"/>
          </p:cNvSpPr>
          <p:nvPr>
            <p:ph type="body" idx="1"/>
          </p:nvPr>
        </p:nvSpPr>
        <p:spPr>
          <a:xfrm>
            <a:off x="609600" y="1600206"/>
            <a:ext cx="9428922" cy="4525963"/>
          </a:xfrm>
          <a:prstGeom prst="rect">
            <a:avLst/>
          </a:prstGeom>
        </p:spPr>
        <p:txBody>
          <a:bodyPr>
            <a:normAutofit/>
          </a:bodyPr>
          <a:lstStyle/>
          <a:p>
            <a:pPr marL="0" indent="0" defTabSz="678925">
              <a:buSzTx/>
              <a:buNone/>
              <a:defRPr sz="2376"/>
            </a:pPr>
            <a:r>
              <a:rPr lang="en-US" dirty="0"/>
              <a:t>- </a:t>
            </a:r>
            <a:r>
              <a:rPr dirty="0"/>
              <a:t>Teams demonstrate</a:t>
            </a:r>
            <a:r>
              <a:rPr dirty="0">
                <a:solidFill>
                  <a:srgbClr val="C00000"/>
                </a:solidFill>
              </a:rPr>
              <a:t> reluctance in moving out of the early/planning stages of a project into implementation</a:t>
            </a:r>
            <a:r>
              <a:rPr lang="en-US" dirty="0">
                <a:solidFill>
                  <a:srgbClr val="C00000"/>
                </a:solidFill>
              </a:rPr>
              <a:t>.</a:t>
            </a:r>
            <a:endParaRPr dirty="0">
              <a:solidFill>
                <a:srgbClr val="C00000"/>
              </a:solidFill>
            </a:endParaRPr>
          </a:p>
          <a:p>
            <a:pPr marL="254596" indent="-254596" defTabSz="678925">
              <a:defRPr sz="2376"/>
            </a:pPr>
            <a:r>
              <a:rPr dirty="0"/>
              <a:t>Often caused by the </a:t>
            </a:r>
            <a:r>
              <a:rPr dirty="0">
                <a:solidFill>
                  <a:srgbClr val="0070C0"/>
                </a:solidFill>
              </a:rPr>
              <a:t>fear of failure, unclear channels of accountability, micromanagement, or a problem which has no apparent solution</a:t>
            </a:r>
            <a:r>
              <a:rPr lang="en-US" dirty="0">
                <a:solidFill>
                  <a:srgbClr val="0070C0"/>
                </a:solidFill>
              </a:rPr>
              <a:t>.</a:t>
            </a:r>
            <a:endParaRPr dirty="0">
              <a:solidFill>
                <a:srgbClr val="0070C0"/>
              </a:solidFill>
            </a:endParaRPr>
          </a:p>
          <a:p>
            <a:pPr marL="254596" indent="-254596" defTabSz="678925">
              <a:defRPr sz="2376"/>
            </a:pPr>
            <a:r>
              <a:rPr sz="2600" b="1" dirty="0">
                <a:solidFill>
                  <a:schemeClr val="accent4"/>
                </a:solidFill>
              </a:rPr>
              <a:t>“Death by planning,” </a:t>
            </a:r>
            <a:r>
              <a:rPr dirty="0"/>
              <a:t>an overly complex plan can increase projects costs significantly</a:t>
            </a:r>
            <a:r>
              <a:rPr lang="en-US" dirty="0"/>
              <a:t>.</a:t>
            </a:r>
            <a:endParaRPr dirty="0"/>
          </a:p>
          <a:p>
            <a:pPr marL="254596" indent="-254596" defTabSz="678925">
              <a:defRPr sz="2376"/>
            </a:pPr>
            <a:r>
              <a:rPr dirty="0"/>
              <a:t>Too much time spent in early stages can cause schedule pressure later on</a:t>
            </a:r>
            <a:r>
              <a:rPr lang="en-US" dirty="0"/>
              <a:t>.</a:t>
            </a:r>
          </a:p>
          <a:p>
            <a:pPr marL="254596" indent="-254596" defTabSz="678925">
              <a:defRPr sz="2376"/>
            </a:pPr>
            <a:endParaRPr dirty="0"/>
          </a:p>
        </p:txBody>
      </p:sp>
      <p:sp>
        <p:nvSpPr>
          <p:cNvPr id="185" name="Title 2"/>
          <p:cNvSpPr txBox="1">
            <a:spLocks noGrp="1"/>
          </p:cNvSpPr>
          <p:nvPr>
            <p:ph type="title"/>
          </p:nvPr>
        </p:nvSpPr>
        <p:spPr>
          <a:prstGeom prst="rect">
            <a:avLst/>
          </a:prstGeom>
        </p:spPr>
        <p:txBody>
          <a:bodyPr/>
          <a:lstStyle/>
          <a:p>
            <a:r>
              <a:rPr lang="en-US" b="1" u="sng" dirty="0">
                <a:solidFill>
                  <a:srgbClr val="258617"/>
                </a:solidFill>
              </a:rPr>
              <a:t>1- </a:t>
            </a:r>
            <a:r>
              <a:rPr b="1" u="sng" dirty="0">
                <a:solidFill>
                  <a:srgbClr val="258617"/>
                </a:solidFill>
              </a:rPr>
              <a:t>Analysis Paralysis</a:t>
            </a:r>
          </a:p>
        </p:txBody>
      </p:sp>
      <p:sp>
        <p:nvSpPr>
          <p:cNvPr id="186" name="TextBox 3"/>
          <p:cNvSpPr txBox="1"/>
          <p:nvPr/>
        </p:nvSpPr>
        <p:spPr>
          <a:xfrm>
            <a:off x="4263655" y="6256884"/>
            <a:ext cx="7806425"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r">
              <a:defRPr sz="1100"/>
            </a:lvl1pPr>
          </a:lstStyle>
          <a:p>
            <a:r>
              <a:t>Brown, William J., Malveau, Raphael C., McCormick, Hays W., Mowbray, Thomas J. Anti-Patterns - Refactoring software, architectures, and projects in crisis. John Wiley &amp; Sons. p. 215-219. 1998.</a:t>
            </a:r>
          </a:p>
        </p:txBody>
      </p:sp>
      <p:pic>
        <p:nvPicPr>
          <p:cNvPr id="6145" name="Picture 1" descr="page196image49416640">
            <a:extLst>
              <a:ext uri="{FF2B5EF4-FFF2-40B4-BE49-F238E27FC236}">
                <a16:creationId xmlns:a16="http://schemas.microsoft.com/office/drawing/2014/main" id="{A99333BE-E6ED-E94C-B856-55848A8EAE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0916" y="1677475"/>
            <a:ext cx="2264109" cy="1943932"/>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6740482E-307D-024F-987E-87C6D8CB16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7" name="Rounded Rectangle 6">
            <a:extLst>
              <a:ext uri="{FF2B5EF4-FFF2-40B4-BE49-F238E27FC236}">
                <a16:creationId xmlns:a16="http://schemas.microsoft.com/office/drawing/2014/main" id="{9E462D9E-152F-1342-A78B-131BD7CE505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Content Placeholder 1"/>
          <p:cNvSpPr txBox="1">
            <a:spLocks noGrp="1"/>
          </p:cNvSpPr>
          <p:nvPr>
            <p:ph type="body" idx="1"/>
          </p:nvPr>
        </p:nvSpPr>
        <p:spPr>
          <a:xfrm>
            <a:off x="609600" y="1724263"/>
            <a:ext cx="10972800" cy="4525963"/>
          </a:xfrm>
          <a:prstGeom prst="rect">
            <a:avLst/>
          </a:prstGeom>
        </p:spPr>
        <p:txBody>
          <a:bodyPr>
            <a:normAutofit/>
          </a:bodyPr>
          <a:lstStyle/>
          <a:p>
            <a:pPr marL="0" indent="0" defTabSz="678925">
              <a:buSzTx/>
              <a:buNone/>
              <a:defRPr sz="2376" b="1">
                <a:latin typeface="+mn-lt"/>
                <a:ea typeface="+mn-ea"/>
                <a:cs typeface="+mn-cs"/>
                <a:sym typeface="Helvetica"/>
              </a:defRPr>
            </a:pPr>
            <a:r>
              <a:rPr sz="2800" u="sng" dirty="0">
                <a:solidFill>
                  <a:srgbClr val="C00000"/>
                </a:solidFill>
              </a:rPr>
              <a:t>The Fix:</a:t>
            </a:r>
          </a:p>
          <a:p>
            <a:pPr marL="254596" indent="-254596" defTabSz="678925">
              <a:defRPr sz="2376"/>
            </a:pPr>
            <a:r>
              <a:rPr dirty="0"/>
              <a:t>An incremental/cyclical process allows the team to plan/implement a bit at a time</a:t>
            </a:r>
            <a:r>
              <a:rPr lang="en-US" dirty="0"/>
              <a:t>.</a:t>
            </a:r>
            <a:endParaRPr dirty="0"/>
          </a:p>
          <a:p>
            <a:pPr marL="254596" indent="-254596" defTabSz="678925">
              <a:defRPr sz="2376"/>
            </a:pPr>
            <a:r>
              <a:rPr dirty="0"/>
              <a:t>Creating and demonstrating prototypes can alleviate the risk of early missteps</a:t>
            </a:r>
            <a:r>
              <a:rPr lang="en-US" dirty="0"/>
              <a:t>.</a:t>
            </a:r>
            <a:endParaRPr dirty="0"/>
          </a:p>
          <a:p>
            <a:pPr marL="254596" indent="-254596" defTabSz="678925">
              <a:defRPr sz="2376"/>
            </a:pPr>
            <a:r>
              <a:rPr dirty="0"/>
              <a:t>Leaders and teams must be willing to learn from failure (a non-operational mindset)</a:t>
            </a:r>
            <a:endParaRPr lang="en-US" dirty="0"/>
          </a:p>
          <a:p>
            <a:r>
              <a:rPr lang="en-US" b="1" dirty="0"/>
              <a:t>Related: </a:t>
            </a:r>
            <a:r>
              <a:rPr lang="en-US" dirty="0"/>
              <a:t>Fear of Commitment. </a:t>
            </a:r>
          </a:p>
          <a:p>
            <a:pPr marL="254596" indent="-254596" defTabSz="678925">
              <a:defRPr sz="2376"/>
            </a:pPr>
            <a:endParaRPr dirty="0"/>
          </a:p>
        </p:txBody>
      </p:sp>
      <p:sp>
        <p:nvSpPr>
          <p:cNvPr id="185" name="Title 2"/>
          <p:cNvSpPr txBox="1">
            <a:spLocks noGrp="1"/>
          </p:cNvSpPr>
          <p:nvPr>
            <p:ph type="title"/>
          </p:nvPr>
        </p:nvSpPr>
        <p:spPr>
          <a:prstGeom prst="rect">
            <a:avLst/>
          </a:prstGeom>
        </p:spPr>
        <p:txBody>
          <a:bodyPr/>
          <a:lstStyle/>
          <a:p>
            <a:r>
              <a:rPr lang="en-US" b="1" u="sng" dirty="0">
                <a:solidFill>
                  <a:srgbClr val="258617"/>
                </a:solidFill>
              </a:rPr>
              <a:t>1- </a:t>
            </a:r>
            <a:r>
              <a:rPr b="1" u="sng" dirty="0">
                <a:solidFill>
                  <a:srgbClr val="258617"/>
                </a:solidFill>
              </a:rPr>
              <a:t>Analysis Paralysis</a:t>
            </a:r>
            <a:r>
              <a:rPr lang="en-US" b="1" u="sng" dirty="0">
                <a:solidFill>
                  <a:srgbClr val="258617"/>
                </a:solidFill>
              </a:rPr>
              <a:t> (CONT.)</a:t>
            </a:r>
            <a:endParaRPr b="1" u="sng" dirty="0">
              <a:solidFill>
                <a:srgbClr val="258617"/>
              </a:solidFill>
            </a:endParaRPr>
          </a:p>
        </p:txBody>
      </p:sp>
      <p:pic>
        <p:nvPicPr>
          <p:cNvPr id="5" name="عنصر نائب للمحتوى 6">
            <a:extLst>
              <a:ext uri="{FF2B5EF4-FFF2-40B4-BE49-F238E27FC236}">
                <a16:creationId xmlns:a16="http://schemas.microsoft.com/office/drawing/2014/main" id="{BFDED1D6-668C-6E48-A4CC-D1B19E6DAB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F40544FA-F24B-A54E-A354-6CD9FE1C9B7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274726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Content Placeholder 1"/>
          <p:cNvSpPr txBox="1">
            <a:spLocks noGrp="1"/>
          </p:cNvSpPr>
          <p:nvPr>
            <p:ph type="body" idx="1"/>
          </p:nvPr>
        </p:nvSpPr>
        <p:spPr>
          <a:xfrm>
            <a:off x="609600" y="1600206"/>
            <a:ext cx="7740770" cy="4525963"/>
          </a:xfrm>
          <a:prstGeom prst="rect">
            <a:avLst/>
          </a:prstGeom>
        </p:spPr>
        <p:txBody>
          <a:bodyPr>
            <a:normAutofit/>
          </a:bodyPr>
          <a:lstStyle/>
          <a:p>
            <a:pPr marL="0" indent="0">
              <a:lnSpc>
                <a:spcPct val="90000"/>
              </a:lnSpc>
              <a:buSzTx/>
              <a:buNone/>
            </a:pPr>
            <a:endParaRPr lang="en-US" dirty="0"/>
          </a:p>
          <a:p>
            <a:pPr marL="0" indent="0">
              <a:lnSpc>
                <a:spcPct val="90000"/>
              </a:lnSpc>
              <a:buSzTx/>
              <a:buNone/>
            </a:pPr>
            <a:r>
              <a:rPr lang="en-US" dirty="0"/>
              <a:t>- Have you ever participated in a project you felt was destined to fail? </a:t>
            </a:r>
          </a:p>
          <a:p>
            <a:pPr marL="0" indent="0">
              <a:lnSpc>
                <a:spcPct val="90000"/>
              </a:lnSpc>
              <a:buSzTx/>
              <a:buNone/>
            </a:pPr>
            <a:r>
              <a:rPr lang="en-US" dirty="0"/>
              <a:t>- “Death marches” are </a:t>
            </a:r>
            <a:r>
              <a:rPr lang="en-US" dirty="0">
                <a:solidFill>
                  <a:srgbClr val="C00000"/>
                </a:solidFill>
              </a:rPr>
              <a:t>characterized by unattainable goals or deadlines, unsustainable work- loads, and supervisors who seem out of touch with the project team.</a:t>
            </a:r>
          </a:p>
          <a:p>
            <a:pPr marL="0" indent="0">
              <a:lnSpc>
                <a:spcPct val="90000"/>
              </a:lnSpc>
              <a:buSzTx/>
              <a:buNone/>
            </a:pPr>
            <a:r>
              <a:rPr lang="en-US" dirty="0"/>
              <a:t>- This type of project environment can have </a:t>
            </a:r>
            <a:r>
              <a:rPr lang="en-US" dirty="0">
                <a:solidFill>
                  <a:srgbClr val="FF0000"/>
                </a:solidFill>
              </a:rPr>
              <a:t>a devastating effect on morale and team member retention</a:t>
            </a:r>
            <a:r>
              <a:rPr lang="en-US" dirty="0"/>
              <a:t>—often “heroes” who commit to the project’s completion choose to leave soon after it’s finished in fear they will encounter a similar situation in the future. </a:t>
            </a:r>
            <a:endParaRPr lang="en-SA" dirty="0"/>
          </a:p>
          <a:p>
            <a:pPr marL="0" indent="0">
              <a:lnSpc>
                <a:spcPct val="90000"/>
              </a:lnSpc>
              <a:buSzTx/>
              <a:buNone/>
            </a:pPr>
            <a:endParaRPr lang="en-SA" dirty="0"/>
          </a:p>
        </p:txBody>
      </p:sp>
      <p:sp>
        <p:nvSpPr>
          <p:cNvPr id="191" name="Title 2"/>
          <p:cNvSpPr txBox="1">
            <a:spLocks noGrp="1"/>
          </p:cNvSpPr>
          <p:nvPr>
            <p:ph type="title"/>
          </p:nvPr>
        </p:nvSpPr>
        <p:spPr>
          <a:prstGeom prst="rect">
            <a:avLst/>
          </a:prstGeom>
        </p:spPr>
        <p:txBody>
          <a:bodyPr>
            <a:normAutofit/>
          </a:bodyPr>
          <a:lstStyle/>
          <a:p>
            <a:r>
              <a:rPr lang="en-US" sz="3600" b="1" u="sng" dirty="0">
                <a:solidFill>
                  <a:srgbClr val="258617"/>
                </a:solidFill>
              </a:rPr>
              <a:t>2- </a:t>
            </a:r>
            <a:r>
              <a:rPr sz="3600" b="1" u="sng" dirty="0">
                <a:solidFill>
                  <a:srgbClr val="258617"/>
                </a:solidFill>
              </a:rPr>
              <a:t>Death March</a:t>
            </a:r>
          </a:p>
        </p:txBody>
      </p:sp>
      <p:pic>
        <p:nvPicPr>
          <p:cNvPr id="5" name="عنصر نائب للمحتوى 6">
            <a:extLst>
              <a:ext uri="{FF2B5EF4-FFF2-40B4-BE49-F238E27FC236}">
                <a16:creationId xmlns:a16="http://schemas.microsoft.com/office/drawing/2014/main" id="{AE6E5EB5-C849-9649-81B7-5F862FD40B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B3BFDFA3-09B4-B14A-B377-5D3B84233AF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3316" name="Picture 4" descr="Is your project a Death March? | Steve Handy's Blog">
            <a:extLst>
              <a:ext uri="{FF2B5EF4-FFF2-40B4-BE49-F238E27FC236}">
                <a16:creationId xmlns:a16="http://schemas.microsoft.com/office/drawing/2014/main" id="{9860A17D-BB7F-0046-8531-DA39D8F5B9D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654"/>
          <a:stretch/>
        </p:blipFill>
        <p:spPr bwMode="auto">
          <a:xfrm>
            <a:off x="8871040" y="1477941"/>
            <a:ext cx="2883679" cy="41896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Content Placeholder 1"/>
          <p:cNvSpPr txBox="1">
            <a:spLocks noGrp="1"/>
          </p:cNvSpPr>
          <p:nvPr>
            <p:ph type="body" idx="1"/>
          </p:nvPr>
        </p:nvSpPr>
        <p:spPr>
          <a:xfrm>
            <a:off x="445507" y="1678060"/>
            <a:ext cx="10972800" cy="4525963"/>
          </a:xfrm>
          <a:prstGeom prst="rect">
            <a:avLst/>
          </a:prstGeom>
        </p:spPr>
        <p:txBody>
          <a:bodyPr>
            <a:normAutofit/>
          </a:bodyPr>
          <a:lstStyle/>
          <a:p>
            <a:pPr marL="0" indent="0">
              <a:lnSpc>
                <a:spcPct val="90000"/>
              </a:lnSpc>
              <a:buSzTx/>
              <a:buNone/>
              <a:defRPr b="1">
                <a:latin typeface="+mn-lt"/>
                <a:ea typeface="+mn-ea"/>
                <a:cs typeface="+mn-cs"/>
                <a:sym typeface="Helvetica"/>
              </a:defRPr>
            </a:pPr>
            <a:r>
              <a:rPr sz="2800" u="sng" dirty="0">
                <a:solidFill>
                  <a:srgbClr val="C00000"/>
                </a:solidFill>
              </a:rPr>
              <a:t>The Fix:</a:t>
            </a:r>
          </a:p>
          <a:p>
            <a:pPr>
              <a:lnSpc>
                <a:spcPct val="90000"/>
              </a:lnSpc>
            </a:pPr>
            <a:r>
              <a:rPr dirty="0"/>
              <a:t>Avoid committing to schedules and budgets before initial planning and estimates are completed</a:t>
            </a:r>
            <a:r>
              <a:rPr lang="en-US" dirty="0"/>
              <a:t>.</a:t>
            </a:r>
            <a:endParaRPr dirty="0"/>
          </a:p>
          <a:p>
            <a:pPr>
              <a:lnSpc>
                <a:spcPct val="90000"/>
              </a:lnSpc>
            </a:pPr>
            <a:r>
              <a:rPr dirty="0"/>
              <a:t>Increase scheduling, budget, and tracking visibility to management</a:t>
            </a:r>
            <a:r>
              <a:rPr lang="en-US" dirty="0"/>
              <a:t>.</a:t>
            </a:r>
            <a:endParaRPr dirty="0"/>
          </a:p>
          <a:p>
            <a:pPr>
              <a:lnSpc>
                <a:spcPct val="90000"/>
              </a:lnSpc>
            </a:pPr>
            <a:r>
              <a:rPr dirty="0"/>
              <a:t>Be sure to properly reward team members who have “stuck it out” or risk them leaving</a:t>
            </a:r>
            <a:r>
              <a:rPr lang="en-US" dirty="0"/>
              <a:t>.</a:t>
            </a:r>
          </a:p>
          <a:p>
            <a:pPr>
              <a:lnSpc>
                <a:spcPct val="90000"/>
              </a:lnSpc>
            </a:pPr>
            <a:r>
              <a:rPr lang="en-US" dirty="0"/>
              <a:t>Avoid committing to due dates before estimation and scheduling .</a:t>
            </a:r>
          </a:p>
          <a:p>
            <a:r>
              <a:rPr lang="en-US" dirty="0"/>
              <a:t>Finally, if a death march does occur, </a:t>
            </a:r>
            <a:r>
              <a:rPr lang="en-US" b="1" dirty="0">
                <a:solidFill>
                  <a:srgbClr val="00B050"/>
                </a:solidFill>
              </a:rPr>
              <a:t>you should make an effort to reward successful team members with an incentive that exceeds the price (time, emotional) they paid while working on the project. </a:t>
            </a:r>
          </a:p>
          <a:p>
            <a:pPr>
              <a:lnSpc>
                <a:spcPct val="90000"/>
              </a:lnSpc>
            </a:pPr>
            <a:endParaRPr dirty="0"/>
          </a:p>
        </p:txBody>
      </p:sp>
      <p:sp>
        <p:nvSpPr>
          <p:cNvPr id="191" name="Title 2"/>
          <p:cNvSpPr txBox="1">
            <a:spLocks noGrp="1"/>
          </p:cNvSpPr>
          <p:nvPr>
            <p:ph type="title"/>
          </p:nvPr>
        </p:nvSpPr>
        <p:spPr>
          <a:prstGeom prst="rect">
            <a:avLst/>
          </a:prstGeom>
        </p:spPr>
        <p:txBody>
          <a:bodyPr>
            <a:normAutofit/>
          </a:bodyPr>
          <a:lstStyle/>
          <a:p>
            <a:r>
              <a:rPr lang="en-US" sz="3600" b="1" u="sng" dirty="0">
                <a:solidFill>
                  <a:srgbClr val="258617"/>
                </a:solidFill>
              </a:rPr>
              <a:t>2- </a:t>
            </a:r>
            <a:r>
              <a:rPr sz="3600" b="1" u="sng" dirty="0">
                <a:solidFill>
                  <a:srgbClr val="258617"/>
                </a:solidFill>
              </a:rPr>
              <a:t>Death March</a:t>
            </a:r>
            <a:r>
              <a:rPr lang="en-US" sz="3600" b="1" u="sng" dirty="0">
                <a:solidFill>
                  <a:srgbClr val="258617"/>
                </a:solidFill>
              </a:rPr>
              <a:t> (CONT.)</a:t>
            </a:r>
            <a:endParaRPr sz="3600" b="1" u="sng" dirty="0">
              <a:solidFill>
                <a:srgbClr val="258617"/>
              </a:solidFill>
            </a:endParaRPr>
          </a:p>
        </p:txBody>
      </p:sp>
      <p:pic>
        <p:nvPicPr>
          <p:cNvPr id="5" name="عنصر نائب للمحتوى 6">
            <a:extLst>
              <a:ext uri="{FF2B5EF4-FFF2-40B4-BE49-F238E27FC236}">
                <a16:creationId xmlns:a16="http://schemas.microsoft.com/office/drawing/2014/main" id="{158F753C-5926-7947-9242-EA9FCC0090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1EFFCDF0-3AD7-A14D-A960-A17A9DB23B5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909068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Content Placeholder 1"/>
          <p:cNvSpPr txBox="1">
            <a:spLocks noGrp="1"/>
          </p:cNvSpPr>
          <p:nvPr>
            <p:ph type="body" idx="1"/>
          </p:nvPr>
        </p:nvSpPr>
        <p:spPr>
          <a:xfrm>
            <a:off x="609600" y="1600206"/>
            <a:ext cx="10972800" cy="4525963"/>
          </a:xfrm>
          <a:prstGeom prst="rect">
            <a:avLst/>
          </a:prstGeom>
        </p:spPr>
        <p:txBody>
          <a:bodyPr>
            <a:normAutofit/>
          </a:bodyPr>
          <a:lstStyle/>
          <a:p>
            <a:pPr marL="0" indent="0">
              <a:buSzTx/>
              <a:buNone/>
            </a:pPr>
            <a:r>
              <a:rPr dirty="0"/>
              <a:t>“Fire drills” are characterized by constantly shifting priorities and a disorganized, reactive project environment</a:t>
            </a:r>
            <a:r>
              <a:rPr lang="en-US" dirty="0"/>
              <a:t>.</a:t>
            </a:r>
            <a:endParaRPr dirty="0"/>
          </a:p>
          <a:p>
            <a:r>
              <a:rPr dirty="0"/>
              <a:t>Can be caused by </a:t>
            </a:r>
            <a:r>
              <a:rPr dirty="0">
                <a:solidFill>
                  <a:srgbClr val="C00000"/>
                </a:solidFill>
              </a:rPr>
              <a:t>poor leadership ambiguous</a:t>
            </a:r>
            <a:r>
              <a:rPr dirty="0"/>
              <a:t> or </a:t>
            </a:r>
            <a:r>
              <a:rPr dirty="0">
                <a:solidFill>
                  <a:srgbClr val="C00000"/>
                </a:solidFill>
              </a:rPr>
              <a:t>constantly shifting goals</a:t>
            </a:r>
            <a:r>
              <a:rPr dirty="0"/>
              <a:t>, or a </a:t>
            </a:r>
            <a:r>
              <a:rPr dirty="0">
                <a:solidFill>
                  <a:srgbClr val="C00000"/>
                </a:solidFill>
              </a:rPr>
              <a:t>hesitation to begin</a:t>
            </a:r>
            <a:r>
              <a:rPr dirty="0"/>
              <a:t> or </a:t>
            </a:r>
            <a:r>
              <a:rPr dirty="0">
                <a:solidFill>
                  <a:srgbClr val="C00000"/>
                </a:solidFill>
              </a:rPr>
              <a:t>commit to a course of action</a:t>
            </a:r>
            <a:r>
              <a:rPr lang="en-US" dirty="0">
                <a:solidFill>
                  <a:srgbClr val="C00000"/>
                </a:solidFill>
              </a:rPr>
              <a:t>.</a:t>
            </a:r>
            <a:endParaRPr dirty="0">
              <a:solidFill>
                <a:srgbClr val="C00000"/>
              </a:solidFill>
            </a:endParaRPr>
          </a:p>
          <a:p>
            <a:r>
              <a:rPr dirty="0"/>
              <a:t>Some team members prefer </a:t>
            </a:r>
            <a:r>
              <a:rPr dirty="0">
                <a:solidFill>
                  <a:srgbClr val="FF0000"/>
                </a:solidFill>
              </a:rPr>
              <a:t>a “fire drill” environment because it can mask poor quality work or lack of individual productivity</a:t>
            </a:r>
            <a:endParaRPr lang="en-US" dirty="0">
              <a:solidFill>
                <a:srgbClr val="FF0000"/>
              </a:solidFill>
            </a:endParaRPr>
          </a:p>
          <a:p>
            <a:endParaRPr dirty="0"/>
          </a:p>
        </p:txBody>
      </p:sp>
      <p:sp>
        <p:nvSpPr>
          <p:cNvPr id="197" name="Title 2"/>
          <p:cNvSpPr txBox="1">
            <a:spLocks noGrp="1"/>
          </p:cNvSpPr>
          <p:nvPr>
            <p:ph type="title"/>
          </p:nvPr>
        </p:nvSpPr>
        <p:spPr>
          <a:prstGeom prst="rect">
            <a:avLst/>
          </a:prstGeom>
        </p:spPr>
        <p:txBody>
          <a:bodyPr>
            <a:normAutofit/>
          </a:bodyPr>
          <a:lstStyle/>
          <a:p>
            <a:r>
              <a:rPr lang="en-US" sz="3600" b="1" u="sng" dirty="0">
                <a:solidFill>
                  <a:srgbClr val="258617"/>
                </a:solidFill>
              </a:rPr>
              <a:t>3- </a:t>
            </a:r>
            <a:r>
              <a:rPr sz="3600" b="1" u="sng" dirty="0">
                <a:solidFill>
                  <a:srgbClr val="258617"/>
                </a:solidFill>
              </a:rPr>
              <a:t>Fire Drill</a:t>
            </a:r>
          </a:p>
        </p:txBody>
      </p:sp>
      <p:sp>
        <p:nvSpPr>
          <p:cNvPr id="198" name="TextBox 3"/>
          <p:cNvSpPr txBox="1"/>
          <p:nvPr/>
        </p:nvSpPr>
        <p:spPr>
          <a:xfrm>
            <a:off x="4364966" y="6126170"/>
            <a:ext cx="7705114" cy="430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r">
              <a:defRPr sz="1100"/>
            </a:lvl1pPr>
          </a:lstStyle>
          <a:p>
            <a:r>
              <a:rPr dirty="0"/>
              <a:t>Brown, William J., </a:t>
            </a:r>
            <a:r>
              <a:rPr dirty="0" err="1"/>
              <a:t>Malveau</a:t>
            </a:r>
            <a:r>
              <a:rPr dirty="0"/>
              <a:t>, Raphael C., McCormick, Hays W., Mowbray, Thomas J. Anti-Patterns - Refactoring software, architectures, and projects in crisis. John Wiley &amp; Sons. p. 262-264. 1998.</a:t>
            </a:r>
          </a:p>
        </p:txBody>
      </p:sp>
      <p:pic>
        <p:nvPicPr>
          <p:cNvPr id="3" name="Picture 2">
            <a:extLst>
              <a:ext uri="{FF2B5EF4-FFF2-40B4-BE49-F238E27FC236}">
                <a16:creationId xmlns:a16="http://schemas.microsoft.com/office/drawing/2014/main" id="{7C1A7934-C446-F34A-8A49-4F74E6E0F3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0151" y="3426086"/>
            <a:ext cx="2665721" cy="2403188"/>
          </a:xfrm>
          <a:prstGeom prst="rect">
            <a:avLst/>
          </a:prstGeom>
        </p:spPr>
      </p:pic>
      <p:pic>
        <p:nvPicPr>
          <p:cNvPr id="6" name="عنصر نائب للمحتوى 6">
            <a:extLst>
              <a:ext uri="{FF2B5EF4-FFF2-40B4-BE49-F238E27FC236}">
                <a16:creationId xmlns:a16="http://schemas.microsoft.com/office/drawing/2014/main" id="{614E6AED-84CA-8F42-893B-65D39BF0FC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7" name="Rounded Rectangle 6">
            <a:extLst>
              <a:ext uri="{FF2B5EF4-FFF2-40B4-BE49-F238E27FC236}">
                <a16:creationId xmlns:a16="http://schemas.microsoft.com/office/drawing/2014/main" id="{1351AB83-D237-B749-B95E-9D35CA0A74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Content Placeholder 1"/>
          <p:cNvSpPr txBox="1">
            <a:spLocks noGrp="1"/>
          </p:cNvSpPr>
          <p:nvPr>
            <p:ph type="body" idx="1"/>
          </p:nvPr>
        </p:nvSpPr>
        <p:spPr>
          <a:xfrm>
            <a:off x="609600" y="1600206"/>
            <a:ext cx="10972800" cy="4525963"/>
          </a:xfrm>
          <a:prstGeom prst="rect">
            <a:avLst/>
          </a:prstGeom>
        </p:spPr>
        <p:txBody>
          <a:bodyPr>
            <a:normAutofit/>
          </a:bodyPr>
          <a:lstStyle/>
          <a:p>
            <a:pPr marL="0" indent="0">
              <a:buSzTx/>
              <a:buNone/>
              <a:defRPr b="1">
                <a:latin typeface="+mn-lt"/>
                <a:ea typeface="+mn-ea"/>
                <a:cs typeface="+mn-cs"/>
                <a:sym typeface="Helvetica"/>
              </a:defRPr>
            </a:pPr>
            <a:r>
              <a:rPr sz="2800" u="sng" dirty="0">
                <a:solidFill>
                  <a:srgbClr val="C00000"/>
                </a:solidFill>
              </a:rPr>
              <a:t>The Fix:</a:t>
            </a:r>
          </a:p>
          <a:p>
            <a:r>
              <a:rPr dirty="0"/>
              <a:t>One effective strategy is “</a:t>
            </a:r>
            <a:r>
              <a:rPr b="1" dirty="0">
                <a:solidFill>
                  <a:schemeClr val="accent3"/>
                </a:solidFill>
              </a:rPr>
              <a:t>project management sheltering</a:t>
            </a:r>
            <a:r>
              <a:rPr dirty="0"/>
              <a:t>,” where the team leader personally acts as a single </a:t>
            </a:r>
            <a:r>
              <a:rPr lang="en-US" dirty="0"/>
              <a:t>link</a:t>
            </a:r>
            <a:r>
              <a:rPr dirty="0"/>
              <a:t> with the outside world, working to create a consistent, evenly-prioritized work environment for the team</a:t>
            </a:r>
            <a:r>
              <a:rPr lang="en-US" dirty="0"/>
              <a:t>.</a:t>
            </a:r>
            <a:endParaRPr dirty="0"/>
          </a:p>
          <a:p>
            <a:r>
              <a:rPr dirty="0"/>
              <a:t>Eliminating the circumstances that lead to “fire drills” is the best fix</a:t>
            </a:r>
            <a:r>
              <a:rPr lang="en-US" dirty="0"/>
              <a:t>.</a:t>
            </a:r>
            <a:endParaRPr dirty="0"/>
          </a:p>
        </p:txBody>
      </p:sp>
      <p:sp>
        <p:nvSpPr>
          <p:cNvPr id="197" name="Title 2"/>
          <p:cNvSpPr txBox="1">
            <a:spLocks noGrp="1"/>
          </p:cNvSpPr>
          <p:nvPr>
            <p:ph type="title"/>
          </p:nvPr>
        </p:nvSpPr>
        <p:spPr>
          <a:prstGeom prst="rect">
            <a:avLst/>
          </a:prstGeom>
        </p:spPr>
        <p:txBody>
          <a:bodyPr>
            <a:normAutofit/>
          </a:bodyPr>
          <a:lstStyle/>
          <a:p>
            <a:r>
              <a:rPr lang="en-US" sz="3600" b="1" u="sng" dirty="0">
                <a:solidFill>
                  <a:srgbClr val="258617"/>
                </a:solidFill>
              </a:rPr>
              <a:t>3- </a:t>
            </a:r>
            <a:r>
              <a:rPr sz="3600" b="1" u="sng" dirty="0">
                <a:solidFill>
                  <a:srgbClr val="258617"/>
                </a:solidFill>
              </a:rPr>
              <a:t>Fire Drill</a:t>
            </a:r>
            <a:r>
              <a:rPr lang="en-US" sz="3600" b="1" u="sng" dirty="0">
                <a:solidFill>
                  <a:srgbClr val="258617"/>
                </a:solidFill>
              </a:rPr>
              <a:t> (CONT.)</a:t>
            </a:r>
            <a:endParaRPr sz="3600" b="1" u="sng" dirty="0">
              <a:solidFill>
                <a:srgbClr val="258617"/>
              </a:solidFill>
            </a:endParaRPr>
          </a:p>
        </p:txBody>
      </p:sp>
      <p:pic>
        <p:nvPicPr>
          <p:cNvPr id="5" name="عنصر نائب للمحتوى 6">
            <a:extLst>
              <a:ext uri="{FF2B5EF4-FFF2-40B4-BE49-F238E27FC236}">
                <a16:creationId xmlns:a16="http://schemas.microsoft.com/office/drawing/2014/main" id="{E8147FEB-58EA-9D47-8EFA-1311B67363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97E50A12-46BD-3C41-ADCF-645D9FC51EB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3930949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Content Placeholder 1"/>
          <p:cNvSpPr txBox="1">
            <a:spLocks noGrp="1"/>
          </p:cNvSpPr>
          <p:nvPr>
            <p:ph type="body" idx="1"/>
          </p:nvPr>
        </p:nvSpPr>
        <p:spPr>
          <a:xfrm>
            <a:off x="609601" y="1600205"/>
            <a:ext cx="8786272" cy="4803659"/>
          </a:xfrm>
          <a:prstGeom prst="rect">
            <a:avLst/>
          </a:prstGeom>
        </p:spPr>
        <p:txBody>
          <a:bodyPr>
            <a:normAutofit lnSpcReduction="10000"/>
          </a:bodyPr>
          <a:lstStyle/>
          <a:p>
            <a:pPr marL="0" indent="0" defTabSz="678925">
              <a:buSzTx/>
              <a:buNone/>
              <a:defRPr sz="2376"/>
            </a:pPr>
            <a:r>
              <a:rPr dirty="0"/>
              <a:t>Adding resources who </a:t>
            </a:r>
            <a:r>
              <a:rPr b="1" dirty="0">
                <a:solidFill>
                  <a:srgbClr val="FF0000"/>
                </a:solidFill>
              </a:rPr>
              <a:t>don’t have proper skills/training or who are ineffectively managed can result in less productivity than expected</a:t>
            </a:r>
            <a:r>
              <a:rPr lang="en-US" b="1" dirty="0">
                <a:solidFill>
                  <a:srgbClr val="FF0000"/>
                </a:solidFill>
              </a:rPr>
              <a:t>.</a:t>
            </a:r>
            <a:endParaRPr b="1" dirty="0">
              <a:solidFill>
                <a:srgbClr val="FF0000"/>
              </a:solidFill>
            </a:endParaRPr>
          </a:p>
          <a:p>
            <a:pPr marL="254596" indent="-254596" defTabSz="678925">
              <a:defRPr sz="2376"/>
            </a:pPr>
            <a:r>
              <a:rPr dirty="0"/>
              <a:t>Teams that hire external contractors often </a:t>
            </a:r>
            <a:r>
              <a:rPr dirty="0">
                <a:solidFill>
                  <a:srgbClr val="FF0000"/>
                </a:solidFill>
              </a:rPr>
              <a:t>don’t manage them effectively</a:t>
            </a:r>
            <a:r>
              <a:rPr lang="en-US" dirty="0">
                <a:solidFill>
                  <a:srgbClr val="FF0000"/>
                </a:solidFill>
              </a:rPr>
              <a:t>.</a:t>
            </a:r>
            <a:endParaRPr dirty="0">
              <a:solidFill>
                <a:srgbClr val="FF0000"/>
              </a:solidFill>
            </a:endParaRPr>
          </a:p>
          <a:p>
            <a:pPr marL="254596" indent="-254596" defTabSz="678925">
              <a:defRPr sz="2376"/>
            </a:pPr>
            <a:r>
              <a:rPr dirty="0"/>
              <a:t>Adding people to an already late project hoping to </a:t>
            </a:r>
            <a:r>
              <a:rPr dirty="0">
                <a:solidFill>
                  <a:srgbClr val="FF0000"/>
                </a:solidFill>
              </a:rPr>
              <a:t>“catch up” </a:t>
            </a:r>
            <a:r>
              <a:rPr dirty="0"/>
              <a:t>can leave the team even further behind</a:t>
            </a:r>
          </a:p>
          <a:p>
            <a:pPr marL="254596" indent="-254596" defTabSz="678925">
              <a:defRPr sz="2376"/>
            </a:pPr>
            <a:r>
              <a:rPr dirty="0"/>
              <a:t>Group work can introduce the opportunity for “social loafing,” allowing individuals to expend less effort (without being noticed) than if they worked alone</a:t>
            </a:r>
            <a:endParaRPr lang="en-US" dirty="0"/>
          </a:p>
          <a:p>
            <a:pPr marL="254596" indent="-254596" defTabSz="678925">
              <a:defRPr sz="2376"/>
            </a:pPr>
            <a:endParaRPr dirty="0"/>
          </a:p>
        </p:txBody>
      </p:sp>
      <p:sp>
        <p:nvSpPr>
          <p:cNvPr id="203" name="Title 2"/>
          <p:cNvSpPr txBox="1">
            <a:spLocks noGrp="1"/>
          </p:cNvSpPr>
          <p:nvPr>
            <p:ph type="title"/>
          </p:nvPr>
        </p:nvSpPr>
        <p:spPr>
          <a:xfrm>
            <a:off x="1130270" y="953324"/>
            <a:ext cx="10100947" cy="1049235"/>
          </a:xfrm>
          <a:prstGeom prst="rect">
            <a:avLst/>
          </a:prstGeom>
        </p:spPr>
        <p:txBody>
          <a:bodyPr>
            <a:normAutofit fontScale="90000"/>
          </a:bodyPr>
          <a:lstStyle/>
          <a:p>
            <a:pPr defTabSz="665209">
              <a:defRPr sz="3783"/>
            </a:pPr>
            <a:r>
              <a:rPr lang="en-US" b="1" dirty="0">
                <a:solidFill>
                  <a:srgbClr val="258617"/>
                </a:solidFill>
              </a:rPr>
              <a:t>4- </a:t>
            </a:r>
            <a:r>
              <a:rPr b="1" dirty="0">
                <a:solidFill>
                  <a:srgbClr val="258617"/>
                </a:solidFill>
              </a:rPr>
              <a:t>Ineffectively Adding Resources to the Team</a:t>
            </a:r>
          </a:p>
        </p:txBody>
      </p:sp>
      <p:sp>
        <p:nvSpPr>
          <p:cNvPr id="204" name="TextBox 3"/>
          <p:cNvSpPr txBox="1"/>
          <p:nvPr/>
        </p:nvSpPr>
        <p:spPr>
          <a:xfrm>
            <a:off x="4278701" y="6234706"/>
            <a:ext cx="7791379" cy="6001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r">
              <a:defRPr sz="1100"/>
            </a:pPr>
            <a:r>
              <a:rPr dirty="0"/>
              <a:t>Brooks, Frederick P., Jr. The Mythical Man-Month. Addison-Wesley. 1975. </a:t>
            </a:r>
            <a:br>
              <a:rPr dirty="0"/>
            </a:br>
            <a:r>
              <a:rPr dirty="0"/>
              <a:t>Latane, B., Williams, K., and Harkins, S. Many Hands Make Light the Work: The Causes and Consequences of Social Loafing. Journal of Personality and Social Psychology, 37(6), p. 822-832.1979.</a:t>
            </a:r>
          </a:p>
        </p:txBody>
      </p:sp>
      <p:pic>
        <p:nvPicPr>
          <p:cNvPr id="7169" name="Picture 1" descr="page198image49637536">
            <a:extLst>
              <a:ext uri="{FF2B5EF4-FFF2-40B4-BE49-F238E27FC236}">
                <a16:creationId xmlns:a16="http://schemas.microsoft.com/office/drawing/2014/main" id="{E97EF2B7-8996-D244-A2F8-A477B3B470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1442" y="2150890"/>
            <a:ext cx="2003375" cy="1720070"/>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C14B00CE-293B-FC4E-9B70-71FCEE7987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7" name="Rounded Rectangle 6">
            <a:extLst>
              <a:ext uri="{FF2B5EF4-FFF2-40B4-BE49-F238E27FC236}">
                <a16:creationId xmlns:a16="http://schemas.microsoft.com/office/drawing/2014/main" id="{C9422FB5-E2E7-FC4A-AD80-BD7EC8A5150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Content Placeholder 1"/>
          <p:cNvSpPr txBox="1">
            <a:spLocks noGrp="1"/>
          </p:cNvSpPr>
          <p:nvPr>
            <p:ph type="body" idx="1"/>
          </p:nvPr>
        </p:nvSpPr>
        <p:spPr>
          <a:xfrm>
            <a:off x="609600" y="1991012"/>
            <a:ext cx="10972800" cy="4803659"/>
          </a:xfrm>
          <a:prstGeom prst="rect">
            <a:avLst/>
          </a:prstGeom>
        </p:spPr>
        <p:txBody>
          <a:bodyPr>
            <a:normAutofit/>
          </a:bodyPr>
          <a:lstStyle/>
          <a:p>
            <a:pPr marL="0" indent="0" defTabSz="678925">
              <a:buSzTx/>
              <a:buNone/>
              <a:defRPr sz="2376" b="1">
                <a:latin typeface="+mn-lt"/>
                <a:ea typeface="+mn-ea"/>
                <a:cs typeface="+mn-cs"/>
                <a:sym typeface="Helvetica"/>
              </a:defRPr>
            </a:pPr>
            <a:r>
              <a:rPr sz="2800" u="sng" dirty="0">
                <a:solidFill>
                  <a:srgbClr val="C00000"/>
                </a:solidFill>
              </a:rPr>
              <a:t>The Fix:</a:t>
            </a:r>
          </a:p>
          <a:p>
            <a:pPr marL="254596" indent="-254596" defTabSz="678925">
              <a:defRPr sz="2376"/>
            </a:pPr>
            <a:r>
              <a:rPr dirty="0"/>
              <a:t>Understand that introducing new team members will require a large initial commitment and effort before gains are realized</a:t>
            </a:r>
            <a:r>
              <a:rPr lang="en-US" dirty="0"/>
              <a:t>.</a:t>
            </a:r>
            <a:endParaRPr dirty="0"/>
          </a:p>
          <a:p>
            <a:pPr marL="254596" indent="-254596" defTabSz="678925">
              <a:defRPr sz="2376"/>
            </a:pPr>
            <a:r>
              <a:rPr dirty="0"/>
              <a:t>Engage current team members in bringing new ones “up to speed”</a:t>
            </a:r>
            <a:endParaRPr lang="en-US" dirty="0"/>
          </a:p>
          <a:p>
            <a:pPr marL="254596" indent="-254596" defTabSz="678925">
              <a:defRPr sz="2376"/>
            </a:pPr>
            <a:endParaRPr dirty="0"/>
          </a:p>
        </p:txBody>
      </p:sp>
      <p:sp>
        <p:nvSpPr>
          <p:cNvPr id="203" name="Title 2"/>
          <p:cNvSpPr txBox="1">
            <a:spLocks noGrp="1"/>
          </p:cNvSpPr>
          <p:nvPr>
            <p:ph type="title"/>
          </p:nvPr>
        </p:nvSpPr>
        <p:spPr>
          <a:xfrm>
            <a:off x="1130270" y="953324"/>
            <a:ext cx="10100947" cy="1049235"/>
          </a:xfrm>
          <a:prstGeom prst="rect">
            <a:avLst/>
          </a:prstGeom>
        </p:spPr>
        <p:txBody>
          <a:bodyPr>
            <a:normAutofit fontScale="90000"/>
          </a:bodyPr>
          <a:lstStyle/>
          <a:p>
            <a:pPr defTabSz="665209">
              <a:defRPr sz="3783"/>
            </a:pPr>
            <a:r>
              <a:rPr lang="en-US" b="1" dirty="0">
                <a:solidFill>
                  <a:srgbClr val="258617"/>
                </a:solidFill>
              </a:rPr>
              <a:t>4- </a:t>
            </a:r>
            <a:r>
              <a:rPr b="1" dirty="0">
                <a:solidFill>
                  <a:srgbClr val="258617"/>
                </a:solidFill>
              </a:rPr>
              <a:t>Ineffectively Adding Resources to the Team</a:t>
            </a:r>
            <a:r>
              <a:rPr lang="en-US" b="1" dirty="0">
                <a:solidFill>
                  <a:srgbClr val="258617"/>
                </a:solidFill>
              </a:rPr>
              <a:t> (CONT.)</a:t>
            </a:r>
            <a:endParaRPr b="1" dirty="0">
              <a:solidFill>
                <a:srgbClr val="258617"/>
              </a:solidFill>
            </a:endParaRPr>
          </a:p>
        </p:txBody>
      </p:sp>
      <p:pic>
        <p:nvPicPr>
          <p:cNvPr id="5" name="عنصر نائب للمحتوى 6">
            <a:extLst>
              <a:ext uri="{FF2B5EF4-FFF2-40B4-BE49-F238E27FC236}">
                <a16:creationId xmlns:a16="http://schemas.microsoft.com/office/drawing/2014/main" id="{DB3BD6F8-33A1-954C-993D-83279CC51E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1C668324-CF98-6B4A-8A1C-502D81BBADE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6146378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Content Placeholder 1"/>
          <p:cNvSpPr txBox="1">
            <a:spLocks noGrp="1"/>
          </p:cNvSpPr>
          <p:nvPr>
            <p:ph type="body" idx="1"/>
          </p:nvPr>
        </p:nvSpPr>
        <p:spPr>
          <a:xfrm>
            <a:off x="609600" y="2199994"/>
            <a:ext cx="10972800" cy="4525963"/>
          </a:xfrm>
          <a:prstGeom prst="rect">
            <a:avLst/>
          </a:prstGeom>
        </p:spPr>
        <p:txBody>
          <a:bodyPr>
            <a:normAutofit fontScale="85000" lnSpcReduction="10000"/>
          </a:bodyPr>
          <a:lstStyle/>
          <a:p>
            <a:pPr marL="0" indent="0" defTabSz="678925">
              <a:buSzTx/>
              <a:buNone/>
              <a:defRPr sz="2376"/>
            </a:pPr>
            <a:r>
              <a:rPr dirty="0"/>
              <a:t>Attempting to </a:t>
            </a:r>
            <a:r>
              <a:rPr dirty="0">
                <a:solidFill>
                  <a:srgbClr val="C00000"/>
                </a:solidFill>
              </a:rPr>
              <a:t>show “real” progress sooner</a:t>
            </a:r>
            <a:r>
              <a:rPr dirty="0"/>
              <a:t>, the project spends less time in the initiation and planning phases so that they can enter the execution phase sooner</a:t>
            </a:r>
            <a:r>
              <a:rPr lang="en-US" dirty="0"/>
              <a:t>.</a:t>
            </a:r>
            <a:endParaRPr dirty="0"/>
          </a:p>
          <a:p>
            <a:pPr marL="254596" indent="-254596" defTabSz="678925">
              <a:defRPr sz="2376"/>
            </a:pPr>
            <a:r>
              <a:rPr dirty="0"/>
              <a:t>Early project phases require more discipline, forethought, and may bring more pressure from the customer or management who have less visibility of progress</a:t>
            </a:r>
          </a:p>
          <a:p>
            <a:pPr marL="254596" indent="-254596" defTabSz="678925">
              <a:defRPr sz="2376" i="1">
                <a:latin typeface="+mn-lt"/>
                <a:ea typeface="+mn-ea"/>
                <a:cs typeface="+mn-cs"/>
                <a:sym typeface="Helvetica"/>
              </a:defRPr>
            </a:pPr>
            <a:r>
              <a:rPr dirty="0">
                <a:solidFill>
                  <a:srgbClr val="C00000"/>
                </a:solidFill>
              </a:rPr>
              <a:t>Upstream</a:t>
            </a:r>
            <a:r>
              <a:rPr i="0" dirty="0">
                <a:solidFill>
                  <a:srgbClr val="C00000"/>
                </a:solidFill>
                <a:latin typeface="+mj-lt"/>
                <a:ea typeface="+mj-ea"/>
                <a:cs typeface="+mj-cs"/>
                <a:sym typeface="Calibri"/>
              </a:rPr>
              <a:t> activities </a:t>
            </a:r>
            <a:r>
              <a:rPr i="0" dirty="0">
                <a:latin typeface="+mj-lt"/>
                <a:ea typeface="+mj-ea"/>
                <a:cs typeface="+mj-cs"/>
                <a:sym typeface="Calibri"/>
              </a:rPr>
              <a:t>such as design iterations, thorough estimation, risk management, and formal approval/signoff are often skipped, </a:t>
            </a:r>
            <a:r>
              <a:rPr i="0" dirty="0">
                <a:solidFill>
                  <a:srgbClr val="C00000"/>
                </a:solidFill>
                <a:latin typeface="+mj-lt"/>
                <a:ea typeface="+mj-ea"/>
                <a:cs typeface="+mj-cs"/>
                <a:sym typeface="Calibri"/>
              </a:rPr>
              <a:t>leading to issues </a:t>
            </a:r>
            <a:r>
              <a:rPr dirty="0">
                <a:solidFill>
                  <a:srgbClr val="C00000"/>
                </a:solidFill>
              </a:rPr>
              <a:t>downstream</a:t>
            </a:r>
            <a:endParaRPr lang="en-US" dirty="0">
              <a:solidFill>
                <a:srgbClr val="C00000"/>
              </a:solidFill>
            </a:endParaRPr>
          </a:p>
          <a:p>
            <a:pPr marL="254596" indent="-254596" defTabSz="678925">
              <a:defRPr sz="2376" i="1">
                <a:latin typeface="+mn-lt"/>
                <a:ea typeface="+mn-ea"/>
                <a:cs typeface="+mn-cs"/>
                <a:sym typeface="Helvetica"/>
              </a:defRPr>
            </a:pPr>
            <a:r>
              <a:rPr lang="en-US" sz="2376" i="1" dirty="0">
                <a:solidFill>
                  <a:srgbClr val="00B050"/>
                </a:solidFill>
                <a:sym typeface="Helvetica"/>
              </a:rPr>
              <a:t>Rushing to the execution phase </a:t>
            </a:r>
            <a:r>
              <a:rPr lang="en-US" sz="2376" i="1" dirty="0">
                <a:sym typeface="Helvetica"/>
              </a:rPr>
              <a:t>of projects can become so commonplace that people may begin to accept the consequences of doing so as fact rather than circumstance.</a:t>
            </a:r>
          </a:p>
          <a:p>
            <a:pPr marL="254596" indent="-254596" defTabSz="678925">
              <a:defRPr sz="2376" i="1">
                <a:latin typeface="+mn-lt"/>
                <a:ea typeface="+mn-ea"/>
                <a:cs typeface="+mn-cs"/>
                <a:sym typeface="Helvetica"/>
              </a:defRPr>
            </a:pPr>
            <a:r>
              <a:rPr lang="en-US" sz="2376" i="1" dirty="0">
                <a:sym typeface="Helvetica"/>
              </a:rPr>
              <a:t> </a:t>
            </a:r>
            <a:endParaRPr lang="en-US" dirty="0"/>
          </a:p>
          <a:p>
            <a:pPr marL="254596" indent="-254596" defTabSz="678925">
              <a:defRPr sz="2376" i="1">
                <a:latin typeface="+mn-lt"/>
                <a:ea typeface="+mn-ea"/>
                <a:cs typeface="+mn-cs"/>
                <a:sym typeface="Helvetica"/>
              </a:defRPr>
            </a:pPr>
            <a:endParaRPr dirty="0"/>
          </a:p>
        </p:txBody>
      </p:sp>
      <p:sp>
        <p:nvSpPr>
          <p:cNvPr id="209" name="Title 2"/>
          <p:cNvSpPr txBox="1">
            <a:spLocks noGrp="1"/>
          </p:cNvSpPr>
          <p:nvPr>
            <p:ph type="title"/>
          </p:nvPr>
        </p:nvSpPr>
        <p:spPr>
          <a:prstGeom prst="rect">
            <a:avLst/>
          </a:prstGeom>
        </p:spPr>
        <p:txBody>
          <a:bodyPr>
            <a:noAutofit/>
          </a:bodyPr>
          <a:lstStyle>
            <a:lvl1pPr defTabSz="678925">
              <a:defRPr sz="4356"/>
            </a:lvl1pPr>
          </a:lstStyle>
          <a:p>
            <a:r>
              <a:rPr lang="en-US" sz="3200" b="1" u="sng" dirty="0">
                <a:solidFill>
                  <a:srgbClr val="258617"/>
                </a:solidFill>
              </a:rPr>
              <a:t>5- </a:t>
            </a:r>
            <a:r>
              <a:rPr sz="3200" b="1" u="sng" dirty="0">
                <a:solidFill>
                  <a:srgbClr val="258617"/>
                </a:solidFill>
              </a:rPr>
              <a:t>Rushing to Execution</a:t>
            </a:r>
          </a:p>
        </p:txBody>
      </p:sp>
      <p:pic>
        <p:nvPicPr>
          <p:cNvPr id="4" name="عنصر نائب للمحتوى 6">
            <a:extLst>
              <a:ext uri="{FF2B5EF4-FFF2-40B4-BE49-F238E27FC236}">
                <a16:creationId xmlns:a16="http://schemas.microsoft.com/office/drawing/2014/main" id="{427EAA9D-177C-D34F-AFBC-19CE830710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29CBC6FC-DD43-5E4D-9B7F-856128D1639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Content Placeholder 1"/>
          <p:cNvSpPr txBox="1">
            <a:spLocks noGrp="1"/>
          </p:cNvSpPr>
          <p:nvPr>
            <p:ph type="body" idx="1"/>
          </p:nvPr>
        </p:nvSpPr>
        <p:spPr>
          <a:xfrm>
            <a:off x="609600" y="1600206"/>
            <a:ext cx="10972800" cy="4525963"/>
          </a:xfrm>
          <a:prstGeom prst="rect">
            <a:avLst/>
          </a:prstGeom>
        </p:spPr>
        <p:txBody>
          <a:bodyPr>
            <a:normAutofit/>
          </a:bodyPr>
          <a:lstStyle/>
          <a:p>
            <a:pPr marL="0" indent="0" defTabSz="678925">
              <a:buSzTx/>
              <a:buNone/>
              <a:defRPr sz="2376" b="1">
                <a:latin typeface="+mn-lt"/>
                <a:ea typeface="+mn-ea"/>
                <a:cs typeface="+mn-cs"/>
                <a:sym typeface="Helvetica"/>
              </a:defRPr>
            </a:pPr>
            <a:r>
              <a:rPr sz="3300" u="sng" dirty="0">
                <a:solidFill>
                  <a:srgbClr val="C00000"/>
                </a:solidFill>
              </a:rPr>
              <a:t>The Fix:</a:t>
            </a:r>
          </a:p>
          <a:p>
            <a:pPr marL="254596" indent="-254596" defTabSz="678925">
              <a:defRPr sz="2376"/>
            </a:pPr>
            <a:r>
              <a:rPr dirty="0"/>
              <a:t>Properly consider early project activities, giving early achievements recognition similar to those in the execution phase</a:t>
            </a:r>
          </a:p>
          <a:p>
            <a:pPr marL="254596" indent="-254596" defTabSz="678925">
              <a:defRPr sz="2376"/>
            </a:pPr>
            <a:r>
              <a:rPr dirty="0"/>
              <a:t>Retrospectives and lessons learned from previous projects will often call for increased early-project efforts (planning, estimation, stakeholder analysis, etc.)</a:t>
            </a:r>
            <a:endParaRPr lang="en-US" dirty="0"/>
          </a:p>
          <a:p>
            <a:pPr marL="254596" indent="-254596" defTabSz="678925">
              <a:defRPr sz="2376"/>
            </a:pPr>
            <a:endParaRPr lang="en-US" dirty="0"/>
          </a:p>
          <a:p>
            <a:pPr marL="254596" indent="-254596" defTabSz="678925">
              <a:defRPr sz="2376"/>
            </a:pPr>
            <a:endParaRPr dirty="0"/>
          </a:p>
        </p:txBody>
      </p:sp>
      <p:sp>
        <p:nvSpPr>
          <p:cNvPr id="209" name="Title 2"/>
          <p:cNvSpPr txBox="1">
            <a:spLocks noGrp="1"/>
          </p:cNvSpPr>
          <p:nvPr>
            <p:ph type="title"/>
          </p:nvPr>
        </p:nvSpPr>
        <p:spPr>
          <a:prstGeom prst="rect">
            <a:avLst/>
          </a:prstGeom>
        </p:spPr>
        <p:txBody>
          <a:bodyPr>
            <a:noAutofit/>
          </a:bodyPr>
          <a:lstStyle>
            <a:lvl1pPr defTabSz="678925">
              <a:defRPr sz="4356"/>
            </a:lvl1pPr>
          </a:lstStyle>
          <a:p>
            <a:r>
              <a:rPr lang="en-US" sz="3200" b="1" u="sng" dirty="0">
                <a:solidFill>
                  <a:srgbClr val="258617"/>
                </a:solidFill>
              </a:rPr>
              <a:t>5- </a:t>
            </a:r>
            <a:r>
              <a:rPr sz="3200" b="1" u="sng" dirty="0">
                <a:solidFill>
                  <a:srgbClr val="258617"/>
                </a:solidFill>
              </a:rPr>
              <a:t>Rushing to Execution</a:t>
            </a:r>
            <a:r>
              <a:rPr lang="en-US" sz="3200" b="1" u="sng" dirty="0">
                <a:solidFill>
                  <a:srgbClr val="258617"/>
                </a:solidFill>
              </a:rPr>
              <a:t> (CONT.)</a:t>
            </a:r>
            <a:endParaRPr sz="3200" b="1" u="sng" dirty="0">
              <a:solidFill>
                <a:srgbClr val="258617"/>
              </a:solidFill>
            </a:endParaRPr>
          </a:p>
        </p:txBody>
      </p:sp>
      <p:pic>
        <p:nvPicPr>
          <p:cNvPr id="4" name="عنصر نائب للمحتوى 6">
            <a:extLst>
              <a:ext uri="{FF2B5EF4-FFF2-40B4-BE49-F238E27FC236}">
                <a16:creationId xmlns:a16="http://schemas.microsoft.com/office/drawing/2014/main" id="{38B74020-AF21-AC49-989F-CA92233CD9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74AE4700-44C7-1C42-8D4E-C27C7ADA083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7652845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Content Placeholder 1"/>
          <p:cNvSpPr txBox="1">
            <a:spLocks noGrp="1"/>
          </p:cNvSpPr>
          <p:nvPr>
            <p:ph type="body" idx="1"/>
          </p:nvPr>
        </p:nvSpPr>
        <p:spPr>
          <a:xfrm>
            <a:off x="635403" y="1824746"/>
            <a:ext cx="9746974" cy="4525963"/>
          </a:xfrm>
          <a:prstGeom prst="rect">
            <a:avLst/>
          </a:prstGeom>
        </p:spPr>
        <p:txBody>
          <a:bodyPr>
            <a:normAutofit/>
          </a:bodyPr>
          <a:lstStyle/>
          <a:p>
            <a:pPr marL="0" indent="0" defTabSz="678925">
              <a:buSzTx/>
              <a:buNone/>
              <a:defRPr sz="2376"/>
            </a:pPr>
            <a:r>
              <a:rPr lang="en-US" sz="2376" dirty="0"/>
              <a:t>Also known as “feature creep” .</a:t>
            </a:r>
          </a:p>
          <a:p>
            <a:pPr marL="0" indent="0" defTabSz="678925">
              <a:buSzTx/>
              <a:buNone/>
              <a:defRPr sz="2376"/>
            </a:pPr>
            <a:r>
              <a:rPr dirty="0"/>
              <a:t>As the project progresses, </a:t>
            </a:r>
            <a:r>
              <a:rPr dirty="0">
                <a:solidFill>
                  <a:srgbClr val="FF0000"/>
                </a:solidFill>
              </a:rPr>
              <a:t>new requirements/specifications are slowly added.  Eventually, this has a major cumulative effect on the schedule or resources.</a:t>
            </a:r>
          </a:p>
          <a:p>
            <a:pPr marL="254596" indent="-254596" defTabSz="678925">
              <a:defRPr sz="2376"/>
            </a:pPr>
            <a:r>
              <a:rPr dirty="0">
                <a:solidFill>
                  <a:srgbClr val="E80C96"/>
                </a:solidFill>
              </a:rPr>
              <a:t>Additional scope </a:t>
            </a:r>
            <a:r>
              <a:rPr dirty="0"/>
              <a:t>is just as likely to be added by the team as by the customer or other stakeholders</a:t>
            </a:r>
          </a:p>
          <a:p>
            <a:pPr marL="254596" indent="-254596" defTabSz="678925">
              <a:defRPr sz="2376"/>
            </a:pPr>
            <a:r>
              <a:rPr dirty="0"/>
              <a:t>Shortchanging </a:t>
            </a:r>
            <a:r>
              <a:rPr i="1" dirty="0">
                <a:latin typeface="+mn-lt"/>
                <a:ea typeface="+mn-ea"/>
                <a:cs typeface="+mn-cs"/>
                <a:sym typeface="Helvetica"/>
              </a:rPr>
              <a:t>upstream</a:t>
            </a:r>
            <a:r>
              <a:rPr dirty="0"/>
              <a:t> activities such as writing a scope statement or detailed specifications increases the likelihood of scope creep</a:t>
            </a:r>
            <a:r>
              <a:rPr lang="en-US" dirty="0"/>
              <a:t>.</a:t>
            </a:r>
          </a:p>
          <a:p>
            <a:pPr marL="254596" indent="-254596" defTabSz="678925">
              <a:defRPr sz="2376"/>
            </a:pPr>
            <a:endParaRPr i="1" dirty="0">
              <a:latin typeface="+mn-lt"/>
              <a:ea typeface="+mn-ea"/>
              <a:cs typeface="+mn-cs"/>
              <a:sym typeface="Helvetica"/>
            </a:endParaRPr>
          </a:p>
        </p:txBody>
      </p:sp>
      <p:sp>
        <p:nvSpPr>
          <p:cNvPr id="214" name="Title 2"/>
          <p:cNvSpPr txBox="1">
            <a:spLocks noGrp="1"/>
          </p:cNvSpPr>
          <p:nvPr>
            <p:ph type="title"/>
          </p:nvPr>
        </p:nvSpPr>
        <p:spPr>
          <a:prstGeom prst="rect">
            <a:avLst/>
          </a:prstGeom>
        </p:spPr>
        <p:txBody>
          <a:bodyPr>
            <a:normAutofit/>
          </a:bodyPr>
          <a:lstStyle/>
          <a:p>
            <a:r>
              <a:rPr lang="en-US" sz="3600" b="1" u="sng" dirty="0">
                <a:solidFill>
                  <a:srgbClr val="258617"/>
                </a:solidFill>
              </a:rPr>
              <a:t>6- </a:t>
            </a:r>
            <a:r>
              <a:rPr sz="3600" b="1" u="sng" dirty="0">
                <a:solidFill>
                  <a:srgbClr val="258617"/>
                </a:solidFill>
              </a:rPr>
              <a:t>Scope Creep</a:t>
            </a:r>
          </a:p>
        </p:txBody>
      </p:sp>
      <p:pic>
        <p:nvPicPr>
          <p:cNvPr id="8193" name="Picture 1" descr="page199image49607056">
            <a:extLst>
              <a:ext uri="{FF2B5EF4-FFF2-40B4-BE49-F238E27FC236}">
                <a16:creationId xmlns:a16="http://schemas.microsoft.com/office/drawing/2014/main" id="{F5564942-6299-CD48-84D5-B9BD688363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2377" y="1477941"/>
            <a:ext cx="1667782" cy="1431934"/>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59A8CC67-DFCD-FE42-8E27-0AB6CBC5EC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6" name="Rounded Rectangle 5">
            <a:extLst>
              <a:ext uri="{FF2B5EF4-FFF2-40B4-BE49-F238E27FC236}">
                <a16:creationId xmlns:a16="http://schemas.microsoft.com/office/drawing/2014/main" id="{5887C4BF-79FE-8842-B2B1-15EE5A92533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Content Placeholder 1"/>
          <p:cNvSpPr txBox="1">
            <a:spLocks noGrp="1"/>
          </p:cNvSpPr>
          <p:nvPr>
            <p:ph type="body" idx="1"/>
          </p:nvPr>
        </p:nvSpPr>
        <p:spPr>
          <a:xfrm>
            <a:off x="609600" y="1572187"/>
            <a:ext cx="10972800" cy="4525963"/>
          </a:xfrm>
          <a:prstGeom prst="rect">
            <a:avLst/>
          </a:prstGeom>
        </p:spPr>
        <p:txBody>
          <a:bodyPr>
            <a:normAutofit/>
          </a:bodyPr>
          <a:lstStyle/>
          <a:p>
            <a:pPr marL="0" indent="0" defTabSz="678925">
              <a:buSzTx/>
              <a:buNone/>
              <a:defRPr sz="2376" b="1">
                <a:latin typeface="+mn-lt"/>
                <a:ea typeface="+mn-ea"/>
                <a:cs typeface="+mn-cs"/>
                <a:sym typeface="Helvetica"/>
              </a:defRPr>
            </a:pPr>
            <a:r>
              <a:rPr sz="2800" u="sng" dirty="0">
                <a:solidFill>
                  <a:srgbClr val="C00000"/>
                </a:solidFill>
              </a:rPr>
              <a:t>The Fix:</a:t>
            </a:r>
          </a:p>
          <a:p>
            <a:pPr marL="254596" indent="-254596" defTabSz="678925">
              <a:defRPr sz="2376"/>
            </a:pPr>
            <a:r>
              <a:rPr dirty="0"/>
              <a:t>Implement strong “change management” controls such as signoff for scope changes</a:t>
            </a:r>
          </a:p>
          <a:p>
            <a:pPr marL="254596" indent="-254596" defTabSz="678925">
              <a:defRPr sz="2376"/>
            </a:pPr>
            <a:r>
              <a:rPr dirty="0"/>
              <a:t>incremental (agile) methods allow for and even expect requirements/ specifications changes throughout the project.  Consider implementing them if needed</a:t>
            </a:r>
            <a:r>
              <a:rPr lang="en-US" dirty="0"/>
              <a:t>.</a:t>
            </a:r>
          </a:p>
          <a:p>
            <a:pPr marL="254596" indent="-254596" defTabSz="678925">
              <a:defRPr sz="2376"/>
            </a:pPr>
            <a:endParaRPr dirty="0"/>
          </a:p>
        </p:txBody>
      </p:sp>
      <p:sp>
        <p:nvSpPr>
          <p:cNvPr id="214" name="Title 2"/>
          <p:cNvSpPr txBox="1">
            <a:spLocks noGrp="1"/>
          </p:cNvSpPr>
          <p:nvPr>
            <p:ph type="title"/>
          </p:nvPr>
        </p:nvSpPr>
        <p:spPr>
          <a:prstGeom prst="rect">
            <a:avLst/>
          </a:prstGeom>
        </p:spPr>
        <p:txBody>
          <a:bodyPr>
            <a:normAutofit/>
          </a:bodyPr>
          <a:lstStyle/>
          <a:p>
            <a:r>
              <a:rPr lang="en-US" sz="3600" b="1" u="sng" dirty="0">
                <a:solidFill>
                  <a:srgbClr val="258617"/>
                </a:solidFill>
              </a:rPr>
              <a:t>6- </a:t>
            </a:r>
            <a:r>
              <a:rPr sz="3600" b="1" u="sng" dirty="0">
                <a:solidFill>
                  <a:srgbClr val="258617"/>
                </a:solidFill>
              </a:rPr>
              <a:t>Scope Creep</a:t>
            </a:r>
            <a:r>
              <a:rPr lang="en-US" sz="3600" b="1" u="sng" dirty="0">
                <a:solidFill>
                  <a:srgbClr val="258617"/>
                </a:solidFill>
              </a:rPr>
              <a:t> (CONT.)</a:t>
            </a:r>
            <a:endParaRPr sz="3600" b="1" u="sng" dirty="0">
              <a:solidFill>
                <a:srgbClr val="258617"/>
              </a:solidFill>
            </a:endParaRPr>
          </a:p>
        </p:txBody>
      </p:sp>
      <p:pic>
        <p:nvPicPr>
          <p:cNvPr id="4" name="عنصر نائب للمحتوى 6">
            <a:extLst>
              <a:ext uri="{FF2B5EF4-FFF2-40B4-BE49-F238E27FC236}">
                <a16:creationId xmlns:a16="http://schemas.microsoft.com/office/drawing/2014/main" id="{EA2E3D48-A2B3-4A4A-A6FB-BE1E2930EF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F91007EE-4560-E342-A029-2CA3E488C89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8482878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Content Placeholder 1"/>
          <p:cNvSpPr txBox="1">
            <a:spLocks noGrp="1"/>
          </p:cNvSpPr>
          <p:nvPr>
            <p:ph type="body" idx="1"/>
          </p:nvPr>
        </p:nvSpPr>
        <p:spPr>
          <a:xfrm>
            <a:off x="609600" y="1600206"/>
            <a:ext cx="9736667" cy="4525963"/>
          </a:xfrm>
          <a:prstGeom prst="rect">
            <a:avLst/>
          </a:prstGeom>
        </p:spPr>
        <p:txBody>
          <a:bodyPr>
            <a:normAutofit/>
          </a:bodyPr>
          <a:lstStyle/>
          <a:p>
            <a:pPr marL="0" indent="0">
              <a:buSzTx/>
              <a:buNone/>
            </a:pPr>
            <a:r>
              <a:rPr dirty="0">
                <a:solidFill>
                  <a:srgbClr val="E80C96"/>
                </a:solidFill>
              </a:rPr>
              <a:t>A new tool, technology, technique, or process is thought to have a “magical” effect on projects.</a:t>
            </a:r>
          </a:p>
          <a:p>
            <a:r>
              <a:rPr dirty="0"/>
              <a:t>May be caused by marketing hype, previous success, or wishful thinking</a:t>
            </a:r>
            <a:r>
              <a:rPr lang="en-US" dirty="0"/>
              <a:t>.</a:t>
            </a:r>
            <a:endParaRPr dirty="0"/>
          </a:p>
          <a:p>
            <a:r>
              <a:rPr dirty="0"/>
              <a:t>Can lead to </a:t>
            </a:r>
            <a:r>
              <a:rPr dirty="0">
                <a:solidFill>
                  <a:srgbClr val="FF0000"/>
                </a:solidFill>
              </a:rPr>
              <a:t>poor performance or unrealistic estimates, ultimately leading to projects that are behind schedule</a:t>
            </a:r>
            <a:endParaRPr lang="en-US" dirty="0">
              <a:solidFill>
                <a:srgbClr val="FF0000"/>
              </a:solidFill>
            </a:endParaRPr>
          </a:p>
          <a:p>
            <a:r>
              <a:rPr lang="en-US" dirty="0"/>
              <a:t>In the same way that a silver bullet may be considered a </a:t>
            </a:r>
            <a:r>
              <a:rPr lang="en-US" b="1" dirty="0">
                <a:solidFill>
                  <a:srgbClr val="0070C0"/>
                </a:solidFill>
              </a:rPr>
              <a:t>quick and easy solution </a:t>
            </a:r>
            <a:r>
              <a:rPr lang="en-US" dirty="0"/>
              <a:t>for were wolves, many teams make the mistake of thinking that a new tool, technology, or process will have magical effect on their projects.</a:t>
            </a:r>
          </a:p>
          <a:p>
            <a:pPr marL="0" indent="0">
              <a:buNone/>
            </a:pPr>
            <a:r>
              <a:rPr lang="en-US" dirty="0"/>
              <a:t>.</a:t>
            </a:r>
          </a:p>
          <a:p>
            <a:endParaRPr i="1" dirty="0">
              <a:latin typeface="+mn-lt"/>
              <a:ea typeface="+mn-ea"/>
              <a:cs typeface="+mn-cs"/>
              <a:sym typeface="Helvetica"/>
            </a:endParaRPr>
          </a:p>
        </p:txBody>
      </p:sp>
      <p:sp>
        <p:nvSpPr>
          <p:cNvPr id="219" name="Title 2"/>
          <p:cNvSpPr txBox="1">
            <a:spLocks noGrp="1"/>
          </p:cNvSpPr>
          <p:nvPr>
            <p:ph type="title"/>
          </p:nvPr>
        </p:nvSpPr>
        <p:spPr>
          <a:prstGeom prst="rect">
            <a:avLst/>
          </a:prstGeom>
        </p:spPr>
        <p:txBody>
          <a:bodyPr/>
          <a:lstStyle/>
          <a:p>
            <a:r>
              <a:rPr lang="en-US" b="1" u="sng" dirty="0">
                <a:solidFill>
                  <a:srgbClr val="258617"/>
                </a:solidFill>
              </a:rPr>
              <a:t>7- </a:t>
            </a:r>
            <a:r>
              <a:rPr b="1" u="sng" dirty="0">
                <a:solidFill>
                  <a:srgbClr val="258617"/>
                </a:solidFill>
              </a:rPr>
              <a:t>Silver Bullet</a:t>
            </a:r>
          </a:p>
        </p:txBody>
      </p:sp>
      <p:pic>
        <p:nvPicPr>
          <p:cNvPr id="4" name="عنصر نائب للمحتوى 6">
            <a:extLst>
              <a:ext uri="{FF2B5EF4-FFF2-40B4-BE49-F238E27FC236}">
                <a16:creationId xmlns:a16="http://schemas.microsoft.com/office/drawing/2014/main" id="{D0645C44-EE06-FF45-A4E9-0DEC54BEB5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FDF0B48E-2623-A24C-8B40-70332344629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7410" name="Picture 2" descr="Silver nanoparticles—the real “silver bullet” in clinical medicine? -  MedChemComm (RSC Publishing)">
            <a:extLst>
              <a:ext uri="{FF2B5EF4-FFF2-40B4-BE49-F238E27FC236}">
                <a16:creationId xmlns:a16="http://schemas.microsoft.com/office/drawing/2014/main" id="{80244286-7C9E-CD4C-962A-879E880808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5377" y="1477941"/>
            <a:ext cx="1980305" cy="17055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Content Placeholder 1"/>
          <p:cNvSpPr txBox="1">
            <a:spLocks noGrp="1"/>
          </p:cNvSpPr>
          <p:nvPr>
            <p:ph type="body" idx="1"/>
          </p:nvPr>
        </p:nvSpPr>
        <p:spPr>
          <a:xfrm>
            <a:off x="445507" y="1737696"/>
            <a:ext cx="10972800" cy="2952838"/>
          </a:xfrm>
          <a:prstGeom prst="rect">
            <a:avLst/>
          </a:prstGeom>
        </p:spPr>
        <p:txBody>
          <a:bodyPr/>
          <a:lstStyle/>
          <a:p>
            <a:pPr marL="0" indent="0">
              <a:buSzTx/>
              <a:buNone/>
              <a:defRPr b="1">
                <a:latin typeface="+mn-lt"/>
                <a:ea typeface="+mn-ea"/>
                <a:cs typeface="+mn-cs"/>
                <a:sym typeface="Helvetica"/>
              </a:defRPr>
            </a:pPr>
            <a:r>
              <a:rPr sz="2800" u="sng" dirty="0">
                <a:solidFill>
                  <a:srgbClr val="C00000"/>
                </a:solidFill>
              </a:rPr>
              <a:t>The Fix:</a:t>
            </a:r>
          </a:p>
          <a:p>
            <a:r>
              <a:rPr dirty="0"/>
              <a:t>Manage “opportunities” like “risks,” carefully considering their chance of occurring as well as realistically analyzing their potential impact</a:t>
            </a:r>
            <a:r>
              <a:rPr lang="en-US" dirty="0"/>
              <a:t>.</a:t>
            </a:r>
            <a:endParaRPr dirty="0"/>
          </a:p>
          <a:p>
            <a:r>
              <a:rPr dirty="0"/>
              <a:t>When introducing new tools, products, or processes, understand that adoption of new ideas takes time, possibly more than might be saved</a:t>
            </a:r>
            <a:r>
              <a:rPr lang="en-US" dirty="0"/>
              <a:t>.</a:t>
            </a:r>
          </a:p>
          <a:p>
            <a:pPr marL="0" indent="0">
              <a:buNone/>
            </a:pPr>
            <a:endParaRPr dirty="0"/>
          </a:p>
        </p:txBody>
      </p:sp>
      <p:sp>
        <p:nvSpPr>
          <p:cNvPr id="219" name="Title 2"/>
          <p:cNvSpPr txBox="1">
            <a:spLocks noGrp="1"/>
          </p:cNvSpPr>
          <p:nvPr>
            <p:ph type="title"/>
          </p:nvPr>
        </p:nvSpPr>
        <p:spPr>
          <a:prstGeom prst="rect">
            <a:avLst/>
          </a:prstGeom>
        </p:spPr>
        <p:txBody>
          <a:bodyPr/>
          <a:lstStyle/>
          <a:p>
            <a:r>
              <a:rPr lang="en-US" b="1" u="sng" dirty="0">
                <a:solidFill>
                  <a:srgbClr val="258617"/>
                </a:solidFill>
              </a:rPr>
              <a:t>7- </a:t>
            </a:r>
            <a:r>
              <a:rPr b="1" u="sng" dirty="0">
                <a:solidFill>
                  <a:srgbClr val="258617"/>
                </a:solidFill>
              </a:rPr>
              <a:t>Silver Bullet</a:t>
            </a:r>
            <a:r>
              <a:rPr lang="en-US" b="1" u="sng" dirty="0">
                <a:solidFill>
                  <a:srgbClr val="258617"/>
                </a:solidFill>
              </a:rPr>
              <a:t> (CONT.)</a:t>
            </a:r>
            <a:endParaRPr b="1" u="sng" dirty="0">
              <a:solidFill>
                <a:srgbClr val="258617"/>
              </a:solidFill>
            </a:endParaRPr>
          </a:p>
        </p:txBody>
      </p:sp>
      <p:pic>
        <p:nvPicPr>
          <p:cNvPr id="4" name="عنصر نائب للمحتوى 6">
            <a:extLst>
              <a:ext uri="{FF2B5EF4-FFF2-40B4-BE49-F238E27FC236}">
                <a16:creationId xmlns:a16="http://schemas.microsoft.com/office/drawing/2014/main" id="{0D4E785B-5E47-C14C-AFF2-FAA77D3981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4F676919-058A-C64D-AE44-78056842E0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9806768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B050"/>
                </a:solidFill>
              </a:rPr>
              <a:t>11.5 </a:t>
            </a:r>
            <a:r>
              <a:rPr lang="en-US" sz="4800" b="1" dirty="0">
                <a:solidFill>
                  <a:schemeClr val="accent4"/>
                </a:solidFill>
              </a:rPr>
              <a:t>Are Pitfalls Risks? </a:t>
            </a:r>
          </a:p>
        </p:txBody>
      </p:sp>
    </p:spTree>
    <p:extLst>
      <p:ext uri="{BB962C8B-B14F-4D97-AF65-F5344CB8AC3E}">
        <p14:creationId xmlns:p14="http://schemas.microsoft.com/office/powerpoint/2010/main" val="31746721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097A7-EB7A-3945-B189-5F0F09F57213}"/>
              </a:ext>
            </a:extLst>
          </p:cNvPr>
          <p:cNvSpPr>
            <a:spLocks noGrp="1"/>
          </p:cNvSpPr>
          <p:nvPr>
            <p:ph type="title"/>
          </p:nvPr>
        </p:nvSpPr>
        <p:spPr/>
        <p:txBody>
          <a:bodyPr/>
          <a:lstStyle/>
          <a:p>
            <a:r>
              <a:rPr lang="en-US" b="1" u="sng" dirty="0">
                <a:solidFill>
                  <a:srgbClr val="FF0000"/>
                </a:solidFill>
              </a:rPr>
              <a:t>Are Pitfalls Risks? </a:t>
            </a:r>
            <a:br>
              <a:rPr lang="en-US" dirty="0"/>
            </a:br>
            <a:endParaRPr lang="en-SA" dirty="0"/>
          </a:p>
        </p:txBody>
      </p:sp>
      <p:sp>
        <p:nvSpPr>
          <p:cNvPr id="3" name="Content Placeholder 2">
            <a:extLst>
              <a:ext uri="{FF2B5EF4-FFF2-40B4-BE49-F238E27FC236}">
                <a16:creationId xmlns:a16="http://schemas.microsoft.com/office/drawing/2014/main" id="{18B9E7A4-39AD-9448-9A37-B27226745C76}"/>
              </a:ext>
            </a:extLst>
          </p:cNvPr>
          <p:cNvSpPr>
            <a:spLocks noGrp="1"/>
          </p:cNvSpPr>
          <p:nvPr>
            <p:ph idx="1"/>
          </p:nvPr>
        </p:nvSpPr>
        <p:spPr/>
        <p:txBody>
          <a:bodyPr>
            <a:normAutofit fontScale="92500" lnSpcReduction="20000"/>
          </a:bodyPr>
          <a:lstStyle/>
          <a:p>
            <a:r>
              <a:rPr lang="en-US" dirty="0"/>
              <a:t>Pitfalls share all three of the features that define risks (uncertainty, loss, and manageability)</a:t>
            </a:r>
          </a:p>
          <a:p>
            <a:r>
              <a:rPr lang="en-US" b="1" dirty="0">
                <a:solidFill>
                  <a:srgbClr val="0070C0"/>
                </a:solidFill>
              </a:rPr>
              <a:t>Are they actually risks? </a:t>
            </a:r>
            <a:r>
              <a:rPr lang="en-US" dirty="0"/>
              <a:t>The short answer is </a:t>
            </a:r>
            <a:r>
              <a:rPr lang="en-US" sz="3000" b="1" dirty="0">
                <a:solidFill>
                  <a:srgbClr val="7030A0"/>
                </a:solidFill>
              </a:rPr>
              <a:t>yes</a:t>
            </a:r>
            <a:r>
              <a:rPr lang="en-US" dirty="0"/>
              <a:t>, but they are unlikely to appear on most risk registers. Because of their broad, universal nature.</a:t>
            </a:r>
          </a:p>
          <a:p>
            <a:r>
              <a:rPr lang="en-US" dirty="0"/>
              <a:t>pitfalls are hard to quantify into the probability and impact calculations needed to analyze them. </a:t>
            </a:r>
          </a:p>
          <a:p>
            <a:r>
              <a:rPr lang="en-US" dirty="0"/>
              <a:t>They are a risk that must be monitored by both the Team and the team leader, and simply understanding the nature of each pitfall is often enough to promote resistance to their taking root. </a:t>
            </a:r>
          </a:p>
          <a:p>
            <a:endParaRPr lang="en-US" dirty="0"/>
          </a:p>
          <a:p>
            <a:endParaRPr lang="en-SA" dirty="0"/>
          </a:p>
        </p:txBody>
      </p:sp>
      <p:pic>
        <p:nvPicPr>
          <p:cNvPr id="4" name="عنصر نائب للمحتوى 6">
            <a:extLst>
              <a:ext uri="{FF2B5EF4-FFF2-40B4-BE49-F238E27FC236}">
                <a16:creationId xmlns:a16="http://schemas.microsoft.com/office/drawing/2014/main" id="{F580FE89-303E-D646-990E-914C987C4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2F1A830B-107D-954D-85BB-96D426D0740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8002959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B050"/>
                </a:solidFill>
              </a:rPr>
              <a:t>11.6 </a:t>
            </a:r>
            <a:r>
              <a:rPr lang="en-US" sz="4800" b="1" dirty="0">
                <a:solidFill>
                  <a:schemeClr val="accent4"/>
                </a:solidFill>
              </a:rPr>
              <a:t>Pitfall “Hot Spots”</a:t>
            </a:r>
          </a:p>
        </p:txBody>
      </p:sp>
    </p:spTree>
    <p:extLst>
      <p:ext uri="{BB962C8B-B14F-4D97-AF65-F5344CB8AC3E}">
        <p14:creationId xmlns:p14="http://schemas.microsoft.com/office/powerpoint/2010/main" val="22223191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252A4-A0AA-3F4C-B13A-CF03483607BD}"/>
              </a:ext>
            </a:extLst>
          </p:cNvPr>
          <p:cNvSpPr>
            <a:spLocks noGrp="1"/>
          </p:cNvSpPr>
          <p:nvPr>
            <p:ph type="title"/>
          </p:nvPr>
        </p:nvSpPr>
        <p:spPr/>
        <p:txBody>
          <a:bodyPr/>
          <a:lstStyle/>
          <a:p>
            <a:r>
              <a:rPr lang="en-US" b="1" u="sng" dirty="0">
                <a:solidFill>
                  <a:srgbClr val="E80C96"/>
                </a:solidFill>
              </a:rPr>
              <a:t>Pitfall “Hot Spots” </a:t>
            </a:r>
            <a:br>
              <a:rPr lang="en-US" dirty="0"/>
            </a:br>
            <a:endParaRPr lang="en-SA" dirty="0"/>
          </a:p>
        </p:txBody>
      </p:sp>
      <p:sp>
        <p:nvSpPr>
          <p:cNvPr id="3" name="Content Placeholder 2">
            <a:extLst>
              <a:ext uri="{FF2B5EF4-FFF2-40B4-BE49-F238E27FC236}">
                <a16:creationId xmlns:a16="http://schemas.microsoft.com/office/drawing/2014/main" id="{E98C3C20-B093-8D41-855F-687004B25BB8}"/>
              </a:ext>
            </a:extLst>
          </p:cNvPr>
          <p:cNvSpPr>
            <a:spLocks noGrp="1"/>
          </p:cNvSpPr>
          <p:nvPr>
            <p:ph idx="1"/>
          </p:nvPr>
        </p:nvSpPr>
        <p:spPr/>
        <p:txBody>
          <a:bodyPr>
            <a:normAutofit fontScale="85000" lnSpcReduction="20000"/>
          </a:bodyPr>
          <a:lstStyle/>
          <a:p>
            <a:r>
              <a:rPr lang="en-US" dirty="0"/>
              <a:t>Each of the pitfalls in this chapter represents </a:t>
            </a:r>
            <a:r>
              <a:rPr lang="en-US" b="1" dirty="0">
                <a:solidFill>
                  <a:srgbClr val="7030A0"/>
                </a:solidFill>
              </a:rPr>
              <a:t>a constant hazard</a:t>
            </a:r>
            <a:r>
              <a:rPr lang="en-US" dirty="0"/>
              <a:t> to both the team and the project it’s working on, but there are parts of the project that represent “hot-spots,” or areas of increased likelihood where the pitfall may manifest itself. </a:t>
            </a:r>
          </a:p>
          <a:p>
            <a:r>
              <a:rPr lang="en-US" dirty="0"/>
              <a:t>If pitfalls do occur, their negative results will inevitably manifest themselves later in the project when </a:t>
            </a:r>
            <a:r>
              <a:rPr lang="en-US" b="1" dirty="0">
                <a:solidFill>
                  <a:srgbClr val="FF0000"/>
                </a:solidFill>
              </a:rPr>
              <a:t>“the damage has already been done.</a:t>
            </a:r>
            <a:r>
              <a:rPr lang="en-US" dirty="0"/>
              <a:t>” Put another way, mistakes or circumstances have </a:t>
            </a:r>
            <a:r>
              <a:rPr lang="en-US" b="1" dirty="0">
                <a:solidFill>
                  <a:srgbClr val="FF0000"/>
                </a:solidFill>
              </a:rPr>
              <a:t>a </a:t>
            </a:r>
            <a:r>
              <a:rPr lang="en-US" b="1" i="1" dirty="0">
                <a:solidFill>
                  <a:srgbClr val="FF0000"/>
                </a:solidFill>
              </a:rPr>
              <a:t>downstream </a:t>
            </a:r>
            <a:r>
              <a:rPr lang="en-US" b="1" dirty="0">
                <a:solidFill>
                  <a:srgbClr val="FF0000"/>
                </a:solidFill>
              </a:rPr>
              <a:t>effect on a project</a:t>
            </a:r>
            <a:r>
              <a:rPr lang="en-US" dirty="0"/>
              <a:t>—this means that project leaders must carefully consider </a:t>
            </a:r>
            <a:r>
              <a:rPr lang="en-US" b="1" i="1" dirty="0">
                <a:solidFill>
                  <a:schemeClr val="accent4"/>
                </a:solidFill>
              </a:rPr>
              <a:t>upstream </a:t>
            </a:r>
            <a:r>
              <a:rPr lang="en-US" b="1" dirty="0">
                <a:solidFill>
                  <a:schemeClr val="accent4"/>
                </a:solidFill>
              </a:rPr>
              <a:t>manifestations of pitfalls as the project progresses and work to mitigate their effects down the road. </a:t>
            </a:r>
          </a:p>
          <a:p>
            <a:r>
              <a:rPr lang="en-US" dirty="0"/>
              <a:t>Though far from exhaustive, the following table is designed to help you consider both how pitfalls may present themselves and the consequences that may be felt from them: </a:t>
            </a:r>
          </a:p>
          <a:p>
            <a:endParaRPr lang="en-SA" dirty="0"/>
          </a:p>
        </p:txBody>
      </p:sp>
      <p:pic>
        <p:nvPicPr>
          <p:cNvPr id="4" name="عنصر نائب للمحتوى 6">
            <a:extLst>
              <a:ext uri="{FF2B5EF4-FFF2-40B4-BE49-F238E27FC236}">
                <a16:creationId xmlns:a16="http://schemas.microsoft.com/office/drawing/2014/main" id="{A4D531C6-E95A-184F-9D64-8A5E2F0888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5" name="Rounded Rectangle 4">
            <a:extLst>
              <a:ext uri="{FF2B5EF4-FFF2-40B4-BE49-F238E27FC236}">
                <a16:creationId xmlns:a16="http://schemas.microsoft.com/office/drawing/2014/main" id="{24E60747-658C-9640-9840-513968117A3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8022127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Content Placeholder 1"/>
          <p:cNvSpPr txBox="1">
            <a:spLocks noGrp="1"/>
          </p:cNvSpPr>
          <p:nvPr>
            <p:ph type="body" sz="half" idx="1"/>
          </p:nvPr>
        </p:nvSpPr>
        <p:spPr>
          <a:xfrm>
            <a:off x="609600" y="1600206"/>
            <a:ext cx="10972801" cy="1888991"/>
          </a:xfrm>
          <a:prstGeom prst="rect">
            <a:avLst/>
          </a:prstGeom>
        </p:spPr>
        <p:txBody>
          <a:bodyPr/>
          <a:lstStyle/>
          <a:p>
            <a:r>
              <a:rPr dirty="0"/>
              <a:t>Pitfalls often occur during an early phase, causing negative consequences at later phases</a:t>
            </a:r>
          </a:p>
          <a:p>
            <a:pPr marL="0" indent="0">
              <a:buSzTx/>
              <a:buFontTx/>
              <a:buNone/>
              <a:defRPr sz="1000"/>
            </a:pPr>
            <a:endParaRPr dirty="0"/>
          </a:p>
        </p:txBody>
      </p:sp>
      <p:sp>
        <p:nvSpPr>
          <p:cNvPr id="224" name="Title 2"/>
          <p:cNvSpPr txBox="1">
            <a:spLocks noGrp="1"/>
          </p:cNvSpPr>
          <p:nvPr>
            <p:ph type="title"/>
          </p:nvPr>
        </p:nvSpPr>
        <p:spPr>
          <a:prstGeom prst="rect">
            <a:avLst/>
          </a:prstGeom>
        </p:spPr>
        <p:txBody>
          <a:bodyPr/>
          <a:lstStyle/>
          <a:p>
            <a:r>
              <a:rPr b="1" dirty="0">
                <a:solidFill>
                  <a:srgbClr val="E80C96"/>
                </a:solidFill>
              </a:rPr>
              <a:t>Pitfall “Hot Spots”</a:t>
            </a:r>
          </a:p>
        </p:txBody>
      </p:sp>
      <p:sp>
        <p:nvSpPr>
          <p:cNvPr id="6" name="Rounded Rectangle 5">
            <a:extLst>
              <a:ext uri="{FF2B5EF4-FFF2-40B4-BE49-F238E27FC236}">
                <a16:creationId xmlns:a16="http://schemas.microsoft.com/office/drawing/2014/main" id="{1C35798B-7339-8F4E-A016-6E65E869419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194" name="Picture 2" descr="Software Architecture: Pitfalls - The DISTek Blog">
            <a:extLst>
              <a:ext uri="{FF2B5EF4-FFF2-40B4-BE49-F238E27FC236}">
                <a16:creationId xmlns:a16="http://schemas.microsoft.com/office/drawing/2014/main" id="{E2D3FD46-CBB9-3D4D-B44B-598037204D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6017" y="2769248"/>
            <a:ext cx="3162300" cy="228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5">
            <a:extLst>
              <a:ext uri="{FF2B5EF4-FFF2-40B4-BE49-F238E27FC236}">
                <a16:creationId xmlns:a16="http://schemas.microsoft.com/office/drawing/2014/main" id="{74BFBBFF-9700-F04C-9F31-3B9C0C74F9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7479" y="1207343"/>
            <a:ext cx="8597214" cy="44433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065671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96560A76-4480-7340-A3A7-FA56B4D1E7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7657" y="534838"/>
            <a:ext cx="5733143" cy="55859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600593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0B342836-7252-DA4D-A750-6F1541813E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8972" y="333830"/>
            <a:ext cx="5950858" cy="59108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971628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38550C7A-C953-5E42-81EA-4392448B21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9134" y="2130185"/>
            <a:ext cx="8811565" cy="25976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885299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D99E93-DD97-2D48-85A5-0AAD7E65603F}"/>
              </a:ext>
            </a:extLst>
          </p:cNvPr>
          <p:cNvSpPr>
            <a:spLocks noGrp="1"/>
          </p:cNvSpPr>
          <p:nvPr>
            <p:ph idx="1"/>
          </p:nvPr>
        </p:nvSpPr>
        <p:spPr>
          <a:xfrm>
            <a:off x="1130270" y="1127051"/>
            <a:ext cx="7530651" cy="4339294"/>
          </a:xfrm>
        </p:spPr>
        <p:txBody>
          <a:bodyPr>
            <a:normAutofit fontScale="70000" lnSpcReduction="20000"/>
          </a:bodyPr>
          <a:lstStyle/>
          <a:p>
            <a:r>
              <a:rPr lang="en-US" dirty="0"/>
              <a:t>All of these criteria are necessary because projects and their teams continuously </a:t>
            </a:r>
            <a:r>
              <a:rPr lang="en-US" dirty="0">
                <a:solidFill>
                  <a:srgbClr val="FF0000"/>
                </a:solidFill>
              </a:rPr>
              <a:t>feel the </a:t>
            </a:r>
            <a:r>
              <a:rPr lang="en-US" i="1" dirty="0">
                <a:solidFill>
                  <a:srgbClr val="FF0000"/>
                </a:solidFill>
              </a:rPr>
              <a:t>downstream </a:t>
            </a:r>
            <a:r>
              <a:rPr lang="en-US" dirty="0">
                <a:solidFill>
                  <a:srgbClr val="FF0000"/>
                </a:solidFill>
              </a:rPr>
              <a:t>effects of events and decisions that have occurred beforehand.</a:t>
            </a:r>
            <a:r>
              <a:rPr lang="en-US" dirty="0"/>
              <a:t> If a pitfall has previously occurred, changing the conditions that led to it requires a concerted effort by parties at all levels, or else it’s likely to occur again. </a:t>
            </a:r>
          </a:p>
          <a:p>
            <a:r>
              <a:rPr lang="en-US" sz="2300" b="1" dirty="0">
                <a:solidFill>
                  <a:srgbClr val="258617"/>
                </a:solidFill>
              </a:rPr>
              <a:t>As project leaders, </a:t>
            </a:r>
            <a:r>
              <a:rPr lang="en-US" dirty="0"/>
              <a:t>we have the capacity to effect a change in all of these areas. One common excuse is to cite the powerlessness some project leaders feel within their larger organization—while it may not always be possible to affect the structures around you, it’s important to realize that each project team can have its own “micro- culture.” Within this micro-culture are possibilities that defy the larger norm— a project that effectively manages responsibility, priority, and communication, all while not losing sight of the goals and objectives that were set at initiation. </a:t>
            </a:r>
          </a:p>
          <a:p>
            <a:r>
              <a:rPr lang="en-US" sz="2900" b="1" dirty="0">
                <a:solidFill>
                  <a:schemeClr val="accent4"/>
                </a:solidFill>
              </a:rPr>
              <a:t>Nothing speaks louder than a successful leader and team completing a successful project. As a project leader, you have the power.</a:t>
            </a:r>
            <a:endParaRPr lang="en-SA" dirty="0"/>
          </a:p>
        </p:txBody>
      </p:sp>
      <p:sp>
        <p:nvSpPr>
          <p:cNvPr id="4" name="Rounded Rectangle 3">
            <a:extLst>
              <a:ext uri="{FF2B5EF4-FFF2-40B4-BE49-F238E27FC236}">
                <a16:creationId xmlns:a16="http://schemas.microsoft.com/office/drawing/2014/main" id="{4BFBB724-ABB8-6A44-8509-762A4C05092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41BF6AD4-3083-B743-8D97-F942511854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a:prstGeom prst="rect">
            <a:avLst/>
          </a:prstGeom>
        </p:spPr>
      </p:pic>
      <p:pic>
        <p:nvPicPr>
          <p:cNvPr id="9218" name="Picture 2" descr="5 innovation program pitfalls &amp; how to avoid them - Board of Innovation">
            <a:extLst>
              <a:ext uri="{FF2B5EF4-FFF2-40B4-BE49-F238E27FC236}">
                <a16:creationId xmlns:a16="http://schemas.microsoft.com/office/drawing/2014/main" id="{89FCB0CB-B730-344E-AC09-7A25F4F138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346" r="14327"/>
          <a:stretch/>
        </p:blipFill>
        <p:spPr bwMode="auto">
          <a:xfrm>
            <a:off x="8936966" y="1928124"/>
            <a:ext cx="2777705"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057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gradFill flip="none" rotWithShape="1">
            <a:gsLst>
              <a:gs pos="0">
                <a:srgbClr val="70F7A0">
                  <a:tint val="66000"/>
                  <a:satMod val="160000"/>
                </a:srgbClr>
              </a:gs>
              <a:gs pos="50000">
                <a:srgbClr val="70F7A0">
                  <a:tint val="44500"/>
                  <a:satMod val="160000"/>
                </a:srgbClr>
              </a:gs>
              <a:gs pos="100000">
                <a:srgbClr val="70F7A0">
                  <a:tint val="23500"/>
                  <a:satMod val="160000"/>
                </a:srgbClr>
              </a:gs>
            </a:gsLst>
            <a:lin ang="2700000" scaled="1"/>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accent4"/>
                </a:solidFill>
              </a:rPr>
              <a:t>11.7</a:t>
            </a:r>
            <a:r>
              <a:rPr lang="en-US" sz="4800" b="1" dirty="0">
                <a:solidFill>
                  <a:srgbClr val="E80C96"/>
                </a:solidFill>
              </a:rPr>
              <a:t> </a:t>
            </a:r>
            <a:r>
              <a:rPr lang="en-US" sz="4400" b="1" dirty="0">
                <a:solidFill>
                  <a:srgbClr val="00B050"/>
                </a:solidFill>
              </a:rPr>
              <a:t>Summary and Conclusions</a:t>
            </a:r>
            <a:endParaRPr lang="en-US" sz="6600" b="1" u="sng" dirty="0">
              <a:solidFill>
                <a:srgbClr val="00B050"/>
              </a:solidFill>
            </a:endParaRPr>
          </a:p>
        </p:txBody>
      </p:sp>
    </p:spTree>
    <p:extLst>
      <p:ext uri="{BB962C8B-B14F-4D97-AF65-F5344CB8AC3E}">
        <p14:creationId xmlns:p14="http://schemas.microsoft.com/office/powerpoint/2010/main" val="37527378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E80C96"/>
                </a:solidFill>
              </a:rPr>
              <a:t>Summary and Conclusions</a:t>
            </a:r>
          </a:p>
        </p:txBody>
      </p:sp>
      <p:pic>
        <p:nvPicPr>
          <p:cNvPr id="4" name="عنصر نائب للمحتوى 6">
            <a:extLst>
              <a:ext uri="{FF2B5EF4-FFF2-40B4-BE49-F238E27FC236}">
                <a16:creationId xmlns:a16="http://schemas.microsoft.com/office/drawing/2014/main" id="{0F514717-BFE6-044B-B048-0F0C4FD13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5" name="Rounded Rectangle 4">
            <a:extLst>
              <a:ext uri="{FF2B5EF4-FFF2-40B4-BE49-F238E27FC236}">
                <a16:creationId xmlns:a16="http://schemas.microsoft.com/office/drawing/2014/main" id="{EAACBE18-35AD-B940-A76D-B0F2FBA41621}"/>
              </a:ext>
            </a:extLst>
          </p:cNvPr>
          <p:cNvSpPr/>
          <p:nvPr/>
        </p:nvSpPr>
        <p:spPr>
          <a:xfrm>
            <a:off x="722375" y="618472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Content Placeholder 2">
            <a:extLst>
              <a:ext uri="{FF2B5EF4-FFF2-40B4-BE49-F238E27FC236}">
                <a16:creationId xmlns:a16="http://schemas.microsoft.com/office/drawing/2014/main" id="{C6FD5D65-88EC-0842-8575-11168A9789D2}"/>
              </a:ext>
            </a:extLst>
          </p:cNvPr>
          <p:cNvSpPr txBox="1">
            <a:spLocks/>
          </p:cNvSpPr>
          <p:nvPr/>
        </p:nvSpPr>
        <p:spPr>
          <a:xfrm>
            <a:off x="877936" y="2002559"/>
            <a:ext cx="9603275" cy="329457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defTabSz="665209">
              <a:buSzTx/>
              <a:buFontTx/>
              <a:buNone/>
              <a:defRPr sz="2328"/>
            </a:pPr>
            <a:r>
              <a:rPr lang="en-US" dirty="0"/>
              <a:t>Consistently avoiding pitfalls requires the following:</a:t>
            </a:r>
          </a:p>
          <a:p>
            <a:pPr marL="249452" indent="-249452" defTabSz="665209">
              <a:defRPr sz="2328"/>
            </a:pPr>
            <a:r>
              <a:rPr lang="en-US" dirty="0"/>
              <a:t>An </a:t>
            </a:r>
            <a:r>
              <a:rPr lang="en-US" dirty="0">
                <a:solidFill>
                  <a:schemeClr val="accent4"/>
                </a:solidFill>
              </a:rPr>
              <a:t>awareness</a:t>
            </a:r>
            <a:r>
              <a:rPr lang="en-US" dirty="0"/>
              <a:t> of both what can happen and when it’s most likely to occur.</a:t>
            </a:r>
          </a:p>
          <a:p>
            <a:pPr marL="249452" indent="-249452" defTabSz="665209">
              <a:defRPr sz="2328"/>
            </a:pPr>
            <a:r>
              <a:rPr lang="en-US" dirty="0">
                <a:solidFill>
                  <a:schemeClr val="accent4"/>
                </a:solidFill>
              </a:rPr>
              <a:t>Diligence</a:t>
            </a:r>
            <a:r>
              <a:rPr lang="en-US" dirty="0"/>
              <a:t> and continuous </a:t>
            </a:r>
            <a:r>
              <a:rPr lang="en-US" dirty="0">
                <a:solidFill>
                  <a:schemeClr val="accent4"/>
                </a:solidFill>
              </a:rPr>
              <a:t>introspection.</a:t>
            </a:r>
          </a:p>
          <a:p>
            <a:pPr marL="249452" indent="-249452" defTabSz="665209">
              <a:defRPr sz="2328"/>
            </a:pPr>
            <a:r>
              <a:rPr lang="en-US" dirty="0"/>
              <a:t>Management and leadership support.</a:t>
            </a:r>
          </a:p>
          <a:p>
            <a:pPr marL="249452" indent="-249452" defTabSz="665209">
              <a:defRPr sz="2328"/>
            </a:pPr>
            <a:r>
              <a:rPr lang="en-US" dirty="0"/>
              <a:t>A deliberate culture shift within the team and organization.</a:t>
            </a:r>
          </a:p>
          <a:p>
            <a:pPr marL="249452" indent="-249452" defTabSz="665209">
              <a:defRPr sz="2328"/>
            </a:pPr>
            <a:endParaRPr lang="en-US" dirty="0"/>
          </a:p>
          <a:p>
            <a:pPr marL="0" indent="0" defTabSz="665209">
              <a:buSzTx/>
              <a:buFontTx/>
              <a:buNone/>
              <a:defRPr sz="2328"/>
            </a:pPr>
            <a:r>
              <a:rPr lang="en-US" dirty="0"/>
              <a:t>It’s important to understand and consider the </a:t>
            </a:r>
            <a:r>
              <a:rPr lang="en-US" i="1" dirty="0">
                <a:sym typeface="Helvetica"/>
              </a:rPr>
              <a:t>downstream</a:t>
            </a:r>
            <a:r>
              <a:rPr lang="en-US" dirty="0"/>
              <a:t> effects that actions that a leader or team’s actions and decisions can create.</a:t>
            </a:r>
          </a:p>
          <a:p>
            <a:endParaRPr lang="en-US" dirty="0">
              <a:solidFill>
                <a:srgbClr val="7030A0"/>
              </a:solidFill>
            </a:endParaRPr>
          </a:p>
        </p:txBody>
      </p:sp>
    </p:spTree>
    <p:extLst>
      <p:ext uri="{BB962C8B-B14F-4D97-AF65-F5344CB8AC3E}">
        <p14:creationId xmlns:p14="http://schemas.microsoft.com/office/powerpoint/2010/main" val="34234359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11.8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Content Placeholder 1"/>
          <p:cNvSpPr txBox="1">
            <a:spLocks noGrp="1"/>
          </p:cNvSpPr>
          <p:nvPr>
            <p:ph type="body" sz="quarter" idx="1"/>
          </p:nvPr>
        </p:nvSpPr>
        <p:spPr>
          <a:xfrm>
            <a:off x="454325" y="1431233"/>
            <a:ext cx="10972800" cy="1209901"/>
          </a:xfrm>
          <a:prstGeom prst="rect">
            <a:avLst/>
          </a:prstGeom>
        </p:spPr>
        <p:txBody>
          <a:bodyPr/>
          <a:lstStyle/>
          <a:p>
            <a:r>
              <a:rPr dirty="0"/>
              <a:t>Organize into teams of 3-4.  If your team were completing a project together, which pitfalls would be most likely in each of the 4 phases?  Rank from most to least likely.</a:t>
            </a:r>
          </a:p>
        </p:txBody>
      </p:sp>
      <p:sp>
        <p:nvSpPr>
          <p:cNvPr id="131" name="Title 2"/>
          <p:cNvSpPr txBox="1">
            <a:spLocks noGrp="1"/>
          </p:cNvSpPr>
          <p:nvPr>
            <p:ph type="title"/>
          </p:nvPr>
        </p:nvSpPr>
        <p:spPr>
          <a:xfrm>
            <a:off x="609600" y="906616"/>
            <a:ext cx="9603275" cy="1049235"/>
          </a:xfrm>
          <a:prstGeom prst="rect">
            <a:avLst/>
          </a:prstGeom>
        </p:spPr>
        <p:txBody>
          <a:bodyPr/>
          <a:lstStyle/>
          <a:p>
            <a:r>
              <a:rPr b="1" u="sng" dirty="0">
                <a:solidFill>
                  <a:srgbClr val="FF7E6D"/>
                </a:solidFill>
              </a:rPr>
              <a:t>Activity – Pitfalls and Project Phase</a:t>
            </a:r>
          </a:p>
        </p:txBody>
      </p:sp>
      <p:sp>
        <p:nvSpPr>
          <p:cNvPr id="132" name="TextBox 3"/>
          <p:cNvSpPr txBox="1"/>
          <p:nvPr/>
        </p:nvSpPr>
        <p:spPr>
          <a:xfrm>
            <a:off x="948048" y="2641134"/>
            <a:ext cx="4446492" cy="3348396"/>
          </a:xfrm>
          <a:prstGeom prst="rect">
            <a:avLst/>
          </a:prstGeom>
          <a:ln>
            <a:solidFill>
              <a:srgbClr val="000000"/>
            </a:solidFill>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ctr">
              <a:defRPr sz="2400" b="1">
                <a:latin typeface="+mj-lt"/>
                <a:ea typeface="+mj-ea"/>
                <a:cs typeface="+mj-cs"/>
                <a:sym typeface="Helvetica"/>
              </a:defRPr>
            </a:pPr>
            <a:r>
              <a:rPr dirty="0"/>
              <a:t>Pitfalls</a:t>
            </a:r>
          </a:p>
          <a:p>
            <a:pPr algn="ctr">
              <a:defRPr sz="2400"/>
            </a:pPr>
            <a:r>
              <a:rPr dirty="0"/>
              <a:t>Analysis Paralysis</a:t>
            </a:r>
          </a:p>
          <a:p>
            <a:pPr algn="ctr">
              <a:defRPr sz="2400"/>
            </a:pPr>
            <a:r>
              <a:rPr dirty="0"/>
              <a:t>Blamestorming</a:t>
            </a:r>
          </a:p>
          <a:p>
            <a:pPr algn="ctr">
              <a:defRPr sz="2400"/>
            </a:pPr>
            <a:r>
              <a:rPr dirty="0"/>
              <a:t>Death March</a:t>
            </a:r>
          </a:p>
          <a:p>
            <a:pPr algn="ctr">
              <a:defRPr sz="2400"/>
            </a:pPr>
            <a:r>
              <a:rPr dirty="0"/>
              <a:t>Fire Drill</a:t>
            </a:r>
          </a:p>
          <a:p>
            <a:pPr algn="ctr">
              <a:defRPr sz="2400"/>
            </a:pPr>
            <a:r>
              <a:rPr dirty="0"/>
              <a:t>Heroics</a:t>
            </a:r>
          </a:p>
          <a:p>
            <a:pPr algn="ctr">
              <a:defRPr sz="2400"/>
            </a:pPr>
            <a:r>
              <a:rPr dirty="0"/>
              <a:t>Scope Creep</a:t>
            </a:r>
          </a:p>
          <a:p>
            <a:pPr algn="ctr">
              <a:defRPr sz="2400"/>
            </a:pPr>
            <a:r>
              <a:rPr dirty="0"/>
              <a:t>Silver Bullet</a:t>
            </a:r>
          </a:p>
          <a:p>
            <a:pPr algn="ctr">
              <a:defRPr sz="2400"/>
            </a:pPr>
            <a:r>
              <a:rPr dirty="0"/>
              <a:t>Wishful Thinking</a:t>
            </a:r>
          </a:p>
        </p:txBody>
      </p:sp>
      <p:sp>
        <p:nvSpPr>
          <p:cNvPr id="133" name="TextBox 4"/>
          <p:cNvSpPr txBox="1"/>
          <p:nvPr/>
        </p:nvSpPr>
        <p:spPr>
          <a:xfrm>
            <a:off x="6404955" y="2907209"/>
            <a:ext cx="4446492" cy="1875196"/>
          </a:xfrm>
          <a:prstGeom prst="rect">
            <a:avLst/>
          </a:prstGeom>
          <a:ln>
            <a:solidFill>
              <a:srgbClr val="000000"/>
            </a:solidFill>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ctr">
              <a:defRPr sz="2400" b="1">
                <a:latin typeface="+mj-lt"/>
                <a:ea typeface="+mj-ea"/>
                <a:cs typeface="+mj-cs"/>
                <a:sym typeface="Helvetica"/>
              </a:defRPr>
            </a:pPr>
            <a:r>
              <a:t>Project Phases</a:t>
            </a:r>
          </a:p>
          <a:p>
            <a:pPr algn="ctr">
              <a:defRPr sz="2400"/>
            </a:pPr>
            <a:r>
              <a:t>Conception / Initiation</a:t>
            </a:r>
          </a:p>
          <a:p>
            <a:pPr algn="ctr">
              <a:defRPr sz="2400"/>
            </a:pPr>
            <a:r>
              <a:t>Planning</a:t>
            </a:r>
          </a:p>
          <a:p>
            <a:pPr algn="ctr">
              <a:defRPr sz="2400"/>
            </a:pPr>
            <a:r>
              <a:t>Execution</a:t>
            </a:r>
          </a:p>
          <a:p>
            <a:pPr algn="ctr">
              <a:defRPr sz="2400"/>
            </a:pPr>
            <a:r>
              <a:t>Closing</a:t>
            </a:r>
          </a:p>
        </p:txBody>
      </p:sp>
      <p:sp>
        <p:nvSpPr>
          <p:cNvPr id="6" name="Title 1">
            <a:extLst>
              <a:ext uri="{FF2B5EF4-FFF2-40B4-BE49-F238E27FC236}">
                <a16:creationId xmlns:a16="http://schemas.microsoft.com/office/drawing/2014/main" id="{B4B922A5-7EBC-6642-880F-3961B8C3C353}"/>
              </a:ext>
            </a:extLst>
          </p:cNvPr>
          <p:cNvSpPr txBox="1">
            <a:spLocks/>
          </p:cNvSpPr>
          <p:nvPr/>
        </p:nvSpPr>
        <p:spPr>
          <a:xfrm>
            <a:off x="948048" y="302438"/>
            <a:ext cx="7841202" cy="604178"/>
          </a:xfrm>
          <a:prstGeom prst="rect">
            <a:avLst/>
          </a:prstGeom>
        </p:spPr>
        <p:txBody>
          <a:bodyPr vert="horz" lIns="91440" tIns="45720" rIns="91440" bIns="45720" rtlCol="0" anchor="t">
            <a:normAutofit fontScale="92500" lnSpcReduction="10000"/>
          </a:bodyPr>
          <a:lst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Picture 2" descr="3 great reasons to file your tax return early - FreeAgent">
            <a:extLst>
              <a:ext uri="{FF2B5EF4-FFF2-40B4-BE49-F238E27FC236}">
                <a16:creationId xmlns:a16="http://schemas.microsoft.com/office/drawing/2014/main" id="{C2171CE7-24FC-B44B-8723-CAF7E7960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4610" y="133655"/>
            <a:ext cx="2125390" cy="1062695"/>
          </a:xfrm>
          <a:prstGeom prst="rect">
            <a:avLst/>
          </a:prstGeom>
          <a:noFill/>
          <a:extLst>
            <a:ext uri="{909E8E84-426E-40DD-AFC4-6F175D3DCCD1}">
              <a14:hiddenFill xmlns:a14="http://schemas.microsoft.com/office/drawing/2010/main">
                <a:solidFill>
                  <a:srgbClr val="FFFFFF"/>
                </a:solidFill>
              </a14:hiddenFill>
            </a:ext>
          </a:extLst>
        </p:spPr>
      </p:pic>
      <p:pic>
        <p:nvPicPr>
          <p:cNvPr id="9" name="عنصر نائب للمحتوى 6">
            <a:extLst>
              <a:ext uri="{FF2B5EF4-FFF2-40B4-BE49-F238E27FC236}">
                <a16:creationId xmlns:a16="http://schemas.microsoft.com/office/drawing/2014/main" id="{E0B432CC-16DF-8F40-BCEA-20B34DC086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10" name="Rounded Rectangle 9">
            <a:extLst>
              <a:ext uri="{FF2B5EF4-FFF2-40B4-BE49-F238E27FC236}">
                <a16:creationId xmlns:a16="http://schemas.microsoft.com/office/drawing/2014/main" id="{CE502E1F-5A63-8E41-8F97-441FBCA027F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Content Placeholder 1"/>
          <p:cNvSpPr txBox="1">
            <a:spLocks noGrp="1"/>
          </p:cNvSpPr>
          <p:nvPr>
            <p:ph type="body" sz="quarter" idx="1"/>
          </p:nvPr>
        </p:nvSpPr>
        <p:spPr>
          <a:xfrm>
            <a:off x="609600" y="1600206"/>
            <a:ext cx="10972801" cy="1509702"/>
          </a:xfrm>
          <a:prstGeom prst="rect">
            <a:avLst/>
          </a:prstGeom>
        </p:spPr>
        <p:txBody>
          <a:bodyPr>
            <a:normAutofit lnSpcReduction="10000"/>
          </a:bodyPr>
          <a:lstStyle/>
          <a:p>
            <a:r>
              <a:rPr dirty="0"/>
              <a:t>Organize into teams of 3-4.  For each of the cultural elements on the right, place each pitfall into one of the three</a:t>
            </a:r>
            <a:r>
              <a:rPr lang="en-US" dirty="0"/>
              <a:t> cultural</a:t>
            </a:r>
            <a:r>
              <a:rPr dirty="0"/>
              <a:t> categories</a:t>
            </a:r>
            <a:r>
              <a:rPr lang="en-US" dirty="0"/>
              <a:t>, based on which you feel would be most likely to experience the pitfall</a:t>
            </a:r>
            <a:r>
              <a:rPr dirty="0"/>
              <a:t>.  Briefly discuss why you believe that team’s culture makes them prone to the pitfall.</a:t>
            </a:r>
          </a:p>
        </p:txBody>
      </p:sp>
      <p:sp>
        <p:nvSpPr>
          <p:cNvPr id="138" name="Title 2"/>
          <p:cNvSpPr txBox="1">
            <a:spLocks noGrp="1"/>
          </p:cNvSpPr>
          <p:nvPr>
            <p:ph type="title"/>
          </p:nvPr>
        </p:nvSpPr>
        <p:spPr>
          <a:prstGeom prst="rect">
            <a:avLst/>
          </a:prstGeom>
        </p:spPr>
        <p:txBody>
          <a:bodyPr/>
          <a:lstStyle/>
          <a:p>
            <a:r>
              <a:rPr b="1" u="sng" dirty="0">
                <a:solidFill>
                  <a:schemeClr val="accent4"/>
                </a:solidFill>
              </a:rPr>
              <a:t>Activity - Pitfalls and Culture</a:t>
            </a:r>
          </a:p>
        </p:txBody>
      </p:sp>
      <p:sp>
        <p:nvSpPr>
          <p:cNvPr id="139" name="Oval"/>
          <p:cNvSpPr/>
          <p:nvPr/>
        </p:nvSpPr>
        <p:spPr>
          <a:xfrm>
            <a:off x="7020963" y="3357789"/>
            <a:ext cx="2638141" cy="1275445"/>
          </a:xfrm>
          <a:prstGeom prst="ellipse">
            <a:avLst/>
          </a:prstGeom>
          <a:ln>
            <a:solidFill>
              <a:srgbClr val="000000"/>
            </a:solidFill>
          </a:ln>
        </p:spPr>
        <p:txBody>
          <a:bodyPr lIns="45719" rIns="45719"/>
          <a:lstStyle/>
          <a:p>
            <a:pPr algn="ctr">
              <a:defRPr sz="2400" b="1">
                <a:latin typeface="+mj-lt"/>
                <a:ea typeface="+mj-ea"/>
                <a:cs typeface="+mj-cs"/>
                <a:sym typeface="Helvetica"/>
              </a:defRPr>
            </a:pPr>
            <a:endParaRPr/>
          </a:p>
        </p:txBody>
      </p:sp>
      <p:sp>
        <p:nvSpPr>
          <p:cNvPr id="140" name="Oval"/>
          <p:cNvSpPr/>
          <p:nvPr/>
        </p:nvSpPr>
        <p:spPr>
          <a:xfrm>
            <a:off x="8365700" y="3357789"/>
            <a:ext cx="2638141" cy="1275445"/>
          </a:xfrm>
          <a:prstGeom prst="ellipse">
            <a:avLst/>
          </a:prstGeom>
          <a:ln>
            <a:solidFill>
              <a:srgbClr val="000000"/>
            </a:solidFill>
          </a:ln>
        </p:spPr>
        <p:txBody>
          <a:bodyPr lIns="45719" rIns="45719"/>
          <a:lstStyle/>
          <a:p>
            <a:pPr algn="ctr">
              <a:defRPr sz="2400" b="1">
                <a:latin typeface="+mj-lt"/>
                <a:ea typeface="+mj-ea"/>
                <a:cs typeface="+mj-cs"/>
                <a:sym typeface="Helvetica"/>
              </a:defRPr>
            </a:pPr>
            <a:endParaRPr/>
          </a:p>
        </p:txBody>
      </p:sp>
      <p:sp>
        <p:nvSpPr>
          <p:cNvPr id="141" name="Passionate Debate"/>
          <p:cNvSpPr txBox="1"/>
          <p:nvPr/>
        </p:nvSpPr>
        <p:spPr>
          <a:xfrm>
            <a:off x="7141728" y="3680174"/>
            <a:ext cx="1327085" cy="6251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ctr"/>
            <a:r>
              <a:t>Passionate</a:t>
            </a:r>
            <a:br/>
            <a:r>
              <a:t>Debate</a:t>
            </a:r>
          </a:p>
        </p:txBody>
      </p:sp>
      <p:sp>
        <p:nvSpPr>
          <p:cNvPr id="142" name="Conflict Avoidance"/>
          <p:cNvSpPr txBox="1"/>
          <p:nvPr/>
        </p:nvSpPr>
        <p:spPr>
          <a:xfrm>
            <a:off x="9624673" y="3680174"/>
            <a:ext cx="1327085" cy="6251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lstStyle>
          <a:p>
            <a:r>
              <a:t>Conflict Avoidance</a:t>
            </a:r>
          </a:p>
        </p:txBody>
      </p:sp>
      <p:sp>
        <p:nvSpPr>
          <p:cNvPr id="143" name="Middle/ Both"/>
          <p:cNvSpPr txBox="1"/>
          <p:nvPr/>
        </p:nvSpPr>
        <p:spPr>
          <a:xfrm>
            <a:off x="8348131" y="3681850"/>
            <a:ext cx="1327085" cy="6251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ctr"/>
            <a:r>
              <a:t>Middle/</a:t>
            </a:r>
            <a:br/>
            <a:r>
              <a:t>Both</a:t>
            </a:r>
          </a:p>
        </p:txBody>
      </p:sp>
      <p:sp>
        <p:nvSpPr>
          <p:cNvPr id="144" name="Cultural Element - Communication"/>
          <p:cNvSpPr txBox="1"/>
          <p:nvPr/>
        </p:nvSpPr>
        <p:spPr>
          <a:xfrm>
            <a:off x="6636210" y="2951270"/>
            <a:ext cx="4750928" cy="4001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ctr">
              <a:defRPr sz="2000" b="1">
                <a:latin typeface="+mj-lt"/>
                <a:ea typeface="+mj-ea"/>
                <a:cs typeface="+mj-cs"/>
                <a:sym typeface="Helvetica"/>
              </a:defRPr>
            </a:lvl1pPr>
          </a:lstStyle>
          <a:p>
            <a:r>
              <a:rPr dirty="0"/>
              <a:t>Cultural Element - Communication</a:t>
            </a:r>
          </a:p>
        </p:txBody>
      </p:sp>
      <p:sp>
        <p:nvSpPr>
          <p:cNvPr id="145" name="TextBox 3"/>
          <p:cNvSpPr txBox="1"/>
          <p:nvPr/>
        </p:nvSpPr>
        <p:spPr>
          <a:xfrm>
            <a:off x="810123" y="3253214"/>
            <a:ext cx="4860285" cy="2585323"/>
          </a:xfrm>
          <a:prstGeom prst="rect">
            <a:avLst/>
          </a:prstGeom>
          <a:ln>
            <a:solidFill>
              <a:srgbClr val="000000"/>
            </a:solidFill>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2200" b="1">
                <a:latin typeface="+mj-lt"/>
                <a:ea typeface="+mj-ea"/>
                <a:cs typeface="+mj-cs"/>
                <a:sym typeface="Helvetica"/>
              </a:defRPr>
            </a:pPr>
            <a:r>
              <a:rPr dirty="0"/>
              <a:t>Pitfalls</a:t>
            </a:r>
          </a:p>
          <a:p>
            <a:pPr marL="200526" indent="-200526">
              <a:buSzPct val="100000"/>
              <a:buChar char="•"/>
              <a:defRPr sz="2000"/>
            </a:pPr>
            <a:r>
              <a:rPr dirty="0"/>
              <a:t>Blowhard Jamboree</a:t>
            </a:r>
          </a:p>
          <a:p>
            <a:pPr marL="200526" indent="-200526">
              <a:buSzPct val="100000"/>
              <a:buChar char="•"/>
              <a:defRPr sz="2000"/>
            </a:pPr>
            <a:r>
              <a:t>Group</a:t>
            </a:r>
            <a:r>
              <a:rPr lang="en-US"/>
              <a:t>t</a:t>
            </a:r>
            <a:r>
              <a:t>hink</a:t>
            </a:r>
            <a:endParaRPr dirty="0"/>
          </a:p>
          <a:p>
            <a:pPr marL="200526" indent="-200526">
              <a:buSzPct val="100000"/>
              <a:buChar char="•"/>
              <a:defRPr sz="2000"/>
            </a:pPr>
            <a:r>
              <a:rPr dirty="0"/>
              <a:t>Intellectual Violence</a:t>
            </a:r>
          </a:p>
          <a:p>
            <a:pPr marL="200526" indent="-200526">
              <a:buSzPct val="100000"/>
              <a:buChar char="•"/>
              <a:defRPr sz="2000"/>
            </a:pPr>
            <a:r>
              <a:rPr dirty="0"/>
              <a:t>Ineffectively Adding Resources to the Team</a:t>
            </a:r>
          </a:p>
          <a:p>
            <a:pPr marL="200526" indent="-200526">
              <a:buSzPct val="100000"/>
              <a:buChar char="•"/>
              <a:defRPr sz="2000"/>
            </a:pPr>
            <a:r>
              <a:rPr dirty="0"/>
              <a:t>Loose Cannon</a:t>
            </a:r>
          </a:p>
          <a:p>
            <a:pPr marL="200526" indent="-200526">
              <a:buSzPct val="100000"/>
              <a:buChar char="•"/>
              <a:defRPr sz="2000"/>
            </a:pPr>
            <a:r>
              <a:rPr dirty="0"/>
              <a:t>Poor Team/Stakeholder Relations</a:t>
            </a:r>
          </a:p>
          <a:p>
            <a:pPr marL="200526" indent="-200526">
              <a:buSzPct val="100000"/>
              <a:buChar char="•"/>
              <a:defRPr sz="2000"/>
            </a:pPr>
            <a:r>
              <a:rPr dirty="0"/>
              <a:t>Rushing to Execution</a:t>
            </a:r>
          </a:p>
        </p:txBody>
      </p:sp>
      <p:sp>
        <p:nvSpPr>
          <p:cNvPr id="146" name="Oval"/>
          <p:cNvSpPr/>
          <p:nvPr/>
        </p:nvSpPr>
        <p:spPr>
          <a:xfrm>
            <a:off x="7020235" y="5108101"/>
            <a:ext cx="2638141" cy="1275444"/>
          </a:xfrm>
          <a:prstGeom prst="ellipse">
            <a:avLst/>
          </a:prstGeom>
          <a:ln>
            <a:solidFill>
              <a:srgbClr val="000000"/>
            </a:solidFill>
          </a:ln>
        </p:spPr>
        <p:txBody>
          <a:bodyPr lIns="45719" rIns="45719"/>
          <a:lstStyle/>
          <a:p>
            <a:pPr algn="ctr">
              <a:defRPr sz="2400" b="1">
                <a:latin typeface="+mj-lt"/>
                <a:ea typeface="+mj-ea"/>
                <a:cs typeface="+mj-cs"/>
                <a:sym typeface="Helvetica"/>
              </a:defRPr>
            </a:pPr>
            <a:endParaRPr/>
          </a:p>
        </p:txBody>
      </p:sp>
      <p:sp>
        <p:nvSpPr>
          <p:cNvPr id="147" name="Oval"/>
          <p:cNvSpPr/>
          <p:nvPr/>
        </p:nvSpPr>
        <p:spPr>
          <a:xfrm>
            <a:off x="8364972" y="5108101"/>
            <a:ext cx="2638141" cy="1275444"/>
          </a:xfrm>
          <a:prstGeom prst="ellipse">
            <a:avLst/>
          </a:prstGeom>
          <a:ln>
            <a:solidFill>
              <a:srgbClr val="000000"/>
            </a:solidFill>
          </a:ln>
        </p:spPr>
        <p:txBody>
          <a:bodyPr lIns="45719" rIns="45719"/>
          <a:lstStyle/>
          <a:p>
            <a:pPr algn="ctr">
              <a:defRPr sz="2400" b="1">
                <a:latin typeface="+mj-lt"/>
                <a:ea typeface="+mj-ea"/>
                <a:cs typeface="+mj-cs"/>
                <a:sym typeface="Helvetica"/>
              </a:defRPr>
            </a:pPr>
            <a:endParaRPr/>
          </a:p>
        </p:txBody>
      </p:sp>
      <p:sp>
        <p:nvSpPr>
          <p:cNvPr id="148" name="Authori-…"/>
          <p:cNvSpPr txBox="1"/>
          <p:nvPr/>
        </p:nvSpPr>
        <p:spPr>
          <a:xfrm>
            <a:off x="7141000" y="5430485"/>
            <a:ext cx="1327085" cy="6251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ctr"/>
            <a:r>
              <a:t>Authori-</a:t>
            </a:r>
          </a:p>
          <a:p>
            <a:pPr algn="ctr"/>
            <a:r>
              <a:t>tarian </a:t>
            </a:r>
          </a:p>
        </p:txBody>
      </p:sp>
      <p:sp>
        <p:nvSpPr>
          <p:cNvPr id="149" name="Laissez-…"/>
          <p:cNvSpPr txBox="1"/>
          <p:nvPr/>
        </p:nvSpPr>
        <p:spPr>
          <a:xfrm>
            <a:off x="9623945" y="5430485"/>
            <a:ext cx="1327085" cy="6251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ctr"/>
            <a:r>
              <a:t>Laissez-</a:t>
            </a:r>
          </a:p>
          <a:p>
            <a:pPr algn="ctr"/>
            <a:r>
              <a:t>faire</a:t>
            </a:r>
          </a:p>
        </p:txBody>
      </p:sp>
      <p:sp>
        <p:nvSpPr>
          <p:cNvPr id="150" name="Democratic"/>
          <p:cNvSpPr txBox="1"/>
          <p:nvPr/>
        </p:nvSpPr>
        <p:spPr>
          <a:xfrm>
            <a:off x="8347404" y="5579279"/>
            <a:ext cx="1327085" cy="33308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lstStyle>
          <a:p>
            <a:r>
              <a:t>Democratic</a:t>
            </a:r>
          </a:p>
        </p:txBody>
      </p:sp>
      <p:sp>
        <p:nvSpPr>
          <p:cNvPr id="151" name="Cultural Element - Leadership"/>
          <p:cNvSpPr txBox="1"/>
          <p:nvPr/>
        </p:nvSpPr>
        <p:spPr>
          <a:xfrm>
            <a:off x="6763341" y="4716791"/>
            <a:ext cx="4495210" cy="4001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ctr">
              <a:defRPr sz="2000" b="1">
                <a:latin typeface="+mj-lt"/>
                <a:ea typeface="+mj-ea"/>
                <a:cs typeface="+mj-cs"/>
                <a:sym typeface="Helvetica"/>
              </a:defRPr>
            </a:lvl1pPr>
          </a:lstStyle>
          <a:p>
            <a:r>
              <a:rPr dirty="0"/>
              <a:t>Cultural Element - Leadership</a:t>
            </a:r>
          </a:p>
        </p:txBody>
      </p:sp>
      <p:pic>
        <p:nvPicPr>
          <p:cNvPr id="17" name="Picture 2" descr="3 great reasons to file your tax return early - FreeAgent">
            <a:extLst>
              <a:ext uri="{FF2B5EF4-FFF2-40B4-BE49-F238E27FC236}">
                <a16:creationId xmlns:a16="http://schemas.microsoft.com/office/drawing/2014/main" id="{676283A8-0467-6E4A-A69B-5E1ED52D24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8085" y="159724"/>
            <a:ext cx="2265460" cy="1049235"/>
          </a:xfrm>
          <a:prstGeom prst="rect">
            <a:avLst/>
          </a:prstGeom>
          <a:noFill/>
          <a:extLst>
            <a:ext uri="{909E8E84-426E-40DD-AFC4-6F175D3DCCD1}">
              <a14:hiddenFill xmlns:a14="http://schemas.microsoft.com/office/drawing/2010/main">
                <a:solidFill>
                  <a:srgbClr val="FFFFFF"/>
                </a:solidFill>
              </a14:hiddenFill>
            </a:ext>
          </a:extLst>
        </p:spPr>
      </p:pic>
      <p:pic>
        <p:nvPicPr>
          <p:cNvPr id="18" name="عنصر نائب للمحتوى 6">
            <a:extLst>
              <a:ext uri="{FF2B5EF4-FFF2-40B4-BE49-F238E27FC236}">
                <a16:creationId xmlns:a16="http://schemas.microsoft.com/office/drawing/2014/main" id="{E2A095B9-B1C1-A94B-B880-C2D788AD7C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19" name="Rounded Rectangle 18">
            <a:extLst>
              <a:ext uri="{FF2B5EF4-FFF2-40B4-BE49-F238E27FC236}">
                <a16:creationId xmlns:a16="http://schemas.microsoft.com/office/drawing/2014/main" id="{48C831C9-D6FD-484E-8CC4-775FB618C85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Title 1">
            <a:extLst>
              <a:ext uri="{FF2B5EF4-FFF2-40B4-BE49-F238E27FC236}">
                <a16:creationId xmlns:a16="http://schemas.microsoft.com/office/drawing/2014/main" id="{BE71E8E6-0285-5B4F-B8C4-20416F9AD9EF}"/>
              </a:ext>
            </a:extLst>
          </p:cNvPr>
          <p:cNvSpPr>
            <a:spLocks noGrp="1"/>
          </p:cNvSpPr>
          <p:nvPr>
            <p:ph type="title"/>
          </p:nvPr>
        </p:nvSpPr>
        <p:spPr>
          <a:xfrm>
            <a:off x="1130270" y="953324"/>
            <a:ext cx="9603275" cy="1049235"/>
          </a:xfrm>
        </p:spPr>
        <p:txBody>
          <a:bodyPr/>
          <a:lstStyle/>
          <a:p>
            <a:r>
              <a:rPr lang="en-US" b="1" dirty="0">
                <a:solidFill>
                  <a:srgbClr val="FF9652"/>
                </a:solidFill>
                <a:highlight>
                  <a:srgbClr val="F5FAA4"/>
                </a:highlight>
              </a:rPr>
              <a:t>Key Terms:</a:t>
            </a:r>
            <a:endParaRPr lang="en-US" b="1" dirty="0">
              <a:solidFill>
                <a:srgbClr val="009193"/>
              </a:solidFill>
            </a:endParaRPr>
          </a:p>
        </p:txBody>
      </p:sp>
      <p:pic>
        <p:nvPicPr>
          <p:cNvPr id="6" name="Picture 5">
            <a:extLst>
              <a:ext uri="{FF2B5EF4-FFF2-40B4-BE49-F238E27FC236}">
                <a16:creationId xmlns:a16="http://schemas.microsoft.com/office/drawing/2014/main" id="{DC367069-2582-C14D-9CB6-BCA0ED70E6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3275" y="1568450"/>
            <a:ext cx="6769100" cy="37211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5733789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F5FAA4"/>
                </a:highlight>
              </a:rPr>
              <a:t>Resources:</a:t>
            </a:r>
            <a:endParaRPr lang="en-US" dirty="0">
              <a:highlight>
                <a:srgbClr val="F5FAA4"/>
              </a:highlight>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5" y="2363831"/>
            <a:ext cx="7594670" cy="923330"/>
          </a:xfrm>
          <a:prstGeom prst="rect">
            <a:avLst/>
          </a:prstGeom>
        </p:spPr>
        <p:txBody>
          <a:bodyPr wrap="square">
            <a:spAutoFit/>
          </a:bodyPr>
          <a:lstStyle/>
          <a:p>
            <a:pPr marL="380990" indent="-380990">
              <a:buFont typeface="Arial" panose="020B0604020202020204" pitchFamily="34" charset="0"/>
              <a:buChar char="•"/>
            </a:pPr>
            <a:r>
              <a:rPr lang="en-US" dirty="0">
                <a:solidFill>
                  <a:srgbClr val="0F1111"/>
                </a:solidFill>
                <a:latin typeface="Amazon Ember"/>
              </a:rPr>
              <a:t>Project Team Leadership and Communication by </a:t>
            </a:r>
            <a:r>
              <a:rPr lang="en-US" dirty="0">
                <a:solidFill>
                  <a:srgbClr val="007185"/>
                </a:solidFill>
                <a:latin typeface="Amazon Ember"/>
                <a:hlinkClick r:id="rId3"/>
              </a:rPr>
              <a:t>Samuel Malachowsky</a:t>
            </a:r>
            <a:r>
              <a:rPr lang="en-US" dirty="0">
                <a:solidFill>
                  <a:srgbClr val="007185"/>
                </a:solidFill>
                <a:latin typeface="Amazon Ember"/>
              </a:rPr>
              <a:t>, 2018.</a:t>
            </a:r>
          </a:p>
          <a:p>
            <a:pPr marL="380990" indent="-380990">
              <a:buFont typeface="Arial" panose="020B0604020202020204" pitchFamily="34" charset="0"/>
              <a:buChar char="•"/>
            </a:pPr>
            <a:endParaRPr lang="en-US" dirty="0">
              <a:solidFill>
                <a:srgbClr val="0F1111"/>
              </a:solidFill>
              <a:latin typeface="Amazon Ember"/>
            </a:endParaRPr>
          </a:p>
        </p:txBody>
      </p:sp>
      <p:pic>
        <p:nvPicPr>
          <p:cNvPr id="26626" name="Picture 2" descr="Amazon.com: Project Team Leadership and Communication (9781732378902):  Malachowsky, Samuel A: Books">
            <a:extLst>
              <a:ext uri="{FF2B5EF4-FFF2-40B4-BE49-F238E27FC236}">
                <a16:creationId xmlns:a16="http://schemas.microsoft.com/office/drawing/2014/main" id="{3158802A-E071-0D46-A700-7215849CA0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1244" y="2209574"/>
            <a:ext cx="1277626" cy="1576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368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39652</TotalTime>
  <Words>4651</Words>
  <Application>Microsoft Macintosh PowerPoint</Application>
  <PresentationFormat>Widescreen</PresentationFormat>
  <Paragraphs>426</Paragraphs>
  <Slides>60</Slides>
  <Notes>48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60</vt:i4>
      </vt:variant>
    </vt:vector>
  </HeadingPairs>
  <TitlesOfParts>
    <vt:vector size="67" baseType="lpstr">
      <vt:lpstr>Amazon Ember</vt:lpstr>
      <vt:lpstr>Arial</vt:lpstr>
      <vt:lpstr>Bradley Hand</vt:lpstr>
      <vt:lpstr>Calibri</vt:lpstr>
      <vt:lpstr>Calibri Light</vt:lpstr>
      <vt:lpstr>Century Gothic</vt:lpstr>
      <vt:lpstr>Gallery</vt:lpstr>
      <vt:lpstr>Pitfalls to Identify and Avoid Avoid making the same mistakes over and over    Chapter 11</vt:lpstr>
      <vt:lpstr>Learning Outcomes:</vt:lpstr>
      <vt:lpstr>PowerPoint Presentation</vt:lpstr>
      <vt:lpstr>PowerPoint Presentation</vt:lpstr>
      <vt:lpstr>PowerPoint Presentation</vt:lpstr>
      <vt:lpstr>Pitfalls classic mistakes. antipatterns.    Whatever the name, there are certain pitfalls—negative situations and mistakes—that experienced project leaders see over and over.  </vt:lpstr>
      <vt:lpstr>Common Project Pitfalls.</vt:lpstr>
      <vt:lpstr>Two types of The pitfalls  Patterns and Antipatterns: </vt:lpstr>
      <vt:lpstr>PowerPoint Presentation</vt:lpstr>
      <vt:lpstr>Common Project Pitfalls</vt:lpstr>
      <vt:lpstr>PowerPoint Presentation</vt:lpstr>
      <vt:lpstr>1- Blamestorming</vt:lpstr>
      <vt:lpstr>1- Blamestorming (CONT.)</vt:lpstr>
      <vt:lpstr>2- Blowhard Jamboree </vt:lpstr>
      <vt:lpstr>2- Blowhard Jamboree (CONT.) </vt:lpstr>
      <vt:lpstr>3- Groupthink</vt:lpstr>
      <vt:lpstr>3- Groupthink</vt:lpstr>
      <vt:lpstr>4- Heroics</vt:lpstr>
      <vt:lpstr>4- Heroics</vt:lpstr>
      <vt:lpstr>5- Intellectual Violence</vt:lpstr>
      <vt:lpstr>5- Intellectual Violence (CONT.)</vt:lpstr>
      <vt:lpstr>6-Loose Cannon</vt:lpstr>
      <vt:lpstr>6-Loose Cannon (CONT.)</vt:lpstr>
      <vt:lpstr>7- Poor Project Team/Stakeholder Relations</vt:lpstr>
      <vt:lpstr>7- Poor Project Team/Stakeholder Relations(Cont.)</vt:lpstr>
      <vt:lpstr>8- Wishful Thinking</vt:lpstr>
      <vt:lpstr>8- Wishful Thinking (CONT.)</vt:lpstr>
      <vt:lpstr>PowerPoint Presentation</vt:lpstr>
      <vt:lpstr>1- Analysis Paralysis</vt:lpstr>
      <vt:lpstr>1- Analysis Paralysis (CONT.)</vt:lpstr>
      <vt:lpstr>2- Death March</vt:lpstr>
      <vt:lpstr>2- Death March (CONT.)</vt:lpstr>
      <vt:lpstr>3- Fire Drill</vt:lpstr>
      <vt:lpstr>3- Fire Drill (CONT.)</vt:lpstr>
      <vt:lpstr>4- Ineffectively Adding Resources to the Team</vt:lpstr>
      <vt:lpstr>4- Ineffectively Adding Resources to the Team (CONT.)</vt:lpstr>
      <vt:lpstr>5- Rushing to Execution</vt:lpstr>
      <vt:lpstr>5- Rushing to Execution (CONT.)</vt:lpstr>
      <vt:lpstr>6- Scope Creep</vt:lpstr>
      <vt:lpstr>6- Scope Creep (CONT.)</vt:lpstr>
      <vt:lpstr>7- Silver Bullet</vt:lpstr>
      <vt:lpstr>7- Silver Bullet (CONT.)</vt:lpstr>
      <vt:lpstr>PowerPoint Presentation</vt:lpstr>
      <vt:lpstr>Are Pitfalls Risks?  </vt:lpstr>
      <vt:lpstr>PowerPoint Presentation</vt:lpstr>
      <vt:lpstr>Pitfall “Hot Spots”  </vt:lpstr>
      <vt:lpstr>Pitfall “Hot Spots”</vt:lpstr>
      <vt:lpstr>PowerPoint Presentation</vt:lpstr>
      <vt:lpstr>PowerPoint Presentation</vt:lpstr>
      <vt:lpstr>PowerPoint Presentation</vt:lpstr>
      <vt:lpstr>PowerPoint Presentation</vt:lpstr>
      <vt:lpstr>PowerPoint Presentation</vt:lpstr>
      <vt:lpstr>PowerPoint Presentation</vt:lpstr>
      <vt:lpstr>Summary and Conclusions</vt:lpstr>
      <vt:lpstr>11.8 Self Assessment.</vt:lpstr>
      <vt:lpstr>Activity – Pitfalls and Project Phase</vt:lpstr>
      <vt:lpstr>Activity - Pitfalls and Culture</vt:lpstr>
      <vt:lpstr>Key Terms: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296</cp:revision>
  <dcterms:created xsi:type="dcterms:W3CDTF">2020-10-15T07:04:09Z</dcterms:created>
  <dcterms:modified xsi:type="dcterms:W3CDTF">2021-04-16T23:04:35Z</dcterms:modified>
</cp:coreProperties>
</file>