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480" r:id="rId2"/>
    <p:sldId id="497" r:id="rId3"/>
    <p:sldId id="498" r:id="rId4"/>
    <p:sldId id="499" r:id="rId5"/>
    <p:sldId id="879" r:id="rId6"/>
    <p:sldId id="856" r:id="rId7"/>
    <p:sldId id="312" r:id="rId8"/>
    <p:sldId id="599" r:id="rId9"/>
    <p:sldId id="883" r:id="rId10"/>
    <p:sldId id="313" r:id="rId11"/>
    <p:sldId id="810" r:id="rId12"/>
    <p:sldId id="482" r:id="rId13"/>
    <p:sldId id="857" r:id="rId14"/>
    <p:sldId id="314" r:id="rId15"/>
    <p:sldId id="859" r:id="rId16"/>
    <p:sldId id="860" r:id="rId17"/>
    <p:sldId id="880" r:id="rId18"/>
    <p:sldId id="317" r:id="rId19"/>
    <p:sldId id="318" r:id="rId20"/>
    <p:sldId id="603" r:id="rId21"/>
    <p:sldId id="604" r:id="rId22"/>
    <p:sldId id="602" r:id="rId23"/>
    <p:sldId id="811" r:id="rId24"/>
    <p:sldId id="256" r:id="rId25"/>
    <p:sldId id="884" r:id="rId26"/>
    <p:sldId id="861" r:id="rId27"/>
    <p:sldId id="862" r:id="rId28"/>
    <p:sldId id="863" r:id="rId29"/>
    <p:sldId id="864" r:id="rId30"/>
    <p:sldId id="881" r:id="rId31"/>
    <p:sldId id="865" r:id="rId32"/>
    <p:sldId id="868" r:id="rId33"/>
    <p:sldId id="867" r:id="rId34"/>
    <p:sldId id="866" r:id="rId35"/>
    <p:sldId id="515" r:id="rId36"/>
    <p:sldId id="869" r:id="rId37"/>
    <p:sldId id="870" r:id="rId38"/>
    <p:sldId id="874" r:id="rId39"/>
    <p:sldId id="872" r:id="rId40"/>
    <p:sldId id="873" r:id="rId41"/>
    <p:sldId id="886" r:id="rId42"/>
    <p:sldId id="882" r:id="rId43"/>
    <p:sldId id="320" r:id="rId44"/>
    <p:sldId id="875" r:id="rId45"/>
    <p:sldId id="321" r:id="rId46"/>
    <p:sldId id="887" r:id="rId47"/>
    <p:sldId id="877" r:id="rId48"/>
    <p:sldId id="324" r:id="rId49"/>
    <p:sldId id="885" r:id="rId50"/>
    <p:sldId id="323" r:id="rId51"/>
    <p:sldId id="841" r:id="rId52"/>
    <p:sldId id="878" r:id="rId53"/>
    <p:sldId id="34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498"/>
            <p14:sldId id="499"/>
            <p14:sldId id="879"/>
            <p14:sldId id="856"/>
            <p14:sldId id="312"/>
            <p14:sldId id="599"/>
            <p14:sldId id="883"/>
            <p14:sldId id="313"/>
            <p14:sldId id="810"/>
            <p14:sldId id="482"/>
            <p14:sldId id="857"/>
            <p14:sldId id="314"/>
            <p14:sldId id="859"/>
            <p14:sldId id="860"/>
            <p14:sldId id="880"/>
            <p14:sldId id="317"/>
            <p14:sldId id="318"/>
            <p14:sldId id="603"/>
            <p14:sldId id="604"/>
            <p14:sldId id="602"/>
            <p14:sldId id="811"/>
            <p14:sldId id="256"/>
            <p14:sldId id="884"/>
            <p14:sldId id="861"/>
            <p14:sldId id="862"/>
            <p14:sldId id="863"/>
            <p14:sldId id="864"/>
            <p14:sldId id="881"/>
            <p14:sldId id="865"/>
            <p14:sldId id="868"/>
            <p14:sldId id="867"/>
            <p14:sldId id="866"/>
            <p14:sldId id="515"/>
            <p14:sldId id="869"/>
            <p14:sldId id="870"/>
            <p14:sldId id="874"/>
            <p14:sldId id="872"/>
            <p14:sldId id="873"/>
            <p14:sldId id="886"/>
            <p14:sldId id="882"/>
            <p14:sldId id="320"/>
            <p14:sldId id="875"/>
            <p14:sldId id="321"/>
            <p14:sldId id="887"/>
            <p14:sldId id="877"/>
            <p14:sldId id="324"/>
            <p14:sldId id="885"/>
            <p14:sldId id="323"/>
            <p14:sldId id="841"/>
            <p14:sldId id="87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2D3956"/>
    <a:srgbClr val="8E5A6D"/>
    <a:srgbClr val="852F4A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93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1397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99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12192000" cy="639762"/>
          </a:xfrm>
          <a:prstGeom prst="rect">
            <a:avLst/>
          </a:prstGeom>
        </p:spPr>
        <p:txBody>
          <a:bodyPr anchor="ctr"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711200" y="1066800"/>
            <a:ext cx="10871200" cy="838200"/>
          </a:xfrm>
          <a:prstGeom prst="rect">
            <a:avLst/>
          </a:prstGeom>
        </p:spPr>
        <p:txBody>
          <a:bodyPr/>
          <a:lstStyle>
            <a:lvl1pPr>
              <a:spcAft>
                <a:spcPts val="800"/>
              </a:spcAft>
              <a:defRPr sz="2400"/>
            </a:lvl1pPr>
            <a:lvl2pPr>
              <a:spcAft>
                <a:spcPts val="800"/>
              </a:spcAft>
              <a:defRPr sz="2000"/>
            </a:lvl2pPr>
            <a:lvl3pPr>
              <a:spcAft>
                <a:spcPts val="800"/>
              </a:spcAft>
              <a:defRPr sz="1800"/>
            </a:lvl3pPr>
            <a:lvl4pPr>
              <a:spcAft>
                <a:spcPts val="800"/>
              </a:spcAft>
              <a:defRPr sz="1600"/>
            </a:lvl4pPr>
            <a:lvl5pPr>
              <a:spcAft>
                <a:spcPts val="800"/>
              </a:spcAft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711200" y="2011680"/>
            <a:ext cx="10871200" cy="762000"/>
          </a:xfrm>
          <a:prstGeom prst="rect">
            <a:avLst/>
          </a:prstGeom>
        </p:spPr>
        <p:txBody>
          <a:bodyPr/>
          <a:lstStyle>
            <a:lvl1pPr>
              <a:spcAft>
                <a:spcPts val="800"/>
              </a:spcAft>
              <a:defRPr sz="2400"/>
            </a:lvl1pPr>
            <a:lvl2pPr>
              <a:spcAft>
                <a:spcPts val="800"/>
              </a:spcAft>
              <a:defRPr sz="2000"/>
            </a:lvl2pPr>
            <a:lvl3pPr>
              <a:spcAft>
                <a:spcPts val="800"/>
              </a:spcAft>
              <a:defRPr sz="1800"/>
            </a:lvl3pPr>
            <a:lvl4pPr>
              <a:spcAft>
                <a:spcPts val="800"/>
              </a:spcAft>
              <a:defRPr sz="1600"/>
            </a:lvl4pPr>
            <a:lvl5pPr>
              <a:spcAft>
                <a:spcPts val="800"/>
              </a:spcAft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711200" y="2880360"/>
            <a:ext cx="10871200" cy="685800"/>
          </a:xfrm>
          <a:prstGeom prst="rect">
            <a:avLst/>
          </a:prstGeom>
        </p:spPr>
        <p:txBody>
          <a:bodyPr/>
          <a:lstStyle>
            <a:lvl1pPr>
              <a:spcAft>
                <a:spcPts val="800"/>
              </a:spcAft>
              <a:defRPr sz="2400"/>
            </a:lvl1pPr>
            <a:lvl2pPr>
              <a:spcAft>
                <a:spcPts val="800"/>
              </a:spcAft>
              <a:defRPr sz="2000"/>
            </a:lvl2pPr>
            <a:lvl3pPr>
              <a:spcAft>
                <a:spcPts val="800"/>
              </a:spcAft>
              <a:defRPr sz="1800"/>
            </a:lvl3pPr>
            <a:lvl4pPr>
              <a:spcAft>
                <a:spcPts val="800"/>
              </a:spcAft>
              <a:defRPr sz="1600"/>
            </a:lvl4pPr>
            <a:lvl5pPr>
              <a:spcAft>
                <a:spcPts val="800"/>
              </a:spcAft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711200" y="3672840"/>
            <a:ext cx="10871200" cy="838200"/>
          </a:xfrm>
          <a:prstGeom prst="rect">
            <a:avLst/>
          </a:prstGeom>
        </p:spPr>
        <p:txBody>
          <a:bodyPr/>
          <a:lstStyle>
            <a:lvl1pPr>
              <a:spcAft>
                <a:spcPts val="800"/>
              </a:spcAft>
              <a:defRPr sz="2400"/>
            </a:lvl1pPr>
            <a:lvl2pPr>
              <a:spcAft>
                <a:spcPts val="800"/>
              </a:spcAft>
              <a:defRPr sz="2000"/>
            </a:lvl2pPr>
            <a:lvl3pPr>
              <a:spcAft>
                <a:spcPts val="800"/>
              </a:spcAft>
              <a:defRPr sz="1800"/>
            </a:lvl3pPr>
            <a:lvl4pPr>
              <a:spcAft>
                <a:spcPts val="800"/>
              </a:spcAft>
              <a:defRPr sz="1600"/>
            </a:lvl4pPr>
            <a:lvl5pPr>
              <a:spcAft>
                <a:spcPts val="800"/>
              </a:spcAft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711200" y="4617720"/>
            <a:ext cx="10871200" cy="914400"/>
          </a:xfrm>
          <a:prstGeom prst="rect">
            <a:avLst/>
          </a:prstGeom>
        </p:spPr>
        <p:txBody>
          <a:bodyPr/>
          <a:lstStyle>
            <a:lvl1pPr>
              <a:spcAft>
                <a:spcPts val="800"/>
              </a:spcAft>
              <a:defRPr sz="2400"/>
            </a:lvl1pPr>
            <a:lvl2pPr>
              <a:spcAft>
                <a:spcPts val="800"/>
              </a:spcAft>
              <a:defRPr sz="2000"/>
            </a:lvl2pPr>
            <a:lvl3pPr>
              <a:spcAft>
                <a:spcPts val="800"/>
              </a:spcAft>
              <a:defRPr sz="1800"/>
            </a:lvl3pPr>
            <a:lvl4pPr>
              <a:spcAft>
                <a:spcPts val="800"/>
              </a:spcAft>
              <a:defRPr sz="1600"/>
            </a:lvl4pPr>
            <a:lvl5pPr>
              <a:spcAft>
                <a:spcPts val="800"/>
              </a:spcAft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711200" y="5638800"/>
            <a:ext cx="10871200" cy="762000"/>
          </a:xfrm>
          <a:prstGeom prst="rect">
            <a:avLst/>
          </a:prstGeom>
        </p:spPr>
        <p:txBody>
          <a:bodyPr/>
          <a:lstStyle>
            <a:lvl1pPr>
              <a:spcAft>
                <a:spcPts val="800"/>
              </a:spcAft>
              <a:defRPr sz="2400"/>
            </a:lvl1pPr>
            <a:lvl2pPr>
              <a:spcAft>
                <a:spcPts val="800"/>
              </a:spcAft>
              <a:defRPr sz="2000"/>
            </a:lvl2pPr>
            <a:lvl3pPr>
              <a:spcAft>
                <a:spcPts val="800"/>
              </a:spcAft>
              <a:defRPr sz="1800"/>
            </a:lvl3pPr>
            <a:lvl4pPr>
              <a:spcAft>
                <a:spcPts val="800"/>
              </a:spcAft>
              <a:defRPr sz="1600"/>
            </a:lvl4pPr>
            <a:lvl5pPr>
              <a:spcAft>
                <a:spcPts val="800"/>
              </a:spcAft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8636000" y="6705600"/>
            <a:ext cx="3556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13" name="Rectangle: Rounded Corners 12"/>
          <p:cNvSpPr/>
          <p:nvPr userDrawn="1"/>
        </p:nvSpPr>
        <p:spPr>
          <a:xfrm>
            <a:off x="0" y="228600"/>
            <a:ext cx="12192000" cy="609600"/>
          </a:xfrm>
          <a:prstGeom prst="roundRect">
            <a:avLst/>
          </a:prstGeom>
          <a:noFill/>
          <a:ln w="19050">
            <a:solidFill>
              <a:srgbClr val="007D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708649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email">
            <a:alphaModFix amt="7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71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sv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I6LmVdbODpM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iXqaVllQH2s?feature=oembed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24.png"/><Relationship Id="rId3" Type="http://schemas.openxmlformats.org/officeDocument/2006/relationships/image" Target="../media/image18.jpeg"/><Relationship Id="rId7" Type="http://schemas.openxmlformats.org/officeDocument/2006/relationships/image" Target="../media/image8.png"/><Relationship Id="rId12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11" Type="http://schemas.openxmlformats.org/officeDocument/2006/relationships/image" Target="../media/image22.jpeg"/><Relationship Id="rId5" Type="http://schemas.openxmlformats.org/officeDocument/2006/relationships/image" Target="../media/image6.png"/><Relationship Id="rId10" Type="http://schemas.openxmlformats.org/officeDocument/2006/relationships/image" Target="../media/image21.jpeg"/><Relationship Id="rId4" Type="http://schemas.openxmlformats.org/officeDocument/2006/relationships/image" Target="../media/image19.png"/><Relationship Id="rId9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8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9.png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5zN3Qt_SDeQ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Vl7YRnKiwEo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8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29.png"/><Relationship Id="rId4" Type="http://schemas.openxmlformats.org/officeDocument/2006/relationships/image" Target="../media/image19.png"/><Relationship Id="rId9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8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11" Type="http://schemas.openxmlformats.org/officeDocument/2006/relationships/image" Target="../media/image32.png"/><Relationship Id="rId5" Type="http://schemas.openxmlformats.org/officeDocument/2006/relationships/image" Target="../media/image6.png"/><Relationship Id="rId10" Type="http://schemas.openxmlformats.org/officeDocument/2006/relationships/image" Target="../media/image31.png"/><Relationship Id="rId4" Type="http://schemas.openxmlformats.org/officeDocument/2006/relationships/image" Target="../media/image19.png"/><Relationship Id="rId9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63odw7FnpYU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VNX5Xqe6z-Q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bU56SWaUKrA?feature=oembed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6.png"/><Relationship Id="rId7" Type="http://schemas.openxmlformats.org/officeDocument/2006/relationships/image" Target="../media/image4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9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6.png"/><Relationship Id="rId7" Type="http://schemas.openxmlformats.org/officeDocument/2006/relationships/image" Target="../media/image4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9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19.png"/><Relationship Id="rId7" Type="http://schemas.openxmlformats.org/officeDocument/2006/relationships/image" Target="../media/image9.sv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QZU2Z4vAnxw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4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8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0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DpB67DeBSI0" TargetMode="Externa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2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_JpAapFmNT4?start=12&amp;feature=oembed" TargetMode="Externa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JTEs7vgF6XE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4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KNCAJJlw0zA?feature=oembed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1RGzTNPT9RA" TargetMode="Externa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9.svg"/><Relationship Id="rId7" Type="http://schemas.openxmlformats.org/officeDocument/2006/relationships/image" Target="../media/image5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7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Y1CgHWEcUJQ?feature=oembed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-RD1DB9CwqM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k-igvUnK1O8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64.png"/><Relationship Id="rId7" Type="http://schemas.openxmlformats.org/officeDocument/2006/relationships/image" Target="../media/image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6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 cstate="email">
              <a:alphaModFix amt="7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893074" y="1756704"/>
            <a:ext cx="617771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Relations, Publicity, </a:t>
            </a:r>
          </a:p>
          <a:p>
            <a:pPr algn="ctr"/>
            <a:r>
              <a:rPr lang="en-US" sz="36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</a:t>
            </a:r>
          </a:p>
          <a:p>
            <a:pPr algn="ctr"/>
            <a:r>
              <a:rPr lang="en-US" sz="36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426829" y="606054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553024" y="4789957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00652" y="1387592"/>
            <a:ext cx="9345750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2322903" y="1764663"/>
            <a:ext cx="8357085" cy="4288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recognize the roles of public relations, publicity, and corporate advertising in the promotional mix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know the difference between public relations and publicity and demonstrate the advantages and disadvantages of each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understand the reasons for corporate advertising and its advantages and disadvantages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know the methods for measuring the effects of public relations, publicity, and corporate advertising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understand the different forms of corporate advertising</a:t>
            </a: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134961"/>
            <a:ext cx="11416421" cy="55841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7851" y="341363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45902" y="84724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48685" y="11932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65695" y="30398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4149" y="825728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93361" y="-175758"/>
            <a:ext cx="2649477" cy="1166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6A423E6-F887-41A7-9FBE-4D5B724F90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6334" y="1250724"/>
            <a:ext cx="3512091" cy="19667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A4C63C4-41E5-4AEF-A232-34BFDD9099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93361" y="3292939"/>
            <a:ext cx="2338130" cy="33817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40C477-C97E-4D78-B004-C945D6ABEC2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5607" y="4196862"/>
            <a:ext cx="2808697" cy="23197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00174A0-538E-4EE1-8491-5C8B01BCF205}"/>
              </a:ext>
            </a:extLst>
          </p:cNvPr>
          <p:cNvSpPr txBox="1"/>
          <p:nvPr/>
        </p:nvSpPr>
        <p:spPr>
          <a:xfrm>
            <a:off x="710851" y="1382936"/>
            <a:ext cx="8259894" cy="5275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Traditional Definition of PR </a:t>
            </a: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(responsibilities)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Evaluates public attitudes </a:t>
            </a: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(through market research &amp; observation)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Identifies the policies and procedures of an organization with the </a:t>
            </a: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public interest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Executes a program of action to earn public understanding and acceptance. (once we determine our program, we implement)</a:t>
            </a: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** PR is not about events, it is about</a:t>
            </a: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evaluating the public attitude in </a:t>
            </a: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reacting against this attitude</a:t>
            </a:r>
          </a:p>
        </p:txBody>
      </p:sp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73394" y="1373200"/>
            <a:ext cx="10512848" cy="53419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7897" y="57976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4A5EC99-6EE8-462F-A553-D1A97026BD4C}"/>
              </a:ext>
            </a:extLst>
          </p:cNvPr>
          <p:cNvSpPr txBox="1">
            <a:spLocks/>
          </p:cNvSpPr>
          <p:nvPr/>
        </p:nvSpPr>
        <p:spPr>
          <a:xfrm>
            <a:off x="973394" y="1628187"/>
            <a:ext cx="10336243" cy="4829324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The traditional definition of public relations is that it is a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management function which evaluates public attitudes, identifies the policies and procedures of an organization with the public interest, and executes a program of action (and communication) to earn public understanding and acceptance.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400" dirty="0">
                <a:cs typeface="Times New Roman" panose="02020603050405020304" pitchFamily="18" charset="0"/>
              </a:rPr>
              <a:t>Traditionally PR was used to </a:t>
            </a:r>
            <a:r>
              <a:rPr lang="en-US" altLang="en-US" sz="2400" dirty="0"/>
              <a:t>maintain mutually beneficial relationships between the organization and its publics and act as a marketing communications function.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400" dirty="0"/>
              <a:t>In the new role PR takes on a much broader (and more marketing-oriented) perspective, designed to promote the organization as well as its products and/or services. The new role of PR is much closer to a marketing function than a traditional one and contributes to the IMC process in a way that is consistent with marketing goals.</a:t>
            </a: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88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0" y="1446578"/>
            <a:ext cx="9653289" cy="53419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7897" y="57976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4A5EC99-6EE8-462F-A553-D1A97026BD4C}"/>
              </a:ext>
            </a:extLst>
          </p:cNvPr>
          <p:cNvSpPr txBox="1">
            <a:spLocks/>
          </p:cNvSpPr>
          <p:nvPr/>
        </p:nvSpPr>
        <p:spPr>
          <a:xfrm>
            <a:off x="2398433" y="1883525"/>
            <a:ext cx="8960866" cy="4273894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New Role of PR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Traditional Role</a:t>
            </a:r>
          </a:p>
          <a:p>
            <a:pPr lvl="2"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Maintain mutually beneficial </a:t>
            </a:r>
            <a:r>
              <a:rPr lang="en-US" dirty="0">
                <a:solidFill>
                  <a:sysClr val="windowText" lastClr="000000"/>
                </a:solidFill>
              </a:rPr>
              <a:t>relationships (+</a:t>
            </a:r>
            <a:r>
              <a:rPr lang="en-US" dirty="0" err="1">
                <a:solidFill>
                  <a:sysClr val="windowText" lastClr="000000"/>
                </a:solidFill>
              </a:rPr>
              <a:t>ve</a:t>
            </a:r>
            <a:r>
              <a:rPr lang="en-US" dirty="0">
                <a:solidFill>
                  <a:sysClr val="windowText" lastClr="000000"/>
                </a:solidFill>
              </a:rPr>
              <a:t> linkage) 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between the organization and its publics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Act as a management communications function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New Role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Work together with the marketing department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Contribute to the IMC process in a way that is consistent with marketing goals</a:t>
            </a:r>
          </a:p>
        </p:txBody>
      </p:sp>
    </p:spTree>
    <p:extLst>
      <p:ext uri="{BB962C8B-B14F-4D97-AF65-F5344CB8AC3E}">
        <p14:creationId xmlns:p14="http://schemas.microsoft.com/office/powerpoint/2010/main" val="394292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112364" y="1045442"/>
            <a:ext cx="10530996" cy="56758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81921" y="230692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30335" y="6111032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8C7BA3F-1C8C-4235-BB86-940C2BC9009B}"/>
              </a:ext>
            </a:extLst>
          </p:cNvPr>
          <p:cNvSpPr txBox="1">
            <a:spLocks/>
          </p:cNvSpPr>
          <p:nvPr/>
        </p:nvSpPr>
        <p:spPr>
          <a:xfrm>
            <a:off x="1722476" y="1162590"/>
            <a:ext cx="9496129" cy="5295617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Marketing Public Relations Functions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Marketing public relations (MPR)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Public relations activities designed to support marketing objectives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Functions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Building marketplace excitement (teaser) before media advertising breaks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Improving ROI 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Creating advertising news where there is no product news (conference, press release)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Introducing a product with little or no advertising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Providing a value-added customer service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Building brand-to-customer bonds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Influencing the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influentials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Defending products at risk and giving consumers a reason to buy</a:t>
            </a:r>
          </a:p>
        </p:txBody>
      </p:sp>
    </p:spTree>
    <p:extLst>
      <p:ext uri="{BB962C8B-B14F-4D97-AF65-F5344CB8AC3E}">
        <p14:creationId xmlns:p14="http://schemas.microsoft.com/office/powerpoint/2010/main" val="73268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nline Media 9" title="كواليس اختيار شفاء الأورمان أول مستشفى خضراء صديقة للبيئة بمصر">
            <a:hlinkClick r:id="" action="ppaction://media"/>
            <a:extLst>
              <a:ext uri="{FF2B5EF4-FFF2-40B4-BE49-F238E27FC236}">
                <a16:creationId xmlns:a16="http://schemas.microsoft.com/office/drawing/2014/main" id="{398B0CD2-97F7-4B3E-BA6B-48F6FC64E177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99621" y="-148976"/>
            <a:ext cx="10841495" cy="7006976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326BFE0-6E5E-4C14-89F6-AA7159FD54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19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WhatsApp Video 2022-12-12 at 10.58.19 AM">
            <a:hlinkClick r:id="" action="ppaction://media"/>
            <a:extLst>
              <a:ext uri="{FF2B5EF4-FFF2-40B4-BE49-F238E27FC236}">
                <a16:creationId xmlns:a16="http://schemas.microsoft.com/office/drawing/2014/main" id="{2EDD9004-98E7-40F3-A1C3-2A178B4BB972}"/>
              </a:ext>
            </a:extLst>
          </p:cNvPr>
          <p:cNvPicPr>
            <a:picLocks noGrp="1" noChangeAspect="1"/>
          </p:cNvPicPr>
          <p:nvPr>
            <p:ph sz="quarter" idx="13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1402" y="-248083"/>
            <a:ext cx="12050598" cy="7016608"/>
          </a:xfr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3EF5D46-2D44-4A58-BB42-2F99DDCC6DE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169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05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3EF5D46-2D44-4A58-BB42-2F99DDCC6DE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افتتاح أول مؤتمر لمستشفى شفا الأورمان لعلاج السرطان بالأقصر">
            <a:hlinkClick r:id="" action="ppaction://media"/>
            <a:extLst>
              <a:ext uri="{FF2B5EF4-FFF2-40B4-BE49-F238E27FC236}">
                <a16:creationId xmlns:a16="http://schemas.microsoft.com/office/drawing/2014/main" id="{4474CF2F-50AE-462B-8C12-D71E4AEEE96C}"/>
              </a:ext>
            </a:extLst>
          </p:cNvPr>
          <p:cNvPicPr>
            <a:picLocks noGrp="1" noRot="1" noChangeAspect="1"/>
          </p:cNvPicPr>
          <p:nvPr>
            <p:ph sz="quarter" idx="13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109539"/>
            <a:ext cx="12192000" cy="68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99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916568" y="72617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1498029" y="4574168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4" y="1329617"/>
              <a:ext cx="106323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08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10989" y="5961645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5" name="Content Placeholder 16">
            <a:extLst>
              <a:ext uri="{FF2B5EF4-FFF2-40B4-BE49-F238E27FC236}">
                <a16:creationId xmlns:a16="http://schemas.microsoft.com/office/drawing/2014/main" id="{76B0BF84-2AAB-49FA-B2CA-BAF54595443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379" y="1139996"/>
            <a:ext cx="1918645" cy="2558192"/>
          </a:xfrm>
          <a:prstGeom prst="rect">
            <a:avLst/>
          </a:prstGeom>
        </p:spPr>
      </p:pic>
      <p:pic>
        <p:nvPicPr>
          <p:cNvPr id="16" name="Content Placeholder 18">
            <a:extLst>
              <a:ext uri="{FF2B5EF4-FFF2-40B4-BE49-F238E27FC236}">
                <a16:creationId xmlns:a16="http://schemas.microsoft.com/office/drawing/2014/main" id="{E8DB079A-8574-4172-9678-EAB9EA434AC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429" y="327291"/>
            <a:ext cx="2529615" cy="3372821"/>
          </a:xfrm>
          <a:prstGeom prst="rect">
            <a:avLst/>
          </a:prstGeom>
        </p:spPr>
      </p:pic>
      <p:pic>
        <p:nvPicPr>
          <p:cNvPr id="17" name="Content Placeholder 10">
            <a:extLst>
              <a:ext uri="{FF2B5EF4-FFF2-40B4-BE49-F238E27FC236}">
                <a16:creationId xmlns:a16="http://schemas.microsoft.com/office/drawing/2014/main" id="{3E6B1872-E6A9-4FD9-8E8D-DF51EB8A597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945" y="3994741"/>
            <a:ext cx="2014952" cy="2686603"/>
          </a:xfrm>
          <a:prstGeom prst="rect">
            <a:avLst/>
          </a:prstGeom>
        </p:spPr>
      </p:pic>
      <p:pic>
        <p:nvPicPr>
          <p:cNvPr id="19" name="Content Placeholder 14">
            <a:extLst>
              <a:ext uri="{FF2B5EF4-FFF2-40B4-BE49-F238E27FC236}">
                <a16:creationId xmlns:a16="http://schemas.microsoft.com/office/drawing/2014/main" id="{AB4F8876-DB27-4C56-B118-19A12233132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421" y="3898078"/>
            <a:ext cx="2159945" cy="28799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45BCE94-7AD4-4AD4-92F3-A7251120EDF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44902" y="839814"/>
            <a:ext cx="2164268" cy="28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49066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415350" y="77126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703841" y="185558"/>
            <a:ext cx="7591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800" b="1" dirty="0">
                <a:solidFill>
                  <a:srgbClr val="2D3956"/>
                </a:solidFill>
              </a:rPr>
              <a:t>Advantages and Disadvantages of MPRs</a:t>
            </a:r>
            <a:endParaRPr lang="en-US" altLang="en-US" sz="2400" dirty="0">
              <a:solidFill>
                <a:srgbClr val="2D3956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1441544" y="4829949"/>
            <a:ext cx="1190600" cy="1016188"/>
            <a:chOff x="3254999" y="1292212"/>
            <a:chExt cx="1190600" cy="1016188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254999" y="1292212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288129" y="1311431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389439" y="1538959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08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896" y="89092"/>
            <a:ext cx="1162412" cy="317307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199898" y="5925790"/>
            <a:ext cx="1571272" cy="258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99F7F66-B96C-4752-B41E-6C218DFE82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81400" y="979622"/>
            <a:ext cx="8405800" cy="5747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39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121887"/>
            <a:ext cx="10428557" cy="55799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82527" y="156153"/>
            <a:ext cx="1710993" cy="467055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562160" y="664809"/>
            <a:ext cx="1351726" cy="2223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944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Advantages and Disadvantages of MPRs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469323" y="1613142"/>
            <a:ext cx="5749414" cy="41363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b="1" dirty="0">
                <a:solidFill>
                  <a:srgbClr val="00B050"/>
                </a:solidFill>
                <a:latin typeface="Calibri"/>
                <a:cs typeface="Times New Roman" pitchFamily="18" charset="0"/>
              </a:rPr>
              <a:t>Advantages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 of MPR.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Cost-effective way to reach the market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Highly targeted way to conduct public relations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Endorsements by independent third parties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Achieves credibility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Makes advertising messages more credible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Breaks through the clutter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Circumvents resistance to sales efforts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Improved media involvement among consumers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Can influence opinion leaders and trendsetters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Can improve ROI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FF7F09-71FE-494C-B0D5-8A8D4B08D54A}"/>
              </a:ext>
            </a:extLst>
          </p:cNvPr>
          <p:cNvSpPr txBox="1"/>
          <p:nvPr/>
        </p:nvSpPr>
        <p:spPr>
          <a:xfrm>
            <a:off x="6239676" y="2382005"/>
            <a:ext cx="4880008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itchFamily="18" charset="0"/>
              </a:rPr>
              <a:t>Disadvantages of marketing public relations.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itchFamily="18" charset="0"/>
              </a:rPr>
              <a:t>Lack of control over media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itchFamily="18" charset="0"/>
              </a:rPr>
              <a:t>Difficult to tie in slogans or other advertising devices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itchFamily="18" charset="0"/>
              </a:rPr>
              <a:t>Media time and space are not guaranteed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itchFamily="18" charset="0"/>
              </a:rPr>
              <a:t>No standards for effective measurement</a:t>
            </a:r>
          </a:p>
        </p:txBody>
      </p:sp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nline Media 9" title="البنك التجاري الدولي - أخضر بالفعل">
            <a:hlinkClick r:id="" action="ppaction://media"/>
            <a:extLst>
              <a:ext uri="{FF2B5EF4-FFF2-40B4-BE49-F238E27FC236}">
                <a16:creationId xmlns:a16="http://schemas.microsoft.com/office/drawing/2014/main" id="{59FECFD4-5E34-4453-B112-61724E9482A0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67645" y="-68981"/>
            <a:ext cx="11204223" cy="722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723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91FD5FA-5EC1-483A-8257-9174AFA9DC7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Online Media 11" title="iPhone 13 &amp;amp; iPhone 13 Pro in Green (4K)">
            <a:hlinkClick r:id="" action="ppaction://media"/>
            <a:extLst>
              <a:ext uri="{FF2B5EF4-FFF2-40B4-BE49-F238E27FC236}">
                <a16:creationId xmlns:a16="http://schemas.microsoft.com/office/drawing/2014/main" id="{FCB24954-FFA0-4842-8B29-0F2ECDEFCD1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69682" y="95446"/>
            <a:ext cx="11849493" cy="666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514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680866" y="1053158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3380866" y="690310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08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10989" y="5961645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011431" y="890365"/>
            <a:ext cx="1879649" cy="309233"/>
          </a:xfrm>
          <a:prstGeom prst="rect">
            <a:avLst/>
          </a:prstGeom>
        </p:spPr>
      </p:pic>
      <p:pic>
        <p:nvPicPr>
          <p:cNvPr id="20" name="Content Placeholder 9">
            <a:extLst>
              <a:ext uri="{FF2B5EF4-FFF2-40B4-BE49-F238E27FC236}">
                <a16:creationId xmlns:a16="http://schemas.microsoft.com/office/drawing/2014/main" id="{FB1372CF-2182-4948-B58A-D261863390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033" y="1785238"/>
            <a:ext cx="3646385" cy="486184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F019B1C-B83F-4100-AAF9-812E332FC90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78950" y="1892459"/>
            <a:ext cx="3602061" cy="4802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845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680866" y="1053158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3380866" y="690310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08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866658" y="1295027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011431" y="890365"/>
            <a:ext cx="1879649" cy="309233"/>
          </a:xfrm>
          <a:prstGeom prst="rect">
            <a:avLst/>
          </a:prstGeom>
        </p:spPr>
      </p:pic>
      <p:pic>
        <p:nvPicPr>
          <p:cNvPr id="16" name="Content Placeholder 9">
            <a:extLst>
              <a:ext uri="{FF2B5EF4-FFF2-40B4-BE49-F238E27FC236}">
                <a16:creationId xmlns:a16="http://schemas.microsoft.com/office/drawing/2014/main" id="{791AC431-29EA-40F0-A368-BFBB4DA9492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92789" y="3296096"/>
            <a:ext cx="3312224" cy="3420382"/>
          </a:xfrm>
          <a:prstGeom prst="rect">
            <a:avLst/>
          </a:prstGeom>
        </p:spPr>
      </p:pic>
      <p:pic>
        <p:nvPicPr>
          <p:cNvPr id="17" name="Content Placeholder 11">
            <a:extLst>
              <a:ext uri="{FF2B5EF4-FFF2-40B4-BE49-F238E27FC236}">
                <a16:creationId xmlns:a16="http://schemas.microsoft.com/office/drawing/2014/main" id="{06AF5CEB-A1AC-4472-91E0-FC938ACBEBD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82644" y="3791024"/>
            <a:ext cx="3206548" cy="3094038"/>
          </a:xfrm>
          <a:prstGeom prst="rect">
            <a:avLst/>
          </a:prstGeom>
        </p:spPr>
      </p:pic>
      <p:pic>
        <p:nvPicPr>
          <p:cNvPr id="18" name="Content Placeholder 10">
            <a:extLst>
              <a:ext uri="{FF2B5EF4-FFF2-40B4-BE49-F238E27FC236}">
                <a16:creationId xmlns:a16="http://schemas.microsoft.com/office/drawing/2014/main" id="{BE72215F-5D68-4E33-8A88-96AA7978F45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95358" y="3459268"/>
            <a:ext cx="3411170" cy="3094038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8959615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08669" y="1359070"/>
            <a:ext cx="7982932" cy="49523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00929" y="6311380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844" y="6501426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Process of Public Relations 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1253765" y="1549116"/>
            <a:ext cx="6549115" cy="423487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sz="2800" b="1" dirty="0">
                <a:solidFill>
                  <a:srgbClr val="4472C4"/>
                </a:solidFill>
              </a:rPr>
              <a:t>Determining and Evaluating Public Attitude (do they value my company)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dirty="0">
                <a:solidFill>
                  <a:srgbClr val="4472C4"/>
                </a:solidFill>
              </a:rPr>
              <a:t>Reasons for conducting research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4472C4"/>
                </a:solidFill>
              </a:rPr>
              <a:t>Provides input into the planning process (what is the benefit)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4472C4"/>
                </a:solidFill>
              </a:rPr>
              <a:t>Serves as an early warning system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4472C4"/>
                </a:solidFill>
              </a:rPr>
              <a:t>Secures support internally (for employees)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4472C4"/>
                </a:solidFill>
              </a:rPr>
              <a:t>Increases the effectiveness of the communication</a:t>
            </a:r>
          </a:p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endParaRPr lang="en-US" altLang="en-US" sz="2800" dirty="0">
              <a:solidFill>
                <a:srgbClr val="4472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4228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CDCC51E-0C08-43BB-8E3C-102ACE2F923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359A928-E055-455B-BCE2-DF6B162AAF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9800" y="533401"/>
            <a:ext cx="4648200" cy="6131560"/>
          </a:xfrm>
          <a:prstGeom prst="rect">
            <a:avLst/>
          </a:prstGeom>
        </p:spPr>
      </p:pic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3F537D9B-1D8D-4334-B091-C62AAC492F9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770641" y="447040"/>
            <a:ext cx="4493786" cy="625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8729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B53A28-1B9E-4F2C-A361-5BD28E391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667041-F9F3-406C-B6C0-AAAD9BEE92E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52CB5FA-6F9F-490F-B08F-B2DF68F9EF0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CDC9B5-FDE1-4641-AB40-9319665C7E8A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547C886-9579-4539-8523-92647A035152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2CA5E92-1956-4032-99B7-CAB18E91ED2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D2F7E76-38A9-4ED8-9DB6-64C2EFB6E97B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" name="Online Media 12" title="عيش فرحة الصيف مع Vodafone MUSIC و عمرو دياب">
            <a:hlinkClick r:id="" action="ppaction://media"/>
            <a:extLst>
              <a:ext uri="{FF2B5EF4-FFF2-40B4-BE49-F238E27FC236}">
                <a16:creationId xmlns:a16="http://schemas.microsoft.com/office/drawing/2014/main" id="{C5D3F484-C643-4086-9155-E9D075470369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0829" y="152400"/>
            <a:ext cx="11576115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396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BFB6901-CF44-4559-8D24-18957AA04EC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4EB1B7B-04CC-4989-B12F-1CFFE80475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-166255"/>
            <a:ext cx="4688898" cy="685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4F6031B-EBA9-4349-AAF0-6D5B2EB6FF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94" y="-166255"/>
            <a:ext cx="52935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8496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7AFEF40-4808-48C4-AB1E-EA338CA9087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10DF58-1A2C-4186-B4CA-8C99811336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57" y="30480"/>
            <a:ext cx="108942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3112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F6FF5-0CD9-420C-B30B-3054A9416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3402710-7B32-4005-842A-FDDEA23D7DD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Online Media 9" title="٢٥ سنة بتحبه ٢٥ سنة بيحبك">
            <a:hlinkClick r:id="" action="ppaction://media"/>
            <a:extLst>
              <a:ext uri="{FF2B5EF4-FFF2-40B4-BE49-F238E27FC236}">
                <a16:creationId xmlns:a16="http://schemas.microsoft.com/office/drawing/2014/main" id="{23E352E6-A2B1-4A8D-8555-F70FA36BD48B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39365" y="243868"/>
            <a:ext cx="11231747" cy="6690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8463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83701" y="1121888"/>
            <a:ext cx="8234837" cy="52855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Process of Public Relations 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Establishing/Developing a PR Plan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Four-step process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Define public relations problems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Plan and program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Take action and communicate (Vodafone &amp;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McD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problems)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Evaluate the program</a:t>
            </a:r>
          </a:p>
        </p:txBody>
      </p:sp>
    </p:spTree>
    <p:extLst>
      <p:ext uri="{BB962C8B-B14F-4D97-AF65-F5344CB8AC3E}">
        <p14:creationId xmlns:p14="http://schemas.microsoft.com/office/powerpoint/2010/main" val="40999324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13740" y="131108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9667" y="1218063"/>
            <a:ext cx="9713511" cy="563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284" y="642181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4325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Process of Public Relations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914400" y="1360702"/>
            <a:ext cx="9558778" cy="5530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800" b="1" dirty="0">
                <a:solidFill>
                  <a:srgbClr val="00B050"/>
                </a:solidFill>
                <a:latin typeface="Calibri"/>
                <a:cs typeface="+mn-cs"/>
              </a:rPr>
              <a:t>Developing and Executing the PR Program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400" b="1" dirty="0">
                <a:solidFill>
                  <a:srgbClr val="4472C4"/>
                </a:solidFill>
                <a:latin typeface="Calibri"/>
                <a:cs typeface="+mn-cs"/>
              </a:rPr>
              <a:t>Determining Relevant Target Audiences (Types of Target Audience)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b="1" dirty="0">
                <a:solidFill>
                  <a:srgbClr val="FF0000"/>
                </a:solidFill>
                <a:latin typeface="Calibri"/>
                <a:cs typeface="+mn-cs"/>
              </a:rPr>
              <a:t>Internal Audiences</a:t>
            </a:r>
          </a:p>
          <a:p>
            <a:pPr lvl="3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000" dirty="0">
                <a:latin typeface="Calibri"/>
                <a:cs typeface="+mn-cs"/>
              </a:rPr>
              <a:t>People who are connected to a firm with whom the firm communicates on a routine basis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Employees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Stockholders 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Investors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Members of the local community (GSM, PCs, </a:t>
            </a:r>
            <a:r>
              <a:rPr lang="ar-EG" dirty="0">
                <a:latin typeface="Calibri"/>
                <a:cs typeface="Arial" panose="020B0604020202020204" pitchFamily="34" charset="0"/>
              </a:rPr>
              <a:t>جمعيات</a:t>
            </a:r>
            <a:r>
              <a:rPr lang="en-US" dirty="0">
                <a:latin typeface="Calibri"/>
                <a:cs typeface="+mn-cs"/>
              </a:rPr>
              <a:t>)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Suppliers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Current customers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F6FF5-0CD9-420C-B30B-3054A9416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3402710-7B32-4005-842A-FDDEA23D7DD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Online Media 4" title="العربى كلمته ضمان - خدمة عملاء العربي | العربى جروب">
            <a:hlinkClick r:id="" action="ppaction://media"/>
            <a:extLst>
              <a:ext uri="{FF2B5EF4-FFF2-40B4-BE49-F238E27FC236}">
                <a16:creationId xmlns:a16="http://schemas.microsoft.com/office/drawing/2014/main" id="{976C7C7E-929E-4562-AE36-3322FF2A2B28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9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49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13740" y="131108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9667" y="1218063"/>
            <a:ext cx="9713511" cy="504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284" y="642181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Process of Public Relations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914400" y="1360703"/>
            <a:ext cx="9558778" cy="4633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800" b="1" dirty="0">
                <a:solidFill>
                  <a:srgbClr val="00B050"/>
                </a:solidFill>
                <a:latin typeface="Calibri"/>
                <a:cs typeface="+mn-cs"/>
              </a:rPr>
              <a:t>Developing and Executing the PR Program </a:t>
            </a:r>
            <a:r>
              <a:rPr lang="en-US" sz="2000" dirty="0">
                <a:solidFill>
                  <a:srgbClr val="00B050"/>
                </a:solidFill>
                <a:latin typeface="Calibri"/>
                <a:cs typeface="+mn-cs"/>
              </a:rPr>
              <a:t>continued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400" b="1" dirty="0">
                <a:solidFill>
                  <a:srgbClr val="4472C4"/>
                </a:solidFill>
                <a:latin typeface="Calibri"/>
                <a:cs typeface="+mn-cs"/>
              </a:rPr>
              <a:t>Determining Relevant Target Audiences </a:t>
            </a:r>
            <a:r>
              <a:rPr lang="en-US" sz="1600" dirty="0">
                <a:solidFill>
                  <a:srgbClr val="4472C4"/>
                </a:solidFill>
                <a:latin typeface="Calibri"/>
                <a:cs typeface="+mn-cs"/>
              </a:rPr>
              <a:t>continued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b="1" dirty="0">
                <a:solidFill>
                  <a:srgbClr val="FF0000"/>
                </a:solidFill>
                <a:latin typeface="Calibri"/>
                <a:cs typeface="+mn-cs"/>
              </a:rPr>
              <a:t>External Audiences</a:t>
            </a:r>
          </a:p>
          <a:p>
            <a:pPr lvl="3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000" dirty="0">
                <a:latin typeface="Calibri"/>
                <a:cs typeface="+mn-cs"/>
              </a:rPr>
              <a:t>People who are not closely connected with the organization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Media (fb Vodafone frame)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Educators (influencers)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Civic and business organizations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Governments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Financial groups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285085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92085" y="1311085"/>
            <a:ext cx="4550077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60809" y="1261293"/>
            <a:ext cx="9075696" cy="504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284" y="642181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Process of Public Relations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450013" y="1428065"/>
            <a:ext cx="8768130" cy="4633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800" b="1" dirty="0">
                <a:solidFill>
                  <a:srgbClr val="00B050"/>
                </a:solidFill>
                <a:latin typeface="Calibri"/>
                <a:cs typeface="+mn-cs"/>
              </a:rPr>
              <a:t>Developing and Executing the PR Program </a:t>
            </a:r>
            <a:r>
              <a:rPr lang="en-US" sz="2000" dirty="0">
                <a:solidFill>
                  <a:srgbClr val="00B050"/>
                </a:solidFill>
                <a:latin typeface="Calibri"/>
                <a:cs typeface="+mn-cs"/>
              </a:rPr>
              <a:t>continued</a:t>
            </a:r>
          </a:p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000" b="1" dirty="0">
                <a:solidFill>
                  <a:srgbClr val="4472C4"/>
                </a:solidFill>
                <a:latin typeface="Calibri"/>
                <a:cs typeface="+mn-cs"/>
              </a:rPr>
              <a:t>Tools Used for Implementing PR Program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400" b="1" dirty="0">
                <a:latin typeface="Calibri"/>
                <a:cs typeface="+mn-cs"/>
              </a:rPr>
              <a:t>Implementing the PR Program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Press release</a:t>
            </a:r>
            <a:r>
              <a:rPr lang="en-US" sz="2000" dirty="0">
                <a:latin typeface="Calibri"/>
                <a:cs typeface="+mn-cs"/>
              </a:rPr>
              <a:t>: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One of the more important publics is the press. </a:t>
            </a:r>
            <a:r>
              <a:rPr lang="en-US" sz="2000" dirty="0">
                <a:latin typeface="Calibri"/>
                <a:cs typeface="+mn-cs"/>
              </a:rPr>
              <a:t>Statement provided to the media </a:t>
            </a:r>
          </a:p>
          <a:p>
            <a:pPr lvl="3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000" dirty="0">
                <a:latin typeface="Calibri"/>
                <a:cs typeface="+mn-cs"/>
              </a:rPr>
              <a:t>Information must be factual, true, and of interest to the medium and its audience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Press conferences</a:t>
            </a:r>
            <a:r>
              <a:rPr lang="en-US" sz="2000" dirty="0">
                <a:latin typeface="Calibri"/>
                <a:cs typeface="+mn-cs"/>
              </a:rPr>
              <a:t>: Delivering information by interacting directly with the media. Must be of major interest to a specific group before it is likely to gain coverage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Exclusives</a:t>
            </a:r>
            <a:r>
              <a:rPr lang="en-US" sz="2000" dirty="0">
                <a:latin typeface="Calibri"/>
                <a:cs typeface="+mn-cs"/>
              </a:rPr>
              <a:t>: Offering one particular medium exclusive rights to the story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575184E-A43A-420B-AC71-B9E399DE97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53317" y="1353748"/>
            <a:ext cx="2054277" cy="13620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14B144D-4C0D-4EEF-9D66-5BD38850FD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52711" y="2799376"/>
            <a:ext cx="2889451" cy="19227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FD79429-4F86-40FB-AE25-6CA6F16C9A0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8333" t="23333" r="15833" b="10000"/>
          <a:stretch/>
        </p:blipFill>
        <p:spPr>
          <a:xfrm>
            <a:off x="9545164" y="4805727"/>
            <a:ext cx="3070581" cy="1749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6722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92085" y="1311085"/>
            <a:ext cx="4550077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60809" y="1261293"/>
            <a:ext cx="8252931" cy="504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284" y="642181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Process of Public Relations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450013" y="1428065"/>
            <a:ext cx="7874523" cy="4633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800" b="1" dirty="0">
                <a:solidFill>
                  <a:srgbClr val="00B050"/>
                </a:solidFill>
                <a:latin typeface="Calibri"/>
                <a:cs typeface="+mn-cs"/>
              </a:rPr>
              <a:t>Developing and Executing the PR Program </a:t>
            </a:r>
            <a:r>
              <a:rPr lang="en-US" sz="2000" dirty="0">
                <a:solidFill>
                  <a:srgbClr val="00B050"/>
                </a:solidFill>
                <a:latin typeface="Calibri"/>
                <a:cs typeface="+mn-cs"/>
              </a:rPr>
              <a:t>continued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400" b="1" dirty="0">
                <a:latin typeface="Calibri"/>
                <a:cs typeface="+mn-cs"/>
              </a:rPr>
              <a:t>Implementing the PR Program </a:t>
            </a:r>
            <a:r>
              <a:rPr lang="en-US" sz="1600" dirty="0">
                <a:latin typeface="Calibri"/>
                <a:cs typeface="+mn-cs"/>
              </a:rPr>
              <a:t>continued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Interviews</a:t>
            </a:r>
            <a:r>
              <a:rPr lang="en-US" sz="2000" dirty="0">
                <a:latin typeface="Calibri"/>
                <a:cs typeface="+mn-cs"/>
              </a:rPr>
              <a:t>: Interactions involving a spokesperson for the firm answering questions directed toward him or her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Community involvement</a:t>
            </a:r>
            <a:r>
              <a:rPr lang="en-US" sz="2000" dirty="0">
                <a:latin typeface="Calibri"/>
                <a:cs typeface="+mn-cs"/>
              </a:rPr>
              <a:t>: Supporting and contributing to a community. </a:t>
            </a:r>
            <a:r>
              <a:rPr lang="en-US" altLang="en-US" sz="2000" dirty="0"/>
              <a:t>Memberships or participation in local organizations</a:t>
            </a:r>
            <a:endParaRPr lang="en-US" sz="2000" dirty="0">
              <a:latin typeface="Calibri"/>
              <a:cs typeface="+mn-cs"/>
            </a:endParaRP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Internet</a:t>
            </a:r>
            <a:r>
              <a:rPr lang="en-US" sz="2000" dirty="0">
                <a:latin typeface="Calibri"/>
                <a:cs typeface="+mn-cs"/>
              </a:rPr>
              <a:t>: Helps to spread PR information electronically. </a:t>
            </a:r>
            <a:r>
              <a:rPr lang="en-US" altLang="en-US" sz="2000" dirty="0"/>
              <a:t>Can be used to disseminate information through the company’s website, through social networks and blogs, or via press releases</a:t>
            </a:r>
            <a:endParaRPr lang="en-US" sz="2000" dirty="0">
              <a:latin typeface="Calibri"/>
              <a:cs typeface="+mn-cs"/>
            </a:endParaRP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Social networks and blogs</a:t>
            </a:r>
            <a:r>
              <a:rPr lang="en-US" sz="2000" dirty="0">
                <a:latin typeface="Calibri"/>
                <a:cs typeface="+mn-cs"/>
              </a:rPr>
              <a:t>: Online social platforms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916CAA3-6AEE-4E82-AC96-A75B4F30B2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9621" y="1525289"/>
            <a:ext cx="2999410" cy="175387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C49C7EC-7E24-4BB6-87B9-F31F8860A4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73555" y="3386529"/>
            <a:ext cx="2408791" cy="14726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D31260B-247A-4F6E-8EA2-3505FA84C72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99621" y="4966562"/>
            <a:ext cx="2862745" cy="129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6275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92085" y="1311085"/>
            <a:ext cx="4550077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5134" y="1331713"/>
            <a:ext cx="8856424" cy="504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4472C4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284" y="642181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4222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Advantages and Disadvantages of PR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9F2645AF-7112-4653-9A4B-86F89507DB96}"/>
              </a:ext>
            </a:extLst>
          </p:cNvPr>
          <p:cNvSpPr txBox="1">
            <a:spLocks/>
          </p:cNvSpPr>
          <p:nvPr/>
        </p:nvSpPr>
        <p:spPr>
          <a:xfrm>
            <a:off x="1981201" y="990600"/>
            <a:ext cx="8229600" cy="492602"/>
          </a:xfrm>
          <a:prstGeom prst="rect">
            <a:avLst/>
          </a:prstGeom>
        </p:spPr>
        <p:txBody>
          <a:bodyPr anchor="t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D452F98B-486A-4FA2-9DB4-C50C6EE8F149}"/>
              </a:ext>
            </a:extLst>
          </p:cNvPr>
          <p:cNvSpPr txBox="1">
            <a:spLocks/>
          </p:cNvSpPr>
          <p:nvPr/>
        </p:nvSpPr>
        <p:spPr>
          <a:xfrm>
            <a:off x="702816" y="1807016"/>
            <a:ext cx="4333827" cy="413256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Advantages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Credibility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Cost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Avoidance of clutter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Lead generation (create potential for sales)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Ability to reach specific groups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Image building</a:t>
            </a:r>
          </a:p>
        </p:txBody>
      </p:sp>
      <p:sp>
        <p:nvSpPr>
          <p:cNvPr id="20" name="Content Placeholder 6">
            <a:extLst>
              <a:ext uri="{FF2B5EF4-FFF2-40B4-BE49-F238E27FC236}">
                <a16:creationId xmlns:a16="http://schemas.microsoft.com/office/drawing/2014/main" id="{D98BD4ED-5714-4AB1-B599-BB9D4DBB795C}"/>
              </a:ext>
            </a:extLst>
          </p:cNvPr>
          <p:cNvSpPr txBox="1">
            <a:spLocks/>
          </p:cNvSpPr>
          <p:nvPr/>
        </p:nvSpPr>
        <p:spPr>
          <a:xfrm>
            <a:off x="4444464" y="1692305"/>
            <a:ext cx="4040188" cy="491220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Disadvantages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Potential for incomplete communication process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connection between receiver and sender 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coordination with marketing unit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Erratic, redundant communications (we all do the same, repeating)</a:t>
            </a: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E2C33566-E4D9-45FD-9190-C451CB6E2C91}"/>
              </a:ext>
            </a:extLst>
          </p:cNvPr>
          <p:cNvSpPr txBox="1">
            <a:spLocks/>
          </p:cNvSpPr>
          <p:nvPr/>
        </p:nvSpPr>
        <p:spPr>
          <a:xfrm>
            <a:off x="9015395" y="2124403"/>
            <a:ext cx="2667000" cy="491220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guarantee for gaining results from the press release.</a:t>
            </a: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 a successful event and no coverage.</a:t>
            </a:r>
          </a:p>
        </p:txBody>
      </p:sp>
    </p:spTree>
    <p:extLst>
      <p:ext uri="{BB962C8B-B14F-4D97-AF65-F5344CB8AC3E}">
        <p14:creationId xmlns:p14="http://schemas.microsoft.com/office/powerpoint/2010/main" val="35357609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92085" y="1311085"/>
            <a:ext cx="4550077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088888"/>
            <a:ext cx="10101298" cy="59038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4472C4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813307" y="181906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813307" y="56270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4222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Advantages and Disadvantages of PR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9F2645AF-7112-4653-9A4B-86F89507DB96}"/>
              </a:ext>
            </a:extLst>
          </p:cNvPr>
          <p:cNvSpPr txBox="1">
            <a:spLocks/>
          </p:cNvSpPr>
          <p:nvPr/>
        </p:nvSpPr>
        <p:spPr>
          <a:xfrm>
            <a:off x="1981201" y="990600"/>
            <a:ext cx="8229600" cy="492602"/>
          </a:xfrm>
          <a:prstGeom prst="rect">
            <a:avLst/>
          </a:prstGeom>
        </p:spPr>
        <p:txBody>
          <a:bodyPr anchor="t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D452F98B-486A-4FA2-9DB4-C50C6EE8F149}"/>
              </a:ext>
            </a:extLst>
          </p:cNvPr>
          <p:cNvSpPr txBox="1">
            <a:spLocks/>
          </p:cNvSpPr>
          <p:nvPr/>
        </p:nvSpPr>
        <p:spPr>
          <a:xfrm>
            <a:off x="480989" y="1461015"/>
            <a:ext cx="4822531" cy="525057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Advantages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dirty="0">
                <a:solidFill>
                  <a:srgbClr val="4472C4"/>
                </a:solidFill>
              </a:rPr>
              <a:t>Credibility</a:t>
            </a:r>
            <a:r>
              <a:rPr lang="en-US" altLang="en-US" dirty="0"/>
              <a:t> - Not seen as being sponsored by the organization which enhances perceptions of credibility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dirty="0">
                <a:solidFill>
                  <a:srgbClr val="4472C4"/>
                </a:solidFill>
              </a:rPr>
              <a:t>Cost savings </a:t>
            </a:r>
            <a:r>
              <a:rPr lang="en-US" altLang="en-US" dirty="0"/>
              <a:t>- Do not have to pay for media time or space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dirty="0">
                <a:solidFill>
                  <a:srgbClr val="4472C4"/>
                </a:solidFill>
              </a:rPr>
              <a:t>Avoidance of clutter </a:t>
            </a:r>
            <a:r>
              <a:rPr lang="en-US" altLang="en-US" dirty="0"/>
              <a:t>- Generally news items not cluttered by other ads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dirty="0">
                <a:solidFill>
                  <a:srgbClr val="4472C4"/>
                </a:solidFill>
              </a:rPr>
              <a:t>Lead generation </a:t>
            </a:r>
            <a:r>
              <a:rPr lang="en-US" altLang="en-US" dirty="0"/>
              <a:t>- Certain announcements can lead to inquiries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dirty="0">
                <a:solidFill>
                  <a:srgbClr val="4472C4"/>
                </a:solidFill>
              </a:rPr>
              <a:t>Selectivity</a:t>
            </a:r>
            <a:r>
              <a:rPr lang="en-US" altLang="en-US" dirty="0"/>
              <a:t> - Can reach specific groups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dirty="0">
                <a:solidFill>
                  <a:srgbClr val="4472C4"/>
                </a:solidFill>
              </a:rPr>
              <a:t>Image building </a:t>
            </a:r>
            <a:r>
              <a:rPr lang="en-US" altLang="en-US" dirty="0"/>
              <a:t>- Can develop a positive image for the company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Content Placeholder 6">
            <a:extLst>
              <a:ext uri="{FF2B5EF4-FFF2-40B4-BE49-F238E27FC236}">
                <a16:creationId xmlns:a16="http://schemas.microsoft.com/office/drawing/2014/main" id="{D98BD4ED-5714-4AB1-B599-BB9D4DBB795C}"/>
              </a:ext>
            </a:extLst>
          </p:cNvPr>
          <p:cNvSpPr txBox="1">
            <a:spLocks/>
          </p:cNvSpPr>
          <p:nvPr/>
        </p:nvSpPr>
        <p:spPr>
          <a:xfrm>
            <a:off x="4159245" y="1450584"/>
            <a:ext cx="6167947" cy="5926708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Disadvantages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Potential for incomplete communication process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lvl="2"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connection between receiver and sender. </a:t>
            </a:r>
            <a:r>
              <a:rPr lang="en-US" sz="2000" dirty="0"/>
              <a:t>Although the message may break through the clutter, the receiver may not make the connection to the source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2"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coordination with marketing unit. </a:t>
            </a:r>
            <a:r>
              <a:rPr lang="en-US" sz="2000" dirty="0"/>
              <a:t>Mismanagement and a lack of coordination with the marketing department, which can result in inconsistent communications, redundant efforts, and so on.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Erratic, redundant communications (we all do the same, repeating)</a:t>
            </a: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E2C33566-E4D9-45FD-9190-C451CB6E2C91}"/>
              </a:ext>
            </a:extLst>
          </p:cNvPr>
          <p:cNvSpPr txBox="1">
            <a:spLocks/>
          </p:cNvSpPr>
          <p:nvPr/>
        </p:nvSpPr>
        <p:spPr>
          <a:xfrm>
            <a:off x="10080904" y="2272821"/>
            <a:ext cx="2667000" cy="491220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guarantee for gaining results from the press release.</a:t>
            </a: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 a successful event and no coverage.</a:t>
            </a:r>
          </a:p>
        </p:txBody>
      </p:sp>
    </p:spTree>
    <p:extLst>
      <p:ext uri="{BB962C8B-B14F-4D97-AF65-F5344CB8AC3E}">
        <p14:creationId xmlns:p14="http://schemas.microsoft.com/office/powerpoint/2010/main" val="41549659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92085" y="1311085"/>
            <a:ext cx="4550077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437876"/>
            <a:ext cx="9390317" cy="51708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32374" y="140032"/>
            <a:ext cx="1323058" cy="36115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80211" y="677574"/>
            <a:ext cx="1627384" cy="26773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Process of Public Relations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695979" y="1865105"/>
            <a:ext cx="8490077" cy="3729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800" b="1" dirty="0">
                <a:solidFill>
                  <a:srgbClr val="00B050"/>
                </a:solidFill>
                <a:latin typeface="Calibri"/>
                <a:cs typeface="+mn-cs"/>
              </a:rPr>
              <a:t>The advantages of Measuring the Effectiveness of PR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400" dirty="0">
                <a:solidFill>
                  <a:srgbClr val="4472C4"/>
                </a:solidFill>
                <a:latin typeface="Calibri"/>
                <a:cs typeface="+mn-cs"/>
              </a:rPr>
              <a:t>Determines what has been achieved. </a:t>
            </a:r>
            <a:r>
              <a:rPr lang="en-US" altLang="en-US" sz="2400" dirty="0">
                <a:solidFill>
                  <a:srgbClr val="4472C4"/>
                </a:solidFill>
              </a:rPr>
              <a:t>It tells management what has been achieved through public relations activities.</a:t>
            </a:r>
            <a:endParaRPr lang="en-US" sz="2400" dirty="0">
              <a:solidFill>
                <a:srgbClr val="4472C4"/>
              </a:solidFill>
              <a:latin typeface="Calibri"/>
              <a:cs typeface="+mn-cs"/>
            </a:endParaRP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400" dirty="0">
                <a:solidFill>
                  <a:srgbClr val="4472C4"/>
                </a:solidFill>
                <a:latin typeface="Calibri"/>
                <a:cs typeface="+mn-cs"/>
              </a:rPr>
              <a:t>Provides </a:t>
            </a:r>
            <a:r>
              <a:rPr lang="en-US" altLang="en-US" sz="2400" dirty="0">
                <a:solidFill>
                  <a:srgbClr val="4472C4"/>
                </a:solidFill>
              </a:rPr>
              <a:t>management with </a:t>
            </a:r>
            <a:r>
              <a:rPr lang="en-US" sz="2400" dirty="0">
                <a:solidFill>
                  <a:srgbClr val="4472C4"/>
                </a:solidFill>
                <a:latin typeface="Calibri"/>
                <a:cs typeface="+mn-cs"/>
              </a:rPr>
              <a:t>a way to measure the PR achievements quantitatively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400" dirty="0">
                <a:solidFill>
                  <a:srgbClr val="4472C4"/>
                </a:solidFill>
                <a:latin typeface="Calibri"/>
                <a:cs typeface="+mn-cs"/>
              </a:rPr>
              <a:t>Provides </a:t>
            </a:r>
            <a:r>
              <a:rPr lang="en-US" altLang="en-US" sz="2400" dirty="0">
                <a:solidFill>
                  <a:srgbClr val="4472C4"/>
                </a:solidFill>
              </a:rPr>
              <a:t>management with </a:t>
            </a:r>
            <a:r>
              <a:rPr lang="en-US" sz="2400" dirty="0">
                <a:solidFill>
                  <a:srgbClr val="4472C4"/>
                </a:solidFill>
                <a:latin typeface="Calibri"/>
                <a:cs typeface="+mn-cs"/>
              </a:rPr>
              <a:t>a way to judge the quality of PR the achievements and activities</a:t>
            </a:r>
          </a:p>
          <a:p>
            <a:pPr marL="457200" lvl="1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400" dirty="0">
                <a:solidFill>
                  <a:srgbClr val="4472C4"/>
                </a:solidFill>
                <a:latin typeface="Calibri"/>
                <a:cs typeface="+mn-cs"/>
              </a:rPr>
              <a:t>How many channels covered the event?</a:t>
            </a:r>
          </a:p>
          <a:p>
            <a:pPr marL="1828800" lvl="4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947143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92085" y="1311085"/>
            <a:ext cx="4550077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724770" y="1534271"/>
            <a:ext cx="8069808" cy="42358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08777"/>
            <a:ext cx="2105800" cy="57482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80211" y="6495068"/>
            <a:ext cx="1627384" cy="26773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Process of Public Relations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1857080" y="1622873"/>
            <a:ext cx="7805188" cy="3924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800" b="1" dirty="0">
                <a:solidFill>
                  <a:srgbClr val="00B050"/>
                </a:solidFill>
                <a:latin typeface="Calibri"/>
                <a:cs typeface="+mn-cs"/>
              </a:rPr>
              <a:t>Measuring the Effectiveness of PR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Should consider whether the target audience: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Received the messages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Paid attention to the messages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Understood the messages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Retained the messages</a:t>
            </a:r>
          </a:p>
        </p:txBody>
      </p:sp>
    </p:spTree>
    <p:extLst>
      <p:ext uri="{BB962C8B-B14F-4D97-AF65-F5344CB8AC3E}">
        <p14:creationId xmlns:p14="http://schemas.microsoft.com/office/powerpoint/2010/main" val="20172334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92085" y="1311085"/>
            <a:ext cx="4550077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724769" y="1534270"/>
            <a:ext cx="8901521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364484"/>
            <a:ext cx="1169054" cy="319120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80211" y="6495068"/>
            <a:ext cx="1627384" cy="26773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Process of Public Relations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2073896" y="1738314"/>
            <a:ext cx="8225135" cy="4431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800" b="1" dirty="0">
                <a:solidFill>
                  <a:srgbClr val="00B050"/>
                </a:solidFill>
                <a:latin typeface="Calibri"/>
                <a:cs typeface="+mn-cs"/>
              </a:rPr>
              <a:t>Measuring the Effectiveness of PR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400" dirty="0">
                <a:latin typeface="Calibri"/>
                <a:cs typeface="+mn-cs"/>
              </a:rPr>
              <a:t>Methods 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rgbClr val="4472C4"/>
                </a:solidFill>
                <a:latin typeface="Calibri"/>
                <a:cs typeface="+mn-cs"/>
              </a:rPr>
              <a:t>Media content analysis </a:t>
            </a:r>
            <a:r>
              <a:rPr lang="en-US" sz="2000" dirty="0">
                <a:latin typeface="Calibri"/>
                <a:cs typeface="+mn-cs"/>
              </a:rPr>
              <a:t>- Identify the characteristics of messages that appear in the media, analyzing the content to determine trends and perceptions relevant to the product or brand.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rgbClr val="4472C4"/>
                </a:solidFill>
                <a:latin typeface="Calibri"/>
                <a:cs typeface="+mn-cs"/>
              </a:rPr>
              <a:t>Survey research </a:t>
            </a:r>
            <a:r>
              <a:rPr lang="en-US" sz="2000" dirty="0">
                <a:latin typeface="Calibri"/>
                <a:cs typeface="+mn-cs"/>
              </a:rPr>
              <a:t>- Quantitatively assess consumers’ attitudes toward the product or brand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rgbClr val="4472C4"/>
                </a:solidFill>
                <a:latin typeface="Calibri"/>
                <a:cs typeface="+mn-cs"/>
              </a:rPr>
              <a:t>Marketing-mix modeling </a:t>
            </a:r>
            <a:r>
              <a:rPr lang="en-US" sz="2000" dirty="0">
                <a:latin typeface="Calibri"/>
                <a:cs typeface="+mn-cs"/>
              </a:rPr>
              <a:t>- Draw data from multiple sources and integrate them to provide insight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780487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45860" y="6108777"/>
            <a:ext cx="2105800" cy="57482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80211" y="6495068"/>
            <a:ext cx="1627384" cy="267732"/>
          </a:xfrm>
          <a:prstGeom prst="rect">
            <a:avLst/>
          </a:prstGeom>
        </p:spPr>
      </p:pic>
      <p:pic>
        <p:nvPicPr>
          <p:cNvPr id="3" name="Online Media 2" title="شركاء رحلة 50 عاماً من النجاح - مجموعة طلعت مصطفى">
            <a:hlinkClick r:id="" action="ppaction://media"/>
            <a:extLst>
              <a:ext uri="{FF2B5EF4-FFF2-40B4-BE49-F238E27FC236}">
                <a16:creationId xmlns:a16="http://schemas.microsoft.com/office/drawing/2014/main" id="{BB407FCD-4A35-4F66-877A-AAB9582EF15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8"/>
          <a:stretch>
            <a:fillRect/>
          </a:stretch>
        </p:blipFill>
        <p:spPr>
          <a:xfrm>
            <a:off x="84405" y="0"/>
            <a:ext cx="11946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9445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67466" y="1371974"/>
            <a:ext cx="11824534" cy="54398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665104" y="1489188"/>
            <a:ext cx="8502532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b="1" dirty="0">
                <a:solidFill>
                  <a:srgbClr val="00B050"/>
                </a:solidFill>
              </a:rPr>
              <a:t>Publicity</a:t>
            </a:r>
            <a:r>
              <a:rPr lang="en-US" dirty="0">
                <a:solidFill>
                  <a:srgbClr val="00B050"/>
                </a:solidFill>
              </a:rPr>
              <a:t>: </a:t>
            </a:r>
            <a:r>
              <a:rPr lang="en-US" dirty="0">
                <a:solidFill>
                  <a:prstClr val="black"/>
                </a:solidFill>
              </a:rPr>
              <a:t>Generation of news about a person, product, or service that appears in broadcast or print media</a:t>
            </a:r>
          </a:p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dirty="0">
                <a:solidFill>
                  <a:prstClr val="black"/>
                </a:solidFill>
              </a:rPr>
              <a:t>Differs from public relations by: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dirty="0">
                <a:cs typeface="Times New Roman" panose="02020603050405020304" pitchFamily="18" charset="0"/>
              </a:rPr>
              <a:t>Public relations is a long-term strategy; publicity is a short-term strategy. 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dirty="0">
                <a:cs typeface="Times New Roman" panose="02020603050405020304" pitchFamily="18" charset="0"/>
              </a:rPr>
              <a:t>Public relations is designed to provide positive information, and is usually controlled by the firm, while Publicity is not always positive, and often originates from sources outside the firm. </a:t>
            </a:r>
            <a:endParaRPr lang="en-US" altLang="en-US" dirty="0"/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Not always being controlled or paid by the organization</a:t>
            </a:r>
          </a:p>
          <a:p>
            <a:pPr lvl="1"/>
            <a:endParaRPr lang="en-US" altLang="en-US" dirty="0">
              <a:solidFill>
                <a:srgbClr val="0070C0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18424E3-07E0-4247-96E7-5FC795CA2C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54793" y="1876897"/>
            <a:ext cx="2847975" cy="16002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B52CA52-5CE4-4EE7-90FD-4C187BE5C26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11106"/>
          <a:stretch/>
        </p:blipFill>
        <p:spPr>
          <a:xfrm>
            <a:off x="8679150" y="5047687"/>
            <a:ext cx="3512105" cy="1580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8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158239" y="1505915"/>
            <a:ext cx="10658873" cy="54398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1418804" y="1504285"/>
            <a:ext cx="10137742" cy="53856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altLang="en-US" sz="2400" b="1" dirty="0">
                <a:solidFill>
                  <a:prstClr val="black"/>
                </a:solidFill>
              </a:rPr>
              <a:t>The Power of Publicity 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Publicity is much more powerful than advertising, sales promotion, and other forms of public relations because: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Publicity is highly credible.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Publicity information may be perceived as endorsed by the medium in which it appears.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Publicity has news value and frequently generates exposure</a:t>
            </a:r>
            <a:r>
              <a:rPr lang="ar-EG" dirty="0">
                <a:solidFill>
                  <a:prstClr val="black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(it goes viral)</a:t>
            </a:r>
          </a:p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sz="2400" b="1" dirty="0">
                <a:solidFill>
                  <a:prstClr val="black"/>
                </a:solidFill>
              </a:rPr>
              <a:t>The Control and Dissemination of Publicity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b="1" dirty="0">
                <a:solidFill>
                  <a:prstClr val="black"/>
                </a:solidFill>
              </a:rPr>
              <a:t>Video news release (VNR)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Marketers like to have as much control as possible over the time and place where information is released. One way to do this is with the video news release (VNR) , a publicity piece produced by publicists so that stations can air it as a news story. </a:t>
            </a:r>
            <a:endParaRPr lang="en-US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58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60607" y="1418122"/>
            <a:ext cx="9757999" cy="54398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2221584" y="1692467"/>
            <a:ext cx="7748832" cy="53856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altLang="en-US" b="1" dirty="0">
                <a:solidFill>
                  <a:prstClr val="black"/>
                </a:solidFill>
              </a:rPr>
              <a:t>Advantages and Disadvantages of Publicity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b="1" dirty="0">
                <a:solidFill>
                  <a:prstClr val="black"/>
                </a:solidFill>
              </a:rPr>
              <a:t>Advantages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Substantial credibility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News value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Significant word-of-mouth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Perception of media endorsement (interest)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b="1" dirty="0">
                <a:solidFill>
                  <a:prstClr val="black"/>
                </a:solidFill>
              </a:rPr>
              <a:t>Disadvantages</a:t>
            </a:r>
          </a:p>
          <a:p>
            <a:pPr marL="1085850" lvl="2" indent="-171450" eaLnBrk="1" hangingPunct="1">
              <a:lnSpc>
                <a:spcPct val="90000"/>
              </a:lnSpc>
              <a:buFontTx/>
              <a:buChar char="•"/>
            </a:pPr>
            <a:r>
              <a:rPr lang="en-US" dirty="0">
                <a:solidFill>
                  <a:prstClr val="black"/>
                </a:solidFill>
              </a:rPr>
              <a:t>Lack of control. </a:t>
            </a:r>
            <a:endParaRPr lang="en-US" altLang="en-US" dirty="0"/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Timing. (</a:t>
            </a:r>
            <a:r>
              <a:rPr lang="en-US" altLang="en-US" dirty="0"/>
              <a:t>Timing may be difficult or impossible to control)</a:t>
            </a:r>
            <a:endParaRPr lang="en-US" dirty="0">
              <a:solidFill>
                <a:prstClr val="black"/>
              </a:solidFill>
            </a:endParaRP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Accuracy. (</a:t>
            </a:r>
            <a:r>
              <a:rPr lang="en-US" altLang="en-US" dirty="0"/>
              <a:t>Inaccuracy, omission, or distortion may result) </a:t>
            </a:r>
            <a:endParaRPr lang="en-US" dirty="0">
              <a:solidFill>
                <a:prstClr val="black"/>
              </a:solidFill>
            </a:endParaRP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endParaRPr lang="en-US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47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42093" y="1424375"/>
            <a:ext cx="10132627" cy="51175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1659118" y="1591842"/>
            <a:ext cx="9559487" cy="471469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fontAlgn="base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3200" dirty="0">
                <a:cs typeface="Times New Roman" panose="02020603050405020304" pitchFamily="18" charset="0"/>
              </a:rPr>
              <a:t>Corporate advertising is one </a:t>
            </a:r>
            <a:r>
              <a:rPr lang="en-US" altLang="en-US" sz="3200" dirty="0"/>
              <a:t>of the more controversial forms of advertising.</a:t>
            </a:r>
          </a:p>
          <a:p>
            <a:pPr marL="342900" lvl="0" indent="-342900" fontAlgn="base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is </a:t>
            </a: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esigned</a:t>
            </a: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promote the firm overall by: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Enhancing its image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Assuming a position on a social cause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Seeking direct involvement in something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ACE1A1D-6E63-49BF-897D-1D8D053A5B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41381" y="3039294"/>
            <a:ext cx="2474800" cy="339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67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pic>
        <p:nvPicPr>
          <p:cNvPr id="7" name="Online Media 6">
            <a:hlinkClick r:id="" action="ppaction://media"/>
            <a:extLst>
              <a:ext uri="{FF2B5EF4-FFF2-40B4-BE49-F238E27FC236}">
                <a16:creationId xmlns:a16="http://schemas.microsoft.com/office/drawing/2014/main" id="{C0A71C23-DC9F-4A0A-AFD4-6A74B507AED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9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42094" y="1926895"/>
            <a:ext cx="9050280" cy="4615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1957633" y="2618429"/>
            <a:ext cx="7748832" cy="31529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b="1" dirty="0">
                <a:solidFill>
                  <a:prstClr val="black"/>
                </a:solidFill>
              </a:rPr>
              <a:t>Corporate Advertising Is Controversial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Consumers are not interested in this form of advertising (what’s in it for me)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Costly form of corporate self-indulgence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Belief that the firm must be in trouble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Perceived as a waste of money</a:t>
            </a:r>
            <a:endParaRPr lang="en-US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63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pic>
        <p:nvPicPr>
          <p:cNvPr id="4" name="Online Media 3" title="#MoSalah Surprises Students in Egypt">
            <a:hlinkClick r:id="" action="ppaction://media"/>
            <a:extLst>
              <a:ext uri="{FF2B5EF4-FFF2-40B4-BE49-F238E27FC236}">
                <a16:creationId xmlns:a16="http://schemas.microsoft.com/office/drawing/2014/main" id="{8D0EF9E9-9DB4-4E10-944C-629F1D46138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0" y="-15240"/>
            <a:ext cx="12192000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4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424375"/>
            <a:ext cx="11199834" cy="51175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617279" y="1591842"/>
            <a:ext cx="11199834" cy="49500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altLang="en-US" b="1" dirty="0">
                <a:solidFill>
                  <a:prstClr val="black"/>
                </a:solidFill>
              </a:rPr>
              <a:t>Objectives of Corporate Advertising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Creating a positive image for the firm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Getting across the firm’s views on social, business, and environmental issues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Boosting employee morale and smoothing labor relations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Helping newly deregulated industries ease consumer uncertainty and answer investor questions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Helping diversified companies establish an identity for the parent firm rather than relying solely on brand names</a:t>
            </a:r>
          </a:p>
          <a:p>
            <a:pPr marL="457200" lvl="1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altLang="en-US" dirty="0">
                <a:cs typeface="Times New Roman" panose="02020603050405020304" pitchFamily="18" charset="0"/>
              </a:rPr>
              <a:t>Corporate advertising is targeted at both internal and external audiences and involves the promotion of the organization as well as its ideas.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514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234FF-A1FB-42F3-8915-45A665DDB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907E3-04AA-4307-8B30-66855F58452A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2253BE-0F76-4866-9839-53E0EEEE55F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8481704-1B23-4184-9849-7C33978A7FF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B66BDD-BCAC-4220-9395-5000D02A4820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Online Media 9" title="Talaat Moustafa Group 2022 Summer internship program ceremony">
            <a:hlinkClick r:id="" action="ppaction://media"/>
            <a:extLst>
              <a:ext uri="{FF2B5EF4-FFF2-40B4-BE49-F238E27FC236}">
                <a16:creationId xmlns:a16="http://schemas.microsoft.com/office/drawing/2014/main" id="{2532D52A-4B14-4FB5-9F1C-06FA8C1D4EC7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1099659"/>
            <a:ext cx="12339687" cy="8027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239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78192" y="1433432"/>
            <a:ext cx="11018471" cy="53036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501399" y="1682747"/>
            <a:ext cx="7323939" cy="47955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altLang="en-US" sz="2400" b="1" dirty="0">
                <a:solidFill>
                  <a:srgbClr val="00B050"/>
                </a:solidFill>
              </a:rPr>
              <a:t>Types of Corporate Advertising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b="1" dirty="0">
                <a:solidFill>
                  <a:srgbClr val="4472C4"/>
                </a:solidFill>
              </a:rPr>
              <a:t>Image advertising </a:t>
            </a:r>
            <a:r>
              <a:rPr lang="en-US" altLang="en-US" dirty="0"/>
              <a:t>- Designed to create goodwill, creating a position for the company and generating resources, both human and financial. Types of image ads include:</a:t>
            </a:r>
          </a:p>
          <a:p>
            <a:pPr marL="1085850" lvl="2" indent="-171450" eaLnBrk="1" hangingPunct="1">
              <a:buFontTx/>
              <a:buChar char="•"/>
            </a:pPr>
            <a:r>
              <a:rPr lang="en-US" altLang="en-US" dirty="0"/>
              <a:t>General image or positioning ads - Create or change an image of the firm in the public mind</a:t>
            </a:r>
          </a:p>
          <a:p>
            <a:pPr marL="1085850" lvl="2" indent="-171450" eaLnBrk="1" hangingPunct="1">
              <a:buFontTx/>
              <a:buChar char="•"/>
            </a:pPr>
            <a:r>
              <a:rPr lang="en-US" altLang="en-US" dirty="0"/>
              <a:t>Sponsorship - Providing support for TV programs or special programming</a:t>
            </a:r>
          </a:p>
          <a:p>
            <a:pPr marL="1085850" lvl="2" indent="-171450" eaLnBrk="1" hangingPunct="1">
              <a:buFontTx/>
              <a:buChar char="•"/>
            </a:pPr>
            <a:r>
              <a:rPr lang="en-US" altLang="en-US" dirty="0"/>
              <a:t>Recruitment - Create an image of the firm to help recruit new employees</a:t>
            </a:r>
          </a:p>
          <a:p>
            <a:pPr marL="1085850" lvl="2" indent="-171450" eaLnBrk="1" hangingPunct="1">
              <a:buFontTx/>
              <a:buChar char="•"/>
            </a:pPr>
            <a:r>
              <a:rPr lang="en-US" altLang="en-US" dirty="0"/>
              <a:t>Financial support - Help generate investments in the corporation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A89A41-14E3-44B7-945D-AFC25ADB32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5545" y="1632689"/>
            <a:ext cx="3481118" cy="4651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3C03E-7829-4124-9D1B-B9F2CFA7C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70F952-2551-4076-99B3-19CDBE376367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4E866E-6EF6-4A68-83E5-3097BBF1E22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1891A24-CF5E-498C-99CC-4B503A24CDE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93C127-DA01-4E09-A250-E1FD3D7F85B0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02C5DF0-EAD1-4C87-8DE2-2E075E794FB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Online Media 10" title="Juhayna: An Equal Opportunity Haven for Egyptian Women!">
            <a:hlinkClick r:id="" action="ppaction://media"/>
            <a:extLst>
              <a:ext uri="{FF2B5EF4-FFF2-40B4-BE49-F238E27FC236}">
                <a16:creationId xmlns:a16="http://schemas.microsoft.com/office/drawing/2014/main" id="{473EFE55-E98E-475E-AE8E-D1D77ADF951D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28634"/>
            <a:ext cx="12192000" cy="689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49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3C03E-7829-4124-9D1B-B9F2CFA7C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70F952-2551-4076-99B3-19CDBE376367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4E866E-6EF6-4A68-83E5-3097BBF1E22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1891A24-CF5E-498C-99CC-4B503A24CDE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93C127-DA01-4E09-A250-E1FD3D7F85B0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Online Media 9" title="مدينه نور اول مدينه ذكيه">
            <a:hlinkClick r:id="" action="ppaction://media"/>
            <a:extLst>
              <a:ext uri="{FF2B5EF4-FFF2-40B4-BE49-F238E27FC236}">
                <a16:creationId xmlns:a16="http://schemas.microsoft.com/office/drawing/2014/main" id="{80CA4766-FDEA-45AF-BB83-A0ADF72BB116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48446"/>
            <a:ext cx="12301979" cy="6919863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02C5DF0-EAD1-4C87-8DE2-2E075E794FB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55895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52473" y="773442"/>
            <a:ext cx="11218607" cy="60384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48910" y="125112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97F611A-DF1C-4B8E-811D-2E8E5A00DFE2}"/>
              </a:ext>
            </a:extLst>
          </p:cNvPr>
          <p:cNvGrpSpPr/>
          <p:nvPr/>
        </p:nvGrpSpPr>
        <p:grpSpPr>
          <a:xfrm>
            <a:off x="347489" y="46148"/>
            <a:ext cx="1404457" cy="1188202"/>
            <a:chOff x="367466" y="258375"/>
            <a:chExt cx="1404457" cy="118820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985EAE6-BFA6-766D-A032-077E4DCB399E}"/>
                </a:ext>
              </a:extLst>
            </p:cNvPr>
            <p:cNvSpPr/>
            <p:nvPr/>
          </p:nvSpPr>
          <p:spPr>
            <a:xfrm>
              <a:off x="367466" y="258375"/>
              <a:ext cx="1404457" cy="1166000"/>
            </a:xfrm>
            <a:prstGeom prst="rect">
              <a:avLst/>
            </a:prstGeom>
            <a:solidFill>
              <a:srgbClr val="8E5A6D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5E43288-C9C0-B2CA-0970-EB4E627B30CA}"/>
                </a:ext>
              </a:extLst>
            </p:cNvPr>
            <p:cNvSpPr txBox="1"/>
            <p:nvPr/>
          </p:nvSpPr>
          <p:spPr>
            <a:xfrm>
              <a:off x="556249" y="267432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63D680D-A11B-0A8A-63D5-DD2C6F3FD516}"/>
                </a:ext>
              </a:extLst>
            </p:cNvPr>
            <p:cNvSpPr txBox="1"/>
            <p:nvPr/>
          </p:nvSpPr>
          <p:spPr>
            <a:xfrm>
              <a:off x="617279" y="523247"/>
              <a:ext cx="96622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08</a:t>
              </a:r>
              <a:endParaRPr lang="en-US" sz="1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11894" y="239871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51330" y="-71367"/>
            <a:ext cx="2253661" cy="991807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1049717" y="1056119"/>
            <a:ext cx="7453435" cy="552049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altLang="en-US" b="1" dirty="0">
                <a:solidFill>
                  <a:prstClr val="black"/>
                </a:solidFill>
              </a:rPr>
              <a:t>Types of Corporate Advertising </a:t>
            </a:r>
            <a:r>
              <a:rPr lang="en-US" altLang="en-US" sz="2000" dirty="0">
                <a:solidFill>
                  <a:prstClr val="black"/>
                </a:solidFill>
              </a:rPr>
              <a:t>continued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b="1" dirty="0">
                <a:solidFill>
                  <a:srgbClr val="4472C4"/>
                </a:solidFill>
              </a:rPr>
              <a:t>Event Sponsorships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Sponsoring specific events or causes as part of a marketing strategy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b="1" dirty="0">
                <a:solidFill>
                  <a:srgbClr val="4472C4"/>
                </a:solidFill>
              </a:rPr>
              <a:t>Advocacy Advertising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Spreading ideas and explaining controversial social issues of public importance 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Indirectly supports the sponsor’s interests 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b="1" dirty="0">
                <a:solidFill>
                  <a:prstClr val="black"/>
                </a:solidFill>
              </a:rPr>
              <a:t>Issue ads</a:t>
            </a:r>
            <a:r>
              <a:rPr lang="en-US" dirty="0">
                <a:solidFill>
                  <a:prstClr val="black"/>
                </a:solidFill>
              </a:rPr>
              <a:t>: Sponsored by an organization to bring attention to what they consider to be an important issue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b="1" dirty="0">
                <a:solidFill>
                  <a:srgbClr val="4472C4"/>
                </a:solidFill>
              </a:rPr>
              <a:t>Cause-Related Advertising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Linking with nonprofit organizations as contributing sponsors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3ADBFA5-4908-4C65-B596-67BA9BD19A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79152" y="813060"/>
            <a:ext cx="2253661" cy="15184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FA9D18E-9E0D-4B2E-AE73-BD7DDD2C96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50046" y="2248839"/>
            <a:ext cx="1934944" cy="19215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502214-5179-4A56-B7CB-3002E75913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50046" y="4170408"/>
            <a:ext cx="2010043" cy="256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84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78BC6-D57A-44F1-8657-420420CD5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B80D0-CE8D-4F03-AFE0-E8C84CDC2453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70E3F0-9089-4578-A433-97963397C0F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8A73606-F5E6-4556-96A1-283C81FE4ED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326840-A8B5-4CF6-8264-447D822BED60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C3D15AA-BCD7-4840-8301-A274A4FC293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Online Media 10" title="توشيبا التليفزيون الرسمي لكأس الأمم الأوروبية">
            <a:hlinkClick r:id="" action="ppaction://media"/>
            <a:extLst>
              <a:ext uri="{FF2B5EF4-FFF2-40B4-BE49-F238E27FC236}">
                <a16:creationId xmlns:a16="http://schemas.microsoft.com/office/drawing/2014/main" id="{FC730FB2-6A9E-4A7F-9254-0FE1280139C2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55830"/>
            <a:ext cx="12320337" cy="6964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016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78BC6-D57A-44F1-8657-420420CD5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B80D0-CE8D-4F03-AFE0-E8C84CDC2453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70E3F0-9089-4578-A433-97963397C0F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8A73606-F5E6-4556-96A1-283C81FE4ED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326840-A8B5-4CF6-8264-447D822BED60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Online Media 9" title="حملة #حافظ_على_حضن_أم">
            <a:hlinkClick r:id="" action="ppaction://media"/>
            <a:extLst>
              <a:ext uri="{FF2B5EF4-FFF2-40B4-BE49-F238E27FC236}">
                <a16:creationId xmlns:a16="http://schemas.microsoft.com/office/drawing/2014/main" id="{E132CE2E-4D83-4D6F-9AC4-0A3AC6D33B0F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61992"/>
            <a:ext cx="12104016" cy="6981984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C3D15AA-BCD7-4840-8301-A274A4FC293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0829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C245A-4FFC-4D9A-ACB9-976F646C5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A1D12-E0D5-4F9B-82DF-D7E3C71935BF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DF6483-39C1-4C5A-B368-DAC24DAD8E9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59B6C76-CC05-4913-B00A-558BC3F28899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464B4C-9E3D-4000-A162-BAE2B0824FBE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Online Media 9" title="إعلان جهينه وبهية لعيد الأم - Juhayna &amp;amp; Baheya ad for Mother&amp;#39;s Day">
            <a:hlinkClick r:id="" action="ppaction://media"/>
            <a:extLst>
              <a:ext uri="{FF2B5EF4-FFF2-40B4-BE49-F238E27FC236}">
                <a16:creationId xmlns:a16="http://schemas.microsoft.com/office/drawing/2014/main" id="{E9CD3D33-0881-4162-90CE-ACDBB98C2EAC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76200"/>
            <a:ext cx="12192000" cy="6705600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3A50568-3116-49AE-BF20-CDF5F88787D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16523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0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431117"/>
            <a:ext cx="11360946" cy="51594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77657" y="5969426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784571" y="1610746"/>
            <a:ext cx="6247825" cy="5061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400" b="1" dirty="0">
                <a:solidFill>
                  <a:prstClr val="black"/>
                </a:solidFill>
              </a:rPr>
              <a:t>Advantages and Disadvantages of Corporate Advertising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prstClr val="black"/>
                </a:solidFill>
              </a:rPr>
              <a:t>Advantages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Excellent vehicle for positioning the firm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Takes advantage of benefits derived from public relations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Reaches a selected target market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prstClr val="black"/>
                </a:solidFill>
              </a:rPr>
              <a:t>Disadvantages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Questionable effectiveness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Raises questions of constitutionality and ethics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AAA03CC6-69E8-4C98-A5B5-9A08955E3CCC}"/>
              </a:ext>
            </a:extLst>
          </p:cNvPr>
          <p:cNvSpPr txBox="1">
            <a:spLocks/>
          </p:cNvSpPr>
          <p:nvPr/>
        </p:nvSpPr>
        <p:spPr>
          <a:xfrm>
            <a:off x="6852860" y="1997671"/>
            <a:ext cx="4964253" cy="3170903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Measuring the Effectiveness of Corporate Advertising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Attitude surveys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Studies relating corporate advertising and stock prices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 group research</a:t>
            </a:r>
          </a:p>
        </p:txBody>
      </p:sp>
    </p:spTree>
    <p:extLst>
      <p:ext uri="{BB962C8B-B14F-4D97-AF65-F5344CB8AC3E}">
        <p14:creationId xmlns:p14="http://schemas.microsoft.com/office/powerpoint/2010/main" val="28309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446578"/>
            <a:ext cx="9827042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 Sum Up…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2241623" y="2024929"/>
            <a:ext cx="9494210" cy="3331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We described the roles of public relations, publicity, and corporate advertising in the promotional mix.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We compared the advantages, disadvantages, and effectiveness of public relations and publicity.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We discussed the advantages, disadvantages, and effectiveness of corporate advertising.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>
                <a:solidFill>
                  <a:prstClr val="black"/>
                </a:solidFill>
                <a:cs typeface="Calibri"/>
              </a:rPr>
              <a:t>We compared </a:t>
            </a: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the different forms of corporate advertising.</a:t>
            </a:r>
          </a:p>
        </p:txBody>
      </p:sp>
    </p:spTree>
    <p:extLst>
      <p:ext uri="{BB962C8B-B14F-4D97-AF65-F5344CB8AC3E}">
        <p14:creationId xmlns:p14="http://schemas.microsoft.com/office/powerpoint/2010/main" val="130150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680720" y="5103674"/>
            <a:ext cx="63906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5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9766</TotalTime>
  <Words>2042</Words>
  <Application>Microsoft Office PowerPoint</Application>
  <PresentationFormat>Widescreen</PresentationFormat>
  <Paragraphs>296</Paragraphs>
  <Slides>53</Slides>
  <Notes>5</Notes>
  <HiddenSlides>0</HiddenSlides>
  <MMClips>17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1" baseType="lpstr">
      <vt:lpstr>Arial</vt:lpstr>
      <vt:lpstr>Arial MT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332</cp:revision>
  <dcterms:created xsi:type="dcterms:W3CDTF">2023-04-29T09:08:23Z</dcterms:created>
  <dcterms:modified xsi:type="dcterms:W3CDTF">2023-08-02T11:39:19Z</dcterms:modified>
</cp:coreProperties>
</file>