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303" r:id="rId5"/>
    <p:sldId id="736" r:id="rId6"/>
    <p:sldId id="666" r:id="rId7"/>
    <p:sldId id="737" r:id="rId8"/>
    <p:sldId id="738" r:id="rId9"/>
    <p:sldId id="739" r:id="rId10"/>
    <p:sldId id="740" r:id="rId11"/>
    <p:sldId id="741" r:id="rId12"/>
    <p:sldId id="742" r:id="rId13"/>
    <p:sldId id="743" r:id="rId14"/>
    <p:sldId id="744" r:id="rId15"/>
    <p:sldId id="745" r:id="rId16"/>
    <p:sldId id="746" r:id="rId17"/>
    <p:sldId id="747" r:id="rId18"/>
    <p:sldId id="748" r:id="rId19"/>
    <p:sldId id="749" r:id="rId20"/>
    <p:sldId id="750" r:id="rId21"/>
    <p:sldId id="751" r:id="rId22"/>
    <p:sldId id="752" r:id="rId23"/>
    <p:sldId id="753" r:id="rId24"/>
    <p:sldId id="754" r:id="rId25"/>
    <p:sldId id="755" r:id="rId26"/>
    <p:sldId id="756" r:id="rId27"/>
    <p:sldId id="757" r:id="rId28"/>
    <p:sldId id="758" r:id="rId29"/>
    <p:sldId id="759" r:id="rId30"/>
    <p:sldId id="760" r:id="rId31"/>
    <p:sldId id="761" r:id="rId32"/>
    <p:sldId id="762" r:id="rId33"/>
    <p:sldId id="763" r:id="rId34"/>
    <p:sldId id="764" r:id="rId35"/>
    <p:sldId id="765" r:id="rId36"/>
    <p:sldId id="766" r:id="rId37"/>
    <p:sldId id="767" r:id="rId38"/>
    <p:sldId id="768" r:id="rId39"/>
    <p:sldId id="769" r:id="rId40"/>
    <p:sldId id="770" r:id="rId41"/>
    <p:sldId id="771" r:id="rId42"/>
    <p:sldId id="772" r:id="rId43"/>
    <p:sldId id="773" r:id="rId44"/>
    <p:sldId id="774" r:id="rId45"/>
    <p:sldId id="775" r:id="rId46"/>
    <p:sldId id="776" r:id="rId47"/>
    <p:sldId id="777" r:id="rId48"/>
    <p:sldId id="778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66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28/01/1447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Planning business </a:t>
            </a:r>
            <a:r>
              <a:rPr lang="en-US" sz="2800" b="1" dirty="0" smtClean="0">
                <a:latin typeface="+mn-lt"/>
              </a:rPr>
              <a:t>messages</a:t>
            </a:r>
          </a:p>
          <a:p>
            <a:r>
              <a:rPr lang="ar-EG" sz="2800" b="1" dirty="0">
                <a:latin typeface="+mn-lt"/>
              </a:rPr>
              <a:t>تخطيط الرسائل الخاصة بالعمل</a:t>
            </a:r>
            <a:endParaRPr lang="ar-EG" sz="2800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38"/>
    </mc:Choice>
    <mc:Fallback xmlns="">
      <p:transition spd="slow" advTm="15083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883337"/>
              </p:ext>
            </p:extLst>
          </p:nvPr>
        </p:nvGraphicFramePr>
        <p:xfrm>
          <a:off x="3475171" y="2506058"/>
          <a:ext cx="8252371" cy="377016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34545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steps for planning workplace messages.</a:t>
                      </a:r>
                      <a:endParaRPr lang="en-US" sz="2200" b="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0" kern="0" dirty="0" smtClean="0">
                          <a:effectLst/>
                        </a:rPr>
                        <a:t>التعرف على خطوات تخطيط الرسائل في بيئة العمل</a:t>
                      </a:r>
                      <a:endParaRPr lang="ar-SA" sz="2200" b="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781864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how to analyze the audience and tailor communication accordingly.</a:t>
                      </a:r>
                      <a:endParaRPr lang="en-US" sz="2200" b="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0" kern="0" dirty="0" smtClean="0">
                          <a:effectLst/>
                        </a:rPr>
                        <a:t>فهم كيفية تحليل الجمهور وتكييف الرسالة بناءً عليه</a:t>
                      </a:r>
                      <a:endParaRPr lang="ar-SA" sz="2200" b="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781864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Differentiate between communication media and choose the most appropriate one.</a:t>
                      </a:r>
                      <a:endParaRPr lang="en-US" sz="2200" b="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0" kern="0" dirty="0" smtClean="0">
                          <a:effectLst/>
                        </a:rPr>
                        <a:t>التمييز بين وسائل الاتصال المختلفة واختيار الأنسب منها</a:t>
                      </a:r>
                      <a:endParaRPr lang="ar-SA" sz="2200" b="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  <a:tr h="1087922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Master structuring a clear, organized, and persuasive professional message.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0" kern="0" dirty="0" smtClean="0">
                          <a:effectLst/>
                        </a:rPr>
                        <a:t>إتقان بناء رسالة مهنية واضحة ومنظمة ومقنعة</a:t>
                      </a:r>
                      <a:endParaRPr lang="ar-SA" sz="2200" b="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5582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9"/>
    </mc:Choice>
    <mc:Fallback xmlns="">
      <p:transition spd="slow" advTm="234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3432416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a message ensures a professional delivery.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Reduces time wasted during writing and editing.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Increases chances of achieving the intended goal.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good message always starts with a clear plan.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التخطيط للرسالة يسهم في تقديمها بشكل احترافي.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يقلل من الوقت المهدر أثناء الكتابة والتعديل.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يزيد من فرص تحقيق الهدف المطلوب بفعالية.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الرسالة الجيدة تبدأ دائمًا بخطة واضحة.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Introduction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مقدمة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386686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Clearly define: is the message a request, complaint, or suggestion?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purpose determines the tone and content.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 paragraph should serve the main purpose.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Clarity in purpose makes the message persuasive.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حدد بدقة: هل الرسالة لطلب، شكوى، اقتراح؟</a:t>
                      </a: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الغرض يحدد لغة الرسالة ونوع المعلومات.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يجب أن تخدم كل فقرة الغرض الرئيسي.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الوضوح في الهدف يجعل الرسالة مقنعة.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Defining the Purpose of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Message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تحديد الغرض من الرسالة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1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7638449"/>
              </p:ext>
            </p:extLst>
          </p:nvPr>
        </p:nvGraphicFramePr>
        <p:xfrm>
          <a:off x="981697" y="2246862"/>
          <a:ext cx="10100286" cy="36923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 is the recipient? Manager, colleague, or client?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they know about the topic?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important to them?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Adapt your message based on the audience’s profile.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من هو المتلقي؟ مدير؟ زميل؟ عميل؟</a:t>
                      </a:r>
                      <a:r>
                        <a:rPr lang="en-US" sz="2400" kern="0" dirty="0" smtClean="0">
                          <a:effectLst/>
                        </a:rPr>
                        <a:t/>
                      </a:r>
                      <a:br>
                        <a:rPr lang="en-US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ما مدى معرفته بالموضوع المطروح؟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ماذا يهمه فعليًا من الرسالة؟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صياغة الرسالة تتغير حسب شخصية الجمهور.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Analysis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تحليل 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364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976427"/>
              </p:ext>
            </p:extLst>
          </p:nvPr>
        </p:nvGraphicFramePr>
        <p:xfrm>
          <a:off x="981697" y="2246862"/>
          <a:ext cx="10100286" cy="39256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formal tone for executives or clients.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Friendly tone suits team members and peers.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 should reflect your relationship and company culture.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overly formal language in casual settings.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النغمة الرسمية تناسب المديرين والعملاء الجدد.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النغمة الودية مناسبة للزملاء داخل الفريق.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الأسلوب يجب أن يتماشى مع ثقافة المؤسسة.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الرسمية الزائدة إذا كانت الرسالة شخصية.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Tone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Style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اختيار النغمة والأسلوب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506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778021"/>
              </p:ext>
            </p:extLst>
          </p:nvPr>
        </p:nvGraphicFramePr>
        <p:xfrm>
          <a:off x="981697" y="2246862"/>
          <a:ext cx="10100286" cy="36923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Collect accurate facts and figures before writing.</a:t>
                      </a:r>
                      <a:endParaRPr lang="ar-EG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relying on memory alone.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Prioritize information by relevance.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Organized content ensures clarity and logic.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اجمع الحقائق والأرقام قبل بدء الكتابة.</a:t>
                      </a:r>
                      <a:r>
                        <a:rPr lang="en-US" sz="2400" kern="0" dirty="0" smtClean="0">
                          <a:effectLst/>
                        </a:rPr>
                        <a:t/>
                      </a:r>
                      <a:br>
                        <a:rPr lang="en-US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الكتابة من الذاكرة فقط.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رتب المعلومات حسب أهميتها وتسلسلها.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التنظيم يجعل الرسالة سهلة الفهم.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Gathering and Organizing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Information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تجميع وتنظيم المعلومات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103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634363"/>
              </p:ext>
            </p:extLst>
          </p:nvPr>
        </p:nvGraphicFramePr>
        <p:xfrm>
          <a:off x="981697" y="2246862"/>
          <a:ext cx="10100286" cy="40123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Introduction: Clearly state the purpose.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Body: Provide supporting details in a logical manner.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Conclusion: Guide the reader toward a desired action.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clear structure makes the message easier to follow.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المقدمة: أوضح الهدف بإيجاز.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جسم الرسالة: قدم التفاصيل الداعمة بشكل منطقي.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الخاتمة: وجّه القارئ نحو الإجراء المطلوب.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التسلسل المنظم يُسهّل على القارئ الاستيعاب والتفاعل.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Structuring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Message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تخطيط هيكل الرسالة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167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401795"/>
              </p:ext>
            </p:extLst>
          </p:nvPr>
        </p:nvGraphicFramePr>
        <p:xfrm>
          <a:off x="981697" y="2246862"/>
          <a:ext cx="10100286" cy="37732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Should you use email, memo, or face-to-face?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channel affects delivery speed and professionalism.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based on subject and audience.</a:t>
                      </a:r>
                      <a:b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wrong channel can undermine your message.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تستخدم البريد الإلكتروني، المذكرة أم اللقاء المباشر؟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القناة تؤثر في سرعة الوصول والانطباع المهني.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اختر القناة وفقاً لطبيعة الموضوع والجمهور.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الوسيلة الخاطئة قد تُضعف الرسالة.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Appropriate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Channel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اختيار القناة المناسبة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79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471584"/>
              </p:ext>
            </p:extLst>
          </p:nvPr>
        </p:nvGraphicFramePr>
        <p:xfrm>
          <a:off x="981697" y="2246862"/>
          <a:ext cx="10100286" cy="36923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Planning: Define purpose and gather information.</a:t>
                      </a:r>
                      <a:endParaRPr lang="ar-EG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Writing: Use clear and direct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Finalizing: Review, format, and distribute.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stage impacts the effectiveness of the message.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التخطيط: تحديد الهدف وجمع المعلومات.</a:t>
                      </a:r>
                      <a:r>
                        <a:rPr lang="en-US" sz="2400" kern="0" dirty="0" smtClean="0">
                          <a:effectLst/>
                        </a:rPr>
                        <a:t/>
                      </a:r>
                      <a:br>
                        <a:rPr lang="en-US" sz="2400" kern="0" dirty="0" smtClean="0">
                          <a:effectLst/>
                        </a:rPr>
                      </a:b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الكتابة: صياغة واضحة ومباشرة.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الإتمام: مراجعة وتنسيق وتوزيع.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كل مرحلة تؤثر على فعالية الرسالة النهائية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Stages of Message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Preparation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مراحل إعداد الرسالة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365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214198"/>
              </p:ext>
            </p:extLst>
          </p:nvPr>
        </p:nvGraphicFramePr>
        <p:xfrm>
          <a:off x="981697" y="2246862"/>
          <a:ext cx="10100286" cy="31436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Consider the reader’s background and knowledge.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simple, direct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focused on the main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a professional tone throughout.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ضع في اعتبارك خلفية القارئ ومعرفته.</a:t>
                      </a:r>
                      <a:r>
                        <a:rPr lang="en-US" sz="2400" kern="0" dirty="0" smtClean="0">
                          <a:effectLst/>
                        </a:rPr>
                        <a:t/>
                      </a:r>
                      <a:br>
                        <a:rPr lang="en-US" sz="2400" kern="0" dirty="0" smtClean="0">
                          <a:effectLst/>
                        </a:rPr>
                      </a:b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اجعل الأسلوب بسيطاً ومباشراً.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لا تبتعد عن الموضوع الرئيسي.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لغة ملائمة ومحترفة.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Writing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Stage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مرحلة الكتابة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352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493736"/>
              </p:ext>
            </p:extLst>
          </p:nvPr>
        </p:nvGraphicFramePr>
        <p:xfrm>
          <a:off x="981697" y="2246862"/>
          <a:ext cx="10100286" cy="36923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 text for clarity and correctness.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Format the message neatly and clearly.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it's free from spelling and grammar errors.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Deliver it through the appropriate channel.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راجع النص بحثاً عن الأخطاء والأسلوب.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نسّق الرسالة بشكل منظم وواضح.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تأكد من خلوها من الأخطاء الإملائية واللغوية.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وزّعها باستخدام الوسيلة الأنسب.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Finalizing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Stage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مرحلة الإتمام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21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79097"/>
              </p:ext>
            </p:extLst>
          </p:nvPr>
        </p:nvGraphicFramePr>
        <p:xfrm>
          <a:off x="981697" y="2246862"/>
          <a:ext cx="10100286" cy="396119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facts and data that support your message.</a:t>
                      </a:r>
                      <a:endParaRPr lang="ar-EG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your information is accurate and complete.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Ask: What does the reader need to be convinced?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Better data leads to stronger communication.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حدد الحقائق والأرقام التي تدعم رسالتك.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معلوماتك دقيقة ومتكاملة.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اسأل: ماذا يحتاج القارئ ليقتنع؟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كلما زادت جودة المعلومات، زادت قوة الرسالة.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Information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Gathering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جمع المعلومات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301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419877"/>
              </p:ext>
            </p:extLst>
          </p:nvPr>
        </p:nvGraphicFramePr>
        <p:xfrm>
          <a:off x="981697" y="2246862"/>
          <a:ext cx="10100286" cy="31436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Put yourself in the reader’s shoes.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they want and care about?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can you present the information effectively?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guides your tone and structure.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تخيّل نفسك مكان القارئ.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ما الذي يريده؟ ما الذي يهمه؟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كيف تُقدّم له المعلومات بشكل مناسب؟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هذا المنظور يوجّه أسلوبك ومحتواك.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Perspective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منظور 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822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563185"/>
              </p:ext>
            </p:extLst>
          </p:nvPr>
        </p:nvGraphicFramePr>
        <p:xfrm>
          <a:off x="981697" y="2246862"/>
          <a:ext cx="10100286" cy="4151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Community: Public discussions and social media.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Company documents: Reports and internal records.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Colleagues and clients: Their insights are valuable.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Audience: Through feedback and direct interaction.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المجتمع: النقاشات العامة والتواصل الاجتماعي.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 وثائق الشركة: تقارير رسمية وسجلات داخلية.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الزملاء والعملاء: تجاربهم توفر رؤى مهمة.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الجمهور نفسه: عبر التغذية الراجعة المباشرة.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Sources of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Information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مصادر المعلومات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233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218698"/>
              </p:ext>
            </p:extLst>
          </p:nvPr>
        </p:nvGraphicFramePr>
        <p:xfrm>
          <a:off x="981697" y="2246862"/>
          <a:ext cx="10100286" cy="355752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what the market and customers say online.</a:t>
                      </a:r>
                      <a:endParaRPr lang="ar-EG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Monitor trends and recurring feedback.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gives ideas unavailable in official sources.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your awareness and engagement.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استمع لما يقوله السوق والعملاء عبر الإنترنت.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راقب الاتجاهات والملاحظات الشائعة.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هذه المدخلات تمنحك أفكارًا لا تتوفر بالمصادر الرسمية.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تُظهر اهتمامك وتفهمك لنبض الجمهور.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Community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Input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مدخلات المجتمع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349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706747"/>
              </p:ext>
            </p:extLst>
          </p:nvPr>
        </p:nvGraphicFramePr>
        <p:xfrm>
          <a:off x="981697" y="2246862"/>
          <a:ext cx="10100286" cy="355752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 annual and financial reports and memos.</a:t>
                      </a:r>
                      <a:endParaRPr lang="ar-EG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Search company archives for documented data.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them to provide solid background.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Enhances credibility and message accuracy.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راجع التقارير السنوية والمالية والمراسلات.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ابحث في أرشيف الشركة عن بيانات موثقة.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استخدم هذه الوثائق لتقديم خلفية دقيقة.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تعزز مصداقيتك ودقة الرسالة.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Company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Documents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وثائق الشركة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20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427834"/>
              </p:ext>
            </p:extLst>
          </p:nvPr>
        </p:nvGraphicFramePr>
        <p:xfrm>
          <a:off x="981697" y="2246862"/>
          <a:ext cx="10100286" cy="408330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 if your company has a knowledge base.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systems store valuable insights from employees.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Speeds up your research process.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in accessing verified, organized information.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تحقق مما إذا كانت شركتك تمتلك قاعدة معرفة.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هذه الأنظمة تحتفظ برؤى الموظفين وخبراتهم.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تسرّع عملية البحث.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تساعدك على الوصول لمعلومات دقيقة ومنظمة.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Knowledge Management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Systems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نظام إدارة المعرفة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48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650506"/>
              </p:ext>
            </p:extLst>
          </p:nvPr>
        </p:nvGraphicFramePr>
        <p:xfrm>
          <a:off x="981697" y="2246862"/>
          <a:ext cx="10100286" cy="355752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hesitate to ask your audience directly.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Clarify unclear expectations with questions.</a:t>
                      </a:r>
                      <a:b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transparency and care.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Better than assuming incorrectly..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لا تتردد في سؤال جمهورك مباشرة.</a:t>
                      </a:r>
                      <a:r>
                        <a:rPr lang="ar-EG" sz="2300" kern="0" dirty="0" smtClean="0">
                          <a:effectLst/>
                        </a:rPr>
                        <a:t/>
                      </a:r>
                      <a:br>
                        <a:rPr lang="ar-EG" sz="2300" kern="0" dirty="0" smtClean="0">
                          <a:effectLst/>
                        </a:rPr>
                      </a:b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وضّح التوقعات غير الواضحة بطرح أسئلة.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هذا يظهر الشفافية والاهتمام.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أفضل من الاعتماد على التخمين.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Input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مدخلات 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097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313975"/>
              </p:ext>
            </p:extLst>
          </p:nvPr>
        </p:nvGraphicFramePr>
        <p:xfrm>
          <a:off x="981697" y="2246862"/>
          <a:ext cx="10100286" cy="408330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Tap into the experience of those around you.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Supervisors and clients can offer unique insights.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their perspective to refine your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can help align with audience needs.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استفد من خبرات المحيطين بك.</a:t>
                      </a:r>
                      <a:r>
                        <a:rPr lang="ar-EG" sz="2300" kern="0" dirty="0" smtClean="0">
                          <a:effectLst/>
                        </a:rPr>
                        <a:t/>
                      </a:r>
                      <a:br>
                        <a:rPr lang="ar-EG" sz="2300" kern="0" dirty="0" smtClean="0">
                          <a:effectLst/>
                        </a:rPr>
                      </a:b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يمكن للمشرفين والعملاء تقديم رؤى قيّمة.</a:t>
                      </a:r>
                      <a:r>
                        <a:rPr lang="ar-EG" sz="2300" kern="0" dirty="0" smtClean="0">
                          <a:effectLst/>
                        </a:rPr>
                        <a:t/>
                      </a:r>
                      <a:br>
                        <a:rPr lang="ar-EG" sz="2300" kern="0" dirty="0" smtClean="0">
                          <a:effectLst/>
                        </a:rPr>
                      </a:b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استخدم آرائهم لصياغة رسالتك بدقة.</a:t>
                      </a:r>
                      <a:r>
                        <a:rPr lang="ar-EG" sz="2300" kern="0" dirty="0" smtClean="0">
                          <a:effectLst/>
                        </a:rPr>
                        <a:t/>
                      </a:r>
                      <a:br>
                        <a:rPr lang="ar-EG" sz="2300" kern="0" dirty="0" smtClean="0">
                          <a:effectLst/>
                        </a:rPr>
                      </a:b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يساعدونك على فهم أولويات الجمهور.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Colleagues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Clients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الزملاء والعملاء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07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98066"/>
              </p:ext>
            </p:extLst>
          </p:nvPr>
        </p:nvGraphicFramePr>
        <p:xfrm>
          <a:off x="981697" y="2246862"/>
          <a:ext cx="10100286" cy="316318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Sometimes needs are explicitly stated.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E.g., “What are the product specs?”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Respond directly without unnecessary info.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Accuracy and relevance are key.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أحيانًا يُعبّر الجمهور عن حاجته بوضوح.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مثال: "ما هي مواصفات المنتج؟"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قدم إجابة مباشرة دون تفاصيل مشتتة.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الدقة والملاءمة أهم من الإطالة.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Clear 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Needs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وضوح احتياجات 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36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508516"/>
              </p:ext>
            </p:extLst>
          </p:nvPr>
        </p:nvGraphicFramePr>
        <p:xfrm>
          <a:off x="981697" y="2246862"/>
          <a:ext cx="10100286" cy="386422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all requests are clear or specific.</a:t>
                      </a:r>
                      <a:endParaRPr lang="ar-EG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guessing what the person wants.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follow-up questions for clarity.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Narrow down the scope through conversation.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ليست كل الطلبات واضحة أو محددة.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لا تفترض ما يريده الشخص.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اطرح أسئلة إضافية للفهم.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ضيّق نطاق النقاش لتحديد الاحتياج.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Unclear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Requests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الغموض في طلبات 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816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790634"/>
              </p:ext>
            </p:extLst>
          </p:nvPr>
        </p:nvGraphicFramePr>
        <p:xfrm>
          <a:off x="981697" y="2246862"/>
          <a:ext cx="10100286" cy="316318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smart, targeted questions.</a:t>
                      </a:r>
                      <a:endParaRPr lang="ar-EG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 the audience clarify their thoughts.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investigative listening if needed.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Guide them to define their real need.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اطرح أسئلة ذكية ومحددة.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ساعد الطرف الآخر على توضيح فكرته.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استمع بتحليل عند الحاجة.</a:t>
                      </a:r>
                      <a:endParaRPr lang="en-US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وجّه الحديث لاكتشاف الاحتياج الحقيقي.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Probing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Techniques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الاستقصاء والتحقيق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65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797256"/>
              </p:ext>
            </p:extLst>
          </p:nvPr>
        </p:nvGraphicFramePr>
        <p:xfrm>
          <a:off x="981697" y="2246862"/>
          <a:ext cx="10100286" cy="386422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Meet all information expectations.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accuracy, clarity, and completeness.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yourself: Is this info correct, complete, clear?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quality of info builds trust..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لبِّ كل ما يتوقعه القارئ من معلومات.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تأكد من دقتها ووضوحها واكتمالها.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اسأل نفسك: هل هذه المعلومات صحيحة، كاملة، واضحة؟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جودة المعلومة تبني الثقة.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Fulfilling Needs &amp; Ensuring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Quality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تلبية الحاجة وجودة المعلومات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46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183283"/>
              </p:ext>
            </p:extLst>
          </p:nvPr>
        </p:nvGraphicFramePr>
        <p:xfrm>
          <a:off x="981697" y="2246862"/>
          <a:ext cx="10100286" cy="316318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Always verify data before sharing.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Inaccurate info may cause damage.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Reduces credibility and productivity.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Could lead to legal or safety issues.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تحقق دائمًا من المعلومات قبل مشاركتها.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الخطأ قد يسبب خسائر أو أضرار.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يقلل من المصداقية والإنتاجية.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قد يعرّضك لمسؤولية قانونية أو مهنية.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Accuracy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First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الدقة أولاً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827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475235"/>
              </p:ext>
            </p:extLst>
          </p:nvPr>
        </p:nvGraphicFramePr>
        <p:xfrm>
          <a:off x="981697" y="2246862"/>
          <a:ext cx="10100286" cy="386422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honest and transparent.</a:t>
                      </a:r>
                      <a:endParaRPr lang="ar-EG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manipulating or misrepresenting data.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Uphold professional integrity.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long-term trust and respect.</a:t>
                      </a:r>
                      <a:endParaRPr lang="en-US" sz="23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كن صادقًا وشفافًا دائمًا.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لا تحرّف أو تزيف البيانات.</a:t>
                      </a:r>
                      <a:r>
                        <a:rPr lang="en-US" sz="2300" kern="0" dirty="0" smtClean="0">
                          <a:effectLst/>
                        </a:rPr>
                        <a:t/>
                      </a:r>
                      <a:br>
                        <a:rPr lang="en-US" sz="2300" kern="0" dirty="0" smtClean="0">
                          <a:effectLst/>
                        </a:rPr>
                      </a:b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احرص على النزاهة المهنية.</a:t>
                      </a:r>
                      <a:endParaRPr lang="ar-EG" sz="23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 smtClean="0">
                          <a:effectLst/>
                        </a:rPr>
                        <a:t>تبن</a:t>
                      </a:r>
                      <a:r>
                        <a:rPr lang="ar-EG" sz="2300" kern="0" dirty="0" smtClean="0">
                          <a:effectLst/>
                        </a:rPr>
                        <a:t>ى</a:t>
                      </a:r>
                      <a:r>
                        <a:rPr lang="ar-SA" sz="2300" kern="0" dirty="0" smtClean="0">
                          <a:effectLst/>
                        </a:rPr>
                        <a:t> الثقة والاحترام على المدى الطويل.</a:t>
                      </a:r>
                      <a:endParaRPr lang="ar-SA" sz="23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Ethical Information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Sharing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مشاركة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المعلومات الأخلاقية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84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766293"/>
              </p:ext>
            </p:extLst>
          </p:nvPr>
        </p:nvGraphicFramePr>
        <p:xfrm>
          <a:off x="981697" y="2246862"/>
          <a:ext cx="10100286" cy="37161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only what supports the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Irrelevant info distracts or confuses the reader.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Ask: Does this point help the reader decide?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the message focused and concise.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قدّم فقط ما </a:t>
                      </a:r>
                      <a:r>
                        <a:rPr lang="ar-EG" sz="2200" kern="0" dirty="0" smtClean="0">
                          <a:effectLst/>
                        </a:rPr>
                        <a:t>يدعم</a:t>
                      </a:r>
                      <a:r>
                        <a:rPr lang="ar-SA" sz="2200" kern="0" dirty="0" smtClean="0">
                          <a:effectLst/>
                        </a:rPr>
                        <a:t> محتوى الرسالة.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المعلومات غير المرتبطة تُشتت القارئ.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اسأل نفسك: هل هذه النقطة تخدم القرار؟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الرسالة مركزة ومباشرة.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Relevance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Focus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الأهمية والتركيز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977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129572"/>
              </p:ext>
            </p:extLst>
          </p:nvPr>
        </p:nvGraphicFramePr>
        <p:xfrm>
          <a:off x="981697" y="2246862"/>
          <a:ext cx="10100286" cy="39256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good message needs the right medium to be effective.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medium affects clarity and response speed.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 based on the message’s type and audience.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Medium choice reflects professionalism.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الرسالة الجيدة تحتاج وسيلة مناسبة لتكون فعالة.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الوسيلة تؤثر على وضوح الرسالة وسرعة الرد.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اختر بناءً على نوع الرسالة والجمهور المستهدف.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اختيار الوسيلة يعكس مهنيتك.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Right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Medium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اختيار الوسيلة المناسبة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2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79001"/>
              </p:ext>
            </p:extLst>
          </p:nvPr>
        </p:nvGraphicFramePr>
        <p:xfrm>
          <a:off x="981697" y="2246862"/>
          <a:ext cx="10100286" cy="37161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wrong medium can harm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Right choice ensures effective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the audience respond appropriately.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Supports your professional image.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الوسيلة الخاطئة قد تضر بفهم الرسالة.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الوسيلة الصحيحة تضمن تواصلًا فعالًا.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تساعد الجمهور على الرد الصحيح.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تدعم صورتك المهنية.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Why the Medium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Matters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لماذا الوسيلة مهمة؟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166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592507"/>
              </p:ext>
            </p:extLst>
          </p:nvPr>
        </p:nvGraphicFramePr>
        <p:xfrm>
          <a:off x="981697" y="2246862"/>
          <a:ext cx="10100286" cy="37161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It’s the form you use to send your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Includes face-to-face, email, letter, online chat.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Modern tools offer many flexible options.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 based on urgency and context.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هي الشكل الذي تستخدمه لنقل رسالتك.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تشمل اللقاء المباشر، الإيميل، الخطاب، المحادثة.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الأدوات الحديثة توفر خيارات مرنة.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اختر حسب الاستعجال والسياق.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Is a Communication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Medium?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هي وسيلة الاتصال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؟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244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325255"/>
              </p:ext>
            </p:extLst>
          </p:nvPr>
        </p:nvGraphicFramePr>
        <p:xfrm>
          <a:off x="981697" y="2246862"/>
          <a:ext cx="10100286" cy="370592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Verbal: conversations, meetings, phone calls.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Written: emails, memos, reports.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Visual: slides, videos, infographics.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Electronic: social media, webinars, chats.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شفهية: المحادثات، الاجتماعات، المكالمات.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مكتوبة: الإيميلات، المذكرات، التقارير.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مرئية: عروض، فيديوهات، إنفوجرافيك.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إلكترونية: تواصل اجتماعي، ندوات، محادثات.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Media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Classifications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تصنيف وسائل الإعلام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423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370428"/>
              </p:ext>
            </p:extLst>
          </p:nvPr>
        </p:nvGraphicFramePr>
        <p:xfrm>
          <a:off x="981697" y="2246862"/>
          <a:ext cx="10100286" cy="304558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Includes speeches, presentations, interviews.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for interaction and building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feedback and open dialogue.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Needs strong communication skills.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تشمل الخطب، العروض، المقابلات.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جيدة للتفاعل وبناء الثقة.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تشجع على الردود والنقاش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تحتاج مهارات تواصل قوية.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Media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وسائل الإعلام الشفوية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884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70373"/>
              </p:ext>
            </p:extLst>
          </p:nvPr>
        </p:nvGraphicFramePr>
        <p:xfrm>
          <a:off x="981697" y="2246862"/>
          <a:ext cx="10100286" cy="342277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if interaction isn’t desired.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written/electronic when message must be fixed.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ideal for formal or sensitive topics.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based on control and documentation needs.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تجنبها إن لم تُرد تفاعلا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المكتوبة أو الإلكترونية للرسائل الثابتة.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ليست مثالية للمواضيع الرسمية أو الحساسة.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اختر حسب الحاجة للسيطرة والتوثيق.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When Not to Use Oral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Media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متى لا ينبغي استخدام الوسائط الشفهية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120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795197"/>
              </p:ext>
            </p:extLst>
          </p:nvPr>
        </p:nvGraphicFramePr>
        <p:xfrm>
          <a:off x="981697" y="2246862"/>
          <a:ext cx="10100286" cy="328085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Includes emails, reports, letters.</a:t>
                      </a:r>
                      <a:endParaRPr lang="ar-EG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 for documentation and precision.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Allows time for editing and control.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be slow and lacks instant feedback.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تشمل الإيميلات، التقارير، الخطابات.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ممتازة للتوثيق والدقة.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تتيح وقتًا للمراجعة والسيطرة.</a:t>
                      </a:r>
                      <a:endParaRPr lang="en-US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لكنها بطيئة وتفتقر للتفاعل الفوري.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Written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Media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وسائل الإعلام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المكتوبة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865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192029"/>
              </p:ext>
            </p:extLst>
          </p:nvPr>
        </p:nvGraphicFramePr>
        <p:xfrm>
          <a:off x="981697" y="2246862"/>
          <a:ext cx="10100286" cy="371233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Pros: organized, accurate, permanent record.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Cons: </a:t>
                      </a:r>
                      <a:endParaRPr lang="ar-EG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723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delayed responses, lack of emotion.</a:t>
                      </a:r>
                    </a:p>
                    <a:p>
                      <a:pPr marL="723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Ideal for official, detailed communication.</a:t>
                      </a:r>
                    </a:p>
                    <a:p>
                      <a:pPr marL="723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Needs writing skills and clarity.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المزايا: منظمة، دقيقة، موثقة.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العيوب: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627063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تأخر في الرد، قلة مشاعر.</a:t>
                      </a:r>
                      <a:endParaRPr lang="ar-EG" sz="2000" kern="0" dirty="0" smtClean="0">
                        <a:effectLst/>
                      </a:endParaRPr>
                    </a:p>
                    <a:p>
                      <a:pPr marL="627063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مثالية للرسائل الرسمية والمفصلة.</a:t>
                      </a:r>
                      <a:endParaRPr lang="ar-EG" sz="2000" kern="0" dirty="0" smtClean="0">
                        <a:effectLst/>
                      </a:endParaRPr>
                    </a:p>
                    <a:p>
                      <a:pPr marL="627063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تحتاج مهارة في الكتابة والوضوح</a:t>
                      </a:r>
                      <a:endParaRPr lang="ar-SA" sz="20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Pros &amp; Cons of Written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Media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إيجابيات وسلبيات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وسائل الإعلام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المكتوبة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1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263906"/>
              </p:ext>
            </p:extLst>
          </p:nvPr>
        </p:nvGraphicFramePr>
        <p:xfrm>
          <a:off x="981697" y="2246862"/>
          <a:ext cx="10100286" cy="400126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Memo: short internal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Letter: formal external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memos for quick updates.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letters for clients or official requests.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المذكرة: رسالة داخلية قصيرة.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الرسالة: تواصل رسمي خارجي.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المذكرات للتحديثات السريعة.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الرسائل للعملاء أو الطلبات الرسمية.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Memos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Letters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المذكرات والرسائل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566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915704"/>
              </p:ext>
            </p:extLst>
          </p:nvPr>
        </p:nvGraphicFramePr>
        <p:xfrm>
          <a:off x="981697" y="2246862"/>
          <a:ext cx="10100286" cy="36923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Report: delivers info or analysis.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Proposal: persuades reader to accept an idea.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Reports help decisions; proposals drive action.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evidence and structure clearly.</a:t>
                      </a: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التقرير: يقدم معلومات أو تحليل.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ا</a:t>
                      </a:r>
                      <a:r>
                        <a:rPr lang="ar-SA" sz="2400" kern="0" dirty="0" smtClean="0">
                          <a:effectLst/>
                        </a:rPr>
                        <a:t>لمقترح: يقنع القارئ بفكرة معينة.</a:t>
                      </a:r>
                      <a:r>
                        <a:rPr lang="en-US" sz="2400" kern="0" dirty="0" smtClean="0">
                          <a:effectLst/>
                        </a:rPr>
                        <a:t/>
                      </a:r>
                      <a:br>
                        <a:rPr lang="en-US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التقارير تدعم اتخاذ القرار، والمقترحات تدفع نحو الفعل.</a:t>
                      </a: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أدلة وهيكل واضح.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Reports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Proposals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التقارير والمقترحات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328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40792"/>
              </p:ext>
            </p:extLst>
          </p:nvPr>
        </p:nvGraphicFramePr>
        <p:xfrm>
          <a:off x="981697" y="2246862"/>
          <a:ext cx="10100286" cy="375831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1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Speaking: phone or video calls for coordination.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1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Writing: emails or instant messages for quick updates.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1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Visual: slides or videos for training or presentation.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1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based on reach, speed, and clarity.</a:t>
                      </a:r>
                      <a:endParaRPr lang="en-US" sz="21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100" kern="0" dirty="0" smtClean="0">
                          <a:effectLst/>
                        </a:rPr>
                        <a:t>التحدث: مكالمات هاتفية أو فيديو للتنسيق.</a:t>
                      </a:r>
                      <a:endParaRPr lang="ar-EG" sz="21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100" kern="0" dirty="0" smtClean="0">
                          <a:effectLst/>
                        </a:rPr>
                        <a:t>الكتابة: إيميلات أو رسائل فورية للتحديثات السريعة.</a:t>
                      </a:r>
                      <a:endParaRPr lang="ar-EG" sz="21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100" kern="0" dirty="0" smtClean="0">
                          <a:effectLst/>
                        </a:rPr>
                        <a:t>المرئية: عروض أو فيديوهات للتدريب أو العرض.</a:t>
                      </a:r>
                      <a:endParaRPr lang="ar-EG" sz="21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100" kern="0" dirty="0" smtClean="0">
                          <a:effectLst/>
                        </a:rPr>
                        <a:t>اختر الوسيلة حسب السرعة والوضوح والنطاق.</a:t>
                      </a:r>
                      <a:endParaRPr lang="ar-SA" sz="21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Electronic Media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Examples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أمثلة على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وسائل الإعلام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الإلكترونية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33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791661"/>
              </p:ext>
            </p:extLst>
          </p:nvPr>
        </p:nvGraphicFramePr>
        <p:xfrm>
          <a:off x="981697" y="2246862"/>
          <a:ext cx="10100286" cy="341255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Richness: how much info and emotion it conveys.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Formality: how official the medium is.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Limitations: security, length, access.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Urgency, cost, and preferences also matter.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الإثراء: كمية المعلومات والعاطفة المنقولة.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الشكل: درجة الرسمية في الوسيلة.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الحدود: الأمان، الطول، إمكانية الوصول.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الاستعجال، التكلفة، والتفضيلات تُؤخذ بالحسبان.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Medium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– Factors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اختر الوسيلة - العوامل المؤثرة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468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435149"/>
              </p:ext>
            </p:extLst>
          </p:nvPr>
        </p:nvGraphicFramePr>
        <p:xfrm>
          <a:off x="981697" y="2246862"/>
          <a:ext cx="10100286" cy="39256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Rich: face-to-face or multimedia presentations.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Limitations: avoid risky or informal tools for legal matters.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Cost: balance between effectiveness and expenses.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Match the medium to the context and need.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الوسائل الغنية: اللقاءات أو العروض متعددة الوسائط.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القيود: تجنب الوسائل غير الآمنة في الأمور القانونية.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التكلفة: اختر وسيلة فعالة بأقل تكلفة ممكنة.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اختيارك مناسبًا للسياق والحاجة.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Richness, Limitations,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Cost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الإثراء، القيود، التكلفة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81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779381"/>
              </p:ext>
            </p:extLst>
          </p:nvPr>
        </p:nvGraphicFramePr>
        <p:xfrm>
          <a:off x="981697" y="2246862"/>
          <a:ext cx="10100286" cy="39256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Formality: letters or formal emails for official matters.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Urgency: calls or texts for immediate action.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Preferences: respect how the recipient likes to communicate.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Personalization boosts effectiveness.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الرسمية: خطابات أو إيميلات رسمية للمواضيع الجدية.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الاستعجال: مكالمات أو رسائل للنقاط الطارئة.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التفضيلات: احترم طريقة التواصل المفضلة لدى المستقبل.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التخصيص يزيد من فعالية الرسالة.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Formality, Urgency,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Preferences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الرسمية،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الاستعجال، التفضيلات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481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389262"/>
              </p:ext>
            </p:extLst>
          </p:nvPr>
        </p:nvGraphicFramePr>
        <p:xfrm>
          <a:off x="981697" y="2246862"/>
          <a:ext cx="10100286" cy="342277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 idea: define your key message clearly.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you want the reader to do or believe?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should they act or agree?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strong core idea unifies the message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الفكرة الأساسية: حدّد رسالتك</a:t>
                      </a:r>
                      <a:r>
                        <a:rPr lang="ar-EG" sz="2200" kern="0" dirty="0" smtClean="0">
                          <a:effectLst/>
                        </a:rPr>
                        <a:t> الرئيسية</a:t>
                      </a:r>
                      <a:r>
                        <a:rPr lang="ar-SA" sz="2200" kern="0" dirty="0" smtClean="0">
                          <a:effectLst/>
                        </a:rPr>
                        <a:t> بوضوح.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ما الذي تريد من القارئ فعله أو الإيمان به؟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لماذا يجب عليه أن يستجيب أو يوافق؟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الفكرة القوية توحّد الرسالة كلها.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Organizing Your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Message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تنظيم رسالتك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437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58277"/>
              </p:ext>
            </p:extLst>
          </p:nvPr>
        </p:nvGraphicFramePr>
        <p:xfrm>
          <a:off x="981697" y="2246862"/>
          <a:ext cx="10100286" cy="39256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Break down your idea into clear, measurable parts.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lists, steps, or categories if needed.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the reader follow logic or process.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Keeps communication organized and focused.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قسّم فكرتك إلى أجزاء واضحة قابلة للقياس.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قوائم أو خطوات أو تصنيفات حسب الحاجة.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تساعد القارئ على فهم التسلسل أو الهيكل.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تحافظ على التركيز والتنظيم في التواصل.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Points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النقاط الرئيسية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68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054940"/>
              </p:ext>
            </p:extLst>
          </p:nvPr>
        </p:nvGraphicFramePr>
        <p:xfrm>
          <a:off x="981697" y="2246862"/>
          <a:ext cx="10100286" cy="37161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data, studies, or real examples to support your points.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evidence that is clear and persuasive.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overloading with irrelevant detail.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examples improve memory and trust.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بيانات أو دراسات أو أمثلة واقعية لدعم النقاط.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اختر أدلة واضحة ومقنعة.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الإطالة أو التفاصيل غير المهمة.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الأمثلة الجيدة تُعزز الفهم والثقة.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Evidence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Examples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الأدلة والأمثلة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817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415481"/>
              </p:ext>
            </p:extLst>
          </p:nvPr>
        </p:nvGraphicFramePr>
        <p:xfrm>
          <a:off x="981697" y="2246862"/>
          <a:ext cx="10100286" cy="342277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effective message = Clear idea + Proper medium + Audience awareness.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 tone, structure, and purpose before sending.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Match the format to the context.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 communication builds trust and action.</a:t>
                      </a: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الرسالة الفعالة = فكرة واضحة + وسيلة مناسبة + وعي بالجمهور.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راجع النغمة والبنية والهدف قبل الإرسال.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طابق التنسيق مع الموقف والسياق.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التواصل الجيد يبني الثقة ويحقق النتائج.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Conclusion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الخاتمة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785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8"/>
    </mc:Choice>
    <mc:Fallback xmlns="">
      <p:transition spd="slow" advTm="942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8273</TotalTime>
  <Words>2702</Words>
  <Application>Microsoft Office PowerPoint</Application>
  <PresentationFormat>Widescreen</PresentationFormat>
  <Paragraphs>583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1049</cp:revision>
  <dcterms:created xsi:type="dcterms:W3CDTF">2023-04-29T09:08:00Z</dcterms:created>
  <dcterms:modified xsi:type="dcterms:W3CDTF">2025-07-23T17:43:20Z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