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36.xml" ContentType="application/inkml+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271" r:id="rId6"/>
    <p:sldId id="509" r:id="rId7"/>
    <p:sldId id="501" r:id="rId8"/>
    <p:sldId id="560" r:id="rId9"/>
    <p:sldId id="593" r:id="rId10"/>
    <p:sldId id="622" r:id="rId11"/>
    <p:sldId id="624" r:id="rId12"/>
    <p:sldId id="623" r:id="rId13"/>
    <p:sldId id="558" r:id="rId14"/>
    <p:sldId id="562" r:id="rId15"/>
    <p:sldId id="565" r:id="rId16"/>
    <p:sldId id="625" r:id="rId17"/>
    <p:sldId id="626" r:id="rId18"/>
    <p:sldId id="627" r:id="rId19"/>
    <p:sldId id="628" r:id="rId20"/>
    <p:sldId id="629" r:id="rId21"/>
    <p:sldId id="630" r:id="rId22"/>
    <p:sldId id="631" r:id="rId23"/>
    <p:sldId id="632" r:id="rId24"/>
    <p:sldId id="633" r:id="rId25"/>
    <p:sldId id="634" r:id="rId26"/>
    <p:sldId id="563" r:id="rId27"/>
    <p:sldId id="635" r:id="rId28"/>
    <p:sldId id="636" r:id="rId29"/>
    <p:sldId id="637" r:id="rId30"/>
    <p:sldId id="638" r:id="rId31"/>
    <p:sldId id="639" r:id="rId32"/>
    <p:sldId id="640" r:id="rId33"/>
    <p:sldId id="641" r:id="rId34"/>
    <p:sldId id="646" r:id="rId35"/>
    <p:sldId id="647" r:id="rId36"/>
    <p:sldId id="648" r:id="rId37"/>
    <p:sldId id="649" r:id="rId38"/>
    <p:sldId id="652" r:id="rId39"/>
    <p:sldId id="567" r:id="rId40"/>
    <p:sldId id="650" r:id="rId41"/>
    <p:sldId id="651" r:id="rId42"/>
    <p:sldId id="549" r:id="rId43"/>
    <p:sldId id="508" r:id="rId44"/>
    <p:sldId id="51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01"/>
            <p14:sldId id="560"/>
            <p14:sldId id="593"/>
            <p14:sldId id="622"/>
            <p14:sldId id="624"/>
            <p14:sldId id="623"/>
            <p14:sldId id="558"/>
            <p14:sldId id="562"/>
            <p14:sldId id="565"/>
            <p14:sldId id="625"/>
            <p14:sldId id="626"/>
            <p14:sldId id="627"/>
            <p14:sldId id="628"/>
            <p14:sldId id="629"/>
            <p14:sldId id="630"/>
            <p14:sldId id="631"/>
            <p14:sldId id="632"/>
            <p14:sldId id="633"/>
            <p14:sldId id="634"/>
            <p14:sldId id="563"/>
            <p14:sldId id="635"/>
            <p14:sldId id="636"/>
            <p14:sldId id="637"/>
            <p14:sldId id="638"/>
            <p14:sldId id="639"/>
            <p14:sldId id="640"/>
            <p14:sldId id="641"/>
            <p14:sldId id="646"/>
            <p14:sldId id="647"/>
            <p14:sldId id="648"/>
            <p14:sldId id="649"/>
            <p14:sldId id="652"/>
            <p14:sldId id="567"/>
            <p14:sldId id="650"/>
            <p14:sldId id="651"/>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203E5F"/>
    <a:srgbClr val="F58221"/>
    <a:srgbClr val="00AEEF"/>
    <a:srgbClr val="FFD2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9" autoAdjust="0"/>
    <p:restoredTop sz="94660"/>
  </p:normalViewPr>
  <p:slideViewPr>
    <p:cSldViewPr snapToGrid="0">
      <p:cViewPr>
        <p:scale>
          <a:sx n="60" d="100"/>
          <a:sy n="60" d="100"/>
        </p:scale>
        <p:origin x="708"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6A23EA-ACF4-46DD-B3DD-B5AF8A590663}"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fr-FR"/>
        </a:p>
      </dgm:t>
    </dgm:pt>
    <dgm:pt modelId="{C5E142C2-EF41-4740-920A-23F14AB9E85F}">
      <dgm:prSet phldrT="[Texte]"/>
      <dgm:spPr/>
      <dgm:t>
        <a:bodyPr/>
        <a:lstStyle/>
        <a:p>
          <a:r>
            <a:rPr lang="ar-SA" dirty="0">
              <a:solidFill>
                <a:sysClr val="window" lastClr="FFFFFF"/>
              </a:solidFill>
              <a:latin typeface="Gill Sans MT" panose="020B0502020104020203"/>
              <a:ea typeface="+mn-ea"/>
              <a:cs typeface="Arial" panose="020B0604020202020204" pitchFamily="34" charset="0"/>
            </a:rPr>
            <a:t>الفكرة</a:t>
          </a:r>
          <a:endParaRPr lang="fr-FR" dirty="0"/>
        </a:p>
      </dgm:t>
    </dgm:pt>
    <dgm:pt modelId="{C37EF664-CEFC-4A26-9FF3-50820EA5EBEF}" type="parTrans" cxnId="{6B675B14-D859-46E0-9404-5CE57911276B}">
      <dgm:prSet/>
      <dgm:spPr/>
      <dgm:t>
        <a:bodyPr/>
        <a:lstStyle/>
        <a:p>
          <a:endParaRPr lang="fr-FR"/>
        </a:p>
      </dgm:t>
    </dgm:pt>
    <dgm:pt modelId="{CE289A86-F13B-4614-82E6-454F9497694F}" type="sibTrans" cxnId="{6B675B14-D859-46E0-9404-5CE57911276B}">
      <dgm:prSet/>
      <dgm:spPr/>
      <dgm:t>
        <a:bodyPr/>
        <a:lstStyle/>
        <a:p>
          <a:endParaRPr lang="fr-FR"/>
        </a:p>
      </dgm:t>
    </dgm:pt>
    <dgm:pt modelId="{FCC26146-B0FC-4C0B-A12A-57F1F5E1B092}">
      <dgm:prSet phldrT="[Texte]"/>
      <dgm:spPr/>
      <dgm:t>
        <a:bodyPr/>
        <a:lstStyle/>
        <a:p>
          <a:r>
            <a:rPr lang="ar-SA" dirty="0">
              <a:solidFill>
                <a:sysClr val="window" lastClr="FFFFFF"/>
              </a:solidFill>
              <a:latin typeface="Gill Sans MT" panose="020B0502020104020203"/>
              <a:ea typeface="+mn-ea"/>
              <a:cs typeface="Arial" panose="020B0604020202020204" pitchFamily="34" charset="0"/>
            </a:rPr>
            <a:t>الإعداد</a:t>
          </a:r>
          <a:endParaRPr lang="fr-FR" dirty="0"/>
        </a:p>
      </dgm:t>
    </dgm:pt>
    <dgm:pt modelId="{EA65EF4C-F426-4433-B314-541177CC3A3F}" type="parTrans" cxnId="{745F331A-8DBB-42D6-8195-B34A1E1AFF8A}">
      <dgm:prSet/>
      <dgm:spPr/>
      <dgm:t>
        <a:bodyPr/>
        <a:lstStyle/>
        <a:p>
          <a:endParaRPr lang="fr-FR"/>
        </a:p>
      </dgm:t>
    </dgm:pt>
    <dgm:pt modelId="{0C25A328-783A-4135-A646-BA8DA15B8B7C}" type="sibTrans" cxnId="{745F331A-8DBB-42D6-8195-B34A1E1AFF8A}">
      <dgm:prSet/>
      <dgm:spPr/>
      <dgm:t>
        <a:bodyPr/>
        <a:lstStyle/>
        <a:p>
          <a:endParaRPr lang="fr-FR"/>
        </a:p>
      </dgm:t>
    </dgm:pt>
    <dgm:pt modelId="{7AEAACCD-0170-4D59-BD89-3CECF0C243C3}">
      <dgm:prSet phldrT="[Texte]"/>
      <dgm:spPr/>
      <dgm:t>
        <a:bodyPr/>
        <a:lstStyle/>
        <a:p>
          <a:r>
            <a:rPr lang="ar-SA" dirty="0">
              <a:solidFill>
                <a:sysClr val="window" lastClr="FFFFFF"/>
              </a:solidFill>
              <a:latin typeface="Gill Sans MT" panose="020B0502020104020203"/>
              <a:ea typeface="+mn-ea"/>
              <a:cs typeface="Arial" panose="020B0604020202020204" pitchFamily="34" charset="0"/>
            </a:rPr>
            <a:t>التنفيذ</a:t>
          </a:r>
          <a:endParaRPr lang="fr-FR" dirty="0"/>
        </a:p>
      </dgm:t>
    </dgm:pt>
    <dgm:pt modelId="{CC407C4F-87B7-4A78-A9FE-BB27BD0C6FE6}" type="parTrans" cxnId="{50BBBC12-8420-441A-B571-AF3ED5F862BA}">
      <dgm:prSet/>
      <dgm:spPr/>
      <dgm:t>
        <a:bodyPr/>
        <a:lstStyle/>
        <a:p>
          <a:endParaRPr lang="fr-FR"/>
        </a:p>
      </dgm:t>
    </dgm:pt>
    <dgm:pt modelId="{426E999C-AD5C-4761-AE93-8024657FFED9}" type="sibTrans" cxnId="{50BBBC12-8420-441A-B571-AF3ED5F862BA}">
      <dgm:prSet/>
      <dgm:spPr/>
      <dgm:t>
        <a:bodyPr/>
        <a:lstStyle/>
        <a:p>
          <a:endParaRPr lang="fr-FR"/>
        </a:p>
      </dgm:t>
    </dgm:pt>
    <dgm:pt modelId="{C1E7DFC4-306F-422F-8449-6B0EB8391EAE}">
      <dgm:prSet phldrT="[Texte]"/>
      <dgm:spPr/>
      <dgm:t>
        <a:bodyPr/>
        <a:lstStyle/>
        <a:p>
          <a:r>
            <a:rPr lang="ar-TN" b="0" i="0" dirty="0">
              <a:solidFill>
                <a:sysClr val="window" lastClr="FFFFFF"/>
              </a:solidFill>
              <a:latin typeface="Gill Sans MT" panose="020B0502020104020203"/>
              <a:ea typeface="+mn-ea"/>
              <a:cs typeface="Arial" panose="020B0604020202020204" pitchFamily="34" charset="0"/>
            </a:rPr>
            <a:t>البث</a:t>
          </a:r>
          <a:endParaRPr lang="fr-FR" dirty="0"/>
        </a:p>
      </dgm:t>
    </dgm:pt>
    <dgm:pt modelId="{A43EAE55-A12B-48B0-9C22-231C1635E6DA}" type="parTrans" cxnId="{FCD4EAE1-CE0C-4EE1-B89C-8E2C27146346}">
      <dgm:prSet/>
      <dgm:spPr/>
      <dgm:t>
        <a:bodyPr/>
        <a:lstStyle/>
        <a:p>
          <a:endParaRPr lang="fr-FR"/>
        </a:p>
      </dgm:t>
    </dgm:pt>
    <dgm:pt modelId="{ECF88E4E-259B-4791-B596-8F86068AF34E}" type="sibTrans" cxnId="{FCD4EAE1-CE0C-4EE1-B89C-8E2C27146346}">
      <dgm:prSet/>
      <dgm:spPr/>
      <dgm:t>
        <a:bodyPr/>
        <a:lstStyle/>
        <a:p>
          <a:endParaRPr lang="fr-FR"/>
        </a:p>
      </dgm:t>
    </dgm:pt>
    <dgm:pt modelId="{63ECF4AC-F261-4ED0-9003-6872B5A7BE13}">
      <dgm:prSet phldrT="[Texte]"/>
      <dgm:spPr/>
      <dgm:t>
        <a:bodyPr/>
        <a:lstStyle/>
        <a:p>
          <a:r>
            <a:rPr lang="ar-SA" dirty="0">
              <a:solidFill>
                <a:sysClr val="window" lastClr="FFFFFF"/>
              </a:solidFill>
              <a:latin typeface="Gill Sans MT" panose="020B0502020104020203"/>
              <a:ea typeface="+mn-ea"/>
              <a:cs typeface="Arial" panose="020B0604020202020204" pitchFamily="34" charset="0"/>
            </a:rPr>
            <a:t>التقييم</a:t>
          </a:r>
          <a:endParaRPr lang="fr-FR" dirty="0"/>
        </a:p>
      </dgm:t>
    </dgm:pt>
    <dgm:pt modelId="{BC16128B-94C7-4107-AFBC-607DEFC6A8BA}" type="parTrans" cxnId="{24FFD5E0-145E-43BA-8349-20F1FB269E49}">
      <dgm:prSet/>
      <dgm:spPr/>
      <dgm:t>
        <a:bodyPr/>
        <a:lstStyle/>
        <a:p>
          <a:endParaRPr lang="fr-FR"/>
        </a:p>
      </dgm:t>
    </dgm:pt>
    <dgm:pt modelId="{BD72962A-6AEE-4E57-831E-EB045086B09D}" type="sibTrans" cxnId="{24FFD5E0-145E-43BA-8349-20F1FB269E49}">
      <dgm:prSet/>
      <dgm:spPr/>
      <dgm:t>
        <a:bodyPr/>
        <a:lstStyle/>
        <a:p>
          <a:endParaRPr lang="fr-FR"/>
        </a:p>
      </dgm:t>
    </dgm:pt>
    <dgm:pt modelId="{EFCB2714-517F-478B-83F8-6F2F52A1448B}" type="pres">
      <dgm:prSet presAssocID="{476A23EA-ACF4-46DD-B3DD-B5AF8A590663}" presName="cycle" presStyleCnt="0">
        <dgm:presLayoutVars>
          <dgm:dir/>
          <dgm:resizeHandles val="exact"/>
        </dgm:presLayoutVars>
      </dgm:prSet>
      <dgm:spPr/>
    </dgm:pt>
    <dgm:pt modelId="{C962CFF1-E0CB-49AF-9C98-4D779DF2CC7C}" type="pres">
      <dgm:prSet presAssocID="{C5E142C2-EF41-4740-920A-23F14AB9E85F}" presName="node" presStyleLbl="node1" presStyleIdx="0" presStyleCnt="5" custScaleX="188771" custRadScaleRad="99322" custRadScaleInc="-482">
        <dgm:presLayoutVars>
          <dgm:bulletEnabled val="1"/>
        </dgm:presLayoutVars>
      </dgm:prSet>
      <dgm:spPr/>
    </dgm:pt>
    <dgm:pt modelId="{E596EC95-98BA-4BC8-ADA8-AB9BCC1A72D3}" type="pres">
      <dgm:prSet presAssocID="{CE289A86-F13B-4614-82E6-454F9497694F}" presName="sibTrans" presStyleLbl="sibTrans2D1" presStyleIdx="0" presStyleCnt="5"/>
      <dgm:spPr/>
    </dgm:pt>
    <dgm:pt modelId="{31B357FE-1BDC-4520-9324-CBBBC254C4CE}" type="pres">
      <dgm:prSet presAssocID="{CE289A86-F13B-4614-82E6-454F9497694F}" presName="connectorText" presStyleLbl="sibTrans2D1" presStyleIdx="0" presStyleCnt="5"/>
      <dgm:spPr/>
    </dgm:pt>
    <dgm:pt modelId="{51CB927D-EC36-41EC-A186-CCCCE29DA0DD}" type="pres">
      <dgm:prSet presAssocID="{FCC26146-B0FC-4C0B-A12A-57F1F5E1B092}" presName="node" presStyleLbl="node1" presStyleIdx="1" presStyleCnt="5" custScaleX="188059" custRadScaleRad="142203" custRadScaleInc="20341">
        <dgm:presLayoutVars>
          <dgm:bulletEnabled val="1"/>
        </dgm:presLayoutVars>
      </dgm:prSet>
      <dgm:spPr/>
    </dgm:pt>
    <dgm:pt modelId="{4F5B5077-D149-4F6D-9CBE-9B0526CBEF8D}" type="pres">
      <dgm:prSet presAssocID="{0C25A328-783A-4135-A646-BA8DA15B8B7C}" presName="sibTrans" presStyleLbl="sibTrans2D1" presStyleIdx="1" presStyleCnt="5"/>
      <dgm:spPr/>
    </dgm:pt>
    <dgm:pt modelId="{499681C1-B1BF-41E4-B262-F9F6B16B00CA}" type="pres">
      <dgm:prSet presAssocID="{0C25A328-783A-4135-A646-BA8DA15B8B7C}" presName="connectorText" presStyleLbl="sibTrans2D1" presStyleIdx="1" presStyleCnt="5"/>
      <dgm:spPr/>
    </dgm:pt>
    <dgm:pt modelId="{921D1B72-28E7-47EA-91AE-32EAAA2A8C7B}" type="pres">
      <dgm:prSet presAssocID="{7AEAACCD-0170-4D59-BD89-3CECF0C243C3}" presName="node" presStyleLbl="node1" presStyleIdx="2" presStyleCnt="5" custScaleX="181895" custScaleY="102195" custRadScaleRad="139797" custRadScaleInc="-47520">
        <dgm:presLayoutVars>
          <dgm:bulletEnabled val="1"/>
        </dgm:presLayoutVars>
      </dgm:prSet>
      <dgm:spPr/>
    </dgm:pt>
    <dgm:pt modelId="{F646EA54-0C35-4374-A6BD-944351929247}" type="pres">
      <dgm:prSet presAssocID="{426E999C-AD5C-4761-AE93-8024657FFED9}" presName="sibTrans" presStyleLbl="sibTrans2D1" presStyleIdx="2" presStyleCnt="5"/>
      <dgm:spPr/>
    </dgm:pt>
    <dgm:pt modelId="{588B68BA-B626-4430-A0AE-B3FB918F2ABF}" type="pres">
      <dgm:prSet presAssocID="{426E999C-AD5C-4761-AE93-8024657FFED9}" presName="connectorText" presStyleLbl="sibTrans2D1" presStyleIdx="2" presStyleCnt="5"/>
      <dgm:spPr/>
    </dgm:pt>
    <dgm:pt modelId="{C6C533A1-3AEF-419B-B3AE-87CE7575AEA8}" type="pres">
      <dgm:prSet presAssocID="{C1E7DFC4-306F-422F-8449-6B0EB8391EAE}" presName="node" presStyleLbl="node1" presStyleIdx="3" presStyleCnt="5" custScaleX="184747" custRadScaleRad="122252" custRadScaleInc="33489">
        <dgm:presLayoutVars>
          <dgm:bulletEnabled val="1"/>
        </dgm:presLayoutVars>
      </dgm:prSet>
      <dgm:spPr/>
    </dgm:pt>
    <dgm:pt modelId="{6B51A21B-6DC3-4D7C-BA66-5925A1BEFBA4}" type="pres">
      <dgm:prSet presAssocID="{ECF88E4E-259B-4791-B596-8F86068AF34E}" presName="sibTrans" presStyleLbl="sibTrans2D1" presStyleIdx="3" presStyleCnt="5"/>
      <dgm:spPr/>
    </dgm:pt>
    <dgm:pt modelId="{BE71C76D-6BE4-4288-BA62-ABE5B43F1D4F}" type="pres">
      <dgm:prSet presAssocID="{ECF88E4E-259B-4791-B596-8F86068AF34E}" presName="connectorText" presStyleLbl="sibTrans2D1" presStyleIdx="3" presStyleCnt="5"/>
      <dgm:spPr/>
    </dgm:pt>
    <dgm:pt modelId="{5DC8800B-ADC5-40BF-8154-B334CD7E4FE1}" type="pres">
      <dgm:prSet presAssocID="{63ECF4AC-F261-4ED0-9003-6872B5A7BE13}" presName="node" presStyleLbl="node1" presStyleIdx="4" presStyleCnt="5" custScaleX="172545" custRadScaleRad="145783" custRadScaleInc="-14746">
        <dgm:presLayoutVars>
          <dgm:bulletEnabled val="1"/>
        </dgm:presLayoutVars>
      </dgm:prSet>
      <dgm:spPr/>
    </dgm:pt>
    <dgm:pt modelId="{FB1B833E-1D12-4457-8E59-FA7B9CBDADA2}" type="pres">
      <dgm:prSet presAssocID="{BD72962A-6AEE-4E57-831E-EB045086B09D}" presName="sibTrans" presStyleLbl="sibTrans2D1" presStyleIdx="4" presStyleCnt="5"/>
      <dgm:spPr/>
    </dgm:pt>
    <dgm:pt modelId="{E65C3C30-85A9-434F-9393-1A84074F20C8}" type="pres">
      <dgm:prSet presAssocID="{BD72962A-6AEE-4E57-831E-EB045086B09D}" presName="connectorText" presStyleLbl="sibTrans2D1" presStyleIdx="4" presStyleCnt="5"/>
      <dgm:spPr/>
    </dgm:pt>
  </dgm:ptLst>
  <dgm:cxnLst>
    <dgm:cxn modelId="{1FAD6911-2CF9-4800-B6CC-DC39B3690F7C}" type="presOf" srcId="{7AEAACCD-0170-4D59-BD89-3CECF0C243C3}" destId="{921D1B72-28E7-47EA-91AE-32EAAA2A8C7B}" srcOrd="0" destOrd="0" presId="urn:microsoft.com/office/officeart/2005/8/layout/cycle2"/>
    <dgm:cxn modelId="{50BBBC12-8420-441A-B571-AF3ED5F862BA}" srcId="{476A23EA-ACF4-46DD-B3DD-B5AF8A590663}" destId="{7AEAACCD-0170-4D59-BD89-3CECF0C243C3}" srcOrd="2" destOrd="0" parTransId="{CC407C4F-87B7-4A78-A9FE-BB27BD0C6FE6}" sibTransId="{426E999C-AD5C-4761-AE93-8024657FFED9}"/>
    <dgm:cxn modelId="{6B675B14-D859-46E0-9404-5CE57911276B}" srcId="{476A23EA-ACF4-46DD-B3DD-B5AF8A590663}" destId="{C5E142C2-EF41-4740-920A-23F14AB9E85F}" srcOrd="0" destOrd="0" parTransId="{C37EF664-CEFC-4A26-9FF3-50820EA5EBEF}" sibTransId="{CE289A86-F13B-4614-82E6-454F9497694F}"/>
    <dgm:cxn modelId="{745F331A-8DBB-42D6-8195-B34A1E1AFF8A}" srcId="{476A23EA-ACF4-46DD-B3DD-B5AF8A590663}" destId="{FCC26146-B0FC-4C0B-A12A-57F1F5E1B092}" srcOrd="1" destOrd="0" parTransId="{EA65EF4C-F426-4433-B314-541177CC3A3F}" sibTransId="{0C25A328-783A-4135-A646-BA8DA15B8B7C}"/>
    <dgm:cxn modelId="{A3A0B222-3A57-41AA-9E89-2F2BC6307018}" type="presOf" srcId="{C1E7DFC4-306F-422F-8449-6B0EB8391EAE}" destId="{C6C533A1-3AEF-419B-B3AE-87CE7575AEA8}" srcOrd="0" destOrd="0" presId="urn:microsoft.com/office/officeart/2005/8/layout/cycle2"/>
    <dgm:cxn modelId="{6D630826-D07C-426B-8BF2-1594BEFD0935}" type="presOf" srcId="{BD72962A-6AEE-4E57-831E-EB045086B09D}" destId="{E65C3C30-85A9-434F-9393-1A84074F20C8}" srcOrd="1" destOrd="0" presId="urn:microsoft.com/office/officeart/2005/8/layout/cycle2"/>
    <dgm:cxn modelId="{43957D39-AA26-4CCD-BD4B-1749E04A47AD}" type="presOf" srcId="{C5E142C2-EF41-4740-920A-23F14AB9E85F}" destId="{C962CFF1-E0CB-49AF-9C98-4D779DF2CC7C}" srcOrd="0" destOrd="0" presId="urn:microsoft.com/office/officeart/2005/8/layout/cycle2"/>
    <dgm:cxn modelId="{3E688361-D2E0-4504-BEAA-067E6097B28E}" type="presOf" srcId="{CE289A86-F13B-4614-82E6-454F9497694F}" destId="{E596EC95-98BA-4BC8-ADA8-AB9BCC1A72D3}" srcOrd="0" destOrd="0" presId="urn:microsoft.com/office/officeart/2005/8/layout/cycle2"/>
    <dgm:cxn modelId="{D3935E78-7F0F-4B1A-B939-74A008043C8D}" type="presOf" srcId="{FCC26146-B0FC-4C0B-A12A-57F1F5E1B092}" destId="{51CB927D-EC36-41EC-A186-CCCCE29DA0DD}" srcOrd="0" destOrd="0" presId="urn:microsoft.com/office/officeart/2005/8/layout/cycle2"/>
    <dgm:cxn modelId="{A0999C58-96A9-4942-8B48-A6468CFCDE3E}" type="presOf" srcId="{0C25A328-783A-4135-A646-BA8DA15B8B7C}" destId="{4F5B5077-D149-4F6D-9CBE-9B0526CBEF8D}" srcOrd="0" destOrd="0" presId="urn:microsoft.com/office/officeart/2005/8/layout/cycle2"/>
    <dgm:cxn modelId="{FDD1B68E-7C69-4C27-8365-38A68AEBD1B2}" type="presOf" srcId="{BD72962A-6AEE-4E57-831E-EB045086B09D}" destId="{FB1B833E-1D12-4457-8E59-FA7B9CBDADA2}" srcOrd="0" destOrd="0" presId="urn:microsoft.com/office/officeart/2005/8/layout/cycle2"/>
    <dgm:cxn modelId="{51671592-7381-466F-9284-DA6597C7AABA}" type="presOf" srcId="{63ECF4AC-F261-4ED0-9003-6872B5A7BE13}" destId="{5DC8800B-ADC5-40BF-8154-B334CD7E4FE1}" srcOrd="0" destOrd="0" presId="urn:microsoft.com/office/officeart/2005/8/layout/cycle2"/>
    <dgm:cxn modelId="{444785BA-9EAD-43FA-A84B-C7F1CB911583}" type="presOf" srcId="{426E999C-AD5C-4761-AE93-8024657FFED9}" destId="{F646EA54-0C35-4374-A6BD-944351929247}" srcOrd="0" destOrd="0" presId="urn:microsoft.com/office/officeart/2005/8/layout/cycle2"/>
    <dgm:cxn modelId="{A12289C8-0CCD-4886-A870-EE0264BD27A3}" type="presOf" srcId="{0C25A328-783A-4135-A646-BA8DA15B8B7C}" destId="{499681C1-B1BF-41E4-B262-F9F6B16B00CA}" srcOrd="1" destOrd="0" presId="urn:microsoft.com/office/officeart/2005/8/layout/cycle2"/>
    <dgm:cxn modelId="{5D90C5D1-F0F5-4D5F-B8DC-2A2EDADDC5F5}" type="presOf" srcId="{476A23EA-ACF4-46DD-B3DD-B5AF8A590663}" destId="{EFCB2714-517F-478B-83F8-6F2F52A1448B}" srcOrd="0" destOrd="0" presId="urn:microsoft.com/office/officeart/2005/8/layout/cycle2"/>
    <dgm:cxn modelId="{9F7DEAD2-CCD3-4C72-8350-BFE3F5291F2A}" type="presOf" srcId="{426E999C-AD5C-4761-AE93-8024657FFED9}" destId="{588B68BA-B626-4430-A0AE-B3FB918F2ABF}" srcOrd="1" destOrd="0" presId="urn:microsoft.com/office/officeart/2005/8/layout/cycle2"/>
    <dgm:cxn modelId="{56A870D5-6394-446A-8F1A-B4CEB6386B8E}" type="presOf" srcId="{CE289A86-F13B-4614-82E6-454F9497694F}" destId="{31B357FE-1BDC-4520-9324-CBBBC254C4CE}" srcOrd="1" destOrd="0" presId="urn:microsoft.com/office/officeart/2005/8/layout/cycle2"/>
    <dgm:cxn modelId="{75B441DF-6D21-44BA-8AB1-4950BC3CF254}" type="presOf" srcId="{ECF88E4E-259B-4791-B596-8F86068AF34E}" destId="{BE71C76D-6BE4-4288-BA62-ABE5B43F1D4F}" srcOrd="1" destOrd="0" presId="urn:microsoft.com/office/officeart/2005/8/layout/cycle2"/>
    <dgm:cxn modelId="{24FFD5E0-145E-43BA-8349-20F1FB269E49}" srcId="{476A23EA-ACF4-46DD-B3DD-B5AF8A590663}" destId="{63ECF4AC-F261-4ED0-9003-6872B5A7BE13}" srcOrd="4" destOrd="0" parTransId="{BC16128B-94C7-4107-AFBC-607DEFC6A8BA}" sibTransId="{BD72962A-6AEE-4E57-831E-EB045086B09D}"/>
    <dgm:cxn modelId="{FCD4EAE1-CE0C-4EE1-B89C-8E2C27146346}" srcId="{476A23EA-ACF4-46DD-B3DD-B5AF8A590663}" destId="{C1E7DFC4-306F-422F-8449-6B0EB8391EAE}" srcOrd="3" destOrd="0" parTransId="{A43EAE55-A12B-48B0-9C22-231C1635E6DA}" sibTransId="{ECF88E4E-259B-4791-B596-8F86068AF34E}"/>
    <dgm:cxn modelId="{641D1DF8-8BF4-4A38-8773-73A88FF00828}" type="presOf" srcId="{ECF88E4E-259B-4791-B596-8F86068AF34E}" destId="{6B51A21B-6DC3-4D7C-BA66-5925A1BEFBA4}" srcOrd="0" destOrd="0" presId="urn:microsoft.com/office/officeart/2005/8/layout/cycle2"/>
    <dgm:cxn modelId="{B6BF5C02-64B2-47FB-BD8F-68B30B566F8F}" type="presParOf" srcId="{EFCB2714-517F-478B-83F8-6F2F52A1448B}" destId="{C962CFF1-E0CB-49AF-9C98-4D779DF2CC7C}" srcOrd="0" destOrd="0" presId="urn:microsoft.com/office/officeart/2005/8/layout/cycle2"/>
    <dgm:cxn modelId="{B5A3F583-136F-4E86-BF56-A52E15E29DD6}" type="presParOf" srcId="{EFCB2714-517F-478B-83F8-6F2F52A1448B}" destId="{E596EC95-98BA-4BC8-ADA8-AB9BCC1A72D3}" srcOrd="1" destOrd="0" presId="urn:microsoft.com/office/officeart/2005/8/layout/cycle2"/>
    <dgm:cxn modelId="{0A0FDE86-4F6F-41B4-B5D5-CE90E1D3F3B7}" type="presParOf" srcId="{E596EC95-98BA-4BC8-ADA8-AB9BCC1A72D3}" destId="{31B357FE-1BDC-4520-9324-CBBBC254C4CE}" srcOrd="0" destOrd="0" presId="urn:microsoft.com/office/officeart/2005/8/layout/cycle2"/>
    <dgm:cxn modelId="{D30AE752-005D-418F-BF41-211149F03290}" type="presParOf" srcId="{EFCB2714-517F-478B-83F8-6F2F52A1448B}" destId="{51CB927D-EC36-41EC-A186-CCCCE29DA0DD}" srcOrd="2" destOrd="0" presId="urn:microsoft.com/office/officeart/2005/8/layout/cycle2"/>
    <dgm:cxn modelId="{B5CC24ED-5230-45D1-A0E6-8469343B2451}" type="presParOf" srcId="{EFCB2714-517F-478B-83F8-6F2F52A1448B}" destId="{4F5B5077-D149-4F6D-9CBE-9B0526CBEF8D}" srcOrd="3" destOrd="0" presId="urn:microsoft.com/office/officeart/2005/8/layout/cycle2"/>
    <dgm:cxn modelId="{893CB7E7-084F-4256-A744-4AB0431F0864}" type="presParOf" srcId="{4F5B5077-D149-4F6D-9CBE-9B0526CBEF8D}" destId="{499681C1-B1BF-41E4-B262-F9F6B16B00CA}" srcOrd="0" destOrd="0" presId="urn:microsoft.com/office/officeart/2005/8/layout/cycle2"/>
    <dgm:cxn modelId="{1FCD2BBB-EF10-4C58-AC57-585AE0F4A6AE}" type="presParOf" srcId="{EFCB2714-517F-478B-83F8-6F2F52A1448B}" destId="{921D1B72-28E7-47EA-91AE-32EAAA2A8C7B}" srcOrd="4" destOrd="0" presId="urn:microsoft.com/office/officeart/2005/8/layout/cycle2"/>
    <dgm:cxn modelId="{3E09CD96-4ECE-4F3B-9A9F-11639E25A407}" type="presParOf" srcId="{EFCB2714-517F-478B-83F8-6F2F52A1448B}" destId="{F646EA54-0C35-4374-A6BD-944351929247}" srcOrd="5" destOrd="0" presId="urn:microsoft.com/office/officeart/2005/8/layout/cycle2"/>
    <dgm:cxn modelId="{879F41E4-8D36-4DFD-A334-B3E5929FF1FF}" type="presParOf" srcId="{F646EA54-0C35-4374-A6BD-944351929247}" destId="{588B68BA-B626-4430-A0AE-B3FB918F2ABF}" srcOrd="0" destOrd="0" presId="urn:microsoft.com/office/officeart/2005/8/layout/cycle2"/>
    <dgm:cxn modelId="{54E1D094-6589-4A1D-BBC3-00AB2FF23C8E}" type="presParOf" srcId="{EFCB2714-517F-478B-83F8-6F2F52A1448B}" destId="{C6C533A1-3AEF-419B-B3AE-87CE7575AEA8}" srcOrd="6" destOrd="0" presId="urn:microsoft.com/office/officeart/2005/8/layout/cycle2"/>
    <dgm:cxn modelId="{DBD32265-2B21-47EE-955E-3B1B839BC511}" type="presParOf" srcId="{EFCB2714-517F-478B-83F8-6F2F52A1448B}" destId="{6B51A21B-6DC3-4D7C-BA66-5925A1BEFBA4}" srcOrd="7" destOrd="0" presId="urn:microsoft.com/office/officeart/2005/8/layout/cycle2"/>
    <dgm:cxn modelId="{57AA1799-F870-4B31-BD43-ED6A55718DCA}" type="presParOf" srcId="{6B51A21B-6DC3-4D7C-BA66-5925A1BEFBA4}" destId="{BE71C76D-6BE4-4288-BA62-ABE5B43F1D4F}" srcOrd="0" destOrd="0" presId="urn:microsoft.com/office/officeart/2005/8/layout/cycle2"/>
    <dgm:cxn modelId="{7D0B804A-C5D4-4552-8EE0-5A613D0E2FE3}" type="presParOf" srcId="{EFCB2714-517F-478B-83F8-6F2F52A1448B}" destId="{5DC8800B-ADC5-40BF-8154-B334CD7E4FE1}" srcOrd="8" destOrd="0" presId="urn:microsoft.com/office/officeart/2005/8/layout/cycle2"/>
    <dgm:cxn modelId="{63F991A9-45BF-4474-99C8-6791DE785AC0}" type="presParOf" srcId="{EFCB2714-517F-478B-83F8-6F2F52A1448B}" destId="{FB1B833E-1D12-4457-8E59-FA7B9CBDADA2}" srcOrd="9" destOrd="0" presId="urn:microsoft.com/office/officeart/2005/8/layout/cycle2"/>
    <dgm:cxn modelId="{4F2A6A7B-D7EA-4EA8-A763-F9443980614D}" type="presParOf" srcId="{FB1B833E-1D12-4457-8E59-FA7B9CBDADA2}" destId="{E65C3C30-85A9-434F-9393-1A84074F20C8}" srcOrd="0" destOrd="0" presId="urn:microsoft.com/office/officeart/2005/8/layout/cycle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2CFF1-E0CB-49AF-9C98-4D779DF2CC7C}">
      <dsp:nvSpPr>
        <dsp:cNvPr id="0" name=""/>
        <dsp:cNvSpPr/>
      </dsp:nvSpPr>
      <dsp:spPr>
        <a:xfrm>
          <a:off x="2385992" y="4670"/>
          <a:ext cx="2312600" cy="12250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2311400">
            <a:lnSpc>
              <a:spcPct val="90000"/>
            </a:lnSpc>
            <a:spcBef>
              <a:spcPct val="0"/>
            </a:spcBef>
            <a:spcAft>
              <a:spcPct val="35000"/>
            </a:spcAft>
            <a:buNone/>
          </a:pPr>
          <a:r>
            <a:rPr lang="ar-SA" sz="5200" kern="1200" dirty="0">
              <a:solidFill>
                <a:sysClr val="window" lastClr="FFFFFF"/>
              </a:solidFill>
              <a:latin typeface="Gill Sans MT" panose="020B0502020104020203"/>
              <a:ea typeface="+mn-ea"/>
              <a:cs typeface="Arial" panose="020B0604020202020204" pitchFamily="34" charset="0"/>
            </a:rPr>
            <a:t>الفكرة</a:t>
          </a:r>
          <a:endParaRPr lang="fr-FR" sz="5200" kern="1200" dirty="0"/>
        </a:p>
      </dsp:txBody>
      <dsp:txXfrm>
        <a:off x="2724664" y="184079"/>
        <a:ext cx="1635256" cy="866264"/>
      </dsp:txXfrm>
    </dsp:sp>
    <dsp:sp modelId="{E596EC95-98BA-4BC8-ADA8-AB9BCC1A72D3}">
      <dsp:nvSpPr>
        <dsp:cNvPr id="0" name=""/>
        <dsp:cNvSpPr/>
      </dsp:nvSpPr>
      <dsp:spPr>
        <a:xfrm rot="1651421">
          <a:off x="4467763" y="977324"/>
          <a:ext cx="324662" cy="41346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fr-FR" sz="1700" kern="1200"/>
        </a:p>
      </dsp:txBody>
      <dsp:txXfrm>
        <a:off x="4473275" y="1037512"/>
        <a:ext cx="227263" cy="248079"/>
      </dsp:txXfrm>
    </dsp:sp>
    <dsp:sp modelId="{51CB927D-EC36-41EC-A186-CCCCE29DA0DD}">
      <dsp:nvSpPr>
        <dsp:cNvPr id="0" name=""/>
        <dsp:cNvSpPr/>
      </dsp:nvSpPr>
      <dsp:spPr>
        <a:xfrm>
          <a:off x="4580670" y="1146027"/>
          <a:ext cx="2303878" cy="12250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2311400">
            <a:lnSpc>
              <a:spcPct val="90000"/>
            </a:lnSpc>
            <a:spcBef>
              <a:spcPct val="0"/>
            </a:spcBef>
            <a:spcAft>
              <a:spcPct val="35000"/>
            </a:spcAft>
            <a:buNone/>
          </a:pPr>
          <a:r>
            <a:rPr lang="ar-SA" sz="5200" kern="1200" dirty="0">
              <a:solidFill>
                <a:sysClr val="window" lastClr="FFFFFF"/>
              </a:solidFill>
              <a:latin typeface="Gill Sans MT" panose="020B0502020104020203"/>
              <a:ea typeface="+mn-ea"/>
              <a:cs typeface="Arial" panose="020B0604020202020204" pitchFamily="34" charset="0"/>
            </a:rPr>
            <a:t>الإعداد</a:t>
          </a:r>
          <a:endParaRPr lang="fr-FR" sz="5200" kern="1200" dirty="0"/>
        </a:p>
      </dsp:txBody>
      <dsp:txXfrm>
        <a:off x="4918065" y="1325436"/>
        <a:ext cx="1629088" cy="866264"/>
      </dsp:txXfrm>
    </dsp:sp>
    <dsp:sp modelId="{4F5B5077-D149-4F6D-9CBE-9B0526CBEF8D}">
      <dsp:nvSpPr>
        <dsp:cNvPr id="0" name=""/>
        <dsp:cNvSpPr/>
      </dsp:nvSpPr>
      <dsp:spPr>
        <a:xfrm rot="6276022">
          <a:off x="5393966" y="2377454"/>
          <a:ext cx="247159" cy="41346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fr-FR" sz="1700" kern="1200"/>
        </a:p>
      </dsp:txBody>
      <dsp:txXfrm rot="10800000">
        <a:off x="5440385" y="2424270"/>
        <a:ext cx="173011" cy="248079"/>
      </dsp:txXfrm>
    </dsp:sp>
    <dsp:sp modelId="{921D1B72-28E7-47EA-91AE-32EAAA2A8C7B}">
      <dsp:nvSpPr>
        <dsp:cNvPr id="0" name=""/>
        <dsp:cNvSpPr/>
      </dsp:nvSpPr>
      <dsp:spPr>
        <a:xfrm>
          <a:off x="4181481" y="2809998"/>
          <a:ext cx="2228364" cy="125197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2311400">
            <a:lnSpc>
              <a:spcPct val="90000"/>
            </a:lnSpc>
            <a:spcBef>
              <a:spcPct val="0"/>
            </a:spcBef>
            <a:spcAft>
              <a:spcPct val="35000"/>
            </a:spcAft>
            <a:buNone/>
          </a:pPr>
          <a:r>
            <a:rPr lang="ar-SA" sz="5200" kern="1200" dirty="0">
              <a:solidFill>
                <a:sysClr val="window" lastClr="FFFFFF"/>
              </a:solidFill>
              <a:latin typeface="Gill Sans MT" panose="020B0502020104020203"/>
              <a:ea typeface="+mn-ea"/>
              <a:cs typeface="Arial" panose="020B0604020202020204" pitchFamily="34" charset="0"/>
            </a:rPr>
            <a:t>التنفيذ</a:t>
          </a:r>
          <a:endParaRPr lang="fr-FR" sz="5200" kern="1200" dirty="0"/>
        </a:p>
      </dsp:txBody>
      <dsp:txXfrm>
        <a:off x="4507817" y="2993345"/>
        <a:ext cx="1575692" cy="885279"/>
      </dsp:txXfrm>
    </dsp:sp>
    <dsp:sp modelId="{F646EA54-0C35-4374-A6BD-944351929247}">
      <dsp:nvSpPr>
        <dsp:cNvPr id="0" name=""/>
        <dsp:cNvSpPr/>
      </dsp:nvSpPr>
      <dsp:spPr>
        <a:xfrm rot="10791864">
          <a:off x="3487700" y="3232950"/>
          <a:ext cx="490279" cy="41346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fr-FR" sz="1700" kern="1200"/>
        </a:p>
      </dsp:txBody>
      <dsp:txXfrm rot="10800000">
        <a:off x="3611739" y="3315496"/>
        <a:ext cx="366240" cy="248079"/>
      </dsp:txXfrm>
    </dsp:sp>
    <dsp:sp modelId="{C6C533A1-3AEF-419B-B3AE-87CE7575AEA8}">
      <dsp:nvSpPr>
        <dsp:cNvPr id="0" name=""/>
        <dsp:cNvSpPr/>
      </dsp:nvSpPr>
      <dsp:spPr>
        <a:xfrm>
          <a:off x="993144" y="2830947"/>
          <a:ext cx="2263303" cy="12250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2311400">
            <a:lnSpc>
              <a:spcPct val="90000"/>
            </a:lnSpc>
            <a:spcBef>
              <a:spcPct val="0"/>
            </a:spcBef>
            <a:spcAft>
              <a:spcPct val="35000"/>
            </a:spcAft>
            <a:buNone/>
          </a:pPr>
          <a:r>
            <a:rPr lang="ar-TN" sz="5200" b="0" i="0" kern="1200" dirty="0">
              <a:solidFill>
                <a:sysClr val="window" lastClr="FFFFFF"/>
              </a:solidFill>
              <a:latin typeface="Gill Sans MT" panose="020B0502020104020203"/>
              <a:ea typeface="+mn-ea"/>
              <a:cs typeface="Arial" panose="020B0604020202020204" pitchFamily="34" charset="0"/>
            </a:rPr>
            <a:t>البث</a:t>
          </a:r>
          <a:endParaRPr lang="fr-FR" sz="5200" kern="1200" dirty="0"/>
        </a:p>
      </dsp:txBody>
      <dsp:txXfrm>
        <a:off x="1324597" y="3010356"/>
        <a:ext cx="1600397" cy="866264"/>
      </dsp:txXfrm>
    </dsp:sp>
    <dsp:sp modelId="{6B51A21B-6DC3-4D7C-BA66-5925A1BEFBA4}">
      <dsp:nvSpPr>
        <dsp:cNvPr id="0" name=""/>
        <dsp:cNvSpPr/>
      </dsp:nvSpPr>
      <dsp:spPr>
        <a:xfrm rot="14739895">
          <a:off x="1556603" y="2357433"/>
          <a:ext cx="341031" cy="41346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fr-FR" sz="1700" kern="1200"/>
        </a:p>
      </dsp:txBody>
      <dsp:txXfrm rot="10800000">
        <a:off x="1628837" y="2486735"/>
        <a:ext cx="238722" cy="248079"/>
      </dsp:txXfrm>
    </dsp:sp>
    <dsp:sp modelId="{5DC8800B-ADC5-40BF-8154-B334CD7E4FE1}">
      <dsp:nvSpPr>
        <dsp:cNvPr id="0" name=""/>
        <dsp:cNvSpPr/>
      </dsp:nvSpPr>
      <dsp:spPr>
        <a:xfrm>
          <a:off x="265684" y="1057162"/>
          <a:ext cx="2113818" cy="12250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marL="0" lvl="0" indent="0" algn="ctr" defTabSz="2311400">
            <a:lnSpc>
              <a:spcPct val="90000"/>
            </a:lnSpc>
            <a:spcBef>
              <a:spcPct val="0"/>
            </a:spcBef>
            <a:spcAft>
              <a:spcPct val="35000"/>
            </a:spcAft>
            <a:buNone/>
          </a:pPr>
          <a:r>
            <a:rPr lang="ar-SA" sz="5200" kern="1200" dirty="0">
              <a:solidFill>
                <a:sysClr val="window" lastClr="FFFFFF"/>
              </a:solidFill>
              <a:latin typeface="Gill Sans MT" panose="020B0502020104020203"/>
              <a:ea typeface="+mn-ea"/>
              <a:cs typeface="Arial" panose="020B0604020202020204" pitchFamily="34" charset="0"/>
            </a:rPr>
            <a:t>التقييم</a:t>
          </a:r>
          <a:endParaRPr lang="fr-FR" sz="5200" kern="1200" dirty="0"/>
        </a:p>
      </dsp:txBody>
      <dsp:txXfrm>
        <a:off x="575245" y="1236571"/>
        <a:ext cx="1494696" cy="866264"/>
      </dsp:txXfrm>
    </dsp:sp>
    <dsp:sp modelId="{FB1B833E-1D12-4457-8E59-FA7B9CBDADA2}">
      <dsp:nvSpPr>
        <dsp:cNvPr id="0" name=""/>
        <dsp:cNvSpPr/>
      </dsp:nvSpPr>
      <dsp:spPr>
        <a:xfrm rot="20077894">
          <a:off x="2244161" y="950892"/>
          <a:ext cx="316802" cy="41346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fr-FR" sz="1700" kern="1200"/>
        </a:p>
      </dsp:txBody>
      <dsp:txXfrm>
        <a:off x="2248743" y="1053945"/>
        <a:ext cx="221761" cy="24807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customXml" Target="../ink/ink2.xml"/><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3.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customXml" Target="../ink/ink4.xml"/><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1.webp"/><Relationship Id="rId3" Type="http://schemas.openxmlformats.org/officeDocument/2006/relationships/customXml" Target="../ink/ink5.xml"/><Relationship Id="rId7"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customXml" Target="../ink/ink6.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 Id="rId10" Type="http://schemas.microsoft.com/office/2007/relationships/hdphoto" Target="../media/hdphoto5.wdp"/><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customXml" Target="../ink/ink10.xml"/><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customXml" Target="../ink/ink14.xml"/><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customXml" Target="../ink/ink17.xml"/><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customXml" Target="../ink/ink18.xml"/><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7"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customXml" Target="../ink/ink25.xml"/><Relationship Id="rId7"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hyperlink" Target="https://h1.nu/1igze"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7" Type="http://schemas.openxmlformats.org/officeDocument/2006/relationships/hyperlink" Target="https://h1.nu/1igze"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hyperlink" Target="https://h1.nu/1igze"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7" Type="http://schemas.openxmlformats.org/officeDocument/2006/relationships/hyperlink" Target="https://h1.nu/1igze"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hyperlink" Target="https://h1.nu/1igze"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customXml" Target="../ink/ink33.xml"/><Relationship Id="rId7" Type="http://schemas.openxmlformats.org/officeDocument/2006/relationships/hyperlink" Target="https://www.almeezan.qa/ClarificationsNoteDetails.aspx?id=8238&amp;language=ar" TargetMode="Externa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customXml" Target="../ink/ink35.xml"/><Relationship Id="rId7" Type="http://schemas.openxmlformats.org/officeDocument/2006/relationships/diagramData" Target="../diagrams/data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 Id="rId11" Type="http://schemas.microsoft.com/office/2007/relationships/diagramDrawing" Target="../diagrams/drawing1.xml"/><Relationship Id="rId10" Type="http://schemas.openxmlformats.org/officeDocument/2006/relationships/diagramColors" Target="../diagrams/colors1.xml"/><Relationship Id="rId9"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5.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36101" y="5625433"/>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السادســـة</a:t>
            </a:r>
            <a:endParaRPr lang="en-US" sz="2800" b="1" dirty="0">
              <a:solidFill>
                <a:schemeClr val="bg1"/>
              </a:solidFill>
              <a:latin typeface="Alexandria" charset="0"/>
              <a:cs typeface="Alexandria" charset="0"/>
            </a:endParaRPr>
          </a:p>
        </p:txBody>
      </p:sp>
      <p:sp>
        <p:nvSpPr>
          <p:cNvPr id="46" name="TextBox 45"/>
          <p:cNvSpPr txBox="1"/>
          <p:nvPr/>
        </p:nvSpPr>
        <p:spPr>
          <a:xfrm>
            <a:off x="1566284" y="4727545"/>
            <a:ext cx="2789546" cy="738664"/>
          </a:xfrm>
          <a:prstGeom prst="rect">
            <a:avLst/>
          </a:prstGeom>
          <a:noFill/>
        </p:spPr>
        <p:txBody>
          <a:bodyPr wrap="none" rtlCol="0">
            <a:spAutoFit/>
          </a:bodyPr>
          <a:lstStyle/>
          <a:p>
            <a:pPr algn="ctr"/>
            <a:r>
              <a:rPr lang="fr-FR" b="1" dirty="0"/>
              <a:t>DGM</a:t>
            </a:r>
            <a:r>
              <a:rPr lang="ar-DZ" b="1" dirty="0"/>
              <a:t>411</a:t>
            </a:r>
          </a:p>
          <a:p>
            <a:pPr algn="ctr"/>
            <a:r>
              <a:rPr lang="ar-DZ" sz="2400" b="1" dirty="0"/>
              <a:t>إدارة المؤسّسة التلفزيونية</a:t>
            </a:r>
          </a:p>
        </p:txBody>
      </p:sp>
      <p:sp>
        <p:nvSpPr>
          <p:cNvPr id="14" name="Oval 13"/>
          <p:cNvSpPr/>
          <p:nvPr/>
        </p:nvSpPr>
        <p:spPr>
          <a:xfrm>
            <a:off x="6200343" y="-3016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3738208" y="722123"/>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السادســـــــــــــة</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980803" y="685358"/>
            <a:ext cx="5558496" cy="5355312"/>
          </a:xfrm>
          <a:prstGeom prst="rect">
            <a:avLst/>
          </a:prstGeom>
          <a:noFill/>
        </p:spPr>
        <p:txBody>
          <a:bodyPr wrap="square">
            <a:spAutoFit/>
          </a:bodyPr>
          <a:lstStyle/>
          <a:p>
            <a:pPr algn="just" rtl="1"/>
            <a:r>
              <a:rPr lang="ar-DZ" sz="2800" b="1" dirty="0"/>
              <a:t>محتويات :</a:t>
            </a:r>
          </a:p>
          <a:p>
            <a:pPr algn="just" rtl="1"/>
            <a:endParaRPr lang="fr-FR" sz="2800" dirty="0"/>
          </a:p>
          <a:p>
            <a:pPr algn="just" rtl="1"/>
            <a:r>
              <a:rPr lang="ar-DZ" sz="2200" dirty="0"/>
              <a:t>1-مقدمة.</a:t>
            </a:r>
            <a:endParaRPr lang="fr-FR" sz="2200" dirty="0"/>
          </a:p>
          <a:p>
            <a:pPr algn="just" rtl="1"/>
            <a:r>
              <a:rPr lang="ar-DZ" sz="2200" b="1" dirty="0"/>
              <a:t>2-مفهوم التلفزيون.</a:t>
            </a:r>
            <a:endParaRPr lang="fr-FR" sz="2200" b="1" dirty="0"/>
          </a:p>
          <a:p>
            <a:pPr algn="just" rtl="1"/>
            <a:r>
              <a:rPr lang="ar-DZ" sz="2200" dirty="0"/>
              <a:t>- خلفية معرفية. </a:t>
            </a:r>
            <a:endParaRPr lang="fr-FR" sz="2200" dirty="0"/>
          </a:p>
          <a:p>
            <a:pPr algn="just" rtl="1"/>
            <a:r>
              <a:rPr lang="ar-DZ" sz="2200" b="1" dirty="0"/>
              <a:t>3-أنواع التلفزيون</a:t>
            </a:r>
          </a:p>
          <a:p>
            <a:pPr algn="just" rtl="1"/>
            <a:r>
              <a:rPr lang="ar-DZ" sz="2200" b="1" dirty="0"/>
              <a:t>4-أنواع البرامج التلفزيونية وطبيعتها.</a:t>
            </a:r>
            <a:endParaRPr lang="fr-FR" sz="2200" b="1" dirty="0"/>
          </a:p>
          <a:p>
            <a:pPr algn="just" rtl="1"/>
            <a:r>
              <a:rPr lang="ar-DZ" sz="2200" b="1" dirty="0"/>
              <a:t>5-إدارة الأعمال التلفزيونية.</a:t>
            </a:r>
            <a:endParaRPr lang="fr-FR" sz="2200" b="1" dirty="0"/>
          </a:p>
          <a:p>
            <a:pPr algn="just" rtl="1"/>
            <a:r>
              <a:rPr lang="ar-DZ" sz="2200" b="1" dirty="0"/>
              <a:t>6- خصوصيات السوق التلفزيونية.</a:t>
            </a:r>
          </a:p>
          <a:p>
            <a:pPr algn="just" rtl="1"/>
            <a:r>
              <a:rPr lang="ar-DZ" sz="2200" b="1" dirty="0"/>
              <a:t>7-الهيكل التنظيمي النموذجي للقنوات التلفزيونية.</a:t>
            </a:r>
          </a:p>
          <a:p>
            <a:pPr algn="just" rtl="1"/>
            <a:r>
              <a:rPr lang="ar-DZ" sz="2200" b="1" dirty="0"/>
              <a:t>8- التحديات الإدارية في القنوات الفضائية.</a:t>
            </a:r>
          </a:p>
          <a:p>
            <a:pPr algn="just" rtl="1"/>
            <a:r>
              <a:rPr lang="ar-DZ" sz="2200" b="1" dirty="0"/>
              <a:t>9- متطلبات الإنتاج التلفزيوني.</a:t>
            </a:r>
          </a:p>
          <a:p>
            <a:pPr algn="just" rtl="1"/>
            <a:r>
              <a:rPr lang="ar-DZ" sz="2200" b="1" dirty="0"/>
              <a:t>10- دراسة جدوى انشاء قناة تلفزيونية.</a:t>
            </a:r>
          </a:p>
          <a:p>
            <a:pPr algn="just" rtl="1"/>
            <a:r>
              <a:rPr lang="ar-DZ" sz="2200" b="1" dirty="0"/>
              <a:t>11-التسويق للبرامج التلفزيونية.</a:t>
            </a:r>
          </a:p>
          <a:p>
            <a:pPr algn="just" rtl="1"/>
            <a:r>
              <a:rPr lang="ar-DZ" sz="2200" dirty="0"/>
              <a:t>12-خلاصة.</a:t>
            </a:r>
            <a:endParaRPr lang="fr-FR" sz="2200" dirty="0"/>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52699" y="1397423"/>
            <a:ext cx="7275277" cy="4786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0178" y="1433325"/>
            <a:ext cx="6742698" cy="702949"/>
          </a:xfrm>
          <a:prstGeom prst="rect">
            <a:avLst/>
          </a:prstGeom>
        </p:spPr>
        <p:txBody>
          <a:bodyPr wrap="square">
            <a:spAutoFit/>
          </a:bodyPr>
          <a:lstStyle/>
          <a:p>
            <a:pPr algn="just" rtl="1"/>
            <a:r>
              <a:rPr lang="ar-DZ" sz="2400" dirty="0"/>
              <a:t>                           </a:t>
            </a:r>
            <a:r>
              <a:rPr lang="ar-DZ" dirty="0"/>
              <a:t>                                                 </a:t>
            </a:r>
            <a:endParaRPr lang="ar-DZ" sz="2400" dirty="0"/>
          </a:p>
          <a:p>
            <a:pPr>
              <a:lnSpc>
                <a:spcPct val="120000"/>
              </a:lnSpc>
            </a:pPr>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مقدمـــــــــــــــة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8" name="Rectangle 17">
            <a:extLst>
              <a:ext uri="{FF2B5EF4-FFF2-40B4-BE49-F238E27FC236}">
                <a16:creationId xmlns:a16="http://schemas.microsoft.com/office/drawing/2014/main" id="{85BC3F50-E393-12FF-C2C6-8D840F2293D3}"/>
              </a:ext>
            </a:extLst>
          </p:cNvPr>
          <p:cNvSpPr/>
          <p:nvPr/>
        </p:nvSpPr>
        <p:spPr>
          <a:xfrm>
            <a:off x="7083049" y="5826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01</a:t>
            </a:r>
            <a:endParaRPr lang="en-US" sz="3200" b="1" dirty="0">
              <a:ea typeface="Roboto Light" panose="02000000000000000000" pitchFamily="2" charset="0"/>
            </a:endParaRPr>
          </a:p>
        </p:txBody>
      </p:sp>
      <p:sp>
        <p:nvSpPr>
          <p:cNvPr id="4" name="ZoneTexte 3">
            <a:extLst>
              <a:ext uri="{FF2B5EF4-FFF2-40B4-BE49-F238E27FC236}">
                <a16:creationId xmlns:a16="http://schemas.microsoft.com/office/drawing/2014/main" id="{948A668C-6BA9-5911-8A2E-F998307E066D}"/>
              </a:ext>
            </a:extLst>
          </p:cNvPr>
          <p:cNvSpPr txBox="1"/>
          <p:nvPr/>
        </p:nvSpPr>
        <p:spPr>
          <a:xfrm>
            <a:off x="1125802" y="1853933"/>
            <a:ext cx="6097712" cy="3731599"/>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في بداياتها، كانت إدارة الأعمال التلفزيونية مقتصرة على القنوات الخاصة، بينما كانت القنوات العمومية تُدار إداريًا مثل باقي المؤسسات الحكومية، بهدف خدمة المصلحة العامة. لكن مع الوقت،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رزت محدودية هذا التسيير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عف فعاليته مقارنة</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بالقنوات التجارية، 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أدى إلى إعادة النظر في طرق الإدارة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dirty="0"/>
              <a:t>و</a:t>
            </a:r>
            <a:r>
              <a:rPr lang="ar-DZ" sz="2400" dirty="0"/>
              <a:t>إِ</a:t>
            </a:r>
            <a:r>
              <a:rPr lang="ar-SA" sz="2400" dirty="0" err="1"/>
              <a:t>بتداءً</a:t>
            </a:r>
            <a:r>
              <a:rPr lang="ar-SA" sz="2400" dirty="0"/>
              <a:t> من ثمانينيات</a:t>
            </a:r>
            <a:r>
              <a:rPr lang="ar-DZ" sz="2400" dirty="0"/>
              <a:t> القرن الماضي</a:t>
            </a:r>
            <a:r>
              <a:rPr lang="ar-SA" sz="2400" dirty="0"/>
              <a:t>، بدأت المؤسسات التلفزيونية العمومية تتبن</a:t>
            </a:r>
            <a:r>
              <a:rPr lang="ar-DZ" sz="2400" dirty="0"/>
              <a:t>َّ</a:t>
            </a:r>
            <a:r>
              <a:rPr lang="ar-SA" sz="2400" dirty="0"/>
              <a:t>ى أساليب "إدارة الأعمال الحديثة"، الم</a:t>
            </a:r>
            <a:r>
              <a:rPr lang="ar-DZ" sz="2400" dirty="0"/>
              <a:t>ُ</a:t>
            </a:r>
            <a:r>
              <a:rPr lang="ar-SA" sz="2400" dirty="0" err="1"/>
              <a:t>ستوحاة</a:t>
            </a:r>
            <a:r>
              <a:rPr lang="ar-SA" sz="2400" dirty="0"/>
              <a:t> من التجارب الغربية، لتحقيق الشفافية والكفاءة والوصول إلى الأهداف العامة</a:t>
            </a:r>
            <a:r>
              <a:rPr lang="fr-FR" sz="2400" dirty="0"/>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7F1F2580-7665-1CDE-3583-DB269D346BBE}"/>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7489138" y="1812694"/>
            <a:ext cx="4391468" cy="40065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مقدمــــــــــــــــــة  </a:t>
            </a: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DB957188-C979-37E4-E25D-8A8A21A9C011}"/>
              </a:ext>
            </a:extLst>
          </p:cNvPr>
          <p:cNvSpPr txBox="1"/>
          <p:nvPr/>
        </p:nvSpPr>
        <p:spPr>
          <a:xfrm>
            <a:off x="5445302" y="1797156"/>
            <a:ext cx="5840771" cy="3293209"/>
          </a:xfrm>
          <a:prstGeom prst="rect">
            <a:avLst/>
          </a:prstGeom>
          <a:noFill/>
        </p:spPr>
        <p:txBody>
          <a:bodyPr wrap="square">
            <a:spAutoFit/>
          </a:bodyPr>
          <a:lstStyle/>
          <a:p>
            <a:pPr algn="just" rtl="1"/>
            <a:r>
              <a:rPr lang="ar-SA" sz="2600" dirty="0"/>
              <a:t>وأصبحت القنوات العمومية في بعض الدول الديمقراطية تُدار وفق م</a:t>
            </a:r>
            <a:r>
              <a:rPr lang="ar-DZ" sz="2600" dirty="0"/>
              <a:t>َ</a:t>
            </a:r>
            <a:r>
              <a:rPr lang="ar-SA" sz="2600" dirty="0"/>
              <a:t>بدأين أساسيين</a:t>
            </a:r>
            <a:r>
              <a:rPr lang="fr-FR" sz="2600" dirty="0"/>
              <a:t>:</a:t>
            </a:r>
          </a:p>
          <a:p>
            <a:pPr lvl="0" algn="just" rtl="1"/>
            <a:r>
              <a:rPr lang="ar-DZ" sz="2600" dirty="0"/>
              <a:t>1- </a:t>
            </a:r>
            <a:r>
              <a:rPr lang="ar-SA" sz="2600" dirty="0"/>
              <a:t>وضع أ</a:t>
            </a:r>
            <a:r>
              <a:rPr lang="ar-DZ" sz="2600" dirty="0"/>
              <a:t>ُطُ</a:t>
            </a:r>
            <a:r>
              <a:rPr lang="ar-SA" sz="2600" dirty="0"/>
              <a:t>ر قانونية واضحة تحد</a:t>
            </a:r>
            <a:r>
              <a:rPr lang="ar-DZ" sz="2600" dirty="0"/>
              <a:t>ِّ</a:t>
            </a:r>
            <a:r>
              <a:rPr lang="ar-SA" sz="2600" dirty="0"/>
              <a:t>د مهام الخدمة العمومية وآليات مراقبتها</a:t>
            </a:r>
            <a:r>
              <a:rPr lang="fr-FR" sz="2600" dirty="0"/>
              <a:t>.</a:t>
            </a:r>
          </a:p>
          <a:p>
            <a:pPr lvl="0" algn="just" rtl="1"/>
            <a:r>
              <a:rPr lang="ar-DZ" sz="2600" dirty="0"/>
              <a:t>2- </a:t>
            </a:r>
            <a:r>
              <a:rPr lang="ar-SA" sz="2600" dirty="0"/>
              <a:t>إنشاء هياكل تنظيمية تُترج</a:t>
            </a:r>
            <a:r>
              <a:rPr lang="ar-DZ" sz="2600" dirty="0"/>
              <a:t>ِ</a:t>
            </a:r>
            <a:r>
              <a:rPr lang="ar-SA" sz="2600" dirty="0"/>
              <a:t>م هذه المهام إلى برامج وعروض تلفزيونية واقعية</a:t>
            </a:r>
            <a:r>
              <a:rPr lang="fr-FR" sz="2600" dirty="0"/>
              <a:t>.</a:t>
            </a:r>
          </a:p>
          <a:p>
            <a:pPr algn="just" rtl="1"/>
            <a:r>
              <a:rPr lang="ar-SA" sz="2600" dirty="0"/>
              <a:t>بذلك، تم نقل مبادئ التسيير من القطاع الخاص إلى القطاع العمومي مع الحفاظ على </a:t>
            </a:r>
            <a:r>
              <a:rPr lang="ar-DZ" sz="2600" dirty="0"/>
              <a:t>إِ</a:t>
            </a:r>
            <a:r>
              <a:rPr lang="ar-SA" sz="2600" dirty="0" err="1"/>
              <a:t>ختلاف</a:t>
            </a:r>
            <a:r>
              <a:rPr lang="ar-SA" sz="2600" dirty="0"/>
              <a:t> الأهداف</a:t>
            </a:r>
            <a:r>
              <a:rPr lang="fr-FR" sz="2600" dirty="0"/>
              <a:t>.</a:t>
            </a:r>
          </a:p>
        </p:txBody>
      </p:sp>
      <p:sp>
        <p:nvSpPr>
          <p:cNvPr id="2" name="Rectangle 1">
            <a:extLst>
              <a:ext uri="{FF2B5EF4-FFF2-40B4-BE49-F238E27FC236}">
                <a16:creationId xmlns:a16="http://schemas.microsoft.com/office/drawing/2014/main" id="{145BF8DE-590F-A733-6548-BCBBD8B1F1D9}"/>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01</a:t>
            </a:r>
            <a:endParaRPr lang="en-US" sz="1400" b="1" dirty="0">
              <a:ea typeface="Roboto Light" panose="02000000000000000000" pitchFamily="2" charset="0"/>
            </a:endParaRPr>
          </a:p>
        </p:txBody>
      </p:sp>
      <p:pic>
        <p:nvPicPr>
          <p:cNvPr id="4" name="Image 3">
            <a:extLst>
              <a:ext uri="{FF2B5EF4-FFF2-40B4-BE49-F238E27FC236}">
                <a16:creationId xmlns:a16="http://schemas.microsoft.com/office/drawing/2014/main" id="{EAAE8369-A842-AD49-0A62-9F11C924F872}"/>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14541" y="1678786"/>
            <a:ext cx="4261496" cy="4413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160736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مفهوم التلفزيون </a:t>
            </a: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B644E8B-0C11-2C30-6559-85855BCCAD2F}"/>
              </a:ext>
            </a:extLst>
          </p:cNvPr>
          <p:cNvSpPr txBox="1"/>
          <p:nvPr/>
        </p:nvSpPr>
        <p:spPr>
          <a:xfrm>
            <a:off x="683952" y="1681879"/>
            <a:ext cx="6898376" cy="4893647"/>
          </a:xfrm>
          <a:prstGeom prst="rect">
            <a:avLst/>
          </a:prstGeom>
          <a:noFill/>
        </p:spPr>
        <p:txBody>
          <a:bodyPr wrap="square">
            <a:spAutoFit/>
          </a:bodyPr>
          <a:lstStyle/>
          <a:p>
            <a:pPr lvl="0" algn="just" rtl="1"/>
            <a:r>
              <a:rPr lang="fr-FR" sz="2400" b="1" dirty="0"/>
              <a:t>"</a:t>
            </a:r>
            <a:r>
              <a:rPr lang="fr-FR" sz="2400" b="1" dirty="0" err="1"/>
              <a:t>Tele</a:t>
            </a:r>
            <a:r>
              <a:rPr lang="fr-FR" sz="2400" b="1" dirty="0"/>
              <a:t>"</a:t>
            </a:r>
            <a:r>
              <a:rPr lang="ar-SA" sz="2400" dirty="0"/>
              <a:t>: (تِلي) مأخوذ من </a:t>
            </a:r>
            <a:r>
              <a:rPr lang="ar-SA" sz="2400" b="1" dirty="0"/>
              <a:t>اليونانية</a:t>
            </a:r>
            <a:r>
              <a:rPr lang="ar-SA" sz="2400" dirty="0"/>
              <a:t> القديمة، ويعني </a:t>
            </a:r>
            <a:r>
              <a:rPr lang="fr-FR" sz="2400" b="1" dirty="0"/>
              <a:t>"</a:t>
            </a:r>
            <a:r>
              <a:rPr lang="ar-SA" sz="2400" b="1" dirty="0"/>
              <a:t>بعيد" أو "عن بعد</a:t>
            </a:r>
            <a:r>
              <a:rPr lang="fr-FR" sz="2400" b="1" dirty="0"/>
              <a:t>"</a:t>
            </a:r>
            <a:r>
              <a:rPr lang="fr-FR" sz="2400" dirty="0"/>
              <a:t>.</a:t>
            </a:r>
          </a:p>
          <a:p>
            <a:pPr lvl="0" algn="just" rtl="1"/>
            <a:r>
              <a:rPr lang="fr-FR" sz="2400" b="1" dirty="0"/>
              <a:t>"Vision"</a:t>
            </a:r>
            <a:r>
              <a:rPr lang="ar-SA" sz="2400" dirty="0"/>
              <a:t>: (فيجن) مأخوذ من </a:t>
            </a:r>
            <a:r>
              <a:rPr lang="ar-SA" sz="2400" b="1" dirty="0"/>
              <a:t>اللاتينية</a:t>
            </a:r>
            <a:r>
              <a:rPr lang="ar-SA" sz="2400" dirty="0"/>
              <a:t>، ويعني </a:t>
            </a:r>
            <a:r>
              <a:rPr lang="fr-FR" sz="2400" b="1" dirty="0"/>
              <a:t>"</a:t>
            </a:r>
            <a:r>
              <a:rPr lang="ar-SA" sz="2400" b="1" dirty="0"/>
              <a:t>رؤية" أو "نظر</a:t>
            </a:r>
            <a:r>
              <a:rPr lang="fr-FR" sz="2400" b="1" dirty="0"/>
              <a:t>"</a:t>
            </a:r>
            <a:r>
              <a:rPr lang="fr-FR" sz="2400" dirty="0"/>
              <a:t>.</a:t>
            </a:r>
          </a:p>
          <a:p>
            <a:pPr algn="just" rtl="1"/>
            <a:r>
              <a:rPr lang="ar-SA" sz="2400" dirty="0"/>
              <a:t>إذن، المعنى الحرفي لكلمة </a:t>
            </a:r>
            <a:r>
              <a:rPr lang="fr-FR" sz="2400" b="1" dirty="0"/>
              <a:t>"Télévision"</a:t>
            </a:r>
            <a:r>
              <a:rPr lang="fr-FR" sz="2400" dirty="0"/>
              <a:t> </a:t>
            </a:r>
            <a:r>
              <a:rPr lang="ar-SA" sz="2400" dirty="0"/>
              <a:t>هو </a:t>
            </a:r>
            <a:r>
              <a:rPr lang="fr-FR" sz="2400" b="1" dirty="0"/>
              <a:t>"</a:t>
            </a:r>
            <a:r>
              <a:rPr lang="ar-SA" sz="2400" b="1" dirty="0"/>
              <a:t>الرؤية عن بُعد</a:t>
            </a:r>
            <a:r>
              <a:rPr lang="fr-FR" sz="2400" b="1" dirty="0"/>
              <a:t>"</a:t>
            </a:r>
            <a:r>
              <a:rPr lang="ar-SA" sz="2400" dirty="0"/>
              <a:t>، أي نقل الصور (والصوت لاحقًا) من مكان إلى آخر عبر إشارات كهربائية</a:t>
            </a:r>
            <a:r>
              <a:rPr lang="fr-FR" sz="2400" dirty="0"/>
              <a:t>.</a:t>
            </a:r>
          </a:p>
          <a:p>
            <a:pPr algn="just" rtl="1"/>
            <a:r>
              <a:rPr lang="ar-DZ" sz="2400" dirty="0"/>
              <a:t>و</a:t>
            </a:r>
            <a:r>
              <a:rPr lang="ar-SA" sz="2400" dirty="0"/>
              <a:t>أو</a:t>
            </a:r>
            <a:r>
              <a:rPr lang="ar-DZ" sz="2400" dirty="0"/>
              <a:t>َّ</a:t>
            </a:r>
            <a:r>
              <a:rPr lang="ar-SA" sz="2400" dirty="0"/>
              <a:t>ل </a:t>
            </a:r>
            <a:r>
              <a:rPr lang="ar-DZ" sz="2400" dirty="0"/>
              <a:t>إِ</a:t>
            </a:r>
            <a:r>
              <a:rPr lang="ar-SA" sz="2400" dirty="0" err="1"/>
              <a:t>ستعمال</a:t>
            </a:r>
            <a:r>
              <a:rPr lang="ar-SA" sz="2400" dirty="0"/>
              <a:t> معروف للكلمة كان في أواخر </a:t>
            </a:r>
            <a:r>
              <a:rPr lang="ar-SA" sz="2400" b="1" dirty="0"/>
              <a:t>القرن التاسع عشر</a:t>
            </a:r>
            <a:r>
              <a:rPr lang="ar-SA" sz="2400" dirty="0"/>
              <a:t> (حوالي سنة 1900)</a:t>
            </a:r>
            <a:r>
              <a:rPr lang="ar-DZ" sz="2400" dirty="0"/>
              <a:t>،</a:t>
            </a:r>
            <a:r>
              <a:rPr lang="ar-SA" sz="2400" dirty="0"/>
              <a:t> عندما بدأ العلماء يتحدثون عن فكرة إ</a:t>
            </a:r>
            <a:r>
              <a:rPr lang="ar-DZ" sz="2400" dirty="0"/>
              <a:t>ِ</a:t>
            </a:r>
            <a:r>
              <a:rPr lang="ar-SA" sz="2400" dirty="0"/>
              <a:t>رسال الصور عبر الأسلاك، قبل </a:t>
            </a:r>
            <a:r>
              <a:rPr lang="ar-DZ" sz="2400" dirty="0"/>
              <a:t>إِ</a:t>
            </a:r>
            <a:r>
              <a:rPr lang="ar-SA" sz="2400" dirty="0" err="1"/>
              <a:t>ختراع</a:t>
            </a:r>
            <a:r>
              <a:rPr lang="ar-SA" sz="2400" dirty="0"/>
              <a:t> الجهاز الفعلي بسنوات</a:t>
            </a:r>
            <a:r>
              <a:rPr lang="fr-FR" sz="2400" dirty="0"/>
              <a:t>.</a:t>
            </a:r>
          </a:p>
          <a:p>
            <a:pPr algn="just"/>
            <a:r>
              <a:rPr lang="ar-SA" sz="2400" dirty="0"/>
              <a:t>وقد عُرف التلفزيون منذ بداياته كوسيلة </a:t>
            </a:r>
            <a:r>
              <a:rPr lang="ar-DZ" sz="2400" dirty="0"/>
              <a:t>إِ</a:t>
            </a:r>
            <a:r>
              <a:rPr lang="ar-SA" sz="2400" dirty="0"/>
              <a:t>تصال جماهيري</a:t>
            </a:r>
            <a:r>
              <a:rPr lang="ar-DZ" sz="2400" dirty="0"/>
              <a:t>،</a:t>
            </a:r>
            <a:r>
              <a:rPr lang="ar-SA" sz="2400" dirty="0"/>
              <a:t> ت</a:t>
            </a:r>
            <a:r>
              <a:rPr lang="ar-DZ" sz="2400" dirty="0"/>
              <a:t>َ</a:t>
            </a:r>
            <a:r>
              <a:rPr lang="ar-SA" sz="2400" dirty="0"/>
              <a:t>جمع بين الصورة والصوت، وتُعد</a:t>
            </a:r>
            <a:r>
              <a:rPr lang="ar-DZ" sz="2400" dirty="0"/>
              <a:t>ُ</a:t>
            </a:r>
            <a:r>
              <a:rPr lang="ar-SA" sz="2400" dirty="0"/>
              <a:t>ّ من أكثر الوسائل تأثيرًا و</a:t>
            </a:r>
            <a:r>
              <a:rPr lang="ar-DZ" sz="2400" dirty="0"/>
              <a:t>إِ</a:t>
            </a:r>
            <a:r>
              <a:rPr lang="ar-SA" sz="2400" dirty="0" err="1"/>
              <a:t>نتشارًا</a:t>
            </a:r>
            <a:r>
              <a:rPr lang="ar-SA" sz="2400" dirty="0"/>
              <a:t>، نظرًا لقدرتها على نقل الأحداث مباشرة وتقديم المعلومة والترفيه في آن</a:t>
            </a:r>
            <a:r>
              <a:rPr lang="ar-DZ" sz="2400" dirty="0"/>
              <a:t>      </a:t>
            </a:r>
          </a:p>
          <a:p>
            <a:pPr algn="r"/>
            <a:r>
              <a:rPr lang="ar-SA" sz="2400" dirty="0"/>
              <a:t>واحد</a:t>
            </a:r>
            <a:r>
              <a:rPr lang="ar-DZ" sz="2400" dirty="0"/>
              <a:t>.</a:t>
            </a:r>
            <a:endParaRPr lang="fr-FR" sz="3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8B711212-068F-E98D-1197-083FECAC1B8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85695" y="1594883"/>
            <a:ext cx="3822353" cy="3822353"/>
          </a:xfrm>
          <a:prstGeom prst="rect">
            <a:avLst/>
          </a:prstGeom>
        </p:spPr>
      </p:pic>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194EA-2AA7-F7DA-9ED4-E3E428E291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AE19B93-7944-4791-E29F-C01D6AD6EDD3}"/>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أنواع التلفزيون</a:t>
            </a:r>
          </a:p>
        </p:txBody>
      </p:sp>
      <p:sp>
        <p:nvSpPr>
          <p:cNvPr id="29" name="Rectangle 28">
            <a:extLst>
              <a:ext uri="{FF2B5EF4-FFF2-40B4-BE49-F238E27FC236}">
                <a16:creationId xmlns:a16="http://schemas.microsoft.com/office/drawing/2014/main" id="{715191E4-2583-F1BD-EB1B-83A2E1509BB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B858C8-3445-2763-DC67-481038638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A50265-894F-06E6-AA3C-8FDE53A286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C682939-6236-99CE-AD38-2D0E2E043264}"/>
              </a:ext>
            </a:extLst>
          </p:cNvPr>
          <p:cNvSpPr txBox="1"/>
          <p:nvPr/>
        </p:nvSpPr>
        <p:spPr>
          <a:xfrm>
            <a:off x="4685922" y="1729868"/>
            <a:ext cx="6758988" cy="3855543"/>
          </a:xfrm>
          <a:prstGeom prst="rect">
            <a:avLst/>
          </a:prstGeom>
          <a:noFill/>
        </p:spPr>
        <p:txBody>
          <a:bodyPr wrap="square">
            <a:spAutoFit/>
          </a:bodyPr>
          <a:lstStyle/>
          <a:p>
            <a:pPr marL="285750" indent="-285750" algn="just" rtl="1">
              <a:buFont typeface="Wingdings" panose="05000000000000000000" pitchFamily="2" charset="2"/>
              <a:buChar char="q"/>
            </a:pPr>
            <a:r>
              <a:rPr lang="ar-DZ" b="1" dirty="0">
                <a:solidFill>
                  <a:schemeClr val="accent1"/>
                </a:solidFill>
              </a:rPr>
              <a:t> </a:t>
            </a:r>
            <a:r>
              <a:rPr lang="fr-FR" b="1" dirty="0">
                <a:solidFill>
                  <a:schemeClr val="accent1"/>
                </a:solidFill>
              </a:rPr>
              <a:t> </a:t>
            </a:r>
            <a:r>
              <a:rPr lang="ar-SA" sz="2400" b="1" dirty="0">
                <a:solidFill>
                  <a:schemeClr val="accent1"/>
                </a:solidFill>
              </a:rPr>
              <a:t>التلفزيون حسب المحتويات والملكية</a:t>
            </a:r>
            <a:r>
              <a:rPr lang="fr-FR" sz="2400" b="1" dirty="0">
                <a:solidFill>
                  <a:schemeClr val="accent1"/>
                </a:solidFill>
              </a:rPr>
              <a:t>:</a:t>
            </a:r>
            <a:endParaRPr lang="fr-FR" sz="2400" dirty="0">
              <a:solidFill>
                <a:schemeClr val="accent1"/>
              </a:solidFill>
            </a:endParaRPr>
          </a:p>
          <a:p>
            <a:pPr algn="just" rtl="1"/>
            <a:r>
              <a:rPr lang="ar-SA" sz="2400" dirty="0"/>
              <a:t>تتعدد التصنيفات الممكن تقديمها لقنوات التلفزيون باختلاف المقاييس الم</a:t>
            </a:r>
            <a:r>
              <a:rPr lang="ar-DZ" sz="2400" dirty="0"/>
              <a:t>ُ</a:t>
            </a:r>
            <a:r>
              <a:rPr lang="ar-SA" sz="2400" dirty="0" err="1"/>
              <a:t>عتمدة</a:t>
            </a:r>
            <a:r>
              <a:rPr lang="ar-SA" sz="2400" dirty="0"/>
              <a:t> في كل تصنيف، فمن الجانب ال</a:t>
            </a:r>
            <a:r>
              <a:rPr lang="ar-DZ" sz="2400" dirty="0"/>
              <a:t>إِ</a:t>
            </a:r>
            <a:r>
              <a:rPr lang="ar-SA" sz="2400" dirty="0" err="1"/>
              <a:t>قتصادي</a:t>
            </a:r>
            <a:r>
              <a:rPr lang="ar-DZ" sz="2400" dirty="0"/>
              <a:t>،</a:t>
            </a:r>
            <a:r>
              <a:rPr lang="ar-SA" sz="2400" dirty="0"/>
              <a:t> ش</a:t>
            </a:r>
            <a:r>
              <a:rPr lang="ar-DZ" sz="2400" dirty="0"/>
              <a:t>َ</a:t>
            </a:r>
            <a:r>
              <a:rPr lang="ar-SA" sz="2400" dirty="0"/>
              <a:t>هدت قنوات التلفزيون تطورًا ملحوظًا سواء من حيث ملكية القنوات ورأس مالها أو من حيث م</a:t>
            </a:r>
            <a:r>
              <a:rPr lang="ar-DZ" sz="2400" dirty="0"/>
              <a:t>ُ</a:t>
            </a:r>
            <a:r>
              <a:rPr lang="ar-SA" sz="2400" dirty="0" err="1"/>
              <a:t>حتواها</a:t>
            </a:r>
            <a:r>
              <a:rPr lang="ar-SA" sz="2400" dirty="0"/>
              <a:t> البرامجي</a:t>
            </a:r>
            <a:r>
              <a:rPr lang="ar-DZ" sz="2400" dirty="0"/>
              <a:t>،</a:t>
            </a:r>
            <a:r>
              <a:rPr lang="ar-SA" sz="2400" dirty="0"/>
              <a:t> الذي كان نتيجة بحوث م</a:t>
            </a:r>
            <a:r>
              <a:rPr lang="ar-DZ" sz="2400" dirty="0"/>
              <a:t>ُ</a:t>
            </a:r>
            <a:r>
              <a:rPr lang="ar-SA" sz="2400" dirty="0" err="1"/>
              <a:t>عمقة</a:t>
            </a:r>
            <a:r>
              <a:rPr lang="ar-SA" sz="2400" dirty="0"/>
              <a:t> حول رغبات الجمهور</a:t>
            </a:r>
            <a:r>
              <a:rPr lang="fr-FR" sz="2400" dirty="0"/>
              <a:t>.</a:t>
            </a:r>
          </a:p>
          <a:p>
            <a:pPr algn="just" rtl="1"/>
            <a:r>
              <a:rPr lang="ar-SA" sz="2400" dirty="0"/>
              <a:t>كما أن</a:t>
            </a:r>
            <a:r>
              <a:rPr lang="ar-DZ" sz="2400" dirty="0"/>
              <a:t>َّ</a:t>
            </a:r>
            <a:r>
              <a:rPr lang="ar-SA" sz="2400" dirty="0"/>
              <a:t> للتطور التكنولوجي</a:t>
            </a:r>
            <a:r>
              <a:rPr lang="ar-DZ" sz="2400" dirty="0"/>
              <a:t>،</a:t>
            </a:r>
            <a:r>
              <a:rPr lang="ar-SA" sz="2400" dirty="0"/>
              <a:t> دخلًا كبيرًا في تطو</a:t>
            </a:r>
            <a:r>
              <a:rPr lang="ar-DZ" sz="2400" dirty="0"/>
              <a:t>ُّ</a:t>
            </a:r>
            <a:r>
              <a:rPr lang="ar-SA" sz="2400" dirty="0"/>
              <a:t>ر النماذج الاقتصادية لقنوات التلفزيون، يمكن أن ن</a:t>
            </a:r>
            <a:r>
              <a:rPr lang="ar-DZ" sz="2400" dirty="0"/>
              <a:t>ُ</a:t>
            </a:r>
            <a:r>
              <a:rPr lang="ar-SA" sz="2400" dirty="0"/>
              <a:t>حد</a:t>
            </a:r>
            <a:r>
              <a:rPr lang="ar-DZ" sz="2400" dirty="0"/>
              <a:t>ِّ</a:t>
            </a:r>
            <a:r>
              <a:rPr lang="ar-SA" sz="2400" dirty="0"/>
              <a:t>د تصنيفين أساسيين ألا وهما</a:t>
            </a:r>
            <a:r>
              <a:rPr lang="ar-DZ" sz="2400" dirty="0"/>
              <a:t>:</a:t>
            </a:r>
            <a:r>
              <a:rPr lang="ar-SA" sz="2400" dirty="0"/>
              <a:t> التصنيف حسب الملكية والتصنيف حسب المحتوى</a:t>
            </a:r>
            <a:r>
              <a:rPr lang="ar-DZ" sz="2400" dirty="0"/>
              <a:t>.</a:t>
            </a:r>
            <a:endParaRPr lang="fr-FR" sz="2400" dirty="0"/>
          </a:p>
          <a:p>
            <a:pPr algn="r">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1">
            <a:extLst>
              <a:ext uri="{FF2B5EF4-FFF2-40B4-BE49-F238E27FC236}">
                <a16:creationId xmlns:a16="http://schemas.microsoft.com/office/drawing/2014/main" id="{28E08E5A-4F45-EF2D-84C0-F5A5C70D4F8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0A7E3C-9BE3-20F0-DE81-44E0458EF33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6973997-70B1-9DEB-5AE3-4671908FA20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pic>
        <p:nvPicPr>
          <p:cNvPr id="10" name="Image 9">
            <a:extLst>
              <a:ext uri="{FF2B5EF4-FFF2-40B4-BE49-F238E27FC236}">
                <a16:creationId xmlns:a16="http://schemas.microsoft.com/office/drawing/2014/main" id="{C93DB8F2-32DA-D6B0-7835-D82A20119B69}"/>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l="13592" r="15896"/>
          <a:stretch>
            <a:fillRect/>
          </a:stretch>
        </p:blipFill>
        <p:spPr>
          <a:xfrm>
            <a:off x="930263" y="1729868"/>
            <a:ext cx="3540641" cy="41333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507696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A416F-5DD4-934E-6EF4-88DC115139A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0207FA-5AF6-0EE2-E577-BA8F4D0A8C95}"/>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أنواع التلفزيون</a:t>
            </a:r>
          </a:p>
        </p:txBody>
      </p:sp>
      <p:sp>
        <p:nvSpPr>
          <p:cNvPr id="29" name="Rectangle 28">
            <a:extLst>
              <a:ext uri="{FF2B5EF4-FFF2-40B4-BE49-F238E27FC236}">
                <a16:creationId xmlns:a16="http://schemas.microsoft.com/office/drawing/2014/main" id="{CC4BD65B-B004-245A-1F43-23070E98934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60D887-B529-693A-CB67-D14A4CA119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54CC1A4-957A-8154-201B-D61DB14859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3B8FCFB-57E7-D531-4A53-3819F174E68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2D31D9A-D292-12DA-08AF-37B4E213A4D2}"/>
              </a:ext>
            </a:extLst>
          </p:cNvPr>
          <p:cNvSpPr/>
          <p:nvPr/>
        </p:nvSpPr>
        <p:spPr>
          <a:xfrm rot="16200000" flipV="1">
            <a:off x="-2107181" y="240639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5C767F1B-8D93-B5AB-0021-4239DFDD3955}"/>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9" name="ZoneTexte 8">
            <a:extLst>
              <a:ext uri="{FF2B5EF4-FFF2-40B4-BE49-F238E27FC236}">
                <a16:creationId xmlns:a16="http://schemas.microsoft.com/office/drawing/2014/main" id="{E09E08E2-2AA8-806C-08A6-DA8C94D94155}"/>
              </a:ext>
            </a:extLst>
          </p:cNvPr>
          <p:cNvSpPr txBox="1"/>
          <p:nvPr/>
        </p:nvSpPr>
        <p:spPr>
          <a:xfrm>
            <a:off x="2383605" y="1416910"/>
            <a:ext cx="8504433" cy="4816896"/>
          </a:xfrm>
          <a:prstGeom prst="rect">
            <a:avLst/>
          </a:prstGeom>
          <a:noFill/>
        </p:spPr>
        <p:txBody>
          <a:bodyPr wrap="square">
            <a:spAutoFit/>
          </a:bodyPr>
          <a:lstStyle/>
          <a:p>
            <a:pPr marL="457200" algn="r" rtl="1">
              <a:lnSpc>
                <a:spcPct val="107000"/>
              </a:lnSpc>
              <a:buNone/>
            </a:pPr>
            <a:r>
              <a:rPr lang="ar-DZ" sz="2400" b="1" kern="0" dirty="0">
                <a:solidFill>
                  <a:schemeClr val="accent2"/>
                </a:solidFill>
                <a:latin typeface="Arial" panose="020B0604020202020204" pitchFamily="34" charset="0"/>
                <a:ea typeface="Calibri" panose="020F0502020204030204" pitchFamily="34" charset="0"/>
                <a:cs typeface="Arial" panose="020B0604020202020204" pitchFamily="34" charset="0"/>
              </a:rPr>
              <a:t>أولاً: </a:t>
            </a:r>
            <a:r>
              <a:rPr lang="ar-SA" sz="2400" b="1" kern="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التصنيف حسب الملكية</a:t>
            </a:r>
            <a:r>
              <a:rPr lang="fr-FR" sz="2400" b="1" kern="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a:t>
            </a:r>
            <a:endParaRPr lang="fr-FR"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marL="457200" algn="r">
              <a:lnSpc>
                <a:spcPct val="107000"/>
              </a:lnSpc>
            </a:pPr>
            <a:endParaRPr lang="ar-DZ" sz="2400" b="1" kern="0" dirty="0">
              <a:latin typeface="Arial" panose="020B0604020202020204" pitchFamily="34" charset="0"/>
              <a:ea typeface="Calibri" panose="020F0502020204030204" pitchFamily="34" charset="0"/>
              <a:cs typeface="Arial" panose="020B0604020202020204" pitchFamily="34" charset="0"/>
            </a:endParaRPr>
          </a:p>
          <a:p>
            <a:pPr marL="457200" algn="r">
              <a:lnSpc>
                <a:spcPct val="107000"/>
              </a:lnSpc>
            </a:pPr>
            <a:r>
              <a:rPr lang="ar-DZ" sz="2400" b="1" kern="0" dirty="0">
                <a:effectLst/>
                <a:latin typeface="Arial" panose="020B0604020202020204" pitchFamily="34" charset="0"/>
                <a:ea typeface="Calibri" panose="020F0502020204030204" pitchFamily="34" charset="0"/>
                <a:cs typeface="Arial" panose="020B0604020202020204" pitchFamily="34" charset="0"/>
              </a:rPr>
              <a:t>1- </a:t>
            </a:r>
            <a:r>
              <a:rPr lang="ar-SA" sz="2400" b="1" kern="0" dirty="0">
                <a:effectLst/>
                <a:latin typeface="Arial" panose="020B0604020202020204" pitchFamily="34" charset="0"/>
                <a:ea typeface="Calibri" panose="020F0502020204030204" pitchFamily="34" charset="0"/>
                <a:cs typeface="Arial" panose="020B0604020202020204" pitchFamily="34" charset="0"/>
              </a:rPr>
              <a:t>قنوات التلفزيون المجانية</a:t>
            </a:r>
            <a:r>
              <a:rPr lang="ar-DZ" sz="2400" b="1" kern="0" dirty="0">
                <a:effectLst/>
                <a:latin typeface="Arial" panose="020B0604020202020204" pitchFamily="34" charset="0"/>
                <a:ea typeface="Calibri" panose="020F0502020204030204" pitchFamily="34" charset="0"/>
                <a:cs typeface="Arial" panose="020B0604020202020204" pitchFamily="34" charset="0"/>
              </a:rPr>
              <a:t>:</a:t>
            </a:r>
            <a:br>
              <a:rPr lang="fr-FR" sz="2400" kern="0" dirty="0">
                <a:effectLst/>
                <a:latin typeface="Arial" panose="020B0604020202020204" pitchFamily="34" charset="0"/>
                <a:ea typeface="Calibri" panose="020F0502020204030204" pitchFamily="34" charset="0"/>
                <a:cs typeface="Arial" panose="020B0604020202020204" pitchFamily="34" charset="0"/>
              </a:rPr>
            </a:br>
            <a:r>
              <a:rPr lang="ar-SA" sz="2400" kern="0" dirty="0">
                <a:effectLst/>
                <a:latin typeface="Arial" panose="020B0604020202020204" pitchFamily="34" charset="0"/>
                <a:ea typeface="Calibri" panose="020F0502020204030204" pitchFamily="34" charset="0"/>
                <a:cs typeface="Arial" panose="020B0604020202020204" pitchFamily="34" charset="0"/>
              </a:rPr>
              <a:t>وهي القنوات التي ت</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ب</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ث برامجها دون </a:t>
            </a:r>
            <a:r>
              <a:rPr lang="ar-DZ" sz="2400" kern="0" dirty="0">
                <a:effectLst/>
                <a:latin typeface="Arial" panose="020B0604020202020204" pitchFamily="34" charset="0"/>
                <a:ea typeface="Calibri" panose="020F0502020204030204" pitchFamily="34" charset="0"/>
                <a:cs typeface="Arial" panose="020B0604020202020204" pitchFamily="34" charset="0"/>
              </a:rPr>
              <a:t>إِ</a:t>
            </a:r>
            <a:r>
              <a:rPr lang="ar-SA" sz="2400" kern="0" dirty="0">
                <a:effectLst/>
                <a:latin typeface="Arial" panose="020B0604020202020204" pitchFamily="34" charset="0"/>
                <a:ea typeface="Calibri" panose="020F0502020204030204" pitchFamily="34" charset="0"/>
                <a:cs typeface="Arial" panose="020B0604020202020204" pitchFamily="34" charset="0"/>
              </a:rPr>
              <a:t>شتراك، وتُموَّل أساسًا من عائدات الإ</a:t>
            </a:r>
            <a:r>
              <a:rPr lang="ar-DZ" sz="2400" kern="0" dirty="0">
                <a:effectLst/>
                <a:latin typeface="Arial" panose="020B0604020202020204" pitchFamily="34" charset="0"/>
                <a:ea typeface="Calibri" panose="020F0502020204030204" pitchFamily="34" charset="0"/>
                <a:cs typeface="Arial" panose="020B0604020202020204" pitchFamily="34" charset="0"/>
              </a:rPr>
              <a:t>ِعلان</a:t>
            </a:r>
            <a:r>
              <a:rPr lang="ar-SA" sz="2400" kern="0" dirty="0">
                <a:effectLst/>
                <a:latin typeface="Arial" panose="020B0604020202020204" pitchFamily="34" charset="0"/>
                <a:ea typeface="Calibri" panose="020F0502020204030204" pitchFamily="34" charset="0"/>
                <a:cs typeface="Arial" panose="020B0604020202020204" pitchFamily="34" charset="0"/>
              </a:rPr>
              <a:t>. تتميز بكونها مفتوحة أمام الجمهور العريض وتسعى إلى </a:t>
            </a:r>
            <a:r>
              <a:rPr lang="ar-DZ" sz="2400" kern="0" dirty="0">
                <a:effectLst/>
                <a:latin typeface="Arial" panose="020B0604020202020204" pitchFamily="34" charset="0"/>
                <a:ea typeface="Calibri" panose="020F0502020204030204" pitchFamily="34" charset="0"/>
                <a:cs typeface="Arial" panose="020B0604020202020204" pitchFamily="34" charset="0"/>
              </a:rPr>
              <a:t>إِ</a:t>
            </a:r>
            <a:r>
              <a:rPr lang="ar-SA" sz="2400" kern="0" dirty="0" err="1">
                <a:effectLst/>
                <a:latin typeface="Arial" panose="020B0604020202020204" pitchFamily="34" charset="0"/>
                <a:ea typeface="Calibri" panose="020F0502020204030204" pitchFamily="34" charset="0"/>
                <a:cs typeface="Arial" panose="020B0604020202020204" pitchFamily="34" charset="0"/>
              </a:rPr>
              <a:t>ستقطاب</a:t>
            </a:r>
            <a:r>
              <a:rPr lang="ar-SA" sz="2400" kern="0" dirty="0">
                <a:effectLst/>
                <a:latin typeface="Arial" panose="020B0604020202020204" pitchFamily="34" charset="0"/>
                <a:ea typeface="Calibri" panose="020F0502020204030204" pitchFamily="34" charset="0"/>
                <a:cs typeface="Arial" panose="020B0604020202020204" pitchFamily="34" charset="0"/>
              </a:rPr>
              <a:t> أكبر عدد من المشاهدين</a:t>
            </a:r>
            <a:r>
              <a:rPr lang="ar-DZ" sz="2400" kern="0" dirty="0">
                <a:latin typeface="Arial" panose="020B0604020202020204" pitchFamily="34" charset="0"/>
                <a:ea typeface="Calibri" panose="020F0502020204030204" pitchFamily="34" charset="0"/>
                <a:cs typeface="Arial" panose="020B0604020202020204" pitchFamily="34" charset="0"/>
              </a:rPr>
              <a:t>.</a:t>
            </a:r>
          </a:p>
          <a:p>
            <a:pPr marL="457200" algn="r">
              <a:lnSpc>
                <a:spcPct val="107000"/>
              </a:lnSpc>
            </a:pPr>
            <a:r>
              <a:rPr lang="ar-DZ" sz="2400" b="1" kern="0" dirty="0">
                <a:latin typeface="Arial" panose="020B0604020202020204" pitchFamily="34" charset="0"/>
                <a:ea typeface="Calibri" panose="020F0502020204030204" pitchFamily="34" charset="0"/>
                <a:cs typeface="Arial" panose="020B0604020202020204" pitchFamily="34" charset="0"/>
              </a:rPr>
              <a:t>مثال : </a:t>
            </a:r>
            <a:r>
              <a:rPr lang="ar-DZ" sz="2400" b="1" kern="0" dirty="0">
                <a:solidFill>
                  <a:srgbClr val="00B050"/>
                </a:solidFill>
                <a:latin typeface="Arial" panose="020B0604020202020204" pitchFamily="34" charset="0"/>
                <a:ea typeface="Calibri" panose="020F0502020204030204" pitchFamily="34" charset="0"/>
                <a:cs typeface="Arial" panose="020B0604020202020204" pitchFamily="34" charset="0"/>
              </a:rPr>
              <a:t>قناة السعودية        </a:t>
            </a:r>
          </a:p>
          <a:p>
            <a:pPr marL="457200" algn="r">
              <a:lnSpc>
                <a:spcPct val="107000"/>
              </a:lnSpc>
              <a:buNone/>
            </a:pPr>
            <a:r>
              <a:rPr lang="ar-DZ" sz="2400" b="1" kern="0" dirty="0">
                <a:effectLst/>
                <a:latin typeface="Arial" panose="020B0604020202020204" pitchFamily="34" charset="0"/>
                <a:ea typeface="Calibri" panose="020F0502020204030204" pitchFamily="34" charset="0"/>
                <a:cs typeface="Arial" panose="020B0604020202020204" pitchFamily="34" charset="0"/>
              </a:rPr>
              <a:t>2-</a:t>
            </a:r>
            <a:r>
              <a:rPr lang="ar-SA" sz="2400" b="1" kern="0" dirty="0">
                <a:effectLst/>
                <a:latin typeface="Arial" panose="020B0604020202020204" pitchFamily="34" charset="0"/>
                <a:ea typeface="Calibri" panose="020F0502020204030204" pitchFamily="34" charset="0"/>
                <a:cs typeface="Arial" panose="020B0604020202020204" pitchFamily="34" charset="0"/>
              </a:rPr>
              <a:t>القنوات التلفزيونية المدفوعة</a:t>
            </a:r>
            <a:r>
              <a:rPr lang="ar-DZ" sz="2400" b="1" kern="0" dirty="0">
                <a:effectLst/>
                <a:latin typeface="Arial" panose="020B0604020202020204" pitchFamily="34" charset="0"/>
                <a:ea typeface="Calibri" panose="020F0502020204030204" pitchFamily="34" charset="0"/>
                <a:cs typeface="Arial" panose="020B0604020202020204" pitchFamily="34" charset="0"/>
              </a:rPr>
              <a:t>:</a:t>
            </a:r>
          </a:p>
          <a:p>
            <a:pPr marL="457200" algn="r">
              <a:lnSpc>
                <a:spcPct val="107000"/>
              </a:lnSpc>
              <a:buNone/>
            </a:pPr>
            <a:r>
              <a:rPr lang="ar-SA" sz="2400" kern="0" dirty="0">
                <a:effectLst/>
                <a:latin typeface="Arial" panose="020B0604020202020204" pitchFamily="34" charset="0"/>
                <a:ea typeface="Calibri" panose="020F0502020204030204" pitchFamily="34" charset="0"/>
                <a:cs typeface="Arial" panose="020B0604020202020204" pitchFamily="34" charset="0"/>
              </a:rPr>
              <a:t>وهي القنوات التي تعتمد على نظام ال</a:t>
            </a:r>
            <a:r>
              <a:rPr lang="ar-DZ" sz="2400" kern="0" dirty="0">
                <a:effectLst/>
                <a:latin typeface="Arial" panose="020B0604020202020204" pitchFamily="34" charset="0"/>
                <a:ea typeface="Calibri" panose="020F0502020204030204" pitchFamily="34" charset="0"/>
                <a:cs typeface="Arial" panose="020B0604020202020204" pitchFamily="34" charset="0"/>
              </a:rPr>
              <a:t>إِ</a:t>
            </a:r>
            <a:r>
              <a:rPr lang="ar-SA" sz="2400" kern="0" dirty="0">
                <a:effectLst/>
                <a:latin typeface="Arial" panose="020B0604020202020204" pitchFamily="34" charset="0"/>
                <a:ea typeface="Calibri" panose="020F0502020204030204" pitchFamily="34" charset="0"/>
                <a:cs typeface="Arial" panose="020B0604020202020204" pitchFamily="34" charset="0"/>
              </a:rPr>
              <a:t>شتراك أو الدفع مقابل المشاهدة. ظهرت مع تطور التكنولوجيا الرقمية والأقمار الصناعية، وتتميز </a:t>
            </a:r>
            <a:r>
              <a:rPr lang="ar-DZ" sz="2400" kern="0" dirty="0">
                <a:effectLst/>
                <a:latin typeface="Arial" panose="020B0604020202020204" pitchFamily="34" charset="0"/>
                <a:ea typeface="Calibri" panose="020F0502020204030204" pitchFamily="34" charset="0"/>
                <a:cs typeface="Arial" panose="020B0604020202020204" pitchFamily="34" charset="0"/>
              </a:rPr>
              <a:t>بأنّها </a:t>
            </a:r>
            <a:r>
              <a:rPr lang="ar-SA" sz="2400" kern="0" dirty="0">
                <a:effectLst/>
                <a:latin typeface="Arial" panose="020B0604020202020204" pitchFamily="34" charset="0"/>
                <a:ea typeface="Calibri" panose="020F0502020204030204" pitchFamily="34" charset="0"/>
                <a:cs typeface="Arial" panose="020B0604020202020204" pitchFamily="34" charset="0"/>
              </a:rPr>
              <a:t>برامج متخصصة ذات جودة عالية، موجهة </a:t>
            </a:r>
            <a:r>
              <a:rPr lang="ar-SA" sz="2400" kern="0" dirty="0">
                <a:effectLst/>
                <a:latin typeface="Calibri" panose="020F0502020204030204" pitchFamily="34" charset="0"/>
                <a:ea typeface="Calibri" panose="020F0502020204030204" pitchFamily="34" charset="0"/>
                <a:cs typeface="Arial" panose="020B0604020202020204" pitchFamily="34" charset="0"/>
              </a:rPr>
              <a:t>إلى فئات محددة من الجمهور.</a:t>
            </a:r>
            <a:endParaRPr lang="ar-DZ" sz="2400" kern="0" dirty="0">
              <a:effectLst/>
              <a:latin typeface="Calibri" panose="020F0502020204030204" pitchFamily="34" charset="0"/>
              <a:ea typeface="Calibri" panose="020F0502020204030204" pitchFamily="34" charset="0"/>
              <a:cs typeface="Arial" panose="020B0604020202020204" pitchFamily="34" charset="0"/>
            </a:endParaRPr>
          </a:p>
          <a:p>
            <a:pPr marL="457200" algn="r">
              <a:lnSpc>
                <a:spcPct val="107000"/>
              </a:lnSpc>
              <a:buNone/>
            </a:pPr>
            <a:r>
              <a:rPr lang="fr-FR" sz="2400" b="1" dirty="0" err="1">
                <a:solidFill>
                  <a:srgbClr val="7030A0"/>
                </a:solidFill>
              </a:rPr>
              <a:t>beIN</a:t>
            </a:r>
            <a:r>
              <a:rPr lang="fr-FR" sz="2400" b="1" dirty="0">
                <a:solidFill>
                  <a:srgbClr val="7030A0"/>
                </a:solidFill>
              </a:rPr>
              <a:t> Sports</a:t>
            </a:r>
            <a:r>
              <a:rPr lang="ar-DZ" sz="2400" b="1" kern="0" dirty="0">
                <a:latin typeface="Calibri" panose="020F0502020204030204" pitchFamily="34" charset="0"/>
                <a:ea typeface="Calibri" panose="020F0502020204030204" pitchFamily="34" charset="0"/>
              </a:rPr>
              <a:t>مثال:</a:t>
            </a:r>
            <a:r>
              <a:rPr lang="ar-DZ" sz="2400" b="1" kern="0" dirty="0">
                <a:latin typeface="Calibri" panose="020F0502020204030204" pitchFamily="34" charset="0"/>
                <a:ea typeface="Calibri" panose="020F0502020204030204" pitchFamily="34" charset="0"/>
                <a:cs typeface="Arial" panose="020B0604020202020204" pitchFamily="34" charset="0"/>
              </a:rPr>
              <a:t> </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ZoneTexte 4">
            <a:extLst>
              <a:ext uri="{FF2B5EF4-FFF2-40B4-BE49-F238E27FC236}">
                <a16:creationId xmlns:a16="http://schemas.microsoft.com/office/drawing/2014/main" id="{CD2FB951-9DFD-48A5-C0F4-13BA5D87502C}"/>
              </a:ext>
            </a:extLst>
          </p:cNvPr>
          <p:cNvSpPr txBox="1"/>
          <p:nvPr/>
        </p:nvSpPr>
        <p:spPr>
          <a:xfrm>
            <a:off x="950210" y="3673775"/>
            <a:ext cx="6498404" cy="400110"/>
          </a:xfrm>
          <a:prstGeom prst="rect">
            <a:avLst/>
          </a:prstGeom>
          <a:noFill/>
        </p:spPr>
        <p:txBody>
          <a:bodyPr wrap="square">
            <a:spAutoFit/>
          </a:bodyPr>
          <a:lstStyle/>
          <a:p>
            <a:r>
              <a:rPr lang="fr-FR" sz="2000" b="1" dirty="0"/>
              <a:t>https://saudiatv.sba.sa/Home</a:t>
            </a:r>
          </a:p>
        </p:txBody>
      </p:sp>
      <p:pic>
        <p:nvPicPr>
          <p:cNvPr id="10" name="Image 9">
            <a:extLst>
              <a:ext uri="{FF2B5EF4-FFF2-40B4-BE49-F238E27FC236}">
                <a16:creationId xmlns:a16="http://schemas.microsoft.com/office/drawing/2014/main" id="{41049A0F-FDFD-20EA-1458-45A0F194A6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08170" y="3559600"/>
            <a:ext cx="2329871" cy="646567"/>
          </a:xfrm>
          <a:prstGeom prst="rect">
            <a:avLst/>
          </a:prstGeom>
        </p:spPr>
      </p:pic>
      <p:sp>
        <p:nvSpPr>
          <p:cNvPr id="15" name="ZoneTexte 14">
            <a:extLst>
              <a:ext uri="{FF2B5EF4-FFF2-40B4-BE49-F238E27FC236}">
                <a16:creationId xmlns:a16="http://schemas.microsoft.com/office/drawing/2014/main" id="{819B3F57-8133-9455-CE80-53550E81C814}"/>
              </a:ext>
            </a:extLst>
          </p:cNvPr>
          <p:cNvSpPr txBox="1"/>
          <p:nvPr/>
        </p:nvSpPr>
        <p:spPr>
          <a:xfrm>
            <a:off x="562602" y="5761859"/>
            <a:ext cx="6496492" cy="369332"/>
          </a:xfrm>
          <a:prstGeom prst="rect">
            <a:avLst/>
          </a:prstGeom>
          <a:noFill/>
        </p:spPr>
        <p:txBody>
          <a:bodyPr wrap="square">
            <a:spAutoFit/>
          </a:bodyPr>
          <a:lstStyle/>
          <a:p>
            <a:r>
              <a:rPr lang="fr-FR" b="1" dirty="0"/>
              <a:t>https://www.beinsports.com/ar-mena</a:t>
            </a:r>
          </a:p>
        </p:txBody>
      </p:sp>
      <p:pic>
        <p:nvPicPr>
          <p:cNvPr id="18" name="Image 17">
            <a:extLst>
              <a:ext uri="{FF2B5EF4-FFF2-40B4-BE49-F238E27FC236}">
                <a16:creationId xmlns:a16="http://schemas.microsoft.com/office/drawing/2014/main" id="{8D6F0D7B-B0A2-775D-72E3-6EF85BC683A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50735" y="5744066"/>
            <a:ext cx="2287132" cy="404918"/>
          </a:xfrm>
          <a:prstGeom prst="rect">
            <a:avLst/>
          </a:prstGeom>
        </p:spPr>
      </p:pic>
    </p:spTree>
    <p:extLst>
      <p:ext uri="{BB962C8B-B14F-4D97-AF65-F5344CB8AC3E}">
        <p14:creationId xmlns:p14="http://schemas.microsoft.com/office/powerpoint/2010/main" val="287805066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6294A-88DA-FA78-3FCE-42CE6488003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A7DDAD7-7651-9E98-A59E-C293DF241190}"/>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أنواع التلفزيون</a:t>
            </a:r>
          </a:p>
        </p:txBody>
      </p:sp>
      <p:sp>
        <p:nvSpPr>
          <p:cNvPr id="29" name="Rectangle 28">
            <a:extLst>
              <a:ext uri="{FF2B5EF4-FFF2-40B4-BE49-F238E27FC236}">
                <a16:creationId xmlns:a16="http://schemas.microsoft.com/office/drawing/2014/main" id="{17347790-A0D4-435F-C1EE-7A136D9D5DB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925DAB-88F9-843C-6CB2-92504D94D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8AE1F88-3845-907D-D4BE-FA9AD0A3C38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8CC45BC6-63CA-F424-CA09-89689235090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A8D67FA-0121-DECF-6A28-2363D0B588A6}"/>
              </a:ext>
            </a:extLst>
          </p:cNvPr>
          <p:cNvSpPr/>
          <p:nvPr/>
        </p:nvSpPr>
        <p:spPr>
          <a:xfrm rot="16200000" flipV="1">
            <a:off x="-2261479" y="2344532"/>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282F1246-59F3-04C8-EA2E-492A2CDECFC0}"/>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7AA9789A-9E11-AD8D-416F-668B367F643B}"/>
              </a:ext>
            </a:extLst>
          </p:cNvPr>
          <p:cNvSpPr txBox="1"/>
          <p:nvPr/>
        </p:nvSpPr>
        <p:spPr>
          <a:xfrm>
            <a:off x="5722424" y="1729868"/>
            <a:ext cx="5937504" cy="4829720"/>
          </a:xfrm>
          <a:prstGeom prst="rect">
            <a:avLst/>
          </a:prstGeom>
          <a:noFill/>
        </p:spPr>
        <p:txBody>
          <a:bodyPr wrap="square">
            <a:spAutoFit/>
          </a:bodyPr>
          <a:lstStyle/>
          <a:p>
            <a:pPr marL="457200" algn="r" rtl="1">
              <a:lnSpc>
                <a:spcPct val="107000"/>
              </a:lnSpc>
              <a:spcAft>
                <a:spcPts val="800"/>
              </a:spcAft>
              <a:buNone/>
            </a:pPr>
            <a:r>
              <a:rPr lang="ar-DZ" sz="2400" b="1" kern="0" dirty="0">
                <a:effectLst/>
                <a:latin typeface="Arial" panose="020B0604020202020204" pitchFamily="34" charset="0"/>
                <a:ea typeface="Calibri" panose="020F0502020204030204" pitchFamily="34" charset="0"/>
                <a:cs typeface="Arial" panose="020B0604020202020204" pitchFamily="34" charset="0"/>
              </a:rPr>
              <a:t>3- </a:t>
            </a:r>
            <a:r>
              <a:rPr lang="ar-SA" sz="2400" b="1" kern="0" dirty="0">
                <a:effectLst/>
                <a:latin typeface="Arial" panose="020B0604020202020204" pitchFamily="34" charset="0"/>
                <a:ea typeface="Calibri" panose="020F0502020204030204" pitchFamily="34" charset="0"/>
                <a:cs typeface="Arial" panose="020B0604020202020204" pitchFamily="34" charset="0"/>
              </a:rPr>
              <a:t>القنوات ذات المحتوى التكميلي</a:t>
            </a:r>
            <a:r>
              <a:rPr lang="fr-FR" sz="2400" kern="0" dirty="0">
                <a:effectLst/>
                <a:latin typeface="Arial" panose="020B0604020202020204" pitchFamily="34" charset="0"/>
                <a:ea typeface="Calibri" panose="020F0502020204030204" pitchFamily="34" charset="0"/>
                <a:cs typeface="Arial" panose="020B0604020202020204" pitchFamily="34" charset="0"/>
              </a:rPr>
              <a:t>:</a:t>
            </a:r>
          </a:p>
          <a:p>
            <a:pPr marL="457200" algn="just" rtl="1">
              <a:lnSpc>
                <a:spcPct val="107000"/>
              </a:lnSpc>
              <a:spcAft>
                <a:spcPts val="800"/>
              </a:spcAft>
              <a:buNone/>
            </a:pPr>
            <a:r>
              <a:rPr lang="ar-EG" sz="2400" dirty="0"/>
              <a:t>هي القنوات أو الم</a:t>
            </a:r>
            <a:r>
              <a:rPr lang="ar-DZ" sz="2400" dirty="0"/>
              <a:t>َ</a:t>
            </a:r>
            <a:r>
              <a:rPr lang="ar-EG" sz="2400" dirty="0"/>
              <a:t>نصات التي تقدم محتوى إضافي م</a:t>
            </a:r>
            <a:r>
              <a:rPr lang="ar-DZ" sz="2400" dirty="0"/>
              <a:t>ُ</a:t>
            </a:r>
            <a:r>
              <a:rPr lang="ar-EG" sz="2400" dirty="0"/>
              <a:t>ك</a:t>
            </a:r>
            <a:r>
              <a:rPr lang="ar-DZ" sz="2400" dirty="0"/>
              <a:t>َ</a:t>
            </a:r>
            <a:r>
              <a:rPr lang="ar-EG" sz="2400" dirty="0"/>
              <a:t>م</a:t>
            </a:r>
            <a:r>
              <a:rPr lang="ar-DZ" sz="2400" dirty="0"/>
              <a:t>ِّ</a:t>
            </a:r>
            <a:r>
              <a:rPr lang="ar-EG" sz="2400" dirty="0"/>
              <a:t>ل لبث رئيسي، غالبًا عبر الإنترنت أو التطبيقات.</a:t>
            </a:r>
            <a:endParaRPr lang="ar-DZ" sz="2400" kern="0" dirty="0">
              <a:effectLst/>
              <a:latin typeface="Arial" panose="020B060402020202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DZ" sz="2400" kern="0" dirty="0">
                <a:latin typeface="Arial" panose="020B0604020202020204" pitchFamily="34" charset="0"/>
                <a:ea typeface="Calibri" panose="020F0502020204030204" pitchFamily="34" charset="0"/>
                <a:cs typeface="Arial" panose="020B0604020202020204" pitchFamily="34" charset="0"/>
              </a:rPr>
              <a:t>وُ</a:t>
            </a:r>
            <a:r>
              <a:rPr lang="ar-SA" sz="2400" kern="0" dirty="0">
                <a:effectLst/>
                <a:latin typeface="Arial" panose="020B0604020202020204" pitchFamily="34" charset="0"/>
                <a:ea typeface="Calibri" panose="020F0502020204030204" pitchFamily="34" charset="0"/>
                <a:cs typeface="Arial" panose="020B0604020202020204" pitchFamily="34" charset="0"/>
              </a:rPr>
              <a:t>ج</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err="1">
                <a:effectLst/>
                <a:latin typeface="Arial" panose="020B0604020202020204" pitchFamily="34" charset="0"/>
                <a:ea typeface="Calibri" panose="020F0502020204030204" pitchFamily="34" charset="0"/>
                <a:cs typeface="Arial" panose="020B0604020202020204" pitchFamily="34" charset="0"/>
              </a:rPr>
              <a:t>دت</a:t>
            </a:r>
            <a:r>
              <a:rPr lang="ar-SA" sz="2400" kern="0" dirty="0">
                <a:effectLst/>
                <a:latin typeface="Arial" panose="020B0604020202020204" pitchFamily="34" charset="0"/>
                <a:ea typeface="Calibri" panose="020F0502020204030204" pitchFamily="34" charset="0"/>
                <a:cs typeface="Arial" panose="020B0604020202020204" pitchFamily="34" charset="0"/>
              </a:rPr>
              <a:t> هذه القنوات بغرض تكملة القنوات ذات المحتوى العام، وهي نتيجة للتحولات في مجال التلفزيون</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 بداية بالبحوث الإعلامية ال</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تي أقر</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ت بعدم تجانس الجماهير، وصولًا إلى التطورات التقنية والتكنولوجية التي ساهمت في </a:t>
            </a:r>
            <a:r>
              <a:rPr lang="ar-DZ" sz="2400" kern="0" dirty="0">
                <a:effectLst/>
                <a:latin typeface="Arial" panose="020B0604020202020204" pitchFamily="34" charset="0"/>
                <a:ea typeface="Calibri" panose="020F0502020204030204" pitchFamily="34" charset="0"/>
                <a:cs typeface="Arial" panose="020B0604020202020204" pitchFamily="34" charset="0"/>
              </a:rPr>
              <a:t>إِ</a:t>
            </a:r>
            <a:r>
              <a:rPr lang="ar-SA" sz="2400" kern="0" dirty="0">
                <a:effectLst/>
                <a:latin typeface="Arial" panose="020B0604020202020204" pitchFamily="34" charset="0"/>
                <a:ea typeface="Calibri" panose="020F0502020204030204" pitchFamily="34" charset="0"/>
                <a:cs typeface="Arial" panose="020B0604020202020204" pitchFamily="34" charset="0"/>
              </a:rPr>
              <a:t>نتشار أوسع لهذه الوسيلة الإعلامية</a:t>
            </a:r>
            <a:r>
              <a:rPr lang="fr-FR" sz="2400" b="1" kern="0" dirty="0">
                <a:effectLst/>
                <a:latin typeface="Arial" panose="020B0604020202020204" pitchFamily="34" charset="0"/>
                <a:ea typeface="Calibri" panose="020F0502020204030204" pitchFamily="34" charset="0"/>
                <a:cs typeface="Arial" panose="020B0604020202020204" pitchFamily="34" charset="0"/>
              </a:rPr>
              <a:t>.</a:t>
            </a:r>
            <a:endParaRPr lang="ar-DZ" sz="2400" b="1" kern="0" dirty="0">
              <a:effectLst/>
              <a:latin typeface="Arial" panose="020B060402020202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DZ" sz="2400" b="1" dirty="0"/>
              <a:t>مثال :</a:t>
            </a:r>
            <a:r>
              <a:rPr lang="fr-FR" sz="2400" b="1" dirty="0"/>
              <a:t>MBC Shahid </a:t>
            </a:r>
            <a:r>
              <a:rPr lang="fr-FR" sz="2400" b="1" dirty="0" err="1"/>
              <a:t>Originals</a:t>
            </a:r>
            <a:r>
              <a:rPr lang="fr-FR" sz="2400" dirty="0"/>
              <a:t>  </a:t>
            </a:r>
            <a:r>
              <a:rPr lang="ar-EG" sz="2400" dirty="0"/>
              <a:t>خدمة رقمية تكمل قنوات </a:t>
            </a:r>
            <a:r>
              <a:rPr lang="fr-FR" sz="2400" dirty="0"/>
              <a:t>MBC</a:t>
            </a:r>
            <a:r>
              <a:rPr lang="ar-DZ" sz="2400" dirty="0"/>
              <a:t> </a:t>
            </a:r>
            <a:r>
              <a:rPr lang="fr-FR" sz="2400" dirty="0"/>
              <a:t> </a:t>
            </a:r>
            <a:r>
              <a:rPr lang="ar-EG" sz="2400" dirty="0"/>
              <a:t>بمحتوى حصري عبر الإنترنت.</a:t>
            </a:r>
            <a:endParaRPr lang="ar-DZ" sz="2400" b="1" kern="100" dirty="0">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ويمكن تقسيم القنوات التكميلية إلى خمسة أنواع</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A5EC33F8-A4BC-AE95-CB49-C769D35122B5}"/>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32072" y="1729868"/>
            <a:ext cx="4696047" cy="2912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 6">
            <a:extLst>
              <a:ext uri="{FF2B5EF4-FFF2-40B4-BE49-F238E27FC236}">
                <a16:creationId xmlns:a16="http://schemas.microsoft.com/office/drawing/2014/main" id="{E2FC71B8-940C-D6C1-9F9A-2F39AFC276CF}"/>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333001" y="5037787"/>
            <a:ext cx="2708647" cy="764088"/>
          </a:xfrm>
          <a:prstGeom prst="rect">
            <a:avLst/>
          </a:prstGeom>
        </p:spPr>
      </p:pic>
      <p:sp>
        <p:nvSpPr>
          <p:cNvPr id="10" name="ZoneTexte 9">
            <a:extLst>
              <a:ext uri="{FF2B5EF4-FFF2-40B4-BE49-F238E27FC236}">
                <a16:creationId xmlns:a16="http://schemas.microsoft.com/office/drawing/2014/main" id="{50C6CC4C-820E-EC91-654B-5AF161B28D30}"/>
              </a:ext>
            </a:extLst>
          </p:cNvPr>
          <p:cNvSpPr txBox="1"/>
          <p:nvPr/>
        </p:nvSpPr>
        <p:spPr>
          <a:xfrm>
            <a:off x="1031358" y="6045741"/>
            <a:ext cx="6570920" cy="369332"/>
          </a:xfrm>
          <a:prstGeom prst="rect">
            <a:avLst/>
          </a:prstGeom>
          <a:noFill/>
        </p:spPr>
        <p:txBody>
          <a:bodyPr wrap="square">
            <a:spAutoFit/>
          </a:bodyPr>
          <a:lstStyle/>
          <a:p>
            <a:r>
              <a:rPr lang="fr-FR" b="1" dirty="0"/>
              <a:t>https://shahid.mbc.net/ar/shahidoriginals</a:t>
            </a:r>
          </a:p>
        </p:txBody>
      </p:sp>
    </p:spTree>
    <p:extLst>
      <p:ext uri="{BB962C8B-B14F-4D97-AF65-F5344CB8AC3E}">
        <p14:creationId xmlns:p14="http://schemas.microsoft.com/office/powerpoint/2010/main" val="395210402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6B147-7176-0B8C-B56D-F7BB34984BE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4C60CAB-3B0C-ABC9-1A6E-46B5B616E9CC}"/>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أنواع التلفزيون</a:t>
            </a:r>
          </a:p>
        </p:txBody>
      </p:sp>
      <p:sp>
        <p:nvSpPr>
          <p:cNvPr id="29" name="Rectangle 28">
            <a:extLst>
              <a:ext uri="{FF2B5EF4-FFF2-40B4-BE49-F238E27FC236}">
                <a16:creationId xmlns:a16="http://schemas.microsoft.com/office/drawing/2014/main" id="{AAA56705-767D-0944-77DB-AC24DF2EA44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EF6A9A-C948-1725-F53E-CD881B9CB3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4C06D91-C34D-5CF0-947C-944DA830404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CCC64E8-A339-6707-981E-AF39C4B9679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03432B2C-B52D-4DD3-CE7C-09F8FD915D84}"/>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9" name="ZoneTexte 8">
            <a:extLst>
              <a:ext uri="{FF2B5EF4-FFF2-40B4-BE49-F238E27FC236}">
                <a16:creationId xmlns:a16="http://schemas.microsoft.com/office/drawing/2014/main" id="{7A541F04-03D8-F34F-8FDA-8397ABBFCC2A}"/>
              </a:ext>
            </a:extLst>
          </p:cNvPr>
          <p:cNvSpPr txBox="1"/>
          <p:nvPr/>
        </p:nvSpPr>
        <p:spPr>
          <a:xfrm>
            <a:off x="5369442" y="1642895"/>
            <a:ext cx="5997613" cy="4129079"/>
          </a:xfrm>
          <a:prstGeom prst="rect">
            <a:avLst/>
          </a:prstGeom>
          <a:noFill/>
        </p:spPr>
        <p:txBody>
          <a:bodyPr wrap="square">
            <a:spAutoFit/>
          </a:bodyPr>
          <a:lstStyle/>
          <a:p>
            <a:pPr marL="228600" algn="r">
              <a:lnSpc>
                <a:spcPct val="107000"/>
              </a:lnSpc>
              <a:spcAft>
                <a:spcPts val="800"/>
              </a:spcAft>
              <a:buNone/>
            </a:pPr>
            <a:r>
              <a:rPr lang="ar-DZ" sz="2600" b="1" kern="0" dirty="0">
                <a:effectLst/>
                <a:latin typeface="Calibri" panose="020F0502020204030204" pitchFamily="34" charset="0"/>
                <a:ea typeface="Calibri" panose="020F0502020204030204" pitchFamily="34" charset="0"/>
                <a:cs typeface="Arial" panose="020B0604020202020204" pitchFamily="34" charset="0"/>
              </a:rPr>
              <a:t>أ/ </a:t>
            </a:r>
            <a:r>
              <a:rPr lang="ar-SA" sz="2600" b="1" kern="0" dirty="0">
                <a:effectLst/>
                <a:latin typeface="Calibri" panose="020F0502020204030204" pitchFamily="34" charset="0"/>
                <a:ea typeface="Calibri" panose="020F0502020204030204" pitchFamily="34" charset="0"/>
                <a:cs typeface="Arial" panose="020B0604020202020204" pitchFamily="34" charset="0"/>
              </a:rPr>
              <a:t>القنوات </a:t>
            </a:r>
            <a:r>
              <a:rPr lang="ar-SA" sz="2600" b="1" kern="0" dirty="0" err="1">
                <a:effectLst/>
                <a:latin typeface="Calibri" panose="020F0502020204030204" pitchFamily="34" charset="0"/>
                <a:ea typeface="Calibri" panose="020F0502020204030204" pitchFamily="34" charset="0"/>
                <a:cs typeface="Arial" panose="020B0604020202020204" pitchFamily="34" charset="0"/>
              </a:rPr>
              <a:t>الموضوعاتية</a:t>
            </a:r>
            <a:r>
              <a:rPr lang="ar-SA" sz="2600" b="1" kern="0" dirty="0">
                <a:effectLst/>
                <a:latin typeface="Calibri" panose="020F0502020204030204" pitchFamily="34" charset="0"/>
                <a:ea typeface="Calibri" panose="020F0502020204030204" pitchFamily="34" charset="0"/>
                <a:cs typeface="Arial" panose="020B0604020202020204" pitchFamily="34" charset="0"/>
              </a:rPr>
              <a:t> </a:t>
            </a:r>
            <a:r>
              <a:rPr lang="ar-DZ" sz="2600" b="1" kern="0" dirty="0">
                <a:effectLst/>
                <a:latin typeface="Calibri" panose="020F0502020204030204" pitchFamily="34" charset="0"/>
                <a:ea typeface="Calibri" panose="020F0502020204030204" pitchFamily="34" charset="0"/>
                <a:cs typeface="Arial" panose="020B0604020202020204" pitchFamily="34" charset="0"/>
              </a:rPr>
              <a:t>:</a:t>
            </a:r>
            <a:r>
              <a:rPr lang="ar-SA" sz="2600" b="1" kern="0" dirty="0">
                <a:effectLst/>
                <a:latin typeface="Calibri" panose="020F0502020204030204" pitchFamily="34" charset="0"/>
                <a:ea typeface="Calibri" panose="020F0502020204030204" pitchFamily="34" charset="0"/>
                <a:cs typeface="Arial" panose="020B0604020202020204" pitchFamily="34" charset="0"/>
              </a:rPr>
              <a:t>  </a:t>
            </a:r>
            <a:endParaRPr lang="fr-FR" sz="26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07000"/>
              </a:lnSpc>
              <a:spcAft>
                <a:spcPts val="800"/>
              </a:spcAft>
              <a:buNone/>
            </a:pPr>
            <a:r>
              <a:rPr lang="ar-SA" sz="2600" kern="0" dirty="0">
                <a:effectLst/>
                <a:latin typeface="Calibri" panose="020F0502020204030204" pitchFamily="34" charset="0"/>
                <a:ea typeface="Calibri" panose="020F0502020204030204" pitchFamily="34" charset="0"/>
                <a:cs typeface="Arial" panose="020B0604020202020204" pitchFamily="34" charset="0"/>
              </a:rPr>
              <a:t>ترتكز أساسًا على موضوع محد</a:t>
            </a:r>
            <a:r>
              <a:rPr lang="ar-DZ" sz="2600" kern="0" dirty="0">
                <a:effectLst/>
                <a:latin typeface="Calibri" panose="020F0502020204030204" pitchFamily="34" charset="0"/>
                <a:ea typeface="Calibri" panose="020F0502020204030204" pitchFamily="34" charset="0"/>
                <a:cs typeface="Arial" panose="020B0604020202020204" pitchFamily="34" charset="0"/>
              </a:rPr>
              <a:t>َّ</a:t>
            </a:r>
            <a:r>
              <a:rPr lang="ar-SA" sz="2600" kern="0" dirty="0">
                <a:effectLst/>
                <a:latin typeface="Calibri" panose="020F0502020204030204" pitchFamily="34" charset="0"/>
                <a:ea typeface="Calibri" panose="020F0502020204030204" pitchFamily="34" charset="0"/>
                <a:cs typeface="Arial" panose="020B0604020202020204" pitchFamily="34" charset="0"/>
              </a:rPr>
              <a:t>د تتم معالجته من خلال حصص متنوعة كالأشرطة الوثائقية، الخيال، حصص البلاطو... وتُوجَّه إلى جمهور متنوع</a:t>
            </a:r>
            <a:r>
              <a:rPr lang="ar-DZ" sz="2600" kern="0" dirty="0">
                <a:effectLst/>
                <a:latin typeface="Calibri" panose="020F0502020204030204" pitchFamily="34" charset="0"/>
                <a:ea typeface="Calibri" panose="020F0502020204030204" pitchFamily="34" charset="0"/>
                <a:cs typeface="Arial" panose="020B0604020202020204" pitchFamily="34" charset="0"/>
              </a:rPr>
              <a:t>،</a:t>
            </a:r>
            <a:r>
              <a:rPr lang="ar-SA" sz="2600" kern="0" dirty="0">
                <a:effectLst/>
                <a:latin typeface="Calibri" panose="020F0502020204030204" pitchFamily="34" charset="0"/>
                <a:ea typeface="Calibri" panose="020F0502020204030204" pitchFamily="34" charset="0"/>
                <a:cs typeface="Arial" panose="020B0604020202020204" pitchFamily="34" charset="0"/>
              </a:rPr>
              <a:t> لكنه مرتبط بنفس الاهتمام، وتشمل قنوات </a:t>
            </a:r>
            <a:r>
              <a:rPr lang="ar-SA" sz="2600" kern="0" dirty="0" err="1">
                <a:effectLst/>
                <a:latin typeface="Calibri" panose="020F0502020204030204" pitchFamily="34" charset="0"/>
                <a:ea typeface="Calibri" panose="020F0502020204030204" pitchFamily="34" charset="0"/>
                <a:cs typeface="Arial" panose="020B0604020202020204" pitchFamily="34" charset="0"/>
              </a:rPr>
              <a:t>متخص</a:t>
            </a:r>
            <a:r>
              <a:rPr lang="ar-DZ" sz="2600" kern="0" dirty="0">
                <a:effectLst/>
                <a:latin typeface="Calibri" panose="020F0502020204030204" pitchFamily="34" charset="0"/>
                <a:ea typeface="Calibri" panose="020F0502020204030204" pitchFamily="34" charset="0"/>
                <a:cs typeface="Arial" panose="020B0604020202020204" pitchFamily="34" charset="0"/>
              </a:rPr>
              <a:t>ِّ</a:t>
            </a:r>
            <a:r>
              <a:rPr lang="ar-SA" sz="2600" kern="0" dirty="0" err="1">
                <a:effectLst/>
                <a:latin typeface="Calibri" panose="020F0502020204030204" pitchFamily="34" charset="0"/>
                <a:ea typeface="Calibri" panose="020F0502020204030204" pitchFamily="34" charset="0"/>
                <a:cs typeface="Arial" panose="020B0604020202020204" pitchFamily="34" charset="0"/>
              </a:rPr>
              <a:t>صة</a:t>
            </a:r>
            <a:r>
              <a:rPr lang="ar-SA" sz="2600" kern="0" dirty="0">
                <a:effectLst/>
                <a:latin typeface="Calibri" panose="020F0502020204030204" pitchFamily="34" charset="0"/>
                <a:ea typeface="Calibri" panose="020F0502020204030204" pitchFamily="34" charset="0"/>
                <a:cs typeface="Arial" panose="020B0604020202020204" pitchFamily="34" charset="0"/>
              </a:rPr>
              <a:t> في الأخبار، التاريخ، الموسيقى، الترفيه، السفر، الطبخ.</a:t>
            </a:r>
            <a:r>
              <a:rPr lang="fr-FR" sz="2600" kern="0" dirty="0">
                <a:effectLst/>
                <a:latin typeface="Arial" panose="020B0604020202020204" pitchFamily="34" charset="0"/>
                <a:ea typeface="Calibri" panose="020F0502020204030204" pitchFamily="34" charset="0"/>
                <a:cs typeface="Arial" panose="020B0604020202020204" pitchFamily="34" charset="0"/>
              </a:rPr>
              <a:t>...</a:t>
            </a:r>
            <a:endParaRPr lang="fr-FR" sz="2600" kern="100" dirty="0">
              <a:effectLst/>
              <a:latin typeface="Calibri" panose="020F0502020204030204" pitchFamily="34" charset="0"/>
              <a:ea typeface="Calibri" panose="020F0502020204030204" pitchFamily="34" charset="0"/>
              <a:cs typeface="Arial" panose="020B0604020202020204" pitchFamily="34" charset="0"/>
            </a:endParaRPr>
          </a:p>
          <a:p>
            <a:pPr marL="228600" algn="r" rtl="1">
              <a:lnSpc>
                <a:spcPct val="107000"/>
              </a:lnSpc>
              <a:spcAft>
                <a:spcPts val="800"/>
              </a:spcAft>
              <a:buNone/>
            </a:pPr>
            <a:r>
              <a:rPr lang="ar-DZ" sz="2600" b="1" kern="0" dirty="0">
                <a:latin typeface="Calibri" panose="020F0502020204030204" pitchFamily="34" charset="0"/>
                <a:ea typeface="Calibri" panose="020F0502020204030204" pitchFamily="34" charset="0"/>
                <a:cs typeface="Arial" panose="020B0604020202020204" pitchFamily="34" charset="0"/>
              </a:rPr>
              <a:t>ب/ </a:t>
            </a:r>
            <a:r>
              <a:rPr lang="ar-SA" sz="2600" b="1" kern="0" dirty="0">
                <a:effectLst/>
                <a:latin typeface="Calibri" panose="020F0502020204030204" pitchFamily="34" charset="0"/>
                <a:ea typeface="Calibri" panose="020F0502020204030204" pitchFamily="34" charset="0"/>
                <a:cs typeface="Arial" panose="020B0604020202020204" pitchFamily="34" charset="0"/>
              </a:rPr>
              <a:t>القنوات المخصصة لنوع تلفزيوني معيّن</a:t>
            </a:r>
            <a:r>
              <a:rPr lang="ar-DZ" sz="2600" b="1" kern="0" dirty="0">
                <a:effectLst/>
                <a:latin typeface="Calibri" panose="020F0502020204030204" pitchFamily="34" charset="0"/>
                <a:ea typeface="Calibri" panose="020F0502020204030204" pitchFamily="34" charset="0"/>
                <a:cs typeface="Arial" panose="020B0604020202020204" pitchFamily="34" charset="0"/>
              </a:rPr>
              <a:t>:</a:t>
            </a:r>
            <a:br>
              <a:rPr lang="fr-FR" sz="2600" kern="0" dirty="0">
                <a:effectLst/>
                <a:latin typeface="Arial" panose="020B0604020202020204" pitchFamily="34" charset="0"/>
                <a:ea typeface="Calibri" panose="020F0502020204030204" pitchFamily="34" charset="0"/>
                <a:cs typeface="Arial" panose="020B0604020202020204" pitchFamily="34" charset="0"/>
              </a:rPr>
            </a:br>
            <a:r>
              <a:rPr lang="ar-SA" sz="2600" kern="0" dirty="0">
                <a:effectLst/>
                <a:latin typeface="Arial" panose="020B0604020202020204" pitchFamily="34" charset="0"/>
                <a:ea typeface="Calibri" panose="020F0502020204030204" pitchFamily="34" charset="0"/>
                <a:cs typeface="Arial" panose="020B0604020202020204" pitchFamily="34" charset="0"/>
              </a:rPr>
              <a:t>مثل: القنوات السينمائية أو الخاصة بالمسلسلات</a:t>
            </a:r>
            <a:r>
              <a:rPr lang="ar-DZ" sz="2600" kern="0" dirty="0">
                <a:effectLst/>
                <a:latin typeface="Arial" panose="020B0604020202020204" pitchFamily="34" charset="0"/>
                <a:ea typeface="Calibri" panose="020F0502020204030204" pitchFamily="34" charset="0"/>
                <a:cs typeface="Arial" panose="020B0604020202020204" pitchFamily="34" charset="0"/>
              </a:rPr>
              <a:t> </a:t>
            </a:r>
            <a:r>
              <a:rPr lang="ar-SA" sz="2600" kern="0" dirty="0">
                <a:effectLst/>
                <a:latin typeface="Arial" panose="020B0604020202020204" pitchFamily="34" charset="0"/>
                <a:ea typeface="Calibri" panose="020F0502020204030204" pitchFamily="34" charset="0"/>
                <a:cs typeface="Arial" panose="020B0604020202020204" pitchFamily="34" charset="0"/>
              </a:rPr>
              <a:t>والوثائقيات</a:t>
            </a:r>
            <a:r>
              <a:rPr lang="ar-DZ" sz="2600" kern="0" dirty="0">
                <a:effectLst/>
                <a:latin typeface="Arial" panose="020B0604020202020204" pitchFamily="34" charset="0"/>
                <a:ea typeface="Calibri" panose="020F0502020204030204" pitchFamily="34" charset="0"/>
                <a:cs typeface="Arial" panose="020B0604020202020204" pitchFamily="34" charset="0"/>
              </a:rPr>
              <a:t>.</a:t>
            </a:r>
            <a:endParaRPr lang="fr-FR" sz="2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BF2A54E7-CD03-544D-7ED8-BCCD8B6265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0217" y="2048619"/>
            <a:ext cx="4372525" cy="331763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274328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55C90-4257-5D53-5AA2-BDEA390BB54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35FA0F-A812-74CE-7174-BA79E8967F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A78BEB-683A-36E0-F5BD-C13A293D3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426D72C-C2F6-5DE0-0276-7A8148A91E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2" name="ZoneTexte 11">
            <a:extLst>
              <a:ext uri="{FF2B5EF4-FFF2-40B4-BE49-F238E27FC236}">
                <a16:creationId xmlns:a16="http://schemas.microsoft.com/office/drawing/2014/main" id="{77FFE9EF-AA7D-BEB9-6CF0-0DB70634A0C6}"/>
              </a:ext>
            </a:extLst>
          </p:cNvPr>
          <p:cNvSpPr txBox="1"/>
          <p:nvPr/>
        </p:nvSpPr>
        <p:spPr>
          <a:xfrm>
            <a:off x="4400614" y="677421"/>
            <a:ext cx="6096000"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أنواع التلفزيون</a:t>
            </a:r>
          </a:p>
        </p:txBody>
      </p:sp>
      <p:sp>
        <p:nvSpPr>
          <p:cNvPr id="2" name="Rectangle 1">
            <a:extLst>
              <a:ext uri="{FF2B5EF4-FFF2-40B4-BE49-F238E27FC236}">
                <a16:creationId xmlns:a16="http://schemas.microsoft.com/office/drawing/2014/main" id="{F2C1CBE4-BF46-A44A-92FA-C0501EF20E04}"/>
              </a:ext>
            </a:extLst>
          </p:cNvPr>
          <p:cNvSpPr/>
          <p:nvPr/>
        </p:nvSpPr>
        <p:spPr>
          <a:xfrm>
            <a:off x="3194666" y="57786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502255A-9B16-8CE0-E515-8F1842F547A6}"/>
              </a:ext>
            </a:extLst>
          </p:cNvPr>
          <p:cNvSpPr txBox="1"/>
          <p:nvPr/>
        </p:nvSpPr>
        <p:spPr>
          <a:xfrm>
            <a:off x="1892595" y="1785786"/>
            <a:ext cx="9297375" cy="3146439"/>
          </a:xfrm>
          <a:prstGeom prst="rect">
            <a:avLst/>
          </a:prstGeom>
          <a:noFill/>
        </p:spPr>
        <p:txBody>
          <a:bodyPr wrap="square">
            <a:spAutoFit/>
          </a:bodyPr>
          <a:lstStyle/>
          <a:p>
            <a:pPr marL="228600" algn="r">
              <a:lnSpc>
                <a:spcPct val="107000"/>
              </a:lnSpc>
              <a:spcAft>
                <a:spcPts val="800"/>
              </a:spcAft>
              <a:buNone/>
            </a:pPr>
            <a:r>
              <a:rPr lang="ar-DZ" sz="2400" b="1" kern="0" dirty="0">
                <a:effectLst/>
                <a:latin typeface="Calibri" panose="020F0502020204030204" pitchFamily="34" charset="0"/>
                <a:ea typeface="Calibri" panose="020F0502020204030204" pitchFamily="34" charset="0"/>
                <a:cs typeface="Arial" panose="020B0604020202020204" pitchFamily="34" charset="0"/>
              </a:rPr>
              <a:t>جـ/ </a:t>
            </a:r>
            <a:r>
              <a:rPr lang="ar-SA" sz="2400" b="1" kern="0" dirty="0">
                <a:effectLst/>
                <a:latin typeface="Calibri" panose="020F0502020204030204" pitchFamily="34" charset="0"/>
                <a:ea typeface="Calibri" panose="020F0502020204030204" pitchFamily="34" charset="0"/>
                <a:cs typeface="Arial" panose="020B0604020202020204" pitchFamily="34" charset="0"/>
              </a:rPr>
              <a:t> القنوات الموج</a:t>
            </a:r>
            <a:r>
              <a:rPr lang="ar-DZ" sz="2400" b="1" kern="0" dirty="0">
                <a:effectLst/>
                <a:latin typeface="Calibri" panose="020F0502020204030204" pitchFamily="34" charset="0"/>
                <a:ea typeface="Calibri" panose="020F0502020204030204" pitchFamily="34" charset="0"/>
                <a:cs typeface="Arial" panose="020B0604020202020204" pitchFamily="34" charset="0"/>
              </a:rPr>
              <a:t>َّ</a:t>
            </a:r>
            <a:r>
              <a:rPr lang="ar-SA" sz="2400" b="1" kern="0" dirty="0" err="1">
                <a:effectLst/>
                <a:latin typeface="Calibri" panose="020F0502020204030204" pitchFamily="34" charset="0"/>
                <a:ea typeface="Calibri" panose="020F0502020204030204" pitchFamily="34" charset="0"/>
                <a:cs typeface="Arial" panose="020B0604020202020204" pitchFamily="34" charset="0"/>
              </a:rPr>
              <a:t>هة</a:t>
            </a:r>
            <a:r>
              <a:rPr lang="ar-SA" sz="2400" b="1" kern="0" dirty="0">
                <a:effectLst/>
                <a:latin typeface="Calibri" panose="020F0502020204030204" pitchFamily="34" charset="0"/>
                <a:ea typeface="Calibri" panose="020F0502020204030204" pitchFamily="34" charset="0"/>
                <a:cs typeface="Arial" panose="020B0604020202020204" pitchFamily="34" charset="0"/>
              </a:rPr>
              <a:t> لجمهور محدد</a:t>
            </a:r>
            <a:r>
              <a:rPr lang="ar-DZ" sz="2400" b="1" kern="0" dirty="0">
                <a:effectLst/>
                <a:latin typeface="Calibri" panose="020F0502020204030204" pitchFamily="34" charset="0"/>
                <a:ea typeface="Calibri" panose="020F0502020204030204" pitchFamily="34" charset="0"/>
                <a:cs typeface="Arial" panose="020B0604020202020204" pitchFamily="34" charset="0"/>
              </a:rPr>
              <a:t>:</a:t>
            </a:r>
            <a:br>
              <a:rPr lang="fr-FR" sz="2400" kern="0" dirty="0">
                <a:effectLst/>
                <a:latin typeface="Arial" panose="020B0604020202020204" pitchFamily="34" charset="0"/>
                <a:ea typeface="Calibri" panose="020F0502020204030204" pitchFamily="34" charset="0"/>
                <a:cs typeface="Arial" panose="020B0604020202020204" pitchFamily="34" charset="0"/>
              </a:rPr>
            </a:br>
            <a:r>
              <a:rPr lang="ar-SA" sz="2400" kern="0" dirty="0">
                <a:effectLst/>
                <a:latin typeface="Arial" panose="020B0604020202020204" pitchFamily="34" charset="0"/>
                <a:ea typeface="Calibri" panose="020F0502020204030204" pitchFamily="34" charset="0"/>
                <a:cs typeface="Arial" panose="020B0604020202020204" pitchFamily="34" charset="0"/>
              </a:rPr>
              <a:t>وهي التي تُصمَّم برامجها لفئات عمرية أو </a:t>
            </a:r>
            <a:r>
              <a:rPr lang="ar-DZ" sz="2400" kern="0" dirty="0">
                <a:effectLst/>
                <a:latin typeface="Arial" panose="020B0604020202020204" pitchFamily="34" charset="0"/>
                <a:ea typeface="Calibri" panose="020F0502020204030204" pitchFamily="34" charset="0"/>
                <a:cs typeface="Arial" panose="020B0604020202020204" pitchFamily="34" charset="0"/>
              </a:rPr>
              <a:t>إِ</a:t>
            </a:r>
            <a:r>
              <a:rPr lang="ar-SA" sz="2400" kern="0" dirty="0" err="1">
                <a:effectLst/>
                <a:latin typeface="Arial" panose="020B0604020202020204" pitchFamily="34" charset="0"/>
                <a:ea typeface="Calibri" panose="020F0502020204030204" pitchFamily="34" charset="0"/>
                <a:cs typeface="Arial" panose="020B0604020202020204" pitchFamily="34" charset="0"/>
              </a:rPr>
              <a:t>جتماعية</a:t>
            </a:r>
            <a:r>
              <a:rPr lang="ar-SA" sz="2400" kern="0" dirty="0">
                <a:effectLst/>
                <a:latin typeface="Arial" panose="020B0604020202020204" pitchFamily="34" charset="0"/>
                <a:ea typeface="Calibri" panose="020F0502020204030204" pitchFamily="34" charset="0"/>
                <a:cs typeface="Arial" panose="020B0604020202020204" pitchFamily="34" charset="0"/>
              </a:rPr>
              <a:t> معينة، مثل</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 الأطفال أو النساء أو الشباب</a:t>
            </a:r>
            <a:r>
              <a:rPr lang="ar-DZ"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r">
              <a:lnSpc>
                <a:spcPct val="107000"/>
              </a:lnSpc>
              <a:spcAft>
                <a:spcPts val="800"/>
              </a:spcAft>
              <a:buNone/>
            </a:pPr>
            <a:r>
              <a:rPr lang="ar-DZ" sz="2400" b="1" kern="0" dirty="0">
                <a:effectLst/>
                <a:latin typeface="Calibri" panose="020F0502020204030204" pitchFamily="34" charset="0"/>
                <a:ea typeface="Calibri" panose="020F0502020204030204" pitchFamily="34" charset="0"/>
                <a:cs typeface="Arial" panose="020B0604020202020204" pitchFamily="34" charset="0"/>
              </a:rPr>
              <a:t>د</a:t>
            </a:r>
            <a:r>
              <a:rPr lang="ar-SA" sz="2400" b="1" kern="0" dirty="0">
                <a:effectLst/>
                <a:latin typeface="Calibri" panose="020F0502020204030204" pitchFamily="34" charset="0"/>
                <a:ea typeface="Calibri" panose="020F0502020204030204" pitchFamily="34" charset="0"/>
                <a:cs typeface="Arial" panose="020B0604020202020204" pitchFamily="34" charset="0"/>
              </a:rPr>
              <a:t> </a:t>
            </a:r>
            <a:r>
              <a:rPr lang="ar-DZ" sz="2400" b="1"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القنوات المحلية: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r">
              <a:lnSpc>
                <a:spcPct val="107000"/>
              </a:lnSpc>
              <a:spcAft>
                <a:spcPts val="800"/>
              </a:spcAft>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التي تُعنى بالشؤون الجهوية والمحلية، وتعمل على نقل</a:t>
            </a:r>
            <a:r>
              <a:rPr lang="ar-DZ" sz="2400" kern="0" dirty="0">
                <a:effectLst/>
                <a:latin typeface="Calibri" panose="020F050202020403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خصوصيات المنطقة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228600" algn="r">
              <a:lnSpc>
                <a:spcPct val="107000"/>
              </a:lnSpc>
              <a:spcAft>
                <a:spcPts val="800"/>
              </a:spcAft>
              <a:buNone/>
            </a:pPr>
            <a:r>
              <a:rPr lang="ar-DZ" sz="2400" kern="0" dirty="0">
                <a:effectLst/>
                <a:latin typeface="Calibri" panose="020F0502020204030204" pitchFamily="34" charset="0"/>
                <a:ea typeface="Calibri" panose="020F0502020204030204" pitchFamily="34" charset="0"/>
                <a:cs typeface="Arial" panose="020B0604020202020204" pitchFamily="34" charset="0"/>
              </a:rPr>
              <a:t>د/ </a:t>
            </a:r>
            <a:r>
              <a:rPr lang="ar-SA" sz="2400"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القنوات المجتمعية</a:t>
            </a:r>
            <a:r>
              <a:rPr lang="ar-DZ" sz="2400" b="1" kern="0" dirty="0">
                <a:effectLst/>
                <a:latin typeface="Calibri" panose="020F0502020204030204" pitchFamily="34" charset="0"/>
                <a:ea typeface="Calibri" panose="020F0502020204030204" pitchFamily="34" charset="0"/>
                <a:cs typeface="Arial" panose="020B0604020202020204" pitchFamily="34" charset="0"/>
              </a:rPr>
              <a:t>:</a:t>
            </a:r>
            <a:br>
              <a:rPr lang="fr-FR" sz="2400" kern="0" dirty="0">
                <a:effectLst/>
                <a:latin typeface="Arial" panose="020B0604020202020204" pitchFamily="34" charset="0"/>
                <a:ea typeface="Calibri" panose="020F0502020204030204" pitchFamily="34" charset="0"/>
                <a:cs typeface="Arial" panose="020B0604020202020204" pitchFamily="34" charset="0"/>
              </a:rPr>
            </a:br>
            <a:r>
              <a:rPr lang="ar-SA" sz="2400" kern="0" dirty="0">
                <a:effectLst/>
                <a:latin typeface="Arial" panose="020B0604020202020204" pitchFamily="34" charset="0"/>
                <a:ea typeface="Calibri" panose="020F0502020204030204" pitchFamily="34" charset="0"/>
                <a:cs typeface="Arial" panose="020B0604020202020204" pitchFamily="34" charset="0"/>
              </a:rPr>
              <a:t>التي ت</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نشأ ل</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a:effectLst/>
                <a:latin typeface="Arial" panose="020B0604020202020204" pitchFamily="34" charset="0"/>
                <a:ea typeface="Calibri" panose="020F0502020204030204" pitchFamily="34" charset="0"/>
                <a:cs typeface="Arial" panose="020B0604020202020204" pitchFamily="34" charset="0"/>
              </a:rPr>
              <a:t>خدمة جماعة محددة أو أقلية لغوية أو ثقافية، وتُموَّل غالبًا من مساهمات أ</a:t>
            </a:r>
            <a:r>
              <a:rPr lang="ar-DZ" sz="2400" kern="0" dirty="0">
                <a:effectLst/>
                <a:latin typeface="Arial" panose="020B0604020202020204" pitchFamily="34" charset="0"/>
                <a:ea typeface="Calibri" panose="020F0502020204030204" pitchFamily="34" charset="0"/>
                <a:cs typeface="Arial" panose="020B0604020202020204" pitchFamily="34" charset="0"/>
              </a:rPr>
              <a:t>َ</a:t>
            </a:r>
            <a:r>
              <a:rPr lang="ar-SA" sz="2400" kern="0" dirty="0" err="1">
                <a:effectLst/>
                <a:latin typeface="Arial" panose="020B0604020202020204" pitchFamily="34" charset="0"/>
                <a:ea typeface="Calibri" panose="020F0502020204030204" pitchFamily="34" charset="0"/>
                <a:cs typeface="Arial" panose="020B0604020202020204" pitchFamily="34" charset="0"/>
              </a:rPr>
              <a:t>عضائها</a:t>
            </a:r>
            <a:r>
              <a:rPr lang="ar-DZ"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Parallelogram 7">
            <a:extLst>
              <a:ext uri="{FF2B5EF4-FFF2-40B4-BE49-F238E27FC236}">
                <a16:creationId xmlns:a16="http://schemas.microsoft.com/office/drawing/2014/main" id="{1A9F729B-3F2E-01C6-DB28-80D37ACCC6D8}"/>
              </a:ext>
            </a:extLst>
          </p:cNvPr>
          <p:cNvSpPr/>
          <p:nvPr/>
        </p:nvSpPr>
        <p:spPr>
          <a:xfrm rot="16200000" flipV="1">
            <a:off x="-2107181" y="240639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902217870"/>
      </p:ext>
    </p:extLst>
  </p:cSld>
  <p:clrMapOvr>
    <a:masterClrMapping/>
  </p:clrMapOvr>
  <mc:AlternateContent xmlns:mc="http://schemas.openxmlformats.org/markup-compatibility/2006" xmlns:p14="http://schemas.microsoft.com/office/powerpoint/2010/main">
    <mc:Choice Requires="p14">
      <p:transition p14:dur="1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71C5D-2E5A-147A-4A38-878F2EA9ACB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BD2397E-AD96-B34C-2CDA-903CC5E06197}"/>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أنواع البرامج التلفزيونية وطبيعتها</a:t>
            </a:r>
          </a:p>
        </p:txBody>
      </p:sp>
      <p:sp>
        <p:nvSpPr>
          <p:cNvPr id="29" name="Rectangle 28">
            <a:extLst>
              <a:ext uri="{FF2B5EF4-FFF2-40B4-BE49-F238E27FC236}">
                <a16:creationId xmlns:a16="http://schemas.microsoft.com/office/drawing/2014/main" id="{60EF0B0F-29B4-CC49-7987-155268867BE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FF2552-7692-94F0-E148-ECE8D46806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2E68286-786B-F100-0FBB-EEA8780F3DB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D5CB1945-E1CF-8C5C-1BF0-336B557A7023}"/>
              </a:ext>
            </a:extLst>
          </p:cNvPr>
          <p:cNvSpPr/>
          <p:nvPr/>
        </p:nvSpPr>
        <p:spPr>
          <a:xfrm>
            <a:off x="316434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27C28913-7B67-4A50-97C1-FDBA11FF254A}"/>
              </a:ext>
            </a:extLst>
          </p:cNvPr>
          <p:cNvSpPr txBox="1"/>
          <p:nvPr/>
        </p:nvSpPr>
        <p:spPr>
          <a:xfrm>
            <a:off x="1613044" y="1601146"/>
            <a:ext cx="9626885" cy="4163319"/>
          </a:xfrm>
          <a:prstGeom prst="rect">
            <a:avLst/>
          </a:prstGeom>
          <a:noFill/>
        </p:spPr>
        <p:txBody>
          <a:bodyPr wrap="square">
            <a:spAutoFit/>
          </a:bodyPr>
          <a:lstStyle/>
          <a:p>
            <a:pPr marL="342900" indent="-342900" algn="just" rtl="1">
              <a:buFont typeface="Wingdings" panose="05000000000000000000" pitchFamily="2" charset="2"/>
              <a:buChar char="§"/>
            </a:pPr>
            <a:r>
              <a:rPr lang="ar-SA" sz="2400" dirty="0"/>
              <a:t>برامج الخيال</a:t>
            </a:r>
            <a:r>
              <a:rPr lang="fr-FR" sz="2400" dirty="0"/>
              <a:t>: </a:t>
            </a:r>
            <a:r>
              <a:rPr lang="ar-SA" sz="2400" dirty="0"/>
              <a:t>تشمل كل ما يتعلق بالمسلسلات، الأفلام التلفزيونية، الكوميديا، البوليسي وغيرها، وهي أكثر الأنواع مشاهدة في التلفزيون</a:t>
            </a:r>
            <a:r>
              <a:rPr lang="ar-DZ" sz="2400" dirty="0"/>
              <a:t>،</a:t>
            </a:r>
            <a:r>
              <a:rPr lang="ar-SA" sz="2400" dirty="0"/>
              <a:t> والأعلى ت</a:t>
            </a:r>
            <a:r>
              <a:rPr lang="ar-DZ" sz="2400" dirty="0"/>
              <a:t>َ</a:t>
            </a:r>
            <a:r>
              <a:rPr lang="ar-SA" sz="2400" dirty="0"/>
              <a:t>كلفة</a:t>
            </a:r>
            <a:r>
              <a:rPr lang="ar-DZ" sz="2400" dirty="0"/>
              <a:t>ً</a:t>
            </a:r>
            <a:r>
              <a:rPr lang="ar-SA" sz="2400" dirty="0"/>
              <a:t> مقارنة بالبرامج الأخرى.</a:t>
            </a:r>
            <a:endParaRPr lang="fr-FR" sz="2400" dirty="0"/>
          </a:p>
          <a:p>
            <a:pPr algn="just" rtl="1"/>
            <a:r>
              <a:rPr lang="ar-SA" sz="2400" dirty="0"/>
              <a:t>كما تُقدَّم أنواع أخرى من البرامج مثل</a:t>
            </a:r>
            <a:r>
              <a:rPr lang="fr-FR" sz="2400" dirty="0"/>
              <a:t>:</a:t>
            </a:r>
          </a:p>
          <a:p>
            <a:pPr marL="342900" lvl="0" indent="-342900" algn="just" rtl="1">
              <a:buFont typeface="Wingdings" panose="05000000000000000000" pitchFamily="2" charset="2"/>
              <a:buChar char="§"/>
            </a:pPr>
            <a:r>
              <a:rPr lang="ar-SA" sz="2400" dirty="0"/>
              <a:t>الأخبار والنشرات</a:t>
            </a:r>
            <a:r>
              <a:rPr lang="fr-FR" sz="2400" dirty="0"/>
              <a:t>.</a:t>
            </a:r>
            <a:endParaRPr lang="ar-DZ" sz="2400" dirty="0"/>
          </a:p>
          <a:p>
            <a:pPr marL="342900" lvl="0" indent="-342900" algn="just" rtl="1">
              <a:buFont typeface="Wingdings" panose="05000000000000000000" pitchFamily="2" charset="2"/>
              <a:buChar char="§"/>
            </a:pPr>
            <a:r>
              <a:rPr lang="ar-SA" sz="2400" dirty="0"/>
              <a:t>البرامج الرياضية</a:t>
            </a:r>
            <a:r>
              <a:rPr lang="fr-FR" sz="2400" dirty="0"/>
              <a:t>.</a:t>
            </a:r>
            <a:endParaRPr lang="ar-DZ" sz="2400" dirty="0"/>
          </a:p>
          <a:p>
            <a:pPr marL="342900" lvl="0" indent="-342900" algn="just" rtl="1">
              <a:buFont typeface="Wingdings" panose="05000000000000000000" pitchFamily="2" charset="2"/>
              <a:buChar char="§"/>
            </a:pPr>
            <a:r>
              <a:rPr lang="ar-SA" sz="2400" dirty="0"/>
              <a:t>الوثائقيات والرب</a:t>
            </a:r>
            <a:r>
              <a:rPr lang="ar-DZ" sz="2400" dirty="0"/>
              <a:t>و</a:t>
            </a:r>
            <a:r>
              <a:rPr lang="ar-SA" sz="2400" dirty="0" err="1"/>
              <a:t>رتاجات</a:t>
            </a:r>
            <a:r>
              <a:rPr lang="fr-FR" sz="2400" dirty="0"/>
              <a:t>.</a:t>
            </a:r>
            <a:endParaRPr lang="ar-DZ" sz="2400" dirty="0"/>
          </a:p>
          <a:p>
            <a:pPr marL="342900" lvl="0" indent="-342900" algn="just" rtl="1">
              <a:buFont typeface="Wingdings" panose="05000000000000000000" pitchFamily="2" charset="2"/>
              <a:buChar char="§"/>
            </a:pPr>
            <a:r>
              <a:rPr lang="ar-SA" sz="2400" dirty="0"/>
              <a:t>البرامج الاجتماعية والثقافية والدينية</a:t>
            </a:r>
            <a:r>
              <a:rPr lang="fr-FR" sz="2400" dirty="0"/>
              <a:t>.</a:t>
            </a:r>
            <a:endParaRPr lang="ar-DZ" sz="2400" dirty="0"/>
          </a:p>
          <a:p>
            <a:pPr marL="342900" lvl="0" indent="-342900" algn="just" rtl="1">
              <a:buFont typeface="Wingdings" panose="05000000000000000000" pitchFamily="2" charset="2"/>
              <a:buChar char="§"/>
            </a:pPr>
            <a:r>
              <a:rPr lang="ar-SA" sz="2400" dirty="0"/>
              <a:t>البرامج الترفيهية وبرامج الأطفال</a:t>
            </a:r>
            <a:r>
              <a:rPr lang="fr-FR" sz="2400" dirty="0"/>
              <a:t>.</a:t>
            </a:r>
            <a:endParaRPr lang="ar-DZ" sz="2400" dirty="0"/>
          </a:p>
          <a:p>
            <a:pPr marL="342900" lvl="0" indent="-342900" algn="just" rtl="1">
              <a:buFont typeface="Wingdings" panose="05000000000000000000" pitchFamily="2" charset="2"/>
              <a:buChar char="§"/>
            </a:pPr>
            <a:r>
              <a:rPr lang="ar-SA" sz="2400" dirty="0"/>
              <a:t>برامج التعليم والمدرسة</a:t>
            </a:r>
            <a:r>
              <a:rPr lang="fr-FR" sz="2400" dirty="0"/>
              <a:t>.</a:t>
            </a:r>
            <a:endParaRPr lang="ar-DZ" sz="2400" dirty="0"/>
          </a:p>
          <a:p>
            <a:pPr marL="342900" lvl="0" indent="-342900" algn="just" rtl="1">
              <a:buFont typeface="Wingdings" panose="05000000000000000000" pitchFamily="2" charset="2"/>
              <a:buChar char="§"/>
            </a:pPr>
            <a:r>
              <a:rPr lang="ar-SA" sz="2400" dirty="0"/>
              <a:t>أحوال الطقس وال</a:t>
            </a:r>
            <a:r>
              <a:rPr lang="ar-DZ" sz="2400" dirty="0"/>
              <a:t>فواصل</a:t>
            </a:r>
            <a:r>
              <a:rPr lang="ar-SA" sz="2400" dirty="0"/>
              <a:t> </a:t>
            </a:r>
            <a:r>
              <a:rPr lang="ar-DZ" sz="2400" dirty="0"/>
              <a:t>الإِعلانية.</a:t>
            </a:r>
            <a:endParaRPr lang="fr-FR" sz="2400" dirty="0"/>
          </a:p>
          <a:p>
            <a:pPr marL="457200"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6798712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A3C24-30F8-97C1-4AF5-47FEB084FEC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13C47D8-A66B-6AEE-B73F-F59637A4249E}"/>
              </a:ext>
            </a:extLst>
          </p:cNvPr>
          <p:cNvSpPr txBox="1"/>
          <p:nvPr/>
        </p:nvSpPr>
        <p:spPr>
          <a:xfrm>
            <a:off x="4470904" y="577484"/>
            <a:ext cx="7189024" cy="1234825"/>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إدارة الأعمال التلفزيونية </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7747C10-444A-C0F4-06D6-EBA8B77F555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46F657-349D-7E8A-B371-1DECE92A4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2E46254-8124-AC78-93B2-8B4B4C15C31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7FDC25E2-CF49-2251-BCD2-D9B63EF54A89}"/>
              </a:ext>
            </a:extLst>
          </p:cNvPr>
          <p:cNvSpPr/>
          <p:nvPr/>
        </p:nvSpPr>
        <p:spPr>
          <a:xfrm>
            <a:off x="3211520"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B4F35AAB-7311-F15C-71D4-E4DDBDCB7A3A}"/>
              </a:ext>
            </a:extLst>
          </p:cNvPr>
          <p:cNvSpPr txBox="1"/>
          <p:nvPr/>
        </p:nvSpPr>
        <p:spPr>
          <a:xfrm>
            <a:off x="1227582" y="1921387"/>
            <a:ext cx="6094476" cy="3629007"/>
          </a:xfrm>
          <a:prstGeom prst="rect">
            <a:avLst/>
          </a:prstGeom>
          <a:noFill/>
        </p:spPr>
        <p:txBody>
          <a:bodyPr wrap="square">
            <a:spAutoFit/>
          </a:bodyPr>
          <a:lstStyle/>
          <a:p>
            <a:pPr marL="800100" indent="-342900" algn="just" rtl="1">
              <a:lnSpc>
                <a:spcPct val="107000"/>
              </a:lnSpc>
              <a:buFont typeface="Wingdings" panose="05000000000000000000" pitchFamily="2" charset="2"/>
              <a:buChar char="v"/>
            </a:pPr>
            <a:r>
              <a:rPr lang="ar-SA" sz="2400" b="1" kern="0" dirty="0">
                <a:solidFill>
                  <a:schemeClr val="accent6"/>
                </a:solidFill>
                <a:effectLst/>
                <a:latin typeface="Calibri" panose="020F0502020204030204" pitchFamily="34" charset="0"/>
                <a:ea typeface="Calibri" panose="020F0502020204030204" pitchFamily="34" charset="0"/>
                <a:cs typeface="Arial" panose="020B0604020202020204" pitchFamily="34" charset="0"/>
              </a:rPr>
              <a:t>تعريف إدارة الأعمال للتلفزيون</a:t>
            </a:r>
            <a:r>
              <a:rPr lang="fr-FR" sz="2400" b="1" kern="0" dirty="0">
                <a:solidFill>
                  <a:schemeClr val="accent6"/>
                </a:solidFill>
                <a:effectLst/>
                <a:latin typeface="Arial" panose="020B0604020202020204" pitchFamily="34" charset="0"/>
                <a:ea typeface="Calibri" panose="020F0502020204030204" pitchFamily="34" charset="0"/>
                <a:cs typeface="Arial" panose="020B0604020202020204" pitchFamily="34" charset="0"/>
              </a:rPr>
              <a:t>:</a:t>
            </a:r>
            <a:endParaRPr lang="fr-FR" sz="2400" b="1" kern="100" dirty="0">
              <a:solidFill>
                <a:schemeClr val="accent6"/>
              </a:solidFill>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يمكن تعريف إدارة الأعمال من خلال السيرورة التاريخية لتطور تسيير المؤسسات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ومختلف ما جاءت به نظريات المنظومات، وكذا التجارب العملية للإدارة، فهي بذلك مجموعة من الت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err="1">
                <a:effectLst/>
                <a:latin typeface="Calibri" panose="020F0502020204030204" pitchFamily="34" charset="0"/>
                <a:ea typeface="Calibri" panose="020F0502020204030204" pitchFamily="34" charset="0"/>
                <a:cs typeface="Arial" panose="020B0604020202020204" pitchFamily="34" charset="0"/>
              </a:rPr>
              <a:t>قنيات</a:t>
            </a:r>
            <a:r>
              <a:rPr lang="ar-SA" sz="2400" kern="0" dirty="0">
                <a:effectLst/>
                <a:latin typeface="Calibri" panose="020F0502020204030204" pitchFamily="34" charset="0"/>
                <a:ea typeface="Calibri" panose="020F0502020204030204" pitchFamily="34" charset="0"/>
                <a:cs typeface="Arial" panose="020B0604020202020204" pitchFamily="34" charset="0"/>
              </a:rPr>
              <a:t> التنظيمية </a:t>
            </a:r>
            <a:r>
              <a:rPr lang="ar-SA" sz="2400" kern="0" dirty="0" err="1">
                <a:effectLst/>
                <a:latin typeface="Calibri" panose="020F0502020204030204" pitchFamily="34" charset="0"/>
                <a:ea typeface="Calibri" panose="020F0502020204030204" pitchFamily="34" charset="0"/>
                <a:cs typeface="Arial" panose="020B0604020202020204" pitchFamily="34" charset="0"/>
              </a:rPr>
              <a:t>والتسييرية</a:t>
            </a:r>
            <a:r>
              <a:rPr lang="ar-SA" sz="2400" kern="0" dirty="0">
                <a:effectLst/>
                <a:latin typeface="Calibri" panose="020F0502020204030204" pitchFamily="34" charset="0"/>
                <a:ea typeface="Calibri" panose="020F0502020204030204" pitchFamily="34" charset="0"/>
                <a:cs typeface="Arial" panose="020B0604020202020204" pitchFamily="34" charset="0"/>
              </a:rPr>
              <a:t> للمؤسسة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قصد قيادة نشاط الأفراد</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ليست إدارة الأعمال علمًا دقيقًا لأنها م</a:t>
            </a:r>
            <a:r>
              <a:rPr lang="ar-DZ" sz="2400" kern="0" dirty="0">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تعل</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0" dirty="0">
                <a:effectLst/>
                <a:latin typeface="Calibri" panose="020F0502020204030204" pitchFamily="34" charset="0"/>
                <a:ea typeface="Calibri" panose="020F0502020204030204" pitchFamily="34" charset="0"/>
                <a:cs typeface="Arial" panose="020B0604020202020204" pitchFamily="34" charset="0"/>
              </a:rPr>
              <a:t> </a:t>
            </a:r>
            <a:r>
              <a:rPr lang="ar-SA" sz="2400" kern="0" dirty="0" err="1">
                <a:effectLst/>
                <a:latin typeface="Calibri" panose="020F0502020204030204" pitchFamily="34" charset="0"/>
                <a:ea typeface="Calibri" panose="020F0502020204030204" pitchFamily="34" charset="0"/>
                <a:cs typeface="Arial" panose="020B0604020202020204" pitchFamily="34" charset="0"/>
              </a:rPr>
              <a:t>بالإ</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نسان، وتعتمد على التجربة والعلاقات الإنسانية، مم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ا ي</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جعلها علما </a:t>
            </a:r>
            <a:r>
              <a:rPr lang="ar-SA" sz="2400" kern="0" dirty="0" err="1">
                <a:effectLst/>
                <a:latin typeface="Calibri" panose="020F0502020204030204" pitchFamily="34" charset="0"/>
                <a:ea typeface="Calibri" panose="020F0502020204030204" pitchFamily="34" charset="0"/>
                <a:cs typeface="Arial" panose="020B0604020202020204" pitchFamily="34" charset="0"/>
              </a:rPr>
              <a:t>لل</a:t>
            </a:r>
            <a:r>
              <a:rPr lang="ar-DZ" sz="2400" kern="0" dirty="0">
                <a:effectLst/>
                <a:latin typeface="Calibri" panose="020F0502020204030204" pitchFamily="34" charset="0"/>
                <a:ea typeface="Calibri" panose="020F0502020204030204" pitchFamily="34" charset="0"/>
                <a:cs typeface="Arial" panose="020B0604020202020204" pitchFamily="34" charset="0"/>
              </a:rPr>
              <a:t>إِ</a:t>
            </a:r>
            <a:r>
              <a:rPr lang="ar-SA" sz="2400" kern="0" dirty="0" err="1">
                <a:effectLst/>
                <a:latin typeface="Calibri" panose="020F0502020204030204" pitchFamily="34" charset="0"/>
                <a:ea typeface="Calibri" panose="020F0502020204030204" pitchFamily="34" charset="0"/>
                <a:cs typeface="Arial" panose="020B0604020202020204" pitchFamily="34" charset="0"/>
              </a:rPr>
              <a:t>ختيارات</a:t>
            </a:r>
            <a:r>
              <a:rPr lang="ar-SA" sz="2400" kern="0" dirty="0">
                <a:effectLst/>
                <a:latin typeface="Calibri" panose="020F0502020204030204" pitchFamily="34" charset="0"/>
                <a:ea typeface="Calibri" panose="020F0502020204030204" pitchFamily="34" charset="0"/>
                <a:cs typeface="Arial" panose="020B0604020202020204" pitchFamily="34" charset="0"/>
              </a:rPr>
              <a:t> </a:t>
            </a:r>
            <a:r>
              <a:rPr lang="ar-SA" sz="2400" i="1" kern="0" dirty="0">
                <a:effectLst/>
                <a:latin typeface="Calibri" panose="020F050202020403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وعلم</a:t>
            </a:r>
            <a:r>
              <a:rPr lang="ar-DZ" sz="2400" kern="0" dirty="0">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ا للفعل.</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61F802CB-AC9B-AB4F-A8EB-E42F1B67C036}"/>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7123813" y="1921387"/>
            <a:ext cx="4328337" cy="40328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4923468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C8510-4999-3D53-D9DE-AB7012C3873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2D519C-ACF6-A1E2-AAE7-878CC7B06574}"/>
              </a:ext>
            </a:extLst>
          </p:cNvPr>
          <p:cNvSpPr txBox="1"/>
          <p:nvPr/>
        </p:nvSpPr>
        <p:spPr>
          <a:xfrm>
            <a:off x="4470904" y="577484"/>
            <a:ext cx="7189024" cy="1234825"/>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إدارة الأعمال التلفزيونية </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6ADBE08-70AA-23D4-D0E5-B2A02864A65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DE14933-10CB-7223-9BB2-AE0540E723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ACC280F-51C0-0DF3-1C49-F6C7C602515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25B62F42-43F6-18C5-5852-BFF42F307992}"/>
              </a:ext>
            </a:extLst>
          </p:cNvPr>
          <p:cNvSpPr/>
          <p:nvPr/>
        </p:nvSpPr>
        <p:spPr>
          <a:xfrm>
            <a:off x="3211520"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7" name="ZoneTexte 6">
            <a:extLst>
              <a:ext uri="{FF2B5EF4-FFF2-40B4-BE49-F238E27FC236}">
                <a16:creationId xmlns:a16="http://schemas.microsoft.com/office/drawing/2014/main" id="{6BFDA2FB-0720-DF72-0DFF-FC04306B5DD9}"/>
              </a:ext>
            </a:extLst>
          </p:cNvPr>
          <p:cNvSpPr txBox="1"/>
          <p:nvPr/>
        </p:nvSpPr>
        <p:spPr>
          <a:xfrm>
            <a:off x="1129730" y="1901221"/>
            <a:ext cx="9319088" cy="3629007"/>
          </a:xfrm>
          <a:prstGeom prst="rect">
            <a:avLst/>
          </a:prstGeom>
          <a:noFill/>
        </p:spPr>
        <p:txBody>
          <a:bodyPr wrap="square">
            <a:spAutoFit/>
          </a:bodyPr>
          <a:lstStyle/>
          <a:p>
            <a:pPr marL="457200" algn="just" rtl="1">
              <a:lnSpc>
                <a:spcPct val="107000"/>
              </a:lnSpc>
              <a:buNone/>
            </a:pPr>
            <a:r>
              <a:rPr lang="ar-DZ" sz="2400" kern="0" dirty="0">
                <a:effectLst/>
                <a:latin typeface="Calibri" panose="020F0502020204030204" pitchFamily="34" charset="0"/>
                <a:ea typeface="Calibri" panose="020F0502020204030204" pitchFamily="34" charset="0"/>
                <a:cs typeface="Arial" panose="020B0604020202020204" pitchFamily="34" charset="0"/>
              </a:rPr>
              <a:t>ف</a:t>
            </a:r>
            <a:r>
              <a:rPr lang="ar-SA" sz="2400" kern="0" dirty="0">
                <a:effectLst/>
                <a:latin typeface="Calibri" panose="020F0502020204030204" pitchFamily="34" charset="0"/>
                <a:ea typeface="Calibri" panose="020F0502020204030204" pitchFamily="34" charset="0"/>
                <a:cs typeface="Arial" panose="020B0604020202020204" pitchFamily="34" charset="0"/>
              </a:rPr>
              <a:t>إدارة الأعمال في التلفزيون تعمل على تنسيق كل الأمور داخل المؤسسة لتحقيق أهدافها، وذلك عبر ع</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د</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ة خطوات</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buNone/>
              <a:tabLst>
                <a:tab pos="457200" algn="l"/>
              </a:tabLst>
            </a:pPr>
            <a:r>
              <a:rPr lang="ar-DZ" sz="2400" b="1"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تنظيم العمل</a:t>
            </a:r>
            <a:r>
              <a:rPr lang="fr-FR" sz="2400" kern="0" dirty="0">
                <a:effectLst/>
                <a:latin typeface="Arial" panose="020B060402020202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ترتيب المهام والوظائف</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بحيث يسير كل شيء بس</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لاس</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ة داخل القناة أو المؤسسة التلفزيونية</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buNone/>
              <a:tabLst>
                <a:tab pos="457200" algn="l"/>
              </a:tabLst>
            </a:pPr>
            <a:r>
              <a:rPr lang="ar-DZ" sz="2400" b="1"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تحديد ا</a:t>
            </a:r>
            <a:r>
              <a:rPr lang="ar-DZ" sz="2400" b="1" kern="0" dirty="0" err="1">
                <a:effectLst/>
                <a:latin typeface="Calibri" panose="020F0502020204030204" pitchFamily="34" charset="0"/>
                <a:ea typeface="Calibri" panose="020F0502020204030204" pitchFamily="34" charset="0"/>
                <a:cs typeface="Arial" panose="020B0604020202020204" pitchFamily="34" charset="0"/>
              </a:rPr>
              <a:t>ل</a:t>
            </a:r>
            <a:r>
              <a:rPr lang="ar-DZ" sz="2400" b="1" kern="0" dirty="0" err="1">
                <a:latin typeface="Calibri" panose="020F0502020204030204" pitchFamily="34" charset="0"/>
                <a:ea typeface="Calibri" panose="020F0502020204030204" pitchFamily="34" charset="0"/>
                <a:cs typeface="Arial" panose="020B0604020202020204" pitchFamily="34" charset="0"/>
              </a:rPr>
              <a:t>إِ</a:t>
            </a:r>
            <a:r>
              <a:rPr lang="ar-SA" sz="2400" b="1" kern="0" dirty="0" err="1">
                <a:effectLst/>
                <a:latin typeface="Calibri" panose="020F0502020204030204" pitchFamily="34" charset="0"/>
                <a:ea typeface="Calibri" panose="020F0502020204030204" pitchFamily="34" charset="0"/>
                <a:cs typeface="Arial" panose="020B0604020202020204" pitchFamily="34" charset="0"/>
              </a:rPr>
              <a:t>ستراتيجيات</a:t>
            </a:r>
            <a:r>
              <a:rPr lang="fr-FR" sz="2400" kern="0" dirty="0">
                <a:effectLst/>
                <a:latin typeface="Arial" panose="020B060402020202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وضع خطط واضحة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لتحقيق الأهداف العامة، مثل</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زيادة المشاهدين أو تحسين جودة البرامج</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buNone/>
              <a:tabLst>
                <a:tab pos="457200" algn="l"/>
              </a:tabLst>
            </a:pPr>
            <a:r>
              <a:rPr lang="ar-DZ" sz="2400" b="1"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تحفيز الموارد البشرية</a:t>
            </a:r>
            <a:r>
              <a:rPr lang="fr-FR" sz="2400" kern="0" dirty="0">
                <a:effectLst/>
                <a:latin typeface="Arial" panose="020B060402020202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تشجيع الموظفين والفريق العامل ليقدموا أفضل ما لديهم</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None/>
              <a:tabLst>
                <a:tab pos="457200" algn="l"/>
              </a:tabLst>
            </a:pPr>
            <a:r>
              <a:rPr lang="ar-DZ" sz="2400" b="1" kern="0" dirty="0">
                <a:effectLst/>
                <a:latin typeface="Calibri" panose="020F0502020204030204" pitchFamily="34" charset="0"/>
                <a:ea typeface="Calibri" panose="020F0502020204030204" pitchFamily="34" charset="0"/>
                <a:cs typeface="Arial" panose="020B0604020202020204" pitchFamily="34" charset="0"/>
              </a:rPr>
              <a:t>- </a:t>
            </a:r>
            <a:r>
              <a:rPr lang="ar-SA" sz="2400" b="1" kern="0" dirty="0">
                <a:effectLst/>
                <a:latin typeface="Calibri" panose="020F0502020204030204" pitchFamily="34" charset="0"/>
                <a:ea typeface="Calibri" panose="020F0502020204030204" pitchFamily="34" charset="0"/>
                <a:cs typeface="Arial" panose="020B0604020202020204" pitchFamily="34" charset="0"/>
              </a:rPr>
              <a:t>ضمان الفعالية في الأداء</a:t>
            </a:r>
            <a:r>
              <a:rPr lang="fr-FR" sz="2400" kern="0" dirty="0">
                <a:effectLst/>
                <a:latin typeface="Arial" panose="020B060402020202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Arial" panose="020B0604020202020204" pitchFamily="34" charset="0"/>
              </a:rPr>
              <a:t>الت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أكد من أن كل شيء ي</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بكفاءة، سواء من حيث الإنتاج أو الإدارة أو الوقت أو الموارد</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893233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89B40-CEC9-90CB-EADE-21A132FA3FD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7FA35A-54B2-7D2E-8D68-1948CB170C94}"/>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78BF7E5-2787-CC3D-689C-648323D905F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DA30BC-9DBE-F894-6AA4-2DFE1B592D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9D31B9E-2470-7302-565F-8184EC78C56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E496C296-58D4-BFEB-4350-2A68D5D224C5}"/>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4" name="ZoneTexte 3">
            <a:extLst>
              <a:ext uri="{FF2B5EF4-FFF2-40B4-BE49-F238E27FC236}">
                <a16:creationId xmlns:a16="http://schemas.microsoft.com/office/drawing/2014/main" id="{AEEFB4F7-00AD-42FB-33DD-10F7E0C6C711}"/>
              </a:ext>
            </a:extLst>
          </p:cNvPr>
          <p:cNvSpPr txBox="1"/>
          <p:nvPr/>
        </p:nvSpPr>
        <p:spPr>
          <a:xfrm>
            <a:off x="2743200" y="1630412"/>
            <a:ext cx="8245602" cy="4814523"/>
          </a:xfrm>
          <a:prstGeom prst="rect">
            <a:avLst/>
          </a:prstGeom>
          <a:noFill/>
        </p:spPr>
        <p:txBody>
          <a:bodyPr wrap="square">
            <a:spAutoFit/>
          </a:bodyPr>
          <a:lstStyle/>
          <a:p>
            <a:pPr marL="800100" indent="-342900" algn="just" rtl="1">
              <a:lnSpc>
                <a:spcPct val="107000"/>
              </a:lnSpc>
              <a:buFont typeface="Wingdings" panose="05000000000000000000" pitchFamily="2" charset="2"/>
              <a:buChar char="Ø"/>
            </a:pPr>
            <a:r>
              <a:rPr lang="ar-DZ" sz="2400" b="1" dirty="0">
                <a:solidFill>
                  <a:schemeClr val="accent1">
                    <a:lumMod val="75000"/>
                  </a:schemeClr>
                </a:solidFill>
                <a:latin typeface="Alexandria" charset="0"/>
              </a:rPr>
              <a:t>إدارة الأعمال الإستراتيجية والعملياتية للتلفزيون :</a:t>
            </a:r>
            <a:endParaRPr lang="ar-DZ" sz="2400" kern="0" dirty="0">
              <a:solidFill>
                <a:schemeClr val="accent1">
                  <a:lumMod val="75000"/>
                </a:schemeClr>
              </a:solidFill>
              <a:effectLst/>
              <a:latin typeface="Calibri" panose="020F0502020204030204" pitchFamily="34" charset="0"/>
              <a:ea typeface="Calibri" panose="020F0502020204030204" pitchFamily="34" charset="0"/>
            </a:endParaRPr>
          </a:p>
          <a:p>
            <a:pPr marL="457200" algn="just" rtl="1">
              <a:lnSpc>
                <a:spcPct val="107000"/>
              </a:lnSpc>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يمكن الت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مي</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err="1">
                <a:effectLst/>
                <a:latin typeface="Calibri" panose="020F0502020204030204" pitchFamily="34" charset="0"/>
                <a:ea typeface="Calibri" panose="020F0502020204030204" pitchFamily="34" charset="0"/>
                <a:cs typeface="Arial" panose="020B0604020202020204" pitchFamily="34" charset="0"/>
              </a:rPr>
              <a:t>يز</a:t>
            </a:r>
            <a:r>
              <a:rPr lang="ar-SA" sz="2400" kern="0" dirty="0">
                <a:effectLst/>
                <a:latin typeface="Calibri" panose="020F0502020204030204" pitchFamily="34" charset="0"/>
                <a:ea typeface="Calibri" panose="020F0502020204030204" pitchFamily="34" charset="0"/>
                <a:cs typeface="Arial" panose="020B0604020202020204" pitchFamily="34" charset="0"/>
              </a:rPr>
              <a:t> بين مستويين لإدارة الأعمال في المؤسسات العمومية للتلفزيون</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800100" indent="-342900" algn="just" rtl="1">
              <a:lnSpc>
                <a:spcPct val="107000"/>
              </a:lnSpc>
              <a:buFont typeface="Wingdings" panose="05000000000000000000" pitchFamily="2" charset="2"/>
              <a:buChar char="§"/>
            </a:pPr>
            <a:r>
              <a:rPr lang="ar-SA" sz="2400" kern="0" dirty="0">
                <a:effectLst/>
                <a:latin typeface="Calibri" panose="020F0502020204030204" pitchFamily="34" charset="0"/>
                <a:ea typeface="Calibri" panose="020F0502020204030204" pitchFamily="34" charset="0"/>
                <a:cs typeface="Arial" panose="020B0604020202020204" pitchFamily="34" charset="0"/>
              </a:rPr>
              <a:t>الأول يُعبّر عن نظرة خارجية</a:t>
            </a:r>
            <a:r>
              <a:rPr lang="ar-DZ" sz="2400" kern="0" dirty="0">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800100" indent="-342900" algn="just" rtl="1">
              <a:lnSpc>
                <a:spcPct val="107000"/>
              </a:lnSpc>
              <a:buFont typeface="Wingdings" panose="05000000000000000000" pitchFamily="2" charset="2"/>
              <a:buChar char="§"/>
            </a:pPr>
            <a:r>
              <a:rPr lang="ar-SA" sz="2400" kern="0" dirty="0">
                <a:effectLst/>
                <a:latin typeface="Calibri" panose="020F0502020204030204" pitchFamily="34" charset="0"/>
                <a:ea typeface="Calibri" panose="020F0502020204030204" pitchFamily="34" charset="0"/>
                <a:cs typeface="Arial" panose="020B0604020202020204" pitchFamily="34" charset="0"/>
              </a:rPr>
              <a:t>والثاني أكثر منه داخلي </a:t>
            </a:r>
            <a:r>
              <a:rPr lang="ar-SA" sz="2400" kern="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ركَّز على التنظيم والوظائف</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buNone/>
            </a:pPr>
            <a:r>
              <a:rPr lang="ar-DZ" sz="2400" b="1" kern="0" dirty="0">
                <a:effectLst/>
                <a:latin typeface="Calibri" panose="020F0502020204030204" pitchFamily="34" charset="0"/>
                <a:ea typeface="Calibri" panose="020F0502020204030204" pitchFamily="34" charset="0"/>
                <a:cs typeface="Arial" panose="020B0604020202020204" pitchFamily="34" charset="0"/>
              </a:rPr>
              <a:t>أولاً: </a:t>
            </a:r>
            <a:r>
              <a:rPr lang="ar-SA" sz="2400" b="1" kern="0" dirty="0">
                <a:effectLst/>
                <a:latin typeface="Calibri" panose="020F0502020204030204" pitchFamily="34" charset="0"/>
                <a:ea typeface="Calibri" panose="020F0502020204030204" pitchFamily="34" charset="0"/>
                <a:cs typeface="Arial" panose="020B0604020202020204" pitchFamily="34" charset="0"/>
              </a:rPr>
              <a:t>إدارة الأعمال الإستراتيجية</a:t>
            </a:r>
            <a:r>
              <a:rPr lang="fr-FR" sz="2400" b="1"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buNone/>
            </a:pPr>
            <a:r>
              <a:rPr lang="ar-SA" sz="2400" kern="0" dirty="0" err="1">
                <a:effectLst/>
                <a:latin typeface="Calibri" panose="020F0502020204030204" pitchFamily="34" charset="0"/>
                <a:ea typeface="Calibri" panose="020F0502020204030204" pitchFamily="34" charset="0"/>
                <a:cs typeface="Arial" panose="020B0604020202020204" pitchFamily="34" charset="0"/>
              </a:rPr>
              <a:t>تتمث</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ل في مجموع القرارات الإستراتيجية الممكن </a:t>
            </a:r>
            <a:r>
              <a:rPr lang="ar-DZ" sz="2400" kern="0" dirty="0">
                <a:effectLst/>
                <a:latin typeface="Calibri" panose="020F0502020204030204" pitchFamily="34" charset="0"/>
                <a:ea typeface="Calibri" panose="020F0502020204030204" pitchFamily="34" charset="0"/>
                <a:cs typeface="Arial" panose="020B0604020202020204" pitchFamily="34" charset="0"/>
              </a:rPr>
              <a:t>إِ</a:t>
            </a:r>
            <a:r>
              <a:rPr lang="ar-SA" sz="2400" kern="0" dirty="0">
                <a:effectLst/>
                <a:latin typeface="Calibri" panose="020F0502020204030204" pitchFamily="34" charset="0"/>
                <a:ea typeface="Calibri" panose="020F0502020204030204" pitchFamily="34" charset="0"/>
                <a:cs typeface="Arial" panose="020B0604020202020204" pitchFamily="34" charset="0"/>
              </a:rPr>
              <a:t>تخاذها على المدى البعيد، والتي تعمل على تحقيق تأقلم الموارد الداخلية للمؤسسة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مع محيطها قصد بلوغ الأهداف</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عادة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ما يتم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a:t>
            </a:r>
            <a:r>
              <a:rPr lang="ar-DZ" sz="2400" kern="0" dirty="0">
                <a:latin typeface="Calibri" panose="020F0502020204030204" pitchFamily="34" charset="0"/>
                <a:ea typeface="Calibri" panose="020F0502020204030204" pitchFamily="34" charset="0"/>
                <a:cs typeface="Arial" panose="020B0604020202020204" pitchFamily="34" charset="0"/>
              </a:rPr>
              <a:t>إِ</a:t>
            </a:r>
            <a:r>
              <a:rPr lang="ar-SA" sz="2400" kern="0" dirty="0">
                <a:effectLst/>
                <a:latin typeface="Calibri" panose="020F0502020204030204" pitchFamily="34" charset="0"/>
                <a:ea typeface="Calibri" panose="020F0502020204030204" pitchFamily="34" charset="0"/>
                <a:cs typeface="Arial" panose="020B0604020202020204" pitchFamily="34" charset="0"/>
              </a:rPr>
              <a:t>تخاذ القرارات الإستراتيجية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من طرف مُلاك المؤسسة أو من يمثلهم إداريًا، و تشمل تحديد الأهداف الكبرى، توزيع الموارد، وتوجيه السياسات العامة للمؤسسة التلفزيونية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بما ي</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ض</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ن </a:t>
            </a:r>
            <a:r>
              <a:rPr lang="ar-DZ" sz="2400" kern="0" dirty="0">
                <a:latin typeface="Calibri" panose="020F0502020204030204" pitchFamily="34" charset="0"/>
                <a:ea typeface="Calibri" panose="020F0502020204030204" pitchFamily="34" charset="0"/>
                <a:cs typeface="Arial" panose="020B0604020202020204" pitchFamily="34" charset="0"/>
              </a:rPr>
              <a:t>إِ</a:t>
            </a:r>
            <a:r>
              <a:rPr lang="ar-SA" sz="2400" kern="0" dirty="0" err="1">
                <a:effectLst/>
                <a:latin typeface="Calibri" panose="020F0502020204030204" pitchFamily="34" charset="0"/>
                <a:ea typeface="Calibri" panose="020F0502020204030204" pitchFamily="34" charset="0"/>
                <a:cs typeface="Arial" panose="020B0604020202020204" pitchFamily="34" charset="0"/>
              </a:rPr>
              <a:t>ستدامتها</a:t>
            </a:r>
            <a:r>
              <a:rPr lang="ar-SA" sz="2400" kern="0" dirty="0">
                <a:effectLst/>
                <a:latin typeface="Calibri" panose="020F0502020204030204" pitchFamily="34" charset="0"/>
                <a:ea typeface="Calibri" panose="020F0502020204030204" pitchFamily="34" charset="0"/>
                <a:cs typeface="Arial" panose="020B0604020202020204" pitchFamily="34" charset="0"/>
              </a:rPr>
              <a:t> وتكي</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فها مع الم</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err="1">
                <a:effectLst/>
                <a:latin typeface="Calibri" panose="020F0502020204030204" pitchFamily="34" charset="0"/>
                <a:ea typeface="Calibri" panose="020F0502020204030204" pitchFamily="34" charset="0"/>
                <a:cs typeface="Arial" panose="020B0604020202020204" pitchFamily="34" charset="0"/>
              </a:rPr>
              <a:t>غيرات</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8882056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94236-38D2-E3CB-E6AD-D7DFB819E19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87D781E-0659-4CB8-C8DD-42CC892E0661}"/>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3238F8B-B85B-2863-5B9D-FD415BE85EF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049DB1-0D33-94A8-95DE-6949A50008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FF009E-4A03-EA44-1FB6-5D349ACCF33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FB04A80A-4A76-8EC5-6A24-78CA60420CAD}"/>
              </a:ext>
            </a:extLst>
          </p:cNvPr>
          <p:cNvSpPr txBox="1"/>
          <p:nvPr/>
        </p:nvSpPr>
        <p:spPr>
          <a:xfrm>
            <a:off x="3725222" y="1651508"/>
            <a:ext cx="7623810" cy="3699795"/>
          </a:xfrm>
          <a:prstGeom prst="rect">
            <a:avLst/>
          </a:prstGeom>
          <a:noFill/>
        </p:spPr>
        <p:txBody>
          <a:bodyPr wrap="square">
            <a:spAutoFit/>
          </a:bodyPr>
          <a:lstStyle/>
          <a:p>
            <a:pPr marL="457200" algn="just" rtl="1">
              <a:lnSpc>
                <a:spcPct val="107000"/>
              </a:lnSpc>
              <a:buNone/>
            </a:pPr>
            <a:r>
              <a:rPr lang="ar-DZ" sz="2400" b="1" kern="0" dirty="0">
                <a:effectLst/>
                <a:latin typeface="Calibri" panose="020F0502020204030204" pitchFamily="34" charset="0"/>
                <a:ea typeface="Calibri" panose="020F0502020204030204" pitchFamily="34" charset="0"/>
                <a:cs typeface="Arial" panose="020B0604020202020204" pitchFamily="34" charset="0"/>
              </a:rPr>
              <a:t>ثانيا : </a:t>
            </a:r>
            <a:r>
              <a:rPr lang="ar-SA" sz="2400" b="1" kern="0" dirty="0">
                <a:effectLst/>
                <a:latin typeface="Calibri" panose="020F0502020204030204" pitchFamily="34" charset="0"/>
                <a:ea typeface="Calibri" panose="020F0502020204030204" pitchFamily="34" charset="0"/>
                <a:cs typeface="Arial" panose="020B0604020202020204" pitchFamily="34" charset="0"/>
              </a:rPr>
              <a:t>إدارة الأعمال العملياتية</a:t>
            </a:r>
            <a:r>
              <a:rPr lang="fr-FR" sz="2400" b="1"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buNone/>
            </a:pPr>
            <a:r>
              <a:rPr lang="ar-SA" sz="2400" kern="0" dirty="0">
                <a:effectLst/>
                <a:latin typeface="Calibri" panose="020F0502020204030204" pitchFamily="34" charset="0"/>
                <a:ea typeface="Calibri" panose="020F0502020204030204" pitchFamily="34" charset="0"/>
                <a:cs typeface="Arial" panose="020B0604020202020204" pitchFamily="34" charset="0"/>
              </a:rPr>
              <a:t>تُعنى هذه الإدارة أكثر بالجانب التنظيمي الداخلي، وتشمل تحديد الأهداف التنفيذية، ض</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بط المهام اليومية، تنظيم الموارد البشرية والمادية، وتنسيق الجهود بين الأقسام المختلفة (التحرير، الإنتاج، البث</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التسويق...)</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هدف إلى ضمان الف</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عالية في سير المؤسسة التلفزيونية</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 بشكل يومي من خلال الت</a:t>
            </a:r>
            <a:r>
              <a:rPr lang="ar-DZ" sz="2400" kern="0" dirty="0">
                <a:effectLst/>
                <a:latin typeface="Calibri" panose="020F0502020204030204" pitchFamily="34" charset="0"/>
                <a:ea typeface="Calibri" panose="020F0502020204030204" pitchFamily="34" charset="0"/>
                <a:cs typeface="Arial" panose="020B0604020202020204" pitchFamily="34" charset="0"/>
              </a:rPr>
              <a:t>َّ</a:t>
            </a:r>
            <a:r>
              <a:rPr lang="ar-SA" sz="2400" kern="0" dirty="0">
                <a:effectLst/>
                <a:latin typeface="Calibri" panose="020F0502020204030204" pitchFamily="34" charset="0"/>
                <a:ea typeface="Calibri" panose="020F0502020204030204" pitchFamily="34" charset="0"/>
                <a:cs typeface="Arial" panose="020B0604020202020204" pitchFamily="34" charset="0"/>
              </a:rPr>
              <a:t>خطيط العملي، الرقابة المستمرة، وتحسين الأداء عبر المتابعة الدقيقة للأنشطة</a:t>
            </a:r>
            <a:r>
              <a:rPr lang="fr-FR" sz="2400" kern="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buNone/>
            </a:pPr>
            <a:r>
              <a:rPr lang="ar-SA" sz="2400" kern="0" dirty="0">
                <a:effectLst/>
                <a:ea typeface="Calibri" panose="020F0502020204030204" pitchFamily="34" charset="0"/>
                <a:cs typeface="Arial" panose="020B0604020202020204" pitchFamily="34" charset="0"/>
              </a:rPr>
              <a:t>وتُعد الإدارة العملياتية م</a:t>
            </a:r>
            <a:r>
              <a:rPr lang="ar-DZ" sz="2400" kern="0" dirty="0">
                <a:ea typeface="Calibri" panose="020F0502020204030204" pitchFamily="34" charset="0"/>
                <a:cs typeface="Arial" panose="020B0604020202020204" pitchFamily="34" charset="0"/>
              </a:rPr>
              <a:t>ُ</a:t>
            </a:r>
            <a:r>
              <a:rPr lang="ar-SA" sz="2400" kern="0" dirty="0">
                <a:effectLst/>
                <a:ea typeface="Calibri" panose="020F0502020204030204" pitchFamily="34" charset="0"/>
                <a:cs typeface="Arial" panose="020B0604020202020204" pitchFamily="34" charset="0"/>
              </a:rPr>
              <a:t>ك</a:t>
            </a:r>
            <a:r>
              <a:rPr lang="ar-DZ" sz="2400" kern="0" dirty="0">
                <a:effectLst/>
                <a:ea typeface="Calibri" panose="020F0502020204030204" pitchFamily="34" charset="0"/>
                <a:cs typeface="Arial" panose="020B0604020202020204" pitchFamily="34" charset="0"/>
              </a:rPr>
              <a:t>َ</a:t>
            </a:r>
            <a:r>
              <a:rPr lang="ar-SA" sz="2400" kern="0" dirty="0">
                <a:effectLst/>
                <a:ea typeface="Calibri" panose="020F0502020204030204" pitchFamily="34" charset="0"/>
                <a:cs typeface="Arial" panose="020B0604020202020204" pitchFamily="34" charset="0"/>
              </a:rPr>
              <a:t>م</a:t>
            </a:r>
            <a:r>
              <a:rPr lang="ar-DZ" sz="2400" kern="0" dirty="0">
                <a:effectLst/>
                <a:ea typeface="Calibri" panose="020F0502020204030204" pitchFamily="34" charset="0"/>
                <a:cs typeface="Arial" panose="020B0604020202020204" pitchFamily="34" charset="0"/>
              </a:rPr>
              <a:t>ِّ</a:t>
            </a:r>
            <a:r>
              <a:rPr lang="ar-SA" sz="2400" kern="0" dirty="0" err="1">
                <a:effectLst/>
                <a:ea typeface="Calibri" panose="020F0502020204030204" pitchFamily="34" charset="0"/>
                <a:cs typeface="Arial" panose="020B0604020202020204" pitchFamily="34" charset="0"/>
              </a:rPr>
              <a:t>لة</a:t>
            </a:r>
            <a:r>
              <a:rPr lang="ar-SA" sz="2400" kern="0" dirty="0">
                <a:effectLst/>
                <a:ea typeface="Calibri" panose="020F0502020204030204" pitchFamily="34" charset="0"/>
                <a:cs typeface="Arial" panose="020B0604020202020204" pitchFamily="34" charset="0"/>
              </a:rPr>
              <a:t> للإدارة الإستراتيجية، حيث تُترجم التوجهات العامة إلى خ</a:t>
            </a:r>
            <a:r>
              <a:rPr lang="ar-DZ" sz="2400" kern="0" dirty="0">
                <a:effectLst/>
                <a:ea typeface="Calibri" panose="020F0502020204030204" pitchFamily="34" charset="0"/>
                <a:cs typeface="Arial" panose="020B0604020202020204" pitchFamily="34" charset="0"/>
              </a:rPr>
              <a:t>ُ</a:t>
            </a:r>
            <a:r>
              <a:rPr lang="ar-SA" sz="2400" kern="0" dirty="0">
                <a:effectLst/>
                <a:ea typeface="Calibri" panose="020F0502020204030204" pitchFamily="34" charset="0"/>
                <a:cs typeface="Arial" panose="020B0604020202020204" pitchFamily="34" charset="0"/>
              </a:rPr>
              <a:t>طط تنفيذية</a:t>
            </a:r>
            <a:r>
              <a:rPr lang="ar-DZ" sz="2400" kern="0" dirty="0">
                <a:effectLst/>
                <a:ea typeface="Calibri" panose="020F0502020204030204" pitchFamily="34" charset="0"/>
                <a:cs typeface="Arial" panose="020B0604020202020204" pitchFamily="34" charset="0"/>
              </a:rPr>
              <a:t>،</a:t>
            </a:r>
            <a:r>
              <a:rPr lang="ar-SA" sz="2400" kern="0" dirty="0">
                <a:effectLst/>
                <a:ea typeface="Calibri" panose="020F0502020204030204" pitchFamily="34" charset="0"/>
                <a:cs typeface="Arial" panose="020B0604020202020204" pitchFamily="34" charset="0"/>
              </a:rPr>
              <a:t> </a:t>
            </a:r>
            <a:r>
              <a:rPr lang="ar-SA" sz="2400" kern="0" dirty="0" err="1">
                <a:effectLst/>
                <a:ea typeface="Calibri" panose="020F0502020204030204" pitchFamily="34" charset="0"/>
                <a:cs typeface="Arial" panose="020B0604020202020204" pitchFamily="34" charset="0"/>
              </a:rPr>
              <a:t>وإ</a:t>
            </a:r>
            <a:r>
              <a:rPr lang="ar-DZ" sz="2400" kern="0" dirty="0">
                <a:effectLst/>
                <a:ea typeface="Calibri" panose="020F0502020204030204" pitchFamily="34" charset="0"/>
                <a:cs typeface="Arial" panose="020B0604020202020204" pitchFamily="34" charset="0"/>
              </a:rPr>
              <a:t>ِ</a:t>
            </a:r>
            <a:r>
              <a:rPr lang="ar-SA" sz="2400" kern="0" dirty="0" err="1">
                <a:effectLst/>
                <a:ea typeface="Calibri" panose="020F0502020204030204" pitchFamily="34" charset="0"/>
                <a:cs typeface="Arial" panose="020B0604020202020204" pitchFamily="34" charset="0"/>
              </a:rPr>
              <a:t>جراءات</a:t>
            </a:r>
            <a:r>
              <a:rPr lang="ar-SA" sz="2400" kern="0" dirty="0">
                <a:effectLst/>
                <a:ea typeface="Calibri" panose="020F0502020204030204" pitchFamily="34" charset="0"/>
                <a:cs typeface="Arial" panose="020B0604020202020204" pitchFamily="34" charset="0"/>
              </a:rPr>
              <a:t> عملية داخل المؤسسة العمومية للتلفزيون</a:t>
            </a:r>
            <a:endParaRPr lang="fr-FR" sz="2400" dirty="0"/>
          </a:p>
        </p:txBody>
      </p:sp>
      <p:sp>
        <p:nvSpPr>
          <p:cNvPr id="6" name="Rectangle 5">
            <a:extLst>
              <a:ext uri="{FF2B5EF4-FFF2-40B4-BE49-F238E27FC236}">
                <a16:creationId xmlns:a16="http://schemas.microsoft.com/office/drawing/2014/main" id="{E601A01B-CA26-1EA1-B4E0-220F42359912}"/>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172277134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BB0C0-08C9-3D8A-E46C-CF9C2A044D1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1CDE888-E8E8-2CBB-0F42-145888D5EAA1}"/>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4F85491-38CC-C79D-6DBA-F40842BF645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A3391B-322E-D314-C3C0-98235E9B64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1D3CF66-4164-F12B-EA03-CF6302111DB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DDE904C2-5B4F-F39F-BAAA-A92EFD7EBD52}"/>
              </a:ext>
            </a:extLst>
          </p:cNvPr>
          <p:cNvSpPr txBox="1"/>
          <p:nvPr/>
        </p:nvSpPr>
        <p:spPr>
          <a:xfrm>
            <a:off x="1754372" y="1443841"/>
            <a:ext cx="9154420" cy="4893647"/>
          </a:xfrm>
          <a:prstGeom prst="rect">
            <a:avLst/>
          </a:prstGeom>
          <a:noFill/>
        </p:spPr>
        <p:txBody>
          <a:bodyPr wrap="square">
            <a:spAutoFit/>
          </a:bodyPr>
          <a:lstStyle/>
          <a:p>
            <a:pPr marL="342900" indent="-342900" algn="r" rtl="1">
              <a:buFont typeface="Wingdings" panose="05000000000000000000" pitchFamily="2" charset="2"/>
              <a:buChar char="Ø"/>
            </a:pPr>
            <a:r>
              <a:rPr lang="fr-FR" sz="2400" b="1" dirty="0" err="1">
                <a:solidFill>
                  <a:schemeClr val="accent1">
                    <a:lumMod val="75000"/>
                  </a:schemeClr>
                </a:solidFill>
              </a:rPr>
              <a:t>مدو</a:t>
            </a:r>
            <a:r>
              <a:rPr lang="ar-DZ" sz="2400" b="1" dirty="0">
                <a:solidFill>
                  <a:schemeClr val="accent1">
                    <a:lumMod val="75000"/>
                  </a:schemeClr>
                </a:solidFill>
              </a:rPr>
              <a:t>َّ</a:t>
            </a:r>
            <a:r>
              <a:rPr lang="fr-FR" sz="2400" b="1" dirty="0" err="1">
                <a:solidFill>
                  <a:schemeClr val="accent1">
                    <a:lumMod val="75000"/>
                  </a:schemeClr>
                </a:solidFill>
              </a:rPr>
              <a:t>نة</a:t>
            </a:r>
            <a:r>
              <a:rPr lang="fr-FR" sz="2400" b="1" dirty="0">
                <a:solidFill>
                  <a:schemeClr val="accent1">
                    <a:lumMod val="75000"/>
                  </a:schemeClr>
                </a:solidFill>
              </a:rPr>
              <a:t> </a:t>
            </a:r>
            <a:r>
              <a:rPr lang="fr-FR" sz="2400" b="1" dirty="0" err="1">
                <a:solidFill>
                  <a:schemeClr val="accent1">
                    <a:lumMod val="75000"/>
                  </a:schemeClr>
                </a:solidFill>
              </a:rPr>
              <a:t>الم</a:t>
            </a:r>
            <a:r>
              <a:rPr lang="ar-DZ" sz="2400" b="1" dirty="0">
                <a:solidFill>
                  <a:schemeClr val="accent1">
                    <a:lumMod val="75000"/>
                  </a:schemeClr>
                </a:solidFill>
              </a:rPr>
              <a:t>ِ</a:t>
            </a:r>
            <a:r>
              <a:rPr lang="fr-FR" sz="2400" b="1" dirty="0" err="1">
                <a:solidFill>
                  <a:schemeClr val="accent1">
                    <a:lumMod val="75000"/>
                  </a:schemeClr>
                </a:solidFill>
              </a:rPr>
              <a:t>هن</a:t>
            </a:r>
            <a:r>
              <a:rPr lang="fr-FR" sz="2400" b="1" dirty="0">
                <a:solidFill>
                  <a:schemeClr val="accent1">
                    <a:lumMod val="75000"/>
                  </a:schemeClr>
                </a:solidFill>
              </a:rPr>
              <a:t> </a:t>
            </a:r>
            <a:r>
              <a:rPr lang="fr-FR" sz="2400" b="1" dirty="0" err="1">
                <a:solidFill>
                  <a:schemeClr val="accent1">
                    <a:lumMod val="75000"/>
                  </a:schemeClr>
                </a:solidFill>
              </a:rPr>
              <a:t>الأساسية</a:t>
            </a:r>
            <a:r>
              <a:rPr lang="fr-FR" sz="2400" b="1" dirty="0">
                <a:solidFill>
                  <a:schemeClr val="accent1">
                    <a:lumMod val="75000"/>
                  </a:schemeClr>
                </a:solidFill>
              </a:rPr>
              <a:t> </a:t>
            </a:r>
            <a:r>
              <a:rPr lang="fr-FR" sz="2400" b="1" dirty="0" err="1">
                <a:solidFill>
                  <a:schemeClr val="accent1">
                    <a:lumMod val="75000"/>
                  </a:schemeClr>
                </a:solidFill>
              </a:rPr>
              <a:t>في</a:t>
            </a:r>
            <a:r>
              <a:rPr lang="fr-FR" sz="2400" b="1" dirty="0">
                <a:solidFill>
                  <a:schemeClr val="accent1">
                    <a:lumMod val="75000"/>
                  </a:schemeClr>
                </a:solidFill>
              </a:rPr>
              <a:t> </a:t>
            </a:r>
            <a:r>
              <a:rPr lang="fr-FR" sz="2400" b="1" dirty="0" err="1">
                <a:solidFill>
                  <a:schemeClr val="accent1">
                    <a:lumMod val="75000"/>
                  </a:schemeClr>
                </a:solidFill>
              </a:rPr>
              <a:t>مؤسسات</a:t>
            </a:r>
            <a:r>
              <a:rPr lang="fr-FR" sz="2400" b="1" dirty="0">
                <a:solidFill>
                  <a:schemeClr val="accent1">
                    <a:lumMod val="75000"/>
                  </a:schemeClr>
                </a:solidFill>
              </a:rPr>
              <a:t> </a:t>
            </a:r>
            <a:r>
              <a:rPr lang="fr-FR" sz="2400" b="1" dirty="0" err="1">
                <a:solidFill>
                  <a:schemeClr val="accent1">
                    <a:lumMod val="75000"/>
                  </a:schemeClr>
                </a:solidFill>
              </a:rPr>
              <a:t>التلفزيون</a:t>
            </a:r>
            <a:r>
              <a:rPr lang="fr-FR" sz="2400" b="1" dirty="0">
                <a:solidFill>
                  <a:schemeClr val="accent1">
                    <a:lumMod val="75000"/>
                  </a:schemeClr>
                </a:solidFill>
              </a:rPr>
              <a:t>:</a:t>
            </a:r>
          </a:p>
          <a:p>
            <a:pPr algn="r" rtl="1"/>
            <a:r>
              <a:rPr lang="fr-FR" sz="2400" dirty="0" err="1"/>
              <a:t>يحتاج</a:t>
            </a:r>
            <a:r>
              <a:rPr lang="fr-FR" sz="2400" dirty="0"/>
              <a:t> </a:t>
            </a:r>
            <a:r>
              <a:rPr lang="fr-FR" sz="2400" dirty="0" err="1"/>
              <a:t>الع</a:t>
            </a:r>
            <a:r>
              <a:rPr lang="ar-DZ" sz="2400" dirty="0"/>
              <a:t>م</a:t>
            </a:r>
            <a:r>
              <a:rPr lang="fr-FR" sz="2400" dirty="0"/>
              <a:t>ل </a:t>
            </a:r>
            <a:r>
              <a:rPr lang="fr-FR" sz="2400" dirty="0" err="1"/>
              <a:t>التلفزيوني</a:t>
            </a:r>
            <a:r>
              <a:rPr lang="fr-FR" sz="2400" dirty="0"/>
              <a:t> إ</a:t>
            </a:r>
            <a:r>
              <a:rPr lang="ar-DZ" sz="2400" dirty="0"/>
              <a:t>ل</a:t>
            </a:r>
            <a:r>
              <a:rPr lang="fr-FR" sz="2400" dirty="0"/>
              <a:t>ى </a:t>
            </a:r>
            <a:r>
              <a:rPr lang="fr-FR" sz="2400" dirty="0" err="1"/>
              <a:t>تدخُّل</a:t>
            </a:r>
            <a:r>
              <a:rPr lang="fr-FR" sz="2400" dirty="0"/>
              <a:t> </a:t>
            </a:r>
            <a:r>
              <a:rPr lang="fr-FR" sz="2400" dirty="0" err="1"/>
              <a:t>عـديد</a:t>
            </a:r>
            <a:r>
              <a:rPr lang="fr-FR" sz="2400" dirty="0"/>
              <a:t> </a:t>
            </a:r>
            <a:r>
              <a:rPr lang="fr-FR" sz="2400" dirty="0" err="1"/>
              <a:t>الوظائف</a:t>
            </a:r>
            <a:r>
              <a:rPr lang="fr-FR" sz="2400" dirty="0"/>
              <a:t> و </a:t>
            </a:r>
            <a:r>
              <a:rPr lang="fr-FR" sz="2400" dirty="0" err="1"/>
              <a:t>الإختصاصات</a:t>
            </a:r>
            <a:r>
              <a:rPr lang="fr-FR" sz="2400" dirty="0"/>
              <a:t>، </a:t>
            </a:r>
            <a:r>
              <a:rPr lang="fr-FR" sz="2400" dirty="0" err="1"/>
              <a:t>سـواءً</a:t>
            </a:r>
            <a:r>
              <a:rPr lang="fr-FR" sz="2400" dirty="0"/>
              <a:t> </a:t>
            </a:r>
            <a:r>
              <a:rPr lang="fr-FR" sz="2400" dirty="0" err="1"/>
              <a:t>قـصد</a:t>
            </a:r>
            <a:r>
              <a:rPr lang="fr-FR" sz="2400" dirty="0"/>
              <a:t> </a:t>
            </a:r>
            <a:r>
              <a:rPr lang="fr-FR" sz="2400" dirty="0" err="1"/>
              <a:t>الإنتاج</a:t>
            </a:r>
            <a:r>
              <a:rPr lang="fr-FR" sz="2400" dirty="0"/>
              <a:t> </a:t>
            </a:r>
            <a:r>
              <a:rPr lang="fr-FR" sz="2400" dirty="0" err="1"/>
              <a:t>أو</a:t>
            </a:r>
            <a:r>
              <a:rPr lang="fr-FR" sz="2400" dirty="0"/>
              <a:t> ا</a:t>
            </a:r>
            <a:r>
              <a:rPr lang="ar-DZ" sz="2400" dirty="0"/>
              <a:t>ل</a:t>
            </a:r>
            <a:r>
              <a:rPr lang="fr-FR" sz="2400" dirty="0" err="1"/>
              <a:t>بث</a:t>
            </a:r>
            <a:r>
              <a:rPr lang="fr-FR" sz="2400" dirty="0"/>
              <a:t> </a:t>
            </a:r>
            <a:r>
              <a:rPr lang="fr-FR" sz="2400" dirty="0" err="1"/>
              <a:t>التقني</a:t>
            </a:r>
            <a:r>
              <a:rPr lang="fr-FR" sz="2400" dirty="0"/>
              <a:t>،</a:t>
            </a:r>
            <a:r>
              <a:rPr lang="ar-DZ" sz="2400" dirty="0"/>
              <a:t> </a:t>
            </a:r>
            <a:r>
              <a:rPr lang="fr-FR" sz="2400" dirty="0" err="1"/>
              <a:t>مـن</a:t>
            </a:r>
            <a:r>
              <a:rPr lang="fr-FR" sz="2400" dirty="0"/>
              <a:t> </a:t>
            </a:r>
            <a:r>
              <a:rPr lang="fr-FR" sz="2400" dirty="0" err="1"/>
              <a:t>حيث</a:t>
            </a:r>
            <a:r>
              <a:rPr lang="fr-FR" sz="2400" dirty="0"/>
              <a:t> </a:t>
            </a:r>
            <a:r>
              <a:rPr lang="fr-FR" sz="2400" dirty="0" err="1"/>
              <a:t>المحُتوى</a:t>
            </a:r>
            <a:r>
              <a:rPr lang="fr-FR" sz="2400" dirty="0"/>
              <a:t>، </a:t>
            </a:r>
            <a:r>
              <a:rPr lang="fr-FR" sz="2400" dirty="0" err="1"/>
              <a:t>الـشكل</a:t>
            </a:r>
            <a:r>
              <a:rPr lang="fr-FR" sz="2400" dirty="0"/>
              <a:t> و </a:t>
            </a:r>
            <a:r>
              <a:rPr lang="fr-FR" sz="2400" dirty="0" err="1"/>
              <a:t>الجمالية</a:t>
            </a:r>
            <a:r>
              <a:rPr lang="fr-FR" sz="2400" dirty="0"/>
              <a:t>.</a:t>
            </a:r>
            <a:r>
              <a:rPr lang="ar-DZ" sz="2400" dirty="0"/>
              <a:t> </a:t>
            </a:r>
            <a:r>
              <a:rPr lang="fr-FR" sz="2400" dirty="0" err="1"/>
              <a:t>فالتلفـزيـون</a:t>
            </a:r>
            <a:r>
              <a:rPr lang="fr-FR" sz="2400" dirty="0"/>
              <a:t> </a:t>
            </a:r>
            <a:r>
              <a:rPr lang="fr-FR" sz="2400" dirty="0" err="1"/>
              <a:t>هـو</a:t>
            </a:r>
            <a:r>
              <a:rPr lang="fr-FR" sz="2400" dirty="0"/>
              <a:t> </a:t>
            </a:r>
            <a:r>
              <a:rPr lang="fr-FR" sz="2400" dirty="0" err="1"/>
              <a:t>مُـلتقى</a:t>
            </a:r>
            <a:r>
              <a:rPr lang="fr-FR" sz="2400" dirty="0"/>
              <a:t> </a:t>
            </a:r>
            <a:r>
              <a:rPr lang="fr-FR" sz="2400" dirty="0" err="1"/>
              <a:t>لوظائف</a:t>
            </a:r>
            <a:r>
              <a:rPr lang="fr-FR" sz="2400" dirty="0"/>
              <a:t> </a:t>
            </a:r>
            <a:r>
              <a:rPr lang="fr-FR" sz="2400" dirty="0" err="1"/>
              <a:t>أساسية</a:t>
            </a:r>
            <a:r>
              <a:rPr lang="fr-FR" sz="2400" dirty="0"/>
              <a:t> و </a:t>
            </a:r>
            <a:r>
              <a:rPr lang="fr-FR" sz="2400" dirty="0" err="1"/>
              <a:t>مُختلفة</a:t>
            </a:r>
            <a:r>
              <a:rPr lang="fr-FR" sz="2400" dirty="0"/>
              <a:t>، </a:t>
            </a:r>
            <a:r>
              <a:rPr lang="fr-FR" sz="2400" dirty="0" err="1"/>
              <a:t>يمُكن</a:t>
            </a:r>
            <a:r>
              <a:rPr lang="fr-FR" sz="2400" dirty="0"/>
              <a:t> </a:t>
            </a:r>
            <a:r>
              <a:rPr lang="fr-FR" sz="2400" dirty="0" err="1"/>
              <a:t>الـت</a:t>
            </a:r>
            <a:r>
              <a:rPr lang="fr-FR" sz="2400" dirty="0"/>
              <a:t>ـ</a:t>
            </a:r>
            <a:r>
              <a:rPr lang="ar-DZ" sz="2400" dirty="0"/>
              <a:t>َّ</a:t>
            </a:r>
            <a:r>
              <a:rPr lang="fr-FR" sz="2400" dirty="0"/>
              <a:t>مـ</a:t>
            </a:r>
            <a:r>
              <a:rPr lang="ar-DZ" sz="2400" dirty="0"/>
              <a:t>ي</a:t>
            </a:r>
            <a:r>
              <a:rPr lang="fr-FR" sz="2400" dirty="0" err="1"/>
              <a:t>يـز</a:t>
            </a:r>
            <a:r>
              <a:rPr lang="fr-FR" sz="2400" dirty="0"/>
              <a:t> </a:t>
            </a:r>
            <a:r>
              <a:rPr lang="fr-FR" sz="2400" dirty="0" err="1"/>
              <a:t>بينها</a:t>
            </a:r>
            <a:r>
              <a:rPr lang="fr-FR" sz="2400" dirty="0"/>
              <a:t> </a:t>
            </a:r>
            <a:r>
              <a:rPr lang="fr-FR" sz="2400" dirty="0" err="1"/>
              <a:t>فـي</a:t>
            </a:r>
            <a:r>
              <a:rPr lang="fr-FR" sz="2400" dirty="0"/>
              <a:t>:</a:t>
            </a:r>
          </a:p>
          <a:p>
            <a:pPr marL="342900" indent="-342900" algn="r" rtl="1">
              <a:buFont typeface="Wingdings" panose="05000000000000000000" pitchFamily="2" charset="2"/>
              <a:buChar char="§"/>
            </a:pPr>
            <a:r>
              <a:rPr lang="fr-FR" sz="2400" dirty="0" err="1"/>
              <a:t>وظائف</a:t>
            </a:r>
            <a:r>
              <a:rPr lang="fr-FR" sz="2400" dirty="0"/>
              <a:t> </a:t>
            </a:r>
            <a:r>
              <a:rPr lang="fr-FR" sz="2400" dirty="0" err="1"/>
              <a:t>تـسـيير</a:t>
            </a:r>
            <a:r>
              <a:rPr lang="fr-FR" sz="2400" dirty="0"/>
              <a:t> </a:t>
            </a:r>
            <a:r>
              <a:rPr lang="fr-FR" sz="2400" dirty="0" err="1"/>
              <a:t>الإنتاج</a:t>
            </a:r>
            <a:r>
              <a:rPr lang="fr-FR" sz="2400" dirty="0"/>
              <a:t> </a:t>
            </a:r>
            <a:r>
              <a:rPr lang="fr-FR" sz="2400" dirty="0" err="1"/>
              <a:t>للبرامج</a:t>
            </a:r>
            <a:r>
              <a:rPr lang="ar-DZ" sz="2400" dirty="0"/>
              <a:t>.</a:t>
            </a:r>
          </a:p>
          <a:p>
            <a:pPr marL="342900" indent="-342900" algn="r" rtl="1">
              <a:buFont typeface="Wingdings" panose="05000000000000000000" pitchFamily="2" charset="2"/>
              <a:buChar char="§"/>
            </a:pPr>
            <a:r>
              <a:rPr lang="fr-FR" sz="2400" dirty="0" err="1"/>
              <a:t>وظائف</a:t>
            </a:r>
            <a:r>
              <a:rPr lang="fr-FR" sz="2400" dirty="0"/>
              <a:t> </a:t>
            </a:r>
            <a:r>
              <a:rPr lang="fr-FR" sz="2400" dirty="0" err="1"/>
              <a:t>الإعـلام</a:t>
            </a:r>
            <a:r>
              <a:rPr lang="fr-FR" sz="2400" dirty="0"/>
              <a:t> و </a:t>
            </a:r>
            <a:r>
              <a:rPr lang="fr-FR" sz="2400" dirty="0" err="1"/>
              <a:t>الصحافة</a:t>
            </a:r>
            <a:r>
              <a:rPr lang="fr-FR" sz="2400" dirty="0"/>
              <a:t> </a:t>
            </a:r>
            <a:r>
              <a:rPr lang="fr-FR" sz="2400" dirty="0" err="1"/>
              <a:t>التلفـزيون</a:t>
            </a:r>
            <a:r>
              <a:rPr lang="ar-DZ" sz="2400" dirty="0"/>
              <a:t>ي</a:t>
            </a:r>
            <a:r>
              <a:rPr lang="fr-FR" sz="2400" dirty="0"/>
              <a:t>ة</a:t>
            </a:r>
            <a:r>
              <a:rPr lang="ar-DZ" sz="2400" dirty="0"/>
              <a:t>.</a:t>
            </a:r>
          </a:p>
          <a:p>
            <a:pPr marL="342900" indent="-342900" algn="r" rtl="1">
              <a:buFont typeface="Wingdings" panose="05000000000000000000" pitchFamily="2" charset="2"/>
              <a:buChar char="§"/>
            </a:pPr>
            <a:r>
              <a:rPr lang="fr-FR" sz="2400" dirty="0" err="1"/>
              <a:t>الوظائف</a:t>
            </a:r>
            <a:r>
              <a:rPr lang="fr-FR" sz="2400" dirty="0"/>
              <a:t> </a:t>
            </a:r>
            <a:r>
              <a:rPr lang="fr-FR" sz="2400" dirty="0" err="1"/>
              <a:t>التقنية</a:t>
            </a:r>
            <a:r>
              <a:rPr lang="fr-FR" sz="2400" dirty="0"/>
              <a:t> و </a:t>
            </a:r>
            <a:r>
              <a:rPr lang="fr-FR" sz="2400" dirty="0" err="1"/>
              <a:t>الفنية</a:t>
            </a:r>
            <a:r>
              <a:rPr lang="ar-DZ" sz="2400" dirty="0"/>
              <a:t>.</a:t>
            </a:r>
          </a:p>
          <a:p>
            <a:pPr marL="342900" indent="-342900" algn="r" rtl="1">
              <a:buFont typeface="Wingdings" panose="05000000000000000000" pitchFamily="2" charset="2"/>
              <a:buChar char="§"/>
            </a:pPr>
            <a:r>
              <a:rPr lang="fr-FR" sz="2400" dirty="0" err="1"/>
              <a:t>وظائف</a:t>
            </a:r>
            <a:r>
              <a:rPr lang="fr-FR" sz="2400" dirty="0"/>
              <a:t> </a:t>
            </a:r>
            <a:r>
              <a:rPr lang="fr-FR" sz="2400" dirty="0" err="1"/>
              <a:t>ما</a:t>
            </a:r>
            <a:r>
              <a:rPr lang="fr-FR" sz="2400" dirty="0"/>
              <a:t> </a:t>
            </a:r>
            <a:r>
              <a:rPr lang="fr-FR" sz="2400" dirty="0" err="1"/>
              <a:t>بـعـد</a:t>
            </a:r>
            <a:r>
              <a:rPr lang="fr-FR" sz="2400" dirty="0"/>
              <a:t> </a:t>
            </a:r>
            <a:r>
              <a:rPr lang="fr-FR" sz="2400" dirty="0" err="1"/>
              <a:t>الإنتاج</a:t>
            </a:r>
            <a:r>
              <a:rPr lang="ar-DZ" sz="2400" dirty="0"/>
              <a:t>.</a:t>
            </a:r>
          </a:p>
          <a:p>
            <a:pPr marL="342900" indent="-342900" algn="r" rtl="1">
              <a:buFont typeface="Wingdings" panose="05000000000000000000" pitchFamily="2" charset="2"/>
              <a:buChar char="§"/>
            </a:pPr>
            <a:r>
              <a:rPr lang="fr-FR" sz="2400" dirty="0" err="1"/>
              <a:t>وظائف</a:t>
            </a:r>
            <a:r>
              <a:rPr lang="fr-FR" sz="2400" dirty="0"/>
              <a:t> </a:t>
            </a:r>
            <a:r>
              <a:rPr lang="fr-FR" sz="2400" dirty="0" err="1"/>
              <a:t>الإخراج</a:t>
            </a:r>
            <a:r>
              <a:rPr lang="fr-FR" sz="2400" dirty="0"/>
              <a:t> و </a:t>
            </a:r>
            <a:r>
              <a:rPr lang="fr-FR" sz="2400" dirty="0" err="1"/>
              <a:t>المونتاج</a:t>
            </a:r>
            <a:r>
              <a:rPr lang="ar-DZ" sz="2400" dirty="0"/>
              <a:t>.</a:t>
            </a:r>
          </a:p>
          <a:p>
            <a:pPr marL="342900" indent="-342900" algn="r" rtl="1">
              <a:buFont typeface="Wingdings" panose="05000000000000000000" pitchFamily="2" charset="2"/>
              <a:buChar char="§"/>
            </a:pPr>
            <a:r>
              <a:rPr lang="fr-FR" sz="2400" dirty="0" err="1"/>
              <a:t>الوظائف</a:t>
            </a:r>
            <a:r>
              <a:rPr lang="fr-FR" sz="2400" dirty="0"/>
              <a:t> </a:t>
            </a:r>
            <a:r>
              <a:rPr lang="fr-FR" sz="2400" dirty="0" err="1"/>
              <a:t>الـدعمية</a:t>
            </a:r>
            <a:r>
              <a:rPr lang="fr-FR" sz="2400" dirty="0"/>
              <a:t> و </a:t>
            </a:r>
            <a:r>
              <a:rPr lang="fr-FR" sz="2400" dirty="0" err="1"/>
              <a:t>الإدارية</a:t>
            </a:r>
            <a:r>
              <a:rPr lang="ar-DZ" sz="2400" dirty="0"/>
              <a:t>.</a:t>
            </a:r>
          </a:p>
          <a:p>
            <a:pPr marL="342900" indent="-342900" algn="r" rtl="1">
              <a:buFont typeface="Wingdings" panose="05000000000000000000" pitchFamily="2" charset="2"/>
              <a:buChar char="§"/>
            </a:pPr>
            <a:r>
              <a:rPr lang="fr-FR" sz="2400" dirty="0" err="1"/>
              <a:t>وظـائـف</a:t>
            </a:r>
            <a:r>
              <a:rPr lang="fr-FR" sz="2400" dirty="0"/>
              <a:t> </a:t>
            </a:r>
            <a:r>
              <a:rPr lang="fr-FR" sz="2400" dirty="0" err="1"/>
              <a:t>الإشـراف</a:t>
            </a:r>
            <a:r>
              <a:rPr lang="fr-FR" sz="2400" dirty="0"/>
              <a:t> و </a:t>
            </a:r>
            <a:r>
              <a:rPr lang="fr-FR" sz="2400" dirty="0" err="1"/>
              <a:t>التنسـيق</a:t>
            </a:r>
            <a:r>
              <a:rPr lang="ar-DZ" sz="2400" dirty="0"/>
              <a:t>.</a:t>
            </a:r>
          </a:p>
          <a:p>
            <a:pPr marL="342900" indent="-342900" algn="r" rtl="1">
              <a:buFont typeface="Wingdings" panose="05000000000000000000" pitchFamily="2" charset="2"/>
              <a:buChar char="§"/>
            </a:pPr>
            <a:r>
              <a:rPr lang="fr-FR" sz="2400" dirty="0" err="1"/>
              <a:t>وظـائف</a:t>
            </a:r>
            <a:r>
              <a:rPr lang="fr-FR" sz="2400" dirty="0"/>
              <a:t> </a:t>
            </a:r>
            <a:r>
              <a:rPr lang="fr-FR" sz="2400" dirty="0" err="1"/>
              <a:t>الإ</a:t>
            </a:r>
            <a:r>
              <a:rPr lang="ar-DZ" sz="2400" dirty="0"/>
              <a:t>علان</a:t>
            </a:r>
            <a:r>
              <a:rPr lang="fr-FR" sz="2400" dirty="0"/>
              <a:t> و ا</a:t>
            </a:r>
            <a:r>
              <a:rPr lang="ar-DZ" sz="2400" dirty="0"/>
              <a:t>ل</a:t>
            </a:r>
            <a:r>
              <a:rPr lang="fr-FR" sz="2400" dirty="0" err="1"/>
              <a:t>تـسويق</a:t>
            </a:r>
            <a:r>
              <a:rPr lang="fr-FR" sz="2400" dirty="0"/>
              <a:t> و </a:t>
            </a:r>
            <a:r>
              <a:rPr lang="fr-FR" sz="2400" dirty="0" err="1"/>
              <a:t>الاتصال</a:t>
            </a:r>
            <a:r>
              <a:rPr lang="ar-DZ" sz="2400" dirty="0"/>
              <a:t>.</a:t>
            </a:r>
          </a:p>
          <a:p>
            <a:pPr marL="342900" indent="-342900" algn="r" rtl="1">
              <a:buFont typeface="Wingdings" panose="05000000000000000000" pitchFamily="2" charset="2"/>
              <a:buChar char="§"/>
            </a:pPr>
            <a:r>
              <a:rPr lang="fr-FR" sz="2400" dirty="0" err="1"/>
              <a:t>وظائف</a:t>
            </a:r>
            <a:r>
              <a:rPr lang="fr-FR" sz="2400" dirty="0"/>
              <a:t> </a:t>
            </a:r>
            <a:r>
              <a:rPr lang="fr-FR" sz="2400" dirty="0" err="1"/>
              <a:t>التخطيط</a:t>
            </a:r>
            <a:r>
              <a:rPr lang="fr-FR" sz="2400" dirty="0"/>
              <a:t> و </a:t>
            </a:r>
            <a:r>
              <a:rPr lang="fr-FR" sz="2400" dirty="0" err="1"/>
              <a:t>البرمجة</a:t>
            </a:r>
            <a:r>
              <a:rPr lang="fr-FR" dirty="0"/>
              <a:t>.</a:t>
            </a:r>
          </a:p>
        </p:txBody>
      </p:sp>
      <p:sp>
        <p:nvSpPr>
          <p:cNvPr id="7" name="Rectangle 6">
            <a:extLst>
              <a:ext uri="{FF2B5EF4-FFF2-40B4-BE49-F238E27FC236}">
                <a16:creationId xmlns:a16="http://schemas.microsoft.com/office/drawing/2014/main" id="{D125DAEF-28A5-8AB3-0814-3EE11E3ECCCC}"/>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pic>
        <p:nvPicPr>
          <p:cNvPr id="10" name="Image 9">
            <a:extLst>
              <a:ext uri="{FF2B5EF4-FFF2-40B4-BE49-F238E27FC236}">
                <a16:creationId xmlns:a16="http://schemas.microsoft.com/office/drawing/2014/main" id="{D93DF3A3-B408-CF3B-36BF-4DD67EA15B7E}"/>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776177" y="3169570"/>
            <a:ext cx="4724555" cy="316362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35533612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1563B-3D07-ECA5-EB9D-11610818B4C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8A6A11D-9F96-C676-6F79-EFAE182655D0}"/>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A817FAB-B6C6-665C-D835-AAF890190B8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F3C1A2-12A8-5CA2-80F8-3B9CE4FCB4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287DCB1-1627-533D-2E40-19FCA34A528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1260FFEC-3F1D-4347-BDD8-B9A8D7F42F99}"/>
              </a:ext>
            </a:extLst>
          </p:cNvPr>
          <p:cNvSpPr txBox="1"/>
          <p:nvPr/>
        </p:nvSpPr>
        <p:spPr>
          <a:xfrm>
            <a:off x="4866894" y="1484409"/>
            <a:ext cx="6094476" cy="546739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Ø"/>
            </a:pPr>
            <a:r>
              <a:rPr lang="ar-DZ" sz="2400" b="1"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rPr>
              <a:t>فريق الإِنتاج التلفزيوني :</a:t>
            </a:r>
          </a:p>
          <a:p>
            <a:pPr algn="just" rtl="1">
              <a:lnSpc>
                <a:spcPct val="107000"/>
              </a:lnSpc>
              <a:spcAft>
                <a:spcPts val="800"/>
              </a:spcAft>
              <a:buNone/>
            </a:pPr>
            <a:r>
              <a:rPr lang="ar-DZ" sz="2400" kern="100" dirty="0">
                <a:latin typeface="Calibri" panose="020F0502020204030204" pitchFamily="34" charset="0"/>
                <a:ea typeface="Calibri" panose="020F0502020204030204" pitchFamily="34" charset="0"/>
                <a:cs typeface="Arial" panose="020B0604020202020204" pitchFamily="34" charset="0"/>
              </a:rPr>
              <a:t>يُل</a:t>
            </a:r>
            <a:r>
              <a:rPr lang="ar-SA" sz="2400" kern="100" dirty="0">
                <a:effectLst/>
                <a:latin typeface="Calibri" panose="020F0502020204030204" pitchFamily="34" charset="0"/>
                <a:ea typeface="Calibri" panose="020F0502020204030204" pitchFamily="34" charset="0"/>
                <a:cs typeface="Arial" panose="020B0604020202020204" pitchFamily="34" charset="0"/>
              </a:rPr>
              <a:t>احَظ أن المهنة التلفزيونية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تتضم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أدوارًا مترابطة ومتداخلة بين الجانب الإبداعي والفني والتقني،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شمل سلسلة الإنتاج التلفزيوني كاملة من الفكرة إلى البثّ</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وتض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للوظائف الخاصة بالتلفزيون ما يلي</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dirty="0"/>
          </a:p>
          <a:p>
            <a:pPr algn="just" rtl="1"/>
            <a:r>
              <a:rPr lang="fr-FR" sz="2400" b="1" dirty="0">
                <a:solidFill>
                  <a:srgbClr val="C00000"/>
                </a:solidFill>
              </a:rPr>
              <a:t>1</a:t>
            </a:r>
            <a:r>
              <a:rPr lang="ar-DZ" sz="2400" b="1" dirty="0">
                <a:solidFill>
                  <a:srgbClr val="C00000"/>
                </a:solidFill>
              </a:rPr>
              <a:t>- </a:t>
            </a:r>
            <a:r>
              <a:rPr lang="ar-SA" sz="2400" b="1" dirty="0">
                <a:solidFill>
                  <a:srgbClr val="C00000"/>
                </a:solidFill>
              </a:rPr>
              <a:t>مدير الإنتاج</a:t>
            </a:r>
            <a:r>
              <a:rPr lang="ar-DZ" sz="2400" b="1" dirty="0">
                <a:solidFill>
                  <a:srgbClr val="C00000"/>
                </a:solidFill>
              </a:rPr>
              <a:t>:</a:t>
            </a:r>
            <a:endParaRPr lang="fr-FR" sz="2400" dirty="0">
              <a:solidFill>
                <a:srgbClr val="C00000"/>
              </a:solidFill>
            </a:endParaRPr>
          </a:p>
          <a:p>
            <a:pPr algn="just" rtl="1"/>
            <a:r>
              <a:rPr lang="ar-SA" sz="2400" dirty="0"/>
              <a:t>هو المسؤول </a:t>
            </a:r>
            <a:r>
              <a:rPr lang="ar-SA" sz="2400" dirty="0" err="1"/>
              <a:t>الأو</a:t>
            </a:r>
            <a:r>
              <a:rPr lang="ar-DZ" sz="2400" dirty="0"/>
              <a:t>َّ</a:t>
            </a:r>
            <a:r>
              <a:rPr lang="ar-SA" sz="2400" dirty="0"/>
              <a:t>ل عن تنظيم العملية الإنتاجية وتمويلها، أي توفير الميزانية، التع</a:t>
            </a:r>
            <a:r>
              <a:rPr lang="ar-DZ" sz="2400" dirty="0"/>
              <a:t>ََ</a:t>
            </a:r>
            <a:r>
              <a:rPr lang="ar-SA" sz="2400" dirty="0"/>
              <a:t>اقد مع العاملين، ومتابعة سير العمل. ي</a:t>
            </a:r>
            <a:r>
              <a:rPr lang="ar-DZ" sz="2400" dirty="0"/>
              <a:t>ُ</a:t>
            </a:r>
            <a:r>
              <a:rPr lang="ar-SA" sz="2400" dirty="0"/>
              <a:t>شرف على الجوانب الإ</a:t>
            </a:r>
            <a:r>
              <a:rPr lang="ar-DZ" sz="2400" dirty="0"/>
              <a:t>ِ</a:t>
            </a:r>
            <a:r>
              <a:rPr lang="ar-SA" sz="2400" dirty="0" err="1"/>
              <a:t>دارية</a:t>
            </a:r>
            <a:r>
              <a:rPr lang="ar-SA" sz="2400" dirty="0"/>
              <a:t> والتجارية والفن</a:t>
            </a:r>
            <a:r>
              <a:rPr lang="ar-DZ" sz="2400" dirty="0"/>
              <a:t>ِّ</a:t>
            </a:r>
            <a:r>
              <a:rPr lang="ar-SA" sz="2400" dirty="0" err="1"/>
              <a:t>ية</a:t>
            </a:r>
            <a:r>
              <a:rPr lang="ar-SA" sz="2400" dirty="0"/>
              <a:t>، وقد يكون ممثلًا للمحطة أو لشركة إنتاج خاصة، ويتول</a:t>
            </a:r>
            <a:r>
              <a:rPr lang="ar-DZ" sz="2400" dirty="0"/>
              <a:t>َّ</a:t>
            </a:r>
            <a:r>
              <a:rPr lang="ar-SA" sz="2400" dirty="0"/>
              <a:t>ى أيضًا تسويق العمل بعد إ</a:t>
            </a:r>
            <a:r>
              <a:rPr lang="ar-DZ" sz="2400" dirty="0"/>
              <a:t>ِ</a:t>
            </a:r>
            <a:r>
              <a:rPr lang="ar-SA" sz="2400" dirty="0"/>
              <a:t>نجازه</a:t>
            </a:r>
            <a:r>
              <a:rPr lang="fr-FR" dirty="0"/>
              <a:t>.</a:t>
            </a:r>
          </a:p>
          <a:p>
            <a:pPr algn="just" rtl="1">
              <a:lnSpc>
                <a:spcPct val="107000"/>
              </a:lnSpc>
              <a:spcAft>
                <a:spcPts val="800"/>
              </a:spcAft>
              <a:buNone/>
            </a:pPr>
            <a:endParaRPr lang="ar-DZ"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B35BE60B-F264-7717-E520-0A4CC0B8A02A}"/>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pic>
        <p:nvPicPr>
          <p:cNvPr id="7" name="Image 6">
            <a:extLst>
              <a:ext uri="{FF2B5EF4-FFF2-40B4-BE49-F238E27FC236}">
                <a16:creationId xmlns:a16="http://schemas.microsoft.com/office/drawing/2014/main" id="{5CCED123-B3C1-7577-EC38-972CD89979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2231" y="2080479"/>
            <a:ext cx="4066682" cy="4200037"/>
          </a:xfrm>
          <a:prstGeom prst="rect">
            <a:avLst/>
          </a:prstGeom>
        </p:spPr>
      </p:pic>
    </p:spTree>
    <p:extLst>
      <p:ext uri="{BB962C8B-B14F-4D97-AF65-F5344CB8AC3E}">
        <p14:creationId xmlns:p14="http://schemas.microsoft.com/office/powerpoint/2010/main" val="137286343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933A5-5AB1-EE48-2327-29AF2CBBC03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4B1FA82-6B86-5C2E-B540-8D937A600FB7}"/>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45DE220-CC65-0E45-AFCE-0755489432F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374014-C3A0-95AA-9291-654AE7213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635050E-EE34-9836-4CA9-1FB16A8E2F7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DC5345AE-1B15-B8A5-EA68-A91DEB9A02E9}"/>
              </a:ext>
            </a:extLst>
          </p:cNvPr>
          <p:cNvSpPr txBox="1"/>
          <p:nvPr/>
        </p:nvSpPr>
        <p:spPr>
          <a:xfrm>
            <a:off x="4932816" y="1601146"/>
            <a:ext cx="6094476" cy="4331955"/>
          </a:xfrm>
          <a:prstGeom prst="rect">
            <a:avLst/>
          </a:prstGeom>
          <a:noFill/>
        </p:spPr>
        <p:txBody>
          <a:bodyPr wrap="square">
            <a:spAutoFit/>
          </a:bodyPr>
          <a:lstStyle/>
          <a:p>
            <a:pPr algn="just" rtl="1">
              <a:lnSpc>
                <a:spcPct val="107000"/>
              </a:lnSpc>
              <a:spcAft>
                <a:spcPts val="800"/>
              </a:spcAft>
              <a:buNone/>
            </a:pPr>
            <a:r>
              <a:rPr lang="ar-DZ" sz="18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2-</a:t>
            </a:r>
            <a:r>
              <a:rPr lang="fr-FR" sz="18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المخرج</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هو القائد الميداني للعمل،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بين جميع عناصر الفريق داخل الأستوديو وخارجه. تقع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عليه مسؤولية الجانب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وتحويل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 إلى صور وأصوات.</a:t>
            </a:r>
            <a:r>
              <a:rPr lang="ar-DZ" sz="2400" kern="100" dirty="0">
                <a:effectLst/>
                <a:latin typeface="Calibri" panose="020F0502020204030204" pitchFamily="34" charset="0"/>
                <a:ea typeface="Calibri" panose="020F0502020204030204" pitchFamily="34" charset="0"/>
                <a:cs typeface="Arial" panose="020B0604020202020204" pitchFamily="34" charset="0"/>
              </a:rPr>
              <a:t> و</a:t>
            </a:r>
            <a:r>
              <a:rPr lang="ar-SA" sz="2400" kern="100" dirty="0">
                <a:effectLst/>
                <a:latin typeface="Calibri" panose="020F0502020204030204" pitchFamily="34" charset="0"/>
                <a:ea typeface="Calibri" panose="020F0502020204030204" pitchFamily="34" charset="0"/>
                <a:cs typeface="Arial" panose="020B0604020202020204" pitchFamily="34" charset="0"/>
              </a:rPr>
              <a:t>نجاح العمل يعتمد بدرجة كبيرة على رؤيته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دارته</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3</a:t>
            </a: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مساعد المخرج</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ساعد المخرج في التنسيق بين التقنيين والفنيين، وينقل تعليماته بدقة. وجوده ضروري خصوصًا في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نتاجات الكبيرة لتخفيف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غط عن المخرج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وضمان سير العمل ب</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نسجام</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64191E91-CD1B-E3D2-7783-F36C58DF5290}"/>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pic>
        <p:nvPicPr>
          <p:cNvPr id="9" name="Image 8">
            <a:extLst>
              <a:ext uri="{FF2B5EF4-FFF2-40B4-BE49-F238E27FC236}">
                <a16:creationId xmlns:a16="http://schemas.microsoft.com/office/drawing/2014/main" id="{F5B02DA4-A888-E8D1-4088-6138185D48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1615" y="1601146"/>
            <a:ext cx="3950959" cy="4587792"/>
          </a:xfrm>
          <a:prstGeom prst="rect">
            <a:avLst/>
          </a:prstGeom>
        </p:spPr>
      </p:pic>
    </p:spTree>
    <p:extLst>
      <p:ext uri="{BB962C8B-B14F-4D97-AF65-F5344CB8AC3E}">
        <p14:creationId xmlns:p14="http://schemas.microsoft.com/office/powerpoint/2010/main" val="272709814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EF5B0-DF76-F75E-22AD-5E2B36DA4F8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5E486E-D27C-0F41-A9AC-8423E53A4D9F}"/>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BE85282-6D11-81D5-EE5A-C02A9465695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10BF66-8DED-DC5A-DDDC-872CE6E493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0E0219B-FBDF-40C8-C409-6BAFBD7F86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1210CEF2-204C-6984-BA37-227B68ADFAE3}"/>
              </a:ext>
            </a:extLst>
          </p:cNvPr>
          <p:cNvSpPr txBox="1"/>
          <p:nvPr/>
        </p:nvSpPr>
        <p:spPr>
          <a:xfrm>
            <a:off x="4580186" y="1659285"/>
            <a:ext cx="6590538" cy="5262979"/>
          </a:xfrm>
          <a:prstGeom prst="rect">
            <a:avLst/>
          </a:prstGeom>
          <a:noFill/>
        </p:spPr>
        <p:txBody>
          <a:bodyPr wrap="square">
            <a:spAutoFit/>
          </a:bodyPr>
          <a:lstStyle/>
          <a:p>
            <a:pPr algn="r"/>
            <a:r>
              <a:rPr lang="ar-DZ" sz="2400" b="1" dirty="0">
                <a:solidFill>
                  <a:srgbClr val="C00000"/>
                </a:solidFill>
              </a:rPr>
              <a:t>4- المذيع التلفزيوني :</a:t>
            </a:r>
            <a:r>
              <a:rPr lang="ar-DZ" sz="2400" dirty="0"/>
              <a:t> </a:t>
            </a:r>
          </a:p>
          <a:p>
            <a:pPr algn="just" rtl="1"/>
            <a:r>
              <a:rPr lang="fr-FR" sz="2400" dirty="0" err="1"/>
              <a:t>هو</a:t>
            </a:r>
            <a:r>
              <a:rPr lang="fr-FR" sz="2400" dirty="0"/>
              <a:t> </a:t>
            </a:r>
            <a:r>
              <a:rPr lang="fr-FR" sz="2400" dirty="0" err="1"/>
              <a:t>الشخص</a:t>
            </a:r>
            <a:r>
              <a:rPr lang="fr-FR" sz="2400" dirty="0"/>
              <a:t> </a:t>
            </a:r>
            <a:r>
              <a:rPr lang="fr-FR" sz="2400" dirty="0" err="1"/>
              <a:t>الذي</a:t>
            </a:r>
            <a:r>
              <a:rPr lang="fr-FR" sz="2400" dirty="0"/>
              <a:t> </a:t>
            </a:r>
            <a:r>
              <a:rPr lang="fr-FR" sz="2400" dirty="0" err="1"/>
              <a:t>يقد</a:t>
            </a:r>
            <a:r>
              <a:rPr lang="ar-DZ" sz="2400" dirty="0"/>
              <a:t>ِّ</a:t>
            </a:r>
            <a:r>
              <a:rPr lang="fr-FR" sz="2400" dirty="0"/>
              <a:t>م </a:t>
            </a:r>
            <a:r>
              <a:rPr lang="fr-FR" sz="2400" dirty="0" err="1"/>
              <a:t>البرامج</a:t>
            </a:r>
            <a:r>
              <a:rPr lang="fr-FR" sz="2400" dirty="0"/>
              <a:t> </a:t>
            </a:r>
            <a:r>
              <a:rPr lang="fr-FR" sz="2400" dirty="0" err="1"/>
              <a:t>على</a:t>
            </a:r>
            <a:r>
              <a:rPr lang="fr-FR" sz="2400" dirty="0"/>
              <a:t> </a:t>
            </a:r>
            <a:r>
              <a:rPr lang="fr-FR" sz="2400" dirty="0" err="1"/>
              <a:t>شاشة</a:t>
            </a:r>
            <a:r>
              <a:rPr lang="fr-FR" sz="2400" dirty="0"/>
              <a:t> </a:t>
            </a:r>
            <a:r>
              <a:rPr lang="fr-FR" sz="2400" dirty="0" err="1"/>
              <a:t>التلفزيون</a:t>
            </a:r>
            <a:r>
              <a:rPr lang="fr-FR" sz="2400" dirty="0"/>
              <a:t>، </a:t>
            </a:r>
            <a:r>
              <a:rPr lang="fr-FR" sz="2400" dirty="0" err="1"/>
              <a:t>سواء</a:t>
            </a:r>
            <a:r>
              <a:rPr lang="ar-DZ" sz="2400" dirty="0"/>
              <a:t>ٌ</a:t>
            </a:r>
            <a:r>
              <a:rPr lang="fr-FR" sz="2400" dirty="0"/>
              <a:t> </a:t>
            </a:r>
            <a:r>
              <a:rPr lang="fr-FR" sz="2400" dirty="0" err="1"/>
              <a:t>كانت</a:t>
            </a:r>
            <a:r>
              <a:rPr lang="fr-FR" sz="2400" dirty="0"/>
              <a:t> </a:t>
            </a:r>
            <a:r>
              <a:rPr lang="ar-DZ" sz="2400" dirty="0"/>
              <a:t>إِ</a:t>
            </a:r>
            <a:r>
              <a:rPr lang="fr-FR" sz="2400" dirty="0" err="1"/>
              <a:t>خبارية</a:t>
            </a:r>
            <a:r>
              <a:rPr lang="fr-FR" sz="2400" dirty="0"/>
              <a:t>، </a:t>
            </a:r>
            <a:r>
              <a:rPr lang="fr-FR" sz="2400" dirty="0" err="1"/>
              <a:t>ثقافية</a:t>
            </a:r>
            <a:r>
              <a:rPr lang="fr-FR" sz="2400" dirty="0"/>
              <a:t>، </a:t>
            </a:r>
            <a:r>
              <a:rPr lang="fr-FR" sz="2400" dirty="0" err="1"/>
              <a:t>ترفيهية</a:t>
            </a:r>
            <a:r>
              <a:rPr lang="fr-FR" sz="2400" dirty="0"/>
              <a:t>، </a:t>
            </a:r>
            <a:r>
              <a:rPr lang="fr-FR" sz="2400" dirty="0" err="1"/>
              <a:t>رياضية</a:t>
            </a:r>
            <a:r>
              <a:rPr lang="fr-FR" sz="2400" dirty="0"/>
              <a:t> </a:t>
            </a:r>
            <a:r>
              <a:rPr lang="fr-FR" sz="2400" dirty="0" err="1"/>
              <a:t>أو</a:t>
            </a:r>
            <a:r>
              <a:rPr lang="fr-FR" sz="2400" dirty="0"/>
              <a:t> </a:t>
            </a:r>
            <a:r>
              <a:rPr lang="fr-FR" sz="2400" dirty="0" err="1"/>
              <a:t>غيرها</a:t>
            </a:r>
            <a:r>
              <a:rPr lang="ar-DZ" sz="2400" dirty="0"/>
              <a:t>.</a:t>
            </a:r>
          </a:p>
          <a:p>
            <a:pPr algn="just" rtl="1"/>
            <a:r>
              <a:rPr lang="ar-DZ" sz="2400" b="1" dirty="0">
                <a:solidFill>
                  <a:srgbClr val="C00000"/>
                </a:solidFill>
              </a:rPr>
              <a:t>5- </a:t>
            </a:r>
            <a:r>
              <a:rPr lang="ar-SA" sz="2400" b="1" dirty="0">
                <a:solidFill>
                  <a:srgbClr val="C00000"/>
                </a:solidFill>
              </a:rPr>
              <a:t>مدير التصوير</a:t>
            </a:r>
            <a:r>
              <a:rPr lang="ar-DZ" sz="2400" b="1" dirty="0">
                <a:solidFill>
                  <a:srgbClr val="C00000"/>
                </a:solidFill>
              </a:rPr>
              <a:t>:</a:t>
            </a:r>
            <a:endParaRPr lang="fr-FR" sz="2400" dirty="0">
              <a:solidFill>
                <a:srgbClr val="C00000"/>
              </a:solidFill>
            </a:endParaRPr>
          </a:p>
          <a:p>
            <a:pPr algn="just" rtl="1"/>
            <a:r>
              <a:rPr lang="ar-SA" sz="2400" dirty="0"/>
              <a:t>يتولى تجسيد فكرة البرنامج بصريًا</a:t>
            </a:r>
            <a:r>
              <a:rPr lang="fr-FR" sz="2400" dirty="0"/>
              <a:t>. </a:t>
            </a:r>
            <a:r>
              <a:rPr lang="ar-SA" sz="2400" dirty="0"/>
              <a:t>يعمل مع المخرج لتحديد زوايا الكاميرا </a:t>
            </a:r>
            <a:r>
              <a:rPr lang="ar-SA" sz="2400" dirty="0" err="1"/>
              <a:t>والإ</a:t>
            </a:r>
            <a:r>
              <a:rPr lang="ar-DZ" sz="2400" dirty="0"/>
              <a:t>ِِ</a:t>
            </a:r>
            <a:r>
              <a:rPr lang="ar-SA" sz="2400" dirty="0" err="1"/>
              <a:t>ضاءة</a:t>
            </a:r>
            <a:r>
              <a:rPr lang="ar-SA" sz="2400" dirty="0"/>
              <a:t> والت</a:t>
            </a:r>
            <a:r>
              <a:rPr lang="ar-DZ" sz="2400" dirty="0"/>
              <a:t>َّ</a:t>
            </a:r>
            <a:r>
              <a:rPr lang="ar-SA" sz="2400" dirty="0"/>
              <a:t>كوين العام للصورة. وهو ثاني أهم</a:t>
            </a:r>
            <a:r>
              <a:rPr lang="ar-DZ" sz="2400" dirty="0"/>
              <a:t>ُّ</a:t>
            </a:r>
            <a:r>
              <a:rPr lang="ar-SA" sz="2400" dirty="0"/>
              <a:t> شخص بعد المخرج، وله رأي في </a:t>
            </a:r>
            <a:r>
              <a:rPr lang="ar-DZ" sz="2400" dirty="0"/>
              <a:t>إِ</a:t>
            </a:r>
            <a:r>
              <a:rPr lang="ar-SA" sz="2400" dirty="0" err="1"/>
              <a:t>ختيار</a:t>
            </a:r>
            <a:r>
              <a:rPr lang="ar-SA" sz="2400" dirty="0"/>
              <a:t> الديكور، الملابس، والماكياج لأن</a:t>
            </a:r>
            <a:r>
              <a:rPr lang="ar-DZ" sz="2400" dirty="0"/>
              <a:t>َّ</a:t>
            </a:r>
            <a:r>
              <a:rPr lang="ar-SA" sz="2400" dirty="0"/>
              <a:t>ها ت</a:t>
            </a:r>
            <a:r>
              <a:rPr lang="ar-DZ" sz="2400" dirty="0"/>
              <a:t>ُ</a:t>
            </a:r>
            <a:r>
              <a:rPr lang="ar-SA" sz="2400" dirty="0" err="1"/>
              <a:t>ؤث</a:t>
            </a:r>
            <a:r>
              <a:rPr lang="ar-DZ" sz="2400" dirty="0"/>
              <a:t>ِّ</a:t>
            </a:r>
            <a:r>
              <a:rPr lang="ar-SA" sz="2400" dirty="0"/>
              <a:t>ر في الصورة النهائية</a:t>
            </a:r>
            <a:r>
              <a:rPr lang="fr-FR" sz="2400" dirty="0"/>
              <a:t>.</a:t>
            </a:r>
            <a:endParaRPr lang="ar-DZ" sz="2400" dirty="0"/>
          </a:p>
          <a:p>
            <a:pPr algn="just" rtl="1"/>
            <a:r>
              <a:rPr lang="ar-DZ" sz="2400" b="1" dirty="0">
                <a:solidFill>
                  <a:srgbClr val="C00000"/>
                </a:solidFill>
              </a:rPr>
              <a:t>6-</a:t>
            </a:r>
            <a:r>
              <a:rPr lang="fr-FR" sz="2400" b="1" dirty="0">
                <a:solidFill>
                  <a:srgbClr val="C00000"/>
                </a:solidFill>
              </a:rPr>
              <a:t> </a:t>
            </a:r>
            <a:r>
              <a:rPr lang="ar-SA" sz="2400" b="1" dirty="0">
                <a:solidFill>
                  <a:srgbClr val="C00000"/>
                </a:solidFill>
              </a:rPr>
              <a:t>مدير الأستوديو (</a:t>
            </a:r>
            <a:r>
              <a:rPr lang="ar-SA" sz="2400" b="1" dirty="0" err="1">
                <a:solidFill>
                  <a:srgbClr val="C00000"/>
                </a:solidFill>
              </a:rPr>
              <a:t>الريجيسور</a:t>
            </a:r>
            <a:r>
              <a:rPr lang="ar-SA" sz="2400" b="1" dirty="0">
                <a:solidFill>
                  <a:srgbClr val="C00000"/>
                </a:solidFill>
              </a:rPr>
              <a:t>)</a:t>
            </a:r>
            <a:r>
              <a:rPr lang="ar-DZ" sz="2400" b="1" dirty="0">
                <a:solidFill>
                  <a:srgbClr val="C00000"/>
                </a:solidFill>
              </a:rPr>
              <a:t>:</a:t>
            </a:r>
            <a:endParaRPr lang="fr-FR" sz="2400" dirty="0">
              <a:solidFill>
                <a:srgbClr val="C00000"/>
              </a:solidFill>
            </a:endParaRPr>
          </a:p>
          <a:p>
            <a:pPr algn="just" rtl="1"/>
            <a:r>
              <a:rPr lang="ar-SA" sz="2400" dirty="0"/>
              <a:t>ي</a:t>
            </a:r>
            <a:r>
              <a:rPr lang="ar-DZ" sz="2400" dirty="0"/>
              <a:t>ُ</a:t>
            </a:r>
            <a:r>
              <a:rPr lang="ar-SA" sz="2400" dirty="0"/>
              <a:t>شرف على الجانب التقني واللوجيستي في الأستوديو: الجاهزية، الإضاءة، ترتيب الديكور، و</a:t>
            </a:r>
            <a:r>
              <a:rPr lang="ar-DZ" sz="2400" dirty="0"/>
              <a:t>إِ</a:t>
            </a:r>
            <a:r>
              <a:rPr lang="ar-SA" sz="2400" dirty="0" err="1"/>
              <a:t>ستقبال</a:t>
            </a:r>
            <a:r>
              <a:rPr lang="ar-SA" sz="2400" dirty="0"/>
              <a:t> الضيوف. يضمن أن يكون المكان م</a:t>
            </a:r>
            <a:r>
              <a:rPr lang="ar-DZ" sz="2400" dirty="0"/>
              <a:t>ٌ</a:t>
            </a:r>
            <a:r>
              <a:rPr lang="ar-SA" sz="2400" dirty="0"/>
              <a:t>عدً</a:t>
            </a:r>
            <a:r>
              <a:rPr lang="ar-DZ" sz="2400" dirty="0"/>
              <a:t>ّ</a:t>
            </a:r>
            <a:r>
              <a:rPr lang="ar-SA" sz="2400" dirty="0"/>
              <a:t>ا للتصوير دون مشاكل تقنية</a:t>
            </a:r>
            <a:r>
              <a:rPr lang="fr-FR" sz="2400" dirty="0"/>
              <a:t>.</a:t>
            </a:r>
          </a:p>
          <a:p>
            <a:pPr algn="just" rtl="1"/>
            <a:endParaRPr lang="fr-FR" sz="2400" dirty="0"/>
          </a:p>
          <a:p>
            <a:pPr algn="r"/>
            <a:r>
              <a:rPr lang="fr-FR" sz="2400" dirty="0"/>
              <a:t>.</a:t>
            </a:r>
          </a:p>
        </p:txBody>
      </p:sp>
      <p:sp>
        <p:nvSpPr>
          <p:cNvPr id="6" name="Rectangle 5">
            <a:extLst>
              <a:ext uri="{FF2B5EF4-FFF2-40B4-BE49-F238E27FC236}">
                <a16:creationId xmlns:a16="http://schemas.microsoft.com/office/drawing/2014/main" id="{C132284D-A7E8-F55F-2843-5C39BBE943D8}"/>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pic>
        <p:nvPicPr>
          <p:cNvPr id="9" name="Image 8">
            <a:extLst>
              <a:ext uri="{FF2B5EF4-FFF2-40B4-BE49-F238E27FC236}">
                <a16:creationId xmlns:a16="http://schemas.microsoft.com/office/drawing/2014/main" id="{1CFE1264-1487-34E1-3D8C-6DECC8EA301A}"/>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96238" y="1601146"/>
            <a:ext cx="3612108" cy="45549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0184963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872BF-5E5A-5C36-9F66-8B4143F154A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2BE348-0FCB-8259-4EE7-1B9B1C581D96}"/>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D01419F-F51F-B690-08F9-5ED9A203067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D05AFA-C587-943D-2860-C6D8ABF07C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C73E858-1679-8898-BFF2-86448416D7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512AA21E-B904-CDC9-4BCE-590EBB562CA5}"/>
              </a:ext>
            </a:extLst>
          </p:cNvPr>
          <p:cNvSpPr txBox="1"/>
          <p:nvPr/>
        </p:nvSpPr>
        <p:spPr>
          <a:xfrm>
            <a:off x="859373" y="2047713"/>
            <a:ext cx="6677754" cy="3834191"/>
          </a:xfrm>
          <a:prstGeom prst="rect">
            <a:avLst/>
          </a:prstGeom>
          <a:noFill/>
        </p:spPr>
        <p:txBody>
          <a:bodyPr wrap="square">
            <a:spAutoFit/>
          </a:bodyPr>
          <a:lstStyle/>
          <a:p>
            <a:pPr algn="just" rtl="1">
              <a:lnSpc>
                <a:spcPct val="107000"/>
              </a:lnSpc>
              <a:spcAft>
                <a:spcPts val="800"/>
              </a:spcAft>
              <a:buNone/>
            </a:pPr>
            <a:r>
              <a:rPr lang="ar-DZ" sz="2400" b="1" kern="100" dirty="0">
                <a:solidFill>
                  <a:srgbClr val="C00000"/>
                </a:solidFill>
                <a:latin typeface="Arial" panose="020B0604020202020204" pitchFamily="34" charset="0"/>
                <a:ea typeface="Calibri" panose="020F0502020204030204" pitchFamily="34" charset="0"/>
                <a:cs typeface="Arial" panose="020B0604020202020204" pitchFamily="34" charset="0"/>
              </a:rPr>
              <a:t>7</a:t>
            </a:r>
            <a:r>
              <a:rPr lang="fr-FR" sz="2400" b="1" kern="100"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ar-DZ" sz="2400" b="1" kern="100" dirty="0">
                <a:solidFill>
                  <a:srgbClr val="C00000"/>
                </a:solidFill>
                <a:latin typeface="Arial" panose="020B0604020202020204" pitchFamily="34" charset="0"/>
                <a:ea typeface="Calibri" panose="020F0502020204030204" pitchFamily="34" charset="0"/>
                <a:cs typeface="Arial" panose="020B0604020202020204" pitchFamily="34" charset="0"/>
              </a:rPr>
              <a:t>-</a:t>
            </a:r>
            <a:r>
              <a:rPr lang="ar-SA" sz="2400" b="1" kern="100" dirty="0" err="1">
                <a:solidFill>
                  <a:srgbClr val="C00000"/>
                </a:solidFill>
                <a:latin typeface="Calibri" panose="020F0502020204030204" pitchFamily="34" charset="0"/>
                <a:ea typeface="Calibri" panose="020F0502020204030204" pitchFamily="34" charset="0"/>
              </a:rPr>
              <a:t>المصو</a:t>
            </a:r>
            <a:r>
              <a:rPr lang="ar-DZ" sz="2400" b="1" kern="100" dirty="0">
                <a:solidFill>
                  <a:srgbClr val="C00000"/>
                </a:solidFill>
                <a:latin typeface="Calibri" panose="020F0502020204030204" pitchFamily="34" charset="0"/>
                <a:ea typeface="Calibri" panose="020F0502020204030204" pitchFamily="34" charset="0"/>
              </a:rPr>
              <a:t>ِّ</a:t>
            </a:r>
            <a:r>
              <a:rPr lang="ar-SA" sz="2400" b="1" kern="100" dirty="0">
                <a:solidFill>
                  <a:srgbClr val="C00000"/>
                </a:solidFill>
                <a:latin typeface="Calibri" panose="020F0502020204030204" pitchFamily="34" charset="0"/>
                <a:ea typeface="Calibri" panose="020F0502020204030204" pitchFamily="34" charset="0"/>
              </a:rPr>
              <a:t>ر</a:t>
            </a:r>
            <a:r>
              <a:rPr lang="ar-DZ" sz="2400" b="1" kern="100" dirty="0">
                <a:solidFill>
                  <a:srgbClr val="C00000"/>
                </a:solidFill>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ينفّ</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ذ تعليمات المخرج ومدير التصوير، ويتحك</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م بالكاميرا من حيث الزوايا والتركيز والإطار. يساعده ت</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قنيون</a:t>
            </a:r>
            <a:r>
              <a:rPr lang="ar-SA" sz="2400" kern="100" dirty="0">
                <a:latin typeface="Calibri" panose="020F0502020204030204" pitchFamily="34" charset="0"/>
                <a:ea typeface="Calibri" panose="020F0502020204030204" pitchFamily="34" charset="0"/>
              </a:rPr>
              <a:t> في تركيب الأجهزة وضبطها قبل التصوير</a:t>
            </a:r>
            <a:r>
              <a:rPr lang="fr-FR" sz="2400" kern="100" dirty="0">
                <a:latin typeface="Arial" panose="020B0604020202020204" pitchFamily="34" charset="0"/>
                <a:ea typeface="Calibri" panose="020F0502020204030204" pitchFamily="34" charset="0"/>
                <a:cs typeface="Arial" panose="020B0604020202020204" pitchFamily="34" charset="0"/>
              </a:rPr>
              <a:t>.</a:t>
            </a:r>
            <a:endParaRPr lang="fr-FR" sz="2400" kern="1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8</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مدير الإضاءة</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DZ"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يعمل بالتنسيق مع مدير التصوير والمخرج لتأمين الإضاءة المناسبة لكل مشهد، من حيث 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الضوء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تجاهه لتحقيق أفضل جودة بصرية أثناء التصوير</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latin typeface="Arial" panose="020B0604020202020204" pitchFamily="34" charset="0"/>
                <a:ea typeface="Calibri" panose="020F0502020204030204" pitchFamily="34" charset="0"/>
                <a:cs typeface="Arial" panose="020B0604020202020204" pitchFamily="34" charset="0"/>
              </a:rPr>
              <a:t>9-</a:t>
            </a: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مهندس الصوت</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DZ"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مسؤول عن تسجيل الأصوات وضبطها</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نوع وعدد الميكروفونات،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الأجهزة قبل التسجيل،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شرف أثناء التصوير على جودة الصوت،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صلح أي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حدث</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601487B7-3187-3A75-1757-B3CA4BDAEE13}"/>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pic>
        <p:nvPicPr>
          <p:cNvPr id="9" name="Image 8">
            <a:extLst>
              <a:ext uri="{FF2B5EF4-FFF2-40B4-BE49-F238E27FC236}">
                <a16:creationId xmlns:a16="http://schemas.microsoft.com/office/drawing/2014/main" id="{D0E707E6-0BB3-4377-E52F-F122FDDDB306}"/>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7889358" y="1738443"/>
            <a:ext cx="3994298" cy="44421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919342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D3D2B-057D-4DEB-CB79-1863A364BD7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8AA700A-0AD9-D491-07EE-1E1DD3D21915}"/>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21EEDA9-6F18-67F6-46A6-B02D8C311FB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4486FE7-5622-54E5-780F-74FFC54C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89B4351-1BAF-34F6-1248-1F61438337F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2767C049-9FF3-328D-8572-53A932850AA7}"/>
              </a:ext>
            </a:extLst>
          </p:cNvPr>
          <p:cNvSpPr txBox="1"/>
          <p:nvPr/>
        </p:nvSpPr>
        <p:spPr>
          <a:xfrm>
            <a:off x="877824" y="1745405"/>
            <a:ext cx="9744102" cy="4141968"/>
          </a:xfrm>
          <a:prstGeom prst="rect">
            <a:avLst/>
          </a:prstGeom>
          <a:noFill/>
        </p:spPr>
        <p:txBody>
          <a:bodyPr wrap="square">
            <a:spAutoFit/>
          </a:bodyPr>
          <a:lstStyle/>
          <a:p>
            <a:pPr algn="just" rtl="1">
              <a:lnSpc>
                <a:spcPct val="107000"/>
              </a:lnSpc>
              <a:spcAft>
                <a:spcPts val="800"/>
              </a:spcAft>
              <a:buNone/>
            </a:pP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10-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السكريبت (كاتبة </a:t>
            </a:r>
            <a:r>
              <a:rPr lang="ar-SA" sz="2400" b="1" kern="100" dirty="0" err="1">
                <a:solidFill>
                  <a:srgbClr val="C00000"/>
                </a:solidFill>
                <a:effectLst/>
                <a:latin typeface="Calibri" panose="020F0502020204030204" pitchFamily="34" charset="0"/>
                <a:ea typeface="Calibri" panose="020F0502020204030204" pitchFamily="34" charset="0"/>
                <a:cs typeface="Arial" panose="020B0604020202020204" pitchFamily="34" charset="0"/>
              </a:rPr>
              <a:t>البلاتوه</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أو المخرج</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ابع تسلسل المشاهد وتوقيتها،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زوّد المخرج والمذيع بالتنبيهات أثناء التصوير لتفادي الأخطاء الزمنية، وتساعد في تنظيم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 الفقرات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لاسة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11-</a:t>
            </a: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مسؤول الكتابة الإ</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C00000"/>
                </a:solidFill>
                <a:effectLst/>
                <a:latin typeface="Calibri" panose="020F0502020204030204" pitchFamily="34" charset="0"/>
                <a:ea typeface="Calibri" panose="020F0502020204030204" pitchFamily="34" charset="0"/>
                <a:cs typeface="Arial" panose="020B0604020202020204" pitchFamily="34" charset="0"/>
              </a:rPr>
              <a:t>لكترونية</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يُدخل النصوص التي تظهر على الشاشة، مثل الأخبار العاجلة أو أسماء الضيوف أو النتائج أثناء النقل المباشر. يعمل بدقة لتزامن النص مع الصورة</a:t>
            </a:r>
            <a:r>
              <a:rPr lang="ar-DZ" sz="2400" kern="100" dirty="0">
                <a:latin typeface="Arial" panose="020B060402020202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rPr>
              <a:t> أو (</a:t>
            </a:r>
            <a:r>
              <a:rPr lang="ar-DZ" sz="2400" kern="100" dirty="0" err="1">
                <a:latin typeface="Calibri" panose="020F0502020204030204" pitchFamily="34" charset="0"/>
                <a:ea typeface="Calibri" panose="020F0502020204030204" pitchFamily="34" charset="0"/>
              </a:rPr>
              <a:t>الأوتوكيو</a:t>
            </a:r>
            <a:r>
              <a:rPr lang="ar-DZ" sz="2400" kern="100" dirty="0">
                <a:latin typeface="Calibri" panose="020F0502020204030204" pitchFamily="34" charset="0"/>
                <a:ea typeface="Calibri" panose="020F0502020204030204" pitchFamily="34" charset="0"/>
              </a:rPr>
              <a:t>) في نشرات الأَخبار أو البرامج.</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12-</a:t>
            </a: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مهندس الديكور</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يُع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البيئة البصرية للتصوير، سواء داخل الأستوديو أو خارجه، ويختار الأثاث والإكسسوارات بالتعاون مع المخرج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يتناسب مع طبيعة البرنامج</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918DB476-11B1-4677-0F95-30E11524CAB8}"/>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18512156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23221-DC3D-34F0-A639-867BE7087CC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B745B64-2EEE-2B4F-6BA4-97398CA4209E}"/>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الأعمال التلفزيونية</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D58CD9E1-8ADA-EB27-3A0D-BA1424E75A0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685A40-1221-328A-9217-4949533A9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E75DCC4-2139-CDA8-B412-6E32A323AD6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211A7BA8-7A54-C58E-3715-A689E05D95E6}"/>
              </a:ext>
            </a:extLst>
          </p:cNvPr>
          <p:cNvSpPr txBox="1"/>
          <p:nvPr/>
        </p:nvSpPr>
        <p:spPr>
          <a:xfrm>
            <a:off x="1981483" y="1796058"/>
            <a:ext cx="8395893" cy="4537139"/>
          </a:xfrm>
          <a:prstGeom prst="rect">
            <a:avLst/>
          </a:prstGeom>
          <a:noFill/>
        </p:spPr>
        <p:txBody>
          <a:bodyPr wrap="square">
            <a:spAutoFit/>
          </a:bodyPr>
          <a:lstStyle/>
          <a:p>
            <a:pPr algn="just" rtl="1">
              <a:lnSpc>
                <a:spcPct val="107000"/>
              </a:lnSpc>
              <a:spcAft>
                <a:spcPts val="800"/>
              </a:spcAft>
              <a:buNone/>
            </a:pP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13-</a:t>
            </a: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مسؤول الملابس</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الأزياء المناسبة للمشاركين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حسب طبيعة البرنامج أو الأدوار الدرامية،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عتني</a:t>
            </a:r>
            <a:r>
              <a:rPr lang="ar-SA" sz="2400" kern="100" dirty="0">
                <a:effectLst/>
                <a:latin typeface="Calibri" panose="020F0502020204030204" pitchFamily="34" charset="0"/>
                <a:ea typeface="Calibri" panose="020F0502020204030204" pitchFamily="34" charset="0"/>
                <a:cs typeface="Arial" panose="020B0604020202020204" pitchFamily="34" charset="0"/>
              </a:rPr>
              <a:t> بكيّ</a:t>
            </a:r>
            <a:r>
              <a:rPr lang="ar-DZ" sz="2400" kern="100" dirty="0">
                <a:effectLst/>
                <a:latin typeface="Calibri" panose="020F0502020204030204" pitchFamily="34" charset="0"/>
                <a:ea typeface="Calibri" panose="020F0502020204030204" pitchFamily="34" charset="0"/>
                <a:cs typeface="Arial" panose="020B0604020202020204" pitchFamily="34" charset="0"/>
              </a:rPr>
              <a:t>ِي</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أو تعديلها عند الحاجة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14-</a:t>
            </a:r>
            <a:r>
              <a:rPr lang="fr-FR" sz="2400" b="1" kern="100" dirty="0">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مسؤول غرفة التزيين (الماكياج)</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هتم بالمظهر الخارجي لكل من يظهر على الشاشة، من مذيعين وضيوف، لتفادي تأثير الأضواء القوية، وضمان مظهر 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ئق</a:t>
            </a:r>
            <a:r>
              <a:rPr lang="ar-SA" sz="2400" kern="100" dirty="0">
                <a:effectLst/>
                <a:latin typeface="Calibri" panose="020F0502020204030204" pitchFamily="34" charset="0"/>
                <a:ea typeface="Calibri" panose="020F0502020204030204" pitchFamily="34" charset="0"/>
                <a:cs typeface="Arial" panose="020B0604020202020204" pitchFamily="34" charset="0"/>
              </a:rPr>
              <a:t> أمام الكاميرا</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15-</a:t>
            </a:r>
            <a:r>
              <a:rPr lang="fr-FR" sz="24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المسؤول عن الآلات (</a:t>
            </a:r>
            <a:r>
              <a:rPr lang="ar-SA" sz="2400" b="1" kern="100" dirty="0" err="1">
                <a:solidFill>
                  <a:srgbClr val="C00000"/>
                </a:solidFill>
                <a:effectLst/>
                <a:latin typeface="Calibri" panose="020F0502020204030204" pitchFamily="34" charset="0"/>
                <a:ea typeface="Calibri" panose="020F0502020204030204" pitchFamily="34" charset="0"/>
                <a:cs typeface="Arial" panose="020B0604020202020204" pitchFamily="34" charset="0"/>
              </a:rPr>
              <a:t>الماشينيست</a:t>
            </a:r>
            <a:r>
              <a:rPr lang="ar-SA"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r>
              <a:rPr lang="ar-DZ"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يتكف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بالم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قنية كالكاميرات، الحوامل، الإضاءة، والميكروفونات. يضمن تركيبها وتحريكها بدقة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حسب توجيهات المخرج ومدير التصوير دون أن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على شكل المشهد</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AC0E209D-4198-293C-1D00-FA51C3317B3D}"/>
              </a:ext>
            </a:extLst>
          </p:cNvPr>
          <p:cNvSpPr/>
          <p:nvPr/>
        </p:nvSpPr>
        <p:spPr>
          <a:xfrm>
            <a:off x="2485572"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40565766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88F3-DB68-F049-E958-515E78AA462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5E732B-836D-4E31-D81A-FDBB6510DF9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F489BF-1C9E-D983-874B-7550A8C4BB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A0B8F11-D4E4-E0D8-E986-25B47ECF06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54B99DCA-FF63-C2B8-5945-761E4F09A8C0}"/>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endParaRPr lang="en-US" sz="1400" b="1" dirty="0">
              <a:ea typeface="Roboto Light" panose="02000000000000000000" pitchFamily="2" charset="0"/>
            </a:endParaRPr>
          </a:p>
        </p:txBody>
      </p:sp>
      <p:sp>
        <p:nvSpPr>
          <p:cNvPr id="9" name="ZoneTexte 8">
            <a:extLst>
              <a:ext uri="{FF2B5EF4-FFF2-40B4-BE49-F238E27FC236}">
                <a16:creationId xmlns:a16="http://schemas.microsoft.com/office/drawing/2014/main" id="{A621AFDF-14BE-A07E-59DA-902B301A8867}"/>
              </a:ext>
            </a:extLst>
          </p:cNvPr>
          <p:cNvSpPr txBox="1"/>
          <p:nvPr/>
        </p:nvSpPr>
        <p:spPr>
          <a:xfrm>
            <a:off x="4890473" y="1845304"/>
            <a:ext cx="6094476" cy="2941254"/>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السوق الإعلامية عن أسواق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الأخرى، ويظهر هذا من خلال</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ص</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عوبة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المعرفة الحقيقية للسوق والتحكم فيها</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حيث توجد بعض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تغيرات في السوق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صعب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حكم فيها، من خلال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رات السريعة لرغبات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ستهلاك</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يُظه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عدم مرونة الوقت في السوق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يخص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ستهلاك</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16">
            <a:extLst>
              <a:ext uri="{FF2B5EF4-FFF2-40B4-BE49-F238E27FC236}">
                <a16:creationId xmlns:a16="http://schemas.microsoft.com/office/drawing/2014/main" id="{423E3FD7-385D-7227-82C1-0DB760194342}"/>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خصوصيات السوق التلفزيونية</a:t>
            </a:r>
          </a:p>
          <a:p>
            <a:pPr algn="ctr">
              <a:lnSpc>
                <a:spcPct val="120000"/>
              </a:lnSpc>
            </a:pPr>
            <a:endParaRPr lang="ar-DZ" sz="3200" b="1" dirty="0">
              <a:solidFill>
                <a:srgbClr val="00B0F0"/>
              </a:solidFill>
              <a:latin typeface="Alexandria" charset="0"/>
              <a:cs typeface="Alexandria" charset="0"/>
            </a:endParaRPr>
          </a:p>
        </p:txBody>
      </p:sp>
      <p:pic>
        <p:nvPicPr>
          <p:cNvPr id="13" name="Image 12">
            <a:extLst>
              <a:ext uri="{FF2B5EF4-FFF2-40B4-BE49-F238E27FC236}">
                <a16:creationId xmlns:a16="http://schemas.microsoft.com/office/drawing/2014/main" id="{DB340783-1732-4E2F-7A50-294C798AFFC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6513" y="765185"/>
            <a:ext cx="7566515" cy="5101492"/>
          </a:xfrm>
          <a:prstGeom prst="rect">
            <a:avLst/>
          </a:prstGeom>
        </p:spPr>
      </p:pic>
    </p:spTree>
    <p:extLst>
      <p:ext uri="{BB962C8B-B14F-4D97-AF65-F5344CB8AC3E}">
        <p14:creationId xmlns:p14="http://schemas.microsoft.com/office/powerpoint/2010/main" val="418498049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3EED8-8E12-8462-6A46-9B33AE8F48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3BD396D-CCC1-A209-CBC6-0D346D118BD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EDA207-48B5-DA6E-58E3-80499D3C09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E0AED36-D637-8152-BE52-525C581D8A5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B85F04EC-8EAD-BB78-41FB-63631C122CAF}"/>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6A8CE74D-3780-ED85-5D53-EAE7BD91E918}"/>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خصوصيات السوق التلفزيونية</a:t>
            </a:r>
          </a:p>
          <a:p>
            <a:pPr algn="ctr">
              <a:lnSpc>
                <a:spcPct val="120000"/>
              </a:lnSpc>
            </a:pPr>
            <a:endParaRPr lang="ar-DZ" sz="32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CBAA29BC-8F8F-43B8-D42C-1069B40217DC}"/>
              </a:ext>
            </a:extLst>
          </p:cNvPr>
          <p:cNvSpPr txBox="1"/>
          <p:nvPr/>
        </p:nvSpPr>
        <p:spPr>
          <a:xfrm>
            <a:off x="950976" y="1502266"/>
            <a:ext cx="10094976" cy="4229363"/>
          </a:xfrm>
          <a:prstGeom prst="rect">
            <a:avLst/>
          </a:prstGeom>
          <a:noFill/>
        </p:spPr>
        <p:txBody>
          <a:bodyPr wrap="square">
            <a:spAutoFit/>
          </a:bodyPr>
          <a:lstStyle/>
          <a:p>
            <a:pPr marL="285750" indent="-285750" algn="r"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غ</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ياب</a:t>
            </a:r>
            <a:r>
              <a:rPr lang="ar-SA" sz="2400" b="1" kern="100" dirty="0">
                <a:effectLst/>
                <a:latin typeface="Calibri" panose="020F0502020204030204" pitchFamily="34" charset="0"/>
                <a:ea typeface="Calibri" panose="020F0502020204030204" pitchFamily="34" charset="0"/>
                <a:cs typeface="Arial" panose="020B0604020202020204" pitchFamily="34" charset="0"/>
              </a:rPr>
              <a:t> 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عر 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حد</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د في السوق</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الخاصية العمومية للمنتوج الإعلامي (سواء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قصاء أو عدم الإقصاء)، إضافة إلى ظهور وسائل إعلام مجانية والتطور التكنولوجي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سمح بالحصول على المنتوج دون دفع، جعلت المنتوج الإعلامي يفتقر إلى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عر محد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في السوق</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Arial" panose="020B060402020202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
            </a:pPr>
            <a:r>
              <a:rPr lang="fr-FR" sz="2400" b="1" kern="100" dirty="0">
                <a:effectLst/>
                <a:latin typeface="Arial" panose="020B060402020202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وجود سوق مزدوجة</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تمثل خاصية هذه السوق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أن مداخيلها أقل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تكلفة إنتاج المحتوى الإعلامي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ظر إلى أولوية الخدمة العمومية، وهذا ما يجعل المؤسسات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 إلى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السوق الثانوية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وهي سوق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علان</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أوالمعلنين</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الحقيقة أن السوق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ِعلانية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هي الأهم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حيث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الأرباح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مقارنة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بسوق المستهلكين المستخدمين، لكن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هذا الأخير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يبقى مصدر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هتمام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المؤسسات الإعلامية،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جمهورها المستهدف، ويُعد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مؤشراً أساسياً لتوجهاتها وبرامجه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51584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26A1E-3ED1-FC53-FFAB-15B3814C7C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268A469-48B6-3CEA-4907-0F0F60FC994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5FB0A9-5355-26CB-1A34-EB5C3AB392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1A8E4FB-764F-8D1F-C472-4C7524D4FEB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BBBF9928-5FD9-C878-644D-7A23A54BF99B}"/>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1C546FA5-43A9-4E17-1EB0-DA79A79A6253}"/>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الهيكل التنظيمي النموذجي للقنوات الفضائية</a:t>
            </a:r>
          </a:p>
          <a:p>
            <a:pPr algn="ctr">
              <a:lnSpc>
                <a:spcPct val="120000"/>
              </a:lnSpc>
            </a:pPr>
            <a:endParaRPr lang="ar-DZ" sz="32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2F38A977-E350-A0B9-E166-5E89293BE762}"/>
              </a:ext>
            </a:extLst>
          </p:cNvPr>
          <p:cNvSpPr txBox="1"/>
          <p:nvPr/>
        </p:nvSpPr>
        <p:spPr>
          <a:xfrm>
            <a:off x="2880360" y="1951397"/>
            <a:ext cx="7923461" cy="3746795"/>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قناة إلى أخرى حسب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جمها ونوعها (إخبارية، ترفيهية، رياضية...)،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لكنه غالبًا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يتكوّ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من المستويات التالية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أ- </a:t>
            </a:r>
            <a:r>
              <a:rPr lang="fr-FR"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الإدارة العليا</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مجلس الإدارة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المدير العام</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يتول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وضع السياسة العامة، تحديد الأهداف،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الميزانيات،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مثيل القناة أمام الهيئات الرسمية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المستشارون والخبراء</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قدمون</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أي الفني والقانوني</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ب- </a:t>
            </a:r>
            <a:r>
              <a:rPr lang="fr-FR"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الإدارة الت</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نفيذية</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شرف على تطبيق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طط اليومية، وتتكون عادة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دارات فرعية أهمها</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0193386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8D992-867C-6C35-7D63-C6CFF4E9BB4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263A41A-9C78-7F79-42BB-7AB6B7C6544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E42023-666F-2A26-CE61-D7E78DFD1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39BDE90-6E8A-ACF0-BB1F-6DB86D9F45C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6FD72416-6C6F-933F-78DB-2877EF9C424E}"/>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3FB50205-3559-86A5-8602-D3C559468C8C}"/>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الهيكل التنظيمي النَموذجي للقنوات التلفزيونية</a:t>
            </a:r>
          </a:p>
          <a:p>
            <a:pPr algn="ctr">
              <a:lnSpc>
                <a:spcPct val="120000"/>
              </a:lnSpc>
            </a:pPr>
            <a:endParaRPr lang="ar-DZ" sz="3200" b="1" dirty="0">
              <a:solidFill>
                <a:srgbClr val="00B0F0"/>
              </a:solidFill>
              <a:latin typeface="Alexandria" charset="0"/>
              <a:cs typeface="Alexandria" charset="0"/>
            </a:endParaRPr>
          </a:p>
        </p:txBody>
      </p:sp>
      <p:sp>
        <p:nvSpPr>
          <p:cNvPr id="6" name="ZoneTexte 5">
            <a:extLst>
              <a:ext uri="{FF2B5EF4-FFF2-40B4-BE49-F238E27FC236}">
                <a16:creationId xmlns:a16="http://schemas.microsoft.com/office/drawing/2014/main" id="{806B8018-F30A-09E5-6CF2-E73D52C3E7E1}"/>
              </a:ext>
            </a:extLst>
          </p:cNvPr>
          <p:cNvSpPr txBox="1"/>
          <p:nvPr/>
        </p:nvSpPr>
        <p:spPr>
          <a:xfrm>
            <a:off x="3054614" y="1767595"/>
            <a:ext cx="8117586" cy="395197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إدارة الأخبار والبرامج</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مسؤولة عن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وتحرير المواد الإعلامية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إدارة البث</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شرف على تشغيل القناة، وتوقيت البرامج،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رسال الفضائي</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إدارة التسويق والإعلانات</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جذب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علنين وتُسوّق البرامج</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إدارة التقنية والهندسة</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تهتم بالم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أنظمة البث، والصيانة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إدارة الموارد البشرية</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عنى بتوظيف وتدريب العاملين</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الإدارة المالية</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تولى الموازنات والحسابات</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جــ -</a:t>
            </a:r>
            <a:r>
              <a:rPr lang="fr-FR" sz="2400" b="1" kern="1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الأقسام المساندة</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العلاقات العامة</a:t>
            </a:r>
            <a:r>
              <a:rPr lang="ar-DZ" sz="2400" kern="100" dirty="0">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الأرشيف والتوثيق</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الخدمات اللوجستية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المتابعة القانونية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966868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98F9C-33A9-3A44-904F-A74620E86BA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B5E1BB-AA60-23BD-128D-C96D597B061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17EB41-83EA-760E-F40E-815B40789D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E8EFAE-6BD1-E9A8-179B-CC8B2DD5E0B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EBDEB7E1-2B0B-A610-011E-0E2B6FBD1A89}"/>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B37FFF37-7792-5F20-F5A1-FF58E6F4B210}"/>
              </a:ext>
            </a:extLst>
          </p:cNvPr>
          <p:cNvSpPr txBox="1"/>
          <p:nvPr/>
        </p:nvSpPr>
        <p:spPr>
          <a:xfrm>
            <a:off x="4279392" y="577484"/>
            <a:ext cx="738053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الإدارية في القنوات الفضائية </a:t>
            </a:r>
          </a:p>
          <a:p>
            <a:pPr algn="ctr">
              <a:lnSpc>
                <a:spcPct val="120000"/>
              </a:lnSpc>
            </a:pPr>
            <a:endParaRPr lang="ar-DZ" sz="32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67571A10-D3DA-A2BE-89C5-E603797C974F}"/>
              </a:ext>
            </a:extLst>
          </p:cNvPr>
          <p:cNvSpPr txBox="1"/>
          <p:nvPr/>
        </p:nvSpPr>
        <p:spPr>
          <a:xfrm>
            <a:off x="5293551" y="1919196"/>
            <a:ext cx="6094476" cy="3143040"/>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ü"/>
            </a:pPr>
            <a:r>
              <a:rPr lang="ar-SA" sz="2800" kern="100" dirty="0">
                <a:effectLst/>
                <a:latin typeface="Calibri" panose="020F0502020204030204" pitchFamily="34" charset="0"/>
                <a:ea typeface="Calibri" panose="020F0502020204030204" pitchFamily="34" charset="0"/>
                <a:cs typeface="Arial" panose="020B0604020202020204" pitchFamily="34" charset="0"/>
              </a:rPr>
              <a:t>س</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رعة</a:t>
            </a:r>
            <a:r>
              <a:rPr lang="ar-SA" sz="2800" kern="100" dirty="0">
                <a:effectLst/>
                <a:latin typeface="Calibri" panose="020F0502020204030204" pitchFamily="34" charset="0"/>
                <a:ea typeface="Calibri" panose="020F0502020204030204" pitchFamily="34" charset="0"/>
                <a:cs typeface="Arial" panose="020B0604020202020204" pitchFamily="34" charset="0"/>
              </a:rPr>
              <a:t> 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طو</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ر التكنولوجيا الإعلامية</a:t>
            </a:r>
            <a:r>
              <a:rPr lang="fr-FR" sz="2800" kern="100" dirty="0">
                <a:effectLst/>
                <a:latin typeface="Arial" panose="020B0604020202020204" pitchFamily="34" charset="0"/>
                <a:ea typeface="Calibri" panose="020F0502020204030204" pitchFamily="34" charset="0"/>
                <a:cs typeface="Arial" panose="020B0604020202020204" pitchFamily="34" charset="0"/>
              </a:rPr>
              <a:t>.</a:t>
            </a:r>
            <a:endParaRPr lang="ar-DZ" sz="28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ü"/>
            </a:pPr>
            <a:r>
              <a:rPr lang="ar-SA" sz="2800" kern="100" dirty="0">
                <a:effectLst/>
                <a:latin typeface="Calibri" panose="020F0502020204030204" pitchFamily="34" charset="0"/>
                <a:ea typeface="Calibri" panose="020F0502020204030204" pitchFamily="34" charset="0"/>
                <a:cs typeface="Arial" panose="020B0604020202020204" pitchFamily="34" charset="0"/>
              </a:rPr>
              <a:t>المنافسة الشديدة بين القنوات</a:t>
            </a:r>
            <a:r>
              <a:rPr lang="fr-FR" sz="2800" kern="100" dirty="0">
                <a:effectLst/>
                <a:latin typeface="Arial" panose="020B0604020202020204" pitchFamily="34" charset="0"/>
                <a:ea typeface="Calibri" panose="020F0502020204030204" pitchFamily="34" charset="0"/>
                <a:cs typeface="Arial" panose="020B0604020202020204" pitchFamily="34" charset="0"/>
              </a:rPr>
              <a:t>.</a:t>
            </a:r>
            <a:endParaRPr lang="ar-DZ" sz="28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ü"/>
            </a:pPr>
            <a:r>
              <a:rPr lang="ar-SA" sz="2800" kern="100" dirty="0">
                <a:effectLst/>
                <a:latin typeface="Calibri" panose="020F0502020204030204" pitchFamily="34" charset="0"/>
                <a:ea typeface="Calibri" panose="020F0502020204030204" pitchFamily="34" charset="0"/>
                <a:cs typeface="Arial" panose="020B0604020202020204" pitchFamily="34" charset="0"/>
              </a:rPr>
              <a:t>ص</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عوبة</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وفيق بين الجانب التجاري والمصداقية الإ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علامية</a:t>
            </a:r>
            <a:r>
              <a:rPr lang="fr-FR" sz="2800" kern="100" dirty="0">
                <a:effectLst/>
                <a:latin typeface="Arial" panose="020B0604020202020204" pitchFamily="34" charset="0"/>
                <a:ea typeface="Calibri" panose="020F0502020204030204" pitchFamily="34" charset="0"/>
                <a:cs typeface="Arial" panose="020B0604020202020204" pitchFamily="34" charset="0"/>
              </a:rPr>
              <a:t>.</a:t>
            </a:r>
            <a:endParaRPr lang="ar-DZ" sz="28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ü"/>
            </a:pPr>
            <a:r>
              <a:rPr lang="ar-SA" sz="2800" kern="100" dirty="0">
                <a:effectLst/>
                <a:latin typeface="Calibri" panose="020F0502020204030204" pitchFamily="34" charset="0"/>
                <a:ea typeface="Calibri" panose="020F0502020204030204" pitchFamily="34" charset="0"/>
                <a:cs typeface="Arial" panose="020B0604020202020204" pitchFamily="34" charset="0"/>
              </a:rPr>
              <a:t>الحاجة إلى ك</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وادر م</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ؤ</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ه</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لة</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تجمع بين المعرفة الإ</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علامية</a:t>
            </a:r>
            <a:r>
              <a:rPr lang="ar-SA" sz="2800"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قنية</a:t>
            </a:r>
            <a:r>
              <a:rPr lang="fr-FR" sz="2800" kern="100" dirty="0">
                <a:effectLst/>
                <a:latin typeface="Arial" panose="020B0604020202020204" pitchFamily="34" charset="0"/>
                <a:ea typeface="Calibri" panose="020F0502020204030204" pitchFamily="34" charset="0"/>
                <a:cs typeface="Arial" panose="020B0604020202020204" pitchFamily="34" charset="0"/>
              </a:rPr>
              <a:t>.</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DB2950D9-0FCE-6C29-4C71-BAFE43B1757F}"/>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91321" y="1919196"/>
            <a:ext cx="4441060" cy="41865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84053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02C0C-EEBD-5684-65D7-40A2AC3BA09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7CF590-3C4E-D540-F100-AFA52CBF1B2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DB9257-3CC8-7514-386F-8340F83AD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B98F5B9-FA8C-EC06-1162-8DABEF71E14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57D9A67F-E405-557B-45E8-02A005301FAA}"/>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1B3D395F-4E34-5229-2D03-34255300EEE9}"/>
              </a:ext>
            </a:extLst>
          </p:cNvPr>
          <p:cNvSpPr txBox="1"/>
          <p:nvPr/>
        </p:nvSpPr>
        <p:spPr>
          <a:xfrm>
            <a:off x="4426056" y="577484"/>
            <a:ext cx="723387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متطلبات الإنتاج التلفزيوني</a:t>
            </a:r>
          </a:p>
          <a:p>
            <a:pPr algn="ctr">
              <a:lnSpc>
                <a:spcPct val="120000"/>
              </a:lnSpc>
            </a:pPr>
            <a:endParaRPr lang="ar-DZ" sz="3200" b="1" dirty="0">
              <a:solidFill>
                <a:srgbClr val="00B0F0"/>
              </a:solidFill>
              <a:latin typeface="Alexandria" charset="0"/>
              <a:cs typeface="Alexandria" charset="0"/>
            </a:endParaRPr>
          </a:p>
        </p:txBody>
      </p:sp>
      <p:sp>
        <p:nvSpPr>
          <p:cNvPr id="5" name="ZoneTexte 4">
            <a:extLst>
              <a:ext uri="{FF2B5EF4-FFF2-40B4-BE49-F238E27FC236}">
                <a16:creationId xmlns:a16="http://schemas.microsoft.com/office/drawing/2014/main" id="{BE7CA1B5-5661-EEAD-F810-AF13F6BC2CDD}"/>
              </a:ext>
            </a:extLst>
          </p:cNvPr>
          <p:cNvSpPr txBox="1"/>
          <p:nvPr/>
        </p:nvSpPr>
        <p:spPr>
          <a:xfrm>
            <a:off x="1920240" y="1467493"/>
            <a:ext cx="8876538" cy="4797147"/>
          </a:xfrm>
          <a:prstGeom prst="rect">
            <a:avLst/>
          </a:prstGeom>
          <a:noFill/>
        </p:spPr>
        <p:txBody>
          <a:bodyPr wrap="square">
            <a:spAutoFit/>
          </a:bodyPr>
          <a:lstStyle/>
          <a:p>
            <a:pPr algn="just" rtl="1">
              <a:lnSpc>
                <a:spcPct val="107000"/>
              </a:lnSpc>
              <a:spcAft>
                <a:spcPts val="800"/>
              </a:spcAft>
              <a:buNone/>
            </a:pPr>
            <a:r>
              <a:rPr lang="ar-DZ" sz="2400" b="1" kern="100" dirty="0">
                <a:solidFill>
                  <a:srgbClr val="852F4A"/>
                </a:solidFill>
                <a:effectLst/>
                <a:latin typeface="Arial" panose="020B0604020202020204" pitchFamily="34" charset="0"/>
                <a:ea typeface="Calibri" panose="020F0502020204030204" pitchFamily="34" charset="0"/>
                <a:cs typeface="Arial" panose="020B0604020202020204" pitchFamily="34" charset="0"/>
              </a:rPr>
              <a:t>أولاً:</a:t>
            </a:r>
            <a:r>
              <a:rPr lang="fr-FR" sz="2400" b="1" kern="100" dirty="0">
                <a:solidFill>
                  <a:srgbClr val="852F4A"/>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852F4A"/>
                </a:solidFill>
                <a:effectLst/>
                <a:latin typeface="Calibri" panose="020F0502020204030204" pitchFamily="34" charset="0"/>
                <a:ea typeface="Calibri" panose="020F0502020204030204" pitchFamily="34" charset="0"/>
                <a:cs typeface="Arial" panose="020B0604020202020204" pitchFamily="34" charset="0"/>
              </a:rPr>
              <a:t>تطلبات</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 البشرية</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الكوادر الإبداعية</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الكاتب والمخرج والمونتير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الذين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لون الرؤية الفنية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الكوادر التقنية</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كالمصورين، مهندسي الصوت والإضاءة، وفن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الجرافيك</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الكوادر الإدارية والتنظيمية</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نسقون، المنتجون التنفيذيون، والمحاسبون</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وجود طاقم محترف ومتعاون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أهم عناصر النجاح في أي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تلفزيوني</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effectLst/>
              <a:latin typeface="Arial" panose="020B0604020202020204" pitchFamily="34" charset="0"/>
              <a:ea typeface="Calibri" panose="020F0502020204030204" pitchFamily="34" charset="0"/>
              <a:cs typeface="Arial" panose="020B0604020202020204" pitchFamily="34" charset="0"/>
            </a:endParaRPr>
          </a:p>
          <a:p>
            <a:pPr algn="r" rtl="1"/>
            <a:r>
              <a:rPr lang="ar-DZ" sz="2400" b="1" dirty="0">
                <a:solidFill>
                  <a:srgbClr val="852F4A"/>
                </a:solidFill>
              </a:rPr>
              <a:t>ثانيا : </a:t>
            </a:r>
            <a:r>
              <a:rPr lang="ar-SA" sz="2400" b="1" dirty="0">
                <a:solidFill>
                  <a:srgbClr val="852F4A"/>
                </a:solidFill>
              </a:rPr>
              <a:t>الم</a:t>
            </a:r>
            <a:r>
              <a:rPr lang="ar-DZ" sz="2400" b="1" dirty="0">
                <a:solidFill>
                  <a:srgbClr val="852F4A"/>
                </a:solidFill>
              </a:rPr>
              <a:t>ُ</a:t>
            </a:r>
            <a:r>
              <a:rPr lang="ar-SA" sz="2400" b="1" dirty="0" err="1">
                <a:solidFill>
                  <a:srgbClr val="852F4A"/>
                </a:solidFill>
              </a:rPr>
              <a:t>تطلبات</a:t>
            </a:r>
            <a:r>
              <a:rPr lang="ar-SA" sz="2400" b="1" dirty="0">
                <a:solidFill>
                  <a:srgbClr val="852F4A"/>
                </a:solidFill>
              </a:rPr>
              <a:t> المادية والتقنية</a:t>
            </a:r>
            <a:r>
              <a:rPr lang="ar-DZ" sz="2400" b="1" dirty="0">
                <a:solidFill>
                  <a:srgbClr val="852F4A"/>
                </a:solidFill>
              </a:rPr>
              <a:t>:</a:t>
            </a:r>
            <a:endParaRPr lang="fr-FR" sz="2400" dirty="0">
              <a:solidFill>
                <a:srgbClr val="852F4A"/>
              </a:solidFill>
            </a:endParaRPr>
          </a:p>
          <a:p>
            <a:pPr lvl="0" algn="r" rtl="1"/>
            <a:r>
              <a:rPr lang="ar-DZ" sz="2400" b="1" dirty="0"/>
              <a:t>- </a:t>
            </a:r>
            <a:r>
              <a:rPr lang="ar-SA" sz="2400" b="1" dirty="0"/>
              <a:t>م</a:t>
            </a:r>
            <a:r>
              <a:rPr lang="ar-DZ" sz="2400" b="1" dirty="0"/>
              <a:t>ٌ</a:t>
            </a:r>
            <a:r>
              <a:rPr lang="ar-SA" sz="2400" b="1" dirty="0" err="1"/>
              <a:t>عدات</a:t>
            </a:r>
            <a:r>
              <a:rPr lang="ar-SA" sz="2400" b="1" dirty="0"/>
              <a:t> التصوير الحديثة</a:t>
            </a:r>
            <a:r>
              <a:rPr lang="ar-SA" sz="2400" dirty="0"/>
              <a:t>، والكاميرات عالية الدقة</a:t>
            </a:r>
            <a:r>
              <a:rPr lang="fr-FR" sz="2400" dirty="0"/>
              <a:t>.</a:t>
            </a:r>
          </a:p>
          <a:p>
            <a:pPr lvl="0" algn="r" rtl="1"/>
            <a:r>
              <a:rPr lang="ar-DZ" sz="2400" b="1" dirty="0"/>
              <a:t>- </a:t>
            </a:r>
            <a:r>
              <a:rPr lang="ar-SA" sz="2400" b="1" dirty="0"/>
              <a:t>الإضاءة ال</a:t>
            </a:r>
            <a:r>
              <a:rPr lang="ar-DZ" sz="2400" b="1" dirty="0"/>
              <a:t>إِ</a:t>
            </a:r>
            <a:r>
              <a:rPr lang="ar-SA" sz="2400" b="1" dirty="0" err="1"/>
              <a:t>حترافية</a:t>
            </a:r>
            <a:r>
              <a:rPr lang="ar-SA" sz="2400" dirty="0"/>
              <a:t> المناسبة لطبيعة المشهد</a:t>
            </a:r>
            <a:r>
              <a:rPr lang="fr-FR" sz="2400" dirty="0"/>
              <a:t>.</a:t>
            </a:r>
          </a:p>
          <a:p>
            <a:pPr lvl="0" algn="r" rtl="1"/>
            <a:r>
              <a:rPr lang="ar-DZ" sz="2400" b="1" dirty="0"/>
              <a:t>- </a:t>
            </a:r>
            <a:r>
              <a:rPr lang="ar-SA" sz="2400" b="1" dirty="0"/>
              <a:t>أجهزة المونتاج وبرامج التحرير المتقدمة</a:t>
            </a:r>
            <a:r>
              <a:rPr lang="fr-FR" sz="2400" dirty="0"/>
              <a:t>.</a:t>
            </a:r>
          </a:p>
          <a:p>
            <a:pPr lvl="0" algn="r" rtl="1"/>
            <a:r>
              <a:rPr lang="ar-DZ" sz="2400" b="1" dirty="0"/>
              <a:t>- </a:t>
            </a:r>
            <a:r>
              <a:rPr lang="ar-SA" sz="2400" b="1" dirty="0"/>
              <a:t>الديكورات والملابس </a:t>
            </a:r>
            <a:r>
              <a:rPr lang="ar-SA" sz="2400" b="1" dirty="0" err="1"/>
              <a:t>والإ</a:t>
            </a:r>
            <a:r>
              <a:rPr lang="ar-DZ" sz="2400" b="1" dirty="0"/>
              <a:t>ِ</a:t>
            </a:r>
            <a:r>
              <a:rPr lang="ar-SA" sz="2400" b="1" dirty="0" err="1"/>
              <a:t>كسسوارات</a:t>
            </a:r>
            <a:r>
              <a:rPr lang="ar-SA" sz="2400" dirty="0"/>
              <a:t> الخاصة بكل مشهد</a:t>
            </a:r>
            <a:r>
              <a:rPr lang="fr-FR" sz="2400" dirty="0"/>
              <a:t>.</a:t>
            </a:r>
          </a:p>
          <a:p>
            <a:pPr algn="r"/>
            <a:r>
              <a:rPr lang="ar-DZ" sz="2400" b="1" dirty="0"/>
              <a:t>- </a:t>
            </a:r>
            <a:r>
              <a:rPr lang="ar-SA" sz="2400" b="1" dirty="0"/>
              <a:t>الت</a:t>
            </a:r>
            <a:r>
              <a:rPr lang="ar-DZ" sz="2400" b="1" dirty="0"/>
              <a:t>َّ</a:t>
            </a:r>
            <a:r>
              <a:rPr lang="ar-SA" sz="2400" b="1" dirty="0"/>
              <a:t>مويل الكافي</a:t>
            </a:r>
            <a:r>
              <a:rPr lang="ar-SA" sz="2400" dirty="0"/>
              <a:t> لتغطية تكاليف جميع المراحل</a:t>
            </a:r>
            <a:r>
              <a:rPr lang="ar-DZ" sz="2400" dirty="0"/>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7742835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9FFAA-3262-E219-00F9-1DF3C21A774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53B5B27-B99E-50BC-9B0A-87079C9FB11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72BA6E-D935-FD74-0C58-D1EFF9ED23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E558E59-F9DE-0356-67AA-3B9F261F875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TextBox 16">
            <a:extLst>
              <a:ext uri="{FF2B5EF4-FFF2-40B4-BE49-F238E27FC236}">
                <a16:creationId xmlns:a16="http://schemas.microsoft.com/office/drawing/2014/main" id="{A60BF649-B6CE-4259-863E-166B1A363506}"/>
              </a:ext>
            </a:extLst>
          </p:cNvPr>
          <p:cNvSpPr txBox="1"/>
          <p:nvPr/>
        </p:nvSpPr>
        <p:spPr>
          <a:xfrm>
            <a:off x="3414326" y="577484"/>
            <a:ext cx="8245602"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متطلبات الإنتاج التلفزيوني</a:t>
            </a:r>
          </a:p>
          <a:p>
            <a:pPr algn="ctr">
              <a:lnSpc>
                <a:spcPct val="120000"/>
              </a:lnSpc>
            </a:pPr>
            <a:endParaRPr lang="ar-DZ" sz="3200" b="1" dirty="0">
              <a:solidFill>
                <a:srgbClr val="00B0F0"/>
              </a:solidFill>
              <a:latin typeface="Alexandria" charset="0"/>
              <a:cs typeface="Alexandria" charset="0"/>
            </a:endParaRPr>
          </a:p>
        </p:txBody>
      </p:sp>
      <p:sp>
        <p:nvSpPr>
          <p:cNvPr id="4" name="ZoneTexte 3">
            <a:extLst>
              <a:ext uri="{FF2B5EF4-FFF2-40B4-BE49-F238E27FC236}">
                <a16:creationId xmlns:a16="http://schemas.microsoft.com/office/drawing/2014/main" id="{2D6E05DB-FDFD-A2E1-0C64-782C3B1C8E0B}"/>
              </a:ext>
            </a:extLst>
          </p:cNvPr>
          <p:cNvSpPr txBox="1"/>
          <p:nvPr/>
        </p:nvSpPr>
        <p:spPr>
          <a:xfrm>
            <a:off x="1501140" y="1601146"/>
            <a:ext cx="9189720" cy="4581511"/>
          </a:xfrm>
          <a:prstGeom prst="rect">
            <a:avLst/>
          </a:prstGeom>
          <a:noFill/>
        </p:spPr>
        <p:txBody>
          <a:bodyPr wrap="square">
            <a:spAutoFit/>
          </a:bodyPr>
          <a:lstStyle/>
          <a:p>
            <a:pPr algn="just" rtl="1">
              <a:lnSpc>
                <a:spcPct val="107000"/>
              </a:lnSpc>
              <a:spcAft>
                <a:spcPts val="800"/>
              </a:spcAft>
              <a:buNone/>
            </a:pP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ثالثا :</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852F4A"/>
                </a:solidFill>
                <a:effectLst/>
                <a:latin typeface="Calibri" panose="020F0502020204030204" pitchFamily="34" charset="0"/>
                <a:ea typeface="Calibri" panose="020F0502020204030204" pitchFamily="34" charset="0"/>
                <a:cs typeface="Arial" panose="020B0604020202020204" pitchFamily="34" charset="0"/>
              </a:rPr>
              <a:t>تطلبات</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 التخطيطية والتنظيمية</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endParaRPr>
          </a:p>
          <a:p>
            <a:pPr marL="457200" lvl="0" indent="-457200" algn="just" rtl="1">
              <a:lnSpc>
                <a:spcPct val="107000"/>
              </a:lnSpc>
              <a:spcAft>
                <a:spcPts val="800"/>
              </a:spcAft>
              <a:buSzPts val="1000"/>
              <a:buFont typeface="Wingdings" panose="05000000000000000000" pitchFamily="2" charset="2"/>
              <a:buChar char="Ø"/>
              <a:tabLst>
                <a:tab pos="457200" algn="l"/>
              </a:tabLst>
            </a:pPr>
            <a:r>
              <a:rPr lang="ar-DZ" sz="32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عداد خطة إنتاج واضحة ومفص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تشمل الأهداف والجدول الزمني</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Wingdings" panose="05000000000000000000" pitchFamily="2" charset="2"/>
              <a:buChar char="Ø"/>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تقسيم المهام بين أفراد الفريق وتحديد المسؤوليات</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Wingdings" panose="05000000000000000000" pitchFamily="2" charset="2"/>
              <a:buChar char="Ø"/>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راقبة الجودة في كل مرحلة من مراحل العمل</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Wingdings" panose="05000000000000000000" pitchFamily="2" charset="2"/>
              <a:buChar char="Ø"/>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لتزام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بالقوانين، خصوصًا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قوق الملكية الفكرية، وشروط البث</a:t>
            </a:r>
            <a:r>
              <a:rPr lang="ar-DZ" sz="2400" kern="100" dirty="0">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852F4A"/>
                </a:solidFill>
                <a:effectLst/>
                <a:latin typeface="Arial" panose="020B0604020202020204" pitchFamily="34" charset="0"/>
                <a:ea typeface="Calibri" panose="020F0502020204030204" pitchFamily="34" charset="0"/>
                <a:cs typeface="Arial" panose="020B0604020202020204" pitchFamily="34" charset="0"/>
              </a:rPr>
              <a:t>رابعا: </a:t>
            </a:r>
            <a:r>
              <a:rPr lang="fr-FR" sz="2400" b="1" kern="100" dirty="0">
                <a:solidFill>
                  <a:srgbClr val="852F4A"/>
                </a:solidFill>
                <a:effectLst/>
                <a:latin typeface="Arial" panose="020B0604020202020204" pitchFamily="34" charset="0"/>
                <a:ea typeface="Calibri" panose="020F0502020204030204" pitchFamily="34" charset="0"/>
                <a:cs typeface="Arial" panose="020B0604020202020204" pitchFamily="34" charset="0"/>
              </a:rPr>
              <a:t> </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852F4A"/>
                </a:solidFill>
                <a:effectLst/>
                <a:latin typeface="Calibri" panose="020F0502020204030204" pitchFamily="34" charset="0"/>
                <a:ea typeface="Calibri" panose="020F0502020204030204" pitchFamily="34" charset="0"/>
                <a:cs typeface="Arial" panose="020B0604020202020204" pitchFamily="34" charset="0"/>
              </a:rPr>
              <a:t>تطلبات</a:t>
            </a:r>
            <a:r>
              <a:rPr lang="ar-SA"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 الثقافية والاجتماعية</a:t>
            </a:r>
            <a:r>
              <a:rPr lang="ar-DZ" sz="24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Tx/>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فه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طبيعة الجمهور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ستهدف، لغته،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هتماماته</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Tx/>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مراعاة القيم الأخلاقية والثقافية السائدة في المجتمع</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Tx/>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افق المحتوى مع السياسة الإعلامية للمؤسسة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تجة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40C07922-AF88-1714-E18F-D1EA4AB2671D}"/>
              </a:ext>
            </a:extLst>
          </p:cNvPr>
          <p:cNvSpPr/>
          <p:nvPr/>
        </p:nvSpPr>
        <p:spPr>
          <a:xfrm>
            <a:off x="3036326" y="61105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endParaRPr lang="en-US" sz="1400" b="1" dirty="0">
              <a:ea typeface="Roboto Light" panose="02000000000000000000" pitchFamily="2" charset="0"/>
            </a:endParaRPr>
          </a:p>
        </p:txBody>
      </p:sp>
    </p:spTree>
    <p:extLst>
      <p:ext uri="{BB962C8B-B14F-4D97-AF65-F5344CB8AC3E}">
        <p14:creationId xmlns:p14="http://schemas.microsoft.com/office/powerpoint/2010/main" val="79704726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9F098-77F5-81CB-2B53-BAB0449E549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1E37514-8720-F56C-071A-B3FE72B62BC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C1C01D-7E98-339B-3025-72A821D8A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5A92651-9C9B-BDC5-AE6F-A55D5184B4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32AE32E5-E4A3-8F84-FAEB-BEDFB9F4761D}"/>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CB45B2B5-8329-051F-E1DF-043647A3B92A}"/>
              </a:ext>
            </a:extLst>
          </p:cNvPr>
          <p:cNvSpPr txBox="1"/>
          <p:nvPr/>
        </p:nvSpPr>
        <p:spPr>
          <a:xfrm>
            <a:off x="4188672" y="577484"/>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7" name="ZoneTexte 6">
            <a:extLst>
              <a:ext uri="{FF2B5EF4-FFF2-40B4-BE49-F238E27FC236}">
                <a16:creationId xmlns:a16="http://schemas.microsoft.com/office/drawing/2014/main" id="{F5F9028D-AF37-EBA7-159C-869D3C56030F}"/>
              </a:ext>
            </a:extLst>
          </p:cNvPr>
          <p:cNvSpPr txBox="1"/>
          <p:nvPr/>
        </p:nvSpPr>
        <p:spPr>
          <a:xfrm>
            <a:off x="2862072" y="1462302"/>
            <a:ext cx="8081010" cy="4742324"/>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عداد دراسة جدوى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نشاء قناة فضائية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هو عملية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تكاملة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تتطل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المرور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عدة مراحل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لضمان وضوح الرؤية وتقليل المخاطر. وفيما يلي الخطوات الأساسية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تحديد فكرة القناة ونوعها</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العام (إخبارية، رياضية، ترفيهية، تعليمية،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أهداف القناة ورسالتها الإعلامية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جراء دراسة س</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وقية شاملة</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حجم الطلب على نوع المحتوى المستهدف</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الجمهور المستهدف وخصائصه 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يموغرافية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دراسة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نافسين وتحليل نقاط القوة والضعف لديهم</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ZoneTexte 11">
            <a:extLst>
              <a:ext uri="{FF2B5EF4-FFF2-40B4-BE49-F238E27FC236}">
                <a16:creationId xmlns:a16="http://schemas.microsoft.com/office/drawing/2014/main" id="{1574B5BB-5682-CF8A-2BC5-E8A58C1392CA}"/>
              </a:ext>
            </a:extLst>
          </p:cNvPr>
          <p:cNvSpPr txBox="1"/>
          <p:nvPr/>
        </p:nvSpPr>
        <p:spPr>
          <a:xfrm>
            <a:off x="808101" y="5963865"/>
            <a:ext cx="6094476" cy="400110"/>
          </a:xfrm>
          <a:prstGeom prst="rect">
            <a:avLst/>
          </a:prstGeom>
          <a:noFill/>
        </p:spPr>
        <p:txBody>
          <a:bodyPr wrap="square">
            <a:spAutoFit/>
          </a:bodyPr>
          <a:lstStyle/>
          <a:p>
            <a:r>
              <a:rPr lang="fr-FR" sz="2000" b="1" u="sng" dirty="0">
                <a:effectLst/>
                <a:latin typeface="Arial" panose="020B060402020202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https://h1.nu/1igze</a:t>
            </a:r>
            <a:endParaRPr lang="fr-FR" sz="2000" b="1" u="sng" dirty="0"/>
          </a:p>
        </p:txBody>
      </p:sp>
    </p:spTree>
    <p:extLst>
      <p:ext uri="{BB962C8B-B14F-4D97-AF65-F5344CB8AC3E}">
        <p14:creationId xmlns:p14="http://schemas.microsoft.com/office/powerpoint/2010/main" val="376940298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7A404-B07A-30C2-2D13-4F7008F97A0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D49C236-F2A6-1E1D-0A43-0CEAF9871BE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D83E81-1E73-BD29-7D42-6316413BB3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1492EE5-EF69-685C-B2CF-35A9F206FF4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885C6577-F8EF-EFD0-5ACA-44BB2B3C0495}"/>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B39C006F-D2D4-27C4-7187-983ABEDA13BE}"/>
              </a:ext>
            </a:extLst>
          </p:cNvPr>
          <p:cNvSpPr txBox="1"/>
          <p:nvPr/>
        </p:nvSpPr>
        <p:spPr>
          <a:xfrm>
            <a:off x="4188672" y="553318"/>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12" name="ZoneTexte 11">
            <a:extLst>
              <a:ext uri="{FF2B5EF4-FFF2-40B4-BE49-F238E27FC236}">
                <a16:creationId xmlns:a16="http://schemas.microsoft.com/office/drawing/2014/main" id="{06DB0C72-65EC-38AC-8E52-9DFB24CF94E5}"/>
              </a:ext>
            </a:extLst>
          </p:cNvPr>
          <p:cNvSpPr txBox="1"/>
          <p:nvPr/>
        </p:nvSpPr>
        <p:spPr>
          <a:xfrm>
            <a:off x="808101" y="5963865"/>
            <a:ext cx="6094476" cy="400110"/>
          </a:xfrm>
          <a:prstGeom prst="rect">
            <a:avLst/>
          </a:prstGeom>
          <a:noFill/>
        </p:spPr>
        <p:txBody>
          <a:bodyPr wrap="square">
            <a:spAutoFit/>
          </a:bodyPr>
          <a:lstStyle/>
          <a:p>
            <a:r>
              <a:rPr lang="fr-FR" sz="2000" b="1" u="sng" dirty="0">
                <a:effectLst/>
                <a:latin typeface="Arial" panose="020B060402020202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https://h1.nu/1igze</a:t>
            </a:r>
            <a:endParaRPr lang="fr-FR" sz="2000" b="1" u="sng" dirty="0"/>
          </a:p>
        </p:txBody>
      </p:sp>
      <p:sp>
        <p:nvSpPr>
          <p:cNvPr id="4" name="ZoneTexte 3">
            <a:extLst>
              <a:ext uri="{FF2B5EF4-FFF2-40B4-BE49-F238E27FC236}">
                <a16:creationId xmlns:a16="http://schemas.microsoft.com/office/drawing/2014/main" id="{4C45EA71-0DD9-99F6-B600-9B3940BCAA47}"/>
              </a:ext>
            </a:extLst>
          </p:cNvPr>
          <p:cNvSpPr txBox="1"/>
          <p:nvPr/>
        </p:nvSpPr>
        <p:spPr>
          <a:xfrm>
            <a:off x="4032504" y="1616713"/>
            <a:ext cx="7093458" cy="4347152"/>
          </a:xfrm>
          <a:prstGeom prst="rect">
            <a:avLst/>
          </a:prstGeom>
          <a:noFill/>
        </p:spPr>
        <p:txBody>
          <a:bodyPr wrap="square">
            <a:spAutoFit/>
          </a:bodyPr>
          <a:lstStyle/>
          <a:p>
            <a:pPr lvl="0" algn="r" rtl="1">
              <a:lnSpc>
                <a:spcPct val="107000"/>
              </a:lnSpc>
              <a:spcAft>
                <a:spcPts val="800"/>
              </a:spcAft>
              <a:tabLst>
                <a:tab pos="457200" algn="l"/>
              </a:tabLst>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الد</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راسة الفنية للمشروع</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ختيار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القمر الصناعي المناسب وتحديد الترد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تجهيز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ستوديوهات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وأماكن التصوير</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توفير أجهزة البث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عدات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التقنية اللازمة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800"/>
              </a:spcAft>
              <a:tabLst>
                <a:tab pos="457200" algn="l"/>
              </a:tabLst>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الد</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راسة المالية</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تقدير التكاليف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بدئية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(تراخيص، أجهزة، تجهيزات)</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حساب التكاليف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شغيلية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الشهرية والسنوية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العوائد المحتملة ومصادر الدخل</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(إعلانات،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رعايات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شتراكات</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8877244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3033E-2FEF-FDB4-5CA3-FEA1E3DB67F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27717C-BA6D-A24E-837C-31F88F7D95C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2E707F-BCC4-F5BC-1669-CF9907332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AFADDFF-3A41-5EAB-A8AD-E77C05A33F5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71037351-E168-9AFC-EAE6-BF6244E7FE11}"/>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56DFC26E-AC3B-6B40-955F-6363FA1DAADE}"/>
              </a:ext>
            </a:extLst>
          </p:cNvPr>
          <p:cNvSpPr txBox="1"/>
          <p:nvPr/>
        </p:nvSpPr>
        <p:spPr>
          <a:xfrm>
            <a:off x="4188672" y="553318"/>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12" name="ZoneTexte 11">
            <a:extLst>
              <a:ext uri="{FF2B5EF4-FFF2-40B4-BE49-F238E27FC236}">
                <a16:creationId xmlns:a16="http://schemas.microsoft.com/office/drawing/2014/main" id="{33B56900-A380-9E6B-B824-237B93E09777}"/>
              </a:ext>
            </a:extLst>
          </p:cNvPr>
          <p:cNvSpPr txBox="1"/>
          <p:nvPr/>
        </p:nvSpPr>
        <p:spPr>
          <a:xfrm>
            <a:off x="808101" y="5963865"/>
            <a:ext cx="6094476" cy="400110"/>
          </a:xfrm>
          <a:prstGeom prst="rect">
            <a:avLst/>
          </a:prstGeom>
          <a:noFill/>
        </p:spPr>
        <p:txBody>
          <a:bodyPr wrap="square">
            <a:spAutoFit/>
          </a:bodyPr>
          <a:lstStyle/>
          <a:p>
            <a:r>
              <a:rPr lang="fr-FR" sz="2000" b="1" u="sng" dirty="0">
                <a:effectLst/>
                <a:latin typeface="Arial" panose="020B060402020202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https://h1.nu/1igze</a:t>
            </a:r>
            <a:endParaRPr lang="fr-FR" sz="2000" b="1" u="sng" dirty="0"/>
          </a:p>
        </p:txBody>
      </p:sp>
      <p:sp>
        <p:nvSpPr>
          <p:cNvPr id="5" name="ZoneTexte 4">
            <a:extLst>
              <a:ext uri="{FF2B5EF4-FFF2-40B4-BE49-F238E27FC236}">
                <a16:creationId xmlns:a16="http://schemas.microsoft.com/office/drawing/2014/main" id="{E36505C7-ECC9-E960-C1B0-BDBB9A0C3826}"/>
              </a:ext>
            </a:extLst>
          </p:cNvPr>
          <p:cNvSpPr txBox="1"/>
          <p:nvPr/>
        </p:nvSpPr>
        <p:spPr>
          <a:xfrm>
            <a:off x="3047237" y="1521811"/>
            <a:ext cx="8336661" cy="4449744"/>
          </a:xfrm>
          <a:prstGeom prst="rect">
            <a:avLst/>
          </a:prstGeom>
          <a:noFill/>
        </p:spPr>
        <p:txBody>
          <a:bodyPr wrap="square">
            <a:spAutoFit/>
          </a:bodyPr>
          <a:lstStyle/>
          <a:p>
            <a:pPr lvl="0" algn="just" rtl="1">
              <a:lnSpc>
                <a:spcPct val="107000"/>
              </a:lnSpc>
              <a:spcAft>
                <a:spcPts val="800"/>
              </a:spcAft>
              <a:tabLst>
                <a:tab pos="457200" algn="l"/>
              </a:tabLst>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5-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الدراسة القانونية</a:t>
            </a:r>
            <a:r>
              <a:rPr lang="ar-DZ" sz="2400" b="1" kern="100"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معرفة القوانين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الفضائي في الدولة المستهدفة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الحصول على التراخيص اللازمة للبث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والإنتاج</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6-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عداد خط</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ة تسويقية للقناة</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وضع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ستراتيجية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تسويق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جذب المشاهدين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علنين</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وسائل التواصل الاجتماعي </a:t>
            </a:r>
            <a:r>
              <a:rPr lang="ar-DZ" sz="2400" kern="100" dirty="0">
                <a:effectLst/>
                <a:latin typeface="Calibri" panose="020F0502020204030204" pitchFamily="34" charset="0"/>
                <a:ea typeface="Calibri" panose="020F0502020204030204" pitchFamily="34" charset="0"/>
                <a:cs typeface="Arial" panose="020B0604020202020204" pitchFamily="34" charset="0"/>
              </a:rPr>
              <a:t>ل</a:t>
            </a:r>
            <a:r>
              <a:rPr lang="ar-SA" sz="2400" kern="100" dirty="0">
                <a:effectLst/>
                <a:latin typeface="Calibri" panose="020F0502020204030204" pitchFamily="34" charset="0"/>
                <a:ea typeface="Calibri" panose="020F0502020204030204" pitchFamily="34" charset="0"/>
                <a:cs typeface="Arial" panose="020B0604020202020204" pitchFamily="34" charset="0"/>
              </a:rPr>
              <a:t>لترويج للمحتوى</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7-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تقييم المخاطر ووضع خطط الطوارئ</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التحد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حتملة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ووضع حلول بديلة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ضمان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ستمرارية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حال حدوث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 أو مشكلات تقنية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6907862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66CBD-988F-9359-3076-589D819C66F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92BEE2-DA52-6978-2F55-C011E74646C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2B8CDA-6653-4EEA-57C3-87EB896C6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1056366-EBA4-FA0C-600F-316936EA13D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B312B237-5C43-CD1B-6BEB-11CCF71838CD}"/>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3773FD5A-3725-75BD-5C0C-AA73FDA4571B}"/>
              </a:ext>
            </a:extLst>
          </p:cNvPr>
          <p:cNvSpPr txBox="1"/>
          <p:nvPr/>
        </p:nvSpPr>
        <p:spPr>
          <a:xfrm>
            <a:off x="4188672" y="553318"/>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12" name="ZoneTexte 11">
            <a:extLst>
              <a:ext uri="{FF2B5EF4-FFF2-40B4-BE49-F238E27FC236}">
                <a16:creationId xmlns:a16="http://schemas.microsoft.com/office/drawing/2014/main" id="{F125F935-0401-048D-A171-26D0B82F258B}"/>
              </a:ext>
            </a:extLst>
          </p:cNvPr>
          <p:cNvSpPr txBox="1"/>
          <p:nvPr/>
        </p:nvSpPr>
        <p:spPr>
          <a:xfrm>
            <a:off x="808101" y="5963865"/>
            <a:ext cx="6094476" cy="400110"/>
          </a:xfrm>
          <a:prstGeom prst="rect">
            <a:avLst/>
          </a:prstGeom>
          <a:noFill/>
        </p:spPr>
        <p:txBody>
          <a:bodyPr wrap="square">
            <a:spAutoFit/>
          </a:bodyPr>
          <a:lstStyle/>
          <a:p>
            <a:r>
              <a:rPr lang="fr-FR" sz="2000" b="1" u="sng" dirty="0">
                <a:effectLst/>
                <a:latin typeface="Arial" panose="020B060402020202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https://h1.nu/1igze</a:t>
            </a:r>
            <a:endParaRPr lang="fr-FR" sz="2000" b="1" u="sng" dirty="0"/>
          </a:p>
        </p:txBody>
      </p:sp>
      <p:sp>
        <p:nvSpPr>
          <p:cNvPr id="5" name="ZoneTexte 4">
            <a:extLst>
              <a:ext uri="{FF2B5EF4-FFF2-40B4-BE49-F238E27FC236}">
                <a16:creationId xmlns:a16="http://schemas.microsoft.com/office/drawing/2014/main" id="{217F9A9C-2AA1-8D2E-BB38-0D29E9902EF0}"/>
              </a:ext>
            </a:extLst>
          </p:cNvPr>
          <p:cNvSpPr txBox="1"/>
          <p:nvPr/>
        </p:nvSpPr>
        <p:spPr>
          <a:xfrm>
            <a:off x="1133856" y="1431358"/>
            <a:ext cx="10199815" cy="474232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التراخيص </a:t>
            </a:r>
            <a:r>
              <a:rPr lang="ar-SA" sz="2400" b="1" kern="100" dirty="0" err="1">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والإ</a:t>
            </a:r>
            <a:r>
              <a:rPr lang="ar-DZ"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جراءات</a:t>
            </a:r>
            <a:r>
              <a:rPr lang="ar-SA"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 القانونية في دراسة جدوى إ</a:t>
            </a:r>
            <a:r>
              <a:rPr lang="ar-DZ"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نشاء قناة فضائية</a:t>
            </a:r>
            <a:r>
              <a:rPr lang="ar-DZ"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عند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طلاق قناة فضائية،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الجانب القانوني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المحاور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يجب تضمينها في دراسة جدوى إنشاء قناة فضائية، إذ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ضمن ا</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لإِ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متثال</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للقوانين المحلية والدولية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المشروع أي عقوبات أو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يقاف للبث. وفيما يلي أبرز النقاط</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التعرف على القوانين الم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ظ</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للبث</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الفضائي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طلاع على التشريعات الخاصة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علام والبث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الدولة المستهدفة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التأك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من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محتوى القناة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يتوافق مع المعايير الأخلاقية والقانونية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الحصول على 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رخيص الإ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علامي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تقديم طلب رسمي لهيئة الإعلام أو الجهة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للبث</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رفاق المستندات المطلوبة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خطة العمل، مصادر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مويل، ونوع المحتوى</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7071761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188A1-4170-29C1-AD6E-EEA792136EB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B7D0A4-D4F8-399C-E96B-288540198F2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3827FD-B15E-E41B-EAC5-FE5903590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B4F4967-F279-FF21-3805-6D0602C1F1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02892B67-E502-AB10-B53C-168ADE1F48B2}"/>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02D6162D-7CA2-2DFC-CAF5-7C88AB735F71}"/>
              </a:ext>
            </a:extLst>
          </p:cNvPr>
          <p:cNvSpPr txBox="1"/>
          <p:nvPr/>
        </p:nvSpPr>
        <p:spPr>
          <a:xfrm>
            <a:off x="4188672" y="553318"/>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12" name="ZoneTexte 11">
            <a:extLst>
              <a:ext uri="{FF2B5EF4-FFF2-40B4-BE49-F238E27FC236}">
                <a16:creationId xmlns:a16="http://schemas.microsoft.com/office/drawing/2014/main" id="{C0FD5367-0E77-7ED1-E1D8-A92E1A19B3FD}"/>
              </a:ext>
            </a:extLst>
          </p:cNvPr>
          <p:cNvSpPr txBox="1"/>
          <p:nvPr/>
        </p:nvSpPr>
        <p:spPr>
          <a:xfrm>
            <a:off x="808101" y="5963865"/>
            <a:ext cx="6094476" cy="400110"/>
          </a:xfrm>
          <a:prstGeom prst="rect">
            <a:avLst/>
          </a:prstGeom>
          <a:noFill/>
        </p:spPr>
        <p:txBody>
          <a:bodyPr wrap="square">
            <a:spAutoFit/>
          </a:bodyPr>
          <a:lstStyle/>
          <a:p>
            <a:r>
              <a:rPr lang="fr-FR" sz="2000" b="1" u="sng" dirty="0">
                <a:effectLst/>
                <a:latin typeface="Arial" panose="020B0604020202020204" pitchFamily="34" charset="0"/>
                <a:ea typeface="Calibri" panose="020F0502020204030204" pitchFamily="34" charset="0"/>
                <a:hlinkClick r:id="rId7">
                  <a:extLst>
                    <a:ext uri="{A12FA001-AC4F-418D-AE19-62706E023703}">
                      <ahyp:hlinkClr xmlns:ahyp="http://schemas.microsoft.com/office/drawing/2018/hyperlinkcolor" val="tx"/>
                    </a:ext>
                  </a:extLst>
                </a:hlinkClick>
              </a:rPr>
              <a:t>https://h1.nu/1igze</a:t>
            </a:r>
            <a:endParaRPr lang="fr-FR" sz="2000" b="1" u="sng" dirty="0"/>
          </a:p>
        </p:txBody>
      </p:sp>
      <p:sp>
        <p:nvSpPr>
          <p:cNvPr id="4" name="ZoneTexte 3">
            <a:extLst>
              <a:ext uri="{FF2B5EF4-FFF2-40B4-BE49-F238E27FC236}">
                <a16:creationId xmlns:a16="http://schemas.microsoft.com/office/drawing/2014/main" id="{58FDC954-C437-939F-2121-682589032ABA}"/>
              </a:ext>
            </a:extLst>
          </p:cNvPr>
          <p:cNvSpPr txBox="1"/>
          <p:nvPr/>
        </p:nvSpPr>
        <p:spPr>
          <a:xfrm>
            <a:off x="1091609" y="1015799"/>
            <a:ext cx="10568319" cy="5310877"/>
          </a:xfrm>
          <a:prstGeom prst="rect">
            <a:avLst/>
          </a:prstGeom>
          <a:noFill/>
        </p:spPr>
        <p:txBody>
          <a:bodyPr wrap="square">
            <a:spAutoFit/>
          </a:bodyPr>
          <a:lstStyle/>
          <a:p>
            <a:pPr lvl="0" algn="just" rtl="1">
              <a:lnSpc>
                <a:spcPct val="107000"/>
              </a:lnSpc>
              <a:spcAft>
                <a:spcPts val="800"/>
              </a:spcAft>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      3- </a:t>
            </a:r>
            <a:r>
              <a:rPr lang="ar-SA" sz="2400" b="1" kern="100" dirty="0">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برام ع</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قود البث الفضائي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عاقد مع شركة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للقمر الصناعي للحصول على ترد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بث</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العقد والشروط المالية والفنية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lvl="1" algn="just" rtl="1">
              <a:lnSpc>
                <a:spcPct val="107000"/>
              </a:lnSpc>
              <a:spcAft>
                <a:spcPts val="800"/>
              </a:spcAft>
              <a:buSzPts val="1000"/>
              <a:tabLst>
                <a:tab pos="9144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4-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سجيل التجاري والضرائب</a:t>
            </a:r>
            <a:r>
              <a:rPr lang="ar-DZ" sz="2400" b="1" kern="100" dirty="0">
                <a:latin typeface="Arial" panose="020B060402020202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تسجيل القناة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كة</a:t>
            </a:r>
            <a:r>
              <a:rPr lang="ar-SA" sz="2400" kern="100" dirty="0">
                <a:effectLst/>
                <a:latin typeface="Calibri" panose="020F0502020204030204" pitchFamily="34" charset="0"/>
                <a:ea typeface="Calibri" panose="020F0502020204030204" pitchFamily="34" charset="0"/>
                <a:cs typeface="Arial" panose="020B0604020202020204" pitchFamily="34" charset="0"/>
              </a:rPr>
              <a:t> إعلامية أو مؤسسة إنتاج</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لإِ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لتزام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بدفع الضرائب والرسوم القانونية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     5- </a:t>
            </a:r>
            <a:r>
              <a:rPr lang="ar-SA" sz="2400" b="1" kern="100" dirty="0">
                <a:effectLst/>
                <a:latin typeface="Calibri" panose="020F0502020204030204" pitchFamily="34" charset="0"/>
                <a:ea typeface="Calibri" panose="020F0502020204030204" pitchFamily="34" charset="0"/>
                <a:cs typeface="Arial" panose="020B0604020202020204" pitchFamily="34" charset="0"/>
              </a:rPr>
              <a:t>حماية الملكية الفكرية</a:t>
            </a:r>
            <a:r>
              <a:rPr lang="ar-DZ" sz="2400" b="1" kern="100" dirty="0">
                <a:latin typeface="Arial" panose="020B060402020202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تسجيل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سم القناة وشعار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لامة تجارية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Symbol" panose="05050102010706020507" pitchFamily="18"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حماية حقوق المحتوى من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رصنة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به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p>
          <a:p>
            <a:pPr lvl="0" algn="r" rtl="1"/>
            <a:r>
              <a:rPr lang="ar-DZ" sz="2400" b="1" dirty="0"/>
              <a:t>    6-</a:t>
            </a:r>
            <a:r>
              <a:rPr lang="ar-SA" sz="2400" b="1" dirty="0"/>
              <a:t>الموافقات الأمنية (إن</a:t>
            </a:r>
            <a:r>
              <a:rPr lang="ar-DZ" sz="2400" b="1" dirty="0"/>
              <a:t>ْ</a:t>
            </a:r>
            <a:r>
              <a:rPr lang="ar-SA" sz="2400" b="1" dirty="0"/>
              <a:t> ل</a:t>
            </a:r>
            <a:r>
              <a:rPr lang="ar-DZ" sz="2400" b="1" dirty="0"/>
              <a:t>َ</a:t>
            </a:r>
            <a:r>
              <a:rPr lang="ar-SA" sz="2400" b="1" dirty="0"/>
              <a:t>ز</a:t>
            </a:r>
            <a:r>
              <a:rPr lang="ar-DZ" sz="2400" b="1" dirty="0"/>
              <a:t>َ</a:t>
            </a:r>
            <a:r>
              <a:rPr lang="ar-SA" sz="2400" b="1" dirty="0"/>
              <a:t>م</a:t>
            </a:r>
            <a:r>
              <a:rPr lang="ar-DZ" sz="2400" b="1" dirty="0"/>
              <a:t>َ</a:t>
            </a:r>
            <a:r>
              <a:rPr lang="ar-SA" sz="2400" b="1" dirty="0"/>
              <a:t> الأمر)</a:t>
            </a:r>
            <a:endParaRPr lang="fr-FR" sz="2400" dirty="0"/>
          </a:p>
          <a:p>
            <a:pPr marL="800100" lvl="1" indent="-342900" algn="r" rtl="1">
              <a:buFont typeface="Arial" panose="020B0604020202020204" pitchFamily="34" charset="0"/>
              <a:buChar char="•"/>
            </a:pPr>
            <a:r>
              <a:rPr lang="ar-SA" sz="2400" dirty="0"/>
              <a:t>بعض الدول تشترط موافقات من جهات أمنية</a:t>
            </a:r>
            <a:r>
              <a:rPr lang="ar-DZ" sz="2400" dirty="0"/>
              <a:t>،</a:t>
            </a:r>
            <a:r>
              <a:rPr lang="ar-SA" sz="2400" dirty="0"/>
              <a:t> قبل م</a:t>
            </a:r>
            <a:r>
              <a:rPr lang="ar-DZ" sz="2400" dirty="0"/>
              <a:t>َ</a:t>
            </a:r>
            <a:r>
              <a:rPr lang="ar-SA" sz="2400" dirty="0"/>
              <a:t>ن</a:t>
            </a:r>
            <a:r>
              <a:rPr lang="ar-DZ" sz="2400" dirty="0"/>
              <a:t>ْ</a:t>
            </a:r>
            <a:r>
              <a:rPr lang="ar-SA" sz="2400" dirty="0"/>
              <a:t>ح</a:t>
            </a:r>
            <a:r>
              <a:rPr lang="ar-DZ" sz="2400" dirty="0"/>
              <a:t>ِ</a:t>
            </a:r>
            <a:r>
              <a:rPr lang="ar-SA" sz="2400" dirty="0"/>
              <a:t> تراخيص البث</a:t>
            </a:r>
            <a:r>
              <a:rPr lang="ar-DZ" sz="2400" dirty="0"/>
              <a:t>ْ</a:t>
            </a:r>
            <a:r>
              <a:rPr lang="fr-FR" sz="2400" b="1" dirty="0"/>
              <a:t>.</a:t>
            </a:r>
            <a:endParaRPr lang="fr-FR" sz="2400" dirty="0"/>
          </a:p>
        </p:txBody>
      </p:sp>
    </p:spTree>
    <p:extLst>
      <p:ext uri="{BB962C8B-B14F-4D97-AF65-F5344CB8AC3E}">
        <p14:creationId xmlns:p14="http://schemas.microsoft.com/office/powerpoint/2010/main" val="106421305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9809D-8919-F9DE-C88A-99076C252C0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34814FC-B70F-D162-3B86-74788B14186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84C555-F73C-ACA1-DB86-20844BBE2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9C5F75A-6A63-1353-1198-B3CD5C5AB9C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581B5925-409E-FEE7-82EA-5EC5C56C850E}"/>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endParaRPr lang="en-US" sz="1400" b="1" dirty="0">
              <a:ea typeface="Roboto Light" panose="02000000000000000000" pitchFamily="2" charset="0"/>
            </a:endParaRPr>
          </a:p>
        </p:txBody>
      </p:sp>
      <p:sp>
        <p:nvSpPr>
          <p:cNvPr id="10" name="TextBox 16">
            <a:extLst>
              <a:ext uri="{FF2B5EF4-FFF2-40B4-BE49-F238E27FC236}">
                <a16:creationId xmlns:a16="http://schemas.microsoft.com/office/drawing/2014/main" id="{7EEE7914-AAF0-492C-B8AA-1DD335468713}"/>
              </a:ext>
            </a:extLst>
          </p:cNvPr>
          <p:cNvSpPr txBox="1"/>
          <p:nvPr/>
        </p:nvSpPr>
        <p:spPr>
          <a:xfrm>
            <a:off x="4188672" y="553318"/>
            <a:ext cx="7471256" cy="1160959"/>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دراسة جدوى إنشاء قناة تلفزيونية </a:t>
            </a:r>
          </a:p>
          <a:p>
            <a:pPr algn="ctr">
              <a:lnSpc>
                <a:spcPct val="120000"/>
              </a:lnSpc>
            </a:pPr>
            <a:endParaRPr lang="ar-DZ" sz="3200" b="1" dirty="0">
              <a:solidFill>
                <a:srgbClr val="00B0F0"/>
              </a:solidFill>
              <a:latin typeface="Alexandria" charset="0"/>
              <a:cs typeface="Alexandria" charset="0"/>
            </a:endParaRPr>
          </a:p>
        </p:txBody>
      </p:sp>
      <p:sp>
        <p:nvSpPr>
          <p:cNvPr id="5" name="ZoneTexte 4">
            <a:extLst>
              <a:ext uri="{FF2B5EF4-FFF2-40B4-BE49-F238E27FC236}">
                <a16:creationId xmlns:a16="http://schemas.microsoft.com/office/drawing/2014/main" id="{68A1EBB3-0059-296D-80C7-0069A148B73C}"/>
              </a:ext>
            </a:extLst>
          </p:cNvPr>
          <p:cNvSpPr txBox="1"/>
          <p:nvPr/>
        </p:nvSpPr>
        <p:spPr>
          <a:xfrm>
            <a:off x="1913860" y="1755660"/>
            <a:ext cx="9135548" cy="4611712"/>
          </a:xfrm>
          <a:prstGeom prst="rect">
            <a:avLst/>
          </a:prstGeom>
          <a:noFill/>
        </p:spPr>
        <p:txBody>
          <a:bodyPr wrap="square">
            <a:spAutoFit/>
          </a:bodyPr>
          <a:lstStyle/>
          <a:p>
            <a:pPr marL="342900" indent="-342900" algn="r" rtl="1">
              <a:lnSpc>
                <a:spcPct val="107000"/>
              </a:lnSpc>
              <a:spcAft>
                <a:spcPts val="800"/>
              </a:spcAft>
              <a:buFont typeface="Wingdings" panose="05000000000000000000" pitchFamily="2" charset="2"/>
              <a:buChar char="q"/>
              <a:tabLst>
                <a:tab pos="1340485" algn="l"/>
              </a:tabLst>
            </a:pPr>
            <a:r>
              <a:rPr lang="ar-DZ" sz="2800" b="1" dirty="0">
                <a:solidFill>
                  <a:schemeClr val="accent2"/>
                </a:solidFill>
                <a:latin typeface="Arial" panose="020B0604020202020204" pitchFamily="34" charset="0"/>
                <a:ea typeface="Calibri" panose="020F0502020204030204" pitchFamily="34" charset="0"/>
              </a:rPr>
              <a:t>مثال للنظام الأساسي لقناة فضائية :</a:t>
            </a:r>
            <a:endParaRPr lang="ar-DZ" sz="2800" b="1"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tabLst>
                <a:tab pos="1340485"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وثيقة تأسيس شبكة الجزيرة الإ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علامية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مؤس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خاصة ذات نفع</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عام</a:t>
            </a:r>
            <a:r>
              <a:rPr lang="fr-FR" sz="2400" b="1" kern="100" dirty="0">
                <a:effectLst/>
                <a:latin typeface="Arial" panose="020B0604020202020204" pitchFamily="34" charset="0"/>
                <a:ea typeface="Calibri" panose="020F0502020204030204" pitchFamily="34" charset="0"/>
                <a:cs typeface="Arial" panose="020B0604020202020204" pitchFamily="34" charset="0"/>
              </a:rPr>
              <a:t>"</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tabLst>
                <a:tab pos="1340485"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ظام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الأساسي لشبكة الجزيرة الإعلامية </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يتضمن 5 فصول و28 مادة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tabLst>
                <a:tab pos="1340485"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يُعمل بأحكام هذا النظام من تاريخ صدوره</a:t>
            </a:r>
            <a:r>
              <a:rPr lang="fr-FR" sz="2400" kern="100" dirty="0">
                <a:effectLst/>
                <a:latin typeface="Arial" panose="020B0604020202020204" pitchFamily="34" charset="0"/>
                <a:ea typeface="Calibri" panose="020F0502020204030204" pitchFamily="34" charset="0"/>
                <a:cs typeface="Arial" panose="020B0604020202020204" pitchFamily="34" charset="0"/>
              </a:rPr>
              <a:t>.</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 حمد بن خليفة آل ثاني</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صدر بتاريخ: 2/8/1432هـ</a:t>
            </a:r>
            <a:br>
              <a:rPr lang="fr-FR" sz="2400" kern="100" dirty="0">
                <a:effectLst/>
                <a:latin typeface="Arial" panose="020B060402020202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الموافق: 3/7/2011م</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tabLst>
                <a:tab pos="1340485" algn="l"/>
              </a:tabLst>
            </a:pPr>
            <a:endParaRPr lang="ar-DZ" sz="2400" b="1" kern="1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tabLst>
                <a:tab pos="1340485" algn="l"/>
              </a:tabLst>
            </a:pPr>
            <a:r>
              <a:rPr lang="ar-DZ" sz="2400" b="1" kern="100" dirty="0">
                <a:latin typeface="Calibri" panose="020F0502020204030204" pitchFamily="34" charset="0"/>
                <a:ea typeface="Calibri" panose="020F0502020204030204" pitchFamily="34" charset="0"/>
                <a:cs typeface="Arial" panose="020B0604020202020204" pitchFamily="34" charset="0"/>
              </a:rPr>
              <a:t>رابط الوثيقة :</a:t>
            </a:r>
            <a:endParaRPr lang="fr-FR"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tabLst>
                <a:tab pos="1340485" algn="l"/>
              </a:tabLst>
            </a:pPr>
            <a:r>
              <a:rPr lang="fr-FR" sz="1800" b="1" kern="100"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https://www.almeezan.qa/ClarificationsNoteDetails.aspx?id=8238&amp;language=ar</a:t>
            </a:r>
            <a:endParaRPr lang="fr-FR" sz="12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5C6CF25D-8E27-BEEF-DBB2-F98C4E5014E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5708" y="2899415"/>
            <a:ext cx="3571286" cy="2069888"/>
          </a:xfrm>
          <a:prstGeom prst="rect">
            <a:avLst/>
          </a:prstGeom>
        </p:spPr>
      </p:pic>
    </p:spTree>
    <p:extLst>
      <p:ext uri="{BB962C8B-B14F-4D97-AF65-F5344CB8AC3E}">
        <p14:creationId xmlns:p14="http://schemas.microsoft.com/office/powerpoint/2010/main" val="279481373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B1E90-2FF1-1437-A9A6-5BACDBDAEEF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6A4E48-8819-005F-A824-EC70618D0A5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التسويق للبرامج التلفزيونية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6617A30-F771-9A90-4DB0-42923CE0886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E56B88-A2A3-FDB5-EE64-3EA5C88D9B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8C58EF-21C9-0A29-579E-FEFC35A089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2C4AC5F-C5CB-9329-F170-1477AB9D9AC6}"/>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310E1F7-74A3-266E-77BB-7C61E30F7B52}"/>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03BC161C-5BEE-63DB-B690-7827F9DF2450}"/>
              </a:ext>
            </a:extLst>
          </p:cNvPr>
          <p:cNvSpPr txBox="1"/>
          <p:nvPr/>
        </p:nvSpPr>
        <p:spPr>
          <a:xfrm>
            <a:off x="1924274" y="1427180"/>
            <a:ext cx="9080204" cy="4388189"/>
          </a:xfrm>
          <a:prstGeom prst="rect">
            <a:avLst/>
          </a:prstGeom>
          <a:noFill/>
        </p:spPr>
        <p:txBody>
          <a:bodyPr wrap="square">
            <a:spAutoFit/>
          </a:bodyPr>
          <a:lstStyle/>
          <a:p>
            <a:pPr marL="342900" indent="-342900" algn="just" rtl="1">
              <a:lnSpc>
                <a:spcPct val="150000"/>
              </a:lnSpc>
              <a:buFont typeface="Wingdings" panose="05000000000000000000" pitchFamily="2" charset="2"/>
              <a:buChar char="v"/>
            </a:pPr>
            <a:r>
              <a:rPr lang="ar-DZ" sz="2400" b="1" dirty="0">
                <a:solidFill>
                  <a:schemeClr val="accent1"/>
                </a:solidFill>
                <a:latin typeface="Times New Roman" panose="02020603050405020304" pitchFamily="18" charset="0"/>
                <a:ea typeface="Times New Roman" panose="02020603050405020304" pitchFamily="18" charset="0"/>
                <a:cs typeface="Arial" panose="020B0604020202020204" pitchFamily="34" charset="0"/>
              </a:rPr>
              <a:t>إِ</a:t>
            </a:r>
            <a:r>
              <a:rPr lang="ar-SA" sz="2400" b="1"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رتباط</a:t>
            </a:r>
            <a:r>
              <a:rPr lang="ar-SA" sz="2400" b="1"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عملية الت</a:t>
            </a:r>
            <a:r>
              <a:rPr lang="ar-DZ" sz="2400" b="1"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400" b="1"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سويق بجودة البرامج التلفزيونية</a:t>
            </a:r>
            <a:r>
              <a:rPr lang="ar-DZ" sz="2400" b="1"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fr-FR" sz="2400" dirty="0">
              <a:solidFill>
                <a:schemeClr val="accent1"/>
              </a:solidFill>
              <a:effectLst/>
              <a:latin typeface="Times New Roman" panose="02020603050405020304" pitchFamily="18" charset="0"/>
              <a:ea typeface="Times New Roman" panose="02020603050405020304" pitchFamily="18"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يرتبط تسويق البرامج التلفزيوني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ة، 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رتباطًا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وثيقًا بجودة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والمحتوى، إذ لا يمكن نجاح التسويق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دون نجاح المراحل السابقة من دراسة الجمهور إلى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عداد وبث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البرنامج. ويتطل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ذلك تنسيقًا وتعاونًا بين جميع العاملين في العملية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نتاجية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حقيق ذلك، يجب أن تتبن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القنوات العربية مفهوم </a:t>
            </a:r>
            <a:r>
              <a:rPr lang="fr-FR"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تلفزيون الجودة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عبر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حتوى</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بتك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ومتجد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هتمام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بالجماليات البصرية والس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رد التلفزيوني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مع إشراك الجمهور في تخطيط الشبكات البرامجية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كما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تطوير 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واكب تطور تكنولوجيا البث، خاصة تقنيات الواقع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فتراضي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ستدعي وضع سياسات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وتشريعية جديدة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تتكي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مع التحولات التقنية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المستقبلية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واجهها القنوات العربية</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67479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BA547-4059-8CFE-E953-0DCA5B8EF0B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DDA3F04-0DC2-BA6F-3C93-BFEA2E5463B0}"/>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التسويق للبرامج التلفزيونية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3D41423-24AC-38A4-C9AF-43EB0AE97CB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2DF376-2BDE-889D-15E8-B9DE017D47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69701C1-F797-E8D3-5A32-814AB6FC7F9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0ED5CED5-9456-77A1-68CC-F32C332B4D2F}"/>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321CE136-E3CA-28A8-EB90-7B8730E32901}"/>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endParaRPr lang="en-US" sz="1400" b="1" dirty="0">
              <a:ea typeface="Roboto Light" panose="02000000000000000000" pitchFamily="2" charset="0"/>
            </a:endParaRPr>
          </a:p>
        </p:txBody>
      </p:sp>
      <p:graphicFrame>
        <p:nvGraphicFramePr>
          <p:cNvPr id="3" name="Diagramme 2">
            <a:extLst>
              <a:ext uri="{FF2B5EF4-FFF2-40B4-BE49-F238E27FC236}">
                <a16:creationId xmlns:a16="http://schemas.microsoft.com/office/drawing/2014/main" id="{951834A0-4503-B0C5-45D3-338689B1CD98}"/>
              </a:ext>
            </a:extLst>
          </p:cNvPr>
          <p:cNvGraphicFramePr/>
          <p:nvPr>
            <p:extLst>
              <p:ext uri="{D42A27DB-BD31-4B8C-83A1-F6EECF244321}">
                <p14:modId xmlns:p14="http://schemas.microsoft.com/office/powerpoint/2010/main" val="1065094190"/>
              </p:ext>
            </p:extLst>
          </p:nvPr>
        </p:nvGraphicFramePr>
        <p:xfrm>
          <a:off x="3420797" y="1367786"/>
          <a:ext cx="7189024" cy="405603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Double flèche horizontale 3">
            <a:extLst>
              <a:ext uri="{FF2B5EF4-FFF2-40B4-BE49-F238E27FC236}">
                <a16:creationId xmlns:a16="http://schemas.microsoft.com/office/drawing/2014/main" id="{D2ECFC01-7A7F-E81B-66CE-DB22A5EB841F}"/>
              </a:ext>
            </a:extLst>
          </p:cNvPr>
          <p:cNvSpPr/>
          <p:nvPr/>
        </p:nvSpPr>
        <p:spPr>
          <a:xfrm>
            <a:off x="6029154" y="5490214"/>
            <a:ext cx="1972310" cy="32471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 name="Rectangle à coins arrondis 6">
            <a:extLst>
              <a:ext uri="{FF2B5EF4-FFF2-40B4-BE49-F238E27FC236}">
                <a16:creationId xmlns:a16="http://schemas.microsoft.com/office/drawing/2014/main" id="{20716467-2754-1BCF-D41C-50AFF3E0CF69}"/>
              </a:ext>
            </a:extLst>
          </p:cNvPr>
          <p:cNvSpPr/>
          <p:nvPr/>
        </p:nvSpPr>
        <p:spPr>
          <a:xfrm>
            <a:off x="6029154" y="5923896"/>
            <a:ext cx="2082800" cy="5832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buNone/>
            </a:pPr>
            <a:endParaRPr lang="ar-DZ" sz="1400" kern="100" dirty="0">
              <a:effectLst/>
              <a:ea typeface="Calibri" panose="020F0502020204030204" pitchFamily="34" charset="0"/>
              <a:cs typeface="Arial" panose="020B0604020202020204" pitchFamily="34" charset="0"/>
            </a:endParaRPr>
          </a:p>
          <a:p>
            <a:pPr algn="ctr">
              <a:lnSpc>
                <a:spcPct val="107000"/>
              </a:lnSpc>
              <a:spcAft>
                <a:spcPts val="800"/>
              </a:spcAft>
              <a:buNone/>
            </a:pPr>
            <a:r>
              <a:rPr lang="ar-TN" b="1" kern="100" dirty="0">
                <a:effectLst/>
                <a:ea typeface="Calibri" panose="020F0502020204030204" pitchFamily="34" charset="0"/>
                <a:cs typeface="Arial" panose="020B0604020202020204" pitchFamily="34" charset="0"/>
              </a:rPr>
              <a:t>التسويق والترويج</a:t>
            </a:r>
            <a:endParaRPr lang="fr-FR" sz="1400" b="1" kern="100" dirty="0">
              <a:effectLst/>
              <a:ea typeface="Calibri" panose="020F0502020204030204" pitchFamily="34" charset="0"/>
              <a:cs typeface="Arial" panose="020B0604020202020204" pitchFamily="34" charset="0"/>
            </a:endParaRPr>
          </a:p>
          <a:p>
            <a:pPr algn="ctr">
              <a:lnSpc>
                <a:spcPct val="107000"/>
              </a:lnSpc>
              <a:spcAft>
                <a:spcPts val="800"/>
              </a:spcAft>
              <a:buNone/>
            </a:pPr>
            <a:r>
              <a:rPr lang="fr-FR" sz="1100" kern="100" dirty="0">
                <a:effectLst/>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33578230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AB9E8-4E8F-EC1B-70F2-F5A3AA08D0D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11C224-A1E4-3A8B-CA4C-F7DB5740D33F}"/>
              </a:ext>
            </a:extLst>
          </p:cNvPr>
          <p:cNvSpPr txBox="1"/>
          <p:nvPr/>
        </p:nvSpPr>
        <p:spPr>
          <a:xfrm>
            <a:off x="3854102" y="524803"/>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التسويق للبرامج التلفزيونية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5F4E8B4-B681-066A-6516-3DCC0C0CD06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CCDA9D-71E3-3620-D1C2-3F726C626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93DEFC3-E607-D289-E4DA-C8EF4F21647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1472EAB4-95A5-F650-18F2-40707F8519BB}"/>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51213B7D-F493-0BFB-5364-D82511F9FFE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94D65B97-4AA5-5D29-075D-5698A956C8A5}"/>
              </a:ext>
            </a:extLst>
          </p:cNvPr>
          <p:cNvSpPr txBox="1"/>
          <p:nvPr/>
        </p:nvSpPr>
        <p:spPr>
          <a:xfrm>
            <a:off x="1796903" y="1428892"/>
            <a:ext cx="9384560" cy="465954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tabLst>
                <a:tab pos="1340485" algn="l"/>
              </a:tabLst>
            </a:pPr>
            <a:r>
              <a:rPr lang="ar-SA" sz="2400" b="1" kern="100" dirty="0">
                <a:solidFill>
                  <a:schemeClr val="accent2"/>
                </a:solidFill>
                <a:effectLst/>
                <a:latin typeface="Calibri" panose="020F0502020204030204" pitchFamily="34" charset="0"/>
                <a:ea typeface="Calibri" panose="020F0502020204030204" pitchFamily="34" charset="0"/>
              </a:rPr>
              <a:t>دراسة علمية :</a:t>
            </a:r>
            <a:endParaRPr lang="fr-FR" sz="2400" b="1" kern="100" dirty="0">
              <a:solidFill>
                <a:schemeClr val="accent2"/>
              </a:solidFill>
              <a:effectLst/>
              <a:latin typeface="Calibri" panose="020F0502020204030204" pitchFamily="34" charset="0"/>
              <a:ea typeface="Calibri" panose="020F0502020204030204" pitchFamily="34" charset="0"/>
            </a:endParaRPr>
          </a:p>
          <a:p>
            <a:pPr algn="just" rtl="1">
              <a:lnSpc>
                <a:spcPct val="107000"/>
              </a:lnSpc>
              <a:spcAft>
                <a:spcPts val="800"/>
              </a:spcAft>
              <a:buNone/>
              <a:tabLst>
                <a:tab pos="1340485" algn="l"/>
              </a:tabLst>
            </a:pPr>
            <a:r>
              <a:rPr lang="ar-SA" sz="2400" b="1" kern="100" dirty="0">
                <a:effectLst/>
                <a:latin typeface="Calibri" panose="020F0502020204030204" pitchFamily="34" charset="0"/>
                <a:ea typeface="Calibri" panose="020F0502020204030204" pitchFamily="34" charset="0"/>
              </a:rPr>
              <a:t>د/عامد ربيع</a:t>
            </a:r>
            <a:r>
              <a:rPr lang="fr-FR" sz="2400" b="1" kern="100" dirty="0">
                <a:effectLst/>
                <a:latin typeface="Arial" panose="020B060402020202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2022</a:t>
            </a:r>
            <a:r>
              <a:rPr lang="ar-DZ" sz="2400" b="1" kern="100" dirty="0">
                <a:latin typeface="Calibri" panose="020F0502020204030204" pitchFamily="34" charset="0"/>
                <a:ea typeface="Calibri" panose="020F0502020204030204" pitchFamily="34" charset="0"/>
              </a:rPr>
              <a:t>: </a:t>
            </a:r>
            <a:r>
              <a:rPr lang="ar-DZ" sz="2200" b="1" kern="100" dirty="0">
                <a:latin typeface="Calibri" panose="020F0502020204030204" pitchFamily="34" charset="0"/>
                <a:ea typeface="Calibri" panose="020F0502020204030204" pitchFamily="34" charset="0"/>
              </a:rPr>
              <a:t>بعنوان "</a:t>
            </a:r>
            <a:r>
              <a:rPr lang="ar-SA" sz="2200" b="1" kern="100" dirty="0">
                <a:effectLst/>
                <a:latin typeface="Calibri" panose="020F0502020204030204" pitchFamily="34" charset="0"/>
                <a:ea typeface="Calibri" panose="020F0502020204030204" pitchFamily="34" charset="0"/>
              </a:rPr>
              <a:t>البيئة الرقمية الحديثة و</a:t>
            </a:r>
            <a:r>
              <a:rPr lang="ar-DZ" sz="2200" b="1" kern="100" dirty="0">
                <a:effectLst/>
                <a:latin typeface="Calibri" panose="020F0502020204030204" pitchFamily="34" charset="0"/>
                <a:ea typeface="Calibri" panose="020F0502020204030204" pitchFamily="34" charset="0"/>
              </a:rPr>
              <a:t> </a:t>
            </a:r>
            <a:r>
              <a:rPr lang="ar-SA" sz="2200" b="1" kern="100" dirty="0" err="1">
                <a:effectLst/>
                <a:latin typeface="Calibri" panose="020F0502020204030204" pitchFamily="34" charset="0"/>
                <a:ea typeface="Calibri" panose="020F0502020204030204" pitchFamily="34" charset="0"/>
              </a:rPr>
              <a:t>تأث</a:t>
            </a:r>
            <a:r>
              <a:rPr lang="ar-DZ" sz="2200" b="1" kern="100" dirty="0">
                <a:effectLst/>
                <a:latin typeface="Calibri" panose="020F0502020204030204" pitchFamily="34" charset="0"/>
                <a:ea typeface="Calibri" panose="020F0502020204030204" pitchFamily="34" charset="0"/>
              </a:rPr>
              <a:t>ِ</a:t>
            </a:r>
            <a:r>
              <a:rPr lang="ar-SA" sz="2200" b="1" kern="100" dirty="0" err="1">
                <a:effectLst/>
                <a:latin typeface="Calibri" panose="020F0502020204030204" pitchFamily="34" charset="0"/>
                <a:ea typeface="Calibri" panose="020F0502020204030204" pitchFamily="34" charset="0"/>
              </a:rPr>
              <a:t>رياتها</a:t>
            </a:r>
            <a:r>
              <a:rPr lang="ar-SA" sz="2200" b="1" kern="100" dirty="0">
                <a:effectLst/>
                <a:latin typeface="Calibri" panose="020F0502020204030204" pitchFamily="34" charset="0"/>
                <a:ea typeface="Calibri" panose="020F0502020204030204" pitchFamily="34" charset="0"/>
              </a:rPr>
              <a:t> على تسويق المؤسسات الإ</a:t>
            </a:r>
            <a:r>
              <a:rPr lang="ar-DZ" sz="2200" b="1" kern="100" dirty="0">
                <a:effectLst/>
                <a:latin typeface="Calibri" panose="020F0502020204030204" pitchFamily="34" charset="0"/>
                <a:ea typeface="Calibri" panose="020F0502020204030204" pitchFamily="34" charset="0"/>
              </a:rPr>
              <a:t>ِ</a:t>
            </a:r>
            <a:r>
              <a:rPr lang="ar-SA" sz="2200" b="1" kern="100" dirty="0" err="1">
                <a:effectLst/>
                <a:latin typeface="Calibri" panose="020F0502020204030204" pitchFamily="34" charset="0"/>
                <a:ea typeface="Calibri" panose="020F0502020204030204" pitchFamily="34" charset="0"/>
              </a:rPr>
              <a:t>علامية</a:t>
            </a:r>
            <a:r>
              <a:rPr lang="ar-SA" sz="2200" b="1" kern="100" dirty="0">
                <a:effectLst/>
                <a:latin typeface="Calibri" panose="020F0502020204030204" pitchFamily="34" charset="0"/>
                <a:ea typeface="Calibri" panose="020F0502020204030204" pitchFamily="34" charset="0"/>
              </a:rPr>
              <a:t> التلفزيونية المصرية لمنتجاتها الإعلامية: بالتطبيق على القنوات التلفزيونية الخاصة</a:t>
            </a:r>
            <a:r>
              <a:rPr lang="ar-DZ" sz="2200" b="1" kern="100" dirty="0">
                <a:latin typeface="Calibri" panose="020F0502020204030204" pitchFamily="34" charset="0"/>
                <a:ea typeface="Calibri" panose="020F0502020204030204" pitchFamily="34" charset="0"/>
              </a:rPr>
              <a:t>"، </a:t>
            </a:r>
            <a:r>
              <a:rPr lang="ar-DZ" sz="2200" kern="100" dirty="0" err="1">
                <a:latin typeface="Calibri" panose="020F0502020204030204" pitchFamily="34" charset="0"/>
                <a:ea typeface="Calibri" panose="020F0502020204030204" pitchFamily="34" charset="0"/>
              </a:rPr>
              <a:t>وإِ</a:t>
            </a:r>
            <a:r>
              <a:rPr lang="ar-SA" sz="2200" kern="100" dirty="0" err="1">
                <a:effectLst/>
                <a:latin typeface="Calibri" panose="020F0502020204030204" pitchFamily="34" charset="0"/>
                <a:ea typeface="Calibri" panose="020F0502020204030204" pitchFamily="34" charset="0"/>
              </a:rPr>
              <a:t>عتمـدت</a:t>
            </a:r>
            <a:r>
              <a:rPr lang="ar-SA" sz="2200" kern="100" dirty="0">
                <a:effectLst/>
                <a:latin typeface="Calibri" panose="020F0502020204030204" pitchFamily="34" charset="0"/>
                <a:ea typeface="Calibri" panose="020F0502020204030204" pitchFamily="34" charset="0"/>
              </a:rPr>
              <a:t> الدراسـة عـلى منهـج الم</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س</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ـح</a:t>
            </a:r>
            <a:r>
              <a:rPr lang="ar-DZ" sz="2200" kern="100" dirty="0">
                <a:latin typeface="Calibri" panose="020F0502020204030204" pitchFamily="34" charset="0"/>
                <a:ea typeface="Calibri" panose="020F0502020204030204" pitchFamily="34" charset="0"/>
              </a:rPr>
              <a:t> ، حيث </a:t>
            </a:r>
            <a:r>
              <a:rPr lang="ar-SA" sz="2200" kern="100" dirty="0">
                <a:effectLst/>
                <a:latin typeface="Calibri" panose="020F0502020204030204" pitchFamily="34" charset="0"/>
                <a:ea typeface="Calibri" panose="020F0502020204030204" pitchFamily="34" charset="0"/>
              </a:rPr>
              <a:t>تـم</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 سـحب عينـة عمديـة ٢٠٠ مفـردة مـن الجمهـور المـصري لمــن هـم فـوق ١٨ عامـا مــن مختلــف المســتويات ال</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قتصاديـة</a:t>
            </a:r>
            <a:r>
              <a:rPr lang="ar-SA" sz="2200" kern="100" dirty="0">
                <a:effectLst/>
                <a:latin typeface="Calibri" panose="020F0502020204030204" pitchFamily="34" charset="0"/>
                <a:ea typeface="Calibri" panose="020F0502020204030204" pitchFamily="34" charset="0"/>
              </a:rPr>
              <a:t> </a:t>
            </a:r>
            <a:r>
              <a:rPr lang="ar-SA" sz="2200" kern="100" dirty="0" err="1">
                <a:effectLst/>
                <a:latin typeface="Calibri" panose="020F0502020204030204" pitchFamily="34" charset="0"/>
                <a:ea typeface="Calibri" panose="020F0502020204030204" pitchFamily="34" charset="0"/>
              </a:rPr>
              <a:t>وا</a:t>
            </a:r>
            <a:r>
              <a:rPr lang="ar-DZ" sz="2200" kern="100" dirty="0" err="1">
                <a:effectLst/>
                <a:latin typeface="Calibri" panose="020F0502020204030204" pitchFamily="34" charset="0"/>
                <a:ea typeface="Calibri" panose="020F0502020204030204" pitchFamily="34" charset="0"/>
              </a:rPr>
              <a:t>لإِ</a:t>
            </a:r>
            <a:r>
              <a:rPr lang="ar-SA" sz="2200" kern="100" dirty="0">
                <a:effectLst/>
                <a:latin typeface="Calibri" panose="020F0502020204030204" pitchFamily="34" charset="0"/>
                <a:ea typeface="Calibri" panose="020F0502020204030204" pitchFamily="34" charset="0"/>
              </a:rPr>
              <a:t>جت</a:t>
            </a:r>
            <a:r>
              <a:rPr lang="ar-DZ" sz="2200" kern="100" dirty="0">
                <a:effectLst/>
                <a:latin typeface="Calibri" panose="020F0502020204030204" pitchFamily="34" charset="0"/>
                <a:ea typeface="Calibri" panose="020F0502020204030204" pitchFamily="34" charset="0"/>
              </a:rPr>
              <a:t>ما</a:t>
            </a:r>
            <a:r>
              <a:rPr lang="ar-SA" sz="2200" kern="100" dirty="0" err="1">
                <a:effectLst/>
                <a:latin typeface="Calibri" panose="020F0502020204030204" pitchFamily="34" charset="0"/>
                <a:ea typeface="Calibri" panose="020F0502020204030204" pitchFamily="34" charset="0"/>
              </a:rPr>
              <a:t>عيـة</a:t>
            </a:r>
            <a:r>
              <a:rPr lang="ar-SA" sz="2200" kern="100" dirty="0">
                <a:effectLst/>
                <a:latin typeface="Calibri" panose="020F0502020204030204" pitchFamily="34" charset="0"/>
                <a:ea typeface="Calibri" panose="020F0502020204030204" pitchFamily="34" charset="0"/>
              </a:rPr>
              <a:t> والسياســية، وكان التوزيـع </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لكتروني</a:t>
            </a:r>
            <a:r>
              <a:rPr lang="ar-DZ" sz="2200" kern="100" dirty="0">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ـا</a:t>
            </a:r>
            <a:r>
              <a:rPr lang="ar-DZ" sz="2200" kern="100" dirty="0">
                <a:latin typeface="Calibri" panose="020F0502020204030204" pitchFamily="34" charset="0"/>
                <a:ea typeface="Calibri" panose="020F0502020204030204" pitchFamily="34" charset="0"/>
              </a:rPr>
              <a:t>، </a:t>
            </a:r>
            <a:r>
              <a:rPr lang="ar-SA" sz="2200" kern="100" dirty="0">
                <a:effectLst/>
                <a:latin typeface="Calibri" panose="020F0502020204030204" pitchFamily="34" charset="0"/>
                <a:ea typeface="Calibri" panose="020F0502020204030204" pitchFamily="34" charset="0"/>
              </a:rPr>
              <a:t>ب</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ستخدام</a:t>
            </a:r>
            <a:r>
              <a:rPr lang="ar-SA" sz="2200" kern="100" dirty="0">
                <a:effectLst/>
                <a:latin typeface="Calibri" panose="020F0502020204030204" pitchFamily="34" charset="0"/>
                <a:ea typeface="Calibri" panose="020F0502020204030204" pitchFamily="34" charset="0"/>
              </a:rPr>
              <a:t> مقابلات و</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ســتم</a:t>
            </a:r>
            <a:r>
              <a:rPr lang="ar-DZ" sz="2200" kern="100" dirty="0">
                <a:effectLst/>
                <a:latin typeface="Calibri" panose="020F0502020204030204" pitchFamily="34" charset="0"/>
                <a:ea typeface="Calibri" panose="020F0502020204030204" pitchFamily="34" charset="0"/>
              </a:rPr>
              <a:t>ا</a:t>
            </a:r>
            <a:r>
              <a:rPr lang="ar-SA" sz="2200" kern="100" dirty="0" err="1">
                <a:effectLst/>
                <a:latin typeface="Calibri" panose="020F0502020204030204" pitchFamily="34" charset="0"/>
                <a:ea typeface="Calibri" panose="020F0502020204030204" pitchFamily="34" charset="0"/>
              </a:rPr>
              <a:t>رة</a:t>
            </a:r>
            <a:r>
              <a:rPr lang="ar-SA" sz="2200" kern="100" dirty="0">
                <a:effectLst/>
                <a:latin typeface="Calibri" panose="020F0502020204030204" pitchFamily="34" charset="0"/>
                <a:ea typeface="Calibri" panose="020F0502020204030204" pitchFamily="34" charset="0"/>
              </a:rPr>
              <a:t> </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ســتبيان</a:t>
            </a:r>
            <a:r>
              <a:rPr lang="ar-SA" sz="2200" kern="100" dirty="0">
                <a:effectLst/>
                <a:latin typeface="Calibri" panose="020F0502020204030204" pitchFamily="34" charset="0"/>
                <a:ea typeface="Calibri" panose="020F0502020204030204" pitchFamily="34" charset="0"/>
              </a:rPr>
              <a:t> موحـ</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ـ</a:t>
            </a:r>
            <a:r>
              <a:rPr lang="ar-SA" sz="2200" kern="100" dirty="0" err="1">
                <a:effectLst/>
                <a:latin typeface="Calibri" panose="020F0502020204030204" pitchFamily="34" charset="0"/>
                <a:ea typeface="Calibri" panose="020F0502020204030204" pitchFamily="34" charset="0"/>
              </a:rPr>
              <a:t>دة</a:t>
            </a:r>
            <a:r>
              <a:rPr lang="ar-SA" sz="2200" kern="100" dirty="0">
                <a:effectLst/>
                <a:latin typeface="Calibri" panose="020F0502020204030204" pitchFamily="34" charset="0"/>
                <a:ea typeface="Calibri" panose="020F0502020204030204" pitchFamily="34" charset="0"/>
              </a:rPr>
              <a:t> لجمــع البيانــات</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 مــن </a:t>
            </a:r>
            <a:r>
              <a:rPr lang="ar-DZ" sz="2200" kern="100" dirty="0">
                <a:effectLst/>
                <a:latin typeface="Calibri" panose="020F0502020204030204" pitchFamily="34" charset="0"/>
                <a:ea typeface="Calibri" panose="020F0502020204030204" pitchFamily="34" charset="0"/>
              </a:rPr>
              <a:t>ال</a:t>
            </a:r>
            <a:r>
              <a:rPr lang="ar-SA" sz="2200" kern="100" dirty="0">
                <a:effectLst/>
                <a:latin typeface="Calibri" panose="020F0502020204030204" pitchFamily="34" charset="0"/>
                <a:ea typeface="Calibri" panose="020F0502020204030204" pitchFamily="34" charset="0"/>
              </a:rPr>
              <a:t>جمهــور المــصري لتقييــم دور الوســائل الرقميـة أو البيئـة الرقميـة في الترويـج للمنتـج </a:t>
            </a:r>
            <a:r>
              <a:rPr lang="ar-SA" sz="2200" kern="100" dirty="0" err="1">
                <a:effectLst/>
                <a:latin typeface="Calibri" panose="020F0502020204030204" pitchFamily="34" charset="0"/>
                <a:ea typeface="Calibri" panose="020F0502020204030204" pitchFamily="34" charset="0"/>
              </a:rPr>
              <a:t>التلفزيـو</a:t>
            </a:r>
            <a:r>
              <a:rPr lang="ar-DZ" sz="2200" kern="100" dirty="0">
                <a:effectLst/>
                <a:latin typeface="Calibri" panose="020F0502020204030204" pitchFamily="34" charset="0"/>
                <a:ea typeface="Calibri" panose="020F0502020204030204" pitchFamily="34" charset="0"/>
              </a:rPr>
              <a:t>ن.</a:t>
            </a:r>
            <a:endParaRPr lang="fr-FR" sz="22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tabLst>
                <a:tab pos="1340485" algn="l"/>
              </a:tabLst>
            </a:pPr>
            <a:r>
              <a:rPr lang="ar-DZ" sz="2200" kern="100" dirty="0">
                <a:effectLst/>
                <a:latin typeface="Calibri" panose="020F0502020204030204" pitchFamily="34" charset="0"/>
                <a:ea typeface="Calibri" panose="020F0502020204030204" pitchFamily="34" charset="0"/>
              </a:rPr>
              <a:t>أَثبتـت نتائـج الدراسـة أن صفحـات القنـوات التلفزيونيـة عـلى مواقـع التواصـل </a:t>
            </a:r>
            <a:r>
              <a:rPr lang="ar-DZ" sz="2200" kern="100" dirty="0" err="1">
                <a:effectLst/>
                <a:latin typeface="Calibri" panose="020F0502020204030204" pitchFamily="34" charset="0"/>
                <a:ea typeface="Calibri" panose="020F0502020204030204" pitchFamily="34" charset="0"/>
              </a:rPr>
              <a:t>الإِجتماعـي</a:t>
            </a:r>
            <a:r>
              <a:rPr lang="ar-DZ" sz="2200" kern="100" dirty="0">
                <a:effectLst/>
                <a:latin typeface="Calibri" panose="020F0502020204030204" pitchFamily="34" charset="0"/>
                <a:ea typeface="Calibri" panose="020F0502020204030204" pitchFamily="34" charset="0"/>
              </a:rPr>
              <a:t>، </a:t>
            </a:r>
            <a:r>
              <a:rPr lang="ar-DZ" sz="2200" kern="100" dirty="0" err="1">
                <a:latin typeface="Calibri" panose="020F0502020204030204" pitchFamily="34" charset="0"/>
                <a:ea typeface="Calibri" panose="020F0502020204030204" pitchFamily="34" charset="0"/>
              </a:rPr>
              <a:t>إِ</a:t>
            </a:r>
            <a:r>
              <a:rPr lang="ar-DZ" sz="2200" kern="100" dirty="0" err="1">
                <a:effectLst/>
                <a:latin typeface="Calibri" panose="020F0502020204030204" pitchFamily="34" charset="0"/>
                <a:ea typeface="Calibri" panose="020F0502020204030204" pitchFamily="34" charset="0"/>
              </a:rPr>
              <a:t>حتلـت</a:t>
            </a:r>
            <a:r>
              <a:rPr lang="ar-DZ" sz="2200" kern="100" dirty="0">
                <a:effectLst/>
                <a:latin typeface="Calibri" panose="020F0502020204030204" pitchFamily="34" charset="0"/>
                <a:ea typeface="Calibri" panose="020F0502020204030204" pitchFamily="34" charset="0"/>
              </a:rPr>
              <a:t> المكانـة الأولى مـن بـين الآليــات الرقميــة لمتابعــة المحتــوى الإعلامــي للقنــوات التلفزيونيــة، بــوزن 98 درجــة، وكانــت أقــل الآليــات الرقميــة للإعــلام الجديـد، يتـم متابعـة المحتـوى البرامجـي للقنـوات التلفزيونيـة هـو المواقـع الالكترونيـة للقنـوات، بـوزن 65 درجـة، ويُسـتخلص مـن إجـمالي أوزان الوسـائل الرقميـة أن هنـاك إِقبـالا مـن قبـل عينـة الدراسـة بشـكل عـام مرتفـع نحـو توظيفهـا.</a:t>
            </a:r>
            <a:endParaRPr lang="fr-FR" sz="22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15324035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371002"/>
            <a:ext cx="9701784" cy="3225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928390" y="1022140"/>
            <a:ext cx="4654193"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خـــــــــــــــلاصـــــــــــــــــــــــة                 </a:t>
            </a:r>
            <a:endParaRPr lang="en-US"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B062685-B351-85CD-362D-1E2EAC06222C}"/>
              </a:ext>
            </a:extLst>
          </p:cNvPr>
          <p:cNvSpPr/>
          <p:nvPr/>
        </p:nvSpPr>
        <p:spPr>
          <a:xfrm>
            <a:off x="3544027" y="725455"/>
            <a:ext cx="1278929"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1015663"/>
          </a:xfrm>
          <a:prstGeom prst="rect">
            <a:avLst/>
          </a:prstGeom>
          <a:noFill/>
        </p:spPr>
        <p:txBody>
          <a:bodyPr wrap="square">
            <a:spAutoFit/>
          </a:bodyPr>
          <a:lstStyle/>
          <a:p>
            <a:pPr algn="r" rtl="1"/>
            <a:endParaRPr lang="fr-FR" sz="2400" dirty="0"/>
          </a:p>
          <a:p>
            <a:pPr algn="just"/>
            <a:r>
              <a:rPr lang="ar-EG" dirty="0"/>
              <a:t>.</a:t>
            </a:r>
          </a:p>
          <a:p>
            <a:pPr rtl="1"/>
            <a:r>
              <a:rPr lang="ar-SA" dirty="0"/>
              <a:t> </a:t>
            </a:r>
            <a:endParaRPr lang="fr-FR" dirty="0"/>
          </a:p>
        </p:txBody>
      </p:sp>
      <p:sp>
        <p:nvSpPr>
          <p:cNvPr id="6" name="ZoneTexte 5">
            <a:extLst>
              <a:ext uri="{FF2B5EF4-FFF2-40B4-BE49-F238E27FC236}">
                <a16:creationId xmlns:a16="http://schemas.microsoft.com/office/drawing/2014/main" id="{67F42338-A5AA-D3AB-CF2B-C0A3D2417E9F}"/>
              </a:ext>
            </a:extLst>
          </p:cNvPr>
          <p:cNvSpPr txBox="1"/>
          <p:nvPr/>
        </p:nvSpPr>
        <p:spPr>
          <a:xfrm>
            <a:off x="1881963" y="2967335"/>
            <a:ext cx="8828709" cy="2062103"/>
          </a:xfrm>
          <a:prstGeom prst="rect">
            <a:avLst/>
          </a:prstGeom>
          <a:noFill/>
        </p:spPr>
        <p:txBody>
          <a:bodyPr wrap="square">
            <a:spAutoFit/>
          </a:bodyPr>
          <a:lstStyle/>
          <a:p>
            <a:pPr algn="just" rtl="1"/>
            <a:r>
              <a:rPr lang="ar-EG" sz="3200" dirty="0"/>
              <a:t>إ</a:t>
            </a:r>
            <a:r>
              <a:rPr lang="ar-DZ" sz="3200" dirty="0"/>
              <a:t>ِ</a:t>
            </a:r>
            <a:r>
              <a:rPr lang="ar-EG" sz="3200" dirty="0"/>
              <a:t>دارة المؤسسات التلفزيونية</a:t>
            </a:r>
            <a:r>
              <a:rPr lang="ar-DZ" sz="3200" dirty="0"/>
              <a:t>،</a:t>
            </a:r>
            <a:r>
              <a:rPr lang="ar-EG" sz="3200" dirty="0"/>
              <a:t> ر</a:t>
            </a:r>
            <a:r>
              <a:rPr lang="ar-DZ" sz="3200" dirty="0"/>
              <a:t>ِ</a:t>
            </a:r>
            <a:r>
              <a:rPr lang="ar-EG" sz="3200" dirty="0" err="1"/>
              <a:t>هاناتها</a:t>
            </a:r>
            <a:r>
              <a:rPr lang="ar-EG" sz="3200" dirty="0"/>
              <a:t> الأساسية هي الجودة، التكنولوجيا، الجمهور، الموارد البشرية، الوقت، والمنافسة، وكل</a:t>
            </a:r>
            <a:r>
              <a:rPr lang="ar-DZ" sz="3200" dirty="0"/>
              <a:t>ُّ</a:t>
            </a:r>
            <a:r>
              <a:rPr lang="ar-EG" sz="3200" dirty="0"/>
              <a:t>ها م</a:t>
            </a:r>
            <a:r>
              <a:rPr lang="ar-DZ" sz="3200" dirty="0"/>
              <a:t>ُ</a:t>
            </a:r>
            <a:r>
              <a:rPr lang="ar-EG" sz="3200" dirty="0" err="1"/>
              <a:t>رتبطة</a:t>
            </a:r>
            <a:r>
              <a:rPr lang="ar-EG" sz="3200" dirty="0"/>
              <a:t> بهدف رئيسي هو </a:t>
            </a:r>
            <a:r>
              <a:rPr lang="ar-DZ" sz="3200" dirty="0"/>
              <a:t>إِ</a:t>
            </a:r>
            <a:r>
              <a:rPr lang="ar-EG" sz="3200" dirty="0" err="1"/>
              <a:t>ستمرارية</a:t>
            </a:r>
            <a:r>
              <a:rPr lang="ar-EG" sz="3200" dirty="0"/>
              <a:t> القناة ونجاحها ال</a:t>
            </a:r>
            <a:r>
              <a:rPr lang="ar-DZ" sz="3200" dirty="0"/>
              <a:t>إِ</a:t>
            </a:r>
            <a:r>
              <a:rPr lang="ar-EG" sz="3200" dirty="0" err="1"/>
              <a:t>قتصادي</a:t>
            </a:r>
            <a:r>
              <a:rPr lang="ar-EG" sz="3200" dirty="0"/>
              <a:t> </a:t>
            </a:r>
            <a:r>
              <a:rPr lang="ar-EG" sz="3200" dirty="0" err="1"/>
              <a:t>والإ</a:t>
            </a:r>
            <a:r>
              <a:rPr lang="ar-DZ" sz="3200"/>
              <a:t>ِ</a:t>
            </a:r>
            <a:r>
              <a:rPr lang="ar-EG" sz="3200"/>
              <a:t>علامي</a:t>
            </a:r>
            <a:r>
              <a:rPr lang="ar-EG" dirty="0"/>
              <a:t>.</a:t>
            </a:r>
            <a:endParaRPr lang="fr-FR" dirty="0"/>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السادســــة</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metadata/properties"/>
    <ds:schemaRef ds:uri="688354b5-287c-4cda-825e-1d7935aea40e"/>
    <ds:schemaRef ds:uri="http://purl.org/dc/dcmitype/"/>
    <ds:schemaRef ds:uri="http://purl.org/dc/elements/1.1/"/>
    <ds:schemaRef ds:uri="http://schemas.microsoft.com/office/infopath/2007/PartnerControls"/>
    <ds:schemaRef ds:uri="http://schemas.microsoft.com/office/2006/documentManagement/types"/>
    <ds:schemaRef ds:uri="aca13214-df29-4e3c-a050-857c0bf7bd8e"/>
    <ds:schemaRef ds:uri="http://www.w3.org/XML/1998/namespace"/>
  </ds:schemaRefs>
</ds:datastoreItem>
</file>

<file path=customXml/itemProps2.xml><?xml version="1.0" encoding="utf-8"?>
<ds:datastoreItem xmlns:ds="http://schemas.openxmlformats.org/officeDocument/2006/customXml" ds:itemID="{BAE04D60-CE92-4372-A3A0-2327D013DDA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13664</TotalTime>
  <Words>4348</Words>
  <Application>Microsoft Office PowerPoint</Application>
  <PresentationFormat>Grand écran</PresentationFormat>
  <Paragraphs>341</Paragraphs>
  <Slides>41</Slides>
  <Notes>4</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41</vt:i4>
      </vt:variant>
    </vt:vector>
  </HeadingPairs>
  <TitlesOfParts>
    <vt:vector size="51" baseType="lpstr">
      <vt:lpstr>Alexandria</vt:lpstr>
      <vt:lpstr>Arial</vt:lpstr>
      <vt:lpstr>Calibri</vt:lpstr>
      <vt:lpstr>Calibri Light</vt:lpstr>
      <vt:lpstr>Gill Sans MT</vt:lpstr>
      <vt:lpstr>Roboto Light</vt:lpstr>
      <vt:lpstr>Symbol</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229</cp:revision>
  <dcterms:created xsi:type="dcterms:W3CDTF">2023-04-29T09:08:00Z</dcterms:created>
  <dcterms:modified xsi:type="dcterms:W3CDTF">2025-10-31T17:15:31Z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