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36"/>
  </p:notesMasterIdLst>
  <p:sldIdLst>
    <p:sldId id="290"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embeddedFontLst>
    <p:embeddedFont>
      <p:font typeface="Tahoma" panose="020B0604030504040204" pitchFamily="34" charset="0"/>
      <p:regular r:id="rId37"/>
      <p:bold r:id="rId38"/>
    </p:embeddedFont>
    <p:embeddedFont>
      <p:font typeface="Trebuchet MS" panose="020B0603020202020204" pitchFamily="34" charset="0"/>
      <p:regular r:id="rId39"/>
      <p:bold r:id="rId40"/>
      <p:italic r:id="rId41"/>
      <p:boldItalic r:id="rId42"/>
    </p:embeddedFont>
    <p:embeddedFont>
      <p:font typeface="Calibri" panose="020F0502020204030204" pitchFamily="34" charset="0"/>
      <p:regular r:id="rId43"/>
      <p:bold r:id="rId44"/>
      <p:italic r:id="rId45"/>
      <p:boldItalic r:id="rId46"/>
    </p:embeddedFont>
    <p:embeddedFont>
      <p:font typeface="Impact" panose="020B0806030902050204" pitchFamily="34" charset="0"/>
      <p:regular r:id="rId47"/>
    </p:embeddedFont>
    <p:embeddedFont>
      <p:font typeface="Tajawal Medium" panose="00000600000000000000" charset="-78"/>
      <p:regular r:id="rId48"/>
      <p:bold r:id="rId49"/>
    </p:embeddedFont>
    <p:embeddedFont>
      <p:font typeface="Calibri Light" panose="020F0302020204030204" pitchFamily="34" charset="0"/>
      <p:regular r:id="rId50"/>
      <p: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2" roundtripDataSignature="AMtx7mi/lpdfXiarUujGbAyIqRnCKKpmO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10738740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25070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3631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6662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0950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7955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99798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3220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9790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 name="Google Shape;1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079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4550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4" name="Google Shape;21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6748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7627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19906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4" name="Google Shape;254;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46367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6" name="Google Shape;26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4345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0" name="Google Shape;28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026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6" name="Google Shape;29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3917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8" name="Google Shape;308;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3657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0" name="Google Shape;320;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53917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4" name="Google Shape;33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99704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6" name="Google Shape;34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94856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0" name="Google Shape;36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941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2" name="Google Shape;37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25529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6" name="Google Shape;386;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66018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8" name="Google Shape;398;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42283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2" name="Google Shape;41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32606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4" name="Google Shape;42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204276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12529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0" name="Google Shape;450;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79757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2" name="Google Shape;462;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12841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6" name="Google Shape;476;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20325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9" name="Google Shape;489;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57083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1"/>
        <p:cNvGrpSpPr/>
        <p:nvPr/>
      </p:nvGrpSpPr>
      <p:grpSpPr>
        <a:xfrm>
          <a:off x="0" y="0"/>
          <a:ext cx="0" cy="0"/>
          <a:chOff x="0" y="0"/>
          <a:chExt cx="0" cy="0"/>
        </a:xfrm>
      </p:grpSpPr>
      <p:sp>
        <p:nvSpPr>
          <p:cNvPr id="502" name="Google Shape;502;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3" name="Google Shape;503;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4462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5" name="Google Shape;515;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59897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63234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62860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996635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56179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366308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80114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49407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7914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9522675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21518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64186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0881670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7111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5248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45791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5524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25293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280239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328542" y="364616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Nael</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Yousry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7150" y="2346421"/>
            <a:ext cx="602697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Project </a:t>
            </a:r>
            <a:r>
              <a:rPr lang="en-US" sz="4000" b="1" dirty="0">
                <a:solidFill>
                  <a:srgbClr val="00B0F0"/>
                </a:solidFill>
                <a:latin typeface="Times New Roman" panose="02020603050405020304" pitchFamily="18" charset="0"/>
                <a:cs typeface="Times New Roman" panose="02020603050405020304" pitchFamily="18" charset="0"/>
              </a:rPr>
              <a:t>Time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3122940"/>
            <a:ext cx="1560042"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PMG212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 xmlns:a16="http://schemas.microsoft.com/office/drawing/2014/main" id="{1BBD67B8-DB49-942C-018D-7F74C671F260}"/>
              </a:ext>
            </a:extLst>
          </p:cNvPr>
          <p:cNvSpPr txBox="1"/>
          <p:nvPr/>
        </p:nvSpPr>
        <p:spPr>
          <a:xfrm>
            <a:off x="329269" y="4197912"/>
            <a:ext cx="4886463" cy="461665"/>
          </a:xfrm>
          <a:prstGeom prst="rect">
            <a:avLst/>
          </a:prstGeom>
          <a:noFill/>
        </p:spPr>
        <p:txBody>
          <a:bodyPr wrap="square" rtlCol="0">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Presented </a:t>
            </a:r>
            <a:r>
              <a:rPr lang="en-US" sz="2400" dirty="0">
                <a:solidFill>
                  <a:schemeClr val="bg1"/>
                </a:solidFill>
                <a:latin typeface="Times New Roman" panose="02020603050405020304" pitchFamily="18" charset="0"/>
                <a:cs typeface="Times New Roman" panose="02020603050405020304" pitchFamily="18" charset="0"/>
              </a:rPr>
              <a:t>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122629" y="4827387"/>
            <a:ext cx="6096000" cy="861774"/>
          </a:xfrm>
          <a:prstGeom prst="rect">
            <a:avLst/>
          </a:prstGeom>
        </p:spPr>
        <p:txBody>
          <a:bodyPr>
            <a:spAutoFit/>
          </a:bodyPr>
          <a:lstStyle/>
          <a:p>
            <a:pPr algn="r" rtl="1">
              <a:buClr>
                <a:schemeClr val="dk1"/>
              </a:buClr>
              <a:buSzPts val="5200"/>
            </a:pPr>
            <a:r>
              <a:rPr lang="ar-EG" sz="3200" b="1" dirty="0">
                <a:solidFill>
                  <a:srgbClr val="24A9E1"/>
                </a:solidFill>
                <a:latin typeface="Tahoma" panose="020B0604030504040204" pitchFamily="34" charset="0"/>
                <a:ea typeface="Tahoma" panose="020B0604030504040204" pitchFamily="34" charset="0"/>
                <a:cs typeface="Tahoma" panose="020B0604030504040204" pitchFamily="34" charset="0"/>
              </a:rPr>
              <a:t>مقرر: إداره وقت المشروع</a:t>
            </a:r>
            <a:endParaRPr lang="en-US" sz="32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r" rtl="1">
              <a:buClr>
                <a:schemeClr val="dk1"/>
              </a:buClr>
              <a:buSzPts val="5200"/>
            </a:pP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فصل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دراسي </a:t>
            </a:r>
            <a:r>
              <a:rPr lang="ar-EG"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الثالث 2023 </a:t>
            </a:r>
            <a:r>
              <a:rPr lang="ar-SA" b="1" dirty="0" smtClean="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rPr>
              <a:t> </a:t>
            </a:r>
            <a:endParaRPr lang="en-US"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30601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97" name="Google Shape;97;p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98" name="Google Shape;98;p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99" name="Google Shape;99;p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100" name="Google Shape;100;p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01" name="Google Shape;101;p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02" name="Google Shape;102;p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03" name="Google Shape;103;p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04" name="Google Shape;104;p2"/>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308894" y="1450809"/>
            <a:ext cx="10812720" cy="50182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Google Shape;105;p2"/>
          <p:cNvSpPr txBox="1"/>
          <p:nvPr/>
        </p:nvSpPr>
        <p:spPr>
          <a:xfrm>
            <a:off x="1538791" y="1499526"/>
            <a:ext cx="9902228" cy="4893647"/>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000000"/>
              </a:buClr>
              <a:buSzPts val="2400"/>
              <a:buFont typeface="Courier New"/>
              <a:buChar char="o"/>
            </a:pPr>
            <a:r>
              <a:rPr lang="en-US" sz="2400" b="0" i="0" u="none" strike="noStrike" cap="none" dirty="0">
                <a:solidFill>
                  <a:srgbClr val="000000"/>
                </a:solidFill>
                <a:latin typeface="Calibri"/>
                <a:ea typeface="Calibri"/>
                <a:cs typeface="Calibri"/>
                <a:sym typeface="Calibri"/>
              </a:rPr>
              <a:t>What is Planning?</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Planning vs Scheduling</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Plan vs Planning</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Planning Effort</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Planning Team</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Elements of Project Plan</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Questions Planner Asks- Fundamentals</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Questions Planner Asks- Tasks</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Questions Planner Asks</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Deliverables Associated with the Plan</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Project Planning and Setup </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What Is Setup?</a:t>
            </a:r>
            <a:endParaRPr dirty="0"/>
          </a:p>
          <a:p>
            <a:pPr marL="571500" marR="0" lvl="0" indent="-571500" algn="l" rtl="0">
              <a:lnSpc>
                <a:spcPct val="100000"/>
              </a:lnSpc>
              <a:spcBef>
                <a:spcPts val="0"/>
              </a:spcBef>
              <a:spcAft>
                <a:spcPts val="0"/>
              </a:spcAft>
              <a:buClr>
                <a:srgbClr val="000000"/>
              </a:buClr>
              <a:buSzPts val="2400"/>
              <a:buFont typeface="Courier New"/>
              <a:buChar char="o"/>
            </a:pPr>
            <a:r>
              <a:rPr lang="en-US" sz="2400" dirty="0">
                <a:solidFill>
                  <a:srgbClr val="000000"/>
                </a:solidFill>
                <a:latin typeface="Calibri"/>
                <a:ea typeface="Calibri"/>
                <a:cs typeface="Calibri"/>
                <a:sym typeface="Calibri"/>
              </a:rPr>
              <a:t>Keys to Successful Setup</a:t>
            </a:r>
            <a:endParaRP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0" name="Google Shape;110;p3"/>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111" name="Google Shape;111;p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12" name="Google Shape;112;p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13" name="Google Shape;113;p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114" name="Google Shape;114;p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16" name="Google Shape;116;p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17" name="Google Shape;117;p3"/>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18" name="Google Shape;118;p3"/>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162523" y="1194380"/>
            <a:ext cx="10812720" cy="4633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119;p3"/>
          <p:cNvSpPr txBox="1"/>
          <p:nvPr/>
        </p:nvSpPr>
        <p:spPr>
          <a:xfrm>
            <a:off x="1516361" y="1254423"/>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chemeClr val="dk1"/>
              </a:buClr>
              <a:buSzPts val="3200"/>
              <a:buFont typeface="Courier New"/>
              <a:buChar char="o"/>
            </a:pPr>
            <a:r>
              <a:rPr lang="en-US" sz="3200" b="1" i="0" u="none" strike="noStrike" cap="none" dirty="0" smtClean="0">
                <a:solidFill>
                  <a:schemeClr val="dk1"/>
                </a:solidFill>
                <a:latin typeface="Calibri"/>
                <a:ea typeface="Calibri"/>
                <a:cs typeface="Calibri"/>
                <a:sym typeface="Calibri"/>
              </a:rPr>
              <a:t>What is Planning?</a:t>
            </a:r>
            <a:endParaRPr dirty="0" smtClean="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smtClean="0">
                <a:solidFill>
                  <a:srgbClr val="BFBFBF"/>
                </a:solidFill>
                <a:latin typeface="Calibri"/>
                <a:ea typeface="Calibri"/>
                <a:cs typeface="Calibri"/>
                <a:sym typeface="Calibri"/>
              </a:rPr>
              <a:t>Planning </a:t>
            </a:r>
            <a:r>
              <a:rPr lang="en-US" sz="2000" b="0" i="0" u="none" strike="noStrike" cap="none" dirty="0">
                <a:solidFill>
                  <a:srgbClr val="BFBFBF"/>
                </a:solidFill>
                <a:latin typeface="Calibri"/>
                <a:ea typeface="Calibri"/>
                <a:cs typeface="Calibri"/>
                <a:sym typeface="Calibri"/>
              </a:rPr>
              <a:t>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4" name="Google Shape;124;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6" name="Google Shape;126;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7" name="Google Shape;127;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8" name="Google Shape;128;p4"/>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129" name="Google Shape;129;p4"/>
          <p:cNvSpPr txBox="1"/>
          <p:nvPr/>
        </p:nvSpPr>
        <p:spPr>
          <a:xfrm>
            <a:off x="2650377" y="543490"/>
            <a:ext cx="27910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What is Planning?</a:t>
            </a:r>
            <a:endParaRPr/>
          </a:p>
        </p:txBody>
      </p:sp>
      <p:sp>
        <p:nvSpPr>
          <p:cNvPr id="130" name="Google Shape;130;p4"/>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131;p4"/>
          <p:cNvSpPr/>
          <p:nvPr/>
        </p:nvSpPr>
        <p:spPr>
          <a:xfrm>
            <a:off x="1405719" y="1846924"/>
            <a:ext cx="10504693" cy="350865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None/>
            </a:pPr>
            <a:r>
              <a:rPr lang="en-US" sz="3200" b="0" i="0" u="none" strike="noStrike" cap="none" dirty="0">
                <a:solidFill>
                  <a:srgbClr val="000000"/>
                </a:solidFill>
                <a:latin typeface="Calibri"/>
                <a:ea typeface="Calibri"/>
                <a:cs typeface="Calibri"/>
                <a:sym typeface="Calibri"/>
              </a:rPr>
              <a:t>Making decisions now with the objective of influencing the future. (AACE)</a:t>
            </a:r>
            <a:endParaRPr dirty="0"/>
          </a:p>
          <a:p>
            <a:pPr marL="0" marR="0" lvl="0" indent="0" algn="just" rtl="0">
              <a:lnSpc>
                <a:spcPct val="100000"/>
              </a:lnSpc>
              <a:spcBef>
                <a:spcPts val="1800"/>
              </a:spcBef>
              <a:spcAft>
                <a:spcPts val="0"/>
              </a:spcAft>
              <a:buNone/>
            </a:pPr>
            <a:r>
              <a:rPr lang="en-US" sz="3200" b="0" i="0" u="none" strike="noStrike" cap="none" dirty="0" smtClean="0">
                <a:solidFill>
                  <a:srgbClr val="000000"/>
                </a:solidFill>
                <a:latin typeface="Calibri"/>
                <a:ea typeface="Calibri"/>
                <a:cs typeface="Calibri"/>
                <a:sym typeface="Calibri"/>
              </a:rPr>
              <a:t>A detailed </a:t>
            </a:r>
            <a:r>
              <a:rPr lang="en-US" sz="3200" b="0" i="0" u="none" strike="noStrike" cap="none" dirty="0">
                <a:solidFill>
                  <a:srgbClr val="000000"/>
                </a:solidFill>
                <a:latin typeface="Calibri"/>
                <a:ea typeface="Calibri"/>
                <a:cs typeface="Calibri"/>
                <a:sym typeface="Calibri"/>
              </a:rPr>
              <a:t>scheme, program, or method worked out beforehand for the accomplishment of an objective: “ A plan of attack”. (American Heritage Dictionary)</a:t>
            </a:r>
            <a:endParaRPr dirty="0"/>
          </a:p>
          <a:p>
            <a:pPr marL="0" marR="0" lvl="0" indent="0" algn="just" rtl="0">
              <a:lnSpc>
                <a:spcPct val="100000"/>
              </a:lnSpc>
              <a:spcBef>
                <a:spcPts val="1800"/>
              </a:spcBef>
              <a:spcAft>
                <a:spcPts val="0"/>
              </a:spcAft>
              <a:buNone/>
            </a:pPr>
            <a:endParaRPr sz="3200" b="0" i="0" u="none" strike="noStrike" cap="none" dirty="0">
              <a:solidFill>
                <a:srgbClr val="000000"/>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6" name="Google Shape;136;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7" name="Google Shape;137;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8" name="Google Shape;138;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9" name="Google Shape;139;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0" name="Google Shape;140;p5"/>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141" name="Google Shape;141;p5"/>
          <p:cNvSpPr txBox="1"/>
          <p:nvPr/>
        </p:nvSpPr>
        <p:spPr>
          <a:xfrm>
            <a:off x="2650377" y="543490"/>
            <a:ext cx="279102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What is Planning?</a:t>
            </a:r>
            <a:endParaRPr/>
          </a:p>
        </p:txBody>
      </p:sp>
      <p:sp>
        <p:nvSpPr>
          <p:cNvPr id="142" name="Google Shape;142;p5"/>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014366" y="1681001"/>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Google Shape;143;p5"/>
          <p:cNvSpPr/>
          <p:nvPr/>
        </p:nvSpPr>
        <p:spPr>
          <a:xfrm>
            <a:off x="1131325" y="1879791"/>
            <a:ext cx="10695761" cy="2062103"/>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3200"/>
              <a:buFont typeface="Calibri"/>
              <a:buNone/>
            </a:pPr>
            <a:r>
              <a:rPr lang="en-US" sz="3200" b="0" i="0" u="none" strike="noStrike" cap="none" dirty="0">
                <a:solidFill>
                  <a:srgbClr val="000000"/>
                </a:solidFill>
                <a:latin typeface="Calibri"/>
                <a:ea typeface="Calibri"/>
                <a:cs typeface="Calibri"/>
                <a:sym typeface="Calibri"/>
              </a:rPr>
              <a:t>The construction industry is notoriously risky. Much of the preparatory work and planning that precedes construction projects can be viewed as the formulation of Risk Allocation between the contracting parties.</a:t>
            </a:r>
            <a:endParaRPr dirty="0"/>
          </a:p>
        </p:txBody>
      </p:sp>
      <p:sp>
        <p:nvSpPr>
          <p:cNvPr id="13" name="Google Shape;144;p5"/>
          <p:cNvSpPr txBox="1"/>
          <p:nvPr/>
        </p:nvSpPr>
        <p:spPr>
          <a:xfrm>
            <a:off x="2991038" y="4314627"/>
            <a:ext cx="6303633" cy="1261884"/>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b="0" i="0" u="sng" dirty="0">
                <a:solidFill>
                  <a:schemeClr val="dk1"/>
                </a:solidFill>
                <a:latin typeface="Trebuchet MS"/>
                <a:ea typeface="Trebuchet MS"/>
                <a:cs typeface="Trebuchet MS"/>
                <a:sym typeface="Trebuchet MS"/>
              </a:rPr>
              <a:t>The 6P’s</a:t>
            </a:r>
            <a:r>
              <a:rPr lang="en-US" sz="2400" b="0" i="0" dirty="0">
                <a:solidFill>
                  <a:schemeClr val="dk1"/>
                </a:solidFill>
                <a:latin typeface="Trebuchet MS"/>
                <a:ea typeface="Trebuchet MS"/>
                <a:cs typeface="Trebuchet MS"/>
                <a:sym typeface="Trebuchet MS"/>
              </a:rPr>
              <a:t>!</a:t>
            </a:r>
            <a:endParaRPr dirty="0"/>
          </a:p>
          <a:p>
            <a:pPr marL="0" marR="0" lvl="0" indent="0" algn="ctr" rtl="0">
              <a:spcBef>
                <a:spcPts val="1200"/>
              </a:spcBef>
              <a:spcAft>
                <a:spcPts val="0"/>
              </a:spcAft>
              <a:buClr>
                <a:srgbClr val="800000"/>
              </a:buClr>
              <a:buSzPts val="2400"/>
              <a:buFont typeface="Noto Sans Symbols"/>
              <a:buNone/>
            </a:pP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roper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rior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lanning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revents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oor </a:t>
            </a:r>
            <a:r>
              <a:rPr lang="en-US" sz="2400" b="0" i="0" dirty="0">
                <a:solidFill>
                  <a:srgbClr val="FF0000"/>
                </a:solidFill>
                <a:latin typeface="Trebuchet MS"/>
                <a:ea typeface="Trebuchet MS"/>
                <a:cs typeface="Trebuchet MS"/>
                <a:sym typeface="Trebuchet MS"/>
              </a:rPr>
              <a:t>P</a:t>
            </a:r>
            <a:r>
              <a:rPr lang="en-US" sz="2400" b="0" i="0" dirty="0">
                <a:solidFill>
                  <a:schemeClr val="dk1"/>
                </a:solidFill>
                <a:latin typeface="Trebuchet MS"/>
                <a:ea typeface="Trebuchet MS"/>
                <a:cs typeface="Trebuchet MS"/>
                <a:sym typeface="Trebuchet MS"/>
              </a:rPr>
              <a:t>erformance!</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49" name="Google Shape;149;p6"/>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150" name="Google Shape;150;p6"/>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1" name="Google Shape;151;p6"/>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2" name="Google Shape;152;p6"/>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153" name="Google Shape;153;p6"/>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54" name="Google Shape;154;p6"/>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55" name="Google Shape;155;p6"/>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56" name="Google Shape;156;p6"/>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57" name="Google Shape;157;p6"/>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130549" y="1095224"/>
            <a:ext cx="10812720" cy="4854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158;p6"/>
          <p:cNvSpPr txBox="1"/>
          <p:nvPr/>
        </p:nvSpPr>
        <p:spPr>
          <a:xfrm>
            <a:off x="1516361" y="1254423"/>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Planning vs Scheduling</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pic>
        <p:nvPicPr>
          <p:cNvPr id="163" name="Google Shape;163;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64" name="Google Shape;164;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65" name="Google Shape;165;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66" name="Google Shape;166;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67" name="Google Shape;167;p7"/>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168" name="Google Shape;168;p7"/>
          <p:cNvSpPr txBox="1"/>
          <p:nvPr/>
        </p:nvSpPr>
        <p:spPr>
          <a:xfrm>
            <a:off x="2650377" y="543490"/>
            <a:ext cx="3490058"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Planning vs Scheduling</a:t>
            </a:r>
            <a:endParaRPr/>
          </a:p>
        </p:txBody>
      </p:sp>
      <p:sp>
        <p:nvSpPr>
          <p:cNvPr id="169" name="Google Shape;169;p7"/>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901609" y="1318830"/>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Google Shape;170;p7"/>
          <p:cNvSpPr/>
          <p:nvPr/>
        </p:nvSpPr>
        <p:spPr>
          <a:xfrm>
            <a:off x="1321812" y="1894703"/>
            <a:ext cx="8573862" cy="1013098"/>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0000"/>
              </a:buClr>
              <a:buSzPts val="2400"/>
              <a:buFont typeface="Noto Sans Symbols"/>
              <a:buNone/>
            </a:pPr>
            <a:r>
              <a:rPr lang="en-US" sz="2400" b="0" i="0" dirty="0">
                <a:solidFill>
                  <a:srgbClr val="000000"/>
                </a:solidFill>
                <a:latin typeface="Trebuchet MS"/>
                <a:ea typeface="Trebuchet MS"/>
                <a:cs typeface="Trebuchet MS"/>
                <a:sym typeface="Trebuchet MS"/>
              </a:rPr>
              <a:t>A </a:t>
            </a:r>
            <a:r>
              <a:rPr lang="en-US" sz="2400" b="1" i="1" dirty="0">
                <a:solidFill>
                  <a:srgbClr val="C00000"/>
                </a:solidFill>
                <a:latin typeface="Trebuchet MS"/>
                <a:ea typeface="Trebuchet MS"/>
                <a:cs typeface="Trebuchet MS"/>
                <a:sym typeface="Trebuchet MS"/>
              </a:rPr>
              <a:t>Plan</a:t>
            </a:r>
            <a:r>
              <a:rPr lang="en-US" sz="2400" b="0" i="0" dirty="0">
                <a:solidFill>
                  <a:srgbClr val="000000"/>
                </a:solidFill>
                <a:latin typeface="Trebuchet MS"/>
                <a:ea typeface="Trebuchet MS"/>
                <a:cs typeface="Trebuchet MS"/>
                <a:sym typeface="Trebuchet MS"/>
              </a:rPr>
              <a:t> is a </a:t>
            </a:r>
            <a:r>
              <a:rPr lang="en-US" sz="2400" b="1" i="0" dirty="0">
                <a:solidFill>
                  <a:srgbClr val="000000"/>
                </a:solidFill>
                <a:latin typeface="Trebuchet MS"/>
                <a:ea typeface="Trebuchet MS"/>
                <a:cs typeface="Trebuchet MS"/>
                <a:sym typeface="Trebuchet MS"/>
              </a:rPr>
              <a:t>logical sequence </a:t>
            </a:r>
            <a:r>
              <a:rPr lang="en-US" sz="2400" b="0" i="0" dirty="0">
                <a:solidFill>
                  <a:srgbClr val="000000"/>
                </a:solidFill>
                <a:latin typeface="Trebuchet MS"/>
                <a:ea typeface="Trebuchet MS"/>
                <a:cs typeface="Trebuchet MS"/>
                <a:sym typeface="Trebuchet MS"/>
              </a:rPr>
              <a:t>of events to accomplish a goal. </a:t>
            </a:r>
            <a:endParaRPr dirty="0"/>
          </a:p>
          <a:p>
            <a:pPr marL="0" marR="0" lvl="0" indent="0" algn="l" rtl="0">
              <a:spcBef>
                <a:spcPts val="1200"/>
              </a:spcBef>
              <a:spcAft>
                <a:spcPts val="0"/>
              </a:spcAft>
              <a:buClr>
                <a:schemeClr val="dk2"/>
              </a:buClr>
              <a:buSzPts val="2400"/>
              <a:buFont typeface="Noto Sans Symbols"/>
              <a:buNone/>
            </a:pPr>
            <a:endParaRPr sz="2400" b="0" i="0" dirty="0">
              <a:solidFill>
                <a:srgbClr val="000000"/>
              </a:solidFill>
              <a:latin typeface="Trebuchet MS"/>
              <a:ea typeface="Trebuchet MS"/>
              <a:cs typeface="Trebuchet MS"/>
              <a:sym typeface="Trebuchet MS"/>
            </a:endParaRPr>
          </a:p>
        </p:txBody>
      </p:sp>
      <p:sp>
        <p:nvSpPr>
          <p:cNvPr id="13" name="Google Shape;171;p7"/>
          <p:cNvSpPr/>
          <p:nvPr/>
        </p:nvSpPr>
        <p:spPr>
          <a:xfrm>
            <a:off x="1321811" y="3429000"/>
            <a:ext cx="8364623" cy="1382430"/>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Clr>
                <a:srgbClr val="000000"/>
              </a:buClr>
              <a:buSzPts val="2400"/>
              <a:buFont typeface="Noto Sans Symbols"/>
              <a:buNone/>
            </a:pPr>
            <a:r>
              <a:rPr lang="en-US" sz="2400" b="0" i="0">
                <a:solidFill>
                  <a:srgbClr val="000000"/>
                </a:solidFill>
                <a:latin typeface="Trebuchet MS"/>
                <a:ea typeface="Trebuchet MS"/>
                <a:cs typeface="Trebuchet MS"/>
                <a:sym typeface="Trebuchet MS"/>
              </a:rPr>
              <a:t>A </a:t>
            </a:r>
            <a:r>
              <a:rPr lang="en-US" sz="2400" b="1" i="1">
                <a:solidFill>
                  <a:srgbClr val="C00000"/>
                </a:solidFill>
                <a:latin typeface="Trebuchet MS"/>
                <a:ea typeface="Trebuchet MS"/>
                <a:cs typeface="Trebuchet MS"/>
                <a:sym typeface="Trebuchet MS"/>
              </a:rPr>
              <a:t>Schedule</a:t>
            </a:r>
            <a:r>
              <a:rPr lang="en-US" sz="2400" b="0" i="0">
                <a:solidFill>
                  <a:srgbClr val="000000"/>
                </a:solidFill>
                <a:latin typeface="Trebuchet MS"/>
                <a:ea typeface="Trebuchet MS"/>
                <a:cs typeface="Trebuchet MS"/>
                <a:sym typeface="Trebuchet MS"/>
              </a:rPr>
              <a:t> incorporates </a:t>
            </a:r>
            <a:r>
              <a:rPr lang="en-US" sz="2400" b="1" i="0">
                <a:solidFill>
                  <a:srgbClr val="000000"/>
                </a:solidFill>
                <a:latin typeface="Trebuchet MS"/>
                <a:ea typeface="Trebuchet MS"/>
                <a:cs typeface="Trebuchet MS"/>
                <a:sym typeface="Trebuchet MS"/>
              </a:rPr>
              <a:t>durations</a:t>
            </a:r>
            <a:r>
              <a:rPr lang="en-US" sz="2400" b="0" i="0">
                <a:solidFill>
                  <a:srgbClr val="000000"/>
                </a:solidFill>
                <a:latin typeface="Trebuchet MS"/>
                <a:ea typeface="Trebuchet MS"/>
                <a:cs typeface="Trebuchet MS"/>
                <a:sym typeface="Trebuchet MS"/>
              </a:rPr>
              <a:t> and </a:t>
            </a:r>
            <a:r>
              <a:rPr lang="en-US" sz="2400" b="1" i="0">
                <a:solidFill>
                  <a:srgbClr val="000000"/>
                </a:solidFill>
                <a:latin typeface="Trebuchet MS"/>
                <a:ea typeface="Trebuchet MS"/>
                <a:cs typeface="Trebuchet MS"/>
                <a:sym typeface="Trebuchet MS"/>
              </a:rPr>
              <a:t>dates</a:t>
            </a:r>
            <a:r>
              <a:rPr lang="en-US" sz="2400" b="0" i="0">
                <a:solidFill>
                  <a:srgbClr val="000000"/>
                </a:solidFill>
                <a:latin typeface="Trebuchet MS"/>
                <a:ea typeface="Trebuchet MS"/>
                <a:cs typeface="Trebuchet MS"/>
                <a:sym typeface="Trebuchet MS"/>
              </a:rPr>
              <a:t> into the sequence of events necessary to accomplish the Plan.</a:t>
            </a:r>
            <a:endParaRPr/>
          </a:p>
          <a:p>
            <a:pPr marL="0" marR="0" lvl="0" indent="0" algn="l" rtl="0">
              <a:spcBef>
                <a:spcPts val="1200"/>
              </a:spcBef>
              <a:spcAft>
                <a:spcPts val="0"/>
              </a:spcAft>
              <a:buClr>
                <a:schemeClr val="dk2"/>
              </a:buClr>
              <a:buSzPts val="2400"/>
              <a:buFont typeface="Noto Sans Symbols"/>
              <a:buNone/>
            </a:pPr>
            <a:endParaRPr sz="2400" b="0" i="0">
              <a:solidFill>
                <a:srgbClr val="000000"/>
              </a:solidFill>
              <a:latin typeface="Trebuchet MS"/>
              <a:ea typeface="Trebuchet MS"/>
              <a:cs typeface="Trebuchet MS"/>
              <a:sym typeface="Trebuchet M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8"/>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177" name="Google Shape;177;p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8" name="Google Shape;178;p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9" name="Google Shape;179;p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180" name="Google Shape;180;p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181" name="Google Shape;181;p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182" name="Google Shape;182;p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183" name="Google Shape;183;p8"/>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184" name="Google Shape;184;p8"/>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5"/>
            <a:ext cx="10812720" cy="4771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185;p8"/>
          <p:cNvSpPr txBox="1"/>
          <p:nvPr/>
        </p:nvSpPr>
        <p:spPr>
          <a:xfrm>
            <a:off x="1525329" y="1791573"/>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Plan vs Planning</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1" name="Google Shape;191;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2" name="Google Shape;192;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3" name="Google Shape;193;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4" name="Google Shape;194;p9"/>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195" name="Google Shape;195;p9"/>
          <p:cNvSpPr txBox="1"/>
          <p:nvPr/>
        </p:nvSpPr>
        <p:spPr>
          <a:xfrm>
            <a:off x="2650377" y="543490"/>
            <a:ext cx="2534668"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Plan vs Planning</a:t>
            </a:r>
            <a:endParaRPr/>
          </a:p>
        </p:txBody>
      </p:sp>
      <p:sp>
        <p:nvSpPr>
          <p:cNvPr id="196" name="Google Shape;196;p9"/>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303434"/>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197;p9"/>
          <p:cNvSpPr/>
          <p:nvPr/>
        </p:nvSpPr>
        <p:spPr>
          <a:xfrm>
            <a:off x="1719449" y="2101598"/>
            <a:ext cx="8723870"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222222"/>
                </a:solidFill>
                <a:latin typeface="arial"/>
                <a:ea typeface="arial"/>
                <a:cs typeface="arial"/>
                <a:sym typeface="arial"/>
              </a:rPr>
              <a:t>“</a:t>
            </a:r>
            <a:r>
              <a:rPr lang="en-US" sz="2400" b="1" dirty="0">
                <a:solidFill>
                  <a:srgbClr val="222222"/>
                </a:solidFill>
                <a:latin typeface="arial"/>
                <a:ea typeface="arial"/>
                <a:cs typeface="arial"/>
                <a:sym typeface="arial"/>
              </a:rPr>
              <a:t>Plans are of little importance</a:t>
            </a:r>
            <a:r>
              <a:rPr lang="en-US" sz="2400" dirty="0">
                <a:solidFill>
                  <a:srgbClr val="222222"/>
                </a:solidFill>
                <a:latin typeface="arial"/>
                <a:ea typeface="arial"/>
                <a:cs typeface="arial"/>
                <a:sym typeface="arial"/>
              </a:rPr>
              <a:t>, but </a:t>
            </a:r>
            <a:r>
              <a:rPr lang="en-US" sz="2400" b="1" dirty="0">
                <a:solidFill>
                  <a:srgbClr val="222222"/>
                </a:solidFill>
                <a:latin typeface="arial"/>
                <a:ea typeface="arial"/>
                <a:cs typeface="arial"/>
                <a:sym typeface="arial"/>
              </a:rPr>
              <a:t>planning</a:t>
            </a:r>
            <a:r>
              <a:rPr lang="en-US" sz="2400" dirty="0">
                <a:solidFill>
                  <a:srgbClr val="222222"/>
                </a:solidFill>
                <a:latin typeface="arial"/>
                <a:ea typeface="arial"/>
                <a:cs typeface="arial"/>
                <a:sym typeface="arial"/>
              </a:rPr>
              <a:t> is essential”</a:t>
            </a:r>
            <a:endParaRPr dirty="0"/>
          </a:p>
          <a:p>
            <a:pPr marL="914400" marR="0" lvl="2" indent="0" algn="l" rtl="0">
              <a:spcBef>
                <a:spcPts val="0"/>
              </a:spcBef>
              <a:spcAft>
                <a:spcPts val="0"/>
              </a:spcAft>
              <a:buNone/>
            </a:pPr>
            <a:r>
              <a:rPr lang="en-US" sz="2400" b="0" i="0" u="none" strike="noStrike" cap="none" dirty="0">
                <a:solidFill>
                  <a:srgbClr val="222222"/>
                </a:solidFill>
                <a:latin typeface="arial"/>
                <a:ea typeface="arial"/>
                <a:cs typeface="arial"/>
                <a:sym typeface="arial"/>
              </a:rPr>
              <a:t>					     (</a:t>
            </a:r>
            <a:r>
              <a:rPr lang="en-US" sz="1800" b="0" i="1" u="none" strike="noStrike" cap="none" dirty="0">
                <a:solidFill>
                  <a:srgbClr val="222222"/>
                </a:solidFill>
                <a:latin typeface="arial"/>
                <a:ea typeface="arial"/>
                <a:cs typeface="arial"/>
                <a:sym typeface="arial"/>
              </a:rPr>
              <a:t>Winston Churchill)</a:t>
            </a:r>
            <a:endParaRPr dirty="0"/>
          </a:p>
          <a:p>
            <a:pPr marL="0" marR="0" lvl="0" indent="0" algn="l" rtl="0">
              <a:spcBef>
                <a:spcPts val="0"/>
              </a:spcBef>
              <a:spcAft>
                <a:spcPts val="0"/>
              </a:spcAft>
              <a:buNone/>
            </a:pPr>
            <a:endParaRPr sz="2400" dirty="0">
              <a:solidFill>
                <a:srgbClr val="222222"/>
              </a:solidFill>
              <a:latin typeface="arial"/>
              <a:ea typeface="arial"/>
              <a:cs typeface="arial"/>
              <a:sym typeface="arial"/>
            </a:endParaRPr>
          </a:p>
          <a:p>
            <a:pPr marL="0" marR="0" lvl="0" indent="0" algn="l" rtl="0">
              <a:spcBef>
                <a:spcPts val="0"/>
              </a:spcBef>
              <a:spcAft>
                <a:spcPts val="0"/>
              </a:spcAft>
              <a:buNone/>
            </a:pPr>
            <a:endParaRPr sz="2400" dirty="0">
              <a:solidFill>
                <a:srgbClr val="222222"/>
              </a:solidFill>
              <a:latin typeface="arial"/>
              <a:ea typeface="arial"/>
              <a:cs typeface="arial"/>
              <a:sym typeface="arial"/>
            </a:endParaRPr>
          </a:p>
          <a:p>
            <a:pPr marL="0" marR="0" lvl="0" indent="0" algn="l" rtl="0">
              <a:spcBef>
                <a:spcPts val="0"/>
              </a:spcBef>
              <a:spcAft>
                <a:spcPts val="0"/>
              </a:spcAft>
              <a:buNone/>
            </a:pPr>
            <a:r>
              <a:rPr lang="en-US" sz="2400" dirty="0">
                <a:solidFill>
                  <a:srgbClr val="222222"/>
                </a:solidFill>
                <a:latin typeface="arial"/>
                <a:ea typeface="arial"/>
                <a:cs typeface="arial"/>
                <a:sym typeface="arial"/>
              </a:rPr>
              <a:t> “</a:t>
            </a:r>
            <a:r>
              <a:rPr lang="en-US" sz="2400" b="1" dirty="0">
                <a:solidFill>
                  <a:srgbClr val="222222"/>
                </a:solidFill>
                <a:latin typeface="arial"/>
                <a:ea typeface="arial"/>
                <a:cs typeface="arial"/>
                <a:sym typeface="arial"/>
              </a:rPr>
              <a:t>Plans</a:t>
            </a:r>
            <a:r>
              <a:rPr lang="en-US" sz="2400" dirty="0">
                <a:solidFill>
                  <a:srgbClr val="222222"/>
                </a:solidFill>
                <a:latin typeface="arial"/>
                <a:ea typeface="arial"/>
                <a:cs typeface="arial"/>
                <a:sym typeface="arial"/>
              </a:rPr>
              <a:t> are worthless, but </a:t>
            </a:r>
            <a:r>
              <a:rPr lang="en-US" sz="2400" b="1" dirty="0">
                <a:solidFill>
                  <a:srgbClr val="222222"/>
                </a:solidFill>
                <a:latin typeface="arial"/>
                <a:ea typeface="arial"/>
                <a:cs typeface="arial"/>
                <a:sym typeface="arial"/>
              </a:rPr>
              <a:t>planning</a:t>
            </a:r>
            <a:r>
              <a:rPr lang="en-US" sz="2400" dirty="0">
                <a:solidFill>
                  <a:srgbClr val="222222"/>
                </a:solidFill>
                <a:latin typeface="arial"/>
                <a:ea typeface="arial"/>
                <a:cs typeface="arial"/>
                <a:sym typeface="arial"/>
              </a:rPr>
              <a:t> is everything”</a:t>
            </a:r>
            <a:endParaRPr dirty="0"/>
          </a:p>
          <a:p>
            <a:pPr marL="1371600" marR="0" lvl="3" indent="0" algn="l" rtl="0">
              <a:spcBef>
                <a:spcPts val="0"/>
              </a:spcBef>
              <a:spcAft>
                <a:spcPts val="0"/>
              </a:spcAft>
              <a:buNone/>
            </a:pPr>
            <a:r>
              <a:rPr lang="en-US" sz="2400" b="0" i="0" u="none" strike="noStrike" cap="none" dirty="0">
                <a:solidFill>
                  <a:srgbClr val="222222"/>
                </a:solidFill>
                <a:latin typeface="arial"/>
                <a:ea typeface="arial"/>
                <a:cs typeface="arial"/>
                <a:sym typeface="arial"/>
              </a:rPr>
              <a:t>				       (</a:t>
            </a:r>
            <a:r>
              <a:rPr lang="en-US" sz="1800" b="0" i="1" u="none" strike="noStrike" cap="none" dirty="0">
                <a:solidFill>
                  <a:srgbClr val="222222"/>
                </a:solidFill>
                <a:latin typeface="arial"/>
                <a:ea typeface="arial"/>
                <a:cs typeface="arial"/>
                <a:sym typeface="arial"/>
              </a:rPr>
              <a:t>D. Eisenhower)</a:t>
            </a:r>
            <a:r>
              <a:rPr lang="en-US" sz="2400" b="0" i="0" u="none" strike="noStrike" cap="none" dirty="0">
                <a:solidFill>
                  <a:srgbClr val="222222"/>
                </a:solidFill>
                <a:latin typeface="arial"/>
                <a:ea typeface="arial"/>
                <a:cs typeface="arial"/>
                <a:sym typeface="arial"/>
              </a:rPr>
              <a:t>	</a:t>
            </a:r>
            <a:endParaRPr sz="2400" b="0" i="0" u="none" strike="noStrike" cap="none" dirty="0">
              <a:solidFill>
                <a:schemeClr val="dk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2" name="Google Shape;202;p10"/>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203" name="Google Shape;203;p1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04" name="Google Shape;204;p1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05" name="Google Shape;205;p1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06" name="Google Shape;206;p1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07" name="Google Shape;207;p1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08" name="Google Shape;208;p1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09" name="Google Shape;209;p10"/>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210" name="Google Shape;210;p10"/>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5"/>
            <a:ext cx="10812720" cy="4449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211;p10"/>
          <p:cNvSpPr txBox="1"/>
          <p:nvPr/>
        </p:nvSpPr>
        <p:spPr>
          <a:xfrm>
            <a:off x="1516361" y="1499525"/>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Planning Effort</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pic>
        <p:nvPicPr>
          <p:cNvPr id="216" name="Google Shape;216;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17" name="Google Shape;217;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18" name="Google Shape;218;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19" name="Google Shape;219;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0" name="Google Shape;220;p11"/>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221" name="Google Shape;221;p11"/>
          <p:cNvSpPr txBox="1"/>
          <p:nvPr/>
        </p:nvSpPr>
        <p:spPr>
          <a:xfrm>
            <a:off x="2650377" y="543490"/>
            <a:ext cx="232801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Planning Effort</a:t>
            </a:r>
            <a:endParaRPr/>
          </a:p>
        </p:txBody>
      </p:sp>
      <p:sp>
        <p:nvSpPr>
          <p:cNvPr id="222" name="Google Shape;222;p11"/>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014366" y="1610200"/>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oogle Shape;223;p11"/>
          <p:cNvPicPr preferRelativeResize="0"/>
          <p:nvPr/>
        </p:nvPicPr>
        <p:blipFill rotWithShape="1">
          <a:blip r:embed="rId7">
            <a:alphaModFix/>
          </a:blip>
          <a:srcRect/>
          <a:stretch/>
        </p:blipFill>
        <p:spPr>
          <a:xfrm>
            <a:off x="2292625" y="1432277"/>
            <a:ext cx="6101556" cy="3646557"/>
          </a:xfrm>
          <a:prstGeom prst="rect">
            <a:avLst/>
          </a:prstGeom>
          <a:noFill/>
          <a:ln>
            <a:noFill/>
          </a:ln>
        </p:spPr>
      </p:pic>
      <p:sp>
        <p:nvSpPr>
          <p:cNvPr id="14" name="Google Shape;224;p11"/>
          <p:cNvSpPr txBox="1"/>
          <p:nvPr/>
        </p:nvSpPr>
        <p:spPr>
          <a:xfrm>
            <a:off x="1617837" y="4965489"/>
            <a:ext cx="7439025" cy="36512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a:solidFill>
                  <a:srgbClr val="000000"/>
                </a:solidFill>
                <a:latin typeface="Trebuchet MS"/>
                <a:ea typeface="Trebuchet MS"/>
                <a:cs typeface="Trebuchet MS"/>
                <a:sym typeface="Trebuchet MS"/>
              </a:rPr>
              <a:t>Planning involves the efficient use of the 4 Resources!</a:t>
            </a:r>
            <a:endParaRPr/>
          </a:p>
        </p:txBody>
      </p:sp>
      <p:sp>
        <p:nvSpPr>
          <p:cNvPr id="15" name="Google Shape;225;p11"/>
          <p:cNvSpPr txBox="1"/>
          <p:nvPr/>
        </p:nvSpPr>
        <p:spPr>
          <a:xfrm>
            <a:off x="1986348" y="5434102"/>
            <a:ext cx="6067425" cy="36512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a:solidFill>
                  <a:srgbClr val="000000"/>
                </a:solidFill>
                <a:latin typeface="Trebuchet MS"/>
                <a:ea typeface="Trebuchet MS"/>
                <a:cs typeface="Trebuchet MS"/>
                <a:sym typeface="Trebuchet MS"/>
              </a:rPr>
              <a:t>That being; </a:t>
            </a:r>
            <a:r>
              <a:rPr lang="en-US" sz="2400">
                <a:solidFill>
                  <a:srgbClr val="FF0000"/>
                </a:solidFill>
                <a:latin typeface="Trebuchet MS"/>
                <a:ea typeface="Trebuchet MS"/>
                <a:cs typeface="Trebuchet MS"/>
                <a:sym typeface="Trebuchet MS"/>
              </a:rPr>
              <a:t>Time</a:t>
            </a:r>
            <a:r>
              <a:rPr lang="en-US" sz="2400">
                <a:solidFill>
                  <a:srgbClr val="000000"/>
                </a:solidFill>
                <a:latin typeface="Trebuchet MS"/>
                <a:ea typeface="Trebuchet MS"/>
                <a:cs typeface="Trebuchet MS"/>
                <a:sym typeface="Trebuchet MS"/>
              </a:rPr>
              <a:t>, </a:t>
            </a:r>
            <a:r>
              <a:rPr lang="en-US" sz="2400">
                <a:solidFill>
                  <a:srgbClr val="0000FF"/>
                </a:solidFill>
                <a:latin typeface="Trebuchet MS"/>
                <a:ea typeface="Trebuchet MS"/>
                <a:cs typeface="Trebuchet MS"/>
                <a:sym typeface="Trebuchet MS"/>
              </a:rPr>
              <a:t>Money</a:t>
            </a:r>
            <a:r>
              <a:rPr lang="en-US" sz="2400">
                <a:solidFill>
                  <a:srgbClr val="000000"/>
                </a:solidFill>
                <a:latin typeface="Trebuchet MS"/>
                <a:ea typeface="Trebuchet MS"/>
                <a:cs typeface="Trebuchet MS"/>
                <a:sym typeface="Trebuchet MS"/>
              </a:rPr>
              <a:t>, </a:t>
            </a:r>
            <a:r>
              <a:rPr lang="en-US" sz="2400">
                <a:solidFill>
                  <a:srgbClr val="009900"/>
                </a:solidFill>
                <a:latin typeface="Trebuchet MS"/>
                <a:ea typeface="Trebuchet MS"/>
                <a:cs typeface="Trebuchet MS"/>
                <a:sym typeface="Trebuchet MS"/>
              </a:rPr>
              <a:t>People</a:t>
            </a:r>
            <a:r>
              <a:rPr lang="en-US" sz="2400">
                <a:solidFill>
                  <a:srgbClr val="000000"/>
                </a:solidFill>
                <a:latin typeface="Trebuchet MS"/>
                <a:ea typeface="Trebuchet MS"/>
                <a:cs typeface="Trebuchet MS"/>
                <a:sym typeface="Trebuchet MS"/>
              </a:rPr>
              <a:t> &amp; </a:t>
            </a:r>
            <a:r>
              <a:rPr lang="en-US" sz="2400">
                <a:solidFill>
                  <a:srgbClr val="FF00FF"/>
                </a:solidFill>
                <a:latin typeface="Trebuchet MS"/>
                <a:ea typeface="Trebuchet MS"/>
                <a:cs typeface="Trebuchet MS"/>
                <a:sym typeface="Trebuchet MS"/>
              </a:rPr>
              <a:t>Material</a:t>
            </a:r>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pic>
        <p:nvPicPr>
          <p:cNvPr id="230" name="Google Shape;230;p12"/>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231" name="Google Shape;231;p1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32" name="Google Shape;232;p1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33" name="Google Shape;233;p1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34" name="Google Shape;234;p1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35" name="Google Shape;235;p1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36" name="Google Shape;236;p1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37" name="Google Shape;237;p12"/>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238" name="Google Shape;238;p12"/>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854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239;p12"/>
          <p:cNvSpPr txBox="1"/>
          <p:nvPr/>
        </p:nvSpPr>
        <p:spPr>
          <a:xfrm>
            <a:off x="1718198" y="1485163"/>
            <a:ext cx="9902228" cy="5016758"/>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What is Planning?</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Planning vs Scheduling</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Plan vs Planning</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Planning Effort</a:t>
            </a:r>
            <a:endParaRPr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Planning Team</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Elements of Project Plan</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Questions Planner Asks- Fundamentals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Questions Planner Asks- Tasks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Questions Planner Asks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Deliverables Associated with the Plan</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Project Planning and Setup </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What Is Setup?</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400" b="0" i="0" u="none" strike="noStrike" cap="none" dirty="0">
                <a:solidFill>
                  <a:srgbClr val="BFBFBF"/>
                </a:solidFill>
                <a:latin typeface="Calibri"/>
                <a:ea typeface="Calibri"/>
                <a:cs typeface="Calibri"/>
                <a:sym typeface="Calibri"/>
              </a:rPr>
              <a:t>Keys to Successful Setup</a:t>
            </a:r>
            <a:endParaRP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244" name="Google Shape;244;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5" name="Google Shape;245;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6" name="Google Shape;246;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7" name="Google Shape;247;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8" name="Google Shape;248;p13"/>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249" name="Google Shape;249;p13"/>
          <p:cNvSpPr txBox="1"/>
          <p:nvPr/>
        </p:nvSpPr>
        <p:spPr>
          <a:xfrm>
            <a:off x="2650377" y="543490"/>
            <a:ext cx="23023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Planning Team</a:t>
            </a:r>
            <a:endParaRPr/>
          </a:p>
        </p:txBody>
      </p:sp>
      <p:sp>
        <p:nvSpPr>
          <p:cNvPr id="250" name="Google Shape;250;p13"/>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251;p13"/>
          <p:cNvSpPr txBox="1"/>
          <p:nvPr/>
        </p:nvSpPr>
        <p:spPr>
          <a:xfrm>
            <a:off x="1685092" y="1756696"/>
            <a:ext cx="9702090" cy="4963930"/>
          </a:xfrm>
          <a:prstGeom prst="rect">
            <a:avLst/>
          </a:prstGeom>
          <a:noFill/>
          <a:ln>
            <a:noFill/>
          </a:ln>
        </p:spPr>
        <p:txBody>
          <a:bodyPr spcFirstLastPara="1" wrap="square" lIns="76200" tIns="38100" rIns="76200" bIns="38100" anchor="t" anchorCtr="0">
            <a:noAutofit/>
          </a:bodyPr>
          <a:lstStyle/>
          <a:p>
            <a:pPr marL="0" marR="0" lvl="0" indent="0" algn="l" rtl="0">
              <a:lnSpc>
                <a:spcPct val="95000"/>
              </a:lnSpc>
              <a:spcBef>
                <a:spcPts val="0"/>
              </a:spcBef>
              <a:spcAft>
                <a:spcPts val="0"/>
              </a:spcAft>
              <a:buClr>
                <a:srgbClr val="262626"/>
              </a:buClr>
              <a:buSzPts val="1680"/>
              <a:buFont typeface="Arial"/>
              <a:buNone/>
            </a:pPr>
            <a:r>
              <a:rPr lang="en-US" sz="2400" dirty="0">
                <a:solidFill>
                  <a:srgbClr val="262626"/>
                </a:solidFill>
                <a:latin typeface="Arial"/>
                <a:ea typeface="Arial"/>
                <a:cs typeface="Arial"/>
                <a:sym typeface="Arial"/>
              </a:rPr>
              <a:t>Who makes up the TEAM to develop the Plan?</a:t>
            </a:r>
            <a:endParaRPr dirty="0"/>
          </a:p>
          <a:p>
            <a:pPr marL="0" marR="0" lvl="0" indent="0" algn="l" rtl="0">
              <a:lnSpc>
                <a:spcPct val="95000"/>
              </a:lnSpc>
              <a:spcBef>
                <a:spcPts val="1000"/>
              </a:spcBef>
              <a:spcAft>
                <a:spcPts val="0"/>
              </a:spcAft>
              <a:buClr>
                <a:schemeClr val="dk2"/>
              </a:buClr>
              <a:buSzPts val="1680"/>
              <a:buFont typeface="Arial"/>
              <a:buNone/>
            </a:pPr>
            <a:r>
              <a:rPr lang="en-US" sz="2400" dirty="0">
                <a:solidFill>
                  <a:schemeClr val="dk2"/>
                </a:solidFill>
                <a:latin typeface="Arial"/>
                <a:ea typeface="Arial"/>
                <a:cs typeface="Arial"/>
                <a:sym typeface="Arial"/>
              </a:rPr>
              <a:t>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Project Manager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Engineering Manger </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Discipline Leads</a:t>
            </a:r>
            <a:endParaRPr dirty="0"/>
          </a:p>
          <a:p>
            <a:pPr marL="857250" marR="0" lvl="1"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Construction Manger</a:t>
            </a:r>
            <a:endParaRPr dirty="0"/>
          </a:p>
          <a:p>
            <a:pPr marL="857250" marR="0" lvl="2" indent="-400050" algn="l" rtl="0">
              <a:lnSpc>
                <a:spcPct val="95000"/>
              </a:lnSpc>
              <a:spcBef>
                <a:spcPts val="500"/>
              </a:spcBef>
              <a:spcAft>
                <a:spcPts val="0"/>
              </a:spcAft>
              <a:buClr>
                <a:schemeClr val="dk1"/>
              </a:buClr>
              <a:buSzPts val="2400"/>
              <a:buFont typeface="Noto Sans Symbols"/>
              <a:buChar char="▪"/>
            </a:pPr>
            <a:r>
              <a:rPr lang="en-US" sz="2400" b="0" i="0" u="none" strike="noStrike" cap="none" dirty="0">
                <a:solidFill>
                  <a:schemeClr val="dk1"/>
                </a:solidFill>
                <a:latin typeface="Arial"/>
                <a:ea typeface="Arial"/>
                <a:cs typeface="Arial"/>
                <a:sym typeface="Arial"/>
              </a:rPr>
              <a:t>Craft Superintendents</a:t>
            </a:r>
            <a:endParaRP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pic>
        <p:nvPicPr>
          <p:cNvPr id="256" name="Google Shape;256;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7" name="Google Shape;257;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8" name="Google Shape;258;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9" name="Google Shape;259;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60" name="Google Shape;260;p14"/>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261" name="Google Shape;261;p14"/>
          <p:cNvSpPr txBox="1"/>
          <p:nvPr/>
        </p:nvSpPr>
        <p:spPr>
          <a:xfrm>
            <a:off x="2650377" y="543490"/>
            <a:ext cx="2302362"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Planning Team</a:t>
            </a:r>
            <a:endParaRPr/>
          </a:p>
        </p:txBody>
      </p:sp>
      <p:sp>
        <p:nvSpPr>
          <p:cNvPr id="262" name="Google Shape;262;p14"/>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263;p14"/>
          <p:cNvSpPr txBox="1"/>
          <p:nvPr/>
        </p:nvSpPr>
        <p:spPr>
          <a:xfrm>
            <a:off x="1501601" y="1806292"/>
            <a:ext cx="9702090" cy="4963930"/>
          </a:xfrm>
          <a:prstGeom prst="rect">
            <a:avLst/>
          </a:prstGeom>
          <a:noFill/>
          <a:ln>
            <a:noFill/>
          </a:ln>
        </p:spPr>
        <p:txBody>
          <a:bodyPr spcFirstLastPara="1" wrap="square" lIns="76200" tIns="38100" rIns="76200" bIns="38100" anchor="t" anchorCtr="0">
            <a:noAutofit/>
          </a:bodyPr>
          <a:lstStyle/>
          <a:p>
            <a:pPr marL="0" marR="0" lvl="0" indent="0" algn="l" rtl="0">
              <a:lnSpc>
                <a:spcPct val="95000"/>
              </a:lnSpc>
              <a:spcBef>
                <a:spcPts val="0"/>
              </a:spcBef>
              <a:spcAft>
                <a:spcPts val="0"/>
              </a:spcAft>
              <a:buClr>
                <a:srgbClr val="262626"/>
              </a:buClr>
              <a:buSzPts val="1680"/>
              <a:buFont typeface="Arial"/>
              <a:buNone/>
            </a:pPr>
            <a:r>
              <a:rPr lang="en-US" sz="2400" b="0" i="0" u="none" strike="noStrike" cap="none" dirty="0">
                <a:solidFill>
                  <a:srgbClr val="262626"/>
                </a:solidFill>
                <a:latin typeface="Arial"/>
                <a:ea typeface="Arial"/>
                <a:cs typeface="Arial"/>
                <a:sym typeface="Arial"/>
              </a:rPr>
              <a:t>Who makes up the TEAM to develop the Plan?</a:t>
            </a:r>
            <a:endParaRPr dirty="0"/>
          </a:p>
          <a:p>
            <a:pPr marL="0" marR="0" lvl="0" indent="0" algn="l" rtl="0">
              <a:lnSpc>
                <a:spcPct val="95000"/>
              </a:lnSpc>
              <a:spcBef>
                <a:spcPts val="1000"/>
              </a:spcBef>
              <a:spcAft>
                <a:spcPts val="0"/>
              </a:spcAft>
              <a:buClr>
                <a:srgbClr val="44546A"/>
              </a:buClr>
              <a:buSzPts val="1680"/>
              <a:buFont typeface="Arial"/>
              <a:buNone/>
            </a:pPr>
            <a:r>
              <a:rPr lang="en-US" sz="2400" b="0" i="0" u="none" strike="noStrike" cap="none" dirty="0">
                <a:solidFill>
                  <a:srgbClr val="44546A"/>
                </a:solidFill>
                <a:latin typeface="Arial"/>
                <a:ea typeface="Arial"/>
                <a:cs typeface="Arial"/>
                <a:sym typeface="Arial"/>
              </a:rPr>
              <a:t>	</a:t>
            </a:r>
            <a:endParaRPr dirty="0"/>
          </a:p>
          <a:p>
            <a:pPr marL="857250" marR="0" lvl="1" indent="-400050" algn="l" rtl="0">
              <a:lnSpc>
                <a:spcPct val="95000"/>
              </a:lnSpc>
              <a:spcBef>
                <a:spcPts val="500"/>
              </a:spcBef>
              <a:spcAft>
                <a:spcPts val="0"/>
              </a:spcAft>
              <a:buClr>
                <a:srgbClr val="000000"/>
              </a:buClr>
              <a:buSzPts val="2400"/>
              <a:buFont typeface="Noto Sans Symbols"/>
              <a:buChar char="▪"/>
            </a:pPr>
            <a:r>
              <a:rPr lang="en-US" sz="2400" b="1" i="0" u="none" strike="noStrike" cap="none" dirty="0">
                <a:solidFill>
                  <a:srgbClr val="000000"/>
                </a:solidFill>
                <a:latin typeface="Arial"/>
                <a:ea typeface="Arial"/>
                <a:cs typeface="Arial"/>
                <a:sym typeface="Arial"/>
              </a:rPr>
              <a:t>Project Controls </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1" i="0" u="none" strike="noStrike" cap="none" dirty="0">
                <a:solidFill>
                  <a:srgbClr val="757070"/>
                </a:solidFill>
                <a:latin typeface="Arial"/>
                <a:ea typeface="Arial"/>
                <a:cs typeface="Arial"/>
                <a:sym typeface="Arial"/>
              </a:rPr>
              <a:t>Planning / Scheduling</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0" i="0" u="none" strike="noStrike" cap="none" dirty="0">
                <a:solidFill>
                  <a:srgbClr val="757070"/>
                </a:solidFill>
                <a:latin typeface="Arial"/>
                <a:ea typeface="Arial"/>
                <a:cs typeface="Arial"/>
                <a:sym typeface="Arial"/>
              </a:rPr>
              <a:t>Cost Controls</a:t>
            </a:r>
            <a:endParaRPr dirty="0"/>
          </a:p>
          <a:p>
            <a:pPr marL="1314450" marR="0" lvl="3" indent="-400050" algn="l" rtl="0">
              <a:lnSpc>
                <a:spcPct val="95000"/>
              </a:lnSpc>
              <a:spcBef>
                <a:spcPts val="500"/>
              </a:spcBef>
              <a:spcAft>
                <a:spcPts val="0"/>
              </a:spcAft>
              <a:buClr>
                <a:srgbClr val="757070"/>
              </a:buClr>
              <a:buSzPts val="2200"/>
              <a:buFont typeface="Noto Sans Symbols"/>
              <a:buChar char="▪"/>
            </a:pPr>
            <a:r>
              <a:rPr lang="en-US" sz="2200" b="0" i="0" u="none" strike="noStrike" cap="none" dirty="0">
                <a:solidFill>
                  <a:srgbClr val="757070"/>
                </a:solidFill>
                <a:latin typeface="Arial"/>
                <a:ea typeface="Arial"/>
                <a:cs typeface="Arial"/>
                <a:sym typeface="Arial"/>
              </a:rPr>
              <a:t>Estimating</a:t>
            </a:r>
            <a:endParaRPr dirty="0"/>
          </a:p>
          <a:p>
            <a:pPr marL="857250" marR="0" lvl="1" indent="-400050" algn="l" rtl="0">
              <a:lnSpc>
                <a:spcPct val="95000"/>
              </a:lnSpc>
              <a:spcBef>
                <a:spcPts val="50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Procurement  - Major Suppliers</a:t>
            </a:r>
            <a:endParaRP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pic>
        <p:nvPicPr>
          <p:cNvPr id="268" name="Google Shape;268;p15"/>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269" name="Google Shape;269;p1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70" name="Google Shape;270;p1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71" name="Google Shape;271;p1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272" name="Google Shape;272;p1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273" name="Google Shape;273;p1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274" name="Google Shape;274;p1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275" name="Google Shape;275;p15"/>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276" name="Google Shape;276;p15"/>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277;p15"/>
          <p:cNvSpPr txBox="1"/>
          <p:nvPr/>
        </p:nvSpPr>
        <p:spPr>
          <a:xfrm>
            <a:off x="1525329" y="1682092"/>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Elements of Project Plan</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83" name="Google Shape;283;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84" name="Google Shape;284;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5" name="Google Shape;285;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6" name="Google Shape;286;p16"/>
          <p:cNvPicPr preferRelativeResize="0"/>
          <p:nvPr/>
        </p:nvPicPr>
        <p:blipFill rotWithShape="1">
          <a:blip r:embed="rId6">
            <a:alphaModFix/>
          </a:blip>
          <a:srcRect/>
          <a:stretch/>
        </p:blipFill>
        <p:spPr>
          <a:xfrm>
            <a:off x="-108035" y="0"/>
            <a:ext cx="8623386" cy="1610200"/>
          </a:xfrm>
          <a:prstGeom prst="rect">
            <a:avLst/>
          </a:prstGeom>
          <a:noFill/>
          <a:ln>
            <a:noFill/>
          </a:ln>
        </p:spPr>
      </p:pic>
      <p:sp>
        <p:nvSpPr>
          <p:cNvPr id="287" name="Google Shape;287;p16"/>
          <p:cNvSpPr txBox="1"/>
          <p:nvPr/>
        </p:nvSpPr>
        <p:spPr>
          <a:xfrm>
            <a:off x="2650377" y="543490"/>
            <a:ext cx="3734227"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Elements of Project Plan</a:t>
            </a:r>
            <a:endParaRPr/>
          </a:p>
        </p:txBody>
      </p:sp>
      <p:sp>
        <p:nvSpPr>
          <p:cNvPr id="288" name="Google Shape;288;p16"/>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291" name="Google Shape;291;p16"/>
          <p:cNvSpPr/>
          <p:nvPr/>
        </p:nvSpPr>
        <p:spPr>
          <a:xfrm>
            <a:off x="4001238" y="5785708"/>
            <a:ext cx="28956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800000"/>
              </a:buClr>
              <a:buSzPts val="3200"/>
              <a:buFont typeface="Noto Sans Symbols"/>
              <a:buNone/>
            </a:pPr>
            <a:endParaRPr sz="3200" b="1" i="1" u="none" strike="noStrike" cap="none">
              <a:solidFill>
                <a:srgbClr val="44546A"/>
              </a:solidFill>
              <a:latin typeface="Impact"/>
              <a:ea typeface="Impact"/>
              <a:cs typeface="Impact"/>
              <a:sym typeface="Impact"/>
            </a:endParaRPr>
          </a:p>
        </p:txBody>
      </p:sp>
      <p:sp>
        <p:nvSpPr>
          <p:cNvPr id="14" name="Rectangle: Rounded Corners 24">
            <a:extLst>
              <a:ext uri="{FF2B5EF4-FFF2-40B4-BE49-F238E27FC236}">
                <a16:creationId xmlns:a16="http://schemas.microsoft.com/office/drawing/2014/main" xmlns="" id="{2BC869EB-5623-4AA1-9123-4AF9DF916049}"/>
              </a:ext>
            </a:extLst>
          </p:cNvPr>
          <p:cNvSpPr/>
          <p:nvPr/>
        </p:nvSpPr>
        <p:spPr>
          <a:xfrm>
            <a:off x="814514" y="1233582"/>
            <a:ext cx="10974850" cy="5438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oogle Shape;289;p16"/>
          <p:cNvPicPr preferRelativeResize="0"/>
          <p:nvPr/>
        </p:nvPicPr>
        <p:blipFill rotWithShape="1">
          <a:blip r:embed="rId7">
            <a:alphaModFix/>
          </a:blip>
          <a:srcRect/>
          <a:stretch/>
        </p:blipFill>
        <p:spPr>
          <a:xfrm>
            <a:off x="907678" y="1846925"/>
            <a:ext cx="4622059" cy="3400936"/>
          </a:xfrm>
          <a:prstGeom prst="rect">
            <a:avLst/>
          </a:prstGeom>
          <a:noFill/>
          <a:ln>
            <a:noFill/>
          </a:ln>
        </p:spPr>
      </p:pic>
      <p:sp>
        <p:nvSpPr>
          <p:cNvPr id="16" name="Google Shape;290;p16"/>
          <p:cNvSpPr txBox="1"/>
          <p:nvPr/>
        </p:nvSpPr>
        <p:spPr>
          <a:xfrm>
            <a:off x="6352303" y="1441995"/>
            <a:ext cx="5251621" cy="3963759"/>
          </a:xfrm>
          <a:prstGeom prst="rect">
            <a:avLst/>
          </a:prstGeom>
          <a:noFill/>
          <a:ln w="12700" cap="flat" cmpd="sng">
            <a:solidFill>
              <a:srgbClr val="000000"/>
            </a:solidFill>
            <a:prstDash val="solid"/>
            <a:miter lim="800000"/>
            <a:headEnd type="none" w="sm" len="sm"/>
            <a:tailEnd type="none" w="sm" len="sm"/>
          </a:ln>
        </p:spPr>
        <p:txBody>
          <a:bodyPr spcFirstLastPara="1" wrap="square" lIns="76200" tIns="38100" rIns="76200" bIns="38100" anchor="t" anchorCtr="0">
            <a:noAutofit/>
          </a:bodyPr>
          <a:lstStyle/>
          <a:p>
            <a:pPr marL="0" marR="0" lvl="0" indent="0" algn="ctr" rtl="0">
              <a:lnSpc>
                <a:spcPct val="95000"/>
              </a:lnSpc>
              <a:spcBef>
                <a:spcPts val="0"/>
              </a:spcBef>
              <a:spcAft>
                <a:spcPts val="0"/>
              </a:spcAft>
              <a:buClr>
                <a:srgbClr val="DF0126"/>
              </a:buClr>
              <a:buSzPts val="1400"/>
              <a:buFont typeface="Arial"/>
              <a:buNone/>
            </a:pPr>
            <a:r>
              <a:rPr lang="en-US" sz="2000" b="1" i="1" u="none" strike="noStrike" cap="none">
                <a:solidFill>
                  <a:srgbClr val="000000"/>
                </a:solidFill>
                <a:latin typeface="Arial"/>
                <a:ea typeface="Arial"/>
                <a:cs typeface="Arial"/>
                <a:sym typeface="Arial"/>
              </a:rPr>
              <a:t>Project Plan</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Identifies the Project </a:t>
            </a:r>
            <a:r>
              <a:rPr lang="en-US" sz="2000" b="1" i="0" u="none" strike="noStrike" cap="none">
                <a:solidFill>
                  <a:srgbClr val="000000"/>
                </a:solidFill>
                <a:latin typeface="Arial"/>
                <a:ea typeface="Arial"/>
                <a:cs typeface="Arial"/>
                <a:sym typeface="Arial"/>
              </a:rPr>
              <a:t>goals </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Encompasses the </a:t>
            </a:r>
            <a:r>
              <a:rPr lang="en-US" sz="2000" b="1" i="0" u="none" strike="noStrike" cap="none">
                <a:solidFill>
                  <a:srgbClr val="000000"/>
                </a:solidFill>
                <a:latin typeface="Arial"/>
                <a:ea typeface="Arial"/>
                <a:cs typeface="Arial"/>
                <a:sym typeface="Arial"/>
              </a:rPr>
              <a:t>Scope of Work</a:t>
            </a:r>
            <a:r>
              <a:rPr lang="en-US" sz="2000" b="0" i="0" u="none" strike="noStrike" cap="none">
                <a:solidFill>
                  <a:srgbClr val="000000"/>
                </a:solidFill>
                <a:latin typeface="Arial"/>
                <a:ea typeface="Arial"/>
                <a:cs typeface="Arial"/>
                <a:sym typeface="Arial"/>
              </a:rPr>
              <a:t>.</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Defines the Project </a:t>
            </a:r>
            <a:r>
              <a:rPr lang="en-US" sz="2000" b="1" i="0" u="none" strike="noStrike" cap="none">
                <a:solidFill>
                  <a:srgbClr val="000000"/>
                </a:solidFill>
                <a:latin typeface="Arial"/>
                <a:ea typeface="Arial"/>
                <a:cs typeface="Arial"/>
                <a:sym typeface="Arial"/>
              </a:rPr>
              <a:t>Execution Plan</a:t>
            </a:r>
            <a:r>
              <a:rPr lang="en-US" sz="2000" b="0" i="0" u="none" strike="noStrike" cap="none">
                <a:solidFill>
                  <a:srgbClr val="000000"/>
                </a:solidFill>
                <a:latin typeface="Arial"/>
                <a:ea typeface="Arial"/>
                <a:cs typeface="Arial"/>
                <a:sym typeface="Arial"/>
              </a:rPr>
              <a:t>.</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Incorporates decisions that can </a:t>
            </a:r>
            <a:r>
              <a:rPr lang="en-US" sz="2000" b="1" i="0" u="none" strike="noStrike" cap="none">
                <a:solidFill>
                  <a:srgbClr val="000000"/>
                </a:solidFill>
                <a:latin typeface="Arial"/>
                <a:ea typeface="Arial"/>
                <a:cs typeface="Arial"/>
                <a:sym typeface="Arial"/>
              </a:rPr>
              <a:t>influence the future</a:t>
            </a:r>
            <a:r>
              <a:rPr lang="en-US" sz="2000" b="0" i="0" u="none" strike="noStrike" cap="none">
                <a:solidFill>
                  <a:srgbClr val="000000"/>
                </a:solidFill>
                <a:latin typeface="Arial"/>
                <a:ea typeface="Arial"/>
                <a:cs typeface="Arial"/>
                <a:sym typeface="Arial"/>
              </a:rPr>
              <a:t>.</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Is a </a:t>
            </a:r>
            <a:r>
              <a:rPr lang="en-US" sz="2000" b="1" i="0" u="none" strike="noStrike" cap="none">
                <a:solidFill>
                  <a:srgbClr val="000000"/>
                </a:solidFill>
                <a:latin typeface="Arial"/>
                <a:ea typeface="Arial"/>
                <a:cs typeface="Arial"/>
                <a:sym typeface="Arial"/>
              </a:rPr>
              <a:t>sequence of activities </a:t>
            </a:r>
            <a:r>
              <a:rPr lang="en-US" sz="2000" b="0" i="0" u="none" strike="noStrike" cap="none">
                <a:solidFill>
                  <a:srgbClr val="000000"/>
                </a:solidFill>
                <a:latin typeface="Arial"/>
                <a:ea typeface="Arial"/>
                <a:cs typeface="Arial"/>
                <a:sym typeface="Arial"/>
              </a:rPr>
              <a:t>with which the Project Goals can be accomplished. </a:t>
            </a:r>
            <a:endParaRPr/>
          </a:p>
          <a:p>
            <a:pPr marL="228600" marR="0" lvl="0" indent="-228600" algn="l" rtl="0">
              <a:lnSpc>
                <a:spcPct val="95000"/>
              </a:lnSpc>
              <a:spcBef>
                <a:spcPts val="1000"/>
              </a:spcBef>
              <a:spcAft>
                <a:spcPts val="0"/>
              </a:spcAft>
              <a:buClr>
                <a:srgbClr val="DF0126"/>
              </a:buClr>
              <a:buSzPts val="1400"/>
              <a:buFont typeface="Arial"/>
              <a:buChar char="•"/>
            </a:pPr>
            <a:r>
              <a:rPr lang="en-US" sz="2000" b="0" i="0" u="none" strike="noStrike" cap="none">
                <a:solidFill>
                  <a:srgbClr val="000000"/>
                </a:solidFill>
                <a:latin typeface="Arial"/>
                <a:ea typeface="Arial"/>
                <a:cs typeface="Arial"/>
                <a:sym typeface="Arial"/>
              </a:rPr>
              <a:t>Identifies the </a:t>
            </a:r>
            <a:r>
              <a:rPr lang="en-US" sz="2000" b="1" i="0" u="none" strike="noStrike" cap="none">
                <a:solidFill>
                  <a:srgbClr val="000000"/>
                </a:solidFill>
                <a:latin typeface="Arial"/>
                <a:ea typeface="Arial"/>
                <a:cs typeface="Arial"/>
                <a:sym typeface="Arial"/>
              </a:rPr>
              <a:t>resources</a:t>
            </a:r>
            <a:r>
              <a:rPr lang="en-US" sz="2000" b="0" i="0" u="none" strike="noStrike" cap="none">
                <a:solidFill>
                  <a:srgbClr val="000000"/>
                </a:solidFill>
                <a:latin typeface="Arial"/>
                <a:ea typeface="Arial"/>
                <a:cs typeface="Arial"/>
                <a:sym typeface="Arial"/>
              </a:rPr>
              <a:t> required and </a:t>
            </a:r>
            <a:r>
              <a:rPr lang="en-US" sz="2000" b="1" i="0" u="none" strike="noStrike" cap="none">
                <a:solidFill>
                  <a:srgbClr val="000000"/>
                </a:solidFill>
                <a:latin typeface="Arial"/>
                <a:ea typeface="Arial"/>
                <a:cs typeface="Arial"/>
                <a:sym typeface="Arial"/>
              </a:rPr>
              <a:t>cost</a:t>
            </a:r>
            <a:r>
              <a:rPr lang="en-US" sz="2000" b="0" i="0" u="none" strike="noStrike" cap="none">
                <a:solidFill>
                  <a:srgbClr val="000000"/>
                </a:solidFill>
                <a:latin typeface="Arial"/>
                <a:ea typeface="Arial"/>
                <a:cs typeface="Arial"/>
                <a:sym typeface="Arial"/>
              </a:rPr>
              <a:t>.</a:t>
            </a:r>
            <a:endParaRPr sz="2000" b="0" i="0" u="none" strike="noStrike" cap="none">
              <a:solidFill>
                <a:srgbClr val="F35B1B"/>
              </a:solidFill>
              <a:latin typeface="Arial"/>
              <a:ea typeface="Arial"/>
              <a:cs typeface="Arial"/>
              <a:sym typeface="Arial"/>
            </a:endParaRPr>
          </a:p>
        </p:txBody>
      </p:sp>
      <p:sp>
        <p:nvSpPr>
          <p:cNvPr id="17" name="Google Shape;292;p16"/>
          <p:cNvSpPr txBox="1"/>
          <p:nvPr/>
        </p:nvSpPr>
        <p:spPr>
          <a:xfrm>
            <a:off x="2095223" y="5642479"/>
            <a:ext cx="7602980" cy="430887"/>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800"/>
              <a:buFont typeface="Noto Sans Symbols"/>
              <a:buNone/>
            </a:pPr>
            <a:r>
              <a:rPr lang="en-US" sz="2800" dirty="0">
                <a:solidFill>
                  <a:srgbClr val="000000"/>
                </a:solidFill>
                <a:latin typeface="Arial"/>
                <a:ea typeface="Arial"/>
                <a:cs typeface="Arial"/>
                <a:sym typeface="Arial"/>
              </a:rPr>
              <a:t>Planning is the efficient use of the 4 Resources</a:t>
            </a:r>
            <a:r>
              <a:rPr lang="en-US" sz="2400" dirty="0">
                <a:solidFill>
                  <a:srgbClr val="000000"/>
                </a:solidFill>
                <a:latin typeface="Trebuchet MS"/>
                <a:ea typeface="Trebuchet MS"/>
                <a:cs typeface="Trebuchet MS"/>
                <a:sym typeface="Trebuchet MS"/>
              </a:rPr>
              <a:t>!</a:t>
            </a:r>
            <a:endParaRPr dirty="0"/>
          </a:p>
        </p:txBody>
      </p:sp>
      <p:sp>
        <p:nvSpPr>
          <p:cNvPr id="18" name="Google Shape;293;p16"/>
          <p:cNvSpPr txBox="1"/>
          <p:nvPr/>
        </p:nvSpPr>
        <p:spPr>
          <a:xfrm>
            <a:off x="3596426" y="6264833"/>
            <a:ext cx="4403725" cy="365125"/>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Clr>
                <a:srgbClr val="800000"/>
              </a:buClr>
              <a:buSzPts val="2400"/>
              <a:buFont typeface="Noto Sans Symbols"/>
              <a:buNone/>
            </a:pPr>
            <a:r>
              <a:rPr lang="en-US" sz="2400">
                <a:solidFill>
                  <a:srgbClr val="FF0000"/>
                </a:solidFill>
                <a:latin typeface="Trebuchet MS"/>
                <a:ea typeface="Trebuchet MS"/>
                <a:cs typeface="Trebuchet MS"/>
                <a:sym typeface="Trebuchet MS"/>
              </a:rPr>
              <a:t>Time</a:t>
            </a:r>
            <a:r>
              <a:rPr lang="en-US" sz="2400">
                <a:solidFill>
                  <a:srgbClr val="000000"/>
                </a:solidFill>
                <a:latin typeface="Trebuchet MS"/>
                <a:ea typeface="Trebuchet MS"/>
                <a:cs typeface="Trebuchet MS"/>
                <a:sym typeface="Trebuchet MS"/>
              </a:rPr>
              <a:t>, </a:t>
            </a:r>
            <a:r>
              <a:rPr lang="en-US" sz="2400">
                <a:solidFill>
                  <a:srgbClr val="0000FF"/>
                </a:solidFill>
                <a:latin typeface="Trebuchet MS"/>
                <a:ea typeface="Trebuchet MS"/>
                <a:cs typeface="Trebuchet MS"/>
                <a:sym typeface="Trebuchet MS"/>
              </a:rPr>
              <a:t>Money</a:t>
            </a:r>
            <a:r>
              <a:rPr lang="en-US" sz="2400">
                <a:solidFill>
                  <a:srgbClr val="000000"/>
                </a:solidFill>
                <a:latin typeface="Trebuchet MS"/>
                <a:ea typeface="Trebuchet MS"/>
                <a:cs typeface="Trebuchet MS"/>
                <a:sym typeface="Trebuchet MS"/>
              </a:rPr>
              <a:t>, </a:t>
            </a:r>
            <a:r>
              <a:rPr lang="en-US" sz="2400">
                <a:solidFill>
                  <a:srgbClr val="009900"/>
                </a:solidFill>
                <a:latin typeface="Trebuchet MS"/>
                <a:ea typeface="Trebuchet MS"/>
                <a:cs typeface="Trebuchet MS"/>
                <a:sym typeface="Trebuchet MS"/>
              </a:rPr>
              <a:t>People</a:t>
            </a:r>
            <a:r>
              <a:rPr lang="en-US" sz="2400">
                <a:solidFill>
                  <a:srgbClr val="000000"/>
                </a:solidFill>
                <a:latin typeface="Trebuchet MS"/>
                <a:ea typeface="Trebuchet MS"/>
                <a:cs typeface="Trebuchet MS"/>
                <a:sym typeface="Trebuchet MS"/>
              </a:rPr>
              <a:t> &amp; </a:t>
            </a:r>
            <a:r>
              <a:rPr lang="en-US" sz="2400">
                <a:solidFill>
                  <a:srgbClr val="FF00FF"/>
                </a:solidFill>
                <a:latin typeface="Trebuchet MS"/>
                <a:ea typeface="Trebuchet MS"/>
                <a:cs typeface="Trebuchet MS"/>
                <a:sym typeface="Trebuchet MS"/>
              </a:rPr>
              <a:t>Material</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pic>
        <p:nvPicPr>
          <p:cNvPr id="298" name="Google Shape;298;p1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99" name="Google Shape;299;p1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0" name="Google Shape;300;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1" name="Google Shape;301;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2" name="Google Shape;302;p17"/>
          <p:cNvPicPr preferRelativeResize="0"/>
          <p:nvPr/>
        </p:nvPicPr>
        <p:blipFill rotWithShape="1">
          <a:blip r:embed="rId6">
            <a:alphaModFix/>
          </a:blip>
          <a:srcRect/>
          <a:stretch/>
        </p:blipFill>
        <p:spPr>
          <a:xfrm>
            <a:off x="0" y="0"/>
            <a:ext cx="7436487" cy="1610200"/>
          </a:xfrm>
          <a:prstGeom prst="rect">
            <a:avLst/>
          </a:prstGeom>
          <a:noFill/>
          <a:ln>
            <a:noFill/>
          </a:ln>
        </p:spPr>
      </p:pic>
      <p:sp>
        <p:nvSpPr>
          <p:cNvPr id="303" name="Google Shape;303;p17"/>
          <p:cNvSpPr txBox="1"/>
          <p:nvPr/>
        </p:nvSpPr>
        <p:spPr>
          <a:xfrm>
            <a:off x="2199803" y="498334"/>
            <a:ext cx="324947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Elements of Planning</a:t>
            </a:r>
            <a:endParaRPr/>
          </a:p>
        </p:txBody>
      </p:sp>
      <p:sp>
        <p:nvSpPr>
          <p:cNvPr id="304" name="Google Shape;304;p17"/>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305" name="Google Shape;305;p17"/>
          <p:cNvSpPr txBox="1"/>
          <p:nvPr/>
        </p:nvSpPr>
        <p:spPr>
          <a:xfrm>
            <a:off x="1262952" y="1336245"/>
            <a:ext cx="9895536" cy="4172734"/>
          </a:xfrm>
          <a:prstGeom prst="rect">
            <a:avLst/>
          </a:prstGeom>
          <a:noFill/>
          <a:ln>
            <a:noFill/>
          </a:ln>
        </p:spPr>
        <p:txBody>
          <a:bodyPr spcFirstLastPara="1" wrap="square" lIns="76200" tIns="38100" rIns="76200" bIns="38100" anchor="t" anchorCtr="0">
            <a:noAutofit/>
          </a:bodyPr>
          <a:lstStyle/>
          <a:p>
            <a:pPr marL="395288" marR="0" lvl="0" indent="-395288" algn="l" rtl="0">
              <a:lnSpc>
                <a:spcPct val="95000"/>
              </a:lnSpc>
              <a:spcBef>
                <a:spcPts val="0"/>
              </a:spcBef>
              <a:spcAft>
                <a:spcPts val="0"/>
              </a:spcAft>
              <a:buClr>
                <a:srgbClr val="262626"/>
              </a:buClr>
              <a:buSzPts val="2400"/>
              <a:buFont typeface="Noto Sans Symbols"/>
              <a:buChar char="▪"/>
            </a:pPr>
            <a:r>
              <a:rPr lang="en-US" sz="2400" dirty="0">
                <a:solidFill>
                  <a:srgbClr val="262626"/>
                </a:solidFill>
                <a:latin typeface="Arial"/>
                <a:ea typeface="Arial"/>
                <a:cs typeface="Arial"/>
                <a:sym typeface="Arial"/>
              </a:rPr>
              <a:t>Scope Definition</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dirty="0">
                <a:solidFill>
                  <a:srgbClr val="262626"/>
                </a:solidFill>
                <a:latin typeface="Arial"/>
                <a:ea typeface="Arial"/>
                <a:cs typeface="Arial"/>
                <a:sym typeface="Arial"/>
              </a:rPr>
              <a:t>Execution strategy (EPC, D&amp;B, C etc.)</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dirty="0">
                <a:solidFill>
                  <a:srgbClr val="262626"/>
                </a:solidFill>
                <a:latin typeface="Arial"/>
                <a:ea typeface="Arial"/>
                <a:cs typeface="Arial"/>
                <a:sym typeface="Arial"/>
              </a:rPr>
              <a:t>Contract requirement</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dirty="0">
                <a:solidFill>
                  <a:srgbClr val="262626"/>
                </a:solidFill>
                <a:latin typeface="Arial"/>
                <a:ea typeface="Arial"/>
                <a:cs typeface="Arial"/>
                <a:sym typeface="Arial"/>
              </a:rPr>
              <a:t>Discipline integration</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dirty="0">
                <a:solidFill>
                  <a:srgbClr val="262626"/>
                </a:solidFill>
                <a:latin typeface="Arial"/>
                <a:ea typeface="Arial"/>
                <a:cs typeface="Arial"/>
                <a:sym typeface="Arial"/>
              </a:rPr>
              <a:t>Work Breakdown Structure (WBS)</a:t>
            </a:r>
            <a:endParaRPr dirty="0"/>
          </a:p>
          <a:p>
            <a:pPr marL="228600" marR="0" lvl="0" indent="-121920" algn="l" rtl="0">
              <a:lnSpc>
                <a:spcPct val="95000"/>
              </a:lnSpc>
              <a:spcBef>
                <a:spcPts val="1000"/>
              </a:spcBef>
              <a:spcAft>
                <a:spcPts val="0"/>
              </a:spcAft>
              <a:buClr>
                <a:schemeClr val="dk1"/>
              </a:buClr>
              <a:buSzPts val="1680"/>
              <a:buFont typeface="Arial"/>
              <a:buNone/>
            </a:pPr>
            <a:endParaRPr sz="2400" dirty="0">
              <a:solidFill>
                <a:srgbClr val="262626"/>
              </a:solidFill>
              <a:latin typeface="Arial"/>
              <a:ea typeface="Arial"/>
              <a:cs typeface="Arial"/>
              <a:sym typeface="Aria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044801" y="1519888"/>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05;p17"/>
          <p:cNvSpPr txBox="1"/>
          <p:nvPr/>
        </p:nvSpPr>
        <p:spPr>
          <a:xfrm>
            <a:off x="1478106" y="1684689"/>
            <a:ext cx="9895536" cy="4172734"/>
          </a:xfrm>
          <a:prstGeom prst="rect">
            <a:avLst/>
          </a:prstGeom>
          <a:noFill/>
          <a:ln>
            <a:noFill/>
          </a:ln>
        </p:spPr>
        <p:txBody>
          <a:bodyPr spcFirstLastPara="1" wrap="square" lIns="76200" tIns="38100" rIns="76200" bIns="38100" anchor="t" anchorCtr="0">
            <a:noAutofit/>
          </a:bodyPr>
          <a:lstStyle/>
          <a:p>
            <a:pPr marL="395288" marR="0" lvl="0" indent="-395288" algn="l" rtl="0">
              <a:lnSpc>
                <a:spcPct val="95000"/>
              </a:lnSpc>
              <a:spcBef>
                <a:spcPts val="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Scope Definition</a:t>
            </a:r>
            <a:endParaRPr/>
          </a:p>
          <a:p>
            <a:pPr marL="395288" marR="0" lvl="0" indent="-242888" algn="l" rtl="0">
              <a:lnSpc>
                <a:spcPct val="95000"/>
              </a:lnSpc>
              <a:spcBef>
                <a:spcPts val="1000"/>
              </a:spcBef>
              <a:spcAft>
                <a:spcPts val="0"/>
              </a:spcAft>
              <a:buClr>
                <a:schemeClr val="dk1"/>
              </a:buClr>
              <a:buSzPts val="2400"/>
              <a:buFont typeface="Noto Sans Symbols"/>
              <a:buNone/>
            </a:pPr>
            <a:endParaRPr sz="240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Execution strategy (EPC, D&amp;B, C etc.)</a:t>
            </a:r>
            <a:endParaRPr/>
          </a:p>
          <a:p>
            <a:pPr marL="395288" marR="0" lvl="0" indent="-242888" algn="l" rtl="0">
              <a:lnSpc>
                <a:spcPct val="95000"/>
              </a:lnSpc>
              <a:spcBef>
                <a:spcPts val="1000"/>
              </a:spcBef>
              <a:spcAft>
                <a:spcPts val="0"/>
              </a:spcAft>
              <a:buClr>
                <a:schemeClr val="dk1"/>
              </a:buClr>
              <a:buSzPts val="2400"/>
              <a:buFont typeface="Noto Sans Symbols"/>
              <a:buNone/>
            </a:pPr>
            <a:endParaRPr sz="240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Contract requirement</a:t>
            </a:r>
            <a:endParaRPr/>
          </a:p>
          <a:p>
            <a:pPr marL="395288" marR="0" lvl="0" indent="-242888" algn="l" rtl="0">
              <a:lnSpc>
                <a:spcPct val="95000"/>
              </a:lnSpc>
              <a:spcBef>
                <a:spcPts val="1000"/>
              </a:spcBef>
              <a:spcAft>
                <a:spcPts val="0"/>
              </a:spcAft>
              <a:buClr>
                <a:schemeClr val="dk1"/>
              </a:buClr>
              <a:buSzPts val="2400"/>
              <a:buFont typeface="Noto Sans Symbols"/>
              <a:buNone/>
            </a:pPr>
            <a:endParaRPr sz="240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Discipline integration</a:t>
            </a:r>
            <a:endParaRPr/>
          </a:p>
          <a:p>
            <a:pPr marL="395288" marR="0" lvl="0" indent="-242888" algn="l" rtl="0">
              <a:lnSpc>
                <a:spcPct val="95000"/>
              </a:lnSpc>
              <a:spcBef>
                <a:spcPts val="1000"/>
              </a:spcBef>
              <a:spcAft>
                <a:spcPts val="0"/>
              </a:spcAft>
              <a:buClr>
                <a:schemeClr val="dk1"/>
              </a:buClr>
              <a:buSzPts val="2400"/>
              <a:buFont typeface="Noto Sans Symbols"/>
              <a:buNone/>
            </a:pPr>
            <a:endParaRPr sz="240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a:solidFill>
                  <a:srgbClr val="262626"/>
                </a:solidFill>
                <a:latin typeface="Arial"/>
                <a:ea typeface="Arial"/>
                <a:cs typeface="Arial"/>
                <a:sym typeface="Arial"/>
              </a:rPr>
              <a:t>Work Breakdown Structure (WBS)</a:t>
            </a:r>
            <a:endParaRPr/>
          </a:p>
          <a:p>
            <a:pPr marL="228600" marR="0" lvl="0" indent="-121920" algn="l" rtl="0">
              <a:lnSpc>
                <a:spcPct val="95000"/>
              </a:lnSpc>
              <a:spcBef>
                <a:spcPts val="1000"/>
              </a:spcBef>
              <a:spcAft>
                <a:spcPts val="0"/>
              </a:spcAft>
              <a:buClr>
                <a:schemeClr val="dk1"/>
              </a:buClr>
              <a:buSzPts val="1680"/>
              <a:buFont typeface="Arial"/>
              <a:buNone/>
            </a:pPr>
            <a:endParaRPr sz="2400">
              <a:solidFill>
                <a:srgbClr val="262626"/>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pic>
        <p:nvPicPr>
          <p:cNvPr id="310" name="Google Shape;310;p1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11" name="Google Shape;311;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12" name="Google Shape;312;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13" name="Google Shape;313;p1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14" name="Google Shape;314;p18"/>
          <p:cNvPicPr preferRelativeResize="0"/>
          <p:nvPr/>
        </p:nvPicPr>
        <p:blipFill rotWithShape="1">
          <a:blip r:embed="rId6">
            <a:alphaModFix/>
          </a:blip>
          <a:srcRect/>
          <a:stretch/>
        </p:blipFill>
        <p:spPr>
          <a:xfrm>
            <a:off x="0" y="0"/>
            <a:ext cx="7436487" cy="1610200"/>
          </a:xfrm>
          <a:prstGeom prst="rect">
            <a:avLst/>
          </a:prstGeom>
          <a:noFill/>
          <a:ln>
            <a:noFill/>
          </a:ln>
        </p:spPr>
      </p:pic>
      <p:sp>
        <p:nvSpPr>
          <p:cNvPr id="315" name="Google Shape;315;p18"/>
          <p:cNvSpPr txBox="1"/>
          <p:nvPr/>
        </p:nvSpPr>
        <p:spPr>
          <a:xfrm>
            <a:off x="2199803" y="498334"/>
            <a:ext cx="324947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Elements of Planning</a:t>
            </a:r>
            <a:endParaRPr/>
          </a:p>
        </p:txBody>
      </p:sp>
      <p:sp>
        <p:nvSpPr>
          <p:cNvPr id="316" name="Google Shape;316;p18"/>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875468" y="1318831"/>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17;p18"/>
          <p:cNvSpPr txBox="1"/>
          <p:nvPr/>
        </p:nvSpPr>
        <p:spPr>
          <a:xfrm>
            <a:off x="1262952" y="1610200"/>
            <a:ext cx="9895536" cy="3819515"/>
          </a:xfrm>
          <a:prstGeom prst="rect">
            <a:avLst/>
          </a:prstGeom>
          <a:noFill/>
          <a:ln>
            <a:noFill/>
          </a:ln>
        </p:spPr>
        <p:txBody>
          <a:bodyPr spcFirstLastPara="1" wrap="square" lIns="76200" tIns="38100" rIns="76200" bIns="38100" anchor="t" anchorCtr="0">
            <a:noAutofit/>
          </a:bodyPr>
          <a:lstStyle/>
          <a:p>
            <a:pPr marL="395288" marR="0" lvl="0" indent="-395288" algn="l" rtl="0">
              <a:lnSpc>
                <a:spcPct val="95000"/>
              </a:lnSpc>
              <a:spcBef>
                <a:spcPts val="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Organizational Breakdown Structure</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b="0" i="0" u="none" strike="noStrike" cap="none"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Work and Planning Packaging</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b="0" i="0" u="none" strike="noStrike" cap="none"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Identifying / Defining the activities &amp; milestones necessary</a:t>
            </a:r>
            <a:endParaRPr dirty="0"/>
          </a:p>
          <a:p>
            <a:pPr marL="395288" marR="0" lvl="0" indent="-242888" algn="l" rtl="0">
              <a:lnSpc>
                <a:spcPct val="95000"/>
              </a:lnSpc>
              <a:spcBef>
                <a:spcPts val="1000"/>
              </a:spcBef>
              <a:spcAft>
                <a:spcPts val="0"/>
              </a:spcAft>
              <a:buClr>
                <a:schemeClr val="dk1"/>
              </a:buClr>
              <a:buSzPts val="2400"/>
              <a:buFont typeface="Noto Sans Symbols"/>
              <a:buNone/>
            </a:pPr>
            <a:endParaRPr sz="2400" b="0" i="0" u="none" strike="noStrike" cap="none" dirty="0">
              <a:solidFill>
                <a:srgbClr val="262626"/>
              </a:solidFill>
              <a:latin typeface="Arial"/>
              <a:ea typeface="Arial"/>
              <a:cs typeface="Arial"/>
              <a:sym typeface="Arial"/>
            </a:endParaRPr>
          </a:p>
          <a:p>
            <a:pPr marL="395288" marR="0" lvl="0" indent="-395288" algn="l" rtl="0">
              <a:lnSpc>
                <a:spcPct val="95000"/>
              </a:lnSpc>
              <a:spcBef>
                <a:spcPts val="1000"/>
              </a:spcBef>
              <a:spcAft>
                <a:spcPts val="0"/>
              </a:spcAft>
              <a:buClr>
                <a:srgbClr val="262626"/>
              </a:buClr>
              <a:buSzPts val="2400"/>
              <a:buFont typeface="Noto Sans Symbols"/>
              <a:buChar char="▪"/>
            </a:pPr>
            <a:r>
              <a:rPr lang="en-US" sz="2400" b="0" i="0" u="none" strike="noStrike" cap="none" dirty="0">
                <a:solidFill>
                  <a:srgbClr val="262626"/>
                </a:solidFill>
                <a:latin typeface="Arial"/>
                <a:ea typeface="Arial"/>
                <a:cs typeface="Arial"/>
                <a:sym typeface="Arial"/>
              </a:rPr>
              <a:t>Level of detail</a:t>
            </a:r>
            <a:endParaRPr dirty="0"/>
          </a:p>
          <a:p>
            <a:pPr marL="228600" marR="0" lvl="0" indent="-121920" algn="l" rtl="0">
              <a:lnSpc>
                <a:spcPct val="95000"/>
              </a:lnSpc>
              <a:spcBef>
                <a:spcPts val="1000"/>
              </a:spcBef>
              <a:spcAft>
                <a:spcPts val="0"/>
              </a:spcAft>
              <a:buClr>
                <a:schemeClr val="dk1"/>
              </a:buClr>
              <a:buSzPts val="1680"/>
              <a:buFont typeface="Arial"/>
              <a:buNone/>
            </a:pPr>
            <a:endParaRPr sz="2400" b="0" i="0" u="none" strike="noStrike" cap="none" dirty="0">
              <a:solidFill>
                <a:srgbClr val="262626"/>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pic>
        <p:nvPicPr>
          <p:cNvPr id="322" name="Google Shape;322;p19"/>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323" name="Google Shape;323;p19"/>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24" name="Google Shape;324;p19"/>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25" name="Google Shape;325;p19"/>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326" name="Google Shape;326;p19"/>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27" name="Google Shape;327;p19"/>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28" name="Google Shape;328;p19"/>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29" name="Google Shape;329;p19"/>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330" name="Google Shape;330;p19"/>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331;p19"/>
          <p:cNvSpPr txBox="1"/>
          <p:nvPr/>
        </p:nvSpPr>
        <p:spPr>
          <a:xfrm>
            <a:off x="1525329" y="1682092"/>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Questions Planner Asks- Fundamentals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pic>
        <p:nvPicPr>
          <p:cNvPr id="336" name="Google Shape;336;p2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37" name="Google Shape;337;p2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38" name="Google Shape;338;p2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9" name="Google Shape;339;p2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40" name="Google Shape;340;p20"/>
          <p:cNvPicPr preferRelativeResize="0"/>
          <p:nvPr/>
        </p:nvPicPr>
        <p:blipFill rotWithShape="1">
          <a:blip r:embed="rId6">
            <a:alphaModFix/>
          </a:blip>
          <a:srcRect/>
          <a:stretch/>
        </p:blipFill>
        <p:spPr>
          <a:xfrm>
            <a:off x="0" y="0"/>
            <a:ext cx="7898296" cy="1610200"/>
          </a:xfrm>
          <a:prstGeom prst="rect">
            <a:avLst/>
          </a:prstGeom>
          <a:noFill/>
          <a:ln>
            <a:noFill/>
          </a:ln>
        </p:spPr>
      </p:pic>
      <p:sp>
        <p:nvSpPr>
          <p:cNvPr id="341" name="Google Shape;341;p20"/>
          <p:cNvSpPr txBox="1"/>
          <p:nvPr/>
        </p:nvSpPr>
        <p:spPr>
          <a:xfrm>
            <a:off x="2199803" y="498334"/>
            <a:ext cx="584422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Questions Planner Asks- Fundamentals</a:t>
            </a:r>
            <a:endParaRPr/>
          </a:p>
        </p:txBody>
      </p:sp>
      <p:sp>
        <p:nvSpPr>
          <p:cNvPr id="342" name="Google Shape;342;p20"/>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43;p20"/>
          <p:cNvSpPr txBox="1"/>
          <p:nvPr/>
        </p:nvSpPr>
        <p:spPr>
          <a:xfrm>
            <a:off x="1564632" y="1755974"/>
            <a:ext cx="9941874" cy="3569129"/>
          </a:xfrm>
          <a:prstGeom prst="rect">
            <a:avLst/>
          </a:prstGeom>
          <a:noFill/>
          <a:ln>
            <a:noFill/>
          </a:ln>
        </p:spPr>
        <p:txBody>
          <a:bodyPr spcFirstLastPara="1" wrap="square" lIns="74600" tIns="38100" rIns="74600" bIns="38100" anchor="t" anchorCtr="0">
            <a:noAutofit/>
          </a:bodyPr>
          <a:lstStyle/>
          <a:p>
            <a:pPr marL="457200" marR="0" lvl="0" indent="-457200"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is the </a:t>
            </a:r>
            <a:r>
              <a:rPr lang="en-US" sz="2400" b="1" dirty="0">
                <a:solidFill>
                  <a:srgbClr val="000000"/>
                </a:solidFill>
                <a:latin typeface="Arial"/>
                <a:ea typeface="Arial"/>
                <a:cs typeface="Arial"/>
                <a:sym typeface="Arial"/>
              </a:rPr>
              <a:t>scope of work</a:t>
            </a:r>
            <a:r>
              <a:rPr lang="en-US" sz="2400" dirty="0">
                <a:solidFill>
                  <a:srgbClr val="000000"/>
                </a:solidFill>
                <a:latin typeface="Arial"/>
                <a:ea typeface="Arial"/>
                <a:cs typeface="Arial"/>
                <a:sym typeface="Arial"/>
              </a:rPr>
              <a:t>?</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is the </a:t>
            </a:r>
            <a:r>
              <a:rPr lang="en-US" sz="2400" b="1" dirty="0">
                <a:solidFill>
                  <a:srgbClr val="000000"/>
                </a:solidFill>
                <a:latin typeface="Arial"/>
                <a:ea typeface="Arial"/>
                <a:cs typeface="Arial"/>
                <a:sym typeface="Arial"/>
              </a:rPr>
              <a:t>execution strategy</a:t>
            </a:r>
            <a:r>
              <a:rPr lang="en-US" sz="2400" dirty="0">
                <a:solidFill>
                  <a:srgbClr val="000000"/>
                </a:solidFill>
                <a:latin typeface="Arial"/>
                <a:ea typeface="Arial"/>
                <a:cs typeface="Arial"/>
                <a:sym typeface="Arial"/>
              </a:rPr>
              <a:t>? E? EP? EPC? EPCM? CM? PMC?</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When is the official contract </a:t>
            </a:r>
            <a:r>
              <a:rPr lang="en-US" sz="2400" b="1" dirty="0">
                <a:solidFill>
                  <a:srgbClr val="000000"/>
                </a:solidFill>
                <a:latin typeface="Arial"/>
                <a:ea typeface="Arial"/>
                <a:cs typeface="Arial"/>
                <a:sym typeface="Arial"/>
              </a:rPr>
              <a:t>award</a:t>
            </a:r>
            <a:r>
              <a:rPr lang="en-US" sz="2400" dirty="0">
                <a:solidFill>
                  <a:srgbClr val="000000"/>
                </a:solidFill>
                <a:latin typeface="Arial"/>
                <a:ea typeface="Arial"/>
                <a:cs typeface="Arial"/>
                <a:sym typeface="Arial"/>
              </a:rPr>
              <a:t> or </a:t>
            </a:r>
            <a:r>
              <a:rPr lang="en-US" sz="2400" b="1" dirty="0">
                <a:solidFill>
                  <a:srgbClr val="000000"/>
                </a:solidFill>
                <a:latin typeface="Arial"/>
                <a:ea typeface="Arial"/>
                <a:cs typeface="Arial"/>
                <a:sym typeface="Arial"/>
              </a:rPr>
              <a:t>notice to proceed date</a:t>
            </a:r>
            <a:r>
              <a:rPr lang="en-US" sz="2400" dirty="0">
                <a:solidFill>
                  <a:srgbClr val="000000"/>
                </a:solidFill>
                <a:latin typeface="Arial"/>
                <a:ea typeface="Arial"/>
                <a:cs typeface="Arial"/>
                <a:sym typeface="Arial"/>
              </a:rPr>
              <a:t>?</a:t>
            </a:r>
            <a:endParaRPr dirty="0"/>
          </a:p>
          <a:p>
            <a:pPr marL="457200" marR="0" lvl="0" indent="-457200"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constitutes </a:t>
            </a:r>
            <a:r>
              <a:rPr lang="en-US" sz="2400" b="1" dirty="0">
                <a:solidFill>
                  <a:srgbClr val="000000"/>
                </a:solidFill>
                <a:latin typeface="Arial"/>
                <a:ea typeface="Arial"/>
                <a:cs typeface="Arial"/>
                <a:sym typeface="Arial"/>
              </a:rPr>
              <a:t>completion</a:t>
            </a:r>
            <a:r>
              <a:rPr lang="en-US" sz="2400" dirty="0">
                <a:solidFill>
                  <a:srgbClr val="000000"/>
                </a:solidFill>
                <a:latin typeface="Arial"/>
                <a:ea typeface="Arial"/>
                <a:cs typeface="Arial"/>
                <a:sym typeface="Arial"/>
              </a:rPr>
              <a:t>? </a:t>
            </a:r>
            <a:endParaRP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1"/>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349" name="Google Shape;349;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50" name="Google Shape;350;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51" name="Google Shape;351;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352" name="Google Shape;352;p21"/>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53" name="Google Shape;353;p21"/>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54" name="Google Shape;354;p21"/>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55" name="Google Shape;355;p21"/>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356" name="Google Shape;356;p21"/>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357;p21"/>
          <p:cNvSpPr txBox="1"/>
          <p:nvPr/>
        </p:nvSpPr>
        <p:spPr>
          <a:xfrm>
            <a:off x="1525329" y="1590809"/>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Questions Planner Asks- Tasks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pic>
        <p:nvPicPr>
          <p:cNvPr id="362" name="Google Shape;362;p2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63" name="Google Shape;363;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4" name="Google Shape;364;p2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65" name="Google Shape;365;p2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66" name="Google Shape;366;p22"/>
          <p:cNvPicPr preferRelativeResize="0"/>
          <p:nvPr/>
        </p:nvPicPr>
        <p:blipFill rotWithShape="1">
          <a:blip r:embed="rId6">
            <a:alphaModFix/>
          </a:blip>
          <a:srcRect/>
          <a:stretch/>
        </p:blipFill>
        <p:spPr>
          <a:xfrm>
            <a:off x="0" y="0"/>
            <a:ext cx="7898296" cy="1610200"/>
          </a:xfrm>
          <a:prstGeom prst="rect">
            <a:avLst/>
          </a:prstGeom>
          <a:noFill/>
          <a:ln>
            <a:noFill/>
          </a:ln>
        </p:spPr>
      </p:pic>
      <p:sp>
        <p:nvSpPr>
          <p:cNvPr id="367" name="Google Shape;367;p22"/>
          <p:cNvSpPr txBox="1"/>
          <p:nvPr/>
        </p:nvSpPr>
        <p:spPr>
          <a:xfrm>
            <a:off x="2199803" y="498334"/>
            <a:ext cx="453970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Questions Planner Asks- Tasks</a:t>
            </a:r>
            <a:endParaRPr/>
          </a:p>
        </p:txBody>
      </p:sp>
      <p:sp>
        <p:nvSpPr>
          <p:cNvPr id="368" name="Google Shape;368;p22"/>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62301" y="1396712"/>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69;p22"/>
          <p:cNvSpPr txBox="1"/>
          <p:nvPr/>
        </p:nvSpPr>
        <p:spPr>
          <a:xfrm>
            <a:off x="1014366" y="1846924"/>
            <a:ext cx="11123281" cy="3286897"/>
          </a:xfrm>
          <a:prstGeom prst="rect">
            <a:avLst/>
          </a:prstGeom>
          <a:noFill/>
          <a:ln>
            <a:noFill/>
          </a:ln>
        </p:spPr>
        <p:txBody>
          <a:bodyPr spcFirstLastPara="1" wrap="square" lIns="76200" tIns="38100" rIns="76200" bIns="38100" anchor="t" anchorCtr="0">
            <a:noAutofit/>
          </a:bodyPr>
          <a:lstStyle/>
          <a:p>
            <a:pPr marL="395288" marR="0" lvl="0" indent="-395288" algn="l" rtl="0">
              <a:lnSpc>
                <a:spcPct val="150000"/>
              </a:lnSpc>
              <a:spcBef>
                <a:spcPts val="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 tasks </a:t>
            </a:r>
            <a:r>
              <a:rPr lang="en-US" sz="2400">
                <a:solidFill>
                  <a:srgbClr val="000000"/>
                </a:solidFill>
                <a:latin typeface="Arial"/>
                <a:ea typeface="Arial"/>
                <a:cs typeface="Arial"/>
                <a:sym typeface="Arial"/>
              </a:rPr>
              <a:t>will be performed? (Scope)</a:t>
            </a:r>
            <a:endParaRPr/>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How </a:t>
            </a:r>
            <a:r>
              <a:rPr lang="en-US" sz="2400">
                <a:solidFill>
                  <a:srgbClr val="000000"/>
                </a:solidFill>
                <a:latin typeface="Arial"/>
                <a:ea typeface="Arial"/>
                <a:cs typeface="Arial"/>
                <a:sym typeface="Arial"/>
              </a:rPr>
              <a:t>will the tasks be performed? (Execution Plan)</a:t>
            </a:r>
            <a:endParaRPr/>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What </a:t>
            </a:r>
            <a:r>
              <a:rPr lang="en-US" sz="2400">
                <a:solidFill>
                  <a:srgbClr val="000000"/>
                </a:solidFill>
                <a:latin typeface="Arial"/>
                <a:ea typeface="Arial"/>
                <a:cs typeface="Arial"/>
                <a:sym typeface="Arial"/>
              </a:rPr>
              <a:t>is the </a:t>
            </a:r>
            <a:r>
              <a:rPr lang="en-US" sz="2400" b="1">
                <a:solidFill>
                  <a:srgbClr val="000000"/>
                </a:solidFill>
                <a:latin typeface="Arial"/>
                <a:ea typeface="Arial"/>
                <a:cs typeface="Arial"/>
                <a:sym typeface="Arial"/>
              </a:rPr>
              <a:t>sequence </a:t>
            </a:r>
            <a:r>
              <a:rPr lang="en-US" sz="2400">
                <a:solidFill>
                  <a:srgbClr val="000000"/>
                </a:solidFill>
                <a:latin typeface="Arial"/>
                <a:ea typeface="Arial"/>
                <a:cs typeface="Arial"/>
                <a:sym typeface="Arial"/>
              </a:rPr>
              <a:t>the tasks will be performed? (Execution Plan &amp; Resources)</a:t>
            </a:r>
            <a:endParaRPr/>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a:solidFill>
                  <a:srgbClr val="000000"/>
                </a:solidFill>
                <a:latin typeface="Arial"/>
                <a:ea typeface="Arial"/>
                <a:cs typeface="Arial"/>
                <a:sym typeface="Arial"/>
              </a:rPr>
              <a:t>Who </a:t>
            </a:r>
            <a:r>
              <a:rPr lang="en-US" sz="2400">
                <a:solidFill>
                  <a:srgbClr val="000000"/>
                </a:solidFill>
                <a:latin typeface="Arial"/>
                <a:ea typeface="Arial"/>
                <a:cs typeface="Arial"/>
                <a:sym typeface="Arial"/>
              </a:rPr>
              <a:t>will perform the tasks?  (Resources &amp; Execution Plan)</a:t>
            </a:r>
            <a:endParaRPr sz="2400">
              <a:solidFill>
                <a:srgbClr val="44546A"/>
              </a:solidFill>
              <a:latin typeface="Arial"/>
              <a:ea typeface="Arial"/>
              <a:cs typeface="Arial"/>
              <a:sym typeface="Arial"/>
            </a:endParaRPr>
          </a:p>
          <a:p>
            <a:pPr marL="228600" marR="0" lvl="0" indent="-228600" algn="l" rtl="0">
              <a:lnSpc>
                <a:spcPct val="150000"/>
              </a:lnSpc>
              <a:spcBef>
                <a:spcPts val="1000"/>
              </a:spcBef>
              <a:spcAft>
                <a:spcPts val="0"/>
              </a:spcAft>
              <a:buClr>
                <a:schemeClr val="dk1"/>
              </a:buClr>
              <a:buSzPts val="2400"/>
              <a:buFont typeface="Noto Sans Symbols"/>
              <a:buNone/>
            </a:pPr>
            <a:endParaRPr sz="2400">
              <a:solidFill>
                <a:srgbClr val="44546A"/>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4" name="Google Shape;374;p23"/>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375" name="Google Shape;375;p23"/>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76" name="Google Shape;376;p23"/>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77" name="Google Shape;377;p23"/>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378" name="Google Shape;378;p23"/>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379" name="Google Shape;379;p23"/>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380" name="Google Shape;380;p23"/>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381" name="Google Shape;381;p23"/>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382" name="Google Shape;382;p23"/>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383;p23"/>
          <p:cNvSpPr txBox="1"/>
          <p:nvPr/>
        </p:nvSpPr>
        <p:spPr>
          <a:xfrm>
            <a:off x="1516361" y="1682092"/>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Questions Planner Asks</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2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89" name="Google Shape;389;p2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0" name="Google Shape;390;p2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91" name="Google Shape;391;p2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92" name="Google Shape;392;p24"/>
          <p:cNvPicPr preferRelativeResize="0"/>
          <p:nvPr/>
        </p:nvPicPr>
        <p:blipFill rotWithShape="1">
          <a:blip r:embed="rId6">
            <a:alphaModFix/>
          </a:blip>
          <a:srcRect/>
          <a:stretch/>
        </p:blipFill>
        <p:spPr>
          <a:xfrm>
            <a:off x="0" y="0"/>
            <a:ext cx="7898296" cy="1610200"/>
          </a:xfrm>
          <a:prstGeom prst="rect">
            <a:avLst/>
          </a:prstGeom>
          <a:noFill/>
          <a:ln>
            <a:noFill/>
          </a:ln>
        </p:spPr>
      </p:pic>
      <p:sp>
        <p:nvSpPr>
          <p:cNvPr id="393" name="Google Shape;393;p24"/>
          <p:cNvSpPr txBox="1"/>
          <p:nvPr/>
        </p:nvSpPr>
        <p:spPr>
          <a:xfrm>
            <a:off x="2199803" y="498334"/>
            <a:ext cx="3586879"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Questions Planner Asks</a:t>
            </a:r>
            <a:endParaRPr/>
          </a:p>
        </p:txBody>
      </p:sp>
      <p:sp>
        <p:nvSpPr>
          <p:cNvPr id="394" name="Google Shape;394;p24"/>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395;p24"/>
          <p:cNvSpPr txBox="1"/>
          <p:nvPr/>
        </p:nvSpPr>
        <p:spPr>
          <a:xfrm>
            <a:off x="1393565" y="1761136"/>
            <a:ext cx="10679109" cy="2616715"/>
          </a:xfrm>
          <a:prstGeom prst="rect">
            <a:avLst/>
          </a:prstGeom>
          <a:noFill/>
          <a:ln>
            <a:noFill/>
          </a:ln>
        </p:spPr>
        <p:txBody>
          <a:bodyPr spcFirstLastPara="1" wrap="square" lIns="74600" tIns="38100" rIns="74600" bIns="38100" anchor="t" anchorCtr="0">
            <a:noAutofit/>
          </a:bodyPr>
          <a:lstStyle/>
          <a:p>
            <a:pPr marL="395288" marR="0" lvl="0" indent="-395288" algn="l" rtl="0">
              <a:lnSpc>
                <a:spcPct val="150000"/>
              </a:lnSpc>
              <a:spcBef>
                <a:spcPts val="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Where is the </a:t>
            </a:r>
            <a:r>
              <a:rPr lang="en-US" sz="2400" b="1" dirty="0">
                <a:solidFill>
                  <a:srgbClr val="000000"/>
                </a:solidFill>
                <a:latin typeface="Arial"/>
                <a:ea typeface="Arial"/>
                <a:cs typeface="Arial"/>
                <a:sym typeface="Arial"/>
              </a:rPr>
              <a:t>equipment list</a:t>
            </a:r>
            <a:r>
              <a:rPr lang="en-US" sz="2400" dirty="0">
                <a:solidFill>
                  <a:srgbClr val="000000"/>
                </a:solidFill>
                <a:latin typeface="Arial"/>
                <a:ea typeface="Arial"/>
                <a:cs typeface="Arial"/>
                <a:sym typeface="Arial"/>
              </a:rPr>
              <a:t>, is there any exotic material used? </a:t>
            </a:r>
            <a:r>
              <a:rPr lang="en-US" sz="1200" dirty="0">
                <a:solidFill>
                  <a:srgbClr val="000000"/>
                </a:solidFill>
                <a:latin typeface="Arial"/>
                <a:ea typeface="Arial"/>
                <a:cs typeface="Arial"/>
                <a:sym typeface="Arial"/>
              </a:rPr>
              <a:t>(Scope &amp; Execution Plan)</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How many </a:t>
            </a:r>
            <a:r>
              <a:rPr lang="en-US" sz="2400" b="1" dirty="0">
                <a:solidFill>
                  <a:srgbClr val="000000"/>
                </a:solidFill>
                <a:latin typeface="Arial"/>
                <a:ea typeface="Arial"/>
                <a:cs typeface="Arial"/>
                <a:sym typeface="Arial"/>
              </a:rPr>
              <a:t>subcontractors</a:t>
            </a:r>
            <a:r>
              <a:rPr lang="en-US" sz="2400" dirty="0">
                <a:solidFill>
                  <a:srgbClr val="000000"/>
                </a:solidFill>
                <a:latin typeface="Arial"/>
                <a:ea typeface="Arial"/>
                <a:cs typeface="Arial"/>
                <a:sym typeface="Arial"/>
              </a:rPr>
              <a:t> do we plan to use? </a:t>
            </a:r>
            <a:r>
              <a:rPr lang="en-US" sz="1200" dirty="0">
                <a:solidFill>
                  <a:srgbClr val="000000"/>
                </a:solidFill>
                <a:latin typeface="Arial"/>
                <a:ea typeface="Arial"/>
                <a:cs typeface="Arial"/>
                <a:sym typeface="Arial"/>
              </a:rPr>
              <a:t>(Execution Plan &amp; Resources)</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dirty="0">
                <a:solidFill>
                  <a:srgbClr val="000000"/>
                </a:solidFill>
                <a:latin typeface="Arial"/>
                <a:ea typeface="Arial"/>
                <a:cs typeface="Arial"/>
                <a:sym typeface="Arial"/>
              </a:rPr>
              <a:t>What </a:t>
            </a:r>
            <a:r>
              <a:rPr lang="en-US" sz="2400" b="1" dirty="0">
                <a:solidFill>
                  <a:srgbClr val="000000"/>
                </a:solidFill>
                <a:latin typeface="Arial"/>
                <a:ea typeface="Arial"/>
                <a:cs typeface="Arial"/>
                <a:sym typeface="Arial"/>
              </a:rPr>
              <a:t>Permits</a:t>
            </a:r>
            <a:r>
              <a:rPr lang="en-US" sz="2400" dirty="0">
                <a:solidFill>
                  <a:srgbClr val="000000"/>
                </a:solidFill>
                <a:latin typeface="Arial"/>
                <a:ea typeface="Arial"/>
                <a:cs typeface="Arial"/>
                <a:sym typeface="Arial"/>
              </a:rPr>
              <a:t> are required and who is responsible for them? </a:t>
            </a:r>
            <a:r>
              <a:rPr lang="en-US" sz="1200" dirty="0">
                <a:solidFill>
                  <a:srgbClr val="000000"/>
                </a:solidFill>
                <a:latin typeface="Arial"/>
                <a:ea typeface="Arial"/>
                <a:cs typeface="Arial"/>
                <a:sym typeface="Arial"/>
              </a:rPr>
              <a:t>(Scope &amp; Execution Plan)</a:t>
            </a:r>
            <a:endParaRPr dirty="0"/>
          </a:p>
          <a:p>
            <a:pPr marL="395288" marR="0" lvl="0" indent="-395288" algn="l" rtl="0">
              <a:lnSpc>
                <a:spcPct val="150000"/>
              </a:lnSpc>
              <a:spcBef>
                <a:spcPts val="1000"/>
              </a:spcBef>
              <a:spcAft>
                <a:spcPts val="0"/>
              </a:spcAft>
              <a:buClr>
                <a:srgbClr val="000000"/>
              </a:buClr>
              <a:buSzPts val="2400"/>
              <a:buFont typeface="Noto Sans Symbols"/>
              <a:buChar char="▪"/>
            </a:pPr>
            <a:r>
              <a:rPr lang="en-US" sz="2400" b="1" dirty="0">
                <a:solidFill>
                  <a:srgbClr val="000000"/>
                </a:solidFill>
                <a:latin typeface="Arial"/>
                <a:ea typeface="Arial"/>
                <a:cs typeface="Arial"/>
                <a:sym typeface="Arial"/>
              </a:rPr>
              <a:t>Where</a:t>
            </a:r>
            <a:r>
              <a:rPr lang="en-US" sz="2400" dirty="0">
                <a:solidFill>
                  <a:srgbClr val="000000"/>
                </a:solidFill>
                <a:latin typeface="Arial"/>
                <a:ea typeface="Arial"/>
                <a:cs typeface="Arial"/>
                <a:sym typeface="Arial"/>
              </a:rPr>
              <a:t> is the Project to be executed?  </a:t>
            </a:r>
            <a:r>
              <a:rPr lang="en-US" sz="1200" dirty="0">
                <a:solidFill>
                  <a:srgbClr val="000000"/>
                </a:solidFill>
                <a:latin typeface="Arial"/>
                <a:ea typeface="Arial"/>
                <a:cs typeface="Arial"/>
                <a:sym typeface="Arial"/>
              </a:rPr>
              <a:t>(Scope, Execution Plan &amp; Resources)</a:t>
            </a:r>
            <a:endParaRP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pic>
        <p:nvPicPr>
          <p:cNvPr id="400" name="Google Shape;400;p25"/>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401" name="Google Shape;401;p25"/>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02" name="Google Shape;402;p25"/>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03" name="Google Shape;403;p25"/>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404" name="Google Shape;404;p25"/>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05" name="Google Shape;405;p25"/>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06" name="Google Shape;406;p25"/>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07" name="Google Shape;407;p25"/>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408" name="Google Shape;408;p25"/>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4</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409;p25"/>
          <p:cNvSpPr txBox="1"/>
          <p:nvPr/>
        </p:nvSpPr>
        <p:spPr>
          <a:xfrm>
            <a:off x="1525329" y="1633538"/>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Deliverables Associated with the Plan</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2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15" name="Google Shape;415;p2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16" name="Google Shape;416;p2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17" name="Google Shape;417;p2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8" name="Google Shape;418;p26"/>
          <p:cNvPicPr preferRelativeResize="0"/>
          <p:nvPr/>
        </p:nvPicPr>
        <p:blipFill rotWithShape="1">
          <a:blip r:embed="rId6">
            <a:alphaModFix/>
          </a:blip>
          <a:srcRect/>
          <a:stretch/>
        </p:blipFill>
        <p:spPr>
          <a:xfrm>
            <a:off x="0" y="0"/>
            <a:ext cx="7898296" cy="1610200"/>
          </a:xfrm>
          <a:prstGeom prst="rect">
            <a:avLst/>
          </a:prstGeom>
          <a:noFill/>
          <a:ln>
            <a:noFill/>
          </a:ln>
        </p:spPr>
      </p:pic>
      <p:sp>
        <p:nvSpPr>
          <p:cNvPr id="419" name="Google Shape;419;p26"/>
          <p:cNvSpPr txBox="1"/>
          <p:nvPr/>
        </p:nvSpPr>
        <p:spPr>
          <a:xfrm>
            <a:off x="2199803" y="498334"/>
            <a:ext cx="5618398"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Deliverables Associated with the Plan</a:t>
            </a:r>
            <a:endParaRPr/>
          </a:p>
        </p:txBody>
      </p:sp>
      <p:sp>
        <p:nvSpPr>
          <p:cNvPr id="420" name="Google Shape;420;p26"/>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21;p26"/>
          <p:cNvSpPr/>
          <p:nvPr/>
        </p:nvSpPr>
        <p:spPr>
          <a:xfrm>
            <a:off x="1393567" y="1846924"/>
            <a:ext cx="10166088" cy="3556059"/>
          </a:xfrm>
          <a:prstGeom prst="rect">
            <a:avLst/>
          </a:prstGeom>
          <a:noFill/>
          <a:ln>
            <a:noFill/>
          </a:ln>
        </p:spPr>
        <p:txBody>
          <a:bodyPr spcFirstLastPara="1" wrap="square" lIns="74600" tIns="38100" rIns="74600" bIns="38100" anchor="t" anchorCtr="0">
            <a:noAutofit/>
          </a:bodyPr>
          <a:lstStyle/>
          <a:p>
            <a:pPr marL="233363" marR="0" lvl="0" indent="-233363" algn="l" rtl="0">
              <a:lnSpc>
                <a:spcPct val="150000"/>
              </a:lnSpc>
              <a:spcBef>
                <a:spcPts val="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Plan</a:t>
            </a:r>
            <a:r>
              <a:rPr lang="en-US" sz="2000" b="0" i="0" u="none" strike="noStrike" cap="none" dirty="0">
                <a:solidFill>
                  <a:srgbClr val="000000"/>
                </a:solidFill>
                <a:latin typeface="Arial"/>
                <a:ea typeface="Arial"/>
                <a:cs typeface="Arial"/>
                <a:sym typeface="Arial"/>
              </a:rPr>
              <a:t> - How to achieve the Project’s Goals. In a  Level II Schedule format </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Scope Book</a:t>
            </a:r>
            <a:r>
              <a:rPr lang="en-US" sz="2000" b="0" i="0" u="none" strike="noStrike" cap="none" dirty="0">
                <a:solidFill>
                  <a:srgbClr val="000000"/>
                </a:solidFill>
                <a:latin typeface="Arial"/>
                <a:ea typeface="Arial"/>
                <a:cs typeface="Arial"/>
                <a:sym typeface="Arial"/>
              </a:rPr>
              <a:t> - A written document detailing our understanding  of the Project’s Goals and therefore the basis of Plan.</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u="none" strike="noStrike" cap="none" dirty="0">
                <a:solidFill>
                  <a:srgbClr val="000000"/>
                </a:solidFill>
                <a:latin typeface="Arial"/>
                <a:ea typeface="Arial"/>
                <a:cs typeface="Arial"/>
                <a:sym typeface="Arial"/>
              </a:rPr>
              <a:t>The Execution Plan</a:t>
            </a:r>
            <a:r>
              <a:rPr lang="en-US" sz="2000" b="0" i="0" u="none" strike="noStrike" cap="none" dirty="0">
                <a:solidFill>
                  <a:srgbClr val="000000"/>
                </a:solidFill>
                <a:latin typeface="Arial"/>
                <a:ea typeface="Arial"/>
                <a:cs typeface="Arial"/>
                <a:sym typeface="Arial"/>
              </a:rPr>
              <a:t> - A written document detailing the deliverables that support the Plan and the Risks that the Project is willing to accept and the resources that will be used on the Project.</a:t>
            </a:r>
            <a:endParaRPr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pic>
        <p:nvPicPr>
          <p:cNvPr id="426" name="Google Shape;426;p2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27" name="Google Shape;427;p2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8" name="Google Shape;428;p2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29" name="Google Shape;429;p2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30" name="Google Shape;430;p27"/>
          <p:cNvPicPr preferRelativeResize="0"/>
          <p:nvPr/>
        </p:nvPicPr>
        <p:blipFill rotWithShape="1">
          <a:blip r:embed="rId6">
            <a:alphaModFix/>
          </a:blip>
          <a:srcRect/>
          <a:stretch/>
        </p:blipFill>
        <p:spPr>
          <a:xfrm>
            <a:off x="0" y="0"/>
            <a:ext cx="7898296" cy="1610200"/>
          </a:xfrm>
          <a:prstGeom prst="rect">
            <a:avLst/>
          </a:prstGeom>
          <a:noFill/>
          <a:ln>
            <a:noFill/>
          </a:ln>
        </p:spPr>
      </p:pic>
      <p:sp>
        <p:nvSpPr>
          <p:cNvPr id="431" name="Google Shape;431;p27"/>
          <p:cNvSpPr txBox="1"/>
          <p:nvPr/>
        </p:nvSpPr>
        <p:spPr>
          <a:xfrm>
            <a:off x="2199803" y="498334"/>
            <a:ext cx="5618398"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Deliverables Associated with the Plan</a:t>
            </a:r>
            <a:endParaRPr/>
          </a:p>
        </p:txBody>
      </p:sp>
      <p:sp>
        <p:nvSpPr>
          <p:cNvPr id="432" name="Google Shape;432;p27"/>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33;p27"/>
          <p:cNvSpPr/>
          <p:nvPr/>
        </p:nvSpPr>
        <p:spPr>
          <a:xfrm>
            <a:off x="1637091" y="2108534"/>
            <a:ext cx="10061445" cy="2709534"/>
          </a:xfrm>
          <a:prstGeom prst="rect">
            <a:avLst/>
          </a:prstGeom>
          <a:noFill/>
          <a:ln>
            <a:noFill/>
          </a:ln>
        </p:spPr>
        <p:txBody>
          <a:bodyPr spcFirstLastPara="1" wrap="square" lIns="74600" tIns="38100" rIns="74600" bIns="38100" anchor="t" anchorCtr="0">
            <a:noAutofit/>
          </a:bodyPr>
          <a:lstStyle/>
          <a:p>
            <a:pPr marL="0" marR="0" lvl="0" indent="0" algn="l" rtl="0">
              <a:lnSpc>
                <a:spcPct val="150000"/>
              </a:lnSpc>
              <a:spcBef>
                <a:spcPts val="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Estimate</a:t>
            </a:r>
            <a:r>
              <a:rPr lang="en-US" sz="2000" b="0" i="0" dirty="0">
                <a:solidFill>
                  <a:srgbClr val="000000"/>
                </a:solidFill>
                <a:latin typeface="Arial"/>
                <a:ea typeface="Arial"/>
                <a:cs typeface="Arial"/>
                <a:sym typeface="Arial"/>
              </a:rPr>
              <a:t> - To the accuracy allowed, based on the information given or developed. </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Budget</a:t>
            </a:r>
            <a:r>
              <a:rPr lang="en-US" sz="2000" b="0" i="0" dirty="0">
                <a:solidFill>
                  <a:srgbClr val="000000"/>
                </a:solidFill>
                <a:latin typeface="Arial"/>
                <a:ea typeface="Arial"/>
                <a:cs typeface="Arial"/>
                <a:sym typeface="Arial"/>
              </a:rPr>
              <a:t> - Cost of the Plan as presented and based on the Estimate.</a:t>
            </a:r>
            <a:endParaRPr dirty="0"/>
          </a:p>
          <a:p>
            <a:pPr marL="0" marR="0" lvl="0" indent="0" algn="l" rtl="0">
              <a:lnSpc>
                <a:spcPct val="150000"/>
              </a:lnSpc>
              <a:spcBef>
                <a:spcPts val="1000"/>
              </a:spcBef>
              <a:spcAft>
                <a:spcPts val="0"/>
              </a:spcAft>
              <a:buClr>
                <a:srgbClr val="000000"/>
              </a:buClr>
              <a:buSzPts val="2000"/>
              <a:buFont typeface="Noto Sans Symbols"/>
              <a:buNone/>
            </a:pPr>
            <a:r>
              <a:rPr lang="en-US" sz="2000" b="1" i="0" dirty="0">
                <a:solidFill>
                  <a:srgbClr val="000000"/>
                </a:solidFill>
                <a:latin typeface="Arial"/>
                <a:ea typeface="Arial"/>
                <a:cs typeface="Arial"/>
                <a:sym typeface="Arial"/>
              </a:rPr>
              <a:t>Basis </a:t>
            </a:r>
            <a:r>
              <a:rPr lang="en-US" sz="2000" b="0" i="0" dirty="0">
                <a:solidFill>
                  <a:srgbClr val="000000"/>
                </a:solidFill>
                <a:latin typeface="Arial"/>
                <a:ea typeface="Arial"/>
                <a:cs typeface="Arial"/>
                <a:sym typeface="Arial"/>
              </a:rPr>
              <a:t>- Underlying Assumptions used in the development of the Plan and the Execution Plan.</a:t>
            </a:r>
            <a:endParaRP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pic>
        <p:nvPicPr>
          <p:cNvPr id="438" name="Google Shape;438;p28"/>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439" name="Google Shape;439;p28"/>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40" name="Google Shape;440;p28"/>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41" name="Google Shape;441;p28"/>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442" name="Google Shape;442;p28"/>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43" name="Google Shape;443;p28"/>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44" name="Google Shape;444;p28"/>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45" name="Google Shape;445;p28"/>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446" name="Google Shape;446;p28"/>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447;p28"/>
          <p:cNvSpPr txBox="1"/>
          <p:nvPr/>
        </p:nvSpPr>
        <p:spPr>
          <a:xfrm>
            <a:off x="1516361" y="1633538"/>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Project Planning and Setup </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452" name="Google Shape;452;p2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53" name="Google Shape;453;p2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54" name="Google Shape;454;p2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55" name="Google Shape;455;p2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56" name="Google Shape;456;p29"/>
          <p:cNvPicPr preferRelativeResize="0"/>
          <p:nvPr/>
        </p:nvPicPr>
        <p:blipFill rotWithShape="1">
          <a:blip r:embed="rId6">
            <a:alphaModFix/>
          </a:blip>
          <a:srcRect/>
          <a:stretch/>
        </p:blipFill>
        <p:spPr>
          <a:xfrm>
            <a:off x="0" y="0"/>
            <a:ext cx="7235687" cy="1610200"/>
          </a:xfrm>
          <a:prstGeom prst="rect">
            <a:avLst/>
          </a:prstGeom>
          <a:noFill/>
          <a:ln>
            <a:noFill/>
          </a:ln>
        </p:spPr>
      </p:pic>
      <p:sp>
        <p:nvSpPr>
          <p:cNvPr id="457" name="Google Shape;457;p29"/>
          <p:cNvSpPr txBox="1"/>
          <p:nvPr/>
        </p:nvSpPr>
        <p:spPr>
          <a:xfrm>
            <a:off x="2199803" y="498334"/>
            <a:ext cx="4189288"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Project Planning and Setup </a:t>
            </a:r>
            <a:endParaRPr/>
          </a:p>
        </p:txBody>
      </p:sp>
      <p:sp>
        <p:nvSpPr>
          <p:cNvPr id="458" name="Google Shape;458;p29"/>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799162" y="14677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459;p29"/>
          <p:cNvSpPr txBox="1"/>
          <p:nvPr/>
        </p:nvSpPr>
        <p:spPr>
          <a:xfrm>
            <a:off x="1014366" y="1610201"/>
            <a:ext cx="10382504" cy="3750398"/>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Clr>
                <a:schemeClr val="dk1"/>
              </a:buClr>
              <a:buSzPts val="2000"/>
              <a:buFont typeface="Arial"/>
              <a:buNone/>
            </a:pPr>
            <a:r>
              <a:rPr lang="en-US" sz="2000" dirty="0">
                <a:solidFill>
                  <a:schemeClr val="dk1"/>
                </a:solidFill>
                <a:latin typeface="Arial"/>
                <a:ea typeface="Arial"/>
                <a:cs typeface="Arial"/>
                <a:sym typeface="Arial"/>
              </a:rPr>
              <a:t>“Front-end planning is arguably the single most important process in the facility project lifecycle. It creates strong early links between the business or mission need and the project’s strategy, scope, cost, and schedule and maintains these links throughout the project life.”</a:t>
            </a:r>
            <a:endParaRPr dirty="0"/>
          </a:p>
          <a:p>
            <a:pPr marL="0" marR="0" lvl="0" indent="0" algn="l" rtl="0">
              <a:lnSpc>
                <a:spcPct val="15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a:p>
            <a:pPr marL="0" marR="0" lvl="0" indent="0" algn="r" rtl="0">
              <a:lnSpc>
                <a:spcPct val="150000"/>
              </a:lnSpc>
              <a:spcBef>
                <a:spcPts val="1000"/>
              </a:spcBef>
              <a:spcAft>
                <a:spcPts val="0"/>
              </a:spcAft>
              <a:buClr>
                <a:schemeClr val="dk1"/>
              </a:buClr>
              <a:buSzPts val="2000"/>
              <a:buFont typeface="Arial"/>
              <a:buNone/>
            </a:pPr>
            <a:r>
              <a:rPr lang="en-US" sz="2000" i="1" dirty="0">
                <a:solidFill>
                  <a:schemeClr val="dk1"/>
                </a:solidFill>
                <a:latin typeface="Arial"/>
                <a:ea typeface="Arial"/>
                <a:cs typeface="Arial"/>
                <a:sym typeface="Arial"/>
              </a:rPr>
              <a:t>From Construction Industry Institute (CII)</a:t>
            </a:r>
            <a:endParaRPr dirty="0"/>
          </a:p>
          <a:p>
            <a:pPr marL="228600" marR="0" lvl="0" indent="-101600" algn="l" rtl="0">
              <a:lnSpc>
                <a:spcPct val="15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dirty="0">
              <a:solidFill>
                <a:schemeClr val="dk1"/>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pic>
        <p:nvPicPr>
          <p:cNvPr id="464" name="Google Shape;464;p30"/>
          <p:cNvPicPr preferRelativeResize="0"/>
          <p:nvPr/>
        </p:nvPicPr>
        <p:blipFill rotWithShape="1">
          <a:blip r:embed="rId3">
            <a:alphaModFix/>
          </a:blip>
          <a:srcRect/>
          <a:stretch/>
        </p:blipFill>
        <p:spPr>
          <a:xfrm>
            <a:off x="409364" y="498334"/>
            <a:ext cx="6058111" cy="850688"/>
          </a:xfrm>
          <a:prstGeom prst="rect">
            <a:avLst/>
          </a:prstGeom>
          <a:noFill/>
          <a:ln>
            <a:noFill/>
          </a:ln>
        </p:spPr>
      </p:pic>
      <p:sp>
        <p:nvSpPr>
          <p:cNvPr id="465" name="Google Shape;465;p30"/>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66" name="Google Shape;466;p30"/>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67" name="Google Shape;467;p30"/>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468" name="Google Shape;468;p30"/>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69" name="Google Shape;469;p30"/>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70" name="Google Shape;470;p30"/>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71" name="Google Shape;471;p30"/>
          <p:cNvSpPr txBox="1"/>
          <p:nvPr/>
        </p:nvSpPr>
        <p:spPr>
          <a:xfrm>
            <a:off x="2492132" y="648838"/>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472" name="Google Shape;472;p30"/>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473;p30"/>
          <p:cNvSpPr txBox="1"/>
          <p:nvPr/>
        </p:nvSpPr>
        <p:spPr>
          <a:xfrm>
            <a:off x="1516361" y="1633538"/>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What Is Setup?</a:t>
            </a:r>
            <a:endParaRPr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Keys to Successful Setup</a:t>
            </a:r>
            <a:endParaRPr sz="12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3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79" name="Google Shape;479;p3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0" name="Google Shape;480;p3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81" name="Google Shape;481;p3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82" name="Google Shape;482;p31"/>
          <p:cNvPicPr preferRelativeResize="0"/>
          <p:nvPr/>
        </p:nvPicPr>
        <p:blipFill rotWithShape="1">
          <a:blip r:embed="rId6">
            <a:alphaModFix/>
          </a:blip>
          <a:srcRect/>
          <a:stretch/>
        </p:blipFill>
        <p:spPr>
          <a:xfrm>
            <a:off x="0" y="0"/>
            <a:ext cx="7235687" cy="1610200"/>
          </a:xfrm>
          <a:prstGeom prst="rect">
            <a:avLst/>
          </a:prstGeom>
          <a:noFill/>
          <a:ln>
            <a:noFill/>
          </a:ln>
        </p:spPr>
      </p:pic>
      <p:sp>
        <p:nvSpPr>
          <p:cNvPr id="483" name="Google Shape;483;p31"/>
          <p:cNvSpPr txBox="1"/>
          <p:nvPr/>
        </p:nvSpPr>
        <p:spPr>
          <a:xfrm>
            <a:off x="2199803" y="498334"/>
            <a:ext cx="2381934"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What Is Setup?</a:t>
            </a:r>
            <a:endParaRPr/>
          </a:p>
        </p:txBody>
      </p:sp>
      <p:sp>
        <p:nvSpPr>
          <p:cNvPr id="484" name="Google Shape;484;p31"/>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1262952" y="137043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Google Shape;485;p31"/>
          <p:cNvSpPr txBox="1"/>
          <p:nvPr/>
        </p:nvSpPr>
        <p:spPr>
          <a:xfrm>
            <a:off x="1496536" y="1794832"/>
            <a:ext cx="6170401" cy="2153417"/>
          </a:xfrm>
          <a:prstGeom prst="rect">
            <a:avLst/>
          </a:prstGeom>
          <a:noFill/>
          <a:ln>
            <a:noFill/>
          </a:ln>
        </p:spPr>
        <p:txBody>
          <a:bodyPr spcFirstLastPara="1" wrap="square" lIns="91425" tIns="45700" rIns="91425" bIns="45700" anchor="t" anchorCtr="0">
            <a:normAutofit/>
          </a:bodyPr>
          <a:lstStyle/>
          <a:p>
            <a:pPr marL="0" marR="0" lvl="0" indent="0" algn="just" rtl="0">
              <a:lnSpc>
                <a:spcPct val="150000"/>
              </a:lnSpc>
              <a:spcBef>
                <a:spcPts val="0"/>
              </a:spcBef>
              <a:spcAft>
                <a:spcPts val="0"/>
              </a:spcAft>
              <a:buClr>
                <a:srgbClr val="000000"/>
              </a:buClr>
              <a:buSzPts val="2000"/>
              <a:buFont typeface="Arial"/>
              <a:buNone/>
            </a:pPr>
            <a:r>
              <a:rPr lang="en-US" sz="2000" dirty="0">
                <a:solidFill>
                  <a:srgbClr val="000000"/>
                </a:solidFill>
                <a:latin typeface="Arial"/>
                <a:ea typeface="Arial"/>
                <a:cs typeface="Arial"/>
                <a:sym typeface="Arial"/>
              </a:rPr>
              <a:t>Performance management setup is establishing how the project is going to do this progression</a:t>
            </a:r>
            <a:r>
              <a:rPr lang="en-US" sz="2000" dirty="0" smtClean="0">
                <a:solidFill>
                  <a:srgbClr val="000000"/>
                </a:solidFill>
                <a:latin typeface="Arial"/>
                <a:ea typeface="Arial"/>
                <a:cs typeface="Arial"/>
                <a:sym typeface="Arial"/>
              </a:rPr>
              <a:t>—</a:t>
            </a:r>
          </a:p>
          <a:p>
            <a:pPr marL="0" marR="0" lvl="0" indent="0" algn="just" rtl="0">
              <a:lnSpc>
                <a:spcPct val="150000"/>
              </a:lnSpc>
              <a:spcBef>
                <a:spcPts val="0"/>
              </a:spcBef>
              <a:spcAft>
                <a:spcPts val="0"/>
              </a:spcAft>
              <a:buClr>
                <a:srgbClr val="000000"/>
              </a:buClr>
              <a:buSzPts val="2000"/>
              <a:buFont typeface="Arial"/>
              <a:buNone/>
            </a:pPr>
            <a:r>
              <a:rPr lang="en-US" sz="2000" dirty="0" smtClean="0">
                <a:solidFill>
                  <a:srgbClr val="000000"/>
                </a:solidFill>
                <a:latin typeface="Arial"/>
                <a:ea typeface="Arial"/>
                <a:cs typeface="Arial"/>
                <a:sym typeface="Arial"/>
              </a:rPr>
              <a:t>well </a:t>
            </a:r>
            <a:r>
              <a:rPr lang="en-US" sz="2000" dirty="0">
                <a:solidFill>
                  <a:srgbClr val="000000"/>
                </a:solidFill>
                <a:latin typeface="Arial"/>
                <a:ea typeface="Arial"/>
                <a:cs typeface="Arial"/>
                <a:sym typeface="Arial"/>
              </a:rPr>
              <a:t>and fast.</a:t>
            </a:r>
            <a:endParaRPr dirty="0"/>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pic>
        <p:nvPicPr>
          <p:cNvPr id="13" name="Google Shape;486;p31"/>
          <p:cNvPicPr preferRelativeResize="0"/>
          <p:nvPr/>
        </p:nvPicPr>
        <p:blipFill rotWithShape="1">
          <a:blip r:embed="rId7">
            <a:alphaModFix/>
          </a:blip>
          <a:srcRect/>
          <a:stretch/>
        </p:blipFill>
        <p:spPr>
          <a:xfrm>
            <a:off x="7157767" y="1256631"/>
            <a:ext cx="5035732" cy="5383235"/>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pic>
        <p:nvPicPr>
          <p:cNvPr id="491" name="Google Shape;491;p32"/>
          <p:cNvPicPr preferRelativeResize="0"/>
          <p:nvPr/>
        </p:nvPicPr>
        <p:blipFill rotWithShape="1">
          <a:blip r:embed="rId3">
            <a:alphaModFix/>
          </a:blip>
          <a:srcRect/>
          <a:stretch/>
        </p:blipFill>
        <p:spPr>
          <a:xfrm>
            <a:off x="409364" y="252815"/>
            <a:ext cx="6058111" cy="850688"/>
          </a:xfrm>
          <a:prstGeom prst="rect">
            <a:avLst/>
          </a:prstGeom>
          <a:noFill/>
          <a:ln>
            <a:noFill/>
          </a:ln>
        </p:spPr>
      </p:pic>
      <p:sp>
        <p:nvSpPr>
          <p:cNvPr id="492" name="Google Shape;492;p3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93" name="Google Shape;493;p3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94" name="Google Shape;494;p3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495" name="Google Shape;495;p32"/>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496" name="Google Shape;496;p32"/>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497" name="Google Shape;497;p32"/>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498" name="Google Shape;498;p32"/>
          <p:cNvSpPr txBox="1"/>
          <p:nvPr/>
        </p:nvSpPr>
        <p:spPr>
          <a:xfrm>
            <a:off x="2592664" y="407574"/>
            <a:ext cx="1425390"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2800"/>
              <a:buFont typeface="Tajawal Medium"/>
              <a:buNone/>
            </a:pPr>
            <a:r>
              <a:rPr lang="en-US" sz="2800" b="0" i="0" u="none" strike="noStrike" cap="none">
                <a:solidFill>
                  <a:srgbClr val="FF9518"/>
                </a:solidFill>
                <a:latin typeface="Tajawal Medium"/>
                <a:ea typeface="Tajawal Medium"/>
                <a:cs typeface="Tajawal Medium"/>
                <a:sym typeface="Tajawal Medium"/>
              </a:rPr>
              <a:t>Agenda</a:t>
            </a:r>
            <a:endParaRPr/>
          </a:p>
        </p:txBody>
      </p:sp>
      <p:sp>
        <p:nvSpPr>
          <p:cNvPr id="499" name="Google Shape;499;p32"/>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1262952" y="14995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Google Shape;500;p32"/>
          <p:cNvSpPr txBox="1"/>
          <p:nvPr/>
        </p:nvSpPr>
        <p:spPr>
          <a:xfrm>
            <a:off x="1516361" y="1579880"/>
            <a:ext cx="9902228" cy="4401164"/>
          </a:xfrm>
          <a:prstGeom prst="rect">
            <a:avLst/>
          </a:prstGeom>
          <a:noFill/>
          <a:ln>
            <a:noFill/>
          </a:ln>
        </p:spPr>
        <p:txBody>
          <a:bodyPr spcFirstLastPara="1" wrap="square" lIns="91425" tIns="45700" rIns="91425" bIns="45700" anchor="t" anchorCtr="0">
            <a:spAutoFit/>
          </a:bodyPr>
          <a:lstStyle/>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vs Scheduling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 vs Planning</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Effort</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Planning Team</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Elements of Project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Fundamentals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 Tasks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Questions Planner Asks</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Deliverables Associated with the Plan</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Project Planning and Setup </a:t>
            </a:r>
            <a:endParaRPr sz="1200" dirty="0"/>
          </a:p>
          <a:p>
            <a:pPr marL="571500" marR="0" lvl="0" indent="-571500" algn="l" rtl="0">
              <a:lnSpc>
                <a:spcPct val="100000"/>
              </a:lnSpc>
              <a:spcBef>
                <a:spcPts val="0"/>
              </a:spcBef>
              <a:spcAft>
                <a:spcPts val="0"/>
              </a:spcAft>
              <a:buClr>
                <a:srgbClr val="BFBFBF"/>
              </a:buClr>
              <a:buSzPts val="2400"/>
              <a:buFont typeface="Courier New"/>
              <a:buChar char="o"/>
            </a:pPr>
            <a:r>
              <a:rPr lang="en-US" sz="2000" b="0" i="0" u="none" strike="noStrike" cap="none" dirty="0">
                <a:solidFill>
                  <a:srgbClr val="BFBFBF"/>
                </a:solidFill>
                <a:latin typeface="Calibri"/>
                <a:ea typeface="Calibri"/>
                <a:cs typeface="Calibri"/>
                <a:sym typeface="Calibri"/>
              </a:rPr>
              <a:t>What Is Setup?</a:t>
            </a:r>
            <a:endParaRPr sz="1200" dirty="0"/>
          </a:p>
          <a:p>
            <a:pPr marL="571500" marR="0" lvl="0" indent="-571500" algn="l" rtl="0">
              <a:spcBef>
                <a:spcPts val="0"/>
              </a:spcBef>
              <a:spcAft>
                <a:spcPts val="0"/>
              </a:spcAft>
              <a:buClr>
                <a:schemeClr val="dk1"/>
              </a:buClr>
              <a:buSzPts val="3200"/>
              <a:buFont typeface="Courier New"/>
              <a:buChar char="o"/>
            </a:pPr>
            <a:r>
              <a:rPr lang="en-US" sz="3200" b="1" dirty="0">
                <a:solidFill>
                  <a:schemeClr val="dk1"/>
                </a:solidFill>
                <a:latin typeface="Calibri"/>
                <a:ea typeface="Calibri"/>
                <a:cs typeface="Calibri"/>
                <a:sym typeface="Calibri"/>
              </a:rPr>
              <a:t>Keys to Successful Setup</a:t>
            </a:r>
            <a:endParaRPr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04"/>
        <p:cNvGrpSpPr/>
        <p:nvPr/>
      </p:nvGrpSpPr>
      <p:grpSpPr>
        <a:xfrm>
          <a:off x="0" y="0"/>
          <a:ext cx="0" cy="0"/>
          <a:chOff x="0" y="0"/>
          <a:chExt cx="0" cy="0"/>
        </a:xfrm>
      </p:grpSpPr>
      <p:pic>
        <p:nvPicPr>
          <p:cNvPr id="505" name="Google Shape;505;p3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06" name="Google Shape;506;p3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07" name="Google Shape;507;p3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08" name="Google Shape;508;p3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09" name="Google Shape;509;p33"/>
          <p:cNvPicPr preferRelativeResize="0"/>
          <p:nvPr/>
        </p:nvPicPr>
        <p:blipFill rotWithShape="1">
          <a:blip r:embed="rId6">
            <a:alphaModFix/>
          </a:blip>
          <a:srcRect/>
          <a:stretch/>
        </p:blipFill>
        <p:spPr>
          <a:xfrm>
            <a:off x="0" y="0"/>
            <a:ext cx="7235687" cy="1610200"/>
          </a:xfrm>
          <a:prstGeom prst="rect">
            <a:avLst/>
          </a:prstGeom>
          <a:noFill/>
          <a:ln>
            <a:noFill/>
          </a:ln>
        </p:spPr>
      </p:pic>
      <p:sp>
        <p:nvSpPr>
          <p:cNvPr id="510" name="Google Shape;510;p33"/>
          <p:cNvSpPr txBox="1"/>
          <p:nvPr/>
        </p:nvSpPr>
        <p:spPr>
          <a:xfrm>
            <a:off x="2199803" y="498334"/>
            <a:ext cx="3725635"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0" i="0" u="none" strike="noStrike" cap="none">
                <a:solidFill>
                  <a:srgbClr val="FFFFFF"/>
                </a:solidFill>
                <a:latin typeface="Calibri"/>
                <a:ea typeface="Calibri"/>
                <a:cs typeface="Calibri"/>
                <a:sym typeface="Calibri"/>
              </a:rPr>
              <a:t>Keys to Successful Setup</a:t>
            </a:r>
            <a:endParaRPr/>
          </a:p>
        </p:txBody>
      </p:sp>
      <p:sp>
        <p:nvSpPr>
          <p:cNvPr id="511" name="Google Shape;511;p33"/>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5</a:t>
            </a:r>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976644" y="1467726"/>
            <a:ext cx="10812720" cy="448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Google Shape;512;p33"/>
          <p:cNvSpPr txBox="1"/>
          <p:nvPr/>
        </p:nvSpPr>
        <p:spPr>
          <a:xfrm>
            <a:off x="1655800" y="1610200"/>
            <a:ext cx="9658193" cy="4988682"/>
          </a:xfrm>
          <a:prstGeom prst="rect">
            <a:avLst/>
          </a:prstGeom>
          <a:noFill/>
          <a:ln>
            <a:noFill/>
          </a:ln>
        </p:spPr>
        <p:txBody>
          <a:bodyPr spcFirstLastPara="1" wrap="square" lIns="91425" tIns="45700" rIns="91425" bIns="45700" anchor="t" anchorCtr="0">
            <a:normAutofit/>
          </a:bodyPr>
          <a:lstStyle/>
          <a:p>
            <a:pPr marL="228600" marR="0" lvl="0" indent="-228600" algn="just" rtl="0">
              <a:lnSpc>
                <a:spcPct val="150000"/>
              </a:lnSpc>
              <a:spcBef>
                <a:spcPts val="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Utilize a Scope Packaging Matrix.</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Ensure the baseline is owned.</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Strive for less detail and more clarity.</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Emphasize timeliness, especially related to trending and change management.</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Focus on the data, not the tools, for data-driven decisions.</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Hold rigorous (but few and short) performance review meetings.</a:t>
            </a:r>
            <a:endParaRPr dirty="0"/>
          </a:p>
          <a:p>
            <a:pPr marL="228600" marR="0" lvl="0" indent="-228600" algn="just" rtl="0">
              <a:lnSpc>
                <a:spcPct val="150000"/>
              </a:lnSpc>
              <a:spcBef>
                <a:spcPts val="1000"/>
              </a:spcBef>
              <a:spcAft>
                <a:spcPts val="0"/>
              </a:spcAft>
              <a:buClr>
                <a:srgbClr val="000000"/>
              </a:buClr>
              <a:buSzPts val="2000"/>
              <a:buFont typeface="Noto Sans Symbols"/>
              <a:buChar char="▪"/>
            </a:pPr>
            <a:r>
              <a:rPr lang="en-US" sz="2000" dirty="0">
                <a:solidFill>
                  <a:srgbClr val="000000"/>
                </a:solidFill>
                <a:latin typeface="Arial"/>
                <a:ea typeface="Arial"/>
                <a:cs typeface="Arial"/>
                <a:sym typeface="Arial"/>
              </a:rPr>
              <a:t>Produce analytics versus reports.</a:t>
            </a:r>
            <a:endParaRPr dirty="0"/>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15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000"/>
              <a:buFont typeface="Arial"/>
              <a:buNone/>
            </a:pPr>
            <a:endParaRPr sz="2000" dirty="0">
              <a:solidFill>
                <a:srgbClr val="000000"/>
              </a:solidFill>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pic>
        <p:nvPicPr>
          <p:cNvPr id="517" name="Google Shape;517;p34" descr="Thank You"/>
          <p:cNvPicPr preferRelativeResize="0"/>
          <p:nvPr/>
        </p:nvPicPr>
        <p:blipFill rotWithShape="1">
          <a:blip r:embed="rId3">
            <a:alphaModFix/>
          </a:blip>
          <a:srcRect/>
          <a:stretch/>
        </p:blipFill>
        <p:spPr>
          <a:xfrm>
            <a:off x="3134784" y="2337789"/>
            <a:ext cx="6734386" cy="840667"/>
          </a:xfrm>
          <a:prstGeom prst="rect">
            <a:avLst/>
          </a:prstGeom>
          <a:noFill/>
          <a:ln>
            <a:noFill/>
          </a:ln>
        </p:spPr>
      </p:pic>
      <p:sp>
        <p:nvSpPr>
          <p:cNvPr id="518" name="Google Shape;518;p34"/>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19" name="Google Shape;519;p34"/>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20" name="Google Shape;520;p34"/>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521" name="Google Shape;521;p34"/>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522" name="Google Shape;522;p34"/>
          <p:cNvPicPr preferRelativeResize="0"/>
          <p:nvPr/>
        </p:nvPicPr>
        <p:blipFill rotWithShape="1">
          <a:blip r:embed="rId5">
            <a:alphaModFix/>
          </a:blip>
          <a:srcRect/>
          <a:stretch/>
        </p:blipFill>
        <p:spPr>
          <a:xfrm>
            <a:off x="2440788" y="5949244"/>
            <a:ext cx="9902229" cy="204838"/>
          </a:xfrm>
          <a:prstGeom prst="rect">
            <a:avLst/>
          </a:prstGeom>
          <a:noFill/>
          <a:ln>
            <a:noFill/>
          </a:ln>
        </p:spPr>
      </p:pic>
      <p:pic>
        <p:nvPicPr>
          <p:cNvPr id="523" name="Google Shape;523;p34"/>
          <p:cNvPicPr preferRelativeResize="0"/>
          <p:nvPr/>
        </p:nvPicPr>
        <p:blipFill rotWithShape="1">
          <a:blip r:embed="rId6">
            <a:alphaModFix/>
          </a:blip>
          <a:srcRect/>
          <a:stretch/>
        </p:blipFill>
        <p:spPr>
          <a:xfrm>
            <a:off x="-108036" y="2204822"/>
            <a:ext cx="238650" cy="2709534"/>
          </a:xfrm>
          <a:prstGeom prst="rect">
            <a:avLst/>
          </a:prstGeom>
          <a:noFill/>
          <a:ln>
            <a:noFill/>
          </a:ln>
        </p:spPr>
      </p:pic>
      <p:sp>
        <p:nvSpPr>
          <p:cNvPr id="524" name="Google Shape;524;p34"/>
          <p:cNvSpPr txBox="1"/>
          <p:nvPr/>
        </p:nvSpPr>
        <p:spPr>
          <a:xfrm>
            <a:off x="171828" y="236724"/>
            <a:ext cx="1685077"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en-US" sz="2800" b="0" i="0" u="none" strike="noStrike" cap="none">
                <a:solidFill>
                  <a:srgbClr val="FFFFFF"/>
                </a:solidFill>
                <a:latin typeface="Tajawal Medium"/>
                <a:ea typeface="Tajawal Medium"/>
                <a:cs typeface="Tajawal Medium"/>
                <a:sym typeface="Tajawal Medium"/>
              </a:rPr>
              <a:t>Lecture </a:t>
            </a:r>
            <a:r>
              <a:rPr lang="en-US" sz="2800">
                <a:solidFill>
                  <a:srgbClr val="FFFFFF"/>
                </a:solidFill>
                <a:latin typeface="Tajawal Medium"/>
                <a:ea typeface="Tajawal Medium"/>
                <a:cs typeface="Tajawal Medium"/>
                <a:sym typeface="Tajawal Medium"/>
              </a:rPr>
              <a:t>5</a:t>
            </a:r>
            <a:endParaRPr sz="2800" b="0" i="0" u="none" strike="noStrike" cap="none">
              <a:solidFill>
                <a:srgbClr val="FFFFFF"/>
              </a:solidFill>
              <a:latin typeface="Tajawal Medium"/>
              <a:ea typeface="Tajawal Medium"/>
              <a:cs typeface="Tajawal Medium"/>
              <a:sym typeface="Tajawal Medium"/>
            </a:endParaRPr>
          </a:p>
        </p:txBody>
      </p:sp>
      <p:sp>
        <p:nvSpPr>
          <p:cNvPr id="525" name="Google Shape;525;p34"/>
          <p:cNvSpPr txBox="1"/>
          <p:nvPr/>
        </p:nvSpPr>
        <p:spPr>
          <a:xfrm>
            <a:off x="5928189" y="2527289"/>
            <a:ext cx="2650732"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400"/>
              <a:buFont typeface="Calibri"/>
              <a:buNone/>
            </a:pPr>
            <a:r>
              <a:rPr lang="en-US" sz="2400" b="1" i="0" u="none" strike="noStrike" cap="none">
                <a:solidFill>
                  <a:srgbClr val="FFFFFF"/>
                </a:solidFill>
                <a:latin typeface="Calibri"/>
                <a:ea typeface="Calibri"/>
                <a:cs typeface="Calibri"/>
                <a:sym typeface="Calibri"/>
              </a:rPr>
              <a:t>Thank You</a:t>
            </a:r>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24</TotalTime>
  <Words>1515</Words>
  <Application>Microsoft Office PowerPoint</Application>
  <PresentationFormat>Widescreen</PresentationFormat>
  <Paragraphs>351</Paragraphs>
  <Slides>34</Slides>
  <Notes>34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Courier New</vt:lpstr>
      <vt:lpstr>Tahoma</vt:lpstr>
      <vt:lpstr>arial</vt:lpstr>
      <vt:lpstr>Trebuchet MS</vt:lpstr>
      <vt:lpstr>Calibri</vt:lpstr>
      <vt:lpstr>Impact</vt:lpstr>
      <vt:lpstr>Tajawal Medium</vt:lpstr>
      <vt:lpstr>arial</vt:lpstr>
      <vt:lpstr>Times New Roman</vt:lpstr>
      <vt:lpstr>Noto Sans Symbols</vt:lpstr>
      <vt:lpstr>Calibri Light</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4</cp:revision>
  <dcterms:created xsi:type="dcterms:W3CDTF">2021-08-03T13:03:26Z</dcterms:created>
  <dcterms:modified xsi:type="dcterms:W3CDTF">2023-10-29T12:06:25Z</dcterms:modified>
</cp:coreProperties>
</file>