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diagrams/data1.xml" ContentType="application/vnd.openxmlformats-officedocument.drawingml.diagramData+xml"/>
  <Override PartName="/ppt/slideMasters/slideMaster1.xml" ContentType="application/vnd.openxmlformats-officedocument.presentationml.slideMaster+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slideLayouts/slideLayout12.xml" ContentType="application/vnd.openxmlformats-officedocument.presentationml.slideLayout+xml"/>
  <Override PartName="/ppt/notesMasters/notesMaster1.xml" ContentType="application/vnd.openxmlformats-officedocument.presentationml.notesMaster+xml"/>
  <Override PartName="/ppt/theme/theme1.xml" ContentType="application/vnd.openxmlformats-officedocument.theme+xml"/>
  <Override PartName="/ppt/theme/theme2.xml" ContentType="application/vnd.openxmlformats-officedocument.theme+xml"/>
  <Override PartName="/ppt/diagrams/colors1.xml" ContentType="application/vnd.openxmlformats-officedocument.drawingml.diagramColors+xml"/>
  <Override PartName="/ppt/diagrams/drawing1.xml" ContentType="application/vnd.ms-office.drawingml.diagramDrawing+xml"/>
  <Override PartName="/ppt/diagrams/layout1.xml" ContentType="application/vnd.openxmlformats-officedocument.drawingml.diagramLayout+xml"/>
  <Override PartName="/ppt/diagrams/quickStyle1.xml" ContentType="application/vnd.openxmlformats-officedocument.drawingml.diagramStyle+xml"/>
  <Override PartName="/ppt/presProps.xml" ContentType="application/vnd.openxmlformats-officedocument.presentationml.presProps+xml"/>
  <Override PartName="/ppt/viewProps.xml" ContentType="application/vnd.openxmlformats-officedocument.presentationml.viewProps+xml"/>
  <Override PartName="/ppt/tableStyles.xml" ContentType="application/vnd.openxmlformats-officedocument.presentationml.tableStyles+xml"/>
  <Override PartName="/docProps/core.xml" ContentType="application/vnd.openxmlformats-package.core-properties+xml"/>
  <Override PartName="/docProps/app.xml" ContentType="application/vnd.openxmlformats-officedocument.extended-properties+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43"/>
  </p:notesMasterIdLst>
  <p:sldIdLst>
    <p:sldId id="564" r:id="rId2"/>
    <p:sldId id="542" r:id="rId3"/>
    <p:sldId id="313" r:id="rId4"/>
    <p:sldId id="484" r:id="rId5"/>
    <p:sldId id="602" r:id="rId6"/>
    <p:sldId id="593" r:id="rId7"/>
    <p:sldId id="507" r:id="rId8"/>
    <p:sldId id="508" r:id="rId9"/>
    <p:sldId id="509" r:id="rId10"/>
    <p:sldId id="512" r:id="rId11"/>
    <p:sldId id="513" r:id="rId12"/>
    <p:sldId id="514" r:id="rId13"/>
    <p:sldId id="515" r:id="rId14"/>
    <p:sldId id="516" r:id="rId15"/>
    <p:sldId id="518" r:id="rId16"/>
    <p:sldId id="519" r:id="rId17"/>
    <p:sldId id="520" r:id="rId18"/>
    <p:sldId id="521" r:id="rId19"/>
    <p:sldId id="557" r:id="rId20"/>
    <p:sldId id="558" r:id="rId21"/>
    <p:sldId id="571" r:id="rId22"/>
    <p:sldId id="570" r:id="rId23"/>
    <p:sldId id="574" r:id="rId24"/>
    <p:sldId id="589" r:id="rId25"/>
    <p:sldId id="585" r:id="rId26"/>
    <p:sldId id="587" r:id="rId27"/>
    <p:sldId id="600" r:id="rId28"/>
    <p:sldId id="337" r:id="rId29"/>
    <p:sldId id="569" r:id="rId30"/>
    <p:sldId id="568" r:id="rId31"/>
    <p:sldId id="567" r:id="rId32"/>
    <p:sldId id="576" r:id="rId33"/>
    <p:sldId id="575" r:id="rId34"/>
    <p:sldId id="590" r:id="rId35"/>
    <p:sldId id="596" r:id="rId36"/>
    <p:sldId id="597" r:id="rId37"/>
    <p:sldId id="598" r:id="rId38"/>
    <p:sldId id="599" r:id="rId39"/>
    <p:sldId id="539" r:id="rId40"/>
    <p:sldId id="555" r:id="rId41"/>
    <p:sldId id="349" r:id="rId4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73925AE7-E9D8-48BC-A988-41815CE32A48}">
          <p14:sldIdLst>
            <p14:sldId id="564"/>
            <p14:sldId id="542"/>
            <p14:sldId id="313"/>
            <p14:sldId id="484"/>
            <p14:sldId id="602"/>
            <p14:sldId id="593"/>
            <p14:sldId id="507"/>
            <p14:sldId id="508"/>
            <p14:sldId id="509"/>
            <p14:sldId id="512"/>
            <p14:sldId id="513"/>
            <p14:sldId id="514"/>
            <p14:sldId id="515"/>
            <p14:sldId id="516"/>
            <p14:sldId id="518"/>
            <p14:sldId id="519"/>
            <p14:sldId id="520"/>
            <p14:sldId id="521"/>
            <p14:sldId id="557"/>
            <p14:sldId id="558"/>
            <p14:sldId id="571"/>
            <p14:sldId id="570"/>
            <p14:sldId id="574"/>
            <p14:sldId id="589"/>
            <p14:sldId id="585"/>
            <p14:sldId id="587"/>
            <p14:sldId id="600"/>
            <p14:sldId id="337"/>
            <p14:sldId id="569"/>
            <p14:sldId id="568"/>
            <p14:sldId id="567"/>
            <p14:sldId id="576"/>
            <p14:sldId id="575"/>
            <p14:sldId id="590"/>
            <p14:sldId id="596"/>
            <p14:sldId id="597"/>
            <p14:sldId id="598"/>
            <p14:sldId id="599"/>
            <p14:sldId id="539"/>
            <p14:sldId id="555"/>
            <p14:sldId id="349"/>
          </p14:sldIdLst>
        </p14:section>
        <p14:section name="Untitled Section" id="{2F6AD2C2-46A9-4BC4-94FF-3A698A8E8EFB}">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FFFF"/>
    <a:srgbClr val="000000"/>
    <a:srgbClr val="669BBC"/>
    <a:srgbClr val="2D3956"/>
    <a:srgbClr val="8E5A6D"/>
    <a:srgbClr val="FAC748"/>
    <a:srgbClr val="852F4A"/>
    <a:srgbClr val="4472C4"/>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620"/>
    <p:restoredTop sz="94343" autoAdjust="0"/>
  </p:normalViewPr>
  <p:slideViewPr>
    <p:cSldViewPr snapToGrid="0">
      <p:cViewPr varScale="1">
        <p:scale>
          <a:sx n="63" d="100"/>
          <a:sy n="63" d="100"/>
        </p:scale>
        <p:origin x="780" y="5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tableStyles" Target="tableStyles.xml"/><Relationship Id="rId50" Type="http://schemas.openxmlformats.org/officeDocument/2006/relationships/customXml" Target="../customXml/item3.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customXml" Target="../customXml/item2.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notesMaster" Target="notesMasters/notesMaster1.xml"/><Relationship Id="rId48" Type="http://schemas.openxmlformats.org/officeDocument/2006/relationships/customXml" Target="../customXml/item1.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theme" Target="theme/theme1.xml"/><Relationship Id="rId20" Type="http://schemas.openxmlformats.org/officeDocument/2006/relationships/slide" Target="slides/slide19.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89C03442-D491-49A3-A346-DC09BD195FFD}" type="doc">
      <dgm:prSet loTypeId="urn:microsoft.com/office/officeart/2005/8/layout/process4" loCatId="list" qsTypeId="urn:microsoft.com/office/officeart/2005/8/quickstyle/simple3" qsCatId="simple" csTypeId="urn:microsoft.com/office/officeart/2005/8/colors/accent1_2" csCatId="accent1" phldr="1"/>
      <dgm:spPr/>
      <dgm:t>
        <a:bodyPr/>
        <a:lstStyle/>
        <a:p>
          <a:endParaRPr lang="en-US"/>
        </a:p>
      </dgm:t>
    </dgm:pt>
    <dgm:pt modelId="{576EA628-F165-4D65-9887-104700276229}">
      <dgm:prSet custT="1"/>
      <dgm:spPr/>
      <dgm:t>
        <a:bodyPr/>
        <a:lstStyle/>
        <a:p>
          <a:pPr algn="ctr" rtl="0"/>
          <a:r>
            <a:rPr lang="en-US" sz="2800" b="1" i="0" dirty="0">
              <a:latin typeface="Arial" pitchFamily="34" charset="0"/>
              <a:cs typeface="Arial" pitchFamily="34" charset="0"/>
            </a:rPr>
            <a:t>1-Requisition Received</a:t>
          </a:r>
          <a:endParaRPr lang="en-US" sz="2800" b="1" i="0" dirty="0">
            <a:effectLst>
              <a:outerShdw blurRad="38100" dist="38100" dir="2700000" algn="tl">
                <a:srgbClr val="000000">
                  <a:alpha val="43137"/>
                </a:srgbClr>
              </a:outerShdw>
            </a:effectLst>
            <a:latin typeface="Arial" pitchFamily="34" charset="0"/>
            <a:cs typeface="Arial" pitchFamily="34" charset="0"/>
          </a:endParaRPr>
        </a:p>
      </dgm:t>
    </dgm:pt>
    <dgm:pt modelId="{2FF19765-745C-4424-9E6E-93A25C3FC8B8}" type="parTrans" cxnId="{A452A202-0957-4EF8-B345-80B4A3A53E13}">
      <dgm:prSet/>
      <dgm:spPr/>
      <dgm:t>
        <a:bodyPr/>
        <a:lstStyle/>
        <a:p>
          <a:endParaRPr lang="en-US" b="1"/>
        </a:p>
      </dgm:t>
    </dgm:pt>
    <dgm:pt modelId="{28D923B0-7CA5-4031-8E02-861F187A399B}" type="sibTrans" cxnId="{A452A202-0957-4EF8-B345-80B4A3A53E13}">
      <dgm:prSet/>
      <dgm:spPr/>
      <dgm:t>
        <a:bodyPr/>
        <a:lstStyle/>
        <a:p>
          <a:endParaRPr lang="en-US" b="1"/>
        </a:p>
      </dgm:t>
    </dgm:pt>
    <dgm:pt modelId="{0692CE8D-597A-46F4-A9F1-F64FE4B401AA}">
      <dgm:prSet custT="1"/>
      <dgm:spPr/>
      <dgm:t>
        <a:bodyPr/>
        <a:lstStyle/>
        <a:p>
          <a:pPr rtl="0"/>
          <a:r>
            <a:rPr lang="en-US" sz="2400" b="1" i="1" dirty="0"/>
            <a:t>    </a:t>
          </a:r>
          <a:r>
            <a:rPr lang="en-US" sz="2800" b="1" i="0" dirty="0">
              <a:latin typeface="Arial" pitchFamily="34" charset="0"/>
              <a:cs typeface="Arial" pitchFamily="34" charset="0"/>
            </a:rPr>
            <a:t>2-Source  Suppliers.</a:t>
          </a:r>
          <a:endParaRPr lang="en-US" sz="2800" b="1" i="0" dirty="0">
            <a:effectLst>
              <a:outerShdw blurRad="38100" dist="38100" dir="2700000" algn="tl">
                <a:srgbClr val="000000">
                  <a:alpha val="43137"/>
                </a:srgbClr>
              </a:outerShdw>
            </a:effectLst>
            <a:latin typeface="Arial" pitchFamily="34" charset="0"/>
            <a:cs typeface="Arial" pitchFamily="34" charset="0"/>
          </a:endParaRPr>
        </a:p>
      </dgm:t>
    </dgm:pt>
    <dgm:pt modelId="{74A7293A-1676-49A4-A646-70B99AA77F1F}" type="parTrans" cxnId="{800DEFD7-ABC2-4627-B6E8-FDEF45DBDB86}">
      <dgm:prSet/>
      <dgm:spPr/>
      <dgm:t>
        <a:bodyPr/>
        <a:lstStyle/>
        <a:p>
          <a:endParaRPr lang="en-US" b="1"/>
        </a:p>
      </dgm:t>
    </dgm:pt>
    <dgm:pt modelId="{A4901EE2-4784-48B0-81F8-09946596A066}" type="sibTrans" cxnId="{800DEFD7-ABC2-4627-B6E8-FDEF45DBDB86}">
      <dgm:prSet/>
      <dgm:spPr/>
      <dgm:t>
        <a:bodyPr/>
        <a:lstStyle/>
        <a:p>
          <a:endParaRPr lang="en-US" b="1"/>
        </a:p>
      </dgm:t>
    </dgm:pt>
    <dgm:pt modelId="{F2A743FF-84A5-44BD-8B64-EB65CACDF6DA}">
      <dgm:prSet custT="1"/>
      <dgm:spPr/>
      <dgm:t>
        <a:bodyPr/>
        <a:lstStyle/>
        <a:p>
          <a:pPr rtl="0"/>
          <a:r>
            <a:rPr lang="en-US" sz="2800" b="1" i="0" dirty="0">
              <a:latin typeface="Arial" pitchFamily="34" charset="0"/>
              <a:cs typeface="Arial" pitchFamily="34" charset="0"/>
            </a:rPr>
            <a:t>3-Tender Process.</a:t>
          </a:r>
          <a:endParaRPr lang="en-US" sz="2800" b="1" i="0" dirty="0">
            <a:effectLst>
              <a:outerShdw blurRad="38100" dist="38100" dir="2700000" algn="tl">
                <a:srgbClr val="000000">
                  <a:alpha val="43137"/>
                </a:srgbClr>
              </a:outerShdw>
            </a:effectLst>
            <a:latin typeface="Arial" pitchFamily="34" charset="0"/>
            <a:cs typeface="Arial" pitchFamily="34" charset="0"/>
          </a:endParaRPr>
        </a:p>
      </dgm:t>
    </dgm:pt>
    <dgm:pt modelId="{894A12FB-49BF-446F-A191-6BD15432450D}" type="parTrans" cxnId="{0D42CDBA-1AB0-4303-89ED-44990F0CCC7A}">
      <dgm:prSet/>
      <dgm:spPr/>
      <dgm:t>
        <a:bodyPr/>
        <a:lstStyle/>
        <a:p>
          <a:endParaRPr lang="en-US" b="1"/>
        </a:p>
      </dgm:t>
    </dgm:pt>
    <dgm:pt modelId="{DD456E45-9598-4406-9E29-8ACE92BBB017}" type="sibTrans" cxnId="{0D42CDBA-1AB0-4303-89ED-44990F0CCC7A}">
      <dgm:prSet/>
      <dgm:spPr/>
      <dgm:t>
        <a:bodyPr/>
        <a:lstStyle/>
        <a:p>
          <a:endParaRPr lang="en-US" b="1"/>
        </a:p>
      </dgm:t>
    </dgm:pt>
    <dgm:pt modelId="{095B15C2-04F9-4B15-A655-317EDA39D545}">
      <dgm:prSet custT="1"/>
      <dgm:spPr/>
      <dgm:t>
        <a:bodyPr/>
        <a:lstStyle/>
        <a:p>
          <a:pPr rtl="0"/>
          <a:r>
            <a:rPr lang="en-US" sz="1800" b="1" dirty="0"/>
            <a:t>     </a:t>
          </a:r>
          <a:r>
            <a:rPr lang="en-US" sz="2800" b="1" i="0" dirty="0">
              <a:latin typeface="Arial" pitchFamily="34" charset="0"/>
              <a:cs typeface="Arial" pitchFamily="34" charset="0"/>
            </a:rPr>
            <a:t>4-Purchase approved.</a:t>
          </a:r>
          <a:endParaRPr lang="en-US" sz="2800" b="1" i="0" dirty="0">
            <a:effectLst>
              <a:outerShdw blurRad="38100" dist="38100" dir="2700000" algn="tl">
                <a:srgbClr val="000000">
                  <a:alpha val="43137"/>
                </a:srgbClr>
              </a:outerShdw>
            </a:effectLst>
            <a:latin typeface="Arial" pitchFamily="34" charset="0"/>
            <a:cs typeface="Arial" pitchFamily="34" charset="0"/>
          </a:endParaRPr>
        </a:p>
      </dgm:t>
    </dgm:pt>
    <dgm:pt modelId="{F2BEC0EE-D28E-4C4D-825C-C8208D3E030E}" type="parTrans" cxnId="{72379D15-4366-4F4E-A457-EF222C13E14B}">
      <dgm:prSet/>
      <dgm:spPr/>
      <dgm:t>
        <a:bodyPr/>
        <a:lstStyle/>
        <a:p>
          <a:endParaRPr lang="en-US" b="1"/>
        </a:p>
      </dgm:t>
    </dgm:pt>
    <dgm:pt modelId="{80F3541C-C332-4ADD-834F-3DD67F311A53}" type="sibTrans" cxnId="{72379D15-4366-4F4E-A457-EF222C13E14B}">
      <dgm:prSet custT="1"/>
      <dgm:spPr/>
      <dgm:t>
        <a:bodyPr/>
        <a:lstStyle/>
        <a:p>
          <a:endParaRPr lang="en-US" sz="1200" b="1"/>
        </a:p>
      </dgm:t>
    </dgm:pt>
    <dgm:pt modelId="{20607F1C-C611-4678-AE69-C39B4A0B3236}">
      <dgm:prSet custT="1"/>
      <dgm:spPr/>
      <dgm:t>
        <a:bodyPr/>
        <a:lstStyle/>
        <a:p>
          <a:pPr algn="ctr" rtl="0"/>
          <a:r>
            <a:rPr lang="en-US" sz="1600" b="1" i="0" dirty="0"/>
            <a:t>            </a:t>
          </a:r>
          <a:r>
            <a:rPr lang="en-US" sz="2800" b="1" i="0" spc="-150" dirty="0">
              <a:latin typeface="Arial" pitchFamily="34" charset="0"/>
              <a:cs typeface="Arial" pitchFamily="34" charset="0"/>
            </a:rPr>
            <a:t>5-Purchase order sent to the supplier.</a:t>
          </a:r>
          <a:r>
            <a:rPr lang="ar-EG" sz="2400" b="1" i="1" spc="-150" dirty="0">
              <a:effectLst>
                <a:outerShdw blurRad="38100" dist="38100" dir="2700000" algn="tl">
                  <a:srgbClr val="000000">
                    <a:alpha val="43137"/>
                  </a:srgbClr>
                </a:outerShdw>
              </a:effectLst>
              <a:latin typeface="Arial" pitchFamily="34" charset="0"/>
              <a:cs typeface="Arial" pitchFamily="34" charset="0"/>
            </a:rPr>
            <a:t> </a:t>
          </a:r>
          <a:endParaRPr lang="en-US" sz="2400" b="1" i="1" spc="-150" dirty="0">
            <a:effectLst>
              <a:outerShdw blurRad="38100" dist="38100" dir="2700000" algn="tl">
                <a:srgbClr val="000000">
                  <a:alpha val="43137"/>
                </a:srgbClr>
              </a:outerShdw>
            </a:effectLst>
            <a:latin typeface="Arial" pitchFamily="34" charset="0"/>
            <a:cs typeface="Arial" pitchFamily="34" charset="0"/>
          </a:endParaRPr>
        </a:p>
      </dgm:t>
    </dgm:pt>
    <dgm:pt modelId="{CB9BFBFE-D128-43A5-8D5C-064DDBF81B24}" type="parTrans" cxnId="{B41FB038-A080-4184-A61C-5796F9D40052}">
      <dgm:prSet/>
      <dgm:spPr/>
      <dgm:t>
        <a:bodyPr/>
        <a:lstStyle/>
        <a:p>
          <a:endParaRPr lang="en-US" b="1"/>
        </a:p>
      </dgm:t>
    </dgm:pt>
    <dgm:pt modelId="{71F53C18-BA27-41D1-8EED-E7FA102BC064}" type="sibTrans" cxnId="{B41FB038-A080-4184-A61C-5796F9D40052}">
      <dgm:prSet/>
      <dgm:spPr/>
      <dgm:t>
        <a:bodyPr/>
        <a:lstStyle/>
        <a:p>
          <a:endParaRPr lang="en-US" b="1"/>
        </a:p>
      </dgm:t>
    </dgm:pt>
    <dgm:pt modelId="{5336A265-BB93-4062-A99B-71B336DA7577}">
      <dgm:prSet custT="1"/>
      <dgm:spPr/>
      <dgm:t>
        <a:bodyPr/>
        <a:lstStyle/>
        <a:p>
          <a:pPr algn="ctr" rtl="0"/>
          <a:r>
            <a:rPr lang="en-US" sz="2800" b="1" i="0" dirty="0">
              <a:latin typeface="Arial" pitchFamily="34" charset="0"/>
              <a:cs typeface="Arial" pitchFamily="34" charset="0"/>
            </a:rPr>
            <a:t>6-Expediting.</a:t>
          </a:r>
          <a:endParaRPr lang="en-US" sz="2400" b="1" i="0" dirty="0">
            <a:effectLst>
              <a:outerShdw blurRad="38100" dist="38100" dir="2700000" algn="tl">
                <a:srgbClr val="000000">
                  <a:alpha val="43137"/>
                </a:srgbClr>
              </a:outerShdw>
            </a:effectLst>
            <a:latin typeface="Arial" pitchFamily="34" charset="0"/>
            <a:cs typeface="Arial" pitchFamily="34" charset="0"/>
          </a:endParaRPr>
        </a:p>
      </dgm:t>
    </dgm:pt>
    <dgm:pt modelId="{91F40C39-B676-4F97-B1DE-D4508626AF1A}" type="parTrans" cxnId="{DAF5C310-FEE0-4E26-A1C6-DE79C024F8CC}">
      <dgm:prSet/>
      <dgm:spPr/>
      <dgm:t>
        <a:bodyPr/>
        <a:lstStyle/>
        <a:p>
          <a:endParaRPr lang="en-US" b="1"/>
        </a:p>
      </dgm:t>
    </dgm:pt>
    <dgm:pt modelId="{B5BD6178-239C-4330-9CE2-8815B24BA5F3}" type="sibTrans" cxnId="{DAF5C310-FEE0-4E26-A1C6-DE79C024F8CC}">
      <dgm:prSet/>
      <dgm:spPr/>
      <dgm:t>
        <a:bodyPr/>
        <a:lstStyle/>
        <a:p>
          <a:endParaRPr lang="en-US" b="1"/>
        </a:p>
      </dgm:t>
    </dgm:pt>
    <dgm:pt modelId="{13302C2C-B2F7-448B-A3BC-C5AA947968FF}">
      <dgm:prSet custT="1"/>
      <dgm:spPr/>
      <dgm:t>
        <a:bodyPr/>
        <a:lstStyle/>
        <a:p>
          <a:pPr rtl="0"/>
          <a:r>
            <a:rPr lang="en-US" sz="2800" b="1" i="0" dirty="0">
              <a:latin typeface="Arial" pitchFamily="34" charset="0"/>
              <a:cs typeface="Arial" pitchFamily="34" charset="0"/>
            </a:rPr>
            <a:t>7-Suppliers invoice paid.</a:t>
          </a:r>
          <a:endParaRPr lang="en-US" sz="2800" b="1" i="0" dirty="0">
            <a:effectLst>
              <a:outerShdw blurRad="38100" dist="38100" dir="2700000" algn="tl">
                <a:srgbClr val="000000">
                  <a:alpha val="43137"/>
                </a:srgbClr>
              </a:outerShdw>
            </a:effectLst>
            <a:latin typeface="Arial" pitchFamily="34" charset="0"/>
            <a:cs typeface="Arial" pitchFamily="34" charset="0"/>
          </a:endParaRPr>
        </a:p>
      </dgm:t>
    </dgm:pt>
    <dgm:pt modelId="{074722E3-8DA4-4732-B4A8-773A406757C1}" type="parTrans" cxnId="{AD56F496-BCCC-479C-94AD-233F08582983}">
      <dgm:prSet/>
      <dgm:spPr/>
      <dgm:t>
        <a:bodyPr/>
        <a:lstStyle/>
        <a:p>
          <a:endParaRPr lang="en-US" b="1"/>
        </a:p>
      </dgm:t>
    </dgm:pt>
    <dgm:pt modelId="{E19D1464-5499-4FD5-A09F-8EBBE617A0B8}" type="sibTrans" cxnId="{AD56F496-BCCC-479C-94AD-233F08582983}">
      <dgm:prSet/>
      <dgm:spPr/>
      <dgm:t>
        <a:bodyPr/>
        <a:lstStyle/>
        <a:p>
          <a:endParaRPr lang="en-US" b="1"/>
        </a:p>
      </dgm:t>
    </dgm:pt>
    <dgm:pt modelId="{D38AC4A3-FA34-48A5-99F5-C63915CF7F72}" type="pres">
      <dgm:prSet presAssocID="{89C03442-D491-49A3-A346-DC09BD195FFD}" presName="Name0" presStyleCnt="0">
        <dgm:presLayoutVars>
          <dgm:dir/>
          <dgm:animLvl val="lvl"/>
          <dgm:resizeHandles val="exact"/>
        </dgm:presLayoutVars>
      </dgm:prSet>
      <dgm:spPr/>
    </dgm:pt>
    <dgm:pt modelId="{F31D93B1-E29D-4DA2-827A-44BBE58F21AF}" type="pres">
      <dgm:prSet presAssocID="{13302C2C-B2F7-448B-A3BC-C5AA947968FF}" presName="boxAndChildren" presStyleCnt="0"/>
      <dgm:spPr/>
    </dgm:pt>
    <dgm:pt modelId="{30E0C60D-7C31-4BFD-851F-2008E6093F39}" type="pres">
      <dgm:prSet presAssocID="{13302C2C-B2F7-448B-A3BC-C5AA947968FF}" presName="parentTextBox" presStyleLbl="node1" presStyleIdx="0" presStyleCnt="7"/>
      <dgm:spPr/>
    </dgm:pt>
    <dgm:pt modelId="{D7E6EF7D-0B2E-457A-9264-1E8CCC07756C}" type="pres">
      <dgm:prSet presAssocID="{B5BD6178-239C-4330-9CE2-8815B24BA5F3}" presName="sp" presStyleCnt="0"/>
      <dgm:spPr/>
    </dgm:pt>
    <dgm:pt modelId="{6C32F4FA-7CAF-47B6-A0F6-4767FD7E4C0D}" type="pres">
      <dgm:prSet presAssocID="{5336A265-BB93-4062-A99B-71B336DA7577}" presName="arrowAndChildren" presStyleCnt="0"/>
      <dgm:spPr/>
    </dgm:pt>
    <dgm:pt modelId="{D0447F9F-FA0C-453D-BAEA-33BD50734999}" type="pres">
      <dgm:prSet presAssocID="{5336A265-BB93-4062-A99B-71B336DA7577}" presName="parentTextArrow" presStyleLbl="node1" presStyleIdx="1" presStyleCnt="7"/>
      <dgm:spPr/>
    </dgm:pt>
    <dgm:pt modelId="{65791A7E-3357-462C-8F31-C0EE8794FB26}" type="pres">
      <dgm:prSet presAssocID="{71F53C18-BA27-41D1-8EED-E7FA102BC064}" presName="sp" presStyleCnt="0"/>
      <dgm:spPr/>
    </dgm:pt>
    <dgm:pt modelId="{26B4C8B7-5746-4964-9582-18B79B31DE67}" type="pres">
      <dgm:prSet presAssocID="{20607F1C-C611-4678-AE69-C39B4A0B3236}" presName="arrowAndChildren" presStyleCnt="0"/>
      <dgm:spPr/>
    </dgm:pt>
    <dgm:pt modelId="{C2594452-CE69-48C7-9E0C-D002F34E2131}" type="pres">
      <dgm:prSet presAssocID="{20607F1C-C611-4678-AE69-C39B4A0B3236}" presName="parentTextArrow" presStyleLbl="node1" presStyleIdx="2" presStyleCnt="7"/>
      <dgm:spPr/>
    </dgm:pt>
    <dgm:pt modelId="{8C6D259E-5C82-49EF-A314-52ABF20D0477}" type="pres">
      <dgm:prSet presAssocID="{80F3541C-C332-4ADD-834F-3DD67F311A53}" presName="sp" presStyleCnt="0"/>
      <dgm:spPr/>
    </dgm:pt>
    <dgm:pt modelId="{69F6AA20-B62C-4660-9DB7-A147D35189D8}" type="pres">
      <dgm:prSet presAssocID="{095B15C2-04F9-4B15-A655-317EDA39D545}" presName="arrowAndChildren" presStyleCnt="0"/>
      <dgm:spPr/>
    </dgm:pt>
    <dgm:pt modelId="{61CA36FA-28CB-4148-9140-8181D27773E9}" type="pres">
      <dgm:prSet presAssocID="{095B15C2-04F9-4B15-A655-317EDA39D545}" presName="parentTextArrow" presStyleLbl="node1" presStyleIdx="3" presStyleCnt="7"/>
      <dgm:spPr/>
    </dgm:pt>
    <dgm:pt modelId="{EA825159-E590-418B-A4C3-C3AF19A2C089}" type="pres">
      <dgm:prSet presAssocID="{DD456E45-9598-4406-9E29-8ACE92BBB017}" presName="sp" presStyleCnt="0"/>
      <dgm:spPr/>
    </dgm:pt>
    <dgm:pt modelId="{07EB71E7-47BA-4BE2-A75D-582669D1D609}" type="pres">
      <dgm:prSet presAssocID="{F2A743FF-84A5-44BD-8B64-EB65CACDF6DA}" presName="arrowAndChildren" presStyleCnt="0"/>
      <dgm:spPr/>
    </dgm:pt>
    <dgm:pt modelId="{B8312348-C186-4F88-B660-AABA72FA24E7}" type="pres">
      <dgm:prSet presAssocID="{F2A743FF-84A5-44BD-8B64-EB65CACDF6DA}" presName="parentTextArrow" presStyleLbl="node1" presStyleIdx="4" presStyleCnt="7"/>
      <dgm:spPr/>
    </dgm:pt>
    <dgm:pt modelId="{D60D07D2-4E6D-475C-BB13-D0F42BA303F7}" type="pres">
      <dgm:prSet presAssocID="{A4901EE2-4784-48B0-81F8-09946596A066}" presName="sp" presStyleCnt="0"/>
      <dgm:spPr/>
    </dgm:pt>
    <dgm:pt modelId="{202BBB4E-4B06-4204-B63E-5724BF4B16AF}" type="pres">
      <dgm:prSet presAssocID="{0692CE8D-597A-46F4-A9F1-F64FE4B401AA}" presName="arrowAndChildren" presStyleCnt="0"/>
      <dgm:spPr/>
    </dgm:pt>
    <dgm:pt modelId="{DF7908D5-756E-4AAD-98DB-E6F2EF092313}" type="pres">
      <dgm:prSet presAssocID="{0692CE8D-597A-46F4-A9F1-F64FE4B401AA}" presName="parentTextArrow" presStyleLbl="node1" presStyleIdx="5" presStyleCnt="7" custLinFactNeighborX="2500" custLinFactNeighborY="-164"/>
      <dgm:spPr/>
    </dgm:pt>
    <dgm:pt modelId="{7E27BF32-EA7E-4C4C-9C54-7A526D6C1FBA}" type="pres">
      <dgm:prSet presAssocID="{28D923B0-7CA5-4031-8E02-861F187A399B}" presName="sp" presStyleCnt="0"/>
      <dgm:spPr/>
    </dgm:pt>
    <dgm:pt modelId="{F4D86524-4807-4AB4-A61A-77C4510298FB}" type="pres">
      <dgm:prSet presAssocID="{576EA628-F165-4D65-9887-104700276229}" presName="arrowAndChildren" presStyleCnt="0"/>
      <dgm:spPr/>
    </dgm:pt>
    <dgm:pt modelId="{3628E949-45FC-46F2-867A-A945949E675E}" type="pres">
      <dgm:prSet presAssocID="{576EA628-F165-4D65-9887-104700276229}" presName="parentTextArrow" presStyleLbl="node1" presStyleIdx="6" presStyleCnt="7"/>
      <dgm:spPr/>
    </dgm:pt>
  </dgm:ptLst>
  <dgm:cxnLst>
    <dgm:cxn modelId="{A452A202-0957-4EF8-B345-80B4A3A53E13}" srcId="{89C03442-D491-49A3-A346-DC09BD195FFD}" destId="{576EA628-F165-4D65-9887-104700276229}" srcOrd="0" destOrd="0" parTransId="{2FF19765-745C-4424-9E6E-93A25C3FC8B8}" sibTransId="{28D923B0-7CA5-4031-8E02-861F187A399B}"/>
    <dgm:cxn modelId="{DAF5C310-FEE0-4E26-A1C6-DE79C024F8CC}" srcId="{89C03442-D491-49A3-A346-DC09BD195FFD}" destId="{5336A265-BB93-4062-A99B-71B336DA7577}" srcOrd="5" destOrd="0" parTransId="{91F40C39-B676-4F97-B1DE-D4508626AF1A}" sibTransId="{B5BD6178-239C-4330-9CE2-8815B24BA5F3}"/>
    <dgm:cxn modelId="{72379D15-4366-4F4E-A457-EF222C13E14B}" srcId="{89C03442-D491-49A3-A346-DC09BD195FFD}" destId="{095B15C2-04F9-4B15-A655-317EDA39D545}" srcOrd="3" destOrd="0" parTransId="{F2BEC0EE-D28E-4C4D-825C-C8208D3E030E}" sibTransId="{80F3541C-C332-4ADD-834F-3DD67F311A53}"/>
    <dgm:cxn modelId="{9134AD20-C2DB-44DE-95ED-8FE8F2002B90}" type="presOf" srcId="{0692CE8D-597A-46F4-A9F1-F64FE4B401AA}" destId="{DF7908D5-756E-4AAD-98DB-E6F2EF092313}" srcOrd="0" destOrd="0" presId="urn:microsoft.com/office/officeart/2005/8/layout/process4"/>
    <dgm:cxn modelId="{50C7A232-30C1-4399-8D9A-053985A524ED}" type="presOf" srcId="{13302C2C-B2F7-448B-A3BC-C5AA947968FF}" destId="{30E0C60D-7C31-4BFD-851F-2008E6093F39}" srcOrd="0" destOrd="0" presId="urn:microsoft.com/office/officeart/2005/8/layout/process4"/>
    <dgm:cxn modelId="{A05FAA38-D73B-4627-A3C8-9CFABDE20D25}" type="presOf" srcId="{5336A265-BB93-4062-A99B-71B336DA7577}" destId="{D0447F9F-FA0C-453D-BAEA-33BD50734999}" srcOrd="0" destOrd="0" presId="urn:microsoft.com/office/officeart/2005/8/layout/process4"/>
    <dgm:cxn modelId="{B41FB038-A080-4184-A61C-5796F9D40052}" srcId="{89C03442-D491-49A3-A346-DC09BD195FFD}" destId="{20607F1C-C611-4678-AE69-C39B4A0B3236}" srcOrd="4" destOrd="0" parTransId="{CB9BFBFE-D128-43A5-8D5C-064DDBF81B24}" sibTransId="{71F53C18-BA27-41D1-8EED-E7FA102BC064}"/>
    <dgm:cxn modelId="{AAD7E083-9CD3-485C-966F-C4C6B7C649F1}" type="presOf" srcId="{576EA628-F165-4D65-9887-104700276229}" destId="{3628E949-45FC-46F2-867A-A945949E675E}" srcOrd="0" destOrd="0" presId="urn:microsoft.com/office/officeart/2005/8/layout/process4"/>
    <dgm:cxn modelId="{AD56F496-BCCC-479C-94AD-233F08582983}" srcId="{89C03442-D491-49A3-A346-DC09BD195FFD}" destId="{13302C2C-B2F7-448B-A3BC-C5AA947968FF}" srcOrd="6" destOrd="0" parTransId="{074722E3-8DA4-4732-B4A8-773A406757C1}" sibTransId="{E19D1464-5499-4FD5-A09F-8EBBE617A0B8}"/>
    <dgm:cxn modelId="{0D42CDBA-1AB0-4303-89ED-44990F0CCC7A}" srcId="{89C03442-D491-49A3-A346-DC09BD195FFD}" destId="{F2A743FF-84A5-44BD-8B64-EB65CACDF6DA}" srcOrd="2" destOrd="0" parTransId="{894A12FB-49BF-446F-A191-6BD15432450D}" sibTransId="{DD456E45-9598-4406-9E29-8ACE92BBB017}"/>
    <dgm:cxn modelId="{D56F13D7-AC0D-4DA9-8FD3-DEC77FA731A3}" type="presOf" srcId="{20607F1C-C611-4678-AE69-C39B4A0B3236}" destId="{C2594452-CE69-48C7-9E0C-D002F34E2131}" srcOrd="0" destOrd="0" presId="urn:microsoft.com/office/officeart/2005/8/layout/process4"/>
    <dgm:cxn modelId="{800DEFD7-ABC2-4627-B6E8-FDEF45DBDB86}" srcId="{89C03442-D491-49A3-A346-DC09BD195FFD}" destId="{0692CE8D-597A-46F4-A9F1-F64FE4B401AA}" srcOrd="1" destOrd="0" parTransId="{74A7293A-1676-49A4-A646-70B99AA77F1F}" sibTransId="{A4901EE2-4784-48B0-81F8-09946596A066}"/>
    <dgm:cxn modelId="{E5CF1EE2-F90D-4A05-B4C7-2CC850DC65C4}" type="presOf" srcId="{89C03442-D491-49A3-A346-DC09BD195FFD}" destId="{D38AC4A3-FA34-48A5-99F5-C63915CF7F72}" srcOrd="0" destOrd="0" presId="urn:microsoft.com/office/officeart/2005/8/layout/process4"/>
    <dgm:cxn modelId="{3E33F5F3-DF98-4F98-98EB-F1BBC7AE468F}" type="presOf" srcId="{095B15C2-04F9-4B15-A655-317EDA39D545}" destId="{61CA36FA-28CB-4148-9140-8181D27773E9}" srcOrd="0" destOrd="0" presId="urn:microsoft.com/office/officeart/2005/8/layout/process4"/>
    <dgm:cxn modelId="{160368F9-A4F7-4640-BB7E-A5E065CBDF4A}" type="presOf" srcId="{F2A743FF-84A5-44BD-8B64-EB65CACDF6DA}" destId="{B8312348-C186-4F88-B660-AABA72FA24E7}" srcOrd="0" destOrd="0" presId="urn:microsoft.com/office/officeart/2005/8/layout/process4"/>
    <dgm:cxn modelId="{C706C1B2-845E-4EE6-A6F9-26BDB639413F}" type="presParOf" srcId="{D38AC4A3-FA34-48A5-99F5-C63915CF7F72}" destId="{F31D93B1-E29D-4DA2-827A-44BBE58F21AF}" srcOrd="0" destOrd="0" presId="urn:microsoft.com/office/officeart/2005/8/layout/process4"/>
    <dgm:cxn modelId="{EDF78353-3D49-4DA1-B0E5-4880AEA37205}" type="presParOf" srcId="{F31D93B1-E29D-4DA2-827A-44BBE58F21AF}" destId="{30E0C60D-7C31-4BFD-851F-2008E6093F39}" srcOrd="0" destOrd="0" presId="urn:microsoft.com/office/officeart/2005/8/layout/process4"/>
    <dgm:cxn modelId="{56328BF1-3929-45A3-B5A8-90122DCE72F1}" type="presParOf" srcId="{D38AC4A3-FA34-48A5-99F5-C63915CF7F72}" destId="{D7E6EF7D-0B2E-457A-9264-1E8CCC07756C}" srcOrd="1" destOrd="0" presId="urn:microsoft.com/office/officeart/2005/8/layout/process4"/>
    <dgm:cxn modelId="{35BF61A6-9F80-4D75-8486-8BDF6259CD06}" type="presParOf" srcId="{D38AC4A3-FA34-48A5-99F5-C63915CF7F72}" destId="{6C32F4FA-7CAF-47B6-A0F6-4767FD7E4C0D}" srcOrd="2" destOrd="0" presId="urn:microsoft.com/office/officeart/2005/8/layout/process4"/>
    <dgm:cxn modelId="{BA401EF3-A4EF-42E4-9362-C437AEAF0169}" type="presParOf" srcId="{6C32F4FA-7CAF-47B6-A0F6-4767FD7E4C0D}" destId="{D0447F9F-FA0C-453D-BAEA-33BD50734999}" srcOrd="0" destOrd="0" presId="urn:microsoft.com/office/officeart/2005/8/layout/process4"/>
    <dgm:cxn modelId="{6263E555-E830-4E20-9B5A-9985A39935F3}" type="presParOf" srcId="{D38AC4A3-FA34-48A5-99F5-C63915CF7F72}" destId="{65791A7E-3357-462C-8F31-C0EE8794FB26}" srcOrd="3" destOrd="0" presId="urn:microsoft.com/office/officeart/2005/8/layout/process4"/>
    <dgm:cxn modelId="{E8ECB18A-E618-4374-B550-6299049F8764}" type="presParOf" srcId="{D38AC4A3-FA34-48A5-99F5-C63915CF7F72}" destId="{26B4C8B7-5746-4964-9582-18B79B31DE67}" srcOrd="4" destOrd="0" presId="urn:microsoft.com/office/officeart/2005/8/layout/process4"/>
    <dgm:cxn modelId="{8BD0915E-B35D-445F-B572-CA720A4255F3}" type="presParOf" srcId="{26B4C8B7-5746-4964-9582-18B79B31DE67}" destId="{C2594452-CE69-48C7-9E0C-D002F34E2131}" srcOrd="0" destOrd="0" presId="urn:microsoft.com/office/officeart/2005/8/layout/process4"/>
    <dgm:cxn modelId="{F8C46F77-C3AF-4998-A11A-1AEA62BB0F0E}" type="presParOf" srcId="{D38AC4A3-FA34-48A5-99F5-C63915CF7F72}" destId="{8C6D259E-5C82-49EF-A314-52ABF20D0477}" srcOrd="5" destOrd="0" presId="urn:microsoft.com/office/officeart/2005/8/layout/process4"/>
    <dgm:cxn modelId="{618350BE-97D9-4BA6-9371-EF10004889BF}" type="presParOf" srcId="{D38AC4A3-FA34-48A5-99F5-C63915CF7F72}" destId="{69F6AA20-B62C-4660-9DB7-A147D35189D8}" srcOrd="6" destOrd="0" presId="urn:microsoft.com/office/officeart/2005/8/layout/process4"/>
    <dgm:cxn modelId="{2A1AF65A-A5D3-4F55-B87C-8D3AFE806AFD}" type="presParOf" srcId="{69F6AA20-B62C-4660-9DB7-A147D35189D8}" destId="{61CA36FA-28CB-4148-9140-8181D27773E9}" srcOrd="0" destOrd="0" presId="urn:microsoft.com/office/officeart/2005/8/layout/process4"/>
    <dgm:cxn modelId="{217E2FF6-E812-4EDA-93D9-FE9EFFA75468}" type="presParOf" srcId="{D38AC4A3-FA34-48A5-99F5-C63915CF7F72}" destId="{EA825159-E590-418B-A4C3-C3AF19A2C089}" srcOrd="7" destOrd="0" presId="urn:microsoft.com/office/officeart/2005/8/layout/process4"/>
    <dgm:cxn modelId="{B280B9E7-557B-4F0E-8F43-8BEA027B8528}" type="presParOf" srcId="{D38AC4A3-FA34-48A5-99F5-C63915CF7F72}" destId="{07EB71E7-47BA-4BE2-A75D-582669D1D609}" srcOrd="8" destOrd="0" presId="urn:microsoft.com/office/officeart/2005/8/layout/process4"/>
    <dgm:cxn modelId="{ACA58329-9745-4452-A0DC-E2D112067A53}" type="presParOf" srcId="{07EB71E7-47BA-4BE2-A75D-582669D1D609}" destId="{B8312348-C186-4F88-B660-AABA72FA24E7}" srcOrd="0" destOrd="0" presId="urn:microsoft.com/office/officeart/2005/8/layout/process4"/>
    <dgm:cxn modelId="{4AC30CD9-92E1-4F4D-AC25-A60B6990E3B8}" type="presParOf" srcId="{D38AC4A3-FA34-48A5-99F5-C63915CF7F72}" destId="{D60D07D2-4E6D-475C-BB13-D0F42BA303F7}" srcOrd="9" destOrd="0" presId="urn:microsoft.com/office/officeart/2005/8/layout/process4"/>
    <dgm:cxn modelId="{698B84B9-8E1C-4C24-8B04-01D0F1EC0A7C}" type="presParOf" srcId="{D38AC4A3-FA34-48A5-99F5-C63915CF7F72}" destId="{202BBB4E-4B06-4204-B63E-5724BF4B16AF}" srcOrd="10" destOrd="0" presId="urn:microsoft.com/office/officeart/2005/8/layout/process4"/>
    <dgm:cxn modelId="{7E6F9E4F-F523-40C2-BDC8-1C30E39273B8}" type="presParOf" srcId="{202BBB4E-4B06-4204-B63E-5724BF4B16AF}" destId="{DF7908D5-756E-4AAD-98DB-E6F2EF092313}" srcOrd="0" destOrd="0" presId="urn:microsoft.com/office/officeart/2005/8/layout/process4"/>
    <dgm:cxn modelId="{BB39EC8E-70FE-4FB5-8F6B-4139DB8C2828}" type="presParOf" srcId="{D38AC4A3-FA34-48A5-99F5-C63915CF7F72}" destId="{7E27BF32-EA7E-4C4C-9C54-7A526D6C1FBA}" srcOrd="11" destOrd="0" presId="urn:microsoft.com/office/officeart/2005/8/layout/process4"/>
    <dgm:cxn modelId="{2E81143B-57CA-482E-8991-AD50B8BC29D7}" type="presParOf" srcId="{D38AC4A3-FA34-48A5-99F5-C63915CF7F72}" destId="{F4D86524-4807-4AB4-A61A-77C4510298FB}" srcOrd="12" destOrd="0" presId="urn:microsoft.com/office/officeart/2005/8/layout/process4"/>
    <dgm:cxn modelId="{68B98819-DAA4-4FBE-9C7D-17799FD0CD81}" type="presParOf" srcId="{F4D86524-4807-4AB4-A61A-77C4510298FB}" destId="{3628E949-45FC-46F2-867A-A945949E675E}" srcOrd="0" destOrd="0" presId="urn:microsoft.com/office/officeart/2005/8/layout/process4"/>
  </dgm:cxnLst>
  <dgm:bg>
    <a:solidFill>
      <a:schemeClr val="accent3">
        <a:lumMod val="20000"/>
        <a:lumOff val="80000"/>
      </a:schemeClr>
    </a:solidFill>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0E0C60D-7C31-4BFD-851F-2008E6093F39}">
      <dsp:nvSpPr>
        <dsp:cNvPr id="0" name=""/>
        <dsp:cNvSpPr/>
      </dsp:nvSpPr>
      <dsp:spPr>
        <a:xfrm>
          <a:off x="0" y="5045828"/>
          <a:ext cx="9144000" cy="552162"/>
        </a:xfrm>
        <a:prstGeom prst="rect">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99136" tIns="199136" rIns="199136" bIns="199136" numCol="1" spcCol="1270" anchor="ctr" anchorCtr="0">
          <a:noAutofit/>
        </a:bodyPr>
        <a:lstStyle/>
        <a:p>
          <a:pPr marL="0" lvl="0" indent="0" algn="ctr" defTabSz="1244600" rtl="0">
            <a:lnSpc>
              <a:spcPct val="90000"/>
            </a:lnSpc>
            <a:spcBef>
              <a:spcPct val="0"/>
            </a:spcBef>
            <a:spcAft>
              <a:spcPct val="35000"/>
            </a:spcAft>
            <a:buNone/>
          </a:pPr>
          <a:r>
            <a:rPr lang="en-US" sz="2800" b="1" i="0" kern="1200" dirty="0">
              <a:latin typeface="Arial" pitchFamily="34" charset="0"/>
              <a:cs typeface="Arial" pitchFamily="34" charset="0"/>
            </a:rPr>
            <a:t>7-Suppliers invoice paid.</a:t>
          </a:r>
          <a:endParaRPr lang="en-US" sz="2800" b="1" i="0" kern="1200" dirty="0">
            <a:effectLst>
              <a:outerShdw blurRad="38100" dist="38100" dir="2700000" algn="tl">
                <a:srgbClr val="000000">
                  <a:alpha val="43137"/>
                </a:srgbClr>
              </a:outerShdw>
            </a:effectLst>
            <a:latin typeface="Arial" pitchFamily="34" charset="0"/>
            <a:cs typeface="Arial" pitchFamily="34" charset="0"/>
          </a:endParaRPr>
        </a:p>
      </dsp:txBody>
      <dsp:txXfrm>
        <a:off x="0" y="5045828"/>
        <a:ext cx="9144000" cy="552162"/>
      </dsp:txXfrm>
    </dsp:sp>
    <dsp:sp modelId="{D0447F9F-FA0C-453D-BAEA-33BD50734999}">
      <dsp:nvSpPr>
        <dsp:cNvPr id="0" name=""/>
        <dsp:cNvSpPr/>
      </dsp:nvSpPr>
      <dsp:spPr>
        <a:xfrm rot="10800000">
          <a:off x="0" y="4204885"/>
          <a:ext cx="9144000" cy="849225"/>
        </a:xfrm>
        <a:prstGeom prst="upArrowCallout">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99136" tIns="199136" rIns="199136" bIns="199136" numCol="1" spcCol="1270" anchor="ctr" anchorCtr="0">
          <a:noAutofit/>
        </a:bodyPr>
        <a:lstStyle/>
        <a:p>
          <a:pPr marL="0" lvl="0" indent="0" algn="ctr" defTabSz="1244600" rtl="0">
            <a:lnSpc>
              <a:spcPct val="90000"/>
            </a:lnSpc>
            <a:spcBef>
              <a:spcPct val="0"/>
            </a:spcBef>
            <a:spcAft>
              <a:spcPct val="35000"/>
            </a:spcAft>
            <a:buNone/>
          </a:pPr>
          <a:r>
            <a:rPr lang="en-US" sz="2800" b="1" i="0" kern="1200" dirty="0">
              <a:latin typeface="Arial" pitchFamily="34" charset="0"/>
              <a:cs typeface="Arial" pitchFamily="34" charset="0"/>
            </a:rPr>
            <a:t>6-Expediting.</a:t>
          </a:r>
          <a:endParaRPr lang="en-US" sz="2400" b="1" i="0" kern="1200" dirty="0">
            <a:effectLst>
              <a:outerShdw blurRad="38100" dist="38100" dir="2700000" algn="tl">
                <a:srgbClr val="000000">
                  <a:alpha val="43137"/>
                </a:srgbClr>
              </a:outerShdw>
            </a:effectLst>
            <a:latin typeface="Arial" pitchFamily="34" charset="0"/>
            <a:cs typeface="Arial" pitchFamily="34" charset="0"/>
          </a:endParaRPr>
        </a:p>
      </dsp:txBody>
      <dsp:txXfrm rot="10800000">
        <a:off x="0" y="4204885"/>
        <a:ext cx="9144000" cy="551801"/>
      </dsp:txXfrm>
    </dsp:sp>
    <dsp:sp modelId="{C2594452-CE69-48C7-9E0C-D002F34E2131}">
      <dsp:nvSpPr>
        <dsp:cNvPr id="0" name=""/>
        <dsp:cNvSpPr/>
      </dsp:nvSpPr>
      <dsp:spPr>
        <a:xfrm rot="10800000">
          <a:off x="0" y="3363941"/>
          <a:ext cx="9144000" cy="849225"/>
        </a:xfrm>
        <a:prstGeom prst="upArrowCallout">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13792" tIns="113792" rIns="113792" bIns="113792" numCol="1" spcCol="1270" anchor="ctr" anchorCtr="0">
          <a:noAutofit/>
        </a:bodyPr>
        <a:lstStyle/>
        <a:p>
          <a:pPr marL="0" lvl="0" indent="0" algn="ctr" defTabSz="711200" rtl="0">
            <a:lnSpc>
              <a:spcPct val="90000"/>
            </a:lnSpc>
            <a:spcBef>
              <a:spcPct val="0"/>
            </a:spcBef>
            <a:spcAft>
              <a:spcPct val="35000"/>
            </a:spcAft>
            <a:buNone/>
          </a:pPr>
          <a:r>
            <a:rPr lang="en-US" sz="1600" b="1" i="0" kern="1200" dirty="0"/>
            <a:t>            </a:t>
          </a:r>
          <a:r>
            <a:rPr lang="en-US" sz="2800" b="1" i="0" kern="1200" spc="-150" dirty="0">
              <a:latin typeface="Arial" pitchFamily="34" charset="0"/>
              <a:cs typeface="Arial" pitchFamily="34" charset="0"/>
            </a:rPr>
            <a:t>5-Purchase order sent to the supplier.</a:t>
          </a:r>
          <a:r>
            <a:rPr lang="ar-EG" sz="2400" b="1" i="1" kern="1200" spc="-150" dirty="0">
              <a:effectLst>
                <a:outerShdw blurRad="38100" dist="38100" dir="2700000" algn="tl">
                  <a:srgbClr val="000000">
                    <a:alpha val="43137"/>
                  </a:srgbClr>
                </a:outerShdw>
              </a:effectLst>
              <a:latin typeface="Arial" pitchFamily="34" charset="0"/>
              <a:cs typeface="Arial" pitchFamily="34" charset="0"/>
            </a:rPr>
            <a:t> </a:t>
          </a:r>
          <a:endParaRPr lang="en-US" sz="2400" b="1" i="1" kern="1200" spc="-150" dirty="0">
            <a:effectLst>
              <a:outerShdw blurRad="38100" dist="38100" dir="2700000" algn="tl">
                <a:srgbClr val="000000">
                  <a:alpha val="43137"/>
                </a:srgbClr>
              </a:outerShdw>
            </a:effectLst>
            <a:latin typeface="Arial" pitchFamily="34" charset="0"/>
            <a:cs typeface="Arial" pitchFamily="34" charset="0"/>
          </a:endParaRPr>
        </a:p>
      </dsp:txBody>
      <dsp:txXfrm rot="10800000">
        <a:off x="0" y="3363941"/>
        <a:ext cx="9144000" cy="551801"/>
      </dsp:txXfrm>
    </dsp:sp>
    <dsp:sp modelId="{61CA36FA-28CB-4148-9140-8181D27773E9}">
      <dsp:nvSpPr>
        <dsp:cNvPr id="0" name=""/>
        <dsp:cNvSpPr/>
      </dsp:nvSpPr>
      <dsp:spPr>
        <a:xfrm rot="10800000">
          <a:off x="0" y="2522998"/>
          <a:ext cx="9144000" cy="849225"/>
        </a:xfrm>
        <a:prstGeom prst="upArrowCallout">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28016" tIns="128016" rIns="128016" bIns="128016" numCol="1" spcCol="1270" anchor="ctr" anchorCtr="0">
          <a:noAutofit/>
        </a:bodyPr>
        <a:lstStyle/>
        <a:p>
          <a:pPr marL="0" lvl="0" indent="0" algn="ctr" defTabSz="800100" rtl="0">
            <a:lnSpc>
              <a:spcPct val="90000"/>
            </a:lnSpc>
            <a:spcBef>
              <a:spcPct val="0"/>
            </a:spcBef>
            <a:spcAft>
              <a:spcPct val="35000"/>
            </a:spcAft>
            <a:buNone/>
          </a:pPr>
          <a:r>
            <a:rPr lang="en-US" sz="1800" b="1" kern="1200" dirty="0"/>
            <a:t>     </a:t>
          </a:r>
          <a:r>
            <a:rPr lang="en-US" sz="2800" b="1" i="0" kern="1200" dirty="0">
              <a:latin typeface="Arial" pitchFamily="34" charset="0"/>
              <a:cs typeface="Arial" pitchFamily="34" charset="0"/>
            </a:rPr>
            <a:t>4-Purchase approved.</a:t>
          </a:r>
          <a:endParaRPr lang="en-US" sz="2800" b="1" i="0" kern="1200" dirty="0">
            <a:effectLst>
              <a:outerShdw blurRad="38100" dist="38100" dir="2700000" algn="tl">
                <a:srgbClr val="000000">
                  <a:alpha val="43137"/>
                </a:srgbClr>
              </a:outerShdw>
            </a:effectLst>
            <a:latin typeface="Arial" pitchFamily="34" charset="0"/>
            <a:cs typeface="Arial" pitchFamily="34" charset="0"/>
          </a:endParaRPr>
        </a:p>
      </dsp:txBody>
      <dsp:txXfrm rot="10800000">
        <a:off x="0" y="2522998"/>
        <a:ext cx="9144000" cy="551801"/>
      </dsp:txXfrm>
    </dsp:sp>
    <dsp:sp modelId="{B8312348-C186-4F88-B660-AABA72FA24E7}">
      <dsp:nvSpPr>
        <dsp:cNvPr id="0" name=""/>
        <dsp:cNvSpPr/>
      </dsp:nvSpPr>
      <dsp:spPr>
        <a:xfrm rot="10800000">
          <a:off x="0" y="1682055"/>
          <a:ext cx="9144000" cy="849225"/>
        </a:xfrm>
        <a:prstGeom prst="upArrowCallout">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99136" tIns="199136" rIns="199136" bIns="199136" numCol="1" spcCol="1270" anchor="ctr" anchorCtr="0">
          <a:noAutofit/>
        </a:bodyPr>
        <a:lstStyle/>
        <a:p>
          <a:pPr marL="0" lvl="0" indent="0" algn="ctr" defTabSz="1244600" rtl="0">
            <a:lnSpc>
              <a:spcPct val="90000"/>
            </a:lnSpc>
            <a:spcBef>
              <a:spcPct val="0"/>
            </a:spcBef>
            <a:spcAft>
              <a:spcPct val="35000"/>
            </a:spcAft>
            <a:buNone/>
          </a:pPr>
          <a:r>
            <a:rPr lang="en-US" sz="2800" b="1" i="0" kern="1200" dirty="0">
              <a:latin typeface="Arial" pitchFamily="34" charset="0"/>
              <a:cs typeface="Arial" pitchFamily="34" charset="0"/>
            </a:rPr>
            <a:t>3-Tender Process.</a:t>
          </a:r>
          <a:endParaRPr lang="en-US" sz="2800" b="1" i="0" kern="1200" dirty="0">
            <a:effectLst>
              <a:outerShdw blurRad="38100" dist="38100" dir="2700000" algn="tl">
                <a:srgbClr val="000000">
                  <a:alpha val="43137"/>
                </a:srgbClr>
              </a:outerShdw>
            </a:effectLst>
            <a:latin typeface="Arial" pitchFamily="34" charset="0"/>
            <a:cs typeface="Arial" pitchFamily="34" charset="0"/>
          </a:endParaRPr>
        </a:p>
      </dsp:txBody>
      <dsp:txXfrm rot="10800000">
        <a:off x="0" y="1682055"/>
        <a:ext cx="9144000" cy="551801"/>
      </dsp:txXfrm>
    </dsp:sp>
    <dsp:sp modelId="{DF7908D5-756E-4AAD-98DB-E6F2EF092313}">
      <dsp:nvSpPr>
        <dsp:cNvPr id="0" name=""/>
        <dsp:cNvSpPr/>
      </dsp:nvSpPr>
      <dsp:spPr>
        <a:xfrm rot="10800000">
          <a:off x="0" y="839719"/>
          <a:ext cx="9144000" cy="849225"/>
        </a:xfrm>
        <a:prstGeom prst="upArrowCallout">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70688" tIns="170688" rIns="170688" bIns="170688" numCol="1" spcCol="1270" anchor="ctr" anchorCtr="0">
          <a:noAutofit/>
        </a:bodyPr>
        <a:lstStyle/>
        <a:p>
          <a:pPr marL="0" lvl="0" indent="0" algn="ctr" defTabSz="1066800" rtl="0">
            <a:lnSpc>
              <a:spcPct val="90000"/>
            </a:lnSpc>
            <a:spcBef>
              <a:spcPct val="0"/>
            </a:spcBef>
            <a:spcAft>
              <a:spcPct val="35000"/>
            </a:spcAft>
            <a:buNone/>
          </a:pPr>
          <a:r>
            <a:rPr lang="en-US" sz="2400" b="1" i="1" kern="1200" dirty="0"/>
            <a:t>    </a:t>
          </a:r>
          <a:r>
            <a:rPr lang="en-US" sz="2800" b="1" i="0" kern="1200" dirty="0">
              <a:latin typeface="Arial" pitchFamily="34" charset="0"/>
              <a:cs typeface="Arial" pitchFamily="34" charset="0"/>
            </a:rPr>
            <a:t>2-Source  Suppliers.</a:t>
          </a:r>
          <a:endParaRPr lang="en-US" sz="2800" b="1" i="0" kern="1200" dirty="0">
            <a:effectLst>
              <a:outerShdw blurRad="38100" dist="38100" dir="2700000" algn="tl">
                <a:srgbClr val="000000">
                  <a:alpha val="43137"/>
                </a:srgbClr>
              </a:outerShdw>
            </a:effectLst>
            <a:latin typeface="Arial" pitchFamily="34" charset="0"/>
            <a:cs typeface="Arial" pitchFamily="34" charset="0"/>
          </a:endParaRPr>
        </a:p>
      </dsp:txBody>
      <dsp:txXfrm rot="10800000">
        <a:off x="0" y="839719"/>
        <a:ext cx="9144000" cy="551801"/>
      </dsp:txXfrm>
    </dsp:sp>
    <dsp:sp modelId="{3628E949-45FC-46F2-867A-A945949E675E}">
      <dsp:nvSpPr>
        <dsp:cNvPr id="0" name=""/>
        <dsp:cNvSpPr/>
      </dsp:nvSpPr>
      <dsp:spPr>
        <a:xfrm rot="10800000">
          <a:off x="0" y="169"/>
          <a:ext cx="9144000" cy="849225"/>
        </a:xfrm>
        <a:prstGeom prst="upArrowCallout">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99136" tIns="199136" rIns="199136" bIns="199136" numCol="1" spcCol="1270" anchor="ctr" anchorCtr="0">
          <a:noAutofit/>
        </a:bodyPr>
        <a:lstStyle/>
        <a:p>
          <a:pPr marL="0" lvl="0" indent="0" algn="ctr" defTabSz="1244600" rtl="0">
            <a:lnSpc>
              <a:spcPct val="90000"/>
            </a:lnSpc>
            <a:spcBef>
              <a:spcPct val="0"/>
            </a:spcBef>
            <a:spcAft>
              <a:spcPct val="35000"/>
            </a:spcAft>
            <a:buNone/>
          </a:pPr>
          <a:r>
            <a:rPr lang="en-US" sz="2800" b="1" i="0" kern="1200" dirty="0">
              <a:latin typeface="Arial" pitchFamily="34" charset="0"/>
              <a:cs typeface="Arial" pitchFamily="34" charset="0"/>
            </a:rPr>
            <a:t>1-Requisition Received</a:t>
          </a:r>
          <a:endParaRPr lang="en-US" sz="2800" b="1" i="0" kern="1200" dirty="0">
            <a:effectLst>
              <a:outerShdw blurRad="38100" dist="38100" dir="2700000" algn="tl">
                <a:srgbClr val="000000">
                  <a:alpha val="43137"/>
                </a:srgbClr>
              </a:outerShdw>
            </a:effectLst>
            <a:latin typeface="Arial" pitchFamily="34" charset="0"/>
            <a:cs typeface="Arial" pitchFamily="34" charset="0"/>
          </a:endParaRPr>
        </a:p>
      </dsp:txBody>
      <dsp:txXfrm rot="10800000">
        <a:off x="0" y="169"/>
        <a:ext cx="9144000" cy="551801"/>
      </dsp:txXfrm>
    </dsp:sp>
  </dsp:spTree>
</dsp:drawing>
</file>

<file path=ppt/diagrams/layout1.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E8DF744-AB4A-4A0F-92CE-6DEBABF2DA97}" type="datetimeFigureOut">
              <a:rPr lang="en-US" smtClean="0"/>
              <a:t>6/17/2026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88088B5-5D3D-41C5-9929-9FAB3A249D9E}" type="slidenum">
              <a:rPr lang="en-US" smtClean="0"/>
              <a:t>‹#›</a:t>
            </a:fld>
            <a:endParaRPr lang="en-US"/>
          </a:p>
        </p:txBody>
      </p:sp>
    </p:spTree>
    <p:extLst>
      <p:ext uri="{BB962C8B-B14F-4D97-AF65-F5344CB8AC3E}">
        <p14:creationId xmlns:p14="http://schemas.microsoft.com/office/powerpoint/2010/main" val="289791000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1</a:t>
            </a:fld>
            <a:endParaRPr lang="en-US"/>
          </a:p>
        </p:txBody>
      </p:sp>
    </p:spTree>
    <p:extLst>
      <p:ext uri="{BB962C8B-B14F-4D97-AF65-F5344CB8AC3E}">
        <p14:creationId xmlns:p14="http://schemas.microsoft.com/office/powerpoint/2010/main" val="326533733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2</a:t>
            </a:fld>
            <a:endParaRPr lang="en-US"/>
          </a:p>
        </p:txBody>
      </p:sp>
    </p:spTree>
    <p:extLst>
      <p:ext uri="{BB962C8B-B14F-4D97-AF65-F5344CB8AC3E}">
        <p14:creationId xmlns:p14="http://schemas.microsoft.com/office/powerpoint/2010/main" val="53525027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3</a:t>
            </a:fld>
            <a:endParaRPr lang="en-US"/>
          </a:p>
        </p:txBody>
      </p:sp>
    </p:spTree>
    <p:extLst>
      <p:ext uri="{BB962C8B-B14F-4D97-AF65-F5344CB8AC3E}">
        <p14:creationId xmlns:p14="http://schemas.microsoft.com/office/powerpoint/2010/main" val="388551640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39</a:t>
            </a:fld>
            <a:endParaRPr lang="en-US"/>
          </a:p>
        </p:txBody>
      </p:sp>
    </p:spTree>
    <p:extLst>
      <p:ext uri="{BB962C8B-B14F-4D97-AF65-F5344CB8AC3E}">
        <p14:creationId xmlns:p14="http://schemas.microsoft.com/office/powerpoint/2010/main" val="3528612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D95098-09E1-C4E1-F131-563DA7A29107}"/>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F1DB6B52-1098-3A61-90F1-ED7F8C19F6FD}"/>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1CA7B7F2-C594-2226-10C3-8AC3C8D66601}"/>
              </a:ext>
            </a:extLst>
          </p:cNvPr>
          <p:cNvSpPr>
            <a:spLocks noGrp="1"/>
          </p:cNvSpPr>
          <p:nvPr>
            <p:ph type="dt" sz="half" idx="10"/>
          </p:nvPr>
        </p:nvSpPr>
        <p:spPr/>
        <p:txBody>
          <a:bodyPr/>
          <a:lstStyle/>
          <a:p>
            <a:endParaRPr lang="en-US"/>
          </a:p>
        </p:txBody>
      </p:sp>
      <p:sp>
        <p:nvSpPr>
          <p:cNvPr id="5" name="Footer Placeholder 4">
            <a:extLst>
              <a:ext uri="{FF2B5EF4-FFF2-40B4-BE49-F238E27FC236}">
                <a16:creationId xmlns:a16="http://schemas.microsoft.com/office/drawing/2014/main" id="{57567B6F-AABD-ABF2-1716-8CA10C09EED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A7F058B-4E26-075C-3DA4-A864D221D406}"/>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141311415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C59ED8-839F-740F-5380-EB20BD607CD4}"/>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B5DBA814-F4FF-953C-65F6-7755FFA224FB}"/>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D0F5B59B-14BB-0F36-FA1D-86F9E28D7782}"/>
              </a:ext>
            </a:extLst>
          </p:cNvPr>
          <p:cNvSpPr>
            <a:spLocks noGrp="1"/>
          </p:cNvSpPr>
          <p:nvPr>
            <p:ph type="dt" sz="half" idx="10"/>
          </p:nvPr>
        </p:nvSpPr>
        <p:spPr/>
        <p:txBody>
          <a:bodyPr/>
          <a:lstStyle/>
          <a:p>
            <a:endParaRPr lang="en-US"/>
          </a:p>
        </p:txBody>
      </p:sp>
      <p:sp>
        <p:nvSpPr>
          <p:cNvPr id="5" name="Footer Placeholder 4">
            <a:extLst>
              <a:ext uri="{FF2B5EF4-FFF2-40B4-BE49-F238E27FC236}">
                <a16:creationId xmlns:a16="http://schemas.microsoft.com/office/drawing/2014/main" id="{945EDB51-73D6-A3E4-04E1-FA0E4D318AD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6E15A03-D852-FE42-22A2-986BA6AFDD94}"/>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32047379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FAF0B5-6A1B-819F-8BDB-8723AD6F80E5}"/>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E6D59A6B-040C-D231-73AA-94BF982AB523}"/>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281F9F7B-C72F-8488-63C2-893D10A71873}"/>
              </a:ext>
            </a:extLst>
          </p:cNvPr>
          <p:cNvSpPr>
            <a:spLocks noGrp="1"/>
          </p:cNvSpPr>
          <p:nvPr>
            <p:ph type="dt" sz="half" idx="10"/>
          </p:nvPr>
        </p:nvSpPr>
        <p:spPr/>
        <p:txBody>
          <a:bodyPr/>
          <a:lstStyle/>
          <a:p>
            <a:endParaRPr lang="en-US"/>
          </a:p>
        </p:txBody>
      </p:sp>
      <p:sp>
        <p:nvSpPr>
          <p:cNvPr id="5" name="Footer Placeholder 4">
            <a:extLst>
              <a:ext uri="{FF2B5EF4-FFF2-40B4-BE49-F238E27FC236}">
                <a16:creationId xmlns:a16="http://schemas.microsoft.com/office/drawing/2014/main" id="{997D509D-91A2-39D0-0202-9348AED744A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1A98602-767F-9F7F-3A34-40E803A3BD2B}"/>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53872526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D49C40-2B03-A723-1A25-72E120ED2D38}"/>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DCC05F17-3155-8F58-9417-872859F01BC8}"/>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F0A6FADA-9339-2718-AE06-345636476CB1}"/>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CC7B5477-D6C1-D0EF-360E-AAF1F8F26BA5}"/>
              </a:ext>
            </a:extLst>
          </p:cNvPr>
          <p:cNvSpPr>
            <a:spLocks noGrp="1"/>
          </p:cNvSpPr>
          <p:nvPr>
            <p:ph type="dt" sz="half" idx="10"/>
          </p:nvPr>
        </p:nvSpPr>
        <p:spPr/>
        <p:txBody>
          <a:bodyPr/>
          <a:lstStyle/>
          <a:p>
            <a:endParaRPr lang="en-US"/>
          </a:p>
        </p:txBody>
      </p:sp>
      <p:sp>
        <p:nvSpPr>
          <p:cNvPr id="6" name="Footer Placeholder 5">
            <a:extLst>
              <a:ext uri="{FF2B5EF4-FFF2-40B4-BE49-F238E27FC236}">
                <a16:creationId xmlns:a16="http://schemas.microsoft.com/office/drawing/2014/main" id="{8EE8FCE8-EE63-38DE-2FCA-4EA8F13B84F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FE2D33A2-7BEA-C0F6-8DC4-5841AF8D50F4}"/>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219689125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B6B58D-F759-624C-F4B5-076FD713366E}"/>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40DE3D4E-050C-4BD6-B7EB-39F9E2DE1CC1}"/>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B280C419-BB65-0AE7-334A-03DB570FB6CB}"/>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F05432BE-90AA-3340-26A3-24C2C60ED464}"/>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0972C4A7-BEA2-2193-0159-41A66555323C}"/>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A82EDC5C-9D31-77DA-AB6E-212A67AE9801}"/>
              </a:ext>
            </a:extLst>
          </p:cNvPr>
          <p:cNvSpPr>
            <a:spLocks noGrp="1"/>
          </p:cNvSpPr>
          <p:nvPr>
            <p:ph type="dt" sz="half" idx="10"/>
          </p:nvPr>
        </p:nvSpPr>
        <p:spPr/>
        <p:txBody>
          <a:bodyPr/>
          <a:lstStyle/>
          <a:p>
            <a:endParaRPr lang="en-US"/>
          </a:p>
        </p:txBody>
      </p:sp>
      <p:sp>
        <p:nvSpPr>
          <p:cNvPr id="8" name="Footer Placeholder 7">
            <a:extLst>
              <a:ext uri="{FF2B5EF4-FFF2-40B4-BE49-F238E27FC236}">
                <a16:creationId xmlns:a16="http://schemas.microsoft.com/office/drawing/2014/main" id="{A2F1C937-530C-BE6A-062C-EAEB60924AA7}"/>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F6965C7C-2F3A-7C73-65EE-071EA3B57E61}"/>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159070105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1AF804-BA6F-7137-4401-2ABEE47663D1}"/>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85E1951F-F9DF-2D36-66CD-0ADE1A8E8AC9}"/>
              </a:ext>
            </a:extLst>
          </p:cNvPr>
          <p:cNvSpPr>
            <a:spLocks noGrp="1"/>
          </p:cNvSpPr>
          <p:nvPr>
            <p:ph type="dt" sz="half" idx="10"/>
          </p:nvPr>
        </p:nvSpPr>
        <p:spPr/>
        <p:txBody>
          <a:bodyPr/>
          <a:lstStyle/>
          <a:p>
            <a:endParaRPr lang="en-US"/>
          </a:p>
        </p:txBody>
      </p:sp>
      <p:sp>
        <p:nvSpPr>
          <p:cNvPr id="4" name="Footer Placeholder 3">
            <a:extLst>
              <a:ext uri="{FF2B5EF4-FFF2-40B4-BE49-F238E27FC236}">
                <a16:creationId xmlns:a16="http://schemas.microsoft.com/office/drawing/2014/main" id="{B067CA20-9E1C-BEF8-F7E6-B3C4C995857A}"/>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2C61B1B8-1D1F-02F4-C933-47FC32EC2AB2}"/>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45931334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7FE2AC4-08F1-175E-50F9-B90ABA9113BD}"/>
              </a:ext>
            </a:extLst>
          </p:cNvPr>
          <p:cNvSpPr>
            <a:spLocks noGrp="1"/>
          </p:cNvSpPr>
          <p:nvPr>
            <p:ph type="dt" sz="half" idx="10"/>
          </p:nvPr>
        </p:nvSpPr>
        <p:spPr/>
        <p:txBody>
          <a:bodyPr/>
          <a:lstStyle/>
          <a:p>
            <a:endParaRPr lang="en-US"/>
          </a:p>
        </p:txBody>
      </p:sp>
      <p:sp>
        <p:nvSpPr>
          <p:cNvPr id="3" name="Footer Placeholder 2">
            <a:extLst>
              <a:ext uri="{FF2B5EF4-FFF2-40B4-BE49-F238E27FC236}">
                <a16:creationId xmlns:a16="http://schemas.microsoft.com/office/drawing/2014/main" id="{CEAEA4DB-632D-D9D1-3D14-B1B180E010C4}"/>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EB715F8A-1D92-41F1-20A4-7DCD4E8AAA0A}"/>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94776312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F15944-338D-38CB-1B4E-769DD7BE217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98D1760F-940D-CAB5-053A-5873FA1D8F06}"/>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543F859B-EC99-D3C1-C197-1297F988533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78B70CE-2216-EDAB-7EA9-CCE161AC492D}"/>
              </a:ext>
            </a:extLst>
          </p:cNvPr>
          <p:cNvSpPr>
            <a:spLocks noGrp="1"/>
          </p:cNvSpPr>
          <p:nvPr>
            <p:ph type="dt" sz="half" idx="10"/>
          </p:nvPr>
        </p:nvSpPr>
        <p:spPr/>
        <p:txBody>
          <a:bodyPr/>
          <a:lstStyle/>
          <a:p>
            <a:endParaRPr lang="en-US"/>
          </a:p>
        </p:txBody>
      </p:sp>
      <p:sp>
        <p:nvSpPr>
          <p:cNvPr id="6" name="Footer Placeholder 5">
            <a:extLst>
              <a:ext uri="{FF2B5EF4-FFF2-40B4-BE49-F238E27FC236}">
                <a16:creationId xmlns:a16="http://schemas.microsoft.com/office/drawing/2014/main" id="{7E7F4EBE-FF18-55EE-6B98-05B25C8FC2C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4F5F087-5F13-6A44-1590-C7C340B94C44}"/>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89547006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AAD5A4-F7CC-0324-C194-023F89C76D6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E06BFFB0-F5DC-8580-5C03-1E026A3F947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09C9C8D9-5BE1-6BCB-A317-EB9D0B08ED9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473CEC4-4BC0-D998-48CD-C0E75413B0FC}"/>
              </a:ext>
            </a:extLst>
          </p:cNvPr>
          <p:cNvSpPr>
            <a:spLocks noGrp="1"/>
          </p:cNvSpPr>
          <p:nvPr>
            <p:ph type="dt" sz="half" idx="10"/>
          </p:nvPr>
        </p:nvSpPr>
        <p:spPr/>
        <p:txBody>
          <a:bodyPr/>
          <a:lstStyle/>
          <a:p>
            <a:endParaRPr lang="en-US"/>
          </a:p>
        </p:txBody>
      </p:sp>
      <p:sp>
        <p:nvSpPr>
          <p:cNvPr id="6" name="Footer Placeholder 5">
            <a:extLst>
              <a:ext uri="{FF2B5EF4-FFF2-40B4-BE49-F238E27FC236}">
                <a16:creationId xmlns:a16="http://schemas.microsoft.com/office/drawing/2014/main" id="{6205997B-9DB4-C221-C9C3-2CC6584C97A1}"/>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8972CE3-5F1C-8C5A-3A36-9FA4D8498D4D}"/>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05669209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DD1990-0403-E7BD-DC37-9AFB471B60FE}"/>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1792BEF8-6FCF-04D0-BF56-B13A28622EB4}"/>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E6B7518-7F38-0E9F-31BE-48CF51807FFD}"/>
              </a:ext>
            </a:extLst>
          </p:cNvPr>
          <p:cNvSpPr>
            <a:spLocks noGrp="1"/>
          </p:cNvSpPr>
          <p:nvPr>
            <p:ph type="dt" sz="half" idx="10"/>
          </p:nvPr>
        </p:nvSpPr>
        <p:spPr/>
        <p:txBody>
          <a:bodyPr/>
          <a:lstStyle/>
          <a:p>
            <a:endParaRPr lang="en-US"/>
          </a:p>
        </p:txBody>
      </p:sp>
      <p:sp>
        <p:nvSpPr>
          <p:cNvPr id="5" name="Footer Placeholder 4">
            <a:extLst>
              <a:ext uri="{FF2B5EF4-FFF2-40B4-BE49-F238E27FC236}">
                <a16:creationId xmlns:a16="http://schemas.microsoft.com/office/drawing/2014/main" id="{1499AE5E-BECF-D8F0-0176-F5D6F6177AA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C169AFA-75A4-D04B-AD01-2B44BABE31A8}"/>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3406048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F5253B29-BA54-390A-6D3D-817CE947730A}"/>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633E21C0-5144-CF89-6AE0-510711E09815}"/>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E99442B-8870-38B1-A26D-CE928268F2CA}"/>
              </a:ext>
            </a:extLst>
          </p:cNvPr>
          <p:cNvSpPr>
            <a:spLocks noGrp="1"/>
          </p:cNvSpPr>
          <p:nvPr>
            <p:ph type="dt" sz="half" idx="10"/>
          </p:nvPr>
        </p:nvSpPr>
        <p:spPr/>
        <p:txBody>
          <a:bodyPr/>
          <a:lstStyle/>
          <a:p>
            <a:endParaRPr lang="en-US"/>
          </a:p>
        </p:txBody>
      </p:sp>
      <p:sp>
        <p:nvSpPr>
          <p:cNvPr id="5" name="Footer Placeholder 4">
            <a:extLst>
              <a:ext uri="{FF2B5EF4-FFF2-40B4-BE49-F238E27FC236}">
                <a16:creationId xmlns:a16="http://schemas.microsoft.com/office/drawing/2014/main" id="{D1037066-A86D-748B-99F7-904DF1C0EE0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D951710-EE2B-4532-5DDE-8ED9C5A66825}"/>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296778946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8_Title Slide">
    <p:spTree>
      <p:nvGrpSpPr>
        <p:cNvPr id="1" name=""/>
        <p:cNvGrpSpPr/>
        <p:nvPr/>
      </p:nvGrpSpPr>
      <p:grpSpPr>
        <a:xfrm>
          <a:off x="0" y="0"/>
          <a:ext cx="0" cy="0"/>
          <a:chOff x="0" y="0"/>
          <a:chExt cx="0" cy="0"/>
        </a:xfrm>
      </p:grpSpPr>
      <p:sp>
        <p:nvSpPr>
          <p:cNvPr id="11" name="Picture Placeholder 10">
            <a:extLst>
              <a:ext uri="{FF2B5EF4-FFF2-40B4-BE49-F238E27FC236}">
                <a16:creationId xmlns:a16="http://schemas.microsoft.com/office/drawing/2014/main" id="{EA7BAD81-B37C-4E58-A969-A361C2B6AA3B}"/>
              </a:ext>
            </a:extLst>
          </p:cNvPr>
          <p:cNvSpPr>
            <a:spLocks noGrp="1"/>
          </p:cNvSpPr>
          <p:nvPr>
            <p:ph type="pic" sz="quarter" idx="10"/>
          </p:nvPr>
        </p:nvSpPr>
        <p:spPr>
          <a:xfrm>
            <a:off x="0" y="0"/>
            <a:ext cx="12192000" cy="6858000"/>
          </a:xfrm>
          <a:custGeom>
            <a:avLst/>
            <a:gdLst>
              <a:gd name="connsiteX0" fmla="*/ 0 w 8118764"/>
              <a:gd name="connsiteY0" fmla="*/ 0 h 2521527"/>
              <a:gd name="connsiteX1" fmla="*/ 8118764 w 8118764"/>
              <a:gd name="connsiteY1" fmla="*/ 0 h 2521527"/>
              <a:gd name="connsiteX2" fmla="*/ 8118764 w 8118764"/>
              <a:gd name="connsiteY2" fmla="*/ 2521527 h 2521527"/>
              <a:gd name="connsiteX3" fmla="*/ 0 w 8118764"/>
              <a:gd name="connsiteY3" fmla="*/ 2521527 h 2521527"/>
            </a:gdLst>
            <a:ahLst/>
            <a:cxnLst>
              <a:cxn ang="0">
                <a:pos x="connsiteX0" y="connsiteY0"/>
              </a:cxn>
              <a:cxn ang="0">
                <a:pos x="connsiteX1" y="connsiteY1"/>
              </a:cxn>
              <a:cxn ang="0">
                <a:pos x="connsiteX2" y="connsiteY2"/>
              </a:cxn>
              <a:cxn ang="0">
                <a:pos x="connsiteX3" y="connsiteY3"/>
              </a:cxn>
            </a:cxnLst>
            <a:rect l="l" t="t" r="r" b="b"/>
            <a:pathLst>
              <a:path w="8118764" h="2521527">
                <a:moveTo>
                  <a:pt x="0" y="0"/>
                </a:moveTo>
                <a:lnTo>
                  <a:pt x="8118764" y="0"/>
                </a:lnTo>
                <a:lnTo>
                  <a:pt x="8118764" y="2521527"/>
                </a:lnTo>
                <a:lnTo>
                  <a:pt x="0" y="2521527"/>
                </a:lnTo>
                <a:close/>
              </a:path>
            </a:pathLst>
          </a:custGeom>
        </p:spPr>
        <p:txBody>
          <a:bodyPr wrap="square">
            <a:noAutofit/>
          </a:bodyPr>
          <a:lstStyle/>
          <a:p>
            <a:endParaRPr lang="en-US"/>
          </a:p>
        </p:txBody>
      </p:sp>
    </p:spTree>
    <p:extLst>
      <p:ext uri="{BB962C8B-B14F-4D97-AF65-F5344CB8AC3E}">
        <p14:creationId xmlns:p14="http://schemas.microsoft.com/office/powerpoint/2010/main" val="385424060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23_Title Slide">
    <p:spTree>
      <p:nvGrpSpPr>
        <p:cNvPr id="1" name=""/>
        <p:cNvGrpSpPr/>
        <p:nvPr/>
      </p:nvGrpSpPr>
      <p:grpSpPr>
        <a:xfrm>
          <a:off x="0" y="0"/>
          <a:ext cx="0" cy="0"/>
          <a:chOff x="0" y="0"/>
          <a:chExt cx="0" cy="0"/>
        </a:xfrm>
      </p:grpSpPr>
      <p:sp>
        <p:nvSpPr>
          <p:cNvPr id="14" name="Picture Placeholder 13">
            <a:extLst>
              <a:ext uri="{FF2B5EF4-FFF2-40B4-BE49-F238E27FC236}">
                <a16:creationId xmlns:a16="http://schemas.microsoft.com/office/drawing/2014/main" id="{A728A220-9096-471D-8E9D-3A0DD26FAEC5}"/>
              </a:ext>
            </a:extLst>
          </p:cNvPr>
          <p:cNvSpPr>
            <a:spLocks noGrp="1"/>
          </p:cNvSpPr>
          <p:nvPr>
            <p:ph type="pic" sz="quarter" idx="10"/>
          </p:nvPr>
        </p:nvSpPr>
        <p:spPr>
          <a:xfrm>
            <a:off x="1" y="0"/>
            <a:ext cx="9740898" cy="5962650"/>
          </a:xfrm>
          <a:custGeom>
            <a:avLst/>
            <a:gdLst>
              <a:gd name="connsiteX0" fmla="*/ 8177976 w 9740898"/>
              <a:gd name="connsiteY0" fmla="*/ 0 h 5962650"/>
              <a:gd name="connsiteX1" fmla="*/ 9740898 w 9740898"/>
              <a:gd name="connsiteY1" fmla="*/ 0 h 5962650"/>
              <a:gd name="connsiteX2" fmla="*/ 9740898 w 9740898"/>
              <a:gd name="connsiteY2" fmla="*/ 1513279 h 5962650"/>
              <a:gd name="connsiteX3" fmla="*/ 8959437 w 9740898"/>
              <a:gd name="connsiteY3" fmla="*/ 2294740 h 5962650"/>
              <a:gd name="connsiteX4" fmla="*/ 8177976 w 9740898"/>
              <a:gd name="connsiteY4" fmla="*/ 1513279 h 5962650"/>
              <a:gd name="connsiteX5" fmla="*/ 6542379 w 9740898"/>
              <a:gd name="connsiteY5" fmla="*/ 0 h 5962650"/>
              <a:gd name="connsiteX6" fmla="*/ 8105301 w 9740898"/>
              <a:gd name="connsiteY6" fmla="*/ 0 h 5962650"/>
              <a:gd name="connsiteX7" fmla="*/ 8105301 w 9740898"/>
              <a:gd name="connsiteY7" fmla="*/ 2370965 h 5962650"/>
              <a:gd name="connsiteX8" fmla="*/ 7323840 w 9740898"/>
              <a:gd name="connsiteY8" fmla="*/ 3152426 h 5962650"/>
              <a:gd name="connsiteX9" fmla="*/ 6542379 w 9740898"/>
              <a:gd name="connsiteY9" fmla="*/ 2370965 h 5962650"/>
              <a:gd name="connsiteX10" fmla="*/ 4906785 w 9740898"/>
              <a:gd name="connsiteY10" fmla="*/ 0 h 5962650"/>
              <a:gd name="connsiteX11" fmla="*/ 6469706 w 9740898"/>
              <a:gd name="connsiteY11" fmla="*/ 0 h 5962650"/>
              <a:gd name="connsiteX12" fmla="*/ 6469706 w 9740898"/>
              <a:gd name="connsiteY12" fmla="*/ 3345442 h 5962650"/>
              <a:gd name="connsiteX13" fmla="*/ 5688245 w 9740898"/>
              <a:gd name="connsiteY13" fmla="*/ 4126903 h 5962650"/>
              <a:gd name="connsiteX14" fmla="*/ 4906785 w 9740898"/>
              <a:gd name="connsiteY14" fmla="*/ 3345442 h 5962650"/>
              <a:gd name="connsiteX15" fmla="*/ 3271189 w 9740898"/>
              <a:gd name="connsiteY15" fmla="*/ 0 h 5962650"/>
              <a:gd name="connsiteX16" fmla="*/ 4834111 w 9740898"/>
              <a:gd name="connsiteY16" fmla="*/ 0 h 5962650"/>
              <a:gd name="connsiteX17" fmla="*/ 4834111 w 9740898"/>
              <a:gd name="connsiteY17" fmla="*/ 4489022 h 5962650"/>
              <a:gd name="connsiteX18" fmla="*/ 4052650 w 9740898"/>
              <a:gd name="connsiteY18" fmla="*/ 5270483 h 5962650"/>
              <a:gd name="connsiteX19" fmla="*/ 3271189 w 9740898"/>
              <a:gd name="connsiteY19" fmla="*/ 4489022 h 5962650"/>
              <a:gd name="connsiteX20" fmla="*/ 1635594 w 9740898"/>
              <a:gd name="connsiteY20" fmla="*/ 0 h 5962650"/>
              <a:gd name="connsiteX21" fmla="*/ 3198517 w 9740898"/>
              <a:gd name="connsiteY21" fmla="*/ 0 h 5962650"/>
              <a:gd name="connsiteX22" fmla="*/ 3198517 w 9740898"/>
              <a:gd name="connsiteY22" fmla="*/ 5181189 h 5962650"/>
              <a:gd name="connsiteX23" fmla="*/ 2417056 w 9740898"/>
              <a:gd name="connsiteY23" fmla="*/ 5962650 h 5962650"/>
              <a:gd name="connsiteX24" fmla="*/ 1635594 w 9740898"/>
              <a:gd name="connsiteY24" fmla="*/ 5181189 h 5962650"/>
              <a:gd name="connsiteX25" fmla="*/ 0 w 9740898"/>
              <a:gd name="connsiteY25" fmla="*/ 0 h 5962650"/>
              <a:gd name="connsiteX26" fmla="*/ 1562922 w 9740898"/>
              <a:gd name="connsiteY26" fmla="*/ 0 h 5962650"/>
              <a:gd name="connsiteX27" fmla="*/ 1562922 w 9740898"/>
              <a:gd name="connsiteY27" fmla="*/ 3108571 h 5962650"/>
              <a:gd name="connsiteX28" fmla="*/ 781461 w 9740898"/>
              <a:gd name="connsiteY28" fmla="*/ 3890032 h 5962650"/>
              <a:gd name="connsiteX29" fmla="*/ 0 w 9740898"/>
              <a:gd name="connsiteY29" fmla="*/ 3108571 h 5962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9740898" h="5962650">
                <a:moveTo>
                  <a:pt x="8177976" y="0"/>
                </a:moveTo>
                <a:lnTo>
                  <a:pt x="9740898" y="0"/>
                </a:lnTo>
                <a:lnTo>
                  <a:pt x="9740898" y="1513279"/>
                </a:lnTo>
                <a:cubicBezTo>
                  <a:pt x="9740898" y="1944869"/>
                  <a:pt x="9391026" y="2294740"/>
                  <a:pt x="8959437" y="2294740"/>
                </a:cubicBezTo>
                <a:cubicBezTo>
                  <a:pt x="8527848" y="2294740"/>
                  <a:pt x="8177976" y="1944869"/>
                  <a:pt x="8177976" y="1513279"/>
                </a:cubicBezTo>
                <a:close/>
                <a:moveTo>
                  <a:pt x="6542379" y="0"/>
                </a:moveTo>
                <a:lnTo>
                  <a:pt x="8105301" y="0"/>
                </a:lnTo>
                <a:lnTo>
                  <a:pt x="8105301" y="2370965"/>
                </a:lnTo>
                <a:cubicBezTo>
                  <a:pt x="8105301" y="2802554"/>
                  <a:pt x="7755429" y="3152426"/>
                  <a:pt x="7323840" y="3152426"/>
                </a:cubicBezTo>
                <a:cubicBezTo>
                  <a:pt x="6892251" y="3152426"/>
                  <a:pt x="6542379" y="2802554"/>
                  <a:pt x="6542379" y="2370965"/>
                </a:cubicBezTo>
                <a:close/>
                <a:moveTo>
                  <a:pt x="4906785" y="0"/>
                </a:moveTo>
                <a:lnTo>
                  <a:pt x="6469706" y="0"/>
                </a:lnTo>
                <a:lnTo>
                  <a:pt x="6469706" y="3345442"/>
                </a:lnTo>
                <a:cubicBezTo>
                  <a:pt x="6469706" y="3777031"/>
                  <a:pt x="6119834" y="4126903"/>
                  <a:pt x="5688245" y="4126903"/>
                </a:cubicBezTo>
                <a:cubicBezTo>
                  <a:pt x="5256656" y="4126903"/>
                  <a:pt x="4906785" y="3777031"/>
                  <a:pt x="4906785" y="3345442"/>
                </a:cubicBezTo>
                <a:close/>
                <a:moveTo>
                  <a:pt x="3271189" y="0"/>
                </a:moveTo>
                <a:lnTo>
                  <a:pt x="4834111" y="0"/>
                </a:lnTo>
                <a:lnTo>
                  <a:pt x="4834111" y="4489022"/>
                </a:lnTo>
                <a:cubicBezTo>
                  <a:pt x="4834111" y="4920611"/>
                  <a:pt x="4484240" y="5270483"/>
                  <a:pt x="4052650" y="5270483"/>
                </a:cubicBezTo>
                <a:cubicBezTo>
                  <a:pt x="3621061" y="5270483"/>
                  <a:pt x="3271189" y="4920611"/>
                  <a:pt x="3271189" y="4489022"/>
                </a:cubicBezTo>
                <a:close/>
                <a:moveTo>
                  <a:pt x="1635594" y="0"/>
                </a:moveTo>
                <a:lnTo>
                  <a:pt x="3198517" y="0"/>
                </a:lnTo>
                <a:lnTo>
                  <a:pt x="3198517" y="5181189"/>
                </a:lnTo>
                <a:cubicBezTo>
                  <a:pt x="3198517" y="5612778"/>
                  <a:pt x="2848644" y="5962650"/>
                  <a:pt x="2417056" y="5962650"/>
                </a:cubicBezTo>
                <a:cubicBezTo>
                  <a:pt x="1985466" y="5962650"/>
                  <a:pt x="1635594" y="5612778"/>
                  <a:pt x="1635594" y="5181189"/>
                </a:cubicBezTo>
                <a:close/>
                <a:moveTo>
                  <a:pt x="0" y="0"/>
                </a:moveTo>
                <a:lnTo>
                  <a:pt x="1562922" y="0"/>
                </a:lnTo>
                <a:lnTo>
                  <a:pt x="1562922" y="3108571"/>
                </a:lnTo>
                <a:cubicBezTo>
                  <a:pt x="1562922" y="3540160"/>
                  <a:pt x="1213050" y="3890032"/>
                  <a:pt x="781461" y="3890032"/>
                </a:cubicBezTo>
                <a:cubicBezTo>
                  <a:pt x="349872" y="3890032"/>
                  <a:pt x="0" y="3540160"/>
                  <a:pt x="0" y="3108571"/>
                </a:cubicBez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endParaRPr lang="id-ID"/>
          </a:p>
        </p:txBody>
      </p:sp>
    </p:spTree>
    <p:extLst>
      <p:ext uri="{BB962C8B-B14F-4D97-AF65-F5344CB8AC3E}">
        <p14:creationId xmlns:p14="http://schemas.microsoft.com/office/powerpoint/2010/main" val="3278961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1" decel="100000" fill="hold" grpId="0" nodeType="withEffect">
                                  <p:stCondLst>
                                    <p:cond delay="0"/>
                                  </p:stCondLst>
                                  <p:childTnLst>
                                    <p:set>
                                      <p:cBhvr>
                                        <p:cTn id="6" dur="1" fill="hold">
                                          <p:stCondLst>
                                            <p:cond delay="0"/>
                                          </p:stCondLst>
                                        </p:cTn>
                                        <p:tgtEl>
                                          <p:spTgt spid="14"/>
                                        </p:tgtEl>
                                        <p:attrNameLst>
                                          <p:attrName>style.visibility</p:attrName>
                                        </p:attrNameLst>
                                      </p:cBhvr>
                                      <p:to>
                                        <p:strVal val="visible"/>
                                      </p:to>
                                    </p:set>
                                    <p:anim calcmode="lin" valueType="num">
                                      <p:cBhvr additive="base">
                                        <p:cTn id="7" dur="500" fill="hold"/>
                                        <p:tgtEl>
                                          <p:spTgt spid="14"/>
                                        </p:tgtEl>
                                        <p:attrNameLst>
                                          <p:attrName>ppt_x</p:attrName>
                                        </p:attrNameLst>
                                      </p:cBhvr>
                                      <p:tavLst>
                                        <p:tav tm="0">
                                          <p:val>
                                            <p:strVal val="#ppt_x"/>
                                          </p:val>
                                        </p:tav>
                                        <p:tav tm="100000">
                                          <p:val>
                                            <p:strVal val="#ppt_x"/>
                                          </p:val>
                                        </p:tav>
                                      </p:tavLst>
                                    </p:anim>
                                    <p:anim calcmode="lin" valueType="num">
                                      <p:cBhvr additive="base">
                                        <p:cTn id="8" dur="500" fill="hold"/>
                                        <p:tgtEl>
                                          <p:spTgt spid="14"/>
                                        </p:tgtEl>
                                        <p:attrNameLst>
                                          <p:attrName>ppt_y</p:attrName>
                                        </p:attrNameLst>
                                      </p:cBhvr>
                                      <p:tavLst>
                                        <p:tav tm="0">
                                          <p:val>
                                            <p:strVal val="0-#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animBg="1"/>
    </p:bldLst>
  </p:timing>
</p:sldLayout>
</file>

<file path=ppt/slideLayouts/slideLayout14.xml><?xml version="1.0" encoding="utf-8"?>
<p:sldLayout xmlns:a="http://schemas.openxmlformats.org/drawingml/2006/main" xmlns:r="http://schemas.openxmlformats.org/officeDocument/2006/relationships" xmlns:p="http://schemas.openxmlformats.org/presentationml/2006/main" userDrawn="1">
  <p:cSld name="33_Title Slide">
    <p:spTree>
      <p:nvGrpSpPr>
        <p:cNvPr id="1" name=""/>
        <p:cNvGrpSpPr/>
        <p:nvPr/>
      </p:nvGrpSpPr>
      <p:grpSpPr>
        <a:xfrm>
          <a:off x="0" y="0"/>
          <a:ext cx="0" cy="0"/>
          <a:chOff x="0" y="0"/>
          <a:chExt cx="0" cy="0"/>
        </a:xfrm>
      </p:grpSpPr>
      <p:sp>
        <p:nvSpPr>
          <p:cNvPr id="4" name="Picture Placeholder 3">
            <a:extLst>
              <a:ext uri="{FF2B5EF4-FFF2-40B4-BE49-F238E27FC236}">
                <a16:creationId xmlns:a16="http://schemas.microsoft.com/office/drawing/2014/main" id="{FC9C52C9-E1A1-4DAC-AD31-A7ADAED4AB84}"/>
              </a:ext>
            </a:extLst>
          </p:cNvPr>
          <p:cNvSpPr>
            <a:spLocks noGrp="1"/>
          </p:cNvSpPr>
          <p:nvPr>
            <p:ph type="pic" sz="quarter" idx="10"/>
          </p:nvPr>
        </p:nvSpPr>
        <p:spPr>
          <a:xfrm>
            <a:off x="0" y="1"/>
            <a:ext cx="6826172" cy="6857998"/>
          </a:xfrm>
          <a:custGeom>
            <a:avLst/>
            <a:gdLst>
              <a:gd name="connsiteX0" fmla="*/ 0 w 6826172"/>
              <a:gd name="connsiteY0" fmla="*/ 0 h 6857998"/>
              <a:gd name="connsiteX1" fmla="*/ 6826172 w 6826172"/>
              <a:gd name="connsiteY1" fmla="*/ 0 h 6857998"/>
              <a:gd name="connsiteX2" fmla="*/ 0 w 6826172"/>
              <a:gd name="connsiteY2" fmla="*/ 6857998 h 6857998"/>
            </a:gdLst>
            <a:ahLst/>
            <a:cxnLst>
              <a:cxn ang="0">
                <a:pos x="connsiteX0" y="connsiteY0"/>
              </a:cxn>
              <a:cxn ang="0">
                <a:pos x="connsiteX1" y="connsiteY1"/>
              </a:cxn>
              <a:cxn ang="0">
                <a:pos x="connsiteX2" y="connsiteY2"/>
              </a:cxn>
            </a:cxnLst>
            <a:rect l="l" t="t" r="r" b="b"/>
            <a:pathLst>
              <a:path w="6826172" h="6857998">
                <a:moveTo>
                  <a:pt x="0" y="0"/>
                </a:moveTo>
                <a:lnTo>
                  <a:pt x="6826172" y="0"/>
                </a:lnTo>
                <a:lnTo>
                  <a:pt x="0" y="6857998"/>
                </a:ln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endParaRPr lang="id-ID"/>
          </a:p>
        </p:txBody>
      </p:sp>
    </p:spTree>
    <p:extLst>
      <p:ext uri="{BB962C8B-B14F-4D97-AF65-F5344CB8AC3E}">
        <p14:creationId xmlns:p14="http://schemas.microsoft.com/office/powerpoint/2010/main" val="43018853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8" decel="100000" fill="hold" grpId="0" nodeType="with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0-#ppt_w/2"/>
                                          </p:val>
                                        </p:tav>
                                        <p:tav tm="100000">
                                          <p:val>
                                            <p:strVal val="#ppt_x"/>
                                          </p:val>
                                        </p:tav>
                                      </p:tavLst>
                                    </p:anim>
                                    <p:anim calcmode="lin" valueType="num">
                                      <p:cBhvr additive="base">
                                        <p:cTn id="8" dur="500" fill="hold"/>
                                        <p:tgtEl>
                                          <p:spTgt spid="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Layout>
</file>

<file path=ppt/slideLayouts/slideLayout15.xml><?xml version="1.0" encoding="utf-8"?>
<p:sldLayout xmlns:a="http://schemas.openxmlformats.org/drawingml/2006/main" xmlns:r="http://schemas.openxmlformats.org/officeDocument/2006/relationships" xmlns:p="http://schemas.openxmlformats.org/presentationml/2006/main" userDrawn="1">
  <p:cSld name="48_Title Slide">
    <p:spTree>
      <p:nvGrpSpPr>
        <p:cNvPr id="1" name=""/>
        <p:cNvGrpSpPr/>
        <p:nvPr/>
      </p:nvGrpSpPr>
      <p:grpSpPr>
        <a:xfrm>
          <a:off x="0" y="0"/>
          <a:ext cx="0" cy="0"/>
          <a:chOff x="0" y="0"/>
          <a:chExt cx="0" cy="0"/>
        </a:xfrm>
      </p:grpSpPr>
      <p:sp>
        <p:nvSpPr>
          <p:cNvPr id="4" name="Picture Placeholder 3">
            <a:extLst>
              <a:ext uri="{FF2B5EF4-FFF2-40B4-BE49-F238E27FC236}">
                <a16:creationId xmlns:a16="http://schemas.microsoft.com/office/drawing/2014/main" id="{94057321-887A-4B9F-AE60-CB2705D39324}"/>
              </a:ext>
            </a:extLst>
          </p:cNvPr>
          <p:cNvSpPr>
            <a:spLocks noGrp="1"/>
          </p:cNvSpPr>
          <p:nvPr>
            <p:ph type="pic" sz="quarter" idx="10"/>
          </p:nvPr>
        </p:nvSpPr>
        <p:spPr>
          <a:xfrm>
            <a:off x="3452649" y="-3"/>
            <a:ext cx="8739351" cy="6858000"/>
          </a:xfrm>
          <a:custGeom>
            <a:avLst/>
            <a:gdLst>
              <a:gd name="connsiteX0" fmla="*/ 0 w 8739351"/>
              <a:gd name="connsiteY0" fmla="*/ 0 h 6858000"/>
              <a:gd name="connsiteX1" fmla="*/ 8739351 w 8739351"/>
              <a:gd name="connsiteY1" fmla="*/ 0 h 6858000"/>
              <a:gd name="connsiteX2" fmla="*/ 8739351 w 8739351"/>
              <a:gd name="connsiteY2" fmla="*/ 6858000 h 6858000"/>
            </a:gdLst>
            <a:ahLst/>
            <a:cxnLst>
              <a:cxn ang="0">
                <a:pos x="connsiteX0" y="connsiteY0"/>
              </a:cxn>
              <a:cxn ang="0">
                <a:pos x="connsiteX1" y="connsiteY1"/>
              </a:cxn>
              <a:cxn ang="0">
                <a:pos x="connsiteX2" y="connsiteY2"/>
              </a:cxn>
            </a:cxnLst>
            <a:rect l="l" t="t" r="r" b="b"/>
            <a:pathLst>
              <a:path w="8739351" h="6858000">
                <a:moveTo>
                  <a:pt x="0" y="0"/>
                </a:moveTo>
                <a:lnTo>
                  <a:pt x="8739351" y="0"/>
                </a:lnTo>
                <a:lnTo>
                  <a:pt x="8739351" y="6858000"/>
                </a:lnTo>
                <a:close/>
              </a:path>
            </a:pathLst>
          </a:custGeom>
          <a:solidFill>
            <a:schemeClr val="bg1">
              <a:lumMod val="85000"/>
              <a:alpha val="50000"/>
            </a:schemeClr>
          </a:solidFill>
        </p:spPr>
        <p:txBody>
          <a:bodyPr wrap="square">
            <a:noAutofit/>
          </a:bodyPr>
          <a:lstStyle>
            <a:lvl1pPr marL="0" indent="0">
              <a:buNone/>
              <a:defRPr sz="1200"/>
            </a:lvl1pPr>
          </a:lstStyle>
          <a:p>
            <a:endParaRPr lang="id-ID"/>
          </a:p>
        </p:txBody>
      </p:sp>
    </p:spTree>
    <p:extLst>
      <p:ext uri="{BB962C8B-B14F-4D97-AF65-F5344CB8AC3E}">
        <p14:creationId xmlns:p14="http://schemas.microsoft.com/office/powerpoint/2010/main" val="29052834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decel="100000" fill="hold" grpId="0" nodeType="withEffect">
                                  <p:stCondLst>
                                    <p:cond delay="50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1+#ppt_w/2"/>
                                          </p:val>
                                        </p:tav>
                                        <p:tav tm="100000">
                                          <p:val>
                                            <p:strVal val="#ppt_x"/>
                                          </p:val>
                                        </p:tav>
                                      </p:tavLst>
                                    </p:anim>
                                    <p:anim calcmode="lin" valueType="num">
                                      <p:cBhvr additive="base">
                                        <p:cTn id="8" dur="500" fill="hold"/>
                                        <p:tgtEl>
                                          <p:spTgt spid="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image" Target="../media/image1.png"/><Relationship Id="rId2" Type="http://schemas.openxmlformats.org/officeDocument/2006/relationships/slideLayout" Target="../slideLayouts/slideLayout2.xml"/><Relationship Id="rId16"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7">
            <a:lum/>
          </a:blip>
          <a:srcRect/>
          <a:stretch>
            <a:fillRect/>
          </a:stretch>
        </a:blip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1271F50-F801-DAB9-DC83-4E0CB52B6E5A}"/>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15570735-514D-409D-F8D8-891193ADB18A}"/>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59101CE-4C3C-27B3-84CC-50ABDD6C31A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endParaRPr lang="en-US"/>
          </a:p>
        </p:txBody>
      </p:sp>
      <p:sp>
        <p:nvSpPr>
          <p:cNvPr id="5" name="Footer Placeholder 4">
            <a:extLst>
              <a:ext uri="{FF2B5EF4-FFF2-40B4-BE49-F238E27FC236}">
                <a16:creationId xmlns:a16="http://schemas.microsoft.com/office/drawing/2014/main" id="{51C52485-947C-CA79-AEAE-42689D9B9C2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318052FD-3283-6346-20D0-32F2F0297C58}"/>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7542ADD-394E-41F3-B704-951748884AEE}" type="slidenum">
              <a:rPr lang="en-US" smtClean="0"/>
              <a:t>‹#›</a:t>
            </a:fld>
            <a:endParaRPr lang="en-US"/>
          </a:p>
        </p:txBody>
      </p:sp>
    </p:spTree>
    <p:extLst>
      <p:ext uri="{BB962C8B-B14F-4D97-AF65-F5344CB8AC3E}">
        <p14:creationId xmlns:p14="http://schemas.microsoft.com/office/powerpoint/2010/main" val="49298891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2" r:id="rId13"/>
    <p:sldLayoutId id="2147483665" r:id="rId14"/>
    <p:sldLayoutId id="2147483667" r:id="rId15"/>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1.xml"/><Relationship Id="rId1" Type="http://schemas.openxmlformats.org/officeDocument/2006/relationships/slideLayout" Target="../slideLayouts/slideLayout12.xml"/><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13.xml"/><Relationship Id="rId5" Type="http://schemas.openxmlformats.org/officeDocument/2006/relationships/image" Target="../media/image3.png"/><Relationship Id="rId4" Type="http://schemas.openxmlformats.org/officeDocument/2006/relationships/image" Target="../media/image5.jpeg"/></Relationships>
</file>

<file path=ppt/slides/_rels/slide3.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3.xml"/><Relationship Id="rId1" Type="http://schemas.openxmlformats.org/officeDocument/2006/relationships/slideLayout" Target="../slideLayouts/slideLayout14.xml"/><Relationship Id="rId4" Type="http://schemas.openxmlformats.org/officeDocument/2006/relationships/image" Target="../media/image3.png"/></Relationships>
</file>

<file path=ppt/slides/_rels/slide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1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1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1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1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1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20.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2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2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2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9.png"/><Relationship Id="rId1" Type="http://schemas.openxmlformats.org/officeDocument/2006/relationships/slideLayout" Target="../slideLayouts/slideLayout1.xml"/></Relationships>
</file>

<file path=ppt/slides/_rels/slide2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2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2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27.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diagramLayout" Target="../diagrams/layout1.xml"/><Relationship Id="rId7" Type="http://schemas.openxmlformats.org/officeDocument/2006/relationships/image" Target="../media/image3.png"/><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2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3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3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3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3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3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35.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6.xml"/></Relationships>
</file>

<file path=ppt/slides/_rels/slide39.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4.xml"/><Relationship Id="rId1" Type="http://schemas.openxmlformats.org/officeDocument/2006/relationships/slideLayout" Target="../slideLayouts/slideLayout14.xml"/><Relationship Id="rId4" Type="http://schemas.openxmlformats.org/officeDocument/2006/relationships/image" Target="../media/image3.png"/></Relationships>
</file>

<file path=ppt/slides/_rels/slide4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41.xml.rels><?xml version="1.0" encoding="UTF-8" standalone="yes"?>
<Relationships xmlns="http://schemas.openxmlformats.org/package/2006/relationships"><Relationship Id="rId3" Type="http://schemas.openxmlformats.org/officeDocument/2006/relationships/image" Target="../media/image16.svg"/><Relationship Id="rId2" Type="http://schemas.openxmlformats.org/officeDocument/2006/relationships/image" Target="../media/image15.jpeg"/><Relationship Id="rId1" Type="http://schemas.openxmlformats.org/officeDocument/2006/relationships/slideLayout" Target="../slideLayouts/slideLayout15.xml"/><Relationship Id="rId4" Type="http://schemas.openxmlformats.org/officeDocument/2006/relationships/image" Target="../media/image3.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Oval 17">
            <a:extLst>
              <a:ext uri="{FF2B5EF4-FFF2-40B4-BE49-F238E27FC236}">
                <a16:creationId xmlns:a16="http://schemas.microsoft.com/office/drawing/2014/main" id="{3DCC2A7E-4E6F-BB97-13D0-0AA6AB2F93D5}"/>
              </a:ext>
            </a:extLst>
          </p:cNvPr>
          <p:cNvSpPr/>
          <p:nvPr/>
        </p:nvSpPr>
        <p:spPr>
          <a:xfrm>
            <a:off x="6532880" y="-720725"/>
            <a:ext cx="7303906" cy="7578725"/>
          </a:xfrm>
          <a:prstGeom prst="ellipse">
            <a:avLst/>
          </a:prstGeom>
          <a:solidFill>
            <a:srgbClr val="00B0F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TextBox 29">
            <a:extLst>
              <a:ext uri="{FF2B5EF4-FFF2-40B4-BE49-F238E27FC236}">
                <a16:creationId xmlns:a16="http://schemas.microsoft.com/office/drawing/2014/main" id="{1BBD67B8-DB49-942C-018D-7F74C671F260}"/>
              </a:ext>
            </a:extLst>
          </p:cNvPr>
          <p:cNvSpPr txBox="1"/>
          <p:nvPr/>
        </p:nvSpPr>
        <p:spPr>
          <a:xfrm>
            <a:off x="329267" y="3808542"/>
            <a:ext cx="5766733" cy="553998"/>
          </a:xfrm>
          <a:prstGeom prst="rect">
            <a:avLst/>
          </a:prstGeom>
          <a:noFill/>
        </p:spPr>
        <p:txBody>
          <a:bodyPr wrap="square" rtlCol="0">
            <a:spAutoFit/>
          </a:bodyPr>
          <a:lstStyle/>
          <a:p>
            <a:r>
              <a:rPr lang="en-US" sz="3000" b="1" dirty="0">
                <a:latin typeface="Times New Roman" panose="02020603050405020304" pitchFamily="18" charset="0"/>
                <a:cs typeface="Times New Roman" panose="02020603050405020304" pitchFamily="18" charset="0"/>
              </a:rPr>
              <a:t>Prepared by Dr. Tarek Mohamed</a:t>
            </a:r>
          </a:p>
        </p:txBody>
      </p:sp>
      <p:sp>
        <p:nvSpPr>
          <p:cNvPr id="31" name="TextBox 30">
            <a:extLst>
              <a:ext uri="{FF2B5EF4-FFF2-40B4-BE49-F238E27FC236}">
                <a16:creationId xmlns:a16="http://schemas.microsoft.com/office/drawing/2014/main" id="{16E4CC76-2D0D-6204-3FBC-B0856D8E8836}"/>
              </a:ext>
            </a:extLst>
          </p:cNvPr>
          <p:cNvSpPr txBox="1"/>
          <p:nvPr/>
        </p:nvSpPr>
        <p:spPr>
          <a:xfrm>
            <a:off x="194617" y="2265871"/>
            <a:ext cx="7205021" cy="615553"/>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3400" b="1" i="0" u="none" strike="noStrike" kern="1200" cap="none" spc="0" normalizeH="0" baseline="0" noProof="0" dirty="0">
                <a:ln>
                  <a:noFill/>
                </a:ln>
                <a:solidFill>
                  <a:srgbClr val="00B0F0"/>
                </a:solidFill>
                <a:effectLst/>
                <a:uLnTx/>
                <a:uFillTx/>
                <a:latin typeface="Times New Roman" panose="02020603050405020304" pitchFamily="18" charset="0"/>
                <a:ea typeface="+mn-ea"/>
                <a:cs typeface="Times New Roman" panose="02020603050405020304" pitchFamily="18" charset="0"/>
              </a:rPr>
              <a:t> Procurement and Supply Chain </a:t>
            </a:r>
          </a:p>
        </p:txBody>
      </p:sp>
      <p:sp>
        <p:nvSpPr>
          <p:cNvPr id="34" name="Rectangle: Rounded Corners 33">
            <a:extLst>
              <a:ext uri="{FF2B5EF4-FFF2-40B4-BE49-F238E27FC236}">
                <a16:creationId xmlns:a16="http://schemas.microsoft.com/office/drawing/2014/main" id="{15C30772-0DD8-7BE1-E943-20DE696CFBEA}"/>
              </a:ext>
            </a:extLst>
          </p:cNvPr>
          <p:cNvSpPr/>
          <p:nvPr/>
        </p:nvSpPr>
        <p:spPr>
          <a:xfrm>
            <a:off x="329268" y="5843657"/>
            <a:ext cx="2126549" cy="529167"/>
          </a:xfrm>
          <a:prstGeom prst="roundRect">
            <a:avLst/>
          </a:prstGeom>
          <a:solidFill>
            <a:schemeClr val="accent5">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r>
              <a:rPr lang="en-US" sz="2800" b="1" dirty="0">
                <a:solidFill>
                  <a:srgbClr val="000000"/>
                </a:solidFill>
                <a:latin typeface="Times New Roman"/>
                <a:ea typeface="Times New Roman"/>
                <a:cs typeface="Times New Roman"/>
                <a:sym typeface="Times New Roman"/>
              </a:rPr>
              <a:t>Lecture 3</a:t>
            </a:r>
            <a:endParaRPr lang="en-US" sz="2800" dirty="0"/>
          </a:p>
        </p:txBody>
      </p:sp>
      <p:sp>
        <p:nvSpPr>
          <p:cNvPr id="46" name="TextBox 45">
            <a:extLst>
              <a:ext uri="{FF2B5EF4-FFF2-40B4-BE49-F238E27FC236}">
                <a16:creationId xmlns:a16="http://schemas.microsoft.com/office/drawing/2014/main" id="{FA59789B-D841-DB76-25B9-1348B202C2B5}"/>
              </a:ext>
            </a:extLst>
          </p:cNvPr>
          <p:cNvSpPr txBox="1"/>
          <p:nvPr/>
        </p:nvSpPr>
        <p:spPr>
          <a:xfrm>
            <a:off x="329267" y="4944750"/>
            <a:ext cx="1768433" cy="523220"/>
          </a:xfrm>
          <a:prstGeom prst="rect">
            <a:avLst/>
          </a:prstGeom>
          <a:noFill/>
        </p:spPr>
        <p:txBody>
          <a:bodyPr wrap="none" rtlCol="0">
            <a:spAutoFit/>
          </a:bodyPr>
          <a:lstStyle/>
          <a:p>
            <a:pPr lvl="0"/>
            <a:r>
              <a:rPr lang="en-US" sz="2800" b="1" dirty="0">
                <a:latin typeface="Times New Roman"/>
                <a:ea typeface="Times New Roman"/>
                <a:cs typeface="Times New Roman"/>
                <a:sym typeface="Times New Roman"/>
              </a:rPr>
              <a:t>MGM 431</a:t>
            </a:r>
            <a:endParaRPr lang="en-US" sz="2800" dirty="0"/>
          </a:p>
        </p:txBody>
      </p:sp>
      <p:sp>
        <p:nvSpPr>
          <p:cNvPr id="14" name="Oval 13">
            <a:extLst>
              <a:ext uri="{FF2B5EF4-FFF2-40B4-BE49-F238E27FC236}">
                <a16:creationId xmlns:a16="http://schemas.microsoft.com/office/drawing/2014/main" id="{46F3C90B-EB3F-EA91-08C5-03400C278827}"/>
              </a:ext>
            </a:extLst>
          </p:cNvPr>
          <p:cNvSpPr/>
          <p:nvPr/>
        </p:nvSpPr>
        <p:spPr>
          <a:xfrm>
            <a:off x="6831873" y="-320675"/>
            <a:ext cx="6778919" cy="7410450"/>
          </a:xfrm>
          <a:prstGeom prst="ellipse">
            <a:avLst/>
          </a:prstGeom>
          <a:blipFill>
            <a:blip r:embed="rId3"/>
            <a:stretch>
              <a:fillRect t="-1000"/>
            </a:stretch>
          </a:blip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Graphic 21">
            <a:extLst>
              <a:ext uri="{FF2B5EF4-FFF2-40B4-BE49-F238E27FC236}">
                <a16:creationId xmlns:a16="http://schemas.microsoft.com/office/drawing/2014/main" id="{BB3A9522-6B3A-2726-A5B2-11D474097204}"/>
              </a:ext>
            </a:extLst>
          </p:cNvPr>
          <p:cNvPicPr>
            <a:picLocks noChangeAspect="1"/>
          </p:cNvPicPr>
          <p:nvPr/>
        </p:nvPicPr>
        <p:blipFill rotWithShape="1">
          <a:blip r:embed="rId4"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94617" y="127591"/>
            <a:ext cx="2954655" cy="1219280"/>
          </a:xfrm>
          <a:prstGeom prst="rect">
            <a:avLst/>
          </a:prstGeom>
        </p:spPr>
      </p:pic>
    </p:spTree>
    <p:extLst>
      <p:ext uri="{BB962C8B-B14F-4D97-AF65-F5344CB8AC3E}">
        <p14:creationId xmlns:p14="http://schemas.microsoft.com/office/powerpoint/2010/main" val="19737660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1FD1578B-931D-0AA1-7F80-6C831C80A663}"/>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9992" y="-58058"/>
            <a:ext cx="12663752" cy="7053944"/>
          </a:xfrm>
          <a:prstGeom prst="rect">
            <a:avLst/>
          </a:prstGeom>
        </p:spPr>
      </p:pic>
      <p:sp>
        <p:nvSpPr>
          <p:cNvPr id="2" name="Rectangle: Single Corner Rounded 1">
            <a:extLst>
              <a:ext uri="{FF2B5EF4-FFF2-40B4-BE49-F238E27FC236}">
                <a16:creationId xmlns:a16="http://schemas.microsoft.com/office/drawing/2014/main" id="{EF875848-86E8-4CAA-B094-688608BC5D7F}"/>
              </a:ext>
            </a:extLst>
          </p:cNvPr>
          <p:cNvSpPr/>
          <p:nvPr/>
        </p:nvSpPr>
        <p:spPr>
          <a:xfrm flipV="1">
            <a:off x="-1" y="-43544"/>
            <a:ext cx="12191999" cy="5816453"/>
          </a:xfrm>
          <a:prstGeom prst="round1Rect">
            <a:avLst>
              <a:gd name="adj" fmla="val 32222"/>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D"/>
          </a:p>
        </p:txBody>
      </p:sp>
      <p:pic>
        <p:nvPicPr>
          <p:cNvPr id="5" name="Picture Placeholder 4">
            <a:extLst>
              <a:ext uri="{FF2B5EF4-FFF2-40B4-BE49-F238E27FC236}">
                <a16:creationId xmlns:a16="http://schemas.microsoft.com/office/drawing/2014/main" id="{5CEA2981-6362-5745-D4B0-417C013DA894}"/>
              </a:ext>
            </a:extLst>
          </p:cNvPr>
          <p:cNvPicPr>
            <a:picLocks noGrp="1" noChangeAspect="1"/>
          </p:cNvPicPr>
          <p:nvPr>
            <p:ph type="pic" sz="quarter" idx="10"/>
          </p:nvPr>
        </p:nvPicPr>
        <p:blipFill>
          <a:blip r:embed="rId4" cstate="hqprint">
            <a:extLst>
              <a:ext uri="{28A0092B-C50C-407E-A947-70E740481C1C}">
                <a14:useLocalDpi xmlns:a14="http://schemas.microsoft.com/office/drawing/2010/main" val="0"/>
              </a:ext>
            </a:extLst>
          </a:blip>
          <a:srcRect l="4175" r="4175"/>
          <a:stretch/>
        </p:blipFill>
        <p:spPr>
          <a:xfrm>
            <a:off x="0" y="-43542"/>
            <a:ext cx="8659664" cy="5300798"/>
          </a:xfrm>
        </p:spPr>
      </p:pic>
      <p:sp>
        <p:nvSpPr>
          <p:cNvPr id="9" name="TextBox 8">
            <a:extLst>
              <a:ext uri="{FF2B5EF4-FFF2-40B4-BE49-F238E27FC236}">
                <a16:creationId xmlns:a16="http://schemas.microsoft.com/office/drawing/2014/main" id="{25760A6C-566F-B7E3-1EEE-CB29F0CF0113}"/>
              </a:ext>
            </a:extLst>
          </p:cNvPr>
          <p:cNvSpPr txBox="1"/>
          <p:nvPr/>
        </p:nvSpPr>
        <p:spPr>
          <a:xfrm>
            <a:off x="4353314" y="3709615"/>
            <a:ext cx="7202164" cy="584775"/>
          </a:xfrm>
          <a:prstGeom prst="rect">
            <a:avLst/>
          </a:prstGeom>
          <a:noFill/>
        </p:spPr>
        <p:txBody>
          <a:bodyPr wrap="none" rtlCol="0">
            <a:spAutoFit/>
          </a:bodyPr>
          <a:lstStyle/>
          <a:p>
            <a:r>
              <a:rPr lang="en-US" sz="3200" b="1" dirty="0">
                <a:solidFill>
                  <a:srgbClr val="00B0F0"/>
                </a:solidFill>
                <a:latin typeface="Times New Roman" panose="02020603050405020304" pitchFamily="18" charset="0"/>
                <a:cs typeface="Times New Roman" panose="02020603050405020304" pitchFamily="18" charset="0"/>
              </a:rPr>
              <a:t>The scope and influence of procurement</a:t>
            </a:r>
          </a:p>
        </p:txBody>
      </p:sp>
      <p:sp>
        <p:nvSpPr>
          <p:cNvPr id="10" name="Rectangle: Rounded Corners 9">
            <a:extLst>
              <a:ext uri="{FF2B5EF4-FFF2-40B4-BE49-F238E27FC236}">
                <a16:creationId xmlns:a16="http://schemas.microsoft.com/office/drawing/2014/main" id="{844810E4-E8A9-2051-4D02-31024B944D7B}"/>
              </a:ext>
            </a:extLst>
          </p:cNvPr>
          <p:cNvSpPr/>
          <p:nvPr/>
        </p:nvSpPr>
        <p:spPr>
          <a:xfrm>
            <a:off x="4463067" y="4341963"/>
            <a:ext cx="2120614" cy="529167"/>
          </a:xfrm>
          <a:prstGeom prst="roundRect">
            <a:avLst/>
          </a:prstGeom>
          <a:solidFill>
            <a:schemeClr val="bg1"/>
          </a:solidFill>
          <a:ln>
            <a:solidFill>
              <a:srgbClr val="8E5A6D"/>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r>
              <a:rPr lang="en-US" sz="2800" b="1" dirty="0">
                <a:solidFill>
                  <a:srgbClr val="000000"/>
                </a:solidFill>
                <a:latin typeface="Times New Roman"/>
                <a:ea typeface="Times New Roman"/>
                <a:cs typeface="Times New Roman"/>
                <a:sym typeface="Times New Roman"/>
              </a:rPr>
              <a:t>Lecture 3</a:t>
            </a:r>
            <a:endParaRPr lang="en-US" sz="2800" dirty="0"/>
          </a:p>
        </p:txBody>
      </p:sp>
      <p:sp>
        <p:nvSpPr>
          <p:cNvPr id="11" name="TextBox 10">
            <a:extLst>
              <a:ext uri="{FF2B5EF4-FFF2-40B4-BE49-F238E27FC236}">
                <a16:creationId xmlns:a16="http://schemas.microsoft.com/office/drawing/2014/main" id="{781F72BC-06B8-4FB5-F2D5-D8EA1BFF812E}"/>
              </a:ext>
            </a:extLst>
          </p:cNvPr>
          <p:cNvSpPr txBox="1"/>
          <p:nvPr/>
        </p:nvSpPr>
        <p:spPr>
          <a:xfrm>
            <a:off x="4474025" y="5089767"/>
            <a:ext cx="1768433" cy="523220"/>
          </a:xfrm>
          <a:prstGeom prst="rect">
            <a:avLst/>
          </a:prstGeom>
          <a:noFill/>
        </p:spPr>
        <p:txBody>
          <a:bodyPr wrap="none" rtlCol="0">
            <a:spAutoFit/>
          </a:bodyPr>
          <a:lstStyle/>
          <a:p>
            <a:pPr lvl="0"/>
            <a:r>
              <a:rPr lang="en-US" sz="2800" b="1" dirty="0">
                <a:latin typeface="Times New Roman"/>
                <a:ea typeface="Times New Roman"/>
                <a:cs typeface="Times New Roman"/>
                <a:sym typeface="Times New Roman"/>
              </a:rPr>
              <a:t>MGM 431</a:t>
            </a:r>
            <a:endParaRPr lang="en-US" sz="2800" dirty="0"/>
          </a:p>
        </p:txBody>
      </p:sp>
      <p:sp>
        <p:nvSpPr>
          <p:cNvPr id="12" name="TextBox 11">
            <a:extLst>
              <a:ext uri="{FF2B5EF4-FFF2-40B4-BE49-F238E27FC236}">
                <a16:creationId xmlns:a16="http://schemas.microsoft.com/office/drawing/2014/main" id="{8C520B7F-7764-8B81-C7C7-A7440DA2CCAF}"/>
              </a:ext>
            </a:extLst>
          </p:cNvPr>
          <p:cNvSpPr txBox="1"/>
          <p:nvPr/>
        </p:nvSpPr>
        <p:spPr>
          <a:xfrm>
            <a:off x="459185" y="6187539"/>
            <a:ext cx="4886463" cy="523220"/>
          </a:xfrm>
          <a:prstGeom prst="rect">
            <a:avLst/>
          </a:prstGeom>
          <a:noFill/>
        </p:spPr>
        <p:txBody>
          <a:bodyPr wrap="square" rtlCol="0">
            <a:spAutoFit/>
          </a:bodyPr>
          <a:lstStyle/>
          <a:p>
            <a:r>
              <a:rPr lang="en-US" sz="2800" b="1" dirty="0">
                <a:solidFill>
                  <a:srgbClr val="00B0F0"/>
                </a:solidFill>
                <a:latin typeface="Times New Roman" panose="02020603050405020304" pitchFamily="18" charset="0"/>
                <a:cs typeface="Times New Roman" panose="02020603050405020304" pitchFamily="18" charset="0"/>
              </a:rPr>
              <a:t>Dr. Tarek Mohamed</a:t>
            </a:r>
          </a:p>
        </p:txBody>
      </p:sp>
      <p:sp>
        <p:nvSpPr>
          <p:cNvPr id="13" name="TextBox 12">
            <a:extLst>
              <a:ext uri="{FF2B5EF4-FFF2-40B4-BE49-F238E27FC236}">
                <a16:creationId xmlns:a16="http://schemas.microsoft.com/office/drawing/2014/main" id="{8F2D6F91-78DB-C333-FFAC-FF52CB9F2DF3}"/>
              </a:ext>
            </a:extLst>
          </p:cNvPr>
          <p:cNvSpPr txBox="1"/>
          <p:nvPr/>
        </p:nvSpPr>
        <p:spPr>
          <a:xfrm>
            <a:off x="459185" y="5830966"/>
            <a:ext cx="4886463" cy="461665"/>
          </a:xfrm>
          <a:prstGeom prst="rect">
            <a:avLst/>
          </a:prstGeom>
          <a:noFill/>
        </p:spPr>
        <p:txBody>
          <a:bodyPr wrap="square" rtlCol="0">
            <a:spAutoFit/>
          </a:bodyPr>
          <a:lstStyle/>
          <a:p>
            <a:r>
              <a:rPr lang="en-US" sz="2400" dirty="0">
                <a:solidFill>
                  <a:srgbClr val="00B0F0"/>
                </a:solidFill>
                <a:latin typeface="Times New Roman" panose="02020603050405020304" pitchFamily="18" charset="0"/>
                <a:cs typeface="Times New Roman" panose="02020603050405020304" pitchFamily="18" charset="0"/>
              </a:rPr>
              <a:t>Prepared by</a:t>
            </a:r>
          </a:p>
        </p:txBody>
      </p:sp>
      <p:pic>
        <p:nvPicPr>
          <p:cNvPr id="6" name="Graphic 21">
            <a:extLst>
              <a:ext uri="{FF2B5EF4-FFF2-40B4-BE49-F238E27FC236}">
                <a16:creationId xmlns:a16="http://schemas.microsoft.com/office/drawing/2014/main" id="{0FC09A20-3784-E726-8307-1CEFC15841ED}"/>
              </a:ext>
            </a:extLst>
          </p:cNvPr>
          <p:cNvPicPr>
            <a:picLocks noChangeAspect="1"/>
          </p:cNvPicPr>
          <p:nvPr/>
        </p:nvPicPr>
        <p:blipFill rotWithShape="1">
          <a:blip r:embed="rId5"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782999" y="59789"/>
            <a:ext cx="2305141" cy="1076343"/>
          </a:xfrm>
          <a:prstGeom prst="rect">
            <a:avLst/>
          </a:prstGeom>
        </p:spPr>
      </p:pic>
    </p:spTree>
    <p:extLst>
      <p:ext uri="{BB962C8B-B14F-4D97-AF65-F5344CB8AC3E}">
        <p14:creationId xmlns:p14="http://schemas.microsoft.com/office/powerpoint/2010/main" val="318315489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a:extLst>
              <a:ext uri="{FF2B5EF4-FFF2-40B4-BE49-F238E27FC236}">
                <a16:creationId xmlns:a16="http://schemas.microsoft.com/office/drawing/2014/main" id="{7A23C5C4-4FD9-93DE-9391-0CA92C90FFA6}"/>
              </a:ext>
            </a:extLst>
          </p:cNvPr>
          <p:cNvPicPr>
            <a:picLocks noGrp="1" noChangeAspect="1"/>
          </p:cNvPicPr>
          <p:nvPr>
            <p:ph type="pic" sz="quarter" idx="10"/>
          </p:nvPr>
        </p:nvPicPr>
        <p:blipFill>
          <a:blip r:embed="rId3" cstate="hqprint">
            <a:extLst>
              <a:ext uri="{28A0092B-C50C-407E-A947-70E740481C1C}">
                <a14:useLocalDpi xmlns:a14="http://schemas.microsoft.com/office/drawing/2010/main" val="0"/>
              </a:ext>
            </a:extLst>
          </a:blip>
          <a:srcRect l="13924" r="13924"/>
          <a:stretch/>
        </p:blipFill>
        <p:spPr>
          <a:xfrm>
            <a:off x="2808" y="0"/>
            <a:ext cx="5547685" cy="5573488"/>
          </a:xfrm>
        </p:spPr>
      </p:pic>
      <p:sp>
        <p:nvSpPr>
          <p:cNvPr id="2" name="Right Triangle 1">
            <a:extLst>
              <a:ext uri="{FF2B5EF4-FFF2-40B4-BE49-F238E27FC236}">
                <a16:creationId xmlns:a16="http://schemas.microsoft.com/office/drawing/2014/main" id="{D52E2043-1E7F-4FB3-99FA-88B6CF1F2478}"/>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a:extLst>
              <a:ext uri="{FF2B5EF4-FFF2-40B4-BE49-F238E27FC236}">
                <a16:creationId xmlns:a16="http://schemas.microsoft.com/office/drawing/2014/main" id="{DEE0AF26-C85E-4AE1-9B7E-0A3454BF24BB}"/>
              </a:ext>
            </a:extLst>
          </p:cNvPr>
          <p:cNvSpPr/>
          <p:nvPr/>
        </p:nvSpPr>
        <p:spPr>
          <a:xfrm rot="16200000" flipV="1">
            <a:off x="-1526785" y="4474062"/>
            <a:ext cx="5573486" cy="251991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5" name="TextBox 24">
            <a:extLst>
              <a:ext uri="{FF2B5EF4-FFF2-40B4-BE49-F238E27FC236}">
                <a16:creationId xmlns:a16="http://schemas.microsoft.com/office/drawing/2014/main" id="{904B7CA6-23A4-2E24-5FFC-ECEA38831F6A}"/>
              </a:ext>
            </a:extLst>
          </p:cNvPr>
          <p:cNvSpPr txBox="1"/>
          <p:nvPr/>
        </p:nvSpPr>
        <p:spPr>
          <a:xfrm>
            <a:off x="4117974" y="1011502"/>
            <a:ext cx="4113898" cy="646331"/>
          </a:xfrm>
          <a:prstGeom prst="rect">
            <a:avLst/>
          </a:prstGeom>
          <a:noFill/>
        </p:spPr>
        <p:txBody>
          <a:bodyPr wrap="square" rtlCol="0">
            <a:spAutoFit/>
          </a:bodyPr>
          <a:lstStyle/>
          <a:p>
            <a:pPr lvl="0" algn="ctr"/>
            <a:r>
              <a:rPr lang="en-US" sz="3600" b="1" dirty="0">
                <a:solidFill>
                  <a:srgbClr val="00B0F0"/>
                </a:solidFill>
                <a:latin typeface="Times New Roman"/>
                <a:ea typeface="Times New Roman"/>
                <a:cs typeface="Times New Roman"/>
                <a:sym typeface="Times New Roman"/>
              </a:rPr>
              <a:t>Course Agenda</a:t>
            </a:r>
            <a:endParaRPr lang="en-US" sz="3600" dirty="0"/>
          </a:p>
        </p:txBody>
      </p:sp>
      <p:sp>
        <p:nvSpPr>
          <p:cNvPr id="31" name="TextBox 30">
            <a:extLst>
              <a:ext uri="{FF2B5EF4-FFF2-40B4-BE49-F238E27FC236}">
                <a16:creationId xmlns:a16="http://schemas.microsoft.com/office/drawing/2014/main" id="{4527402C-3F97-690D-9C20-A459E375AEB7}"/>
              </a:ext>
            </a:extLst>
          </p:cNvPr>
          <p:cNvSpPr txBox="1"/>
          <p:nvPr/>
        </p:nvSpPr>
        <p:spPr>
          <a:xfrm>
            <a:off x="3150824" y="2430178"/>
            <a:ext cx="8937316" cy="3046988"/>
          </a:xfrm>
          <a:prstGeom prst="rect">
            <a:avLst/>
          </a:prstGeom>
          <a:noFill/>
        </p:spPr>
        <p:txBody>
          <a:bodyPr wrap="square" rtlCol="0">
            <a:spAutoFit/>
          </a:bodyPr>
          <a:lstStyle/>
          <a:p>
            <a:pPr lvl="0" algn="just"/>
            <a:r>
              <a:rPr lang="en-US" sz="3200" dirty="0">
                <a:latin typeface="Times New Roman"/>
                <a:ea typeface="Times New Roman"/>
                <a:cs typeface="Times New Roman"/>
                <a:sym typeface="Times New Roman"/>
              </a:rPr>
              <a:t>1-How to define procurement.</a:t>
            </a:r>
          </a:p>
          <a:p>
            <a:pPr lvl="0" algn="just"/>
            <a:r>
              <a:rPr lang="en-US" sz="3200" dirty="0">
                <a:latin typeface="Times New Roman"/>
                <a:ea typeface="Times New Roman"/>
                <a:cs typeface="Times New Roman"/>
                <a:sym typeface="Times New Roman"/>
              </a:rPr>
              <a:t>2-How to define supply chain management.</a:t>
            </a:r>
          </a:p>
          <a:p>
            <a:pPr lvl="0" algn="just"/>
            <a:r>
              <a:rPr lang="en-US" sz="3200" dirty="0">
                <a:latin typeface="Times New Roman"/>
                <a:ea typeface="Times New Roman"/>
                <a:cs typeface="Times New Roman"/>
                <a:sym typeface="Times New Roman"/>
              </a:rPr>
              <a:t>3-Strategic roles of procurement.</a:t>
            </a:r>
          </a:p>
          <a:p>
            <a:pPr lvl="0" algn="just"/>
            <a:r>
              <a:rPr lang="en-US" sz="3200" dirty="0">
                <a:latin typeface="Times New Roman"/>
                <a:ea typeface="Times New Roman"/>
                <a:cs typeface="Times New Roman"/>
                <a:sym typeface="Times New Roman"/>
              </a:rPr>
              <a:t>4-The strategic scope of procurement.</a:t>
            </a:r>
          </a:p>
          <a:p>
            <a:pPr lvl="0" algn="just"/>
            <a:r>
              <a:rPr lang="en-US" sz="3200" dirty="0">
                <a:latin typeface="Times New Roman"/>
                <a:ea typeface="Times New Roman"/>
                <a:cs typeface="Times New Roman"/>
                <a:sym typeface="Times New Roman"/>
              </a:rPr>
              <a:t>5-Integrated supply chain management.</a:t>
            </a:r>
          </a:p>
          <a:p>
            <a:pPr lvl="0" algn="just"/>
            <a:r>
              <a:rPr lang="en-US" sz="3200" dirty="0">
                <a:latin typeface="Times New Roman"/>
                <a:ea typeface="Times New Roman"/>
                <a:cs typeface="Times New Roman"/>
                <a:sym typeface="Times New Roman"/>
              </a:rPr>
              <a:t>6-The status of procurement and supply management.</a:t>
            </a:r>
          </a:p>
        </p:txBody>
      </p:sp>
      <p:sp>
        <p:nvSpPr>
          <p:cNvPr id="33" name="TextBox 32">
            <a:extLst>
              <a:ext uri="{FF2B5EF4-FFF2-40B4-BE49-F238E27FC236}">
                <a16:creationId xmlns:a16="http://schemas.microsoft.com/office/drawing/2014/main" id="{7C16A569-901B-C6A9-5510-154F90D28A49}"/>
              </a:ext>
            </a:extLst>
          </p:cNvPr>
          <p:cNvSpPr txBox="1"/>
          <p:nvPr/>
        </p:nvSpPr>
        <p:spPr>
          <a:xfrm>
            <a:off x="3437433" y="1329617"/>
            <a:ext cx="1091009" cy="400110"/>
          </a:xfrm>
          <a:prstGeom prst="rect">
            <a:avLst/>
          </a:prstGeom>
          <a:noFill/>
        </p:spPr>
        <p:txBody>
          <a:bodyPr wrap="square" rtlCol="0">
            <a:spAutoFit/>
          </a:bodyPr>
          <a:lstStyle/>
          <a:p>
            <a:pPr algn="ctr"/>
            <a:r>
              <a:rPr lang="en-US" sz="2000"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pic>
        <p:nvPicPr>
          <p:cNvPr id="6" name="Graphic 21">
            <a:extLst>
              <a:ext uri="{FF2B5EF4-FFF2-40B4-BE49-F238E27FC236}">
                <a16:creationId xmlns:a16="http://schemas.microsoft.com/office/drawing/2014/main" id="{D28298DC-6C4E-D4D2-0EF2-1A79C3BD5BD4}"/>
              </a:ext>
            </a:extLst>
          </p:cNvPr>
          <p:cNvPicPr>
            <a:picLocks noChangeAspect="1"/>
          </p:cNvPicPr>
          <p:nvPr/>
        </p:nvPicPr>
        <p:blipFill rotWithShape="1">
          <a:blip r:embed="rId4"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782999" y="59789"/>
            <a:ext cx="2305141" cy="1076343"/>
          </a:xfrm>
          <a:prstGeom prst="rect">
            <a:avLst/>
          </a:prstGeom>
        </p:spPr>
      </p:pic>
    </p:spTree>
    <p:extLst>
      <p:ext uri="{BB962C8B-B14F-4D97-AF65-F5344CB8AC3E}">
        <p14:creationId xmlns:p14="http://schemas.microsoft.com/office/powerpoint/2010/main" val="256940814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id="{52297C4B-84D7-EDC8-F6F6-53F29890AA2A}"/>
              </a:ext>
            </a:extLst>
          </p:cNvPr>
          <p:cNvSpPr/>
          <p:nvPr/>
        </p:nvSpPr>
        <p:spPr>
          <a:xfrm>
            <a:off x="8508514" y="1155869"/>
            <a:ext cx="4333726" cy="5236831"/>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314960" y="1433321"/>
            <a:ext cx="11572240" cy="509861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342900" marR="0" lvl="0" indent="-342900" algn="l" defTabSz="914400" rtl="0" eaLnBrk="1" fontAlgn="base" latinLnBrk="0" hangingPunct="1">
              <a:lnSpc>
                <a:spcPct val="90000"/>
              </a:lnSpc>
              <a:spcBef>
                <a:spcPct val="20000"/>
              </a:spcBef>
              <a:spcAft>
                <a:spcPct val="0"/>
              </a:spcAft>
              <a:buClr>
                <a:srgbClr val="3333CC"/>
              </a:buClr>
              <a:buSzPct val="60000"/>
              <a:buFont typeface="Wingdings" panose="05000000000000000000" pitchFamily="2" charset="2"/>
              <a:buChar char="n"/>
              <a:tabLst/>
              <a:defRPr/>
            </a:pPr>
            <a:r>
              <a:rPr kumimoji="0" lang="en-US" altLang="en-US" sz="3000" b="1" i="0" u="none" strike="noStrike" kern="0" cap="none" spc="0" normalizeH="0" baseline="0" noProof="0" dirty="0">
                <a:ln>
                  <a:noFill/>
                </a:ln>
                <a:solidFill>
                  <a:srgbClr val="00B0F0"/>
                </a:solidFill>
                <a:effectLst/>
                <a:uLnTx/>
                <a:uFillTx/>
                <a:latin typeface="Times New Roman" panose="02020603050405020304" pitchFamily="18" charset="0"/>
                <a:cs typeface="Times New Roman" panose="02020603050405020304" pitchFamily="18" charset="0"/>
              </a:rPr>
              <a:t>Procurement</a:t>
            </a:r>
            <a:r>
              <a:rPr kumimoji="0" lang="en-US" altLang="en-US" sz="3000" i="0" u="none" strike="noStrike" kern="0" cap="none" spc="0" normalizeH="0" baseline="0" noProof="0" dirty="0">
                <a:ln>
                  <a:noFill/>
                </a:ln>
                <a:solidFill>
                  <a:schemeClr val="tx1"/>
                </a:solidFill>
                <a:effectLst/>
                <a:uLnTx/>
                <a:uFillTx/>
                <a:latin typeface="Times New Roman" panose="02020603050405020304" pitchFamily="18" charset="0"/>
                <a:cs typeface="Times New Roman" panose="02020603050405020304" pitchFamily="18" charset="0"/>
              </a:rPr>
              <a:t> </a:t>
            </a:r>
            <a:r>
              <a:rPr kumimoji="0" lang="en-US" altLang="en-US" sz="2800" i="0" u="none" strike="noStrike" kern="0" cap="none" spc="0" normalizeH="0" baseline="0" noProof="0" dirty="0">
                <a:ln>
                  <a:noFill/>
                </a:ln>
                <a:solidFill>
                  <a:schemeClr val="tx1"/>
                </a:solidFill>
                <a:effectLst/>
                <a:uLnTx/>
                <a:uFillTx/>
                <a:latin typeface="Times New Roman" panose="02020603050405020304" pitchFamily="18" charset="0"/>
                <a:cs typeface="Times New Roman" panose="02020603050405020304" pitchFamily="18" charset="0"/>
              </a:rPr>
              <a:t>is the business management function that ensures identification, sourcing, access and management of the external resources that an organization needs or may need to fulfil its strategic objectives.</a:t>
            </a:r>
          </a:p>
          <a:p>
            <a:pPr marL="342900" marR="0" lvl="0" indent="-342900" algn="l" defTabSz="914400" rtl="0" eaLnBrk="1" fontAlgn="base" latinLnBrk="0" hangingPunct="1">
              <a:lnSpc>
                <a:spcPct val="90000"/>
              </a:lnSpc>
              <a:spcBef>
                <a:spcPct val="20000"/>
              </a:spcBef>
              <a:spcAft>
                <a:spcPct val="0"/>
              </a:spcAft>
              <a:buClr>
                <a:srgbClr val="3333CC"/>
              </a:buClr>
              <a:buSzPct val="60000"/>
              <a:buFont typeface="Wingdings" panose="05000000000000000000" pitchFamily="2" charset="2"/>
              <a:buChar char="n"/>
              <a:tabLst/>
              <a:defRPr/>
            </a:pPr>
            <a:r>
              <a:rPr kumimoji="0" lang="en-US" altLang="en-US" sz="3000" b="1" i="0" u="none" strike="noStrike" kern="0" cap="none" spc="0" normalizeH="0" baseline="0" noProof="0" dirty="0">
                <a:ln>
                  <a:noFill/>
                </a:ln>
                <a:solidFill>
                  <a:srgbClr val="00B0F0"/>
                </a:solidFill>
                <a:effectLst/>
                <a:uLnTx/>
                <a:uFillTx/>
                <a:latin typeface="Times New Roman" panose="02020603050405020304" pitchFamily="18" charset="0"/>
                <a:cs typeface="Times New Roman" panose="02020603050405020304" pitchFamily="18" charset="0"/>
              </a:rPr>
              <a:t>Procurement</a:t>
            </a:r>
            <a:r>
              <a:rPr kumimoji="0" lang="en-US" altLang="en-US" sz="3000" i="0" u="none" strike="noStrike" kern="0" cap="none" spc="0" normalizeH="0" baseline="0" noProof="0" dirty="0">
                <a:ln>
                  <a:noFill/>
                </a:ln>
                <a:solidFill>
                  <a:schemeClr val="tx1"/>
                </a:solidFill>
                <a:effectLst/>
                <a:uLnTx/>
                <a:uFillTx/>
                <a:latin typeface="Times New Roman" panose="02020603050405020304" pitchFamily="18" charset="0"/>
                <a:cs typeface="Times New Roman" panose="02020603050405020304" pitchFamily="18" charset="0"/>
              </a:rPr>
              <a:t> </a:t>
            </a:r>
            <a:r>
              <a:rPr kumimoji="0" lang="en-US" altLang="en-US" sz="2800" i="0" u="none" strike="noStrike" kern="0" cap="none" spc="0" normalizeH="0" baseline="0" noProof="0" dirty="0">
                <a:ln>
                  <a:noFill/>
                </a:ln>
                <a:solidFill>
                  <a:schemeClr val="tx1"/>
                </a:solidFill>
                <a:effectLst/>
                <a:uLnTx/>
                <a:uFillTx/>
                <a:latin typeface="Times New Roman" panose="02020603050405020304" pitchFamily="18" charset="0"/>
                <a:cs typeface="Times New Roman" panose="02020603050405020304" pitchFamily="18" charset="0"/>
              </a:rPr>
              <a:t>exists to explore supply market opportunities and to implement resourcing strategies that deliver the best possible supply outcome to the organization, its stakeholders and customers.</a:t>
            </a:r>
          </a:p>
          <a:p>
            <a:pPr marL="342900" marR="0" lvl="0" indent="-342900" algn="l" defTabSz="914400" rtl="0" eaLnBrk="1" fontAlgn="base" latinLnBrk="0" hangingPunct="1">
              <a:lnSpc>
                <a:spcPct val="90000"/>
              </a:lnSpc>
              <a:spcBef>
                <a:spcPct val="20000"/>
              </a:spcBef>
              <a:spcAft>
                <a:spcPct val="0"/>
              </a:spcAft>
              <a:buClr>
                <a:srgbClr val="3333CC"/>
              </a:buClr>
              <a:buSzPct val="60000"/>
              <a:buFont typeface="Wingdings" panose="05000000000000000000" pitchFamily="2" charset="2"/>
              <a:buChar char="n"/>
              <a:tabLst/>
              <a:defRPr/>
            </a:pPr>
            <a:r>
              <a:rPr kumimoji="0" lang="en-US" altLang="en-US" sz="3000" b="1" i="0" u="none" strike="noStrike" kern="0" cap="none" spc="0" normalizeH="0" baseline="0" noProof="0" dirty="0">
                <a:ln>
                  <a:noFill/>
                </a:ln>
                <a:solidFill>
                  <a:srgbClr val="00B0F0"/>
                </a:solidFill>
                <a:effectLst/>
                <a:uLnTx/>
                <a:uFillTx/>
                <a:latin typeface="Times New Roman" panose="02020603050405020304" pitchFamily="18" charset="0"/>
                <a:cs typeface="Times New Roman" panose="02020603050405020304" pitchFamily="18" charset="0"/>
              </a:rPr>
              <a:t>Procurement</a:t>
            </a:r>
            <a:r>
              <a:rPr kumimoji="0" lang="en-US" altLang="en-US" sz="3000" i="0" u="none" strike="noStrike" kern="0" cap="none" spc="0" normalizeH="0" baseline="0" noProof="0" dirty="0">
                <a:ln>
                  <a:noFill/>
                </a:ln>
                <a:solidFill>
                  <a:schemeClr val="tx1"/>
                </a:solidFill>
                <a:effectLst/>
                <a:uLnTx/>
                <a:uFillTx/>
                <a:latin typeface="Times New Roman" panose="02020603050405020304" pitchFamily="18" charset="0"/>
                <a:cs typeface="Times New Roman" panose="02020603050405020304" pitchFamily="18" charset="0"/>
              </a:rPr>
              <a:t> </a:t>
            </a:r>
            <a:r>
              <a:rPr kumimoji="0" lang="en-US" altLang="en-US" sz="2800" i="0" u="none" strike="noStrike" kern="0" cap="none" spc="0" normalizeH="0" baseline="0" noProof="0" dirty="0">
                <a:ln>
                  <a:noFill/>
                </a:ln>
                <a:solidFill>
                  <a:schemeClr val="tx1"/>
                </a:solidFill>
                <a:effectLst/>
                <a:uLnTx/>
                <a:uFillTx/>
                <a:latin typeface="Times New Roman" panose="02020603050405020304" pitchFamily="18" charset="0"/>
                <a:cs typeface="Times New Roman" panose="02020603050405020304" pitchFamily="18" charset="0"/>
              </a:rPr>
              <a:t>applies the science and art of external resource and supply management through a body of knowledge interpreted by competent practitioners and professionals.</a:t>
            </a:r>
          </a:p>
        </p:txBody>
      </p:sp>
      <p:pic>
        <p:nvPicPr>
          <p:cNvPr id="5" name="Graphic 21">
            <a:extLst>
              <a:ext uri="{FF2B5EF4-FFF2-40B4-BE49-F238E27FC236}">
                <a16:creationId xmlns:a16="http://schemas.microsoft.com/office/drawing/2014/main" id="{9E2D4076-17ED-0606-9EEA-9B0B4141C854}"/>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sp>
        <p:nvSpPr>
          <p:cNvPr id="3" name="Rectangle 2"/>
          <p:cNvSpPr/>
          <p:nvPr/>
        </p:nvSpPr>
        <p:spPr>
          <a:xfrm>
            <a:off x="2929569" y="172912"/>
            <a:ext cx="6724836" cy="584775"/>
          </a:xfrm>
          <a:prstGeom prst="rect">
            <a:avLst/>
          </a:prstGeom>
        </p:spPr>
        <p:txBody>
          <a:bodyPr wrap="square">
            <a:spAutoFit/>
          </a:bodyPr>
          <a:lstStyle/>
          <a:p>
            <a:pPr lvl="0" algn="ctr"/>
            <a:r>
              <a:rPr lang="en-US" sz="3200" b="1" dirty="0">
                <a:solidFill>
                  <a:srgbClr val="00B0F0"/>
                </a:solidFill>
                <a:latin typeface="Times New Roman"/>
                <a:ea typeface="Times New Roman"/>
                <a:cs typeface="Times New Roman"/>
                <a:sym typeface="Times New Roman"/>
              </a:rPr>
              <a:t>The Scope of Procurement</a:t>
            </a:r>
          </a:p>
        </p:txBody>
      </p:sp>
      <p:sp>
        <p:nvSpPr>
          <p:cNvPr id="4" name="Slide Number Placeholder 3"/>
          <p:cNvSpPr>
            <a:spLocks noGrp="1"/>
          </p:cNvSpPr>
          <p:nvPr>
            <p:ph type="sldNum" sz="quarter" idx="12"/>
          </p:nvPr>
        </p:nvSpPr>
        <p:spPr/>
        <p:txBody>
          <a:bodyPr/>
          <a:lstStyle/>
          <a:p>
            <a:fld id="{F7542ADD-394E-41F3-B704-951748884AEE}" type="slidenum">
              <a:rPr lang="en-US" smtClean="0"/>
              <a:t>4</a:t>
            </a:fld>
            <a:endParaRPr lang="en-US"/>
          </a:p>
        </p:txBody>
      </p:sp>
    </p:spTree>
    <p:extLst>
      <p:ext uri="{BB962C8B-B14F-4D97-AF65-F5344CB8AC3E}">
        <p14:creationId xmlns:p14="http://schemas.microsoft.com/office/powerpoint/2010/main" val="73992888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id="{52297C4B-84D7-EDC8-F6F6-53F29890AA2A}"/>
              </a:ext>
            </a:extLst>
          </p:cNvPr>
          <p:cNvSpPr/>
          <p:nvPr/>
        </p:nvSpPr>
        <p:spPr>
          <a:xfrm>
            <a:off x="8508514" y="938458"/>
            <a:ext cx="4384526" cy="5703881"/>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180431" y="1214505"/>
            <a:ext cx="11696135" cy="5134503"/>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342900" marR="0" lvl="0" indent="-342900" algn="just" defTabSz="914400" rtl="0" eaLnBrk="1" fontAlgn="auto" latinLnBrk="0" hangingPunct="1">
              <a:lnSpc>
                <a:spcPct val="100000"/>
              </a:lnSpc>
              <a:spcBef>
                <a:spcPts val="0"/>
              </a:spcBef>
              <a:spcAft>
                <a:spcPts val="0"/>
              </a:spcAft>
              <a:buClr>
                <a:srgbClr val="000000"/>
              </a:buClr>
              <a:buSzPts val="2400"/>
              <a:buFont typeface="Noto Sans Symbols"/>
              <a:buChar char="❑"/>
              <a:tabLst/>
              <a:defRPr/>
            </a:pPr>
            <a:r>
              <a:rPr kumimoji="0" lang="en-US" sz="2800" b="1" i="0" u="none" strike="noStrike" kern="0" cap="none" spc="0" normalizeH="0" baseline="0" noProof="0" dirty="0">
                <a:ln>
                  <a:noFill/>
                </a:ln>
                <a:solidFill>
                  <a:srgbClr val="00B0F0"/>
                </a:solidFill>
                <a:effectLst/>
                <a:uLnTx/>
                <a:uFillTx/>
                <a:latin typeface="Times New Roman"/>
                <a:ea typeface="Times New Roman"/>
                <a:cs typeface="Times New Roman"/>
                <a:sym typeface="Times New Roman"/>
              </a:rPr>
              <a:t>The strategic ability and contribution of procurement</a:t>
            </a:r>
            <a:r>
              <a:rPr kumimoji="0" lang="en-US" sz="2800" b="0" i="0" u="none" strike="noStrike" kern="0" cap="none" spc="0" normalizeH="0" baseline="0" noProof="0" dirty="0">
                <a:ln>
                  <a:noFill/>
                </a:ln>
                <a:solidFill>
                  <a:prstClr val="black"/>
                </a:solidFill>
                <a:effectLst/>
                <a:uLnTx/>
                <a:uFillTx/>
                <a:latin typeface="Times New Roman"/>
                <a:ea typeface="Times New Roman"/>
                <a:cs typeface="Times New Roman"/>
                <a:sym typeface="Times New Roman"/>
              </a:rPr>
              <a:t>. </a:t>
            </a:r>
            <a:r>
              <a:rPr kumimoji="0" lang="en-US" sz="2800" b="1" i="0" u="none" strike="noStrike" kern="0" cap="none" spc="0" normalizeH="0" baseline="0" noProof="0" dirty="0">
                <a:ln>
                  <a:noFill/>
                </a:ln>
                <a:solidFill>
                  <a:prstClr val="black"/>
                </a:solidFill>
                <a:effectLst/>
                <a:uLnTx/>
                <a:uFillTx/>
                <a:latin typeface="Times New Roman"/>
                <a:ea typeface="Times New Roman"/>
                <a:cs typeface="Times New Roman"/>
                <a:sym typeface="Times New Roman"/>
              </a:rPr>
              <a:t>Boeing</a:t>
            </a:r>
            <a:r>
              <a:rPr kumimoji="0" lang="en-US" sz="2800" b="0" i="0" u="none" strike="noStrike" kern="0" cap="none" spc="0" normalizeH="0" baseline="0" noProof="0" dirty="0">
                <a:ln>
                  <a:noFill/>
                </a:ln>
                <a:solidFill>
                  <a:prstClr val="black"/>
                </a:solidFill>
                <a:effectLst/>
                <a:uLnTx/>
                <a:uFillTx/>
                <a:latin typeface="Times New Roman"/>
                <a:ea typeface="Times New Roman"/>
                <a:cs typeface="Times New Roman"/>
                <a:sym typeface="Times New Roman"/>
              </a:rPr>
              <a:t>, in developing its 787 Dreamliner, expanded the role of procurement from outsourcing parts to outsourcing entire subsections. </a:t>
            </a:r>
          </a:p>
          <a:p>
            <a:pPr marL="342900" marR="0" lvl="0" indent="-342900" algn="just" defTabSz="914400" rtl="0" eaLnBrk="1" fontAlgn="auto" latinLnBrk="0" hangingPunct="1">
              <a:lnSpc>
                <a:spcPct val="100000"/>
              </a:lnSpc>
              <a:spcBef>
                <a:spcPts val="0"/>
              </a:spcBef>
              <a:spcAft>
                <a:spcPts val="0"/>
              </a:spcAft>
              <a:buClr>
                <a:srgbClr val="000000"/>
              </a:buClr>
              <a:buSzPts val="2400"/>
              <a:buFont typeface="Noto Sans Symbols"/>
              <a:buChar char="❑"/>
              <a:tabLst/>
              <a:defRPr/>
            </a:pPr>
            <a:endParaRPr kumimoji="0" lang="en-US" sz="2800" b="0" i="0" u="none" strike="noStrike" kern="0" cap="none" spc="0" normalizeH="0" baseline="0" noProof="0" dirty="0">
              <a:ln>
                <a:noFill/>
              </a:ln>
              <a:solidFill>
                <a:prstClr val="black"/>
              </a:solidFill>
              <a:effectLst/>
              <a:uLnTx/>
              <a:uFillTx/>
              <a:latin typeface="Times New Roman"/>
              <a:ea typeface="Times New Roman"/>
              <a:cs typeface="Times New Roman"/>
              <a:sym typeface="Times New Roman"/>
            </a:endParaRPr>
          </a:p>
          <a:p>
            <a:pPr marL="342900" marR="0" lvl="0" indent="-342900" algn="just" defTabSz="914400" rtl="0" eaLnBrk="1" fontAlgn="auto" latinLnBrk="0" hangingPunct="1">
              <a:lnSpc>
                <a:spcPct val="100000"/>
              </a:lnSpc>
              <a:spcBef>
                <a:spcPts val="0"/>
              </a:spcBef>
              <a:spcAft>
                <a:spcPts val="0"/>
              </a:spcAft>
              <a:buClr>
                <a:srgbClr val="000000"/>
              </a:buClr>
              <a:buSzPts val="2400"/>
              <a:buFont typeface="Noto Sans Symbols"/>
              <a:buChar char="❑"/>
              <a:tabLst/>
              <a:defRPr/>
            </a:pPr>
            <a:endParaRPr kumimoji="0" lang="en-US" sz="2800" b="0" i="0" u="none" strike="noStrike" kern="0" cap="none" spc="0" normalizeH="0" baseline="0" noProof="0" dirty="0">
              <a:ln>
                <a:noFill/>
              </a:ln>
              <a:solidFill>
                <a:prstClr val="black"/>
              </a:solidFill>
              <a:effectLst/>
              <a:uLnTx/>
              <a:uFillTx/>
              <a:latin typeface="Times New Roman"/>
              <a:ea typeface="Times New Roman"/>
              <a:cs typeface="Times New Roman"/>
              <a:sym typeface="Times New Roman"/>
            </a:endParaRPr>
          </a:p>
          <a:p>
            <a:pPr marL="342900" marR="0" lvl="0" indent="-342900" algn="just" defTabSz="914400" rtl="0" eaLnBrk="1" fontAlgn="auto" latinLnBrk="0" hangingPunct="1">
              <a:lnSpc>
                <a:spcPct val="100000"/>
              </a:lnSpc>
              <a:spcBef>
                <a:spcPts val="0"/>
              </a:spcBef>
              <a:spcAft>
                <a:spcPts val="0"/>
              </a:spcAft>
              <a:buClr>
                <a:srgbClr val="000000"/>
              </a:buClr>
              <a:buSzPts val="2400"/>
              <a:buFont typeface="Noto Sans Symbols"/>
              <a:buChar char="❑"/>
              <a:tabLst/>
              <a:defRPr/>
            </a:pPr>
            <a:endParaRPr kumimoji="0" lang="en-US" sz="2800" b="0" i="0" u="none" strike="noStrike" kern="0" cap="none" spc="0" normalizeH="0" baseline="0" noProof="0" dirty="0">
              <a:ln>
                <a:noFill/>
              </a:ln>
              <a:solidFill>
                <a:prstClr val="black"/>
              </a:solidFill>
              <a:effectLst/>
              <a:uLnTx/>
              <a:uFillTx/>
              <a:latin typeface="Times New Roman"/>
              <a:ea typeface="Times New Roman"/>
              <a:cs typeface="Times New Roman"/>
              <a:sym typeface="Times New Roman"/>
            </a:endParaRPr>
          </a:p>
          <a:p>
            <a:pPr marL="342900" marR="0" lvl="0" indent="-342900" algn="just" defTabSz="914400" rtl="0" eaLnBrk="1" fontAlgn="auto" latinLnBrk="0" hangingPunct="1">
              <a:lnSpc>
                <a:spcPct val="100000"/>
              </a:lnSpc>
              <a:spcBef>
                <a:spcPts val="0"/>
              </a:spcBef>
              <a:spcAft>
                <a:spcPts val="0"/>
              </a:spcAft>
              <a:buClr>
                <a:srgbClr val="000000"/>
              </a:buClr>
              <a:buSzPts val="2400"/>
              <a:buFont typeface="Noto Sans Symbols"/>
              <a:buChar char="❑"/>
              <a:tabLst/>
              <a:defRPr/>
            </a:pPr>
            <a:r>
              <a:rPr kumimoji="0" lang="en-US" sz="2800" b="0" i="0" u="none" strike="noStrike" kern="0" cap="none" spc="0" normalizeH="0" baseline="0" noProof="0" dirty="0">
                <a:ln>
                  <a:noFill/>
                </a:ln>
                <a:solidFill>
                  <a:prstClr val="black"/>
                </a:solidFill>
                <a:effectLst/>
                <a:uLnTx/>
                <a:uFillTx/>
                <a:latin typeface="Times New Roman"/>
                <a:ea typeface="Times New Roman"/>
                <a:cs typeface="Times New Roman"/>
                <a:sym typeface="Times New Roman"/>
              </a:rPr>
              <a:t>It has been estimated that nearly all of the jet’s design and fabrication, along with some 40 per cent of the estimated $8 billion in development costs, is being outsourced to subcontractors.</a:t>
            </a:r>
          </a:p>
        </p:txBody>
      </p:sp>
      <p:pic>
        <p:nvPicPr>
          <p:cNvPr id="5" name="Graphic 21">
            <a:extLst>
              <a:ext uri="{FF2B5EF4-FFF2-40B4-BE49-F238E27FC236}">
                <a16:creationId xmlns:a16="http://schemas.microsoft.com/office/drawing/2014/main" id="{9E2D4076-17ED-0606-9EEA-9B0B4141C854}"/>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sp>
        <p:nvSpPr>
          <p:cNvPr id="8" name="TextBox 7">
            <a:extLst>
              <a:ext uri="{FF2B5EF4-FFF2-40B4-BE49-F238E27FC236}">
                <a16:creationId xmlns:a16="http://schemas.microsoft.com/office/drawing/2014/main" id="{F9A80F9F-74DB-1D57-04E8-E20E92A09B0A}"/>
              </a:ext>
            </a:extLst>
          </p:cNvPr>
          <p:cNvSpPr txBox="1"/>
          <p:nvPr/>
        </p:nvSpPr>
        <p:spPr>
          <a:xfrm>
            <a:off x="1379620" y="215660"/>
            <a:ext cx="9432759" cy="584775"/>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3200" b="1" i="0" u="none" strike="noStrike" kern="1200" cap="none" spc="0" normalizeH="0" baseline="0" noProof="0" dirty="0">
                <a:ln>
                  <a:noFill/>
                </a:ln>
                <a:solidFill>
                  <a:srgbClr val="00B0F0"/>
                </a:solidFill>
                <a:effectLst/>
                <a:uLnTx/>
                <a:uFillTx/>
                <a:latin typeface="Times New Roman"/>
                <a:ea typeface="Times New Roman"/>
                <a:cs typeface="Times New Roman"/>
                <a:sym typeface="Times New Roman"/>
              </a:rPr>
              <a:t>Strategic roles of procurement</a:t>
            </a:r>
          </a:p>
        </p:txBody>
      </p:sp>
      <p:sp>
        <p:nvSpPr>
          <p:cNvPr id="3" name="Slide Number Placeholder 2"/>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7542ADD-394E-41F3-B704-951748884AEE}" type="slidenum">
              <a:rPr kumimoji="0" lang="en-US" sz="1200" b="0" i="0" u="none" strike="noStrike" kern="1200" cap="none" spc="0" normalizeH="0" baseline="0" noProof="0" smtClean="0">
                <a:ln>
                  <a:noFill/>
                </a:ln>
                <a:solidFill>
                  <a:prstClr val="black">
                    <a:tint val="75000"/>
                  </a:prstClr>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a:t>
            </a:fld>
            <a:endParaRPr kumimoji="0" lang="en-US" sz="1200" b="0" i="0" u="none" strike="noStrike" kern="1200" cap="none" spc="0" normalizeH="0" baseline="0" noProof="0">
              <a:ln>
                <a:noFill/>
              </a:ln>
              <a:solidFill>
                <a:prstClr val="black">
                  <a:tint val="75000"/>
                </a:prstClr>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93247009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9ED95D-F877-8623-0E1A-1B01B5B123B9}"/>
              </a:ext>
            </a:extLst>
          </p:cNvPr>
          <p:cNvSpPr>
            <a:spLocks noGrp="1"/>
          </p:cNvSpPr>
          <p:nvPr>
            <p:ph type="title"/>
          </p:nvPr>
        </p:nvSpPr>
        <p:spPr/>
        <p:txBody>
          <a:bodyPr/>
          <a:lstStyle/>
          <a:p>
            <a:endParaRPr lang="en-US"/>
          </a:p>
        </p:txBody>
      </p:sp>
      <p:pic>
        <p:nvPicPr>
          <p:cNvPr id="5" name="Content Placeholder 4">
            <a:extLst>
              <a:ext uri="{FF2B5EF4-FFF2-40B4-BE49-F238E27FC236}">
                <a16:creationId xmlns:a16="http://schemas.microsoft.com/office/drawing/2014/main" id="{293C9CCA-D0E0-57DD-2870-8AA7F06801A6}"/>
              </a:ext>
            </a:extLst>
          </p:cNvPr>
          <p:cNvPicPr>
            <a:picLocks noGrp="1" noChangeAspect="1"/>
          </p:cNvPicPr>
          <p:nvPr>
            <p:ph idx="1"/>
          </p:nvPr>
        </p:nvPicPr>
        <p:blipFill>
          <a:blip r:embed="rId2"/>
          <a:stretch>
            <a:fillRect/>
          </a:stretch>
        </p:blipFill>
        <p:spPr>
          <a:xfrm>
            <a:off x="0" y="0"/>
            <a:ext cx="12191999" cy="6858000"/>
          </a:xfrm>
          <a:prstGeom prst="rect">
            <a:avLst/>
          </a:prstGeom>
        </p:spPr>
      </p:pic>
      <p:sp>
        <p:nvSpPr>
          <p:cNvPr id="4" name="Slide Number Placeholder 3">
            <a:extLst>
              <a:ext uri="{FF2B5EF4-FFF2-40B4-BE49-F238E27FC236}">
                <a16:creationId xmlns:a16="http://schemas.microsoft.com/office/drawing/2014/main" id="{8EF0EDCB-7F66-EB0E-2F5F-838A24A91B4C}"/>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7542ADD-394E-41F3-B704-951748884AEE}" type="slidenum">
              <a:rPr kumimoji="0" lang="en-US" sz="1200" b="0" i="0" u="none" strike="noStrike" kern="1200" cap="none" spc="0" normalizeH="0" baseline="0" noProof="0" smtClean="0">
                <a:ln>
                  <a:noFill/>
                </a:ln>
                <a:solidFill>
                  <a:prstClr val="black">
                    <a:tint val="75000"/>
                  </a:prstClr>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6</a:t>
            </a:fld>
            <a:endParaRPr kumimoji="0" lang="en-US" sz="1200" b="0" i="0" u="none" strike="noStrike" kern="1200" cap="none" spc="0" normalizeH="0" baseline="0" noProof="0">
              <a:ln>
                <a:noFill/>
              </a:ln>
              <a:solidFill>
                <a:prstClr val="black">
                  <a:tint val="75000"/>
                </a:prstClr>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11004299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id="{52297C4B-84D7-EDC8-F6F6-53F29890AA2A}"/>
              </a:ext>
            </a:extLst>
          </p:cNvPr>
          <p:cNvSpPr/>
          <p:nvPr/>
        </p:nvSpPr>
        <p:spPr>
          <a:xfrm>
            <a:off x="8508514" y="771805"/>
            <a:ext cx="4128422" cy="5869977"/>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180431" y="1016001"/>
            <a:ext cx="11700393" cy="5762474"/>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457200" lvl="0" indent="-457200" algn="just">
              <a:buClr>
                <a:schemeClr val="dk1"/>
              </a:buClr>
              <a:buSzPts val="2800"/>
              <a:buFont typeface="Noto Sans Symbols"/>
              <a:buChar char="❑"/>
            </a:pPr>
            <a:r>
              <a:rPr lang="en-US" sz="2800" b="1" dirty="0">
                <a:solidFill>
                  <a:srgbClr val="00B0F0"/>
                </a:solidFill>
                <a:latin typeface="Times New Roman"/>
                <a:ea typeface="Times New Roman"/>
                <a:cs typeface="Times New Roman"/>
                <a:sym typeface="Times New Roman"/>
              </a:rPr>
              <a:t>Due diligence</a:t>
            </a:r>
          </a:p>
          <a:p>
            <a:pPr marL="457200" lvl="0" indent="-457200" algn="just">
              <a:buClr>
                <a:schemeClr val="dk1"/>
              </a:buClr>
              <a:buSzPts val="2800"/>
              <a:buFont typeface="Wingdings" panose="05000000000000000000" pitchFamily="2" charset="2"/>
              <a:buChar char="§"/>
            </a:pPr>
            <a:r>
              <a:rPr lang="en-US" sz="2600" dirty="0">
                <a:solidFill>
                  <a:schemeClr val="dk1"/>
                </a:solidFill>
                <a:latin typeface="Times New Roman"/>
                <a:ea typeface="Times New Roman"/>
                <a:cs typeface="Times New Roman"/>
                <a:sym typeface="Times New Roman"/>
              </a:rPr>
              <a:t>Due diligence is a structured methodology to help determine that a supplier has the necessary qualities to become a partner of the buying organization. </a:t>
            </a:r>
            <a:endParaRPr lang="ar-EG" sz="2600" dirty="0">
              <a:solidFill>
                <a:schemeClr val="dk1"/>
              </a:solidFill>
              <a:latin typeface="Times New Roman"/>
              <a:ea typeface="Times New Roman"/>
              <a:cs typeface="Times New Roman"/>
              <a:sym typeface="Times New Roman"/>
            </a:endParaRPr>
          </a:p>
          <a:p>
            <a:pPr marL="457200" lvl="0" indent="-457200" algn="just">
              <a:buClr>
                <a:schemeClr val="dk1"/>
              </a:buClr>
              <a:buSzPts val="2800"/>
              <a:buFont typeface="Wingdings" panose="05000000000000000000" pitchFamily="2" charset="2"/>
              <a:buChar char="§"/>
            </a:pPr>
            <a:r>
              <a:rPr lang="en-US" sz="2600" dirty="0">
                <a:solidFill>
                  <a:schemeClr val="dk1"/>
                </a:solidFill>
                <a:latin typeface="Times New Roman"/>
                <a:ea typeface="Times New Roman"/>
                <a:cs typeface="Times New Roman"/>
                <a:sym typeface="Times New Roman"/>
              </a:rPr>
              <a:t>The term ‘due diligence’ is more usually associated with financial reviews in takeover situations. </a:t>
            </a:r>
            <a:endParaRPr lang="ar-EG" sz="2600" dirty="0">
              <a:solidFill>
                <a:schemeClr val="dk1"/>
              </a:solidFill>
              <a:latin typeface="Times New Roman"/>
              <a:ea typeface="Times New Roman"/>
              <a:cs typeface="Times New Roman"/>
              <a:sym typeface="Times New Roman"/>
            </a:endParaRPr>
          </a:p>
          <a:p>
            <a:pPr marL="457200" lvl="0" indent="-457200" algn="just">
              <a:buClr>
                <a:schemeClr val="dk1"/>
              </a:buClr>
              <a:buSzPts val="2800"/>
              <a:buFont typeface="Wingdings" panose="05000000000000000000" pitchFamily="2" charset="2"/>
              <a:buChar char="q"/>
            </a:pPr>
            <a:r>
              <a:rPr lang="en-US" sz="2600" b="1" dirty="0">
                <a:solidFill>
                  <a:srgbClr val="00B0F0"/>
                </a:solidFill>
                <a:latin typeface="Times New Roman"/>
                <a:ea typeface="Times New Roman"/>
                <a:cs typeface="Times New Roman"/>
                <a:sym typeface="Times New Roman"/>
              </a:rPr>
              <a:t>Within a procurement context it includes consideration of the supplier’s:</a:t>
            </a:r>
          </a:p>
          <a:p>
            <a:pPr marL="457200" lvl="0" indent="-457200" algn="just">
              <a:buClr>
                <a:schemeClr val="dk1"/>
              </a:buClr>
              <a:buSzPts val="2800"/>
              <a:buFont typeface="Wingdings" panose="05000000000000000000" pitchFamily="2" charset="2"/>
              <a:buChar char="Ø"/>
            </a:pPr>
            <a:r>
              <a:rPr lang="en-US" sz="2600" dirty="0">
                <a:solidFill>
                  <a:schemeClr val="dk1"/>
                </a:solidFill>
                <a:latin typeface="Times New Roman"/>
                <a:ea typeface="Times New Roman"/>
                <a:cs typeface="Times New Roman"/>
                <a:sym typeface="Times New Roman"/>
              </a:rPr>
              <a:t> Financial robustness, including working capital</a:t>
            </a:r>
          </a:p>
          <a:p>
            <a:pPr marL="457200" lvl="0" indent="-457200" algn="just">
              <a:buClr>
                <a:schemeClr val="dk1"/>
              </a:buClr>
              <a:buSzPts val="2800"/>
              <a:buFont typeface="Wingdings" panose="05000000000000000000" pitchFamily="2" charset="2"/>
              <a:buChar char="Ø"/>
            </a:pPr>
            <a:r>
              <a:rPr lang="en-US" sz="2600" dirty="0">
                <a:solidFill>
                  <a:schemeClr val="dk1"/>
                </a:solidFill>
                <a:latin typeface="Times New Roman"/>
                <a:ea typeface="Times New Roman"/>
                <a:cs typeface="Times New Roman"/>
                <a:sym typeface="Times New Roman"/>
              </a:rPr>
              <a:t> Competence and availability of key personnel resources</a:t>
            </a:r>
          </a:p>
          <a:p>
            <a:pPr marL="457200" lvl="0" indent="-457200" algn="just">
              <a:buClr>
                <a:schemeClr val="dk1"/>
              </a:buClr>
              <a:buSzPts val="2800"/>
              <a:buFont typeface="Wingdings" panose="05000000000000000000" pitchFamily="2" charset="2"/>
              <a:buChar char="Ø"/>
            </a:pPr>
            <a:r>
              <a:rPr lang="en-US" sz="2600" dirty="0">
                <a:solidFill>
                  <a:schemeClr val="dk1"/>
                </a:solidFill>
                <a:latin typeface="Times New Roman"/>
                <a:ea typeface="Times New Roman"/>
                <a:cs typeface="Times New Roman"/>
                <a:sym typeface="Times New Roman"/>
              </a:rPr>
              <a:t> Reliance and extent of sub-contracting</a:t>
            </a:r>
          </a:p>
          <a:p>
            <a:pPr marL="457200" lvl="0" indent="-457200" algn="just">
              <a:buClr>
                <a:schemeClr val="dk1"/>
              </a:buClr>
              <a:buSzPts val="2800"/>
              <a:buFont typeface="Wingdings" panose="05000000000000000000" pitchFamily="2" charset="2"/>
              <a:buChar char="Ø"/>
            </a:pPr>
            <a:r>
              <a:rPr lang="en-US" sz="2600" dirty="0">
                <a:solidFill>
                  <a:schemeClr val="dk1"/>
                </a:solidFill>
                <a:latin typeface="Times New Roman"/>
                <a:ea typeface="Times New Roman"/>
                <a:cs typeface="Times New Roman"/>
                <a:sym typeface="Times New Roman"/>
              </a:rPr>
              <a:t> History of legal disputes and litigious actions</a:t>
            </a:r>
          </a:p>
          <a:p>
            <a:pPr marL="457200" lvl="0" indent="-457200" algn="just">
              <a:buClr>
                <a:schemeClr val="dk1"/>
              </a:buClr>
              <a:buSzPts val="2800"/>
              <a:buFont typeface="Wingdings" panose="05000000000000000000" pitchFamily="2" charset="2"/>
              <a:buChar char="Ø"/>
            </a:pPr>
            <a:r>
              <a:rPr lang="en-US" sz="2600" dirty="0">
                <a:solidFill>
                  <a:schemeClr val="dk1"/>
                </a:solidFill>
                <a:latin typeface="Times New Roman"/>
                <a:ea typeface="Times New Roman"/>
                <a:cs typeface="Times New Roman"/>
                <a:sym typeface="Times New Roman"/>
              </a:rPr>
              <a:t> Experience of partnering relationships</a:t>
            </a:r>
          </a:p>
          <a:p>
            <a:pPr marL="457200" lvl="0" indent="-457200" algn="just">
              <a:buClr>
                <a:schemeClr val="dk1"/>
              </a:buClr>
              <a:buSzPts val="2800"/>
              <a:buFont typeface="Wingdings" panose="05000000000000000000" pitchFamily="2" charset="2"/>
              <a:buChar char="Ø"/>
            </a:pPr>
            <a:r>
              <a:rPr lang="en-US" sz="2600" dirty="0">
                <a:solidFill>
                  <a:schemeClr val="dk1"/>
                </a:solidFill>
                <a:latin typeface="Times New Roman"/>
                <a:ea typeface="Times New Roman"/>
                <a:cs typeface="Times New Roman"/>
                <a:sym typeface="Times New Roman"/>
              </a:rPr>
              <a:t> Existence of a robust 5-year business plan</a:t>
            </a:r>
          </a:p>
          <a:p>
            <a:pPr marL="457200" lvl="0" indent="-457200" algn="just">
              <a:buClr>
                <a:schemeClr val="dk1"/>
              </a:buClr>
              <a:buSzPts val="2800"/>
              <a:buFont typeface="Wingdings" panose="05000000000000000000" pitchFamily="2" charset="2"/>
              <a:buChar char="Ø"/>
            </a:pPr>
            <a:r>
              <a:rPr lang="en-US" sz="2600" dirty="0">
                <a:solidFill>
                  <a:schemeClr val="dk1"/>
                </a:solidFill>
                <a:latin typeface="Times New Roman"/>
                <a:ea typeface="Times New Roman"/>
                <a:cs typeface="Times New Roman"/>
                <a:sym typeface="Times New Roman"/>
              </a:rPr>
              <a:t> History of insurance claims</a:t>
            </a:r>
          </a:p>
          <a:p>
            <a:pPr marL="457200" lvl="0" indent="-457200" algn="just">
              <a:buClr>
                <a:schemeClr val="dk1"/>
              </a:buClr>
              <a:buSzPts val="2800"/>
              <a:buFont typeface="Wingdings" panose="05000000000000000000" pitchFamily="2" charset="2"/>
              <a:buChar char="Ø"/>
            </a:pPr>
            <a:r>
              <a:rPr lang="en-US" sz="2600" dirty="0">
                <a:solidFill>
                  <a:schemeClr val="dk1"/>
                </a:solidFill>
                <a:latin typeface="Times New Roman"/>
                <a:ea typeface="Times New Roman"/>
                <a:cs typeface="Times New Roman"/>
                <a:sym typeface="Times New Roman"/>
              </a:rPr>
              <a:t> System robustness</a:t>
            </a:r>
          </a:p>
        </p:txBody>
      </p:sp>
      <p:pic>
        <p:nvPicPr>
          <p:cNvPr id="5" name="Graphic 21">
            <a:extLst>
              <a:ext uri="{FF2B5EF4-FFF2-40B4-BE49-F238E27FC236}">
                <a16:creationId xmlns:a16="http://schemas.microsoft.com/office/drawing/2014/main" id="{9E2D4076-17ED-0606-9EEA-9B0B4141C854}"/>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7"/>
            <a:ext cx="2305141" cy="799782"/>
          </a:xfrm>
          <a:prstGeom prst="rect">
            <a:avLst/>
          </a:prstGeom>
        </p:spPr>
      </p:pic>
      <p:sp>
        <p:nvSpPr>
          <p:cNvPr id="3" name="Rectangle 2"/>
          <p:cNvSpPr/>
          <p:nvPr/>
        </p:nvSpPr>
        <p:spPr>
          <a:xfrm>
            <a:off x="4422536" y="187030"/>
            <a:ext cx="2544286" cy="584775"/>
          </a:xfrm>
          <a:prstGeom prst="rect">
            <a:avLst/>
          </a:prstGeom>
        </p:spPr>
        <p:txBody>
          <a:bodyPr wrap="none">
            <a:spAutoFit/>
          </a:bodyPr>
          <a:lstStyle/>
          <a:p>
            <a:pPr lvl="0" algn="ctr">
              <a:defRPr/>
            </a:pPr>
            <a:r>
              <a:rPr lang="en-US" sz="3200" b="1" dirty="0">
                <a:solidFill>
                  <a:srgbClr val="00B0F0"/>
                </a:solidFill>
                <a:latin typeface="Times New Roman"/>
                <a:ea typeface="Times New Roman"/>
                <a:cs typeface="Times New Roman"/>
                <a:sym typeface="Times New Roman"/>
              </a:rPr>
              <a:t>Due diligence</a:t>
            </a:r>
          </a:p>
        </p:txBody>
      </p:sp>
      <p:sp>
        <p:nvSpPr>
          <p:cNvPr id="4" name="Slide Number Placeholder 3"/>
          <p:cNvSpPr>
            <a:spLocks noGrp="1"/>
          </p:cNvSpPr>
          <p:nvPr>
            <p:ph type="sldNum" sz="quarter" idx="12"/>
          </p:nvPr>
        </p:nvSpPr>
        <p:spPr/>
        <p:txBody>
          <a:bodyPr/>
          <a:lstStyle/>
          <a:p>
            <a:fld id="{F7542ADD-394E-41F3-B704-951748884AEE}" type="slidenum">
              <a:rPr lang="en-US" smtClean="0"/>
              <a:t>7</a:t>
            </a:fld>
            <a:endParaRPr lang="en-US"/>
          </a:p>
        </p:txBody>
      </p:sp>
    </p:spTree>
    <p:extLst>
      <p:ext uri="{BB962C8B-B14F-4D97-AF65-F5344CB8AC3E}">
        <p14:creationId xmlns:p14="http://schemas.microsoft.com/office/powerpoint/2010/main" val="153159608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id="{52297C4B-84D7-EDC8-F6F6-53F29890AA2A}"/>
              </a:ext>
            </a:extLst>
          </p:cNvPr>
          <p:cNvSpPr/>
          <p:nvPr/>
        </p:nvSpPr>
        <p:spPr>
          <a:xfrm>
            <a:off x="8508514" y="1318018"/>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477519" y="1543346"/>
            <a:ext cx="11403305" cy="4501654"/>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469900" marR="5080" indent="-457200" algn="just">
              <a:buClr>
                <a:schemeClr val="dk1"/>
              </a:buClr>
              <a:buSzPts val="2600"/>
              <a:buFont typeface="Noto Sans Symbols"/>
              <a:buChar char="❑"/>
            </a:pPr>
            <a:r>
              <a:rPr lang="en-US" sz="2800" dirty="0">
                <a:solidFill>
                  <a:schemeClr val="dk1"/>
                </a:solidFill>
                <a:latin typeface="Times New Roman"/>
                <a:ea typeface="Times New Roman"/>
                <a:cs typeface="Times New Roman"/>
                <a:sym typeface="Times New Roman"/>
              </a:rPr>
              <a:t>Identifying supply chain risks and developing acceptable risk mitigation strategies is a hallmark of a strategically focused procurement operation.</a:t>
            </a:r>
          </a:p>
          <a:p>
            <a:pPr marL="12700" marR="5080" algn="just">
              <a:buClr>
                <a:schemeClr val="dk1"/>
              </a:buClr>
              <a:buSzPts val="2600"/>
            </a:pPr>
            <a:endParaRPr lang="en-US" sz="2800" dirty="0">
              <a:solidFill>
                <a:schemeClr val="dk1"/>
              </a:solidFill>
              <a:latin typeface="Times New Roman"/>
              <a:ea typeface="Times New Roman"/>
              <a:cs typeface="Times New Roman"/>
              <a:sym typeface="Times New Roman"/>
            </a:endParaRPr>
          </a:p>
          <a:p>
            <a:pPr marL="12700" marR="5080" algn="just">
              <a:buClr>
                <a:schemeClr val="dk1"/>
              </a:buClr>
              <a:buSzPts val="2600"/>
            </a:pPr>
            <a:r>
              <a:rPr lang="en-US" sz="2800" dirty="0">
                <a:solidFill>
                  <a:schemeClr val="dk1"/>
                </a:solidFill>
                <a:latin typeface="Times New Roman"/>
                <a:ea typeface="Times New Roman"/>
                <a:cs typeface="Times New Roman"/>
                <a:sym typeface="Times New Roman"/>
              </a:rPr>
              <a:t> </a:t>
            </a:r>
            <a:r>
              <a:rPr lang="en-US" sz="2800" b="1" dirty="0">
                <a:solidFill>
                  <a:srgbClr val="00B0F0"/>
                </a:solidFill>
                <a:latin typeface="Times New Roman"/>
                <a:ea typeface="Times New Roman"/>
                <a:cs typeface="Times New Roman"/>
                <a:sym typeface="Times New Roman"/>
              </a:rPr>
              <a:t>All supply chain risks fall into one of three categories:</a:t>
            </a:r>
          </a:p>
          <a:p>
            <a:pPr marL="12700" marR="5080" algn="just">
              <a:buClr>
                <a:schemeClr val="dk1"/>
              </a:buClr>
              <a:buSzPts val="2600"/>
            </a:pPr>
            <a:endParaRPr lang="en-US" sz="2800" b="1" dirty="0">
              <a:solidFill>
                <a:srgbClr val="00B0F0"/>
              </a:solidFill>
              <a:latin typeface="Times New Roman"/>
              <a:ea typeface="Times New Roman"/>
              <a:cs typeface="Times New Roman"/>
              <a:sym typeface="Times New Roman"/>
            </a:endParaRPr>
          </a:p>
          <a:p>
            <a:pPr marL="12700" marR="5080" algn="just">
              <a:buClr>
                <a:schemeClr val="dk1"/>
              </a:buClr>
              <a:buSzPts val="2600"/>
            </a:pPr>
            <a:r>
              <a:rPr lang="en-US" sz="2800" dirty="0">
                <a:solidFill>
                  <a:schemeClr val="dk1"/>
                </a:solidFill>
                <a:latin typeface="Times New Roman"/>
                <a:ea typeface="Times New Roman"/>
                <a:cs typeface="Times New Roman"/>
                <a:sym typeface="Times New Roman"/>
              </a:rPr>
              <a:t>1 -Those risks that only the supplier can manage</a:t>
            </a:r>
          </a:p>
          <a:p>
            <a:pPr marL="12700" marR="5080" algn="just">
              <a:buClr>
                <a:schemeClr val="dk1"/>
              </a:buClr>
              <a:buSzPts val="2600"/>
            </a:pPr>
            <a:r>
              <a:rPr lang="en-US" sz="2800" dirty="0">
                <a:solidFill>
                  <a:schemeClr val="dk1"/>
                </a:solidFill>
                <a:latin typeface="Times New Roman"/>
                <a:ea typeface="Times New Roman"/>
                <a:cs typeface="Times New Roman"/>
                <a:sym typeface="Times New Roman"/>
              </a:rPr>
              <a:t>2 -Those risks that only the buying organization can manage</a:t>
            </a:r>
          </a:p>
          <a:p>
            <a:pPr marL="12700" marR="5080" algn="just">
              <a:buClr>
                <a:schemeClr val="dk1"/>
              </a:buClr>
              <a:buSzPts val="2600"/>
            </a:pPr>
            <a:r>
              <a:rPr lang="en-US" sz="2800" dirty="0">
                <a:solidFill>
                  <a:schemeClr val="dk1"/>
                </a:solidFill>
                <a:latin typeface="Times New Roman"/>
                <a:ea typeface="Times New Roman"/>
                <a:cs typeface="Times New Roman"/>
                <a:sym typeface="Times New Roman"/>
              </a:rPr>
              <a:t>3-Those risks that must be jointly managed by the supplier and the buying</a:t>
            </a:r>
          </a:p>
          <a:p>
            <a:pPr marL="12700" marR="5080" algn="just">
              <a:buClr>
                <a:schemeClr val="dk1"/>
              </a:buClr>
              <a:buSzPts val="2600"/>
            </a:pPr>
            <a:r>
              <a:rPr lang="en-US" sz="2800" dirty="0">
                <a:solidFill>
                  <a:schemeClr val="dk1"/>
                </a:solidFill>
                <a:latin typeface="Times New Roman"/>
                <a:ea typeface="Times New Roman"/>
                <a:cs typeface="Times New Roman"/>
                <a:sym typeface="Times New Roman"/>
              </a:rPr>
              <a:t>    organization.</a:t>
            </a:r>
          </a:p>
        </p:txBody>
      </p:sp>
      <p:pic>
        <p:nvPicPr>
          <p:cNvPr id="5" name="Graphic 21">
            <a:extLst>
              <a:ext uri="{FF2B5EF4-FFF2-40B4-BE49-F238E27FC236}">
                <a16:creationId xmlns:a16="http://schemas.microsoft.com/office/drawing/2014/main" id="{9E2D4076-17ED-0606-9EEA-9B0B4141C854}"/>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sp>
        <p:nvSpPr>
          <p:cNvPr id="3" name="Rectangle 2"/>
          <p:cNvSpPr/>
          <p:nvPr/>
        </p:nvSpPr>
        <p:spPr>
          <a:xfrm>
            <a:off x="3131658" y="325309"/>
            <a:ext cx="6758581" cy="584775"/>
          </a:xfrm>
          <a:prstGeom prst="rect">
            <a:avLst/>
          </a:prstGeom>
        </p:spPr>
        <p:txBody>
          <a:bodyPr wrap="none">
            <a:spAutoFit/>
          </a:bodyPr>
          <a:lstStyle/>
          <a:p>
            <a:pPr lvl="0" algn="ctr"/>
            <a:r>
              <a:rPr lang="en-US" sz="3200" b="1" dirty="0">
                <a:solidFill>
                  <a:srgbClr val="00B0F0"/>
                </a:solidFill>
                <a:latin typeface="Times New Roman"/>
                <a:ea typeface="Times New Roman"/>
                <a:cs typeface="Times New Roman"/>
                <a:sym typeface="Times New Roman"/>
              </a:rPr>
              <a:t>Risk management of the supply chain</a:t>
            </a:r>
          </a:p>
        </p:txBody>
      </p:sp>
      <p:sp>
        <p:nvSpPr>
          <p:cNvPr id="4" name="Slide Number Placeholder 3"/>
          <p:cNvSpPr>
            <a:spLocks noGrp="1"/>
          </p:cNvSpPr>
          <p:nvPr>
            <p:ph type="sldNum" sz="quarter" idx="12"/>
          </p:nvPr>
        </p:nvSpPr>
        <p:spPr/>
        <p:txBody>
          <a:bodyPr/>
          <a:lstStyle/>
          <a:p>
            <a:fld id="{F7542ADD-394E-41F3-B704-951748884AEE}" type="slidenum">
              <a:rPr lang="en-US" smtClean="0"/>
              <a:t>8</a:t>
            </a:fld>
            <a:endParaRPr lang="en-US"/>
          </a:p>
        </p:txBody>
      </p:sp>
    </p:spTree>
    <p:extLst>
      <p:ext uri="{BB962C8B-B14F-4D97-AF65-F5344CB8AC3E}">
        <p14:creationId xmlns:p14="http://schemas.microsoft.com/office/powerpoint/2010/main" val="275768388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id="{52297C4B-84D7-EDC8-F6F6-53F29890AA2A}"/>
              </a:ext>
            </a:extLst>
          </p:cNvPr>
          <p:cNvSpPr/>
          <p:nvPr/>
        </p:nvSpPr>
        <p:spPr>
          <a:xfrm>
            <a:off x="8508514" y="1318018"/>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396240" y="1543346"/>
            <a:ext cx="11297919" cy="4501654"/>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12700" marR="5080" lvl="0" algn="just">
              <a:buClr>
                <a:srgbClr val="000000"/>
              </a:buClr>
              <a:buSzPts val="2600"/>
            </a:pPr>
            <a:r>
              <a:rPr lang="en-US" sz="2800" b="1" kern="0" dirty="0">
                <a:solidFill>
                  <a:srgbClr val="00B0F0"/>
                </a:solidFill>
                <a:latin typeface="Times New Roman"/>
                <a:ea typeface="Times New Roman"/>
                <a:cs typeface="Times New Roman"/>
                <a:sym typeface="Times New Roman"/>
              </a:rPr>
              <a:t>Examples of risks that fall into category 1 are:</a:t>
            </a:r>
          </a:p>
          <a:p>
            <a:pPr marL="12700" marR="5080" lvl="0" algn="just">
              <a:buClr>
                <a:srgbClr val="000000"/>
              </a:buClr>
              <a:buSzPts val="2600"/>
            </a:pPr>
            <a:endParaRPr lang="en-US" sz="2800" b="1" kern="0" dirty="0">
              <a:solidFill>
                <a:srgbClr val="00B0F0"/>
              </a:solidFill>
              <a:latin typeface="Times New Roman"/>
              <a:ea typeface="Times New Roman"/>
              <a:cs typeface="Times New Roman"/>
              <a:sym typeface="Times New Roman"/>
            </a:endParaRPr>
          </a:p>
          <a:p>
            <a:pPr marL="469900" marR="5080" lvl="0" indent="-457200" algn="just">
              <a:buClr>
                <a:srgbClr val="000000"/>
              </a:buClr>
              <a:buSzPts val="2600"/>
              <a:buFont typeface="Noto Sans Symbols"/>
              <a:buChar char="❑"/>
            </a:pPr>
            <a:r>
              <a:rPr lang="en-US" sz="2800" kern="0" dirty="0">
                <a:solidFill>
                  <a:srgbClr val="000000"/>
                </a:solidFill>
                <a:latin typeface="Times New Roman"/>
                <a:ea typeface="Times New Roman"/>
                <a:cs typeface="Times New Roman"/>
                <a:sym typeface="Times New Roman"/>
              </a:rPr>
              <a:t> Having a robust business continuity plan</a:t>
            </a:r>
          </a:p>
          <a:p>
            <a:pPr marL="469900" marR="5080" lvl="0" indent="-457200" algn="just">
              <a:buClr>
                <a:srgbClr val="000000"/>
              </a:buClr>
              <a:buSzPts val="2600"/>
              <a:buFont typeface="Noto Sans Symbols"/>
              <a:buChar char="❑"/>
            </a:pPr>
            <a:r>
              <a:rPr lang="en-US" sz="2800" kern="0" dirty="0">
                <a:solidFill>
                  <a:srgbClr val="000000"/>
                </a:solidFill>
                <a:latin typeface="Times New Roman"/>
                <a:ea typeface="Times New Roman"/>
                <a:cs typeface="Times New Roman"/>
                <a:sym typeface="Times New Roman"/>
              </a:rPr>
              <a:t> Ability to match resource planning to programme deliverables</a:t>
            </a:r>
          </a:p>
          <a:p>
            <a:pPr marL="469900" marR="5080" lvl="0" indent="-457200" algn="just">
              <a:buClr>
                <a:srgbClr val="000000"/>
              </a:buClr>
              <a:buSzPts val="2600"/>
              <a:buFont typeface="Noto Sans Symbols"/>
              <a:buChar char="❑"/>
            </a:pPr>
            <a:r>
              <a:rPr lang="en-US" sz="2800" kern="0" dirty="0">
                <a:solidFill>
                  <a:srgbClr val="000000"/>
                </a:solidFill>
                <a:latin typeface="Times New Roman"/>
                <a:ea typeface="Times New Roman"/>
                <a:cs typeface="Times New Roman"/>
                <a:sym typeface="Times New Roman"/>
              </a:rPr>
              <a:t> Contractual relationships with sub-contractors</a:t>
            </a:r>
          </a:p>
          <a:p>
            <a:pPr marL="469900" marR="5080" lvl="0" indent="-457200" algn="just">
              <a:buClr>
                <a:srgbClr val="000000"/>
              </a:buClr>
              <a:buSzPts val="2600"/>
              <a:buFont typeface="Noto Sans Symbols"/>
              <a:buChar char="❑"/>
            </a:pPr>
            <a:r>
              <a:rPr lang="en-US" sz="2800" kern="0" dirty="0">
                <a:solidFill>
                  <a:srgbClr val="000000"/>
                </a:solidFill>
                <a:latin typeface="Times New Roman"/>
                <a:ea typeface="Times New Roman"/>
                <a:cs typeface="Times New Roman"/>
                <a:sym typeface="Times New Roman"/>
              </a:rPr>
              <a:t> Design, inspection and testing</a:t>
            </a:r>
          </a:p>
          <a:p>
            <a:pPr marL="469900" marR="5080" lvl="0" indent="-457200" algn="just">
              <a:buClr>
                <a:srgbClr val="000000"/>
              </a:buClr>
              <a:buSzPts val="2600"/>
              <a:buFont typeface="Noto Sans Symbols"/>
              <a:buChar char="❑"/>
            </a:pPr>
            <a:r>
              <a:rPr lang="en-US" sz="2800" kern="0" dirty="0">
                <a:solidFill>
                  <a:srgbClr val="000000"/>
                </a:solidFill>
                <a:latin typeface="Times New Roman"/>
                <a:ea typeface="Times New Roman"/>
                <a:cs typeface="Times New Roman"/>
                <a:sym typeface="Times New Roman"/>
              </a:rPr>
              <a:t> Having available sufficient working capital</a:t>
            </a:r>
          </a:p>
          <a:p>
            <a:pPr marL="469900" marR="5080" lvl="0" indent="-457200" algn="just">
              <a:buClr>
                <a:srgbClr val="000000"/>
              </a:buClr>
              <a:buSzPts val="2600"/>
              <a:buFont typeface="Noto Sans Symbols"/>
              <a:buChar char="❑"/>
            </a:pPr>
            <a:r>
              <a:rPr lang="en-US" sz="2800" kern="0" dirty="0">
                <a:solidFill>
                  <a:srgbClr val="000000"/>
                </a:solidFill>
                <a:latin typeface="Times New Roman"/>
                <a:ea typeface="Times New Roman"/>
                <a:cs typeface="Times New Roman"/>
                <a:sym typeface="Times New Roman"/>
              </a:rPr>
              <a:t> Through-life product support.</a:t>
            </a:r>
          </a:p>
        </p:txBody>
      </p:sp>
      <p:pic>
        <p:nvPicPr>
          <p:cNvPr id="5" name="Graphic 21">
            <a:extLst>
              <a:ext uri="{FF2B5EF4-FFF2-40B4-BE49-F238E27FC236}">
                <a16:creationId xmlns:a16="http://schemas.microsoft.com/office/drawing/2014/main" id="{9E2D4076-17ED-0606-9EEA-9B0B4141C854}"/>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sp>
        <p:nvSpPr>
          <p:cNvPr id="3" name="Rectangle 2"/>
          <p:cNvSpPr/>
          <p:nvPr/>
        </p:nvSpPr>
        <p:spPr>
          <a:xfrm>
            <a:off x="3102842" y="376621"/>
            <a:ext cx="6758581" cy="584775"/>
          </a:xfrm>
          <a:prstGeom prst="rect">
            <a:avLst/>
          </a:prstGeom>
        </p:spPr>
        <p:txBody>
          <a:bodyPr wrap="none">
            <a:spAutoFit/>
          </a:bodyPr>
          <a:lstStyle/>
          <a:p>
            <a:pPr lvl="0" algn="ctr"/>
            <a:r>
              <a:rPr lang="en-US" sz="3200" b="1" dirty="0">
                <a:solidFill>
                  <a:srgbClr val="00B0F0"/>
                </a:solidFill>
                <a:latin typeface="Times New Roman"/>
                <a:ea typeface="Times New Roman"/>
                <a:cs typeface="Times New Roman"/>
                <a:sym typeface="Times New Roman"/>
              </a:rPr>
              <a:t>Risk management of the supply chain</a:t>
            </a:r>
          </a:p>
        </p:txBody>
      </p:sp>
      <p:sp>
        <p:nvSpPr>
          <p:cNvPr id="4" name="Slide Number Placeholder 3"/>
          <p:cNvSpPr>
            <a:spLocks noGrp="1"/>
          </p:cNvSpPr>
          <p:nvPr>
            <p:ph type="sldNum" sz="quarter" idx="12"/>
          </p:nvPr>
        </p:nvSpPr>
        <p:spPr/>
        <p:txBody>
          <a:bodyPr/>
          <a:lstStyle/>
          <a:p>
            <a:fld id="{F7542ADD-394E-41F3-B704-951748884AEE}" type="slidenum">
              <a:rPr lang="en-US" smtClean="0"/>
              <a:t>9</a:t>
            </a:fld>
            <a:endParaRPr lang="en-US"/>
          </a:p>
        </p:txBody>
      </p:sp>
    </p:spTree>
    <p:extLst>
      <p:ext uri="{BB962C8B-B14F-4D97-AF65-F5344CB8AC3E}">
        <p14:creationId xmlns:p14="http://schemas.microsoft.com/office/powerpoint/2010/main" val="138398961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id="{52297C4B-84D7-EDC8-F6F6-53F29890AA2A}"/>
              </a:ext>
            </a:extLst>
          </p:cNvPr>
          <p:cNvSpPr/>
          <p:nvPr/>
        </p:nvSpPr>
        <p:spPr>
          <a:xfrm>
            <a:off x="8508514" y="1036320"/>
            <a:ext cx="4128422" cy="5273803"/>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335281" y="1311587"/>
            <a:ext cx="11545544" cy="5103188"/>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469900" marR="5080" lvl="0" indent="-457200" algn="just">
              <a:spcBef>
                <a:spcPts val="675"/>
              </a:spcBef>
              <a:buClr>
                <a:schemeClr val="dk1"/>
              </a:buClr>
              <a:buSzPts val="2600"/>
              <a:buFont typeface="Noto Sans Symbols"/>
              <a:buChar char="❑"/>
            </a:pPr>
            <a:r>
              <a:rPr lang="en-US" sz="2700" dirty="0">
                <a:solidFill>
                  <a:schemeClr val="tx1"/>
                </a:solidFill>
                <a:latin typeface="Times New Roman" panose="02020603050405020304" pitchFamily="18" charset="0"/>
                <a:ea typeface="Times New Roman"/>
                <a:cs typeface="Times New Roman" panose="02020603050405020304" pitchFamily="18" charset="0"/>
                <a:sym typeface="Times New Roman"/>
              </a:rPr>
              <a:t>The adversarial way of business life is an outdated concept, a fact that some procurement operations need to realize. The skill of managing relationships with key strategic suppliers necessitates attention to,         </a:t>
            </a:r>
          </a:p>
          <a:p>
            <a:pPr marL="12700" marR="5080" lvl="0" algn="just">
              <a:spcBef>
                <a:spcPts val="675"/>
              </a:spcBef>
              <a:buClr>
                <a:schemeClr val="dk1"/>
              </a:buClr>
              <a:buSzPts val="2600"/>
            </a:pPr>
            <a:r>
              <a:rPr lang="en-US" sz="2700" dirty="0">
                <a:solidFill>
                  <a:schemeClr val="tx1"/>
                </a:solidFill>
                <a:latin typeface="Times New Roman" panose="02020603050405020304" pitchFamily="18" charset="0"/>
                <a:ea typeface="Times New Roman"/>
                <a:cs typeface="Times New Roman" panose="02020603050405020304" pitchFamily="18" charset="0"/>
                <a:sym typeface="Times New Roman"/>
              </a:rPr>
              <a:t> </a:t>
            </a:r>
            <a:r>
              <a:rPr lang="en-US" sz="2700" b="1" dirty="0">
                <a:solidFill>
                  <a:srgbClr val="00B0F0"/>
                </a:solidFill>
                <a:latin typeface="Times New Roman" panose="02020603050405020304" pitchFamily="18" charset="0"/>
                <a:ea typeface="Times New Roman"/>
                <a:cs typeface="Times New Roman" panose="02020603050405020304" pitchFamily="18" charset="0"/>
                <a:sym typeface="Times New Roman"/>
              </a:rPr>
              <a:t>for example:</a:t>
            </a:r>
          </a:p>
          <a:p>
            <a:pPr marL="469900" marR="5080" lvl="0" indent="-457200" algn="just">
              <a:spcBef>
                <a:spcPts val="675"/>
              </a:spcBef>
              <a:buClr>
                <a:schemeClr val="dk1"/>
              </a:buClr>
              <a:buSzPts val="2600"/>
              <a:buFont typeface="Noto Sans Symbols"/>
              <a:buChar char="❑"/>
            </a:pPr>
            <a:r>
              <a:rPr lang="en-US" sz="2700" dirty="0">
                <a:solidFill>
                  <a:schemeClr val="tx1"/>
                </a:solidFill>
                <a:latin typeface="Times New Roman" panose="02020603050405020304" pitchFamily="18" charset="0"/>
                <a:ea typeface="Times New Roman"/>
                <a:cs typeface="Times New Roman" panose="02020603050405020304" pitchFamily="18" charset="0"/>
                <a:sym typeface="Times New Roman"/>
              </a:rPr>
              <a:t> Conducting regular blame free reviews of contracts</a:t>
            </a:r>
          </a:p>
          <a:p>
            <a:pPr marL="469900" marR="5080" lvl="0" indent="-457200" algn="just">
              <a:spcBef>
                <a:spcPts val="675"/>
              </a:spcBef>
              <a:buClr>
                <a:schemeClr val="dk1"/>
              </a:buClr>
              <a:buSzPts val="2600"/>
              <a:buFont typeface="Noto Sans Symbols"/>
              <a:buChar char="❑"/>
            </a:pPr>
            <a:r>
              <a:rPr lang="en-US" sz="2700" dirty="0">
                <a:solidFill>
                  <a:schemeClr val="tx1"/>
                </a:solidFill>
                <a:latin typeface="Times New Roman" panose="02020603050405020304" pitchFamily="18" charset="0"/>
                <a:ea typeface="Times New Roman"/>
                <a:cs typeface="Times New Roman" panose="02020603050405020304" pitchFamily="18" charset="0"/>
                <a:sym typeface="Times New Roman"/>
              </a:rPr>
              <a:t> a joint commitment to continuous improvement</a:t>
            </a:r>
          </a:p>
          <a:p>
            <a:pPr marL="469900" marR="5080" lvl="0" indent="-457200" algn="just">
              <a:spcBef>
                <a:spcPts val="675"/>
              </a:spcBef>
              <a:buClr>
                <a:schemeClr val="dk1"/>
              </a:buClr>
              <a:buSzPts val="2600"/>
              <a:buFont typeface="Noto Sans Symbols"/>
              <a:buChar char="❑"/>
            </a:pPr>
            <a:r>
              <a:rPr lang="en-US" sz="2700" dirty="0">
                <a:solidFill>
                  <a:schemeClr val="tx1"/>
                </a:solidFill>
                <a:latin typeface="Times New Roman" panose="02020603050405020304" pitchFamily="18" charset="0"/>
                <a:ea typeface="Times New Roman"/>
                <a:cs typeface="Times New Roman" panose="02020603050405020304" pitchFamily="18" charset="0"/>
                <a:sym typeface="Times New Roman"/>
              </a:rPr>
              <a:t> Sharing long-term business goals</a:t>
            </a:r>
          </a:p>
          <a:p>
            <a:pPr marL="469900" marR="5080" lvl="0" indent="-457200" algn="just">
              <a:spcBef>
                <a:spcPts val="675"/>
              </a:spcBef>
              <a:buClr>
                <a:schemeClr val="dk1"/>
              </a:buClr>
              <a:buSzPts val="2600"/>
              <a:buFont typeface="Noto Sans Symbols"/>
              <a:buChar char="❑"/>
            </a:pPr>
            <a:r>
              <a:rPr lang="en-US" sz="2700" dirty="0">
                <a:solidFill>
                  <a:schemeClr val="tx1"/>
                </a:solidFill>
                <a:latin typeface="Times New Roman" panose="02020603050405020304" pitchFamily="18" charset="0"/>
                <a:ea typeface="Times New Roman"/>
                <a:cs typeface="Times New Roman" panose="02020603050405020304" pitchFamily="18" charset="0"/>
                <a:sym typeface="Times New Roman"/>
              </a:rPr>
              <a:t> Active involvement of senior people at both organizations</a:t>
            </a:r>
          </a:p>
          <a:p>
            <a:pPr marL="469900" marR="5080" lvl="0" indent="-457200" algn="just">
              <a:spcBef>
                <a:spcPts val="675"/>
              </a:spcBef>
              <a:buClr>
                <a:schemeClr val="dk1"/>
              </a:buClr>
              <a:buSzPts val="2600"/>
              <a:buFont typeface="Noto Sans Symbols"/>
              <a:buChar char="❑"/>
            </a:pPr>
            <a:r>
              <a:rPr lang="en-US" sz="2700" dirty="0">
                <a:solidFill>
                  <a:schemeClr val="tx1"/>
                </a:solidFill>
                <a:latin typeface="Times New Roman" panose="02020603050405020304" pitchFamily="18" charset="0"/>
                <a:ea typeface="Times New Roman"/>
                <a:cs typeface="Times New Roman" panose="02020603050405020304" pitchFamily="18" charset="0"/>
                <a:sym typeface="Times New Roman"/>
              </a:rPr>
              <a:t> Negotiations based on genuine business objectives</a:t>
            </a:r>
          </a:p>
          <a:p>
            <a:pPr marL="469900" marR="5080" lvl="0" indent="-457200" algn="just">
              <a:spcBef>
                <a:spcPts val="675"/>
              </a:spcBef>
              <a:buClr>
                <a:schemeClr val="dk1"/>
              </a:buClr>
              <a:buSzPts val="2600"/>
              <a:buFont typeface="Noto Sans Symbols"/>
              <a:buChar char="❑"/>
            </a:pPr>
            <a:r>
              <a:rPr lang="en-US" sz="2700" dirty="0">
                <a:solidFill>
                  <a:schemeClr val="tx1"/>
                </a:solidFill>
                <a:latin typeface="Times New Roman" panose="02020603050405020304" pitchFamily="18" charset="0"/>
                <a:ea typeface="Times New Roman"/>
                <a:cs typeface="Times New Roman" panose="02020603050405020304" pitchFamily="18" charset="0"/>
                <a:sym typeface="Times New Roman"/>
              </a:rPr>
              <a:t> The provision of accurate and timely business and contract management data.</a:t>
            </a:r>
          </a:p>
        </p:txBody>
      </p:sp>
      <p:pic>
        <p:nvPicPr>
          <p:cNvPr id="5" name="Graphic 21">
            <a:extLst>
              <a:ext uri="{FF2B5EF4-FFF2-40B4-BE49-F238E27FC236}">
                <a16:creationId xmlns:a16="http://schemas.microsoft.com/office/drawing/2014/main" id="{9E2D4076-17ED-0606-9EEA-9B0B4141C854}"/>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sp>
        <p:nvSpPr>
          <p:cNvPr id="3" name="Rectangle 2"/>
          <p:cNvSpPr/>
          <p:nvPr/>
        </p:nvSpPr>
        <p:spPr>
          <a:xfrm>
            <a:off x="3536958" y="301716"/>
            <a:ext cx="4753225" cy="584775"/>
          </a:xfrm>
          <a:prstGeom prst="rect">
            <a:avLst/>
          </a:prstGeom>
        </p:spPr>
        <p:txBody>
          <a:bodyPr wrap="none">
            <a:spAutoFit/>
          </a:bodyPr>
          <a:lstStyle/>
          <a:p>
            <a:pPr lvl="0" algn="ctr"/>
            <a:r>
              <a:rPr lang="en-US" sz="3200" b="1" dirty="0">
                <a:solidFill>
                  <a:srgbClr val="00B0F0"/>
                </a:solidFill>
                <a:latin typeface="Times New Roman"/>
                <a:ea typeface="Times New Roman"/>
                <a:cs typeface="Times New Roman"/>
                <a:sym typeface="Times New Roman"/>
              </a:rPr>
              <a:t>Relationship management</a:t>
            </a:r>
          </a:p>
        </p:txBody>
      </p:sp>
      <p:sp>
        <p:nvSpPr>
          <p:cNvPr id="4" name="Slide Number Placeholder 3"/>
          <p:cNvSpPr>
            <a:spLocks noGrp="1"/>
          </p:cNvSpPr>
          <p:nvPr>
            <p:ph type="sldNum" sz="quarter" idx="12"/>
          </p:nvPr>
        </p:nvSpPr>
        <p:spPr>
          <a:xfrm>
            <a:off x="8671560" y="6489987"/>
            <a:ext cx="2743200" cy="365125"/>
          </a:xfrm>
        </p:spPr>
        <p:txBody>
          <a:bodyPr/>
          <a:lstStyle/>
          <a:p>
            <a:fld id="{F7542ADD-394E-41F3-B704-951748884AEE}" type="slidenum">
              <a:rPr lang="en-US" smtClean="0"/>
              <a:t>10</a:t>
            </a:fld>
            <a:endParaRPr lang="en-US" dirty="0"/>
          </a:p>
        </p:txBody>
      </p:sp>
    </p:spTree>
    <p:extLst>
      <p:ext uri="{BB962C8B-B14F-4D97-AF65-F5344CB8AC3E}">
        <p14:creationId xmlns:p14="http://schemas.microsoft.com/office/powerpoint/2010/main" val="94865847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id="{52297C4B-84D7-EDC8-F6F6-53F29890AA2A}"/>
              </a:ext>
            </a:extLst>
          </p:cNvPr>
          <p:cNvSpPr/>
          <p:nvPr/>
        </p:nvSpPr>
        <p:spPr>
          <a:xfrm>
            <a:off x="8508514" y="1020726"/>
            <a:ext cx="4128422" cy="5497032"/>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457200" y="1254910"/>
            <a:ext cx="11277600" cy="5114458"/>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469900" marR="5080" lvl="0" indent="-457200" algn="just" defTabSz="914400" rtl="0" eaLnBrk="1" fontAlgn="auto" latinLnBrk="0" hangingPunct="1">
              <a:lnSpc>
                <a:spcPct val="100000"/>
              </a:lnSpc>
              <a:spcBef>
                <a:spcPts val="0"/>
              </a:spcBef>
              <a:spcAft>
                <a:spcPts val="0"/>
              </a:spcAft>
              <a:buClr>
                <a:srgbClr val="000000"/>
              </a:buClr>
              <a:buSzPts val="2600"/>
              <a:buFont typeface="Noto Sans Symbols"/>
              <a:buChar char="❑"/>
              <a:tabLst/>
              <a:defRPr/>
            </a:pPr>
            <a:r>
              <a:rPr kumimoji="0" lang="en-US" sz="2800" i="0" u="none" strike="noStrike" kern="0" cap="none" spc="0" normalizeH="0" baseline="0" noProof="0" dirty="0">
                <a:ln>
                  <a:noFill/>
                </a:ln>
                <a:solidFill>
                  <a:schemeClr val="tx1"/>
                </a:solidFill>
                <a:effectLst/>
                <a:uLnTx/>
                <a:uFillTx/>
                <a:latin typeface="Times New Roman"/>
                <a:ea typeface="Times New Roman"/>
                <a:cs typeface="Times New Roman"/>
                <a:sym typeface="Times New Roman"/>
              </a:rPr>
              <a:t>All sectors of the economy have competitive challenges, sometimes from off-shore organizations.</a:t>
            </a:r>
          </a:p>
          <a:p>
            <a:pPr marL="469900" marR="5080" lvl="0" indent="-457200" algn="just" defTabSz="914400" rtl="0" eaLnBrk="1" fontAlgn="auto" latinLnBrk="0" hangingPunct="1">
              <a:lnSpc>
                <a:spcPct val="100000"/>
              </a:lnSpc>
              <a:spcBef>
                <a:spcPts val="0"/>
              </a:spcBef>
              <a:spcAft>
                <a:spcPts val="0"/>
              </a:spcAft>
              <a:buClr>
                <a:srgbClr val="000000"/>
              </a:buClr>
              <a:buSzPts val="2600"/>
              <a:buFont typeface="Noto Sans Symbols"/>
              <a:buChar char="❑"/>
              <a:tabLst/>
              <a:defRPr/>
            </a:pPr>
            <a:r>
              <a:rPr kumimoji="0" lang="en-US" sz="2800" i="0" u="none" strike="noStrike" kern="0" cap="none" spc="0" normalizeH="0" baseline="0" noProof="0" dirty="0">
                <a:ln>
                  <a:noFill/>
                </a:ln>
                <a:solidFill>
                  <a:schemeClr val="tx1"/>
                </a:solidFill>
                <a:effectLst/>
                <a:uLnTx/>
                <a:uFillTx/>
                <a:latin typeface="Times New Roman"/>
                <a:ea typeface="Times New Roman"/>
                <a:cs typeface="Times New Roman"/>
                <a:sym typeface="Times New Roman"/>
              </a:rPr>
              <a:t>The procurement community have a strategic role to motivate suppliers to continually improve their performance. </a:t>
            </a:r>
          </a:p>
          <a:p>
            <a:pPr marL="469900" marR="5080" lvl="0" indent="-457200" algn="just" defTabSz="914400" rtl="0" eaLnBrk="1" fontAlgn="auto" latinLnBrk="0" hangingPunct="1">
              <a:lnSpc>
                <a:spcPct val="100000"/>
              </a:lnSpc>
              <a:spcBef>
                <a:spcPts val="0"/>
              </a:spcBef>
              <a:spcAft>
                <a:spcPts val="0"/>
              </a:spcAft>
              <a:buClr>
                <a:srgbClr val="000000"/>
              </a:buClr>
              <a:buSzPts val="2600"/>
              <a:buFont typeface="Noto Sans Symbols"/>
              <a:buChar char="❑"/>
              <a:tabLst/>
              <a:defRPr/>
            </a:pPr>
            <a:r>
              <a:rPr kumimoji="0" lang="en-US" sz="2800" i="0" u="none" strike="noStrike" kern="0" cap="none" spc="0" normalizeH="0" baseline="0" noProof="0" dirty="0">
                <a:ln>
                  <a:noFill/>
                </a:ln>
                <a:solidFill>
                  <a:schemeClr val="tx1"/>
                </a:solidFill>
                <a:effectLst/>
                <a:uLnTx/>
                <a:uFillTx/>
                <a:latin typeface="Times New Roman"/>
                <a:ea typeface="Times New Roman"/>
                <a:cs typeface="Times New Roman"/>
                <a:sym typeface="Times New Roman"/>
              </a:rPr>
              <a:t>The performance on long-term contracts can be incentivized to reward the supplier’s investment and initiatives. </a:t>
            </a:r>
          </a:p>
          <a:p>
            <a:pPr marL="469900" marR="5080" lvl="0" indent="-457200" algn="just" defTabSz="914400" rtl="0" eaLnBrk="1" fontAlgn="auto" latinLnBrk="0" hangingPunct="1">
              <a:lnSpc>
                <a:spcPct val="100000"/>
              </a:lnSpc>
              <a:spcBef>
                <a:spcPts val="0"/>
              </a:spcBef>
              <a:spcAft>
                <a:spcPts val="0"/>
              </a:spcAft>
              <a:buClr>
                <a:srgbClr val="000000"/>
              </a:buClr>
              <a:buSzPts val="2600"/>
              <a:buFont typeface="Noto Sans Symbols"/>
              <a:buChar char="❑"/>
              <a:tabLst/>
              <a:defRPr/>
            </a:pPr>
            <a:r>
              <a:rPr kumimoji="0" lang="en-US" sz="2800" i="0" u="none" strike="noStrike" kern="0" cap="none" spc="0" normalizeH="0" baseline="0" noProof="0" dirty="0">
                <a:ln>
                  <a:noFill/>
                </a:ln>
                <a:solidFill>
                  <a:schemeClr val="tx1"/>
                </a:solidFill>
                <a:effectLst/>
                <a:uLnTx/>
                <a:uFillTx/>
                <a:latin typeface="Times New Roman"/>
                <a:ea typeface="Times New Roman"/>
                <a:cs typeface="Times New Roman"/>
                <a:sym typeface="Times New Roman"/>
              </a:rPr>
              <a:t>The contract can require continuous improvement as an obligation. In some situations, the buying organization may jointly invest in new technology, providing the supplier agrees to appropriate ownership of intellectual property and perhaps licensing upon payment of a royalty on sales.</a:t>
            </a:r>
          </a:p>
        </p:txBody>
      </p:sp>
      <p:pic>
        <p:nvPicPr>
          <p:cNvPr id="5" name="Graphic 21">
            <a:extLst>
              <a:ext uri="{FF2B5EF4-FFF2-40B4-BE49-F238E27FC236}">
                <a16:creationId xmlns:a16="http://schemas.microsoft.com/office/drawing/2014/main" id="{9E2D4076-17ED-0606-9EEA-9B0B4141C854}"/>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sp>
        <p:nvSpPr>
          <p:cNvPr id="3" name="Rectangle 2"/>
          <p:cNvSpPr/>
          <p:nvPr/>
        </p:nvSpPr>
        <p:spPr>
          <a:xfrm>
            <a:off x="2745287" y="218988"/>
            <a:ext cx="8989513" cy="584775"/>
          </a:xfrm>
          <a:prstGeom prst="rect">
            <a:avLst/>
          </a:prstGeom>
        </p:spPr>
        <p:txBody>
          <a:bodyPr wrap="none">
            <a:spAutoFit/>
          </a:bodyPr>
          <a:lstStyle/>
          <a:p>
            <a:pPr lvl="0" algn="ctr"/>
            <a:r>
              <a:rPr lang="en-US" sz="3200" b="1" dirty="0">
                <a:solidFill>
                  <a:srgbClr val="00B0F0"/>
                </a:solidFill>
                <a:latin typeface="Times New Roman"/>
                <a:ea typeface="Times New Roman"/>
                <a:cs typeface="Times New Roman"/>
                <a:sym typeface="Times New Roman"/>
              </a:rPr>
              <a:t>Continuous improvement of supplier performance</a:t>
            </a:r>
          </a:p>
        </p:txBody>
      </p:sp>
      <p:sp>
        <p:nvSpPr>
          <p:cNvPr id="4" name="Slide Number Placeholder 3"/>
          <p:cNvSpPr>
            <a:spLocks noGrp="1"/>
          </p:cNvSpPr>
          <p:nvPr>
            <p:ph type="sldNum" sz="quarter" idx="12"/>
          </p:nvPr>
        </p:nvSpPr>
        <p:spPr/>
        <p:txBody>
          <a:bodyPr/>
          <a:lstStyle/>
          <a:p>
            <a:fld id="{F7542ADD-394E-41F3-B704-951748884AEE}" type="slidenum">
              <a:rPr lang="en-US" smtClean="0"/>
              <a:t>11</a:t>
            </a:fld>
            <a:endParaRPr lang="en-US"/>
          </a:p>
        </p:txBody>
      </p:sp>
    </p:spTree>
    <p:extLst>
      <p:ext uri="{BB962C8B-B14F-4D97-AF65-F5344CB8AC3E}">
        <p14:creationId xmlns:p14="http://schemas.microsoft.com/office/powerpoint/2010/main" val="392748827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id="{52297C4B-84D7-EDC8-F6F6-53F29890AA2A}"/>
              </a:ext>
            </a:extLst>
          </p:cNvPr>
          <p:cNvSpPr/>
          <p:nvPr/>
        </p:nvSpPr>
        <p:spPr>
          <a:xfrm>
            <a:off x="8508514" y="1078378"/>
            <a:ext cx="4128422" cy="5373222"/>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436880" y="1410187"/>
            <a:ext cx="11443945" cy="5122504"/>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469900" marR="5080" lvl="0" indent="-457200" algn="just">
              <a:spcBef>
                <a:spcPts val="675"/>
              </a:spcBef>
              <a:buClr>
                <a:srgbClr val="000000"/>
              </a:buClr>
              <a:buSzPts val="2600"/>
              <a:buFont typeface="Noto Sans Symbols"/>
              <a:buChar char="❑"/>
            </a:pPr>
            <a:r>
              <a:rPr lang="en-US" sz="2800" kern="0" dirty="0">
                <a:solidFill>
                  <a:srgbClr val="000000"/>
                </a:solidFill>
                <a:latin typeface="Times New Roman" panose="02020603050405020304" pitchFamily="18" charset="0"/>
                <a:ea typeface="Times New Roman"/>
                <a:cs typeface="Times New Roman" panose="02020603050405020304" pitchFamily="18" charset="0"/>
                <a:sym typeface="Times New Roman"/>
              </a:rPr>
              <a:t>An organization's reputation for quality is a prime business consideration. </a:t>
            </a:r>
          </a:p>
          <a:p>
            <a:pPr marL="469900" marR="5080" lvl="0" indent="-457200" algn="just">
              <a:spcBef>
                <a:spcPts val="675"/>
              </a:spcBef>
              <a:buClr>
                <a:srgbClr val="000000"/>
              </a:buClr>
              <a:buSzPts val="2600"/>
              <a:buFont typeface="Noto Sans Symbols"/>
              <a:buChar char="❑"/>
            </a:pPr>
            <a:r>
              <a:rPr lang="en-US" sz="2800" kern="0" dirty="0">
                <a:solidFill>
                  <a:srgbClr val="000000"/>
                </a:solidFill>
                <a:latin typeface="Times New Roman" panose="02020603050405020304" pitchFamily="18" charset="0"/>
                <a:ea typeface="Times New Roman"/>
                <a:cs typeface="Times New Roman" panose="02020603050405020304" pitchFamily="18" charset="0"/>
                <a:sym typeface="Times New Roman"/>
              </a:rPr>
              <a:t>The law courts regularly try cases where non-compliance with the specification is at issue. Suppliers have expert knowledge, or should have, of the goods or services they provide. </a:t>
            </a:r>
          </a:p>
          <a:p>
            <a:pPr marL="469900" marR="5080" lvl="0" indent="-457200" algn="just">
              <a:spcBef>
                <a:spcPts val="675"/>
              </a:spcBef>
              <a:buClr>
                <a:srgbClr val="000000"/>
              </a:buClr>
              <a:buSzPts val="2600"/>
              <a:buFont typeface="Noto Sans Symbols"/>
              <a:buChar char="❑"/>
            </a:pPr>
            <a:r>
              <a:rPr lang="en-US" sz="2800" kern="0" dirty="0">
                <a:solidFill>
                  <a:srgbClr val="000000"/>
                </a:solidFill>
                <a:latin typeface="Times New Roman" panose="02020603050405020304" pitchFamily="18" charset="0"/>
                <a:ea typeface="Times New Roman"/>
                <a:cs typeface="Times New Roman" panose="02020603050405020304" pitchFamily="18" charset="0"/>
                <a:sym typeface="Times New Roman"/>
              </a:rPr>
              <a:t>The supplier can add value to a procurement by ensuring that the specified quality can be satisfied or exceeded. </a:t>
            </a:r>
          </a:p>
          <a:p>
            <a:pPr marL="469900" marR="5080" lvl="0" indent="-457200" algn="just">
              <a:spcBef>
                <a:spcPts val="675"/>
              </a:spcBef>
              <a:buClr>
                <a:srgbClr val="000000"/>
              </a:buClr>
              <a:buSzPts val="2600"/>
              <a:buFont typeface="Noto Sans Symbols"/>
              <a:buChar char="❑"/>
            </a:pPr>
            <a:r>
              <a:rPr lang="en-US" sz="2800" kern="0" dirty="0">
                <a:solidFill>
                  <a:srgbClr val="000000"/>
                </a:solidFill>
                <a:latin typeface="Times New Roman" panose="02020603050405020304" pitchFamily="18" charset="0"/>
                <a:ea typeface="Times New Roman"/>
                <a:cs typeface="Times New Roman" panose="02020603050405020304" pitchFamily="18" charset="0"/>
                <a:sym typeface="Times New Roman"/>
              </a:rPr>
              <a:t>The supplier can also advise on through-life costs, maintenance support, inspection and testing and continuous improvement. </a:t>
            </a:r>
          </a:p>
          <a:p>
            <a:pPr marL="469900" marR="5080" lvl="0" indent="-457200" algn="just">
              <a:spcBef>
                <a:spcPts val="675"/>
              </a:spcBef>
              <a:buClr>
                <a:srgbClr val="000000"/>
              </a:buClr>
              <a:buSzPts val="2600"/>
              <a:buFont typeface="Noto Sans Symbols"/>
              <a:buChar char="❑"/>
            </a:pPr>
            <a:r>
              <a:rPr lang="en-US" sz="2800" kern="0" dirty="0">
                <a:solidFill>
                  <a:srgbClr val="000000"/>
                </a:solidFill>
                <a:latin typeface="Times New Roman" panose="02020603050405020304" pitchFamily="18" charset="0"/>
                <a:ea typeface="Times New Roman"/>
                <a:cs typeface="Times New Roman" panose="02020603050405020304" pitchFamily="18" charset="0"/>
                <a:sym typeface="Times New Roman"/>
              </a:rPr>
              <a:t>When the procurement specialist is engaged in pre-qualification processes there should be a penetrating analysis of the bidder’s quality management attributes.</a:t>
            </a:r>
          </a:p>
        </p:txBody>
      </p:sp>
      <p:pic>
        <p:nvPicPr>
          <p:cNvPr id="5" name="Graphic 21">
            <a:extLst>
              <a:ext uri="{FF2B5EF4-FFF2-40B4-BE49-F238E27FC236}">
                <a16:creationId xmlns:a16="http://schemas.microsoft.com/office/drawing/2014/main" id="{9E2D4076-17ED-0606-9EEA-9B0B4141C854}"/>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sp>
        <p:nvSpPr>
          <p:cNvPr id="3" name="Rectangle 2"/>
          <p:cNvSpPr/>
          <p:nvPr/>
        </p:nvSpPr>
        <p:spPr>
          <a:xfrm>
            <a:off x="3038681" y="325309"/>
            <a:ext cx="8106899" cy="584775"/>
          </a:xfrm>
          <a:prstGeom prst="rect">
            <a:avLst/>
          </a:prstGeom>
        </p:spPr>
        <p:txBody>
          <a:bodyPr wrap="none">
            <a:spAutoFit/>
          </a:bodyPr>
          <a:lstStyle/>
          <a:p>
            <a:pPr lvl="0" algn="ctr"/>
            <a:r>
              <a:rPr lang="en-US" sz="3200" b="1" dirty="0">
                <a:solidFill>
                  <a:srgbClr val="00B0F0"/>
                </a:solidFill>
                <a:latin typeface="Times New Roman"/>
                <a:ea typeface="Times New Roman"/>
                <a:cs typeface="Times New Roman"/>
                <a:sym typeface="Times New Roman"/>
              </a:rPr>
              <a:t>The supplier’s investment in ‘right first time’</a:t>
            </a:r>
          </a:p>
        </p:txBody>
      </p:sp>
      <p:sp>
        <p:nvSpPr>
          <p:cNvPr id="4" name="Slide Number Placeholder 3"/>
          <p:cNvSpPr>
            <a:spLocks noGrp="1"/>
          </p:cNvSpPr>
          <p:nvPr>
            <p:ph type="sldNum" sz="quarter" idx="12"/>
          </p:nvPr>
        </p:nvSpPr>
        <p:spPr/>
        <p:txBody>
          <a:bodyPr/>
          <a:lstStyle/>
          <a:p>
            <a:fld id="{F7542ADD-394E-41F3-B704-951748884AEE}" type="slidenum">
              <a:rPr lang="en-US" smtClean="0"/>
              <a:t>12</a:t>
            </a:fld>
            <a:endParaRPr lang="en-US"/>
          </a:p>
        </p:txBody>
      </p:sp>
    </p:spTree>
    <p:extLst>
      <p:ext uri="{BB962C8B-B14F-4D97-AF65-F5344CB8AC3E}">
        <p14:creationId xmlns:p14="http://schemas.microsoft.com/office/powerpoint/2010/main" val="387866508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id="{52297C4B-84D7-EDC8-F6F6-53F29890AA2A}"/>
              </a:ext>
            </a:extLst>
          </p:cNvPr>
          <p:cNvSpPr/>
          <p:nvPr/>
        </p:nvSpPr>
        <p:spPr>
          <a:xfrm>
            <a:off x="8508514" y="1318018"/>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396240" y="1507905"/>
            <a:ext cx="11484585" cy="475599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469900" marR="5080" lvl="0" indent="-457200">
              <a:spcBef>
                <a:spcPts val="675"/>
              </a:spcBef>
              <a:buClr>
                <a:srgbClr val="000000"/>
              </a:buClr>
              <a:buSzPts val="2600"/>
              <a:buFont typeface="Noto Sans Symbols"/>
              <a:buChar char="❑"/>
            </a:pPr>
            <a:r>
              <a:rPr lang="en-US" sz="2800" kern="0" dirty="0">
                <a:solidFill>
                  <a:srgbClr val="000000"/>
                </a:solidFill>
                <a:latin typeface="Times New Roman" panose="02020603050405020304" pitchFamily="18" charset="0"/>
                <a:ea typeface="Times New Roman"/>
                <a:cs typeface="Times New Roman" panose="02020603050405020304" pitchFamily="18" charset="0"/>
                <a:sym typeface="Times New Roman"/>
              </a:rPr>
              <a:t>It is a strange phenomenon that when buyers visit potential suppliers, they often fail to probe the supplier’s investment in procurement expertise. </a:t>
            </a:r>
          </a:p>
          <a:p>
            <a:pPr marL="469900" marR="5080" lvl="0" indent="-457200">
              <a:spcBef>
                <a:spcPts val="675"/>
              </a:spcBef>
              <a:buClr>
                <a:srgbClr val="000000"/>
              </a:buClr>
              <a:buSzPts val="2600"/>
              <a:buFont typeface="Noto Sans Symbols"/>
              <a:buChar char="❑"/>
            </a:pPr>
            <a:endParaRPr lang="en-US" sz="2800" kern="0" dirty="0">
              <a:solidFill>
                <a:srgbClr val="000000"/>
              </a:solidFill>
              <a:latin typeface="Times New Roman" panose="02020603050405020304" pitchFamily="18" charset="0"/>
              <a:ea typeface="Times New Roman"/>
              <a:cs typeface="Times New Roman" panose="02020603050405020304" pitchFamily="18" charset="0"/>
              <a:sym typeface="Times New Roman"/>
            </a:endParaRPr>
          </a:p>
          <a:p>
            <a:pPr marL="469900" marR="5080" lvl="0" indent="-457200">
              <a:spcBef>
                <a:spcPts val="675"/>
              </a:spcBef>
              <a:buClr>
                <a:srgbClr val="000000"/>
              </a:buClr>
              <a:buSzPts val="2600"/>
              <a:buFont typeface="Noto Sans Symbols"/>
              <a:buChar char="❑"/>
            </a:pPr>
            <a:r>
              <a:rPr lang="en-US" sz="2800" kern="0" dirty="0">
                <a:solidFill>
                  <a:srgbClr val="000000"/>
                </a:solidFill>
                <a:latin typeface="Times New Roman" panose="02020603050405020304" pitchFamily="18" charset="0"/>
                <a:ea typeface="Times New Roman"/>
                <a:cs typeface="Times New Roman" panose="02020603050405020304" pitchFamily="18" charset="0"/>
                <a:sym typeface="Times New Roman"/>
              </a:rPr>
              <a:t>When the author engages with clients engaged in a tendering exercise and the supplier makes a presentation, it is most unlikely that there will be a procurement specialist on their team. </a:t>
            </a:r>
          </a:p>
          <a:p>
            <a:pPr marL="469900" marR="5080" lvl="0" indent="-457200">
              <a:spcBef>
                <a:spcPts val="675"/>
              </a:spcBef>
              <a:buClr>
                <a:srgbClr val="000000"/>
              </a:buClr>
              <a:buSzPts val="2600"/>
              <a:buFont typeface="Noto Sans Symbols"/>
              <a:buChar char="❑"/>
            </a:pPr>
            <a:endParaRPr lang="en-US" sz="2800" kern="0" dirty="0">
              <a:solidFill>
                <a:srgbClr val="000000"/>
              </a:solidFill>
              <a:latin typeface="Times New Roman" panose="02020603050405020304" pitchFamily="18" charset="0"/>
              <a:ea typeface="Times New Roman"/>
              <a:cs typeface="Times New Roman" panose="02020603050405020304" pitchFamily="18" charset="0"/>
              <a:sym typeface="Times New Roman"/>
            </a:endParaRPr>
          </a:p>
          <a:p>
            <a:pPr marL="469900" marR="5080" lvl="0" indent="-457200">
              <a:spcBef>
                <a:spcPts val="675"/>
              </a:spcBef>
              <a:buClr>
                <a:srgbClr val="000000"/>
              </a:buClr>
              <a:buSzPts val="2600"/>
              <a:buFont typeface="Noto Sans Symbols"/>
              <a:buChar char="❑"/>
            </a:pPr>
            <a:r>
              <a:rPr lang="en-US" sz="2800" kern="0" dirty="0">
                <a:solidFill>
                  <a:srgbClr val="000000"/>
                </a:solidFill>
                <a:latin typeface="Times New Roman" panose="02020603050405020304" pitchFamily="18" charset="0"/>
                <a:ea typeface="Times New Roman"/>
                <a:cs typeface="Times New Roman" panose="02020603050405020304" pitchFamily="18" charset="0"/>
                <a:sym typeface="Times New Roman"/>
              </a:rPr>
              <a:t>Why? It can only be concluded that their procurement operation is not seen as contributing to a competitive edge.</a:t>
            </a:r>
          </a:p>
        </p:txBody>
      </p:sp>
      <p:pic>
        <p:nvPicPr>
          <p:cNvPr id="5" name="Graphic 21">
            <a:extLst>
              <a:ext uri="{FF2B5EF4-FFF2-40B4-BE49-F238E27FC236}">
                <a16:creationId xmlns:a16="http://schemas.microsoft.com/office/drawing/2014/main" id="{9E2D4076-17ED-0606-9EEA-9B0B4141C854}"/>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sp>
        <p:nvSpPr>
          <p:cNvPr id="3" name="Rectangle 2"/>
          <p:cNvSpPr/>
          <p:nvPr/>
        </p:nvSpPr>
        <p:spPr>
          <a:xfrm>
            <a:off x="2679524" y="345912"/>
            <a:ext cx="9201301" cy="584775"/>
          </a:xfrm>
          <a:prstGeom prst="rect">
            <a:avLst/>
          </a:prstGeom>
        </p:spPr>
        <p:txBody>
          <a:bodyPr wrap="none">
            <a:spAutoFit/>
          </a:bodyPr>
          <a:lstStyle/>
          <a:p>
            <a:pPr lvl="0" algn="ctr"/>
            <a:r>
              <a:rPr lang="en-US" sz="3200" b="1" dirty="0">
                <a:solidFill>
                  <a:srgbClr val="00B0F0"/>
                </a:solidFill>
                <a:latin typeface="Times New Roman"/>
                <a:ea typeface="Times New Roman"/>
                <a:cs typeface="Times New Roman"/>
                <a:sym typeface="Times New Roman"/>
              </a:rPr>
              <a:t>The supplier’s investment in procurement expertise</a:t>
            </a:r>
          </a:p>
        </p:txBody>
      </p:sp>
      <p:sp>
        <p:nvSpPr>
          <p:cNvPr id="4" name="Slide Number Placeholder 3"/>
          <p:cNvSpPr>
            <a:spLocks noGrp="1"/>
          </p:cNvSpPr>
          <p:nvPr>
            <p:ph type="sldNum" sz="quarter" idx="12"/>
          </p:nvPr>
        </p:nvSpPr>
        <p:spPr/>
        <p:txBody>
          <a:bodyPr/>
          <a:lstStyle/>
          <a:p>
            <a:fld id="{F7542ADD-394E-41F3-B704-951748884AEE}" type="slidenum">
              <a:rPr lang="en-US" smtClean="0"/>
              <a:t>13</a:t>
            </a:fld>
            <a:endParaRPr lang="en-US"/>
          </a:p>
        </p:txBody>
      </p:sp>
    </p:spTree>
    <p:extLst>
      <p:ext uri="{BB962C8B-B14F-4D97-AF65-F5344CB8AC3E}">
        <p14:creationId xmlns:p14="http://schemas.microsoft.com/office/powerpoint/2010/main" val="44202703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id="{52297C4B-84D7-EDC8-F6F6-53F29890AA2A}"/>
              </a:ext>
            </a:extLst>
          </p:cNvPr>
          <p:cNvSpPr/>
          <p:nvPr/>
        </p:nvSpPr>
        <p:spPr>
          <a:xfrm>
            <a:off x="8610600" y="1404041"/>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355600" y="1235131"/>
            <a:ext cx="11525225" cy="5457610"/>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469900" marR="5080" lvl="0" indent="-457200" algn="just">
              <a:buClr>
                <a:srgbClr val="000000"/>
              </a:buClr>
              <a:buSzPts val="2600"/>
              <a:buFont typeface="Noto Sans Symbols"/>
              <a:buChar char="❑"/>
            </a:pPr>
            <a:r>
              <a:rPr lang="en-US" sz="2700" b="1" kern="0" dirty="0">
                <a:solidFill>
                  <a:srgbClr val="00B0F0"/>
                </a:solidFill>
                <a:latin typeface="Times New Roman"/>
                <a:ea typeface="Times New Roman"/>
                <a:cs typeface="Times New Roman"/>
                <a:sym typeface="Times New Roman"/>
              </a:rPr>
              <a:t>SUPPLIER MANAGEMENT</a:t>
            </a:r>
          </a:p>
          <a:p>
            <a:pPr marL="12700" marR="5080" lvl="0" algn="just">
              <a:buClr>
                <a:srgbClr val="000000"/>
              </a:buClr>
              <a:buSzPts val="2600"/>
            </a:pPr>
            <a:r>
              <a:rPr lang="en-US" sz="2700" kern="0" dirty="0">
                <a:solidFill>
                  <a:schemeClr val="tx1"/>
                </a:solidFill>
                <a:latin typeface="Times New Roman"/>
                <a:ea typeface="Times New Roman"/>
                <a:cs typeface="Times New Roman"/>
                <a:sym typeface="Times New Roman"/>
              </a:rPr>
              <a:t>     </a:t>
            </a:r>
            <a:r>
              <a:rPr lang="en-US" sz="2700" b="1" kern="0" dirty="0">
                <a:solidFill>
                  <a:srgbClr val="C00000"/>
                </a:solidFill>
                <a:latin typeface="Times New Roman"/>
                <a:ea typeface="Times New Roman"/>
                <a:cs typeface="Times New Roman"/>
                <a:sym typeface="Times New Roman"/>
              </a:rPr>
              <a:t>Mainly strategic activities including:</a:t>
            </a:r>
          </a:p>
          <a:p>
            <a:pPr marL="469900" marR="5080" lvl="0" indent="-457200" algn="just">
              <a:buClr>
                <a:srgbClr val="000000"/>
              </a:buClr>
              <a:buSzPts val="2600"/>
              <a:buFont typeface="Noto Sans Symbols"/>
              <a:buChar char="❑"/>
            </a:pPr>
            <a:r>
              <a:rPr lang="en-US" sz="2700" kern="0" dirty="0">
                <a:solidFill>
                  <a:schemeClr val="tx1"/>
                </a:solidFill>
                <a:latin typeface="Times New Roman"/>
                <a:ea typeface="Times New Roman"/>
                <a:cs typeface="Times New Roman"/>
                <a:sym typeface="Times New Roman"/>
              </a:rPr>
              <a:t>Strategic bottleneck and leverage items </a:t>
            </a:r>
          </a:p>
          <a:p>
            <a:pPr marL="469900" marR="5080" lvl="0" indent="-457200" algn="just">
              <a:buClr>
                <a:srgbClr val="000000"/>
              </a:buClr>
              <a:buSzPts val="2600"/>
              <a:buFont typeface="Noto Sans Symbols"/>
              <a:buChar char="❑"/>
            </a:pPr>
            <a:r>
              <a:rPr lang="en-US" sz="2700" kern="0" dirty="0">
                <a:solidFill>
                  <a:schemeClr val="tx1"/>
                </a:solidFill>
                <a:latin typeface="Times New Roman"/>
                <a:ea typeface="Times New Roman"/>
                <a:cs typeface="Times New Roman"/>
                <a:sym typeface="Times New Roman"/>
              </a:rPr>
              <a:t>Make/buy/outsourcing decisions</a:t>
            </a:r>
          </a:p>
          <a:p>
            <a:pPr marL="469900" marR="5080" lvl="0" indent="-457200" algn="just">
              <a:buClr>
                <a:srgbClr val="000000"/>
              </a:buClr>
              <a:buSzPts val="2600"/>
              <a:buFont typeface="Noto Sans Symbols"/>
              <a:buChar char="❑"/>
            </a:pPr>
            <a:r>
              <a:rPr lang="en-US" sz="2700" kern="0" dirty="0">
                <a:solidFill>
                  <a:schemeClr val="tx1"/>
                </a:solidFill>
                <a:latin typeface="Times New Roman"/>
                <a:ea typeface="Times New Roman"/>
                <a:cs typeface="Times New Roman"/>
                <a:sym typeface="Times New Roman"/>
              </a:rPr>
              <a:t>Sourcing and appraising suppliers including global suppliers</a:t>
            </a:r>
          </a:p>
          <a:p>
            <a:pPr marL="469900" marR="5080" lvl="0" indent="-457200" algn="just">
              <a:buClr>
                <a:srgbClr val="000000"/>
              </a:buClr>
              <a:buSzPts val="2600"/>
              <a:buFont typeface="Noto Sans Symbols"/>
              <a:buChar char="❑"/>
            </a:pPr>
            <a:r>
              <a:rPr lang="en-US" sz="2700" kern="0" dirty="0">
                <a:solidFill>
                  <a:schemeClr val="tx1"/>
                </a:solidFill>
                <a:latin typeface="Times New Roman"/>
                <a:ea typeface="Times New Roman"/>
                <a:cs typeface="Times New Roman"/>
                <a:sym typeface="Times New Roman"/>
              </a:rPr>
              <a:t>Rationalizing the supplier base</a:t>
            </a:r>
          </a:p>
          <a:p>
            <a:pPr marL="469900" marR="5080" lvl="0" indent="-457200" algn="just">
              <a:buClr>
                <a:srgbClr val="000000"/>
              </a:buClr>
              <a:buSzPts val="2600"/>
              <a:buFont typeface="Noto Sans Symbols"/>
              <a:buChar char="❑"/>
            </a:pPr>
            <a:r>
              <a:rPr lang="en-US" sz="2700" kern="0" dirty="0">
                <a:solidFill>
                  <a:schemeClr val="tx1"/>
                </a:solidFill>
                <a:latin typeface="Times New Roman"/>
                <a:ea typeface="Times New Roman"/>
                <a:cs typeface="Times New Roman"/>
                <a:sym typeface="Times New Roman"/>
              </a:rPr>
              <a:t>Developing supplier potential                </a:t>
            </a:r>
          </a:p>
          <a:p>
            <a:pPr marL="469900" marR="5080" lvl="0" indent="-457200" algn="just">
              <a:buClr>
                <a:srgbClr val="000000"/>
              </a:buClr>
              <a:buSzPts val="2600"/>
              <a:buFont typeface="Noto Sans Symbols"/>
              <a:buChar char="❑"/>
            </a:pPr>
            <a:r>
              <a:rPr lang="en-US" sz="2700" kern="0" dirty="0">
                <a:solidFill>
                  <a:schemeClr val="tx1"/>
                </a:solidFill>
                <a:latin typeface="Times New Roman"/>
                <a:ea typeface="Times New Roman"/>
                <a:cs typeface="Times New Roman"/>
                <a:sym typeface="Times New Roman"/>
              </a:rPr>
              <a:t>Early supplier involvement</a:t>
            </a:r>
          </a:p>
          <a:p>
            <a:pPr marL="469900" marR="5080" lvl="0" indent="-457200" algn="just">
              <a:buClr>
                <a:srgbClr val="000000"/>
              </a:buClr>
              <a:buSzPts val="2600"/>
              <a:buFont typeface="Wingdings" panose="05000000000000000000" pitchFamily="2" charset="2"/>
              <a:buChar char="q"/>
            </a:pPr>
            <a:r>
              <a:rPr lang="en-US" sz="2700" kern="0" dirty="0">
                <a:solidFill>
                  <a:schemeClr val="tx1"/>
                </a:solidFill>
                <a:latin typeface="Times New Roman"/>
                <a:ea typeface="Times New Roman"/>
                <a:cs typeface="Times New Roman"/>
                <a:sym typeface="Times New Roman"/>
              </a:rPr>
              <a:t>Negotiation                             </a:t>
            </a:r>
          </a:p>
          <a:p>
            <a:pPr marL="469900" marR="5080" lvl="0" indent="-457200" algn="just">
              <a:buClr>
                <a:srgbClr val="000000"/>
              </a:buClr>
              <a:buSzPts val="2600"/>
              <a:buFont typeface="Wingdings" panose="05000000000000000000" pitchFamily="2" charset="2"/>
              <a:buChar char="q"/>
            </a:pPr>
            <a:r>
              <a:rPr lang="en-US" sz="2700" kern="0" dirty="0">
                <a:solidFill>
                  <a:schemeClr val="tx1"/>
                </a:solidFill>
                <a:latin typeface="Times New Roman"/>
                <a:ea typeface="Times New Roman"/>
                <a:cs typeface="Times New Roman"/>
                <a:sym typeface="Times New Roman"/>
              </a:rPr>
              <a:t>Supplier relationships including partnerships</a:t>
            </a:r>
          </a:p>
          <a:p>
            <a:pPr marL="469900" marR="5080" lvl="0" indent="-457200" algn="just">
              <a:buClr>
                <a:srgbClr val="000000"/>
              </a:buClr>
              <a:buSzPts val="2600"/>
              <a:buFont typeface="Noto Sans Symbols"/>
              <a:buChar char="❑"/>
            </a:pPr>
            <a:r>
              <a:rPr lang="en-US" sz="2700" kern="0" dirty="0">
                <a:solidFill>
                  <a:schemeClr val="tx1"/>
                </a:solidFill>
                <a:latin typeface="Times New Roman"/>
                <a:ea typeface="Times New Roman"/>
                <a:cs typeface="Times New Roman"/>
                <a:sym typeface="Times New Roman"/>
              </a:rPr>
              <a:t>Capital equipment purchasing  </a:t>
            </a:r>
          </a:p>
          <a:p>
            <a:pPr marL="469900" marR="5080" lvl="0" indent="-457200" algn="just">
              <a:buClr>
                <a:srgbClr val="000000"/>
              </a:buClr>
              <a:buSzPts val="2600"/>
              <a:buFont typeface="Noto Sans Symbols"/>
              <a:buChar char="❑"/>
            </a:pPr>
            <a:r>
              <a:rPr lang="en-US" sz="2700" kern="0" dirty="0">
                <a:solidFill>
                  <a:schemeClr val="tx1"/>
                </a:solidFill>
                <a:latin typeface="Times New Roman"/>
                <a:ea typeface="Times New Roman"/>
                <a:cs typeface="Times New Roman"/>
                <a:sym typeface="Times New Roman"/>
              </a:rPr>
              <a:t>Benchmarking &amp;Monitoring supplier performance</a:t>
            </a:r>
          </a:p>
          <a:p>
            <a:pPr marL="469900" marR="5080" lvl="0" indent="-457200" algn="just">
              <a:buClr>
                <a:srgbClr val="000000"/>
              </a:buClr>
              <a:buSzPts val="2600"/>
              <a:buFont typeface="Noto Sans Symbols"/>
              <a:buChar char="❑"/>
            </a:pPr>
            <a:r>
              <a:rPr lang="en-US" sz="2700" kern="0" dirty="0">
                <a:solidFill>
                  <a:schemeClr val="tx1"/>
                </a:solidFill>
                <a:latin typeface="Times New Roman"/>
                <a:ea typeface="Times New Roman"/>
                <a:cs typeface="Times New Roman"/>
                <a:sym typeface="Times New Roman"/>
              </a:rPr>
              <a:t>Ethical and environmental issues</a:t>
            </a:r>
          </a:p>
        </p:txBody>
      </p:sp>
      <p:pic>
        <p:nvPicPr>
          <p:cNvPr id="5" name="Graphic 21">
            <a:extLst>
              <a:ext uri="{FF2B5EF4-FFF2-40B4-BE49-F238E27FC236}">
                <a16:creationId xmlns:a16="http://schemas.microsoft.com/office/drawing/2014/main" id="{9E2D4076-17ED-0606-9EEA-9B0B4141C854}"/>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sp>
        <p:nvSpPr>
          <p:cNvPr id="3" name="Rectangle 2"/>
          <p:cNvSpPr/>
          <p:nvPr/>
        </p:nvSpPr>
        <p:spPr>
          <a:xfrm>
            <a:off x="3185237" y="165259"/>
            <a:ext cx="6298327" cy="954107"/>
          </a:xfrm>
          <a:prstGeom prst="rect">
            <a:avLst/>
          </a:prstGeom>
        </p:spPr>
        <p:txBody>
          <a:bodyPr wrap="none">
            <a:spAutoFit/>
          </a:bodyPr>
          <a:lstStyle/>
          <a:p>
            <a:pPr lvl="0" algn="ctr"/>
            <a:r>
              <a:rPr lang="en-US" sz="2800" b="1" dirty="0">
                <a:solidFill>
                  <a:srgbClr val="00B0F0"/>
                </a:solidFill>
                <a:latin typeface="Times New Roman"/>
                <a:ea typeface="Times New Roman"/>
                <a:cs typeface="Times New Roman"/>
                <a:sym typeface="Times New Roman"/>
              </a:rPr>
              <a:t>The relationship between procurement, </a:t>
            </a:r>
          </a:p>
          <a:p>
            <a:pPr lvl="0" algn="ctr"/>
            <a:r>
              <a:rPr lang="en-US" sz="2800" b="1" dirty="0">
                <a:solidFill>
                  <a:srgbClr val="00B0F0"/>
                </a:solidFill>
                <a:latin typeface="Times New Roman"/>
                <a:ea typeface="Times New Roman"/>
                <a:cs typeface="Times New Roman"/>
                <a:sym typeface="Times New Roman"/>
              </a:rPr>
              <a:t>supplier management and purchasing</a:t>
            </a:r>
          </a:p>
        </p:txBody>
      </p:sp>
      <p:sp>
        <p:nvSpPr>
          <p:cNvPr id="4" name="Slide Number Placeholder 3"/>
          <p:cNvSpPr>
            <a:spLocks noGrp="1"/>
          </p:cNvSpPr>
          <p:nvPr>
            <p:ph type="sldNum" sz="quarter" idx="12"/>
          </p:nvPr>
        </p:nvSpPr>
        <p:spPr/>
        <p:txBody>
          <a:bodyPr/>
          <a:lstStyle/>
          <a:p>
            <a:fld id="{F7542ADD-394E-41F3-B704-951748884AEE}" type="slidenum">
              <a:rPr lang="en-US" smtClean="0"/>
              <a:t>14</a:t>
            </a:fld>
            <a:endParaRPr lang="en-US"/>
          </a:p>
        </p:txBody>
      </p:sp>
    </p:spTree>
    <p:extLst>
      <p:ext uri="{BB962C8B-B14F-4D97-AF65-F5344CB8AC3E}">
        <p14:creationId xmlns:p14="http://schemas.microsoft.com/office/powerpoint/2010/main" val="228729867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id="{52297C4B-84D7-EDC8-F6F6-53F29890AA2A}"/>
              </a:ext>
            </a:extLst>
          </p:cNvPr>
          <p:cNvSpPr/>
          <p:nvPr/>
        </p:nvSpPr>
        <p:spPr>
          <a:xfrm>
            <a:off x="8508514" y="1318018"/>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274320" y="1543346"/>
            <a:ext cx="11766407" cy="4952308"/>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just">
              <a:buClr>
                <a:srgbClr val="000000"/>
              </a:buClr>
            </a:pPr>
            <a:r>
              <a:rPr lang="en-US" sz="2800" b="1" kern="0" dirty="0">
                <a:solidFill>
                  <a:srgbClr val="00B0F0"/>
                </a:solidFill>
                <a:latin typeface="Times New Roman" panose="02020603050405020304" pitchFamily="18" charset="0"/>
                <a:ea typeface="Calibri" panose="020F0502020204030204" pitchFamily="34" charset="0"/>
                <a:cs typeface="Times New Roman" panose="02020603050405020304" pitchFamily="18" charset="0"/>
                <a:sym typeface="Arial"/>
              </a:rPr>
              <a:t>PURCHASING</a:t>
            </a:r>
          </a:p>
          <a:p>
            <a:pPr lvl="0" algn="just">
              <a:buClr>
                <a:srgbClr val="000000"/>
              </a:buClr>
            </a:pPr>
            <a:endParaRPr lang="en-US" sz="2800" b="1" kern="0" dirty="0">
              <a:solidFill>
                <a:srgbClr val="00B0F0"/>
              </a:solidFill>
              <a:latin typeface="Times New Roman" panose="02020603050405020304" pitchFamily="18" charset="0"/>
              <a:ea typeface="Calibri" panose="020F0502020204030204" pitchFamily="34" charset="0"/>
              <a:cs typeface="Times New Roman" panose="02020603050405020304" pitchFamily="18" charset="0"/>
              <a:sym typeface="Arial"/>
            </a:endParaRPr>
          </a:p>
          <a:p>
            <a:pPr lvl="0" algn="just">
              <a:buClr>
                <a:srgbClr val="000000"/>
              </a:buClr>
            </a:pPr>
            <a:r>
              <a:rPr lang="en-US" sz="2800" b="1" kern="0" dirty="0">
                <a:solidFill>
                  <a:srgbClr val="C00000"/>
                </a:solidFill>
                <a:latin typeface="Times New Roman" panose="02020603050405020304" pitchFamily="18" charset="0"/>
                <a:ea typeface="Calibri" panose="020F0502020204030204" pitchFamily="34" charset="0"/>
                <a:cs typeface="Times New Roman" panose="02020603050405020304" pitchFamily="18" charset="0"/>
                <a:sym typeface="Arial"/>
              </a:rPr>
              <a:t>Mainly transactional and commercial activities including:</a:t>
            </a:r>
          </a:p>
          <a:p>
            <a:pPr lvl="0" algn="just">
              <a:buClr>
                <a:srgbClr val="000000"/>
              </a:buClr>
            </a:pPr>
            <a:endParaRPr lang="en-US" sz="2800" b="1" kern="0" dirty="0">
              <a:solidFill>
                <a:srgbClr val="C00000"/>
              </a:solidFill>
              <a:latin typeface="Times New Roman" panose="02020603050405020304" pitchFamily="18" charset="0"/>
              <a:ea typeface="Calibri" panose="020F0502020204030204" pitchFamily="34" charset="0"/>
              <a:cs typeface="Times New Roman" panose="02020603050405020304" pitchFamily="18" charset="0"/>
              <a:sym typeface="Arial"/>
            </a:endParaRPr>
          </a:p>
          <a:p>
            <a:pPr marL="457200" lvl="0" indent="-457200" algn="just">
              <a:buClr>
                <a:srgbClr val="000000"/>
              </a:buClr>
              <a:buFont typeface="Wingdings" panose="05000000000000000000" pitchFamily="2" charset="2"/>
              <a:buChar char="q"/>
            </a:pPr>
            <a:r>
              <a:rPr lang="en-US" sz="2800" kern="0" dirty="0">
                <a:solidFill>
                  <a:schemeClr val="tx1"/>
                </a:solidFill>
                <a:latin typeface="Times New Roman" panose="02020603050405020304" pitchFamily="18" charset="0"/>
                <a:ea typeface="Calibri" panose="020F0502020204030204" pitchFamily="34" charset="0"/>
                <a:cs typeface="Times New Roman" panose="02020603050405020304" pitchFamily="18" charset="0"/>
                <a:sym typeface="Arial"/>
              </a:rPr>
              <a:t> Non-critical (low-profit impact, low-supply risk) items</a:t>
            </a:r>
          </a:p>
          <a:p>
            <a:pPr marL="457200" lvl="0" indent="-457200" algn="just">
              <a:buClr>
                <a:srgbClr val="000000"/>
              </a:buClr>
              <a:buFont typeface="Wingdings" panose="05000000000000000000" pitchFamily="2" charset="2"/>
              <a:buChar char="q"/>
            </a:pPr>
            <a:r>
              <a:rPr lang="en-US" sz="2800" kern="0" dirty="0">
                <a:solidFill>
                  <a:schemeClr val="tx1"/>
                </a:solidFill>
                <a:latin typeface="Times New Roman" panose="02020603050405020304" pitchFamily="18" charset="0"/>
                <a:ea typeface="Calibri" panose="020F0502020204030204" pitchFamily="34" charset="0"/>
                <a:cs typeface="Times New Roman" panose="02020603050405020304" pitchFamily="18" charset="0"/>
                <a:sym typeface="Arial"/>
              </a:rPr>
              <a:t> Ordering or calling o suppliers/services</a:t>
            </a:r>
          </a:p>
          <a:p>
            <a:pPr marL="457200" lvl="0" indent="-457200" algn="just">
              <a:buClr>
                <a:srgbClr val="000000"/>
              </a:buClr>
              <a:buFont typeface="Wingdings" panose="05000000000000000000" pitchFamily="2" charset="2"/>
              <a:buChar char="q"/>
            </a:pPr>
            <a:r>
              <a:rPr lang="en-US" sz="2800" kern="0" dirty="0">
                <a:solidFill>
                  <a:schemeClr val="tx1"/>
                </a:solidFill>
                <a:latin typeface="Times New Roman" panose="02020603050405020304" pitchFamily="18" charset="0"/>
                <a:ea typeface="Calibri" panose="020F0502020204030204" pitchFamily="34" charset="0"/>
                <a:cs typeface="Times New Roman" panose="02020603050405020304" pitchFamily="18" charset="0"/>
                <a:sym typeface="Arial"/>
              </a:rPr>
              <a:t> Expediting</a:t>
            </a:r>
          </a:p>
          <a:p>
            <a:pPr marL="457200" lvl="0" indent="-457200" algn="just">
              <a:buClr>
                <a:srgbClr val="000000"/>
              </a:buClr>
              <a:buFont typeface="Wingdings" panose="05000000000000000000" pitchFamily="2" charset="2"/>
              <a:buChar char="q"/>
            </a:pPr>
            <a:r>
              <a:rPr lang="en-US" sz="2800" kern="0" dirty="0">
                <a:solidFill>
                  <a:schemeClr val="tx1"/>
                </a:solidFill>
                <a:latin typeface="Times New Roman" panose="02020603050405020304" pitchFamily="18" charset="0"/>
                <a:ea typeface="Calibri" panose="020F0502020204030204" pitchFamily="34" charset="0"/>
                <a:cs typeface="Times New Roman" panose="02020603050405020304" pitchFamily="18" charset="0"/>
                <a:sym typeface="Arial"/>
              </a:rPr>
              <a:t> Maintaining inventory</a:t>
            </a:r>
          </a:p>
          <a:p>
            <a:pPr marL="457200" lvl="0" indent="-457200" algn="just">
              <a:buClr>
                <a:srgbClr val="000000"/>
              </a:buClr>
              <a:buFont typeface="Wingdings" panose="05000000000000000000" pitchFamily="2" charset="2"/>
              <a:buChar char="q"/>
            </a:pPr>
            <a:r>
              <a:rPr lang="en-US" sz="2800" kern="0" dirty="0">
                <a:solidFill>
                  <a:schemeClr val="tx1"/>
                </a:solidFill>
                <a:latin typeface="Times New Roman" panose="02020603050405020304" pitchFamily="18" charset="0"/>
                <a:ea typeface="Calibri" panose="020F0502020204030204" pitchFamily="34" charset="0"/>
                <a:cs typeface="Times New Roman" panose="02020603050405020304" pitchFamily="18" charset="0"/>
                <a:sym typeface="Arial"/>
              </a:rPr>
              <a:t> Receipt and storage of supplies</a:t>
            </a:r>
          </a:p>
          <a:p>
            <a:pPr marL="457200" lvl="0" indent="-457200" algn="just">
              <a:buClr>
                <a:srgbClr val="000000"/>
              </a:buClr>
              <a:buFont typeface="Wingdings" panose="05000000000000000000" pitchFamily="2" charset="2"/>
              <a:buChar char="q"/>
            </a:pPr>
            <a:r>
              <a:rPr lang="en-US" sz="2800" kern="0" dirty="0">
                <a:solidFill>
                  <a:schemeClr val="tx1"/>
                </a:solidFill>
                <a:latin typeface="Times New Roman" panose="02020603050405020304" pitchFamily="18" charset="0"/>
                <a:ea typeface="Calibri" panose="020F0502020204030204" pitchFamily="34" charset="0"/>
                <a:cs typeface="Times New Roman" panose="02020603050405020304" pitchFamily="18" charset="0"/>
                <a:sym typeface="Arial"/>
              </a:rPr>
              <a:t> Arranging payment</a:t>
            </a:r>
          </a:p>
        </p:txBody>
      </p:sp>
      <p:pic>
        <p:nvPicPr>
          <p:cNvPr id="5" name="Graphic 21">
            <a:extLst>
              <a:ext uri="{FF2B5EF4-FFF2-40B4-BE49-F238E27FC236}">
                <a16:creationId xmlns:a16="http://schemas.microsoft.com/office/drawing/2014/main" id="{9E2D4076-17ED-0606-9EEA-9B0B4141C854}"/>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sp>
        <p:nvSpPr>
          <p:cNvPr id="3" name="Rectangle 2"/>
          <p:cNvSpPr/>
          <p:nvPr/>
        </p:nvSpPr>
        <p:spPr>
          <a:xfrm>
            <a:off x="3169693" y="136525"/>
            <a:ext cx="6298327" cy="954107"/>
          </a:xfrm>
          <a:prstGeom prst="rect">
            <a:avLst/>
          </a:prstGeom>
        </p:spPr>
        <p:txBody>
          <a:bodyPr wrap="none">
            <a:spAutoFit/>
          </a:bodyPr>
          <a:lstStyle/>
          <a:p>
            <a:pPr lvl="0" algn="ctr"/>
            <a:r>
              <a:rPr lang="en-US" sz="2800" b="1" dirty="0">
                <a:solidFill>
                  <a:srgbClr val="00B0F0"/>
                </a:solidFill>
                <a:latin typeface="Times New Roman"/>
                <a:ea typeface="Times New Roman"/>
                <a:cs typeface="Times New Roman"/>
                <a:sym typeface="Times New Roman"/>
              </a:rPr>
              <a:t>The relationship between procurement, </a:t>
            </a:r>
          </a:p>
          <a:p>
            <a:pPr lvl="0" algn="ctr"/>
            <a:r>
              <a:rPr lang="en-US" sz="2800" b="1" dirty="0">
                <a:solidFill>
                  <a:srgbClr val="00B0F0"/>
                </a:solidFill>
                <a:latin typeface="Times New Roman"/>
                <a:ea typeface="Times New Roman"/>
                <a:cs typeface="Times New Roman"/>
                <a:sym typeface="Times New Roman"/>
              </a:rPr>
              <a:t>supplier management and purchasing</a:t>
            </a:r>
          </a:p>
        </p:txBody>
      </p:sp>
      <p:sp>
        <p:nvSpPr>
          <p:cNvPr id="4" name="Slide Number Placeholder 3"/>
          <p:cNvSpPr>
            <a:spLocks noGrp="1"/>
          </p:cNvSpPr>
          <p:nvPr>
            <p:ph type="sldNum" sz="quarter" idx="12"/>
          </p:nvPr>
        </p:nvSpPr>
        <p:spPr/>
        <p:txBody>
          <a:bodyPr/>
          <a:lstStyle/>
          <a:p>
            <a:fld id="{F7542ADD-394E-41F3-B704-951748884AEE}" type="slidenum">
              <a:rPr lang="en-US" smtClean="0"/>
              <a:t>15</a:t>
            </a:fld>
            <a:endParaRPr lang="en-US"/>
          </a:p>
        </p:txBody>
      </p:sp>
    </p:spTree>
    <p:extLst>
      <p:ext uri="{BB962C8B-B14F-4D97-AF65-F5344CB8AC3E}">
        <p14:creationId xmlns:p14="http://schemas.microsoft.com/office/powerpoint/2010/main" val="221789513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id="{52297C4B-84D7-EDC8-F6F6-53F29890AA2A}"/>
              </a:ext>
            </a:extLst>
          </p:cNvPr>
          <p:cNvSpPr/>
          <p:nvPr/>
        </p:nvSpPr>
        <p:spPr>
          <a:xfrm>
            <a:off x="8508514" y="1155870"/>
            <a:ext cx="4128422" cy="5373938"/>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314960" y="1402081"/>
            <a:ext cx="11511280" cy="4954268"/>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457200" lvl="0" indent="-457200" algn="just">
              <a:buClr>
                <a:srgbClr val="000000"/>
              </a:buClr>
              <a:buFont typeface="Wingdings" panose="05000000000000000000" pitchFamily="2" charset="2"/>
              <a:buChar char="q"/>
            </a:pPr>
            <a:r>
              <a:rPr lang="en-US" sz="2800" kern="0" dirty="0">
                <a:solidFill>
                  <a:schemeClr val="tx1"/>
                </a:solidFill>
                <a:latin typeface="Times New Roman" panose="02020603050405020304" pitchFamily="18" charset="0"/>
                <a:ea typeface="Times New Roman" panose="02020603050405020304" pitchFamily="18" charset="0"/>
                <a:cs typeface="Arial" panose="020B0604020202020204" pitchFamily="34" charset="0"/>
                <a:sym typeface="Arial"/>
              </a:rPr>
              <a:t>Procurement and supply chain management reflects a growing emphasis concerning the strategic business importance of suppliers. </a:t>
            </a:r>
          </a:p>
          <a:p>
            <a:pPr marL="457200" lvl="0" indent="-457200" algn="just">
              <a:buClr>
                <a:srgbClr val="000000"/>
              </a:buClr>
              <a:buFont typeface="Wingdings" panose="05000000000000000000" pitchFamily="2" charset="2"/>
              <a:buChar char="q"/>
            </a:pPr>
            <a:r>
              <a:rPr lang="en-US" sz="2800" kern="0" dirty="0">
                <a:solidFill>
                  <a:schemeClr val="tx1"/>
                </a:solidFill>
                <a:latin typeface="Times New Roman" panose="02020603050405020304" pitchFamily="18" charset="0"/>
                <a:ea typeface="Times New Roman" panose="02020603050405020304" pitchFamily="18" charset="0"/>
                <a:cs typeface="Arial" panose="020B0604020202020204" pitchFamily="34" charset="0"/>
                <a:sym typeface="Arial"/>
              </a:rPr>
              <a:t>Supplier relationships are gradually shifting from an adversarial approach to a more cooperative approach with selected suppliers.</a:t>
            </a:r>
          </a:p>
          <a:p>
            <a:pPr marL="457200" lvl="0" indent="-457200" algn="just">
              <a:buClr>
                <a:srgbClr val="000000"/>
              </a:buClr>
              <a:buFont typeface="Wingdings" panose="05000000000000000000" pitchFamily="2" charset="2"/>
              <a:buChar char="q"/>
            </a:pPr>
            <a:r>
              <a:rPr lang="en-US" sz="2800" kern="0" dirty="0">
                <a:solidFill>
                  <a:schemeClr val="tx1"/>
                </a:solidFill>
                <a:latin typeface="Times New Roman" panose="02020603050405020304" pitchFamily="18" charset="0"/>
                <a:ea typeface="Times New Roman" panose="02020603050405020304" pitchFamily="18" charset="0"/>
                <a:cs typeface="Arial" panose="020B0604020202020204" pitchFamily="34" charset="0"/>
                <a:sym typeface="Arial"/>
              </a:rPr>
              <a:t>The activities that the modern procurement organization must undertake require a different mindset than that traditionally adopted. </a:t>
            </a:r>
          </a:p>
          <a:p>
            <a:pPr marL="457200" lvl="0" indent="-457200" algn="just">
              <a:buClr>
                <a:srgbClr val="000000"/>
              </a:buClr>
              <a:buFont typeface="Wingdings" panose="05000000000000000000" pitchFamily="2" charset="2"/>
              <a:buChar char="q"/>
            </a:pPr>
            <a:r>
              <a:rPr lang="en-US" sz="2800" kern="0" dirty="0">
                <a:solidFill>
                  <a:schemeClr val="tx1"/>
                </a:solidFill>
                <a:latin typeface="Times New Roman" panose="02020603050405020304" pitchFamily="18" charset="0"/>
                <a:ea typeface="Times New Roman" panose="02020603050405020304" pitchFamily="18" charset="0"/>
                <a:cs typeface="Arial" panose="020B0604020202020204" pitchFamily="34" charset="0"/>
                <a:sym typeface="Arial"/>
              </a:rPr>
              <a:t>Supplier development, partnering, supplier–design involvement, the use of full-service suppliers, lifecycle costing, long-term supplier contracts and relationships, strategic cost management and integrated internet linkages and shared databases are now seen as ways to create new value within the supply chain.</a:t>
            </a:r>
            <a:endParaRPr lang="en-US" sz="2700" kern="0" dirty="0">
              <a:solidFill>
                <a:schemeClr val="tx1"/>
              </a:solidFill>
              <a:latin typeface="Calibri" panose="020F0502020204030204" pitchFamily="34" charset="0"/>
              <a:ea typeface="Calibri" panose="020F0502020204030204" pitchFamily="34" charset="0"/>
              <a:cs typeface="Arial" panose="020B0604020202020204" pitchFamily="34" charset="0"/>
              <a:sym typeface="Arial"/>
            </a:endParaRPr>
          </a:p>
        </p:txBody>
      </p:sp>
      <p:pic>
        <p:nvPicPr>
          <p:cNvPr id="5" name="Graphic 21">
            <a:extLst>
              <a:ext uri="{FF2B5EF4-FFF2-40B4-BE49-F238E27FC236}">
                <a16:creationId xmlns:a16="http://schemas.microsoft.com/office/drawing/2014/main" id="{9E2D4076-17ED-0606-9EEA-9B0B4141C854}"/>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sp>
        <p:nvSpPr>
          <p:cNvPr id="3" name="Rectangle 2"/>
          <p:cNvSpPr/>
          <p:nvPr/>
        </p:nvSpPr>
        <p:spPr>
          <a:xfrm>
            <a:off x="3156743" y="278707"/>
            <a:ext cx="6713697" cy="584775"/>
          </a:xfrm>
          <a:prstGeom prst="rect">
            <a:avLst/>
          </a:prstGeom>
        </p:spPr>
        <p:txBody>
          <a:bodyPr wrap="none">
            <a:spAutoFit/>
          </a:bodyPr>
          <a:lstStyle/>
          <a:p>
            <a:pPr lvl="0" algn="ctr"/>
            <a:r>
              <a:rPr lang="en-US" sz="3200" b="1" dirty="0">
                <a:solidFill>
                  <a:srgbClr val="00B0F0"/>
                </a:solidFill>
                <a:latin typeface="Times New Roman"/>
                <a:ea typeface="Times New Roman"/>
                <a:cs typeface="Times New Roman"/>
                <a:sym typeface="Times New Roman"/>
              </a:rPr>
              <a:t>Integrated supply chain management</a:t>
            </a:r>
          </a:p>
        </p:txBody>
      </p:sp>
      <p:sp>
        <p:nvSpPr>
          <p:cNvPr id="4" name="Slide Number Placeholder 3"/>
          <p:cNvSpPr>
            <a:spLocks noGrp="1"/>
          </p:cNvSpPr>
          <p:nvPr>
            <p:ph type="sldNum" sz="quarter" idx="12"/>
          </p:nvPr>
        </p:nvSpPr>
        <p:spPr/>
        <p:txBody>
          <a:bodyPr/>
          <a:lstStyle/>
          <a:p>
            <a:fld id="{F7542ADD-394E-41F3-B704-951748884AEE}" type="slidenum">
              <a:rPr lang="en-US" smtClean="0"/>
              <a:t>16</a:t>
            </a:fld>
            <a:endParaRPr lang="en-US"/>
          </a:p>
        </p:txBody>
      </p:sp>
    </p:spTree>
    <p:extLst>
      <p:ext uri="{BB962C8B-B14F-4D97-AF65-F5344CB8AC3E}">
        <p14:creationId xmlns:p14="http://schemas.microsoft.com/office/powerpoint/2010/main" val="285375820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id="{52297C4B-84D7-EDC8-F6F6-53F29890AA2A}"/>
              </a:ext>
            </a:extLst>
          </p:cNvPr>
          <p:cNvSpPr/>
          <p:nvPr/>
        </p:nvSpPr>
        <p:spPr>
          <a:xfrm>
            <a:off x="8508514" y="1318018"/>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457200" y="1543346"/>
            <a:ext cx="11287759" cy="4501654"/>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457200" lvl="0" indent="-457200" algn="just">
              <a:buClr>
                <a:srgbClr val="000000"/>
              </a:buClr>
              <a:buFont typeface="Wingdings" panose="05000000000000000000" pitchFamily="2" charset="2"/>
              <a:buChar char="q"/>
            </a:pPr>
            <a:r>
              <a:rPr lang="en-US" sz="2800" kern="0" dirty="0">
                <a:solidFill>
                  <a:schemeClr val="tx1"/>
                </a:solidFill>
                <a:latin typeface="Times New Roman" panose="02020603050405020304" pitchFamily="18" charset="0"/>
                <a:ea typeface="Times New Roman" panose="02020603050405020304" pitchFamily="18" charset="0"/>
                <a:cs typeface="Arial" panose="020B0604020202020204" pitchFamily="34" charset="0"/>
                <a:sym typeface="Arial"/>
              </a:rPr>
              <a:t>There has been a rapidly growing trend to outsource a wide range of manufacturing and service delivery. </a:t>
            </a:r>
          </a:p>
          <a:p>
            <a:pPr marL="457200" lvl="0" indent="-457200" algn="just">
              <a:buClr>
                <a:srgbClr val="000000"/>
              </a:buClr>
              <a:buFont typeface="Wingdings" panose="05000000000000000000" pitchFamily="2" charset="2"/>
              <a:buChar char="q"/>
            </a:pPr>
            <a:endParaRPr lang="en-US" sz="2800" kern="0" dirty="0">
              <a:solidFill>
                <a:schemeClr val="tx1"/>
              </a:solidFill>
              <a:latin typeface="Times New Roman" panose="02020603050405020304" pitchFamily="18" charset="0"/>
              <a:ea typeface="Times New Roman" panose="02020603050405020304" pitchFamily="18" charset="0"/>
              <a:cs typeface="Arial" panose="020B0604020202020204" pitchFamily="34" charset="0"/>
              <a:sym typeface="Arial"/>
            </a:endParaRPr>
          </a:p>
          <a:p>
            <a:pPr marL="457200" lvl="0" indent="-457200" algn="just">
              <a:buClr>
                <a:srgbClr val="000000"/>
              </a:buClr>
              <a:buFont typeface="Wingdings" panose="05000000000000000000" pitchFamily="2" charset="2"/>
              <a:buChar char="q"/>
            </a:pPr>
            <a:r>
              <a:rPr lang="en-US" sz="2800" kern="0" dirty="0">
                <a:solidFill>
                  <a:schemeClr val="tx1"/>
                </a:solidFill>
                <a:latin typeface="Times New Roman" panose="02020603050405020304" pitchFamily="18" charset="0"/>
                <a:ea typeface="Times New Roman" panose="02020603050405020304" pitchFamily="18" charset="0"/>
                <a:cs typeface="Arial" panose="020B0604020202020204" pitchFamily="34" charset="0"/>
                <a:sym typeface="Arial"/>
              </a:rPr>
              <a:t>This trend of outsourcing has challenged procurement departments to improve their management of tender processes, due diligence, negotiation with different cultures, managing outsourced contracts and applying open book methodologies. </a:t>
            </a:r>
          </a:p>
          <a:p>
            <a:pPr marL="457200" lvl="0" indent="-457200" algn="just">
              <a:buClr>
                <a:srgbClr val="000000"/>
              </a:buClr>
              <a:buFont typeface="Wingdings" panose="05000000000000000000" pitchFamily="2" charset="2"/>
              <a:buChar char="q"/>
            </a:pPr>
            <a:endParaRPr lang="en-US" sz="2800" kern="0" dirty="0">
              <a:solidFill>
                <a:schemeClr val="tx1"/>
              </a:solidFill>
              <a:latin typeface="Times New Roman" panose="02020603050405020304" pitchFamily="18" charset="0"/>
              <a:ea typeface="Times New Roman" panose="02020603050405020304" pitchFamily="18" charset="0"/>
              <a:cs typeface="Arial" panose="020B0604020202020204" pitchFamily="34" charset="0"/>
              <a:sym typeface="Arial"/>
            </a:endParaRPr>
          </a:p>
          <a:p>
            <a:pPr marL="457200" lvl="0" indent="-457200" algn="just">
              <a:buClr>
                <a:srgbClr val="000000"/>
              </a:buClr>
              <a:buFont typeface="Wingdings" panose="05000000000000000000" pitchFamily="2" charset="2"/>
              <a:buChar char="q"/>
            </a:pPr>
            <a:r>
              <a:rPr lang="en-US" sz="2800" kern="0" dirty="0">
                <a:solidFill>
                  <a:schemeClr val="tx1"/>
                </a:solidFill>
                <a:latin typeface="Times New Roman" panose="02020603050405020304" pitchFamily="18" charset="0"/>
                <a:ea typeface="Times New Roman" panose="02020603050405020304" pitchFamily="18" charset="0"/>
                <a:cs typeface="Arial" panose="020B0604020202020204" pitchFamily="34" charset="0"/>
                <a:sym typeface="Arial"/>
              </a:rPr>
              <a:t>Procurement as a function is not immune from outsourcing actions.</a:t>
            </a:r>
            <a:endParaRPr lang="en-US" sz="2800" kern="0" dirty="0">
              <a:solidFill>
                <a:schemeClr val="tx1"/>
              </a:solidFill>
              <a:latin typeface="Calibri" panose="020F0502020204030204" pitchFamily="34" charset="0"/>
              <a:ea typeface="Calibri" panose="020F0502020204030204" pitchFamily="34" charset="0"/>
              <a:cs typeface="Arial" panose="020B0604020202020204" pitchFamily="34" charset="0"/>
              <a:sym typeface="Arial"/>
            </a:endParaRPr>
          </a:p>
        </p:txBody>
      </p:sp>
      <p:pic>
        <p:nvPicPr>
          <p:cNvPr id="5" name="Graphic 21">
            <a:extLst>
              <a:ext uri="{FF2B5EF4-FFF2-40B4-BE49-F238E27FC236}">
                <a16:creationId xmlns:a16="http://schemas.microsoft.com/office/drawing/2014/main" id="{9E2D4076-17ED-0606-9EEA-9B0B4141C854}"/>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sp>
        <p:nvSpPr>
          <p:cNvPr id="3" name="Rectangle 2"/>
          <p:cNvSpPr/>
          <p:nvPr/>
        </p:nvSpPr>
        <p:spPr>
          <a:xfrm>
            <a:off x="2619090" y="460216"/>
            <a:ext cx="9342366" cy="523220"/>
          </a:xfrm>
          <a:prstGeom prst="rect">
            <a:avLst/>
          </a:prstGeom>
        </p:spPr>
        <p:txBody>
          <a:bodyPr wrap="none">
            <a:spAutoFit/>
          </a:bodyPr>
          <a:lstStyle/>
          <a:p>
            <a:pPr lvl="0" algn="ctr"/>
            <a:r>
              <a:rPr lang="en-US" sz="2800" b="1" dirty="0">
                <a:solidFill>
                  <a:srgbClr val="00B0F0"/>
                </a:solidFill>
                <a:latin typeface="Times New Roman"/>
                <a:ea typeface="Times New Roman"/>
                <a:cs typeface="Times New Roman"/>
                <a:sym typeface="Times New Roman"/>
              </a:rPr>
              <a:t>The increasing trend to outsource manufacture and services</a:t>
            </a:r>
          </a:p>
        </p:txBody>
      </p:sp>
      <p:sp>
        <p:nvSpPr>
          <p:cNvPr id="4" name="Slide Number Placeholder 3"/>
          <p:cNvSpPr>
            <a:spLocks noGrp="1"/>
          </p:cNvSpPr>
          <p:nvPr>
            <p:ph type="sldNum" sz="quarter" idx="12"/>
          </p:nvPr>
        </p:nvSpPr>
        <p:spPr/>
        <p:txBody>
          <a:bodyPr/>
          <a:lstStyle/>
          <a:p>
            <a:fld id="{F7542ADD-394E-41F3-B704-951748884AEE}" type="slidenum">
              <a:rPr lang="en-US" smtClean="0"/>
              <a:t>17</a:t>
            </a:fld>
            <a:endParaRPr lang="en-US"/>
          </a:p>
        </p:txBody>
      </p:sp>
    </p:spTree>
    <p:extLst>
      <p:ext uri="{BB962C8B-B14F-4D97-AF65-F5344CB8AC3E}">
        <p14:creationId xmlns:p14="http://schemas.microsoft.com/office/powerpoint/2010/main" val="233670992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id="{52297C4B-84D7-EDC8-F6F6-53F29890AA2A}"/>
              </a:ext>
            </a:extLst>
          </p:cNvPr>
          <p:cNvSpPr/>
          <p:nvPr/>
        </p:nvSpPr>
        <p:spPr>
          <a:xfrm>
            <a:off x="8508514" y="1318018"/>
            <a:ext cx="4128422" cy="5038332"/>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274320" y="1543346"/>
            <a:ext cx="11606505" cy="4613614"/>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457200" lvl="0" indent="-457200" algn="just">
              <a:buClr>
                <a:srgbClr val="000000"/>
              </a:buClr>
              <a:buFont typeface="Wingdings" panose="05000000000000000000" pitchFamily="2" charset="2"/>
              <a:buChar char="q"/>
            </a:pPr>
            <a:r>
              <a:rPr lang="en-US" sz="2800" kern="0" dirty="0">
                <a:solidFill>
                  <a:schemeClr val="tx1"/>
                </a:solidFill>
                <a:latin typeface="Times New Roman" panose="02020603050405020304" pitchFamily="18" charset="0"/>
                <a:ea typeface="Times New Roman" panose="02020603050405020304" pitchFamily="18" charset="0"/>
                <a:cs typeface="Arial" panose="020B0604020202020204" pitchFamily="34" charset="0"/>
                <a:sym typeface="Arial"/>
              </a:rPr>
              <a:t>Enlightened organizations have recognized that procurement can contribute to corporate efficiency.</a:t>
            </a:r>
          </a:p>
          <a:p>
            <a:pPr lvl="0" algn="just">
              <a:buClr>
                <a:srgbClr val="000000"/>
              </a:buClr>
            </a:pPr>
            <a:r>
              <a:rPr lang="en-US" sz="2800" kern="0" dirty="0">
                <a:solidFill>
                  <a:schemeClr val="tx1"/>
                </a:solidFill>
                <a:latin typeface="Times New Roman" panose="02020603050405020304" pitchFamily="18" charset="0"/>
                <a:ea typeface="Times New Roman" panose="02020603050405020304" pitchFamily="18" charset="0"/>
                <a:cs typeface="Arial" panose="020B0604020202020204" pitchFamily="34" charset="0"/>
                <a:sym typeface="Arial"/>
              </a:rPr>
              <a:t> </a:t>
            </a:r>
          </a:p>
          <a:p>
            <a:pPr lvl="0" algn="just">
              <a:buClr>
                <a:srgbClr val="000000"/>
              </a:buClr>
            </a:pPr>
            <a:endParaRPr lang="en-US" sz="2800" kern="0" dirty="0">
              <a:solidFill>
                <a:schemeClr val="tx1"/>
              </a:solidFill>
              <a:latin typeface="Times New Roman" panose="02020603050405020304" pitchFamily="18" charset="0"/>
              <a:ea typeface="Times New Roman" panose="02020603050405020304" pitchFamily="18" charset="0"/>
              <a:cs typeface="Arial" panose="020B0604020202020204" pitchFamily="34" charset="0"/>
              <a:sym typeface="Arial"/>
            </a:endParaRPr>
          </a:p>
          <a:p>
            <a:pPr marL="457200" lvl="0" indent="-457200" algn="just">
              <a:buClr>
                <a:srgbClr val="000000"/>
              </a:buClr>
              <a:buFont typeface="Wingdings" panose="05000000000000000000" pitchFamily="2" charset="2"/>
              <a:buChar char="q"/>
            </a:pPr>
            <a:r>
              <a:rPr lang="en-US" sz="2800" kern="0" dirty="0">
                <a:solidFill>
                  <a:schemeClr val="tx1"/>
                </a:solidFill>
                <a:latin typeface="Times New Roman" panose="02020603050405020304" pitchFamily="18" charset="0"/>
                <a:ea typeface="Times New Roman" panose="02020603050405020304" pitchFamily="18" charset="0"/>
                <a:cs typeface="Arial" panose="020B0604020202020204" pitchFamily="34" charset="0"/>
                <a:sym typeface="Arial"/>
              </a:rPr>
              <a:t>An example is long-range business planning which requires input on long-range costs, availability of strategic materials and supplies, supply chain developments and trends in service delivery; for example, voice recognition technology as an anti-fraud measure.</a:t>
            </a:r>
            <a:endParaRPr lang="en-US" sz="2800" kern="0" dirty="0">
              <a:solidFill>
                <a:schemeClr val="tx1"/>
              </a:solidFill>
              <a:latin typeface="Calibri" panose="020F0502020204030204" pitchFamily="34" charset="0"/>
              <a:ea typeface="Calibri" panose="020F0502020204030204" pitchFamily="34" charset="0"/>
              <a:cs typeface="Arial" panose="020B0604020202020204" pitchFamily="34" charset="0"/>
              <a:sym typeface="Arial"/>
            </a:endParaRPr>
          </a:p>
        </p:txBody>
      </p:sp>
      <p:pic>
        <p:nvPicPr>
          <p:cNvPr id="5" name="Graphic 21">
            <a:extLst>
              <a:ext uri="{FF2B5EF4-FFF2-40B4-BE49-F238E27FC236}">
                <a16:creationId xmlns:a16="http://schemas.microsoft.com/office/drawing/2014/main" id="{9E2D4076-17ED-0606-9EEA-9B0B4141C854}"/>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sp>
        <p:nvSpPr>
          <p:cNvPr id="3" name="Rectangle 2"/>
          <p:cNvSpPr/>
          <p:nvPr/>
        </p:nvSpPr>
        <p:spPr>
          <a:xfrm>
            <a:off x="2943127" y="224717"/>
            <a:ext cx="7755456" cy="954107"/>
          </a:xfrm>
          <a:prstGeom prst="rect">
            <a:avLst/>
          </a:prstGeom>
        </p:spPr>
        <p:txBody>
          <a:bodyPr wrap="none">
            <a:spAutoFit/>
          </a:bodyPr>
          <a:lstStyle/>
          <a:p>
            <a:pPr lvl="0" algn="ctr"/>
            <a:r>
              <a:rPr lang="en-US" sz="2800" b="1" dirty="0">
                <a:solidFill>
                  <a:srgbClr val="00B0F0"/>
                </a:solidFill>
                <a:latin typeface="Times New Roman"/>
                <a:ea typeface="Times New Roman"/>
                <a:cs typeface="Times New Roman"/>
                <a:sym typeface="Times New Roman"/>
              </a:rPr>
              <a:t>The recognition that procurement is a significant </a:t>
            </a:r>
          </a:p>
          <a:p>
            <a:pPr lvl="0" algn="ctr"/>
            <a:r>
              <a:rPr lang="en-US" sz="2800" b="1" dirty="0">
                <a:solidFill>
                  <a:srgbClr val="00B0F0"/>
                </a:solidFill>
                <a:latin typeface="Times New Roman"/>
                <a:ea typeface="Times New Roman"/>
                <a:cs typeface="Times New Roman"/>
                <a:sym typeface="Times New Roman"/>
              </a:rPr>
              <a:t>contributor to corporate efficiency</a:t>
            </a:r>
          </a:p>
        </p:txBody>
      </p:sp>
      <p:sp>
        <p:nvSpPr>
          <p:cNvPr id="4" name="Slide Number Placeholder 3"/>
          <p:cNvSpPr>
            <a:spLocks noGrp="1"/>
          </p:cNvSpPr>
          <p:nvPr>
            <p:ph type="sldNum" sz="quarter" idx="12"/>
          </p:nvPr>
        </p:nvSpPr>
        <p:spPr/>
        <p:txBody>
          <a:bodyPr/>
          <a:lstStyle/>
          <a:p>
            <a:fld id="{F7542ADD-394E-41F3-B704-951748884AEE}" type="slidenum">
              <a:rPr lang="en-US" smtClean="0"/>
              <a:t>18</a:t>
            </a:fld>
            <a:endParaRPr lang="en-US"/>
          </a:p>
        </p:txBody>
      </p:sp>
    </p:spTree>
    <p:extLst>
      <p:ext uri="{BB962C8B-B14F-4D97-AF65-F5344CB8AC3E}">
        <p14:creationId xmlns:p14="http://schemas.microsoft.com/office/powerpoint/2010/main" val="288605469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D78A050-B029-38A5-E3C6-CA1B86DDB6DF}"/>
            </a:ext>
          </a:extLst>
        </p:cNvPr>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id="{E05C83D2-9563-DF15-2157-F22174CE7D6A}"/>
              </a:ext>
            </a:extLst>
          </p:cNvPr>
          <p:cNvSpPr/>
          <p:nvPr/>
        </p:nvSpPr>
        <p:spPr>
          <a:xfrm>
            <a:off x="8508514" y="908832"/>
            <a:ext cx="4128422" cy="5361496"/>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EA54F60E-04E0-BC5F-EE2B-A4A831F49F02}"/>
              </a:ext>
            </a:extLst>
          </p:cNvPr>
          <p:cNvSpPr/>
          <p:nvPr/>
        </p:nvSpPr>
        <p:spPr>
          <a:xfrm>
            <a:off x="335280" y="1155868"/>
            <a:ext cx="11592560" cy="54786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l" defTabSz="914400" rtl="0" eaLnBrk="0" fontAlgn="base" latinLnBrk="0" hangingPunct="0">
              <a:lnSpc>
                <a:spcPct val="100000"/>
              </a:lnSpc>
              <a:spcBef>
                <a:spcPct val="20000"/>
              </a:spcBef>
              <a:spcAft>
                <a:spcPct val="0"/>
              </a:spcAft>
              <a:buClr>
                <a:srgbClr val="000000"/>
              </a:buClr>
              <a:buSzPct val="100000"/>
              <a:buFontTx/>
              <a:buNone/>
              <a:tabLst/>
              <a:defRPr/>
            </a:pPr>
            <a:endParaRPr kumimoji="0" lang="en-US" altLang="en-US" sz="2600" b="1" i="0" u="none" strike="noStrike" kern="0" cap="none" spc="0" normalizeH="0" baseline="0" noProof="0" dirty="0">
              <a:ln>
                <a:noFill/>
              </a:ln>
              <a:solidFill>
                <a:srgbClr val="FF0000"/>
              </a:solidFill>
              <a:effectLst/>
              <a:uLnTx/>
              <a:uFillTx/>
              <a:latin typeface="Times New Roman" panose="02020603050405020304" pitchFamily="18" charset="0"/>
              <a:cs typeface="Times New Roman" panose="02020603050405020304" pitchFamily="18" charset="0"/>
            </a:endParaRPr>
          </a:p>
          <a:p>
            <a:pPr marL="0" marR="0" lvl="0" indent="0" algn="l" defTabSz="914400" rtl="0" eaLnBrk="0" fontAlgn="base" latinLnBrk="0" hangingPunct="0">
              <a:lnSpc>
                <a:spcPct val="100000"/>
              </a:lnSpc>
              <a:spcBef>
                <a:spcPct val="20000"/>
              </a:spcBef>
              <a:spcAft>
                <a:spcPct val="0"/>
              </a:spcAft>
              <a:buClr>
                <a:srgbClr val="000000"/>
              </a:buClr>
              <a:buSzPct val="100000"/>
              <a:buFontTx/>
              <a:buNone/>
              <a:tabLst/>
              <a:defRPr/>
            </a:pPr>
            <a:r>
              <a:rPr kumimoji="0" lang="en-US" altLang="en-US" sz="2600" b="1" i="0" u="none" strike="noStrike" kern="0" cap="none" spc="0" normalizeH="0" baseline="0" noProof="0" dirty="0">
                <a:ln>
                  <a:noFill/>
                </a:ln>
                <a:solidFill>
                  <a:srgbClr val="FF0000"/>
                </a:solidFill>
                <a:effectLst/>
                <a:uLnTx/>
                <a:uFillTx/>
                <a:latin typeface="Times New Roman" panose="02020603050405020304" pitchFamily="18" charset="0"/>
                <a:cs typeface="Times New Roman" panose="02020603050405020304" pitchFamily="18" charset="0"/>
              </a:rPr>
              <a:t>Procurement:</a:t>
            </a:r>
          </a:p>
          <a:p>
            <a:pPr marL="0" marR="0" lvl="0" indent="0" algn="l" defTabSz="914400" rtl="0" eaLnBrk="0" fontAlgn="base" latinLnBrk="0" hangingPunct="0">
              <a:lnSpc>
                <a:spcPct val="100000"/>
              </a:lnSpc>
              <a:spcBef>
                <a:spcPct val="20000"/>
              </a:spcBef>
              <a:spcAft>
                <a:spcPct val="0"/>
              </a:spcAft>
              <a:buClr>
                <a:srgbClr val="000000"/>
              </a:buClr>
              <a:buSzPct val="100000"/>
              <a:buFontTx/>
              <a:buNone/>
              <a:tabLst/>
              <a:defRPr/>
            </a:pPr>
            <a:r>
              <a:rPr kumimoji="0" lang="en-US" altLang="en-US" sz="2600" b="0" i="0" u="none" strike="noStrike" kern="0" cap="none" spc="0" normalizeH="0" baseline="0" noProof="0" dirty="0">
                <a:ln>
                  <a:noFill/>
                </a:ln>
                <a:solidFill>
                  <a:srgbClr val="000000"/>
                </a:solidFill>
                <a:effectLst/>
                <a:uLnTx/>
                <a:uFillTx/>
                <a:latin typeface="Times New Roman" panose="02020603050405020304" pitchFamily="18" charset="0"/>
                <a:cs typeface="Times New Roman" panose="02020603050405020304" pitchFamily="18" charset="0"/>
              </a:rPr>
              <a:t>The responsibility for acquiring the goods and services upon the organization needs:</a:t>
            </a:r>
          </a:p>
          <a:p>
            <a:pPr marL="0" marR="0" lvl="0" indent="0" algn="l" defTabSz="914400" rtl="0" eaLnBrk="0" fontAlgn="base" latinLnBrk="0" hangingPunct="0">
              <a:lnSpc>
                <a:spcPct val="100000"/>
              </a:lnSpc>
              <a:spcBef>
                <a:spcPct val="20000"/>
              </a:spcBef>
              <a:spcAft>
                <a:spcPct val="0"/>
              </a:spcAft>
              <a:buClr>
                <a:srgbClr val="000000"/>
              </a:buClr>
              <a:buSzPct val="100000"/>
              <a:buFontTx/>
              <a:buNone/>
              <a:tabLst/>
              <a:defRPr/>
            </a:pPr>
            <a:r>
              <a:rPr kumimoji="0" lang="en-US" altLang="en-US" sz="2600" b="1" i="0" u="none" strike="noStrike" kern="0" cap="none" spc="0" normalizeH="0" baseline="0" noProof="0" dirty="0">
                <a:ln>
                  <a:noFill/>
                </a:ln>
                <a:solidFill>
                  <a:srgbClr val="FF0000"/>
                </a:solidFill>
                <a:effectLst/>
                <a:uLnTx/>
                <a:uFillTx/>
                <a:latin typeface="Times New Roman" panose="02020603050405020304" pitchFamily="18" charset="0"/>
                <a:cs typeface="Times New Roman" panose="02020603050405020304" pitchFamily="18" charset="0"/>
              </a:rPr>
              <a:t>Purchasing:</a:t>
            </a:r>
            <a:r>
              <a:rPr kumimoji="0" lang="en-US" altLang="en-US" sz="2600" b="0" i="0" u="none" strike="noStrike" kern="0" cap="none" spc="0" normalizeH="0" baseline="0" noProof="0" dirty="0">
                <a:ln>
                  <a:noFill/>
                </a:ln>
                <a:solidFill>
                  <a:srgbClr val="FF0000"/>
                </a:solidFill>
                <a:effectLst/>
                <a:uLnTx/>
                <a:uFillTx/>
                <a:latin typeface="Times New Roman" panose="02020603050405020304" pitchFamily="18" charset="0"/>
                <a:cs typeface="Times New Roman" panose="02020603050405020304" pitchFamily="18" charset="0"/>
              </a:rPr>
              <a:t> </a:t>
            </a:r>
          </a:p>
          <a:p>
            <a:pPr marL="0" marR="0" lvl="0" indent="0" algn="l" defTabSz="914400" rtl="0" eaLnBrk="0" fontAlgn="base" latinLnBrk="0" hangingPunct="0">
              <a:lnSpc>
                <a:spcPct val="100000"/>
              </a:lnSpc>
              <a:spcBef>
                <a:spcPct val="20000"/>
              </a:spcBef>
              <a:spcAft>
                <a:spcPct val="0"/>
              </a:spcAft>
              <a:buClr>
                <a:srgbClr val="000000"/>
              </a:buClr>
              <a:buSzPct val="100000"/>
              <a:buFontTx/>
              <a:buNone/>
              <a:tabLst/>
              <a:defRPr/>
            </a:pPr>
            <a:r>
              <a:rPr kumimoji="0" lang="en-US" altLang="en-US" sz="2600" b="0" i="0" u="none" strike="noStrike" kern="0" cap="none" spc="0" normalizeH="0" baseline="0" noProof="0" dirty="0">
                <a:ln>
                  <a:noFill/>
                </a:ln>
                <a:solidFill>
                  <a:srgbClr val="000000"/>
                </a:solidFill>
                <a:effectLst/>
                <a:uLnTx/>
                <a:uFillTx/>
                <a:latin typeface="Times New Roman" panose="02020603050405020304" pitchFamily="18" charset="0"/>
                <a:cs typeface="Times New Roman" panose="02020603050405020304" pitchFamily="18" charset="0"/>
              </a:rPr>
              <a:t>Implies the monetary transaction</a:t>
            </a:r>
            <a:r>
              <a:rPr kumimoji="0" lang="en-US" altLang="en-US" sz="2800" b="0" i="0" u="none" strike="noStrike" kern="0" cap="none" spc="0" normalizeH="0" baseline="0" noProof="0" dirty="0">
                <a:ln>
                  <a:noFill/>
                </a:ln>
                <a:solidFill>
                  <a:srgbClr val="000000"/>
                </a:solidFill>
                <a:effectLst/>
                <a:uLnTx/>
                <a:uFillTx/>
                <a:latin typeface="Times New Roman" panose="02020603050405020304" pitchFamily="18" charset="0"/>
                <a:cs typeface="Times New Roman" panose="02020603050405020304" pitchFamily="18" charset="0"/>
              </a:rPr>
              <a:t>.</a:t>
            </a:r>
          </a:p>
          <a:p>
            <a:pPr marL="742950" marR="0" lvl="1" indent="-285750" algn="l" defTabSz="914400" rtl="0" eaLnBrk="0" fontAlgn="base" latinLnBrk="0" hangingPunct="0">
              <a:lnSpc>
                <a:spcPct val="100000"/>
              </a:lnSpc>
              <a:spcBef>
                <a:spcPct val="20000"/>
              </a:spcBef>
              <a:spcAft>
                <a:spcPct val="0"/>
              </a:spcAft>
              <a:buClr>
                <a:srgbClr val="B2B2B2"/>
              </a:buClr>
              <a:buSzPct val="100000"/>
              <a:buFontTx/>
              <a:buChar char="•"/>
              <a:tabLst/>
              <a:defRPr/>
            </a:pPr>
            <a:r>
              <a:rPr kumimoji="0" lang="en-US" altLang="en-US" sz="2400" b="1" i="0" u="none" strike="noStrike" kern="0" cap="none" spc="0" normalizeH="0" baseline="0" noProof="0" dirty="0">
                <a:ln>
                  <a:noFill/>
                </a:ln>
                <a:solidFill>
                  <a:srgbClr val="FF0000"/>
                </a:solidFill>
                <a:effectLst/>
                <a:uLnTx/>
                <a:uFillTx/>
                <a:latin typeface="Times New Roman" panose="02020603050405020304" pitchFamily="18" charset="0"/>
                <a:cs typeface="Times New Roman" panose="02020603050405020304" pitchFamily="18" charset="0"/>
              </a:rPr>
              <a:t>Goods:</a:t>
            </a:r>
          </a:p>
          <a:p>
            <a:pPr marL="1143000" marR="0" lvl="2" indent="-228600" algn="l" defTabSz="914400" rtl="0" eaLnBrk="0" fontAlgn="base" latinLnBrk="0" hangingPunct="0">
              <a:lnSpc>
                <a:spcPct val="100000"/>
              </a:lnSpc>
              <a:spcBef>
                <a:spcPct val="20000"/>
              </a:spcBef>
              <a:spcAft>
                <a:spcPct val="0"/>
              </a:spcAft>
              <a:buClr>
                <a:srgbClr val="B2B2B2"/>
              </a:buClr>
              <a:buSzPct val="100000"/>
              <a:buFontTx/>
              <a:buChar char="•"/>
              <a:tabLst/>
              <a:defRPr/>
            </a:pPr>
            <a:r>
              <a:rPr kumimoji="0" lang="en-US" altLang="en-US" sz="2400" i="0" u="none" strike="noStrike" kern="0" cap="none" spc="0" normalizeH="0" baseline="0" noProof="0" dirty="0">
                <a:ln>
                  <a:noFill/>
                </a:ln>
                <a:solidFill>
                  <a:srgbClr val="000000"/>
                </a:solidFill>
                <a:effectLst/>
                <a:uLnTx/>
                <a:uFillTx/>
                <a:latin typeface="Times New Roman" panose="02020603050405020304" pitchFamily="18" charset="0"/>
                <a:cs typeface="Times New Roman" panose="02020603050405020304" pitchFamily="18" charset="0"/>
              </a:rPr>
              <a:t>Raw materials</a:t>
            </a:r>
          </a:p>
          <a:p>
            <a:pPr marL="1143000" marR="0" lvl="2" indent="-228600" algn="l" defTabSz="914400" rtl="0" eaLnBrk="0" fontAlgn="base" latinLnBrk="0" hangingPunct="0">
              <a:lnSpc>
                <a:spcPct val="100000"/>
              </a:lnSpc>
              <a:spcBef>
                <a:spcPct val="20000"/>
              </a:spcBef>
              <a:spcAft>
                <a:spcPct val="0"/>
              </a:spcAft>
              <a:buClr>
                <a:srgbClr val="B2B2B2"/>
              </a:buClr>
              <a:buSzPct val="100000"/>
              <a:buFontTx/>
              <a:buChar char="•"/>
              <a:tabLst/>
              <a:defRPr/>
            </a:pPr>
            <a:r>
              <a:rPr kumimoji="0" lang="en-US" altLang="en-US" sz="2400" i="0" u="none" strike="noStrike" kern="0" cap="none" spc="0" normalizeH="0" baseline="0" noProof="0" dirty="0">
                <a:ln>
                  <a:noFill/>
                </a:ln>
                <a:solidFill>
                  <a:srgbClr val="000000"/>
                </a:solidFill>
                <a:effectLst/>
                <a:uLnTx/>
                <a:uFillTx/>
                <a:latin typeface="Times New Roman" panose="02020603050405020304" pitchFamily="18" charset="0"/>
                <a:cs typeface="Times New Roman" panose="02020603050405020304" pitchFamily="18" charset="0"/>
              </a:rPr>
              <a:t>Production parts</a:t>
            </a:r>
          </a:p>
          <a:p>
            <a:pPr marL="1143000" marR="0" lvl="2" indent="-228600" algn="l" defTabSz="914400" rtl="0" eaLnBrk="0" fontAlgn="base" latinLnBrk="0" hangingPunct="0">
              <a:lnSpc>
                <a:spcPct val="100000"/>
              </a:lnSpc>
              <a:spcBef>
                <a:spcPct val="20000"/>
              </a:spcBef>
              <a:spcAft>
                <a:spcPct val="0"/>
              </a:spcAft>
              <a:buClr>
                <a:srgbClr val="B2B2B2"/>
              </a:buClr>
              <a:buSzPct val="100000"/>
              <a:buFontTx/>
              <a:buChar char="•"/>
              <a:tabLst/>
              <a:defRPr/>
            </a:pPr>
            <a:r>
              <a:rPr kumimoji="0" lang="en-US" altLang="en-US" sz="2400" i="0" u="none" strike="noStrike" kern="0" cap="none" spc="0" normalizeH="0" baseline="0" noProof="0" dirty="0">
                <a:ln>
                  <a:noFill/>
                </a:ln>
                <a:solidFill>
                  <a:srgbClr val="000000"/>
                </a:solidFill>
                <a:effectLst/>
                <a:uLnTx/>
                <a:uFillTx/>
                <a:latin typeface="Times New Roman" panose="02020603050405020304" pitchFamily="18" charset="0"/>
                <a:cs typeface="Times New Roman" panose="02020603050405020304" pitchFamily="18" charset="0"/>
              </a:rPr>
              <a:t>Maintenance, repair and operating supplies (MRO)</a:t>
            </a:r>
          </a:p>
          <a:p>
            <a:pPr marL="742950" marR="0" lvl="1" indent="-285750" algn="l" defTabSz="914400" rtl="0" eaLnBrk="0" fontAlgn="base" latinLnBrk="0" hangingPunct="0">
              <a:lnSpc>
                <a:spcPct val="100000"/>
              </a:lnSpc>
              <a:spcBef>
                <a:spcPct val="20000"/>
              </a:spcBef>
              <a:spcAft>
                <a:spcPct val="0"/>
              </a:spcAft>
              <a:buClr>
                <a:srgbClr val="B2B2B2"/>
              </a:buClr>
              <a:buSzPct val="100000"/>
              <a:buFontTx/>
              <a:buChar char="•"/>
              <a:tabLst/>
              <a:defRPr/>
            </a:pPr>
            <a:r>
              <a:rPr kumimoji="0" lang="en-US" altLang="en-US" sz="2400" b="1" i="0" u="none" strike="noStrike" kern="0" cap="none" spc="0" normalizeH="0" baseline="0" noProof="0" dirty="0">
                <a:ln>
                  <a:noFill/>
                </a:ln>
                <a:solidFill>
                  <a:srgbClr val="FF0000"/>
                </a:solidFill>
                <a:effectLst/>
                <a:uLnTx/>
                <a:uFillTx/>
                <a:latin typeface="Times New Roman" panose="02020603050405020304" pitchFamily="18" charset="0"/>
                <a:cs typeface="Times New Roman" panose="02020603050405020304" pitchFamily="18" charset="0"/>
              </a:rPr>
              <a:t>Services:</a:t>
            </a:r>
          </a:p>
          <a:p>
            <a:pPr marL="1143000" marR="0" lvl="2" indent="-228600" algn="l" defTabSz="914400" rtl="0" eaLnBrk="0" fontAlgn="base" latinLnBrk="0" hangingPunct="0">
              <a:lnSpc>
                <a:spcPct val="100000"/>
              </a:lnSpc>
              <a:spcBef>
                <a:spcPct val="20000"/>
              </a:spcBef>
              <a:spcAft>
                <a:spcPct val="0"/>
              </a:spcAft>
              <a:buClr>
                <a:srgbClr val="B2B2B2"/>
              </a:buClr>
              <a:buSzPct val="100000"/>
              <a:buFontTx/>
              <a:buChar char="•"/>
              <a:tabLst/>
              <a:defRPr/>
            </a:pPr>
            <a:r>
              <a:rPr kumimoji="0" lang="en-US" altLang="en-US" sz="2400" i="0" u="none" strike="noStrike" kern="0" cap="none" spc="0" normalizeH="0" baseline="0" noProof="0" dirty="0">
                <a:ln>
                  <a:noFill/>
                </a:ln>
                <a:solidFill>
                  <a:srgbClr val="000000"/>
                </a:solidFill>
                <a:effectLst/>
                <a:uLnTx/>
                <a:uFillTx/>
                <a:latin typeface="Times New Roman" panose="02020603050405020304" pitchFamily="18" charset="0"/>
                <a:cs typeface="Times New Roman" panose="02020603050405020304" pitchFamily="18" charset="0"/>
              </a:rPr>
              <a:t>Consulting services</a:t>
            </a:r>
          </a:p>
          <a:p>
            <a:pPr marL="1143000" marR="0" lvl="2" indent="-228600" algn="l" defTabSz="914400" rtl="0" eaLnBrk="0" fontAlgn="base" latinLnBrk="0" hangingPunct="0">
              <a:lnSpc>
                <a:spcPct val="100000"/>
              </a:lnSpc>
              <a:spcBef>
                <a:spcPct val="20000"/>
              </a:spcBef>
              <a:spcAft>
                <a:spcPct val="0"/>
              </a:spcAft>
              <a:buClr>
                <a:srgbClr val="B2B2B2"/>
              </a:buClr>
              <a:buSzPct val="100000"/>
              <a:buFontTx/>
              <a:buChar char="•"/>
              <a:tabLst/>
              <a:defRPr/>
            </a:pPr>
            <a:r>
              <a:rPr kumimoji="0" lang="en-US" altLang="en-US" sz="2400" i="0" u="none" strike="noStrike" kern="0" cap="none" spc="0" normalizeH="0" baseline="0" noProof="0" dirty="0">
                <a:ln>
                  <a:noFill/>
                </a:ln>
                <a:solidFill>
                  <a:srgbClr val="000000"/>
                </a:solidFill>
                <a:effectLst/>
                <a:uLnTx/>
                <a:uFillTx/>
                <a:latin typeface="Times New Roman" panose="02020603050405020304" pitchFamily="18" charset="0"/>
                <a:cs typeface="Times New Roman" panose="02020603050405020304" pitchFamily="18" charset="0"/>
              </a:rPr>
              <a:t>Utilities</a:t>
            </a:r>
          </a:p>
          <a:p>
            <a:pPr marL="1143000" marR="0" lvl="2" indent="-228600" algn="l" defTabSz="914400" rtl="0" eaLnBrk="0" fontAlgn="base" latinLnBrk="0" hangingPunct="0">
              <a:lnSpc>
                <a:spcPct val="100000"/>
              </a:lnSpc>
              <a:spcBef>
                <a:spcPct val="20000"/>
              </a:spcBef>
              <a:spcAft>
                <a:spcPct val="0"/>
              </a:spcAft>
              <a:buClr>
                <a:srgbClr val="B2B2B2"/>
              </a:buClr>
              <a:buSzPct val="100000"/>
              <a:buFontTx/>
              <a:buChar char="•"/>
              <a:tabLst/>
              <a:defRPr/>
            </a:pPr>
            <a:r>
              <a:rPr kumimoji="0" lang="en-US" altLang="en-US" sz="2400" i="0" u="none" strike="noStrike" kern="0" cap="none" spc="0" normalizeH="0" baseline="0" noProof="0" dirty="0">
                <a:ln>
                  <a:noFill/>
                </a:ln>
                <a:solidFill>
                  <a:srgbClr val="000000"/>
                </a:solidFill>
                <a:effectLst/>
                <a:uLnTx/>
                <a:uFillTx/>
                <a:latin typeface="Times New Roman" panose="02020603050405020304" pitchFamily="18" charset="0"/>
                <a:cs typeface="Times New Roman" panose="02020603050405020304" pitchFamily="18" charset="0"/>
              </a:rPr>
              <a:t>Worker's health care benefits.</a:t>
            </a:r>
          </a:p>
          <a:p>
            <a:pPr marL="742950" marR="0" lvl="1" indent="-285750" algn="l" defTabSz="914400" rtl="0" eaLnBrk="0" fontAlgn="base" latinLnBrk="0" hangingPunct="0">
              <a:lnSpc>
                <a:spcPct val="100000"/>
              </a:lnSpc>
              <a:spcBef>
                <a:spcPct val="20000"/>
              </a:spcBef>
              <a:spcAft>
                <a:spcPct val="0"/>
              </a:spcAft>
              <a:buClr>
                <a:srgbClr val="B2B2B2"/>
              </a:buClr>
              <a:buSzPct val="100000"/>
              <a:buFontTx/>
              <a:buChar char="•"/>
              <a:tabLst/>
              <a:defRPr/>
            </a:pPr>
            <a:endParaRPr kumimoji="0" lang="en-US" altLang="en-US" sz="2400" b="1" i="0" u="none" strike="noStrike" kern="0" cap="none" spc="0" normalizeH="0" baseline="0" noProof="0" dirty="0">
              <a:ln>
                <a:noFill/>
              </a:ln>
              <a:solidFill>
                <a:srgbClr val="000000"/>
              </a:solidFill>
              <a:effectLst/>
              <a:uLnTx/>
              <a:uFillTx/>
              <a:latin typeface="Times New Roman" panose="02020603050405020304" pitchFamily="18" charset="0"/>
              <a:cs typeface="Times New Roman" panose="02020603050405020304" pitchFamily="18" charset="0"/>
            </a:endParaRPr>
          </a:p>
        </p:txBody>
      </p:sp>
      <p:pic>
        <p:nvPicPr>
          <p:cNvPr id="5" name="Graphic 21">
            <a:extLst>
              <a:ext uri="{FF2B5EF4-FFF2-40B4-BE49-F238E27FC236}">
                <a16:creationId xmlns:a16="http://schemas.microsoft.com/office/drawing/2014/main" id="{3FEFB19C-4156-346F-0EB2-5F78AE69A182}"/>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sp>
        <p:nvSpPr>
          <p:cNvPr id="3" name="Rectangle 2">
            <a:extLst>
              <a:ext uri="{FF2B5EF4-FFF2-40B4-BE49-F238E27FC236}">
                <a16:creationId xmlns:a16="http://schemas.microsoft.com/office/drawing/2014/main" id="{F5E4F156-8CEB-F608-0037-6304EBC60303}"/>
              </a:ext>
            </a:extLst>
          </p:cNvPr>
          <p:cNvSpPr/>
          <p:nvPr/>
        </p:nvSpPr>
        <p:spPr>
          <a:xfrm>
            <a:off x="3562040" y="248424"/>
            <a:ext cx="5415393" cy="584775"/>
          </a:xfrm>
          <a:prstGeom prst="rect">
            <a:avLst/>
          </a:prstGeom>
        </p:spPr>
        <p:txBody>
          <a:bodyPr wrap="none">
            <a:spAutoFit/>
          </a:bodyPr>
          <a:lstStyle/>
          <a:p>
            <a:pPr lvl="0" algn="ctr"/>
            <a:r>
              <a:rPr lang="en-US" sz="3200" b="1" dirty="0">
                <a:solidFill>
                  <a:srgbClr val="00B0F0"/>
                </a:solidFill>
                <a:latin typeface="Times New Roman"/>
                <a:ea typeface="Times New Roman"/>
                <a:cs typeface="Times New Roman"/>
                <a:sym typeface="Times New Roman"/>
              </a:rPr>
              <a:t>Purchasing and Procurement </a:t>
            </a:r>
          </a:p>
        </p:txBody>
      </p:sp>
      <p:sp>
        <p:nvSpPr>
          <p:cNvPr id="4" name="Slide Number Placeholder 3">
            <a:extLst>
              <a:ext uri="{FF2B5EF4-FFF2-40B4-BE49-F238E27FC236}">
                <a16:creationId xmlns:a16="http://schemas.microsoft.com/office/drawing/2014/main" id="{B5574530-354E-D4E5-FF4B-E38971493460}"/>
              </a:ext>
            </a:extLst>
          </p:cNvPr>
          <p:cNvSpPr>
            <a:spLocks noGrp="1"/>
          </p:cNvSpPr>
          <p:nvPr>
            <p:ph type="sldNum" sz="quarter" idx="12"/>
          </p:nvPr>
        </p:nvSpPr>
        <p:spPr>
          <a:xfrm>
            <a:off x="8620760" y="6516391"/>
            <a:ext cx="2743200" cy="365125"/>
          </a:xfrm>
        </p:spPr>
        <p:txBody>
          <a:bodyPr/>
          <a:lstStyle/>
          <a:p>
            <a:fld id="{F7542ADD-394E-41F3-B704-951748884AEE}" type="slidenum">
              <a:rPr lang="en-US" smtClean="0"/>
              <a:t>19</a:t>
            </a:fld>
            <a:endParaRPr lang="en-US" dirty="0"/>
          </a:p>
        </p:txBody>
      </p:sp>
    </p:spTree>
    <p:extLst>
      <p:ext uri="{BB962C8B-B14F-4D97-AF65-F5344CB8AC3E}">
        <p14:creationId xmlns:p14="http://schemas.microsoft.com/office/powerpoint/2010/main" val="112315848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0D6FC19-78BA-6C82-5BAC-A9CCDD94E396}"/>
            </a:ext>
          </a:extLst>
        </p:cNvPr>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id="{D8C7EB1E-0249-E64D-5E2C-3DA69383D79B}"/>
              </a:ext>
            </a:extLst>
          </p:cNvPr>
          <p:cNvSpPr/>
          <p:nvPr/>
        </p:nvSpPr>
        <p:spPr>
          <a:xfrm>
            <a:off x="8610600" y="975360"/>
            <a:ext cx="4128422" cy="5285412"/>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97540ED0-4533-E2EC-C5AA-BCEA4FDB9923}"/>
              </a:ext>
            </a:extLst>
          </p:cNvPr>
          <p:cNvSpPr/>
          <p:nvPr/>
        </p:nvSpPr>
        <p:spPr>
          <a:xfrm>
            <a:off x="406400" y="1330960"/>
            <a:ext cx="11379200" cy="49298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457200" lvl="0" indent="-457200" algn="just">
              <a:spcBef>
                <a:spcPts val="1200"/>
              </a:spcBef>
              <a:spcAft>
                <a:spcPts val="1200"/>
              </a:spcAft>
              <a:buClr>
                <a:srgbClr val="000000"/>
              </a:buClr>
              <a:buFont typeface="Wingdings" panose="05000000000000000000" pitchFamily="2" charset="2"/>
              <a:buChar char="q"/>
            </a:pPr>
            <a:endParaRPr lang="en-US" sz="2800" kern="0" dirty="0">
              <a:solidFill>
                <a:srgbClr val="000000"/>
              </a:solidFill>
              <a:latin typeface="Calibri" panose="020F0502020204030204" pitchFamily="34" charset="0"/>
              <a:ea typeface="Calibri" panose="020F0502020204030204" pitchFamily="34" charset="0"/>
              <a:cs typeface="Arial" panose="020B0604020202020204" pitchFamily="34" charset="0"/>
              <a:sym typeface="Arial"/>
            </a:endParaRPr>
          </a:p>
        </p:txBody>
      </p:sp>
      <p:pic>
        <p:nvPicPr>
          <p:cNvPr id="5" name="Graphic 21">
            <a:extLst>
              <a:ext uri="{FF2B5EF4-FFF2-40B4-BE49-F238E27FC236}">
                <a16:creationId xmlns:a16="http://schemas.microsoft.com/office/drawing/2014/main" id="{F0A4B0F8-B6B2-3A94-9D25-EF2330E5FEAF}"/>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sp>
        <p:nvSpPr>
          <p:cNvPr id="3" name="Rectangle 2">
            <a:extLst>
              <a:ext uri="{FF2B5EF4-FFF2-40B4-BE49-F238E27FC236}">
                <a16:creationId xmlns:a16="http://schemas.microsoft.com/office/drawing/2014/main" id="{46DD89E4-F7FD-6D90-7E74-E7BC3DCBE4BC}"/>
              </a:ext>
            </a:extLst>
          </p:cNvPr>
          <p:cNvSpPr/>
          <p:nvPr/>
        </p:nvSpPr>
        <p:spPr>
          <a:xfrm>
            <a:off x="3687382" y="192758"/>
            <a:ext cx="5415393" cy="584775"/>
          </a:xfrm>
          <a:prstGeom prst="rect">
            <a:avLst/>
          </a:prstGeom>
        </p:spPr>
        <p:txBody>
          <a:bodyPr wrap="none">
            <a:spAutoFit/>
          </a:bodyPr>
          <a:lstStyle/>
          <a:p>
            <a:pPr lvl="0" algn="ctr"/>
            <a:r>
              <a:rPr lang="en-US" sz="3200" b="1" dirty="0">
                <a:solidFill>
                  <a:srgbClr val="00B0F0"/>
                </a:solidFill>
                <a:latin typeface="Times New Roman"/>
                <a:ea typeface="Times New Roman"/>
                <a:cs typeface="Times New Roman"/>
                <a:sym typeface="Times New Roman"/>
              </a:rPr>
              <a:t>Purchasing and Procurement </a:t>
            </a:r>
          </a:p>
        </p:txBody>
      </p:sp>
      <p:sp>
        <p:nvSpPr>
          <p:cNvPr id="4" name="Slide Number Placeholder 3">
            <a:extLst>
              <a:ext uri="{FF2B5EF4-FFF2-40B4-BE49-F238E27FC236}">
                <a16:creationId xmlns:a16="http://schemas.microsoft.com/office/drawing/2014/main" id="{59BEAC43-1154-1C41-E749-394CB41E32F5}"/>
              </a:ext>
            </a:extLst>
          </p:cNvPr>
          <p:cNvSpPr>
            <a:spLocks noGrp="1"/>
          </p:cNvSpPr>
          <p:nvPr>
            <p:ph type="sldNum" sz="quarter" idx="12"/>
          </p:nvPr>
        </p:nvSpPr>
        <p:spPr/>
        <p:txBody>
          <a:bodyPr/>
          <a:lstStyle/>
          <a:p>
            <a:fld id="{F7542ADD-394E-41F3-B704-951748884AEE}" type="slidenum">
              <a:rPr lang="en-US" smtClean="0"/>
              <a:t>20</a:t>
            </a:fld>
            <a:endParaRPr lang="en-US"/>
          </a:p>
        </p:txBody>
      </p:sp>
      <p:pic>
        <p:nvPicPr>
          <p:cNvPr id="7" name="Picture 6">
            <a:extLst>
              <a:ext uri="{FF2B5EF4-FFF2-40B4-BE49-F238E27FC236}">
                <a16:creationId xmlns:a16="http://schemas.microsoft.com/office/drawing/2014/main" id="{46763C38-FD0F-6D23-53B2-689144CB5107}"/>
              </a:ext>
            </a:extLst>
          </p:cNvPr>
          <p:cNvPicPr>
            <a:picLocks noChangeAspect="1"/>
          </p:cNvPicPr>
          <p:nvPr/>
        </p:nvPicPr>
        <p:blipFill>
          <a:blip r:embed="rId3"/>
          <a:stretch>
            <a:fillRect/>
          </a:stretch>
        </p:blipFill>
        <p:spPr>
          <a:xfrm>
            <a:off x="180431" y="1299100"/>
            <a:ext cx="11700394" cy="5057249"/>
          </a:xfrm>
          <a:prstGeom prst="rect">
            <a:avLst/>
          </a:prstGeom>
        </p:spPr>
      </p:pic>
    </p:spTree>
    <p:extLst>
      <p:ext uri="{BB962C8B-B14F-4D97-AF65-F5344CB8AC3E}">
        <p14:creationId xmlns:p14="http://schemas.microsoft.com/office/powerpoint/2010/main" val="376925158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57691BD-247C-7AA2-D3F7-ED10ED2F32FC}"/>
            </a:ext>
          </a:extLst>
        </p:cNvPr>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id="{C9906B2A-6AAA-424D-E7D7-2F5FA37A0038}"/>
              </a:ext>
            </a:extLst>
          </p:cNvPr>
          <p:cNvSpPr/>
          <p:nvPr/>
        </p:nvSpPr>
        <p:spPr>
          <a:xfrm>
            <a:off x="8508514" y="1066200"/>
            <a:ext cx="4128422" cy="5204127"/>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21082D22-EBA9-9E43-DE42-19E7FF1A3FAE}"/>
              </a:ext>
            </a:extLst>
          </p:cNvPr>
          <p:cNvSpPr/>
          <p:nvPr/>
        </p:nvSpPr>
        <p:spPr>
          <a:xfrm>
            <a:off x="304801" y="1318018"/>
            <a:ext cx="11576024" cy="5204127"/>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l" defTabSz="914400" rtl="0" eaLnBrk="0" fontAlgn="base" latinLnBrk="0" hangingPunct="0">
              <a:lnSpc>
                <a:spcPct val="100000"/>
              </a:lnSpc>
              <a:spcBef>
                <a:spcPct val="20000"/>
              </a:spcBef>
              <a:spcAft>
                <a:spcPct val="0"/>
              </a:spcAft>
              <a:buClr>
                <a:srgbClr val="000000"/>
              </a:buClr>
              <a:buSzPct val="100000"/>
              <a:buFontTx/>
              <a:buNone/>
              <a:tabLst/>
              <a:defRPr/>
            </a:pPr>
            <a:endParaRPr kumimoji="0" lang="en-US" altLang="en-US" sz="2600" b="1" i="0" u="none" strike="noStrike" kern="0" cap="none" spc="0" normalizeH="0" baseline="0" noProof="0" dirty="0">
              <a:ln>
                <a:noFill/>
              </a:ln>
              <a:solidFill>
                <a:srgbClr val="FF0000"/>
              </a:solidFill>
              <a:effectLst/>
              <a:uLnTx/>
              <a:uFillTx/>
              <a:latin typeface="Times New Roman" panose="02020603050405020304" pitchFamily="18" charset="0"/>
              <a:cs typeface="Times New Roman" panose="02020603050405020304" pitchFamily="18" charset="0"/>
            </a:endParaRPr>
          </a:p>
          <a:p>
            <a:pPr marL="0" marR="0" lvl="0" indent="0" algn="l" defTabSz="914400" rtl="0" eaLnBrk="0" fontAlgn="base" latinLnBrk="0" hangingPunct="0">
              <a:lnSpc>
                <a:spcPct val="100000"/>
              </a:lnSpc>
              <a:spcBef>
                <a:spcPct val="20000"/>
              </a:spcBef>
              <a:spcAft>
                <a:spcPct val="0"/>
              </a:spcAft>
              <a:buClr>
                <a:srgbClr val="000000"/>
              </a:buClr>
              <a:buSzPct val="100000"/>
              <a:buFontTx/>
              <a:buNone/>
              <a:tabLst/>
              <a:defRPr/>
            </a:pPr>
            <a:r>
              <a:rPr kumimoji="0" lang="en-US" altLang="en-US" sz="2600" b="1" i="0" u="none" strike="noStrike" kern="0" cap="none" spc="0" normalizeH="0" baseline="0" noProof="0" dirty="0">
                <a:ln>
                  <a:noFill/>
                </a:ln>
                <a:solidFill>
                  <a:srgbClr val="FF0000"/>
                </a:solidFill>
                <a:effectLst/>
                <a:uLnTx/>
                <a:uFillTx/>
                <a:latin typeface="Times New Roman" panose="02020603050405020304" pitchFamily="18" charset="0"/>
                <a:cs typeface="Times New Roman" panose="02020603050405020304" pitchFamily="18" charset="0"/>
              </a:rPr>
              <a:t>The Procurement Process:</a:t>
            </a:r>
          </a:p>
          <a:p>
            <a:pPr marL="742950" marR="0" lvl="1" indent="-285750" algn="l" defTabSz="914400" rtl="0" eaLnBrk="0" fontAlgn="base" latinLnBrk="0" hangingPunct="0">
              <a:lnSpc>
                <a:spcPct val="100000"/>
              </a:lnSpc>
              <a:spcBef>
                <a:spcPct val="20000"/>
              </a:spcBef>
              <a:spcAft>
                <a:spcPct val="0"/>
              </a:spcAft>
              <a:buClr>
                <a:srgbClr val="B2B2B2"/>
              </a:buClr>
              <a:buSzPct val="100000"/>
              <a:buFontTx/>
              <a:buChar char="•"/>
              <a:tabLst/>
              <a:defRPr/>
            </a:pPr>
            <a:r>
              <a:rPr kumimoji="0" lang="en-US" altLang="en-US" sz="2600" b="1" i="0" u="none" strike="noStrike" kern="0" cap="none" spc="0" normalizeH="0" baseline="0" noProof="0" dirty="0">
                <a:ln>
                  <a:noFill/>
                </a:ln>
                <a:solidFill>
                  <a:srgbClr val="FF0000"/>
                </a:solidFill>
                <a:effectLst/>
                <a:uLnTx/>
                <a:uFillTx/>
                <a:latin typeface="Times New Roman" panose="02020603050405020304" pitchFamily="18" charset="0"/>
                <a:cs typeface="Times New Roman" panose="02020603050405020304" pitchFamily="18" charset="0"/>
              </a:rPr>
              <a:t>Preparation:</a:t>
            </a:r>
          </a:p>
          <a:p>
            <a:pPr marL="1143000" marR="0" lvl="2" indent="-228600" algn="l" defTabSz="914400" rtl="0" eaLnBrk="0" fontAlgn="base" latinLnBrk="0" hangingPunct="0">
              <a:lnSpc>
                <a:spcPct val="100000"/>
              </a:lnSpc>
              <a:spcBef>
                <a:spcPct val="20000"/>
              </a:spcBef>
              <a:spcAft>
                <a:spcPct val="0"/>
              </a:spcAft>
              <a:buClr>
                <a:srgbClr val="B2B2B2"/>
              </a:buClr>
              <a:buSzPct val="100000"/>
              <a:buFontTx/>
              <a:buChar char="•"/>
              <a:tabLst/>
              <a:defRPr/>
            </a:pPr>
            <a:r>
              <a:rPr kumimoji="0" lang="en-US" altLang="en-US" sz="2600" i="0" u="none" strike="noStrike" kern="0" cap="none" spc="0" normalizeH="0" baseline="0" noProof="0" dirty="0">
                <a:ln>
                  <a:noFill/>
                </a:ln>
                <a:solidFill>
                  <a:srgbClr val="000000"/>
                </a:solidFill>
                <a:effectLst/>
                <a:uLnTx/>
                <a:uFillTx/>
                <a:latin typeface="Times New Roman" panose="02020603050405020304" pitchFamily="18" charset="0"/>
                <a:cs typeface="Times New Roman" panose="02020603050405020304" pitchFamily="18" charset="0"/>
              </a:rPr>
              <a:t>Identify needs, such as dependability, long term availability.</a:t>
            </a:r>
          </a:p>
          <a:p>
            <a:pPr marL="1143000" marR="0" lvl="2" indent="-228600" algn="l" defTabSz="914400" rtl="0" eaLnBrk="0" fontAlgn="base" latinLnBrk="0" hangingPunct="0">
              <a:lnSpc>
                <a:spcPct val="100000"/>
              </a:lnSpc>
              <a:spcBef>
                <a:spcPct val="20000"/>
              </a:spcBef>
              <a:spcAft>
                <a:spcPct val="0"/>
              </a:spcAft>
              <a:buClr>
                <a:srgbClr val="B2B2B2"/>
              </a:buClr>
              <a:buSzPct val="100000"/>
              <a:buFontTx/>
              <a:buChar char="•"/>
              <a:tabLst/>
              <a:defRPr/>
            </a:pPr>
            <a:r>
              <a:rPr kumimoji="0" lang="en-US" altLang="en-US" sz="2600" i="0" u="none" strike="noStrike" kern="0" cap="none" spc="0" normalizeH="0" baseline="0" noProof="0" dirty="0">
                <a:ln>
                  <a:noFill/>
                </a:ln>
                <a:solidFill>
                  <a:srgbClr val="000000"/>
                </a:solidFill>
                <a:effectLst/>
                <a:uLnTx/>
                <a:uFillTx/>
                <a:latin typeface="Times New Roman" panose="02020603050405020304" pitchFamily="18" charset="0"/>
                <a:cs typeface="Times New Roman" panose="02020603050405020304" pitchFamily="18" charset="0"/>
              </a:rPr>
              <a:t>Evaluate user requirements to ensure suitability of purchase.</a:t>
            </a:r>
          </a:p>
          <a:p>
            <a:pPr marL="1143000" marR="0" lvl="2" indent="-228600" algn="l" defTabSz="914400" rtl="0" eaLnBrk="0" fontAlgn="base" latinLnBrk="0" hangingPunct="0">
              <a:lnSpc>
                <a:spcPct val="100000"/>
              </a:lnSpc>
              <a:spcBef>
                <a:spcPct val="20000"/>
              </a:spcBef>
              <a:spcAft>
                <a:spcPct val="0"/>
              </a:spcAft>
              <a:buClr>
                <a:srgbClr val="B2B2B2"/>
              </a:buClr>
              <a:buSzPct val="100000"/>
              <a:buFontTx/>
              <a:buChar char="•"/>
              <a:tabLst/>
              <a:defRPr/>
            </a:pPr>
            <a:r>
              <a:rPr kumimoji="0" lang="en-US" altLang="en-US" sz="2600" i="0" u="none" strike="noStrike" kern="0" cap="none" spc="0" normalizeH="0" baseline="0" noProof="0" dirty="0">
                <a:ln>
                  <a:noFill/>
                </a:ln>
                <a:solidFill>
                  <a:srgbClr val="000000"/>
                </a:solidFill>
                <a:effectLst/>
                <a:uLnTx/>
                <a:uFillTx/>
                <a:latin typeface="Times New Roman" panose="02020603050405020304" pitchFamily="18" charset="0"/>
                <a:cs typeface="Times New Roman" panose="02020603050405020304" pitchFamily="18" charset="0"/>
              </a:rPr>
              <a:t>Forecast when and how purchase will be needed.</a:t>
            </a:r>
          </a:p>
          <a:p>
            <a:pPr marL="1143000" marR="0" lvl="2" indent="-228600" algn="l" defTabSz="914400" rtl="0" eaLnBrk="0" fontAlgn="base" latinLnBrk="0" hangingPunct="0">
              <a:lnSpc>
                <a:spcPct val="100000"/>
              </a:lnSpc>
              <a:spcBef>
                <a:spcPct val="20000"/>
              </a:spcBef>
              <a:spcAft>
                <a:spcPct val="0"/>
              </a:spcAft>
              <a:buClr>
                <a:srgbClr val="B2B2B2"/>
              </a:buClr>
              <a:buSzPct val="100000"/>
              <a:buFontTx/>
              <a:buChar char="•"/>
              <a:tabLst/>
              <a:defRPr/>
            </a:pPr>
            <a:r>
              <a:rPr kumimoji="0" lang="en-US" altLang="en-US" sz="2600" i="0" u="none" strike="noStrike" kern="0" cap="none" spc="0" normalizeH="0" baseline="0" noProof="0" dirty="0">
                <a:ln>
                  <a:noFill/>
                </a:ln>
                <a:solidFill>
                  <a:srgbClr val="000000"/>
                </a:solidFill>
                <a:effectLst/>
                <a:uLnTx/>
                <a:uFillTx/>
                <a:latin typeface="Times New Roman" panose="02020603050405020304" pitchFamily="18" charset="0"/>
                <a:cs typeface="Times New Roman" panose="02020603050405020304" pitchFamily="18" charset="0"/>
              </a:rPr>
              <a:t>Identify and select suppliers.</a:t>
            </a:r>
          </a:p>
          <a:p>
            <a:pPr marL="1143000" marR="0" lvl="2" indent="-228600" algn="l" defTabSz="914400" rtl="0" eaLnBrk="0" fontAlgn="base" latinLnBrk="0" hangingPunct="0">
              <a:lnSpc>
                <a:spcPct val="100000"/>
              </a:lnSpc>
              <a:spcBef>
                <a:spcPct val="20000"/>
              </a:spcBef>
              <a:spcAft>
                <a:spcPct val="0"/>
              </a:spcAft>
              <a:buClr>
                <a:srgbClr val="B2B2B2"/>
              </a:buClr>
              <a:buSzPct val="100000"/>
              <a:buFontTx/>
              <a:buChar char="•"/>
              <a:tabLst/>
              <a:defRPr/>
            </a:pPr>
            <a:r>
              <a:rPr kumimoji="0" lang="en-US" altLang="en-US" sz="2600" i="0" u="none" strike="noStrike" kern="0" cap="none" spc="0" normalizeH="0" baseline="0" noProof="0" dirty="0">
                <a:ln>
                  <a:noFill/>
                </a:ln>
                <a:solidFill>
                  <a:srgbClr val="000000"/>
                </a:solidFill>
                <a:effectLst/>
                <a:uLnTx/>
                <a:uFillTx/>
                <a:latin typeface="Times New Roman" panose="02020603050405020304" pitchFamily="18" charset="0"/>
                <a:cs typeface="Times New Roman" panose="02020603050405020304" pitchFamily="18" charset="0"/>
              </a:rPr>
              <a:t>Develop an efficient ordering system for control.</a:t>
            </a:r>
          </a:p>
          <a:p>
            <a:pPr marL="742950" marR="0" lvl="1" indent="-285750" algn="l" defTabSz="914400" rtl="0" eaLnBrk="0" fontAlgn="base" latinLnBrk="0" hangingPunct="0">
              <a:lnSpc>
                <a:spcPct val="100000"/>
              </a:lnSpc>
              <a:spcBef>
                <a:spcPct val="20000"/>
              </a:spcBef>
              <a:spcAft>
                <a:spcPct val="0"/>
              </a:spcAft>
              <a:buClr>
                <a:srgbClr val="B2B2B2"/>
              </a:buClr>
              <a:buSzPct val="100000"/>
              <a:buFontTx/>
              <a:buChar char="•"/>
              <a:tabLst/>
              <a:defRPr/>
            </a:pPr>
            <a:r>
              <a:rPr kumimoji="0" lang="en-US" altLang="en-US" sz="2600" b="1" i="0" u="none" strike="noStrike" kern="0" cap="none" spc="0" normalizeH="0" baseline="0" noProof="0" dirty="0">
                <a:ln>
                  <a:noFill/>
                </a:ln>
                <a:solidFill>
                  <a:srgbClr val="FF0000"/>
                </a:solidFill>
                <a:effectLst/>
                <a:uLnTx/>
                <a:uFillTx/>
                <a:latin typeface="Times New Roman" panose="02020603050405020304" pitchFamily="18" charset="0"/>
                <a:cs typeface="Times New Roman" panose="02020603050405020304" pitchFamily="18" charset="0"/>
              </a:rPr>
              <a:t>Negotiation:</a:t>
            </a:r>
          </a:p>
          <a:p>
            <a:pPr marL="1143000" marR="0" lvl="2" indent="-228600" algn="l" defTabSz="914400" rtl="0" eaLnBrk="0" fontAlgn="base" latinLnBrk="0" hangingPunct="0">
              <a:lnSpc>
                <a:spcPct val="100000"/>
              </a:lnSpc>
              <a:spcBef>
                <a:spcPct val="20000"/>
              </a:spcBef>
              <a:spcAft>
                <a:spcPct val="0"/>
              </a:spcAft>
              <a:buClr>
                <a:srgbClr val="B2B2B2"/>
              </a:buClr>
              <a:buSzPct val="100000"/>
              <a:buFontTx/>
              <a:buChar char="•"/>
              <a:tabLst/>
              <a:defRPr/>
            </a:pPr>
            <a:r>
              <a:rPr kumimoji="0" lang="en-US" altLang="en-US" sz="2600" i="0" u="none" strike="noStrike" kern="0" cap="none" spc="0" normalizeH="0" baseline="0" noProof="0" dirty="0">
                <a:ln>
                  <a:noFill/>
                </a:ln>
                <a:solidFill>
                  <a:srgbClr val="000000"/>
                </a:solidFill>
                <a:effectLst/>
                <a:uLnTx/>
                <a:uFillTx/>
                <a:latin typeface="Times New Roman" panose="02020603050405020304" pitchFamily="18" charset="0"/>
                <a:cs typeface="Times New Roman" panose="02020603050405020304" pitchFamily="18" charset="0"/>
              </a:rPr>
              <a:t>Bidding processes.</a:t>
            </a:r>
          </a:p>
          <a:p>
            <a:pPr marL="1143000" marR="0" lvl="2" indent="-228600" algn="l" defTabSz="914400" rtl="0" eaLnBrk="0" fontAlgn="base" latinLnBrk="0" hangingPunct="0">
              <a:lnSpc>
                <a:spcPct val="100000"/>
              </a:lnSpc>
              <a:spcBef>
                <a:spcPct val="20000"/>
              </a:spcBef>
              <a:spcAft>
                <a:spcPct val="0"/>
              </a:spcAft>
              <a:buClr>
                <a:srgbClr val="B2B2B2"/>
              </a:buClr>
              <a:buSzPct val="100000"/>
              <a:buFontTx/>
              <a:buChar char="•"/>
              <a:tabLst/>
              <a:defRPr/>
            </a:pPr>
            <a:r>
              <a:rPr kumimoji="0" lang="en-US" altLang="en-US" sz="2600" i="0" u="none" strike="noStrike" kern="0" cap="none" spc="0" normalizeH="0" baseline="0" noProof="0" dirty="0">
                <a:ln>
                  <a:noFill/>
                </a:ln>
                <a:solidFill>
                  <a:srgbClr val="000000"/>
                </a:solidFill>
                <a:effectLst/>
                <a:uLnTx/>
                <a:uFillTx/>
                <a:latin typeface="Times New Roman" panose="02020603050405020304" pitchFamily="18" charset="0"/>
                <a:cs typeface="Times New Roman" panose="02020603050405020304" pitchFamily="18" charset="0"/>
              </a:rPr>
              <a:t>Contracts.</a:t>
            </a:r>
          </a:p>
          <a:p>
            <a:pPr marL="742950" marR="0" lvl="1" indent="-285750" algn="l" defTabSz="914400" rtl="0" eaLnBrk="0" fontAlgn="base" latinLnBrk="0" hangingPunct="0">
              <a:lnSpc>
                <a:spcPct val="100000"/>
              </a:lnSpc>
              <a:spcBef>
                <a:spcPct val="20000"/>
              </a:spcBef>
              <a:spcAft>
                <a:spcPct val="0"/>
              </a:spcAft>
              <a:buClr>
                <a:srgbClr val="B2B2B2"/>
              </a:buClr>
              <a:buSzPct val="100000"/>
              <a:buFontTx/>
              <a:buChar char="•"/>
              <a:tabLst/>
              <a:defRPr/>
            </a:pPr>
            <a:endParaRPr kumimoji="0" lang="en-US" altLang="en-US" sz="2600" b="1" i="0" u="none" strike="noStrike" kern="0" cap="none" spc="0" normalizeH="0" baseline="0" noProof="0" dirty="0">
              <a:ln>
                <a:noFill/>
              </a:ln>
              <a:solidFill>
                <a:srgbClr val="000000"/>
              </a:solidFill>
              <a:effectLst/>
              <a:uLnTx/>
              <a:uFillTx/>
              <a:latin typeface="Times New Roman" panose="02020603050405020304" pitchFamily="18" charset="0"/>
              <a:cs typeface="Times New Roman" panose="02020603050405020304" pitchFamily="18" charset="0"/>
            </a:endParaRPr>
          </a:p>
        </p:txBody>
      </p:sp>
      <p:pic>
        <p:nvPicPr>
          <p:cNvPr id="5" name="Graphic 21">
            <a:extLst>
              <a:ext uri="{FF2B5EF4-FFF2-40B4-BE49-F238E27FC236}">
                <a16:creationId xmlns:a16="http://schemas.microsoft.com/office/drawing/2014/main" id="{532B6A32-8B7D-EB39-1663-4A23B465A71F}"/>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sp>
        <p:nvSpPr>
          <p:cNvPr id="3" name="Rectangle 2">
            <a:extLst>
              <a:ext uri="{FF2B5EF4-FFF2-40B4-BE49-F238E27FC236}">
                <a16:creationId xmlns:a16="http://schemas.microsoft.com/office/drawing/2014/main" id="{3B6E6F10-4FF7-F419-76A9-20B15D46BC58}"/>
              </a:ext>
            </a:extLst>
          </p:cNvPr>
          <p:cNvSpPr/>
          <p:nvPr/>
        </p:nvSpPr>
        <p:spPr>
          <a:xfrm>
            <a:off x="3829996" y="295285"/>
            <a:ext cx="4780604" cy="584775"/>
          </a:xfrm>
          <a:prstGeom prst="rect">
            <a:avLst/>
          </a:prstGeom>
        </p:spPr>
        <p:txBody>
          <a:bodyPr wrap="none">
            <a:spAutoFit/>
          </a:bodyPr>
          <a:lstStyle/>
          <a:p>
            <a:pPr lvl="0" algn="ctr"/>
            <a:r>
              <a:rPr lang="en-US" sz="3200" b="1" dirty="0">
                <a:solidFill>
                  <a:srgbClr val="00B0F0"/>
                </a:solidFill>
                <a:latin typeface="Times New Roman"/>
                <a:ea typeface="Times New Roman"/>
                <a:cs typeface="Times New Roman"/>
                <a:sym typeface="Times New Roman"/>
              </a:rPr>
              <a:t>The Procurement Process </a:t>
            </a:r>
          </a:p>
        </p:txBody>
      </p:sp>
      <p:sp>
        <p:nvSpPr>
          <p:cNvPr id="4" name="Slide Number Placeholder 3">
            <a:extLst>
              <a:ext uri="{FF2B5EF4-FFF2-40B4-BE49-F238E27FC236}">
                <a16:creationId xmlns:a16="http://schemas.microsoft.com/office/drawing/2014/main" id="{6E943803-4B26-EE49-F1A2-615C85FC5A28}"/>
              </a:ext>
            </a:extLst>
          </p:cNvPr>
          <p:cNvSpPr>
            <a:spLocks noGrp="1"/>
          </p:cNvSpPr>
          <p:nvPr>
            <p:ph type="sldNum" sz="quarter" idx="12"/>
          </p:nvPr>
        </p:nvSpPr>
        <p:spPr/>
        <p:txBody>
          <a:bodyPr/>
          <a:lstStyle/>
          <a:p>
            <a:fld id="{F7542ADD-394E-41F3-B704-951748884AEE}" type="slidenum">
              <a:rPr lang="en-US" smtClean="0"/>
              <a:t>21</a:t>
            </a:fld>
            <a:endParaRPr lang="en-US"/>
          </a:p>
        </p:txBody>
      </p:sp>
    </p:spTree>
    <p:extLst>
      <p:ext uri="{BB962C8B-B14F-4D97-AF65-F5344CB8AC3E}">
        <p14:creationId xmlns:p14="http://schemas.microsoft.com/office/powerpoint/2010/main" val="278156157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EE8C1D8-A854-5B41-C9BA-C3E11E666289}"/>
            </a:ext>
          </a:extLst>
        </p:cNvPr>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id="{0CAD3B82-8D98-B174-78E1-4F93E3B378D5}"/>
              </a:ext>
            </a:extLst>
          </p:cNvPr>
          <p:cNvSpPr/>
          <p:nvPr/>
        </p:nvSpPr>
        <p:spPr>
          <a:xfrm>
            <a:off x="8508514" y="1318018"/>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CA33ED8F-5758-5E55-FA62-26E3C1A89947}"/>
              </a:ext>
            </a:extLst>
          </p:cNvPr>
          <p:cNvSpPr/>
          <p:nvPr/>
        </p:nvSpPr>
        <p:spPr>
          <a:xfrm>
            <a:off x="609600" y="1712686"/>
            <a:ext cx="11348720" cy="4356420"/>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457200" lvl="0" indent="-457200" algn="just">
              <a:spcBef>
                <a:spcPts val="1200"/>
              </a:spcBef>
              <a:spcAft>
                <a:spcPts val="1200"/>
              </a:spcAft>
              <a:buClr>
                <a:srgbClr val="000000"/>
              </a:buClr>
              <a:buFont typeface="Wingdings" panose="05000000000000000000" pitchFamily="2" charset="2"/>
              <a:buChar char="q"/>
            </a:pPr>
            <a:r>
              <a:rPr lang="en-US" sz="2800" kern="0" dirty="0">
                <a:solidFill>
                  <a:srgbClr val="000000"/>
                </a:solidFill>
                <a:latin typeface="Times New Roman" panose="02020603050405020304" pitchFamily="18" charset="0"/>
                <a:ea typeface="Times New Roman" panose="02020603050405020304" pitchFamily="18" charset="0"/>
                <a:cs typeface="Arial" panose="020B0604020202020204" pitchFamily="34" charset="0"/>
                <a:sym typeface="Arial"/>
              </a:rPr>
              <a:t>Order placing via appropriate channels (i.e. authorized purchase order).</a:t>
            </a:r>
          </a:p>
          <a:p>
            <a:pPr marL="457200" lvl="0" indent="-457200" algn="just">
              <a:spcBef>
                <a:spcPts val="1200"/>
              </a:spcBef>
              <a:spcAft>
                <a:spcPts val="1200"/>
              </a:spcAft>
              <a:buClr>
                <a:srgbClr val="000000"/>
              </a:buClr>
              <a:buFont typeface="Wingdings" panose="05000000000000000000" pitchFamily="2" charset="2"/>
              <a:buChar char="q"/>
            </a:pPr>
            <a:r>
              <a:rPr lang="en-US" sz="2800" kern="0" dirty="0">
                <a:solidFill>
                  <a:srgbClr val="000000"/>
                </a:solidFill>
                <a:latin typeface="Times New Roman" panose="02020603050405020304" pitchFamily="18" charset="0"/>
                <a:ea typeface="Times New Roman" panose="02020603050405020304" pitchFamily="18" charset="0"/>
                <a:cs typeface="Arial" panose="020B0604020202020204" pitchFamily="34" charset="0"/>
                <a:sym typeface="Arial"/>
              </a:rPr>
              <a:t>Receiving including adjustments for damages, short or over-shipping and incorrect costs.</a:t>
            </a:r>
          </a:p>
          <a:p>
            <a:pPr marL="457200" lvl="0" indent="-457200" algn="just">
              <a:spcBef>
                <a:spcPts val="1200"/>
              </a:spcBef>
              <a:spcAft>
                <a:spcPts val="1200"/>
              </a:spcAft>
              <a:buClr>
                <a:srgbClr val="000000"/>
              </a:buClr>
              <a:buFont typeface="Wingdings" panose="05000000000000000000" pitchFamily="2" charset="2"/>
              <a:buChar char="q"/>
            </a:pPr>
            <a:r>
              <a:rPr lang="en-US" sz="2800" kern="0" dirty="0">
                <a:solidFill>
                  <a:srgbClr val="000000"/>
                </a:solidFill>
                <a:latin typeface="Times New Roman" panose="02020603050405020304" pitchFamily="18" charset="0"/>
                <a:ea typeface="Times New Roman" panose="02020603050405020304" pitchFamily="18" charset="0"/>
                <a:cs typeface="Arial" panose="020B0604020202020204" pitchFamily="34" charset="0"/>
                <a:sym typeface="Arial"/>
              </a:rPr>
              <a:t>Monitoring supplier performance.</a:t>
            </a:r>
          </a:p>
          <a:p>
            <a:pPr marL="457200" lvl="0" indent="-457200" algn="just">
              <a:spcBef>
                <a:spcPts val="1200"/>
              </a:spcBef>
              <a:spcAft>
                <a:spcPts val="1200"/>
              </a:spcAft>
              <a:buClr>
                <a:srgbClr val="000000"/>
              </a:buClr>
              <a:buFont typeface="Wingdings" panose="05000000000000000000" pitchFamily="2" charset="2"/>
              <a:buChar char="q"/>
            </a:pPr>
            <a:endParaRPr lang="en-US" sz="2800" kern="0" dirty="0">
              <a:solidFill>
                <a:srgbClr val="000000"/>
              </a:solidFill>
              <a:latin typeface="Times New Roman" panose="02020603050405020304" pitchFamily="18" charset="0"/>
              <a:ea typeface="Times New Roman" panose="02020603050405020304" pitchFamily="18" charset="0"/>
              <a:cs typeface="Arial" panose="020B0604020202020204" pitchFamily="34" charset="0"/>
              <a:sym typeface="Arial"/>
            </a:endParaRPr>
          </a:p>
        </p:txBody>
      </p:sp>
      <p:pic>
        <p:nvPicPr>
          <p:cNvPr id="5" name="Graphic 21">
            <a:extLst>
              <a:ext uri="{FF2B5EF4-FFF2-40B4-BE49-F238E27FC236}">
                <a16:creationId xmlns:a16="http://schemas.microsoft.com/office/drawing/2014/main" id="{4E528997-5CD9-8A66-97C2-5B2A60F1DB5F}"/>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sp>
        <p:nvSpPr>
          <p:cNvPr id="3" name="Rectangle 2">
            <a:extLst>
              <a:ext uri="{FF2B5EF4-FFF2-40B4-BE49-F238E27FC236}">
                <a16:creationId xmlns:a16="http://schemas.microsoft.com/office/drawing/2014/main" id="{5867C867-9C51-CB82-E5C8-52B2463D8C1D}"/>
              </a:ext>
            </a:extLst>
          </p:cNvPr>
          <p:cNvSpPr/>
          <p:nvPr/>
        </p:nvSpPr>
        <p:spPr>
          <a:xfrm>
            <a:off x="4055576" y="335854"/>
            <a:ext cx="4780604" cy="584775"/>
          </a:xfrm>
          <a:prstGeom prst="rect">
            <a:avLst/>
          </a:prstGeom>
        </p:spPr>
        <p:txBody>
          <a:bodyPr wrap="none">
            <a:spAutoFit/>
          </a:bodyPr>
          <a:lstStyle/>
          <a:p>
            <a:pPr lvl="0" algn="ctr"/>
            <a:r>
              <a:rPr lang="en-US" sz="3200" b="1" dirty="0">
                <a:solidFill>
                  <a:srgbClr val="00B0F0"/>
                </a:solidFill>
                <a:latin typeface="Times New Roman"/>
                <a:ea typeface="Times New Roman"/>
                <a:cs typeface="Times New Roman"/>
                <a:sym typeface="Times New Roman"/>
              </a:rPr>
              <a:t>The Procurement Process </a:t>
            </a:r>
          </a:p>
        </p:txBody>
      </p:sp>
      <p:sp>
        <p:nvSpPr>
          <p:cNvPr id="4" name="Slide Number Placeholder 3">
            <a:extLst>
              <a:ext uri="{FF2B5EF4-FFF2-40B4-BE49-F238E27FC236}">
                <a16:creationId xmlns:a16="http://schemas.microsoft.com/office/drawing/2014/main" id="{919EF875-817E-FA3A-7722-D768CE768363}"/>
              </a:ext>
            </a:extLst>
          </p:cNvPr>
          <p:cNvSpPr>
            <a:spLocks noGrp="1"/>
          </p:cNvSpPr>
          <p:nvPr>
            <p:ph type="sldNum" sz="quarter" idx="12"/>
          </p:nvPr>
        </p:nvSpPr>
        <p:spPr/>
        <p:txBody>
          <a:bodyPr/>
          <a:lstStyle/>
          <a:p>
            <a:fld id="{F7542ADD-394E-41F3-B704-951748884AEE}" type="slidenum">
              <a:rPr lang="en-US" smtClean="0"/>
              <a:t>22</a:t>
            </a:fld>
            <a:endParaRPr lang="en-US"/>
          </a:p>
        </p:txBody>
      </p:sp>
    </p:spTree>
    <p:extLst>
      <p:ext uri="{BB962C8B-B14F-4D97-AF65-F5344CB8AC3E}">
        <p14:creationId xmlns:p14="http://schemas.microsoft.com/office/powerpoint/2010/main" val="186404912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F6CA2E4-93C1-C907-3138-FADBB439130C}"/>
            </a:ext>
          </a:extLst>
        </p:cNvPr>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id="{5BEEA27A-3EB3-0BC5-0E2F-891B4E2648EE}"/>
              </a:ext>
            </a:extLst>
          </p:cNvPr>
          <p:cNvSpPr/>
          <p:nvPr/>
        </p:nvSpPr>
        <p:spPr>
          <a:xfrm>
            <a:off x="8508514" y="1318018"/>
            <a:ext cx="4128422" cy="5204128"/>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latin typeface="Times New Roman" panose="02020603050405020304" pitchFamily="18" charset="0"/>
              <a:cs typeface="Times New Roman" panose="02020603050405020304" pitchFamily="18" charset="0"/>
            </a:endParaRPr>
          </a:p>
        </p:txBody>
      </p:sp>
      <p:sp>
        <p:nvSpPr>
          <p:cNvPr id="25" name="Rectangle: Rounded Corners 24">
            <a:extLst>
              <a:ext uri="{FF2B5EF4-FFF2-40B4-BE49-F238E27FC236}">
                <a16:creationId xmlns:a16="http://schemas.microsoft.com/office/drawing/2014/main" id="{0493CD19-C4C9-2487-ACE8-3419B7951DA7}"/>
              </a:ext>
            </a:extLst>
          </p:cNvPr>
          <p:cNvSpPr/>
          <p:nvPr/>
        </p:nvSpPr>
        <p:spPr>
          <a:xfrm>
            <a:off x="294640" y="1553258"/>
            <a:ext cx="11501120" cy="461386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R="0" lvl="0" algn="l" defTabSz="914400" rtl="0" eaLnBrk="0" fontAlgn="base" latinLnBrk="0" hangingPunct="0">
              <a:lnSpc>
                <a:spcPct val="100000"/>
              </a:lnSpc>
              <a:spcBef>
                <a:spcPts val="1200"/>
              </a:spcBef>
              <a:spcAft>
                <a:spcPts val="1200"/>
              </a:spcAft>
              <a:buClrTx/>
              <a:buSzPct val="60000"/>
              <a:tabLst/>
              <a:defRPr/>
            </a:pPr>
            <a:r>
              <a:rPr kumimoji="0" lang="en-US" altLang="en-US" sz="2800" b="1" i="0" u="none" strike="noStrike" kern="0" cap="none" spc="0" normalizeH="0" baseline="0" noProof="0" dirty="0">
                <a:ln>
                  <a:noFill/>
                </a:ln>
                <a:solidFill>
                  <a:srgbClr val="00B0F0"/>
                </a:solidFill>
                <a:effectLst/>
                <a:uLnTx/>
                <a:uFillTx/>
                <a:latin typeface="Times New Roman" panose="02020603050405020304" pitchFamily="18" charset="0"/>
                <a:ea typeface="ヒラギノ角ゴ Pro W3"/>
                <a:cs typeface="Times New Roman" panose="02020603050405020304" pitchFamily="18" charset="0"/>
              </a:rPr>
              <a:t>Classifications of Goods and Services:</a:t>
            </a:r>
          </a:p>
          <a:p>
            <a:pPr marL="342900" marR="0" lvl="0" indent="-342900" algn="l" defTabSz="914400" rtl="0" eaLnBrk="0" fontAlgn="base" latinLnBrk="0" hangingPunct="0">
              <a:lnSpc>
                <a:spcPct val="100000"/>
              </a:lnSpc>
              <a:spcBef>
                <a:spcPts val="1200"/>
              </a:spcBef>
              <a:spcAft>
                <a:spcPts val="1200"/>
              </a:spcAft>
              <a:buClrTx/>
              <a:buSzPct val="60000"/>
              <a:buFont typeface="Arial" panose="020B0604020202020204" pitchFamily="34" charset="0"/>
              <a:buBlip>
                <a:blip r:embed="rId2"/>
              </a:buBlip>
              <a:tabLst/>
              <a:defRPr/>
            </a:pPr>
            <a:r>
              <a:rPr kumimoji="0" lang="en-US" altLang="en-US" sz="2800" b="1" i="0" u="none" strike="noStrike" kern="0" cap="none" spc="0" normalizeH="0" baseline="0" noProof="0" dirty="0">
                <a:ln>
                  <a:noFill/>
                </a:ln>
                <a:solidFill>
                  <a:srgbClr val="000000"/>
                </a:solidFill>
                <a:effectLst/>
                <a:uLnTx/>
                <a:uFillTx/>
                <a:latin typeface="Times New Roman" panose="02020603050405020304" pitchFamily="18" charset="0"/>
                <a:ea typeface="ヒラギノ角ゴ Pro W3"/>
                <a:cs typeface="Times New Roman" panose="02020603050405020304" pitchFamily="18" charset="0"/>
              </a:rPr>
              <a:t>Raw Materials </a:t>
            </a:r>
            <a:r>
              <a:rPr kumimoji="0" lang="en-US" altLang="en-US" sz="2800" b="0" i="0" u="none" strike="noStrike" kern="0" cap="none" spc="0" normalizeH="0" baseline="0" noProof="0" dirty="0">
                <a:ln>
                  <a:noFill/>
                </a:ln>
                <a:solidFill>
                  <a:srgbClr val="000000"/>
                </a:solidFill>
                <a:effectLst/>
                <a:uLnTx/>
                <a:uFillTx/>
                <a:latin typeface="Times New Roman" panose="02020603050405020304" pitchFamily="18" charset="0"/>
                <a:ea typeface="ヒラギノ角ゴ Pro W3"/>
                <a:cs typeface="Times New Roman" panose="02020603050405020304" pitchFamily="18" charset="0"/>
              </a:rPr>
              <a:t>: petroleum, coal, lumber</a:t>
            </a:r>
          </a:p>
          <a:p>
            <a:pPr marL="342900" marR="0" lvl="0" indent="-342900" algn="l" defTabSz="914400" rtl="0" eaLnBrk="0" fontAlgn="base" latinLnBrk="0" hangingPunct="0">
              <a:lnSpc>
                <a:spcPct val="100000"/>
              </a:lnSpc>
              <a:spcBef>
                <a:spcPts val="1200"/>
              </a:spcBef>
              <a:spcAft>
                <a:spcPts val="1200"/>
              </a:spcAft>
              <a:buClrTx/>
              <a:buSzPct val="60000"/>
              <a:buFont typeface="Arial" panose="020B0604020202020204" pitchFamily="34" charset="0"/>
              <a:buBlip>
                <a:blip r:embed="rId2"/>
              </a:buBlip>
              <a:tabLst/>
              <a:defRPr/>
            </a:pPr>
            <a:r>
              <a:rPr kumimoji="0" lang="en-US" altLang="en-US" sz="2800" b="1" i="0" u="none" strike="noStrike" kern="0" cap="none" spc="0" normalizeH="0" baseline="0" noProof="0" dirty="0">
                <a:ln>
                  <a:noFill/>
                </a:ln>
                <a:solidFill>
                  <a:srgbClr val="000000"/>
                </a:solidFill>
                <a:effectLst/>
                <a:uLnTx/>
                <a:uFillTx/>
                <a:latin typeface="Times New Roman" panose="02020603050405020304" pitchFamily="18" charset="0"/>
                <a:ea typeface="ヒラギノ角ゴ Pro W3"/>
                <a:cs typeface="Times New Roman" panose="02020603050405020304" pitchFamily="18" charset="0"/>
              </a:rPr>
              <a:t>Semi finished Products and Components</a:t>
            </a:r>
            <a:r>
              <a:rPr kumimoji="0" lang="en-US" altLang="en-US" sz="2800" b="0" i="0" u="none" strike="noStrike" kern="0" cap="none" spc="0" normalizeH="0" baseline="0" noProof="0" dirty="0">
                <a:ln>
                  <a:noFill/>
                </a:ln>
                <a:solidFill>
                  <a:srgbClr val="000000"/>
                </a:solidFill>
                <a:effectLst/>
                <a:uLnTx/>
                <a:uFillTx/>
                <a:latin typeface="Times New Roman" panose="02020603050405020304" pitchFamily="18" charset="0"/>
                <a:ea typeface="ヒラギノ角ゴ Pro W3"/>
                <a:cs typeface="Times New Roman" panose="02020603050405020304" pitchFamily="18" charset="0"/>
              </a:rPr>
              <a:t>:  subassemblies, semi finished products</a:t>
            </a:r>
          </a:p>
          <a:p>
            <a:pPr marL="342900" marR="0" lvl="0" indent="-342900" algn="l" defTabSz="914400" rtl="0" eaLnBrk="0" fontAlgn="base" latinLnBrk="0" hangingPunct="0">
              <a:lnSpc>
                <a:spcPct val="100000"/>
              </a:lnSpc>
              <a:spcBef>
                <a:spcPts val="1200"/>
              </a:spcBef>
              <a:spcAft>
                <a:spcPts val="1200"/>
              </a:spcAft>
              <a:buClrTx/>
              <a:buSzPct val="60000"/>
              <a:buFont typeface="Arial" panose="020B0604020202020204" pitchFamily="34" charset="0"/>
              <a:buBlip>
                <a:blip r:embed="rId2"/>
              </a:buBlip>
              <a:tabLst/>
              <a:defRPr/>
            </a:pPr>
            <a:r>
              <a:rPr kumimoji="0" lang="en-US" altLang="en-US" sz="2800" b="1" i="0" u="none" strike="noStrike" kern="0" cap="none" spc="0" normalizeH="0" baseline="0" noProof="0" dirty="0">
                <a:ln>
                  <a:noFill/>
                </a:ln>
                <a:solidFill>
                  <a:srgbClr val="000000"/>
                </a:solidFill>
                <a:effectLst/>
                <a:uLnTx/>
                <a:uFillTx/>
                <a:latin typeface="Times New Roman" panose="02020603050405020304" pitchFamily="18" charset="0"/>
                <a:ea typeface="ヒラギノ角ゴ Pro W3"/>
                <a:cs typeface="Times New Roman" panose="02020603050405020304" pitchFamily="18" charset="0"/>
              </a:rPr>
              <a:t>Finished Products</a:t>
            </a:r>
            <a:r>
              <a:rPr kumimoji="0" lang="en-US" altLang="en-US" sz="2800" b="0" i="0" u="none" strike="noStrike" kern="0" cap="none" spc="0" normalizeH="0" baseline="0" noProof="0" dirty="0">
                <a:ln>
                  <a:noFill/>
                </a:ln>
                <a:solidFill>
                  <a:srgbClr val="000000"/>
                </a:solidFill>
                <a:effectLst/>
                <a:uLnTx/>
                <a:uFillTx/>
                <a:latin typeface="Times New Roman" panose="02020603050405020304" pitchFamily="18" charset="0"/>
                <a:ea typeface="ヒラギノ角ゴ Pro W3"/>
                <a:cs typeface="Times New Roman" panose="02020603050405020304" pitchFamily="18" charset="0"/>
              </a:rPr>
              <a:t>: a complete, saleable product</a:t>
            </a:r>
          </a:p>
          <a:p>
            <a:pPr marL="342900" marR="0" lvl="0" indent="-342900" algn="l" defTabSz="914400" rtl="0" eaLnBrk="0" fontAlgn="base" latinLnBrk="0" hangingPunct="0">
              <a:lnSpc>
                <a:spcPct val="100000"/>
              </a:lnSpc>
              <a:spcBef>
                <a:spcPts val="1200"/>
              </a:spcBef>
              <a:spcAft>
                <a:spcPts val="1200"/>
              </a:spcAft>
              <a:buClrTx/>
              <a:buSzPct val="60000"/>
              <a:buFont typeface="Arial" panose="020B0604020202020204" pitchFamily="34" charset="0"/>
              <a:buBlip>
                <a:blip r:embed="rId2"/>
              </a:buBlip>
              <a:tabLst/>
              <a:defRPr/>
            </a:pPr>
            <a:r>
              <a:rPr kumimoji="0" lang="en-US" altLang="en-US" sz="2800" b="1" i="0" u="none" strike="noStrike" kern="0" cap="none" spc="0" normalizeH="0" baseline="0" noProof="0" dirty="0">
                <a:ln>
                  <a:noFill/>
                </a:ln>
                <a:solidFill>
                  <a:srgbClr val="000000"/>
                </a:solidFill>
                <a:effectLst/>
                <a:uLnTx/>
                <a:uFillTx/>
                <a:latin typeface="Times New Roman" panose="02020603050405020304" pitchFamily="18" charset="0"/>
                <a:ea typeface="ヒラギノ角ゴ Pro W3"/>
                <a:cs typeface="Times New Roman" panose="02020603050405020304" pitchFamily="18" charset="0"/>
              </a:rPr>
              <a:t>MRO</a:t>
            </a:r>
            <a:r>
              <a:rPr kumimoji="0" lang="en-US" altLang="en-US" sz="2800" b="0" i="0" u="none" strike="noStrike" kern="0" cap="none" spc="0" normalizeH="0" baseline="0" noProof="0" dirty="0">
                <a:ln>
                  <a:noFill/>
                </a:ln>
                <a:solidFill>
                  <a:srgbClr val="000000"/>
                </a:solidFill>
                <a:effectLst/>
                <a:uLnTx/>
                <a:uFillTx/>
                <a:latin typeface="Times New Roman" panose="02020603050405020304" pitchFamily="18" charset="0"/>
                <a:ea typeface="ヒラギノ角ゴ Pro W3"/>
                <a:cs typeface="Times New Roman" panose="02020603050405020304" pitchFamily="18" charset="0"/>
              </a:rPr>
              <a:t>: maintenance, repair and operating items (normally found in manufacturing overhead)</a:t>
            </a:r>
          </a:p>
        </p:txBody>
      </p:sp>
      <p:pic>
        <p:nvPicPr>
          <p:cNvPr id="5" name="Graphic 21">
            <a:extLst>
              <a:ext uri="{FF2B5EF4-FFF2-40B4-BE49-F238E27FC236}">
                <a16:creationId xmlns:a16="http://schemas.microsoft.com/office/drawing/2014/main" id="{D20898AA-9EB0-EC23-322B-8FF31BDBE5AA}"/>
              </a:ext>
            </a:extLst>
          </p:cNvPr>
          <p:cNvPicPr>
            <a:picLocks noChangeAspect="1"/>
          </p:cNvPicPr>
          <p:nvPr/>
        </p:nvPicPr>
        <p:blipFill rotWithShape="1">
          <a:blip r:embed="rId3"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sp>
        <p:nvSpPr>
          <p:cNvPr id="3" name="Rectangle 2">
            <a:extLst>
              <a:ext uri="{FF2B5EF4-FFF2-40B4-BE49-F238E27FC236}">
                <a16:creationId xmlns:a16="http://schemas.microsoft.com/office/drawing/2014/main" id="{DA93AB25-BA2A-11B6-F158-DE88AE392846}"/>
              </a:ext>
            </a:extLst>
          </p:cNvPr>
          <p:cNvSpPr/>
          <p:nvPr/>
        </p:nvSpPr>
        <p:spPr>
          <a:xfrm>
            <a:off x="4109053" y="335854"/>
            <a:ext cx="4673652" cy="584775"/>
          </a:xfrm>
          <a:prstGeom prst="rect">
            <a:avLst/>
          </a:prstGeom>
        </p:spPr>
        <p:txBody>
          <a:bodyPr wrap="none">
            <a:spAutoFit/>
          </a:bodyPr>
          <a:lstStyle/>
          <a:p>
            <a:pPr lvl="0" algn="ctr"/>
            <a:r>
              <a:rPr lang="en-US" sz="3200" b="1" dirty="0">
                <a:solidFill>
                  <a:srgbClr val="00B0F0"/>
                </a:solidFill>
                <a:latin typeface="Times New Roman" panose="02020603050405020304" pitchFamily="18" charset="0"/>
                <a:ea typeface="Times New Roman"/>
                <a:cs typeface="Times New Roman" panose="02020603050405020304" pitchFamily="18" charset="0"/>
                <a:sym typeface="Times New Roman"/>
              </a:rPr>
              <a:t>Types of Purchased Items</a:t>
            </a:r>
          </a:p>
        </p:txBody>
      </p:sp>
      <p:sp>
        <p:nvSpPr>
          <p:cNvPr id="4" name="Slide Number Placeholder 3">
            <a:extLst>
              <a:ext uri="{FF2B5EF4-FFF2-40B4-BE49-F238E27FC236}">
                <a16:creationId xmlns:a16="http://schemas.microsoft.com/office/drawing/2014/main" id="{388AC943-95E0-DA35-EF11-6D680B0A68F2}"/>
              </a:ext>
            </a:extLst>
          </p:cNvPr>
          <p:cNvSpPr>
            <a:spLocks noGrp="1"/>
          </p:cNvSpPr>
          <p:nvPr>
            <p:ph type="sldNum" sz="quarter" idx="12"/>
          </p:nvPr>
        </p:nvSpPr>
        <p:spPr/>
        <p:txBody>
          <a:bodyPr/>
          <a:lstStyle/>
          <a:p>
            <a:fld id="{F7542ADD-394E-41F3-B704-951748884AEE}" type="slidenum">
              <a:rPr lang="en-US" smtClean="0">
                <a:latin typeface="Times New Roman" panose="02020603050405020304" pitchFamily="18" charset="0"/>
                <a:cs typeface="Times New Roman" panose="02020603050405020304" pitchFamily="18" charset="0"/>
              </a:rPr>
              <a:t>23</a:t>
            </a:fld>
            <a:endParaRPr lang="en-US">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300693509"/>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F9B19A9-D72D-1614-5418-AD9EBC4A88CD}"/>
            </a:ext>
          </a:extLst>
        </p:cNvPr>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id="{7C52EC95-8811-8727-A829-12E4B7102A00}"/>
              </a:ext>
            </a:extLst>
          </p:cNvPr>
          <p:cNvSpPr/>
          <p:nvPr/>
        </p:nvSpPr>
        <p:spPr>
          <a:xfrm>
            <a:off x="8508514" y="1318018"/>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latin typeface="Times New Roman" panose="02020603050405020304" pitchFamily="18" charset="0"/>
              <a:cs typeface="Times New Roman" panose="02020603050405020304" pitchFamily="18" charset="0"/>
            </a:endParaRPr>
          </a:p>
        </p:txBody>
      </p:sp>
      <p:sp>
        <p:nvSpPr>
          <p:cNvPr id="25" name="Rectangle: Rounded Corners 24">
            <a:extLst>
              <a:ext uri="{FF2B5EF4-FFF2-40B4-BE49-F238E27FC236}">
                <a16:creationId xmlns:a16="http://schemas.microsoft.com/office/drawing/2014/main" id="{8266604F-DB93-45CA-DC0C-E8F7E40FB0F3}"/>
              </a:ext>
            </a:extLst>
          </p:cNvPr>
          <p:cNvSpPr/>
          <p:nvPr/>
        </p:nvSpPr>
        <p:spPr>
          <a:xfrm>
            <a:off x="314960" y="1553258"/>
            <a:ext cx="11724640" cy="461386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342900" marR="0" lvl="0" indent="-342900" algn="l" defTabSz="457200" rtl="0" eaLnBrk="1" fontAlgn="base" latinLnBrk="0" hangingPunct="1">
              <a:lnSpc>
                <a:spcPct val="100000"/>
              </a:lnSpc>
              <a:spcBef>
                <a:spcPct val="20000"/>
              </a:spcBef>
              <a:spcAft>
                <a:spcPct val="0"/>
              </a:spcAft>
              <a:buClrTx/>
              <a:buSzTx/>
              <a:buFont typeface="Arial" panose="020B0604020202020204" pitchFamily="34" charset="0"/>
              <a:buChar char="•"/>
              <a:tabLst/>
              <a:defRPr/>
            </a:pPr>
            <a:r>
              <a:rPr kumimoji="0" lang="en-US" altLang="zh-CN" sz="2800" b="1" i="0" u="none" strike="noStrike" kern="1200" cap="none" spc="0" normalizeH="0" baseline="0" noProof="0" dirty="0">
                <a:ln>
                  <a:noFill/>
                </a:ln>
                <a:solidFill>
                  <a:srgbClr val="00B0F0"/>
                </a:solidFill>
                <a:effectLst/>
                <a:uLnTx/>
                <a:uFillTx/>
                <a:latin typeface="Times New Roman" panose="02020603050405020304" pitchFamily="18" charset="0"/>
                <a:ea typeface="SimSun" panose="02010600030101010101" pitchFamily="2" charset="-122"/>
                <a:cs typeface="Times New Roman" panose="02020603050405020304" pitchFamily="18" charset="0"/>
              </a:rPr>
              <a:t>Classifications of Goods and Services:</a:t>
            </a:r>
          </a:p>
          <a:p>
            <a:pPr marR="0" lvl="0" algn="l" defTabSz="457200" rtl="0" eaLnBrk="1" fontAlgn="base" latinLnBrk="0" hangingPunct="1">
              <a:lnSpc>
                <a:spcPct val="100000"/>
              </a:lnSpc>
              <a:spcBef>
                <a:spcPct val="20000"/>
              </a:spcBef>
              <a:spcAft>
                <a:spcPct val="0"/>
              </a:spcAft>
              <a:buClrTx/>
              <a:buSzTx/>
              <a:tabLst/>
              <a:defRPr/>
            </a:pPr>
            <a:endParaRPr kumimoji="0" lang="en-US" altLang="zh-CN" sz="2800" b="1" i="0" u="none" strike="noStrike" kern="1200" cap="none" spc="0" normalizeH="0" baseline="0" noProof="0" dirty="0">
              <a:ln>
                <a:noFill/>
              </a:ln>
              <a:solidFill>
                <a:srgbClr val="00B0F0"/>
              </a:solidFill>
              <a:effectLst/>
              <a:uLnTx/>
              <a:uFillTx/>
              <a:latin typeface="Times New Roman" panose="02020603050405020304" pitchFamily="18" charset="0"/>
              <a:ea typeface="SimSun" panose="02010600030101010101" pitchFamily="2" charset="-122"/>
              <a:cs typeface="Times New Roman" panose="02020603050405020304" pitchFamily="18" charset="0"/>
            </a:endParaRPr>
          </a:p>
          <a:p>
            <a:pPr marL="285750" indent="-285750" defTabSz="457200" fontAlgn="base">
              <a:spcBef>
                <a:spcPct val="20000"/>
              </a:spcBef>
              <a:spcAft>
                <a:spcPct val="0"/>
              </a:spcAft>
              <a:buFont typeface="Arial" panose="020B0604020202020204" pitchFamily="34" charset="0"/>
              <a:buChar char="–"/>
              <a:defRPr/>
            </a:pPr>
            <a:r>
              <a:rPr kumimoji="0" lang="en-US" altLang="zh-CN" sz="2800" b="1" i="0" u="sng" strike="noStrike" kern="1200" cap="none" spc="0" normalizeH="0" baseline="0" noProof="0" dirty="0">
                <a:ln>
                  <a:noFill/>
                </a:ln>
                <a:solidFill>
                  <a:prstClr val="black"/>
                </a:solidFill>
                <a:effectLst/>
                <a:uLnTx/>
                <a:uFillTx/>
                <a:latin typeface="Times New Roman" panose="02020603050405020304" pitchFamily="18" charset="0"/>
                <a:ea typeface="SimSun" panose="02010600030101010101" pitchFamily="2" charset="-122"/>
                <a:cs typeface="Times New Roman" panose="02020603050405020304" pitchFamily="18" charset="0"/>
              </a:rPr>
              <a:t>Production Support Items</a:t>
            </a:r>
            <a:r>
              <a:rPr kumimoji="0" lang="en-US" altLang="zh-CN" sz="2800" b="0" i="0" u="none" strike="noStrike" kern="1200" cap="none" spc="0" normalizeH="0" baseline="0" noProof="0" dirty="0">
                <a:ln>
                  <a:noFill/>
                </a:ln>
                <a:solidFill>
                  <a:prstClr val="black"/>
                </a:solidFill>
                <a:effectLst/>
                <a:uLnTx/>
                <a:uFillTx/>
                <a:latin typeface="Times New Roman" panose="02020603050405020304" pitchFamily="18" charset="0"/>
                <a:ea typeface="SimSun" panose="02010600030101010101" pitchFamily="2" charset="-122"/>
                <a:cs typeface="Times New Roman" panose="02020603050405020304" pitchFamily="18" charset="0"/>
              </a:rPr>
              <a:t>: </a:t>
            </a:r>
            <a:r>
              <a:rPr kumimoji="0" lang="en-US" altLang="zh-CN" sz="2800" b="0" i="1" u="none" strike="noStrike" kern="1200" cap="none" spc="0" normalizeH="0" baseline="0" noProof="0" dirty="0">
                <a:ln>
                  <a:noFill/>
                </a:ln>
                <a:solidFill>
                  <a:prstClr val="black"/>
                </a:solidFill>
                <a:effectLst/>
                <a:uLnTx/>
                <a:uFillTx/>
                <a:latin typeface="Times New Roman" panose="02020603050405020304" pitchFamily="18" charset="0"/>
                <a:ea typeface="SimSun" panose="02010600030101010101" pitchFamily="2" charset="-122"/>
                <a:cs typeface="Times New Roman" panose="02020603050405020304" pitchFamily="18" charset="0"/>
              </a:rPr>
              <a:t>packaging materials, tapes, glues, etc.</a:t>
            </a:r>
            <a:endParaRPr kumimoji="0" lang="en-US" altLang="zh-CN" sz="2800" b="0" i="0" u="none" strike="noStrike" kern="1200" cap="none" spc="0" normalizeH="0" baseline="0" noProof="0" dirty="0">
              <a:ln>
                <a:noFill/>
              </a:ln>
              <a:solidFill>
                <a:prstClr val="black"/>
              </a:solidFill>
              <a:effectLst/>
              <a:uLnTx/>
              <a:uFillTx/>
              <a:latin typeface="Times New Roman" panose="02020603050405020304" pitchFamily="18" charset="0"/>
              <a:ea typeface="SimSun" panose="02010600030101010101" pitchFamily="2" charset="-122"/>
              <a:cs typeface="Times New Roman" panose="02020603050405020304" pitchFamily="18" charset="0"/>
            </a:endParaRPr>
          </a:p>
          <a:p>
            <a:pPr marL="285750" indent="-285750" defTabSz="457200" fontAlgn="base">
              <a:spcBef>
                <a:spcPct val="20000"/>
              </a:spcBef>
              <a:spcAft>
                <a:spcPct val="0"/>
              </a:spcAft>
              <a:buFont typeface="Arial" panose="020B0604020202020204" pitchFamily="34" charset="0"/>
              <a:buChar char="–"/>
              <a:defRPr/>
            </a:pPr>
            <a:r>
              <a:rPr kumimoji="0" lang="en-US" altLang="zh-CN" sz="2800" b="1" i="0" u="sng" strike="noStrike" kern="1200" cap="none" spc="0" normalizeH="0" baseline="0" noProof="0" dirty="0">
                <a:ln>
                  <a:noFill/>
                </a:ln>
                <a:solidFill>
                  <a:prstClr val="black"/>
                </a:solidFill>
                <a:effectLst/>
                <a:uLnTx/>
                <a:uFillTx/>
                <a:latin typeface="Times New Roman" panose="02020603050405020304" pitchFamily="18" charset="0"/>
                <a:ea typeface="SimSun" panose="02010600030101010101" pitchFamily="2" charset="-122"/>
                <a:cs typeface="Times New Roman" panose="02020603050405020304" pitchFamily="18" charset="0"/>
              </a:rPr>
              <a:t>Services:</a:t>
            </a:r>
            <a:r>
              <a:rPr kumimoji="0" lang="en-US" altLang="zh-CN" sz="2800" b="0" i="0" u="none" strike="noStrike" kern="1200" cap="none" spc="0" normalizeH="0" baseline="0" noProof="0" dirty="0">
                <a:ln>
                  <a:noFill/>
                </a:ln>
                <a:solidFill>
                  <a:prstClr val="black"/>
                </a:solidFill>
                <a:effectLst/>
                <a:uLnTx/>
                <a:uFillTx/>
                <a:latin typeface="Times New Roman" panose="02020603050405020304" pitchFamily="18" charset="0"/>
                <a:ea typeface="SimSun" panose="02010600030101010101" pitchFamily="2" charset="-122"/>
                <a:cs typeface="Times New Roman" panose="02020603050405020304" pitchFamily="18" charset="0"/>
              </a:rPr>
              <a:t> </a:t>
            </a:r>
            <a:r>
              <a:rPr kumimoji="0" lang="en-US" altLang="zh-CN" sz="2800" b="0" i="1" u="none" strike="noStrike" kern="1200" cap="none" spc="0" normalizeH="0" baseline="0" noProof="0" dirty="0">
                <a:ln>
                  <a:noFill/>
                </a:ln>
                <a:solidFill>
                  <a:prstClr val="black"/>
                </a:solidFill>
                <a:effectLst/>
                <a:uLnTx/>
                <a:uFillTx/>
                <a:latin typeface="Times New Roman" panose="02020603050405020304" pitchFamily="18" charset="0"/>
                <a:ea typeface="SimSun" panose="02010600030101010101" pitchFamily="2" charset="-122"/>
                <a:cs typeface="Times New Roman" panose="02020603050405020304" pitchFamily="18" charset="0"/>
              </a:rPr>
              <a:t>payroll services, lawn care, snow removal, design, construction</a:t>
            </a:r>
            <a:endParaRPr kumimoji="0" lang="en-US" altLang="zh-CN" sz="2800" b="0" i="0" u="none" strike="noStrike" kern="1200" cap="none" spc="0" normalizeH="0" baseline="0" noProof="0" dirty="0">
              <a:ln>
                <a:noFill/>
              </a:ln>
              <a:solidFill>
                <a:prstClr val="black"/>
              </a:solidFill>
              <a:effectLst/>
              <a:uLnTx/>
              <a:uFillTx/>
              <a:latin typeface="Times New Roman" panose="02020603050405020304" pitchFamily="18" charset="0"/>
              <a:ea typeface="SimSun" panose="02010600030101010101" pitchFamily="2" charset="-122"/>
              <a:cs typeface="Times New Roman" panose="02020603050405020304" pitchFamily="18" charset="0"/>
            </a:endParaRPr>
          </a:p>
          <a:p>
            <a:pPr marL="285750" indent="-285750" defTabSz="457200" fontAlgn="base">
              <a:spcBef>
                <a:spcPct val="20000"/>
              </a:spcBef>
              <a:spcAft>
                <a:spcPct val="0"/>
              </a:spcAft>
              <a:buFont typeface="Arial" panose="020B0604020202020204" pitchFamily="34" charset="0"/>
              <a:buChar char="–"/>
              <a:defRPr/>
            </a:pPr>
            <a:r>
              <a:rPr kumimoji="0" lang="en-US" altLang="zh-CN" sz="2800" b="1" i="0" u="sng" strike="noStrike" kern="1200" cap="none" spc="0" normalizeH="0" baseline="0" noProof="0" dirty="0">
                <a:ln>
                  <a:noFill/>
                </a:ln>
                <a:solidFill>
                  <a:prstClr val="black"/>
                </a:solidFill>
                <a:effectLst/>
                <a:uLnTx/>
                <a:uFillTx/>
                <a:latin typeface="Times New Roman" panose="02020603050405020304" pitchFamily="18" charset="0"/>
                <a:ea typeface="SimSun" panose="02010600030101010101" pitchFamily="2" charset="-122"/>
                <a:cs typeface="Times New Roman" panose="02020603050405020304" pitchFamily="18" charset="0"/>
              </a:rPr>
              <a:t>Capital Equipment</a:t>
            </a:r>
            <a:r>
              <a:rPr kumimoji="0" lang="en-US" altLang="zh-CN" sz="2800" b="0" i="0" u="none" strike="noStrike" kern="1200" cap="none" spc="0" normalizeH="0" baseline="0" noProof="0" dirty="0">
                <a:ln>
                  <a:noFill/>
                </a:ln>
                <a:solidFill>
                  <a:prstClr val="black"/>
                </a:solidFill>
                <a:effectLst/>
                <a:uLnTx/>
                <a:uFillTx/>
                <a:latin typeface="Times New Roman" panose="02020603050405020304" pitchFamily="18" charset="0"/>
                <a:ea typeface="SimSun" panose="02010600030101010101" pitchFamily="2" charset="-122"/>
                <a:cs typeface="Times New Roman" panose="02020603050405020304" pitchFamily="18" charset="0"/>
              </a:rPr>
              <a:t>: </a:t>
            </a:r>
            <a:r>
              <a:rPr kumimoji="0" lang="en-US" altLang="zh-CN" sz="2800" b="0" i="1" u="none" strike="noStrike" kern="1200" cap="none" spc="0" normalizeH="0" baseline="0" noProof="0" dirty="0">
                <a:ln>
                  <a:noFill/>
                </a:ln>
                <a:solidFill>
                  <a:prstClr val="black"/>
                </a:solidFill>
                <a:effectLst/>
                <a:uLnTx/>
                <a:uFillTx/>
                <a:latin typeface="Times New Roman" panose="02020603050405020304" pitchFamily="18" charset="0"/>
                <a:ea typeface="SimSun" panose="02010600030101010101" pitchFamily="2" charset="-122"/>
                <a:cs typeface="Times New Roman" panose="02020603050405020304" pitchFamily="18" charset="0"/>
              </a:rPr>
              <a:t>production machinery, new manufacturing facilities</a:t>
            </a:r>
            <a:endParaRPr kumimoji="0" lang="en-US" altLang="zh-CN" sz="2800" b="0" i="0" u="none" strike="noStrike" kern="1200" cap="none" spc="0" normalizeH="0" baseline="0" noProof="0" dirty="0">
              <a:ln>
                <a:noFill/>
              </a:ln>
              <a:solidFill>
                <a:prstClr val="black"/>
              </a:solidFill>
              <a:effectLst/>
              <a:uLnTx/>
              <a:uFillTx/>
              <a:latin typeface="Times New Roman" panose="02020603050405020304" pitchFamily="18" charset="0"/>
              <a:ea typeface="SimSun" panose="02010600030101010101" pitchFamily="2" charset="-122"/>
              <a:cs typeface="Times New Roman" panose="02020603050405020304" pitchFamily="18" charset="0"/>
            </a:endParaRPr>
          </a:p>
          <a:p>
            <a:pPr marL="285750" indent="-285750" defTabSz="457200" fontAlgn="base">
              <a:spcBef>
                <a:spcPct val="20000"/>
              </a:spcBef>
              <a:spcAft>
                <a:spcPct val="0"/>
              </a:spcAft>
              <a:buFont typeface="Arial" panose="020B0604020202020204" pitchFamily="34" charset="0"/>
              <a:buChar char="–"/>
              <a:defRPr/>
            </a:pPr>
            <a:r>
              <a:rPr kumimoji="0" lang="en-US" altLang="zh-CN" sz="2800" b="1" i="0" u="sng" strike="noStrike" kern="1200" cap="none" spc="0" normalizeH="0" baseline="0" noProof="0" dirty="0">
                <a:ln>
                  <a:noFill/>
                </a:ln>
                <a:solidFill>
                  <a:prstClr val="black"/>
                </a:solidFill>
                <a:effectLst/>
                <a:uLnTx/>
                <a:uFillTx/>
                <a:latin typeface="Times New Roman" panose="02020603050405020304" pitchFamily="18" charset="0"/>
                <a:ea typeface="SimSun" panose="02010600030101010101" pitchFamily="2" charset="-122"/>
                <a:cs typeface="Times New Roman" panose="02020603050405020304" pitchFamily="18" charset="0"/>
              </a:rPr>
              <a:t>Transportation and Third Party Purchasing</a:t>
            </a:r>
            <a:r>
              <a:rPr kumimoji="0" lang="en-US" altLang="zh-CN" sz="2800" b="0" i="0" u="none" strike="noStrike" kern="1200" cap="none" spc="0" normalizeH="0" baseline="0" noProof="0" dirty="0">
                <a:ln>
                  <a:noFill/>
                </a:ln>
                <a:solidFill>
                  <a:prstClr val="black"/>
                </a:solidFill>
                <a:effectLst/>
                <a:uLnTx/>
                <a:uFillTx/>
                <a:latin typeface="Times New Roman" panose="02020603050405020304" pitchFamily="18" charset="0"/>
                <a:ea typeface="SimSun" panose="02010600030101010101" pitchFamily="2" charset="-122"/>
                <a:cs typeface="Times New Roman" panose="02020603050405020304" pitchFamily="18" charset="0"/>
              </a:rPr>
              <a:t>: </a:t>
            </a:r>
            <a:r>
              <a:rPr kumimoji="0" lang="en-US" altLang="zh-CN" sz="2800" b="0" i="1" u="none" strike="noStrike" kern="1200" cap="none" spc="0" normalizeH="0" baseline="0" noProof="0" dirty="0">
                <a:ln>
                  <a:noFill/>
                </a:ln>
                <a:solidFill>
                  <a:prstClr val="black"/>
                </a:solidFill>
                <a:effectLst/>
                <a:uLnTx/>
                <a:uFillTx/>
                <a:latin typeface="Times New Roman" panose="02020603050405020304" pitchFamily="18" charset="0"/>
                <a:ea typeface="SimSun" panose="02010600030101010101" pitchFamily="2" charset="-122"/>
                <a:cs typeface="Times New Roman" panose="02020603050405020304" pitchFamily="18" charset="0"/>
              </a:rPr>
              <a:t>logistics services, management of  inbound and outbound materials.</a:t>
            </a:r>
            <a:endParaRPr kumimoji="0" lang="en-US" altLang="zh-CN" sz="2800" b="0" i="0" u="none" strike="noStrike" kern="1200" cap="none" spc="0" normalizeH="0" baseline="0" noProof="0" dirty="0">
              <a:ln>
                <a:noFill/>
              </a:ln>
              <a:solidFill>
                <a:prstClr val="black"/>
              </a:solidFill>
              <a:effectLst/>
              <a:uLnTx/>
              <a:uFillTx/>
              <a:latin typeface="Times New Roman" panose="02020603050405020304" pitchFamily="18" charset="0"/>
              <a:ea typeface="SimSun" panose="02010600030101010101" pitchFamily="2" charset="-122"/>
              <a:cs typeface="Times New Roman" panose="02020603050405020304" pitchFamily="18" charset="0"/>
            </a:endParaRPr>
          </a:p>
          <a:p>
            <a:pPr marL="742950" marR="0" lvl="1" indent="-285750" algn="l" defTabSz="457200" rtl="0" eaLnBrk="1" fontAlgn="base" latinLnBrk="0" hangingPunct="1">
              <a:lnSpc>
                <a:spcPct val="100000"/>
              </a:lnSpc>
              <a:spcBef>
                <a:spcPct val="20000"/>
              </a:spcBef>
              <a:spcAft>
                <a:spcPct val="0"/>
              </a:spcAft>
              <a:buClrTx/>
              <a:buSzTx/>
              <a:buFont typeface="Arial" panose="020B0604020202020204" pitchFamily="34" charset="0"/>
              <a:buChar char="–"/>
              <a:tabLst/>
              <a:defRPr/>
            </a:pPr>
            <a:endParaRPr kumimoji="0" lang="en-US" altLang="zh-CN" sz="2800" b="0" i="0" u="none" strike="noStrike" kern="1200" cap="none" spc="0" normalizeH="0" baseline="0" noProof="0" dirty="0">
              <a:ln>
                <a:noFill/>
              </a:ln>
              <a:solidFill>
                <a:prstClr val="black"/>
              </a:solidFill>
              <a:effectLst/>
              <a:uLnTx/>
              <a:uFillTx/>
              <a:latin typeface="Times New Roman" panose="02020603050405020304" pitchFamily="18" charset="0"/>
              <a:ea typeface="SimSun" panose="02010600030101010101" pitchFamily="2" charset="-122"/>
              <a:cs typeface="Times New Roman" panose="02020603050405020304" pitchFamily="18" charset="0"/>
            </a:endParaRPr>
          </a:p>
        </p:txBody>
      </p:sp>
      <p:pic>
        <p:nvPicPr>
          <p:cNvPr id="5" name="Graphic 21">
            <a:extLst>
              <a:ext uri="{FF2B5EF4-FFF2-40B4-BE49-F238E27FC236}">
                <a16:creationId xmlns:a16="http://schemas.microsoft.com/office/drawing/2014/main" id="{92F6D582-DB5A-8252-1C1E-4881C09F701E}"/>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sp>
        <p:nvSpPr>
          <p:cNvPr id="3" name="Rectangle 2">
            <a:extLst>
              <a:ext uri="{FF2B5EF4-FFF2-40B4-BE49-F238E27FC236}">
                <a16:creationId xmlns:a16="http://schemas.microsoft.com/office/drawing/2014/main" id="{79464F2E-00CF-FD6D-5AD5-C140C2C6532B}"/>
              </a:ext>
            </a:extLst>
          </p:cNvPr>
          <p:cNvSpPr/>
          <p:nvPr/>
        </p:nvSpPr>
        <p:spPr>
          <a:xfrm>
            <a:off x="4109053" y="335854"/>
            <a:ext cx="4673652" cy="584775"/>
          </a:xfrm>
          <a:prstGeom prst="rect">
            <a:avLst/>
          </a:prstGeom>
        </p:spPr>
        <p:txBody>
          <a:bodyPr wrap="none">
            <a:spAutoFit/>
          </a:bodyPr>
          <a:lstStyle/>
          <a:p>
            <a:pPr lvl="0" algn="ctr"/>
            <a:r>
              <a:rPr lang="en-US" sz="3200" b="1" dirty="0">
                <a:solidFill>
                  <a:srgbClr val="00B0F0"/>
                </a:solidFill>
                <a:latin typeface="Times New Roman" panose="02020603050405020304" pitchFamily="18" charset="0"/>
                <a:ea typeface="Times New Roman"/>
                <a:cs typeface="Times New Roman" panose="02020603050405020304" pitchFamily="18" charset="0"/>
                <a:sym typeface="Times New Roman"/>
              </a:rPr>
              <a:t>Types of Purchased Items</a:t>
            </a:r>
          </a:p>
        </p:txBody>
      </p:sp>
      <p:sp>
        <p:nvSpPr>
          <p:cNvPr id="4" name="Slide Number Placeholder 3">
            <a:extLst>
              <a:ext uri="{FF2B5EF4-FFF2-40B4-BE49-F238E27FC236}">
                <a16:creationId xmlns:a16="http://schemas.microsoft.com/office/drawing/2014/main" id="{2E768881-E8B7-FC4F-E513-5CA51ADFAB87}"/>
              </a:ext>
            </a:extLst>
          </p:cNvPr>
          <p:cNvSpPr>
            <a:spLocks noGrp="1"/>
          </p:cNvSpPr>
          <p:nvPr>
            <p:ph type="sldNum" sz="quarter" idx="12"/>
          </p:nvPr>
        </p:nvSpPr>
        <p:spPr/>
        <p:txBody>
          <a:bodyPr/>
          <a:lstStyle/>
          <a:p>
            <a:fld id="{F7542ADD-394E-41F3-B704-951748884AEE}" type="slidenum">
              <a:rPr lang="en-US" smtClean="0">
                <a:latin typeface="Times New Roman" panose="02020603050405020304" pitchFamily="18" charset="0"/>
                <a:cs typeface="Times New Roman" panose="02020603050405020304" pitchFamily="18" charset="0"/>
              </a:rPr>
              <a:t>24</a:t>
            </a:fld>
            <a:endParaRPr lang="en-US"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873857312"/>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2B51584-7676-2C31-FF01-77EA13943306}"/>
            </a:ext>
          </a:extLst>
        </p:cNvPr>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id="{71E9F5D0-7D29-C7C2-67D3-9677849C0D68}"/>
              </a:ext>
            </a:extLst>
          </p:cNvPr>
          <p:cNvSpPr/>
          <p:nvPr/>
        </p:nvSpPr>
        <p:spPr>
          <a:xfrm>
            <a:off x="8508514" y="1318018"/>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36929558-AC43-A9D7-2E57-9ECEEF1DC756}"/>
              </a:ext>
            </a:extLst>
          </p:cNvPr>
          <p:cNvSpPr/>
          <p:nvPr/>
        </p:nvSpPr>
        <p:spPr>
          <a:xfrm>
            <a:off x="386081" y="1463040"/>
            <a:ext cx="11494744" cy="460606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342900" marR="0" lvl="0" indent="-342900" algn="l" defTabSz="457200" rtl="0" eaLnBrk="1" fontAlgn="base" latinLnBrk="0" hangingPunct="1">
              <a:lnSpc>
                <a:spcPct val="100000"/>
              </a:lnSpc>
              <a:spcBef>
                <a:spcPct val="20000"/>
              </a:spcBef>
              <a:spcAft>
                <a:spcPct val="0"/>
              </a:spcAft>
              <a:buClrTx/>
              <a:buSzTx/>
              <a:buFont typeface="Arial" panose="020B0604020202020204" pitchFamily="34" charset="0"/>
              <a:buChar char="•"/>
              <a:tabLst/>
              <a:defRPr/>
            </a:pPr>
            <a:r>
              <a:rPr kumimoji="0" lang="en-US" altLang="zh-CN" sz="2800" b="1" i="0" u="none" strike="noStrike" kern="1200" cap="none" spc="0" normalizeH="0" baseline="0" noProof="0" dirty="0">
                <a:ln>
                  <a:noFill/>
                </a:ln>
                <a:solidFill>
                  <a:prstClr val="black"/>
                </a:solidFill>
                <a:effectLst/>
                <a:uLnTx/>
                <a:uFillTx/>
                <a:latin typeface="Times New Roman" panose="02020603050405020304" pitchFamily="18" charset="0"/>
                <a:ea typeface="SimSun" panose="02010600030101010101" pitchFamily="2" charset="-122"/>
                <a:cs typeface="Times New Roman" panose="02020603050405020304" pitchFamily="18" charset="0"/>
              </a:rPr>
              <a:t>Objective 1</a:t>
            </a:r>
            <a:r>
              <a:rPr kumimoji="0" lang="en-US" altLang="zh-CN" sz="2800" b="0" i="0" u="none" strike="noStrike" kern="1200" cap="none" spc="0" normalizeH="0" baseline="0" noProof="0" dirty="0">
                <a:ln>
                  <a:noFill/>
                </a:ln>
                <a:solidFill>
                  <a:prstClr val="black"/>
                </a:solidFill>
                <a:effectLst/>
                <a:uLnTx/>
                <a:uFillTx/>
                <a:latin typeface="Times New Roman" panose="02020603050405020304" pitchFamily="18" charset="0"/>
                <a:ea typeface="SimSun" panose="02010600030101010101" pitchFamily="2" charset="-122"/>
                <a:cs typeface="Times New Roman" panose="02020603050405020304" pitchFamily="18" charset="0"/>
              </a:rPr>
              <a:t>: </a:t>
            </a:r>
            <a:r>
              <a:rPr kumimoji="0" lang="en-US" altLang="zh-CN" sz="2800" b="1" i="0" u="none" strike="noStrike" kern="1200" cap="none" spc="0" normalizeH="0" baseline="0" noProof="0" dirty="0">
                <a:ln>
                  <a:noFill/>
                </a:ln>
                <a:solidFill>
                  <a:srgbClr val="00B0F0"/>
                </a:solidFill>
                <a:effectLst/>
                <a:uLnTx/>
                <a:uFillTx/>
                <a:latin typeface="Times New Roman" panose="02020603050405020304" pitchFamily="18" charset="0"/>
                <a:ea typeface="SimSun" panose="02010600030101010101" pitchFamily="2" charset="-122"/>
                <a:cs typeface="Times New Roman" panose="02020603050405020304" pitchFamily="18" charset="0"/>
              </a:rPr>
              <a:t>Support Operational Requirements</a:t>
            </a:r>
          </a:p>
          <a:p>
            <a:pPr marL="742950" marR="0" lvl="1" indent="-285750" algn="l" defTabSz="457200" rtl="0" eaLnBrk="1" fontAlgn="base" latinLnBrk="0" hangingPunct="1">
              <a:lnSpc>
                <a:spcPct val="100000"/>
              </a:lnSpc>
              <a:spcBef>
                <a:spcPct val="20000"/>
              </a:spcBef>
              <a:spcAft>
                <a:spcPct val="0"/>
              </a:spcAft>
              <a:buClrTx/>
              <a:buSzTx/>
              <a:buFont typeface="Arial" panose="020B0604020202020204" pitchFamily="34" charset="0"/>
              <a:buChar char="–"/>
              <a:tabLst/>
              <a:defRPr/>
            </a:pPr>
            <a:r>
              <a:rPr kumimoji="0" lang="en-US" altLang="zh-CN" sz="2800" b="0" i="0" u="none" strike="noStrike" kern="1200" cap="none" spc="0" normalizeH="0" baseline="0" noProof="0" dirty="0">
                <a:ln>
                  <a:noFill/>
                </a:ln>
                <a:solidFill>
                  <a:prstClr val="black"/>
                </a:solidFill>
                <a:effectLst/>
                <a:uLnTx/>
                <a:uFillTx/>
                <a:latin typeface="Times New Roman" panose="02020603050405020304" pitchFamily="18" charset="0"/>
                <a:ea typeface="SimSun" panose="02010600030101010101" pitchFamily="2" charset="-122"/>
                <a:cs typeface="Times New Roman" panose="02020603050405020304" pitchFamily="18" charset="0"/>
              </a:rPr>
              <a:t>Uninterrupted flow of high-quality material.</a:t>
            </a:r>
          </a:p>
          <a:p>
            <a:pPr marL="342900" marR="0" lvl="0" indent="-342900" algn="l" defTabSz="457200" rtl="0" eaLnBrk="1" fontAlgn="base" latinLnBrk="0" hangingPunct="1">
              <a:lnSpc>
                <a:spcPct val="100000"/>
              </a:lnSpc>
              <a:spcBef>
                <a:spcPct val="20000"/>
              </a:spcBef>
              <a:spcAft>
                <a:spcPct val="0"/>
              </a:spcAft>
              <a:buClrTx/>
              <a:buSzTx/>
              <a:buFont typeface="Arial" panose="020B0604020202020204" pitchFamily="34" charset="0"/>
              <a:buChar char="•"/>
              <a:tabLst/>
              <a:defRPr/>
            </a:pPr>
            <a:r>
              <a:rPr kumimoji="0" lang="en-US" altLang="zh-CN" sz="2800" b="1" i="0" u="none" strike="noStrike" kern="1200" cap="none" spc="0" normalizeH="0" baseline="0" noProof="0" dirty="0">
                <a:ln>
                  <a:noFill/>
                </a:ln>
                <a:solidFill>
                  <a:prstClr val="black"/>
                </a:solidFill>
                <a:effectLst/>
                <a:uLnTx/>
                <a:uFillTx/>
                <a:latin typeface="Times New Roman" panose="02020603050405020304" pitchFamily="18" charset="0"/>
                <a:ea typeface="SimSun" panose="02010600030101010101" pitchFamily="2" charset="-122"/>
                <a:cs typeface="Times New Roman" panose="02020603050405020304" pitchFamily="18" charset="0"/>
              </a:rPr>
              <a:t>Objective 2</a:t>
            </a:r>
            <a:r>
              <a:rPr kumimoji="0" lang="en-US" altLang="zh-CN" sz="2800" b="0" i="0" u="none" strike="noStrike" kern="1200" cap="none" spc="0" normalizeH="0" baseline="0" noProof="0" dirty="0">
                <a:ln>
                  <a:noFill/>
                </a:ln>
                <a:solidFill>
                  <a:prstClr val="black"/>
                </a:solidFill>
                <a:effectLst/>
                <a:uLnTx/>
                <a:uFillTx/>
                <a:latin typeface="Times New Roman" panose="02020603050405020304" pitchFamily="18" charset="0"/>
                <a:ea typeface="SimSun" panose="02010600030101010101" pitchFamily="2" charset="-122"/>
                <a:cs typeface="Times New Roman" panose="02020603050405020304" pitchFamily="18" charset="0"/>
              </a:rPr>
              <a:t>: </a:t>
            </a:r>
            <a:r>
              <a:rPr kumimoji="0" lang="en-US" altLang="zh-CN" sz="2800" b="1" i="0" u="none" strike="noStrike" kern="1200" cap="none" spc="0" normalizeH="0" baseline="0" noProof="0" dirty="0">
                <a:ln>
                  <a:noFill/>
                </a:ln>
                <a:solidFill>
                  <a:srgbClr val="00B0F0"/>
                </a:solidFill>
                <a:effectLst/>
                <a:uLnTx/>
                <a:uFillTx/>
                <a:latin typeface="Times New Roman" panose="02020603050405020304" pitchFamily="18" charset="0"/>
                <a:ea typeface="SimSun" panose="02010600030101010101" pitchFamily="2" charset="-122"/>
                <a:cs typeface="Times New Roman" panose="02020603050405020304" pitchFamily="18" charset="0"/>
              </a:rPr>
              <a:t>Manage the Purchasing Process Efficiently and Effectively</a:t>
            </a:r>
          </a:p>
          <a:p>
            <a:pPr marL="742950" marR="0" lvl="1" indent="-285750" algn="l" defTabSz="457200" rtl="0" eaLnBrk="1" fontAlgn="base" latinLnBrk="0" hangingPunct="1">
              <a:lnSpc>
                <a:spcPct val="100000"/>
              </a:lnSpc>
              <a:spcBef>
                <a:spcPct val="20000"/>
              </a:spcBef>
              <a:spcAft>
                <a:spcPct val="0"/>
              </a:spcAft>
              <a:buClrTx/>
              <a:buSzTx/>
              <a:buFont typeface="Arial" panose="020B0604020202020204" pitchFamily="34" charset="0"/>
              <a:buChar char="–"/>
              <a:tabLst/>
              <a:defRPr/>
            </a:pPr>
            <a:r>
              <a:rPr kumimoji="0" lang="en-US" altLang="zh-CN" sz="2800" b="0" i="0" u="none" strike="noStrike" kern="1200" cap="none" spc="0" normalizeH="0" baseline="0" noProof="0" dirty="0">
                <a:ln>
                  <a:noFill/>
                </a:ln>
                <a:solidFill>
                  <a:prstClr val="black"/>
                </a:solidFill>
                <a:effectLst/>
                <a:uLnTx/>
                <a:uFillTx/>
                <a:latin typeface="Times New Roman" panose="02020603050405020304" pitchFamily="18" charset="0"/>
                <a:ea typeface="SimSun" panose="02010600030101010101" pitchFamily="2" charset="-122"/>
                <a:cs typeface="Times New Roman" panose="02020603050405020304" pitchFamily="18" charset="0"/>
              </a:rPr>
              <a:t>Limited resources necessitate best use of resources.</a:t>
            </a:r>
          </a:p>
          <a:p>
            <a:pPr marL="342900" marR="0" lvl="0" indent="-342900" algn="l" defTabSz="457200" rtl="0" eaLnBrk="1" fontAlgn="base" latinLnBrk="0" hangingPunct="1">
              <a:lnSpc>
                <a:spcPct val="100000"/>
              </a:lnSpc>
              <a:spcBef>
                <a:spcPct val="20000"/>
              </a:spcBef>
              <a:spcAft>
                <a:spcPct val="0"/>
              </a:spcAft>
              <a:buClrTx/>
              <a:buSzTx/>
              <a:buFont typeface="Arial" panose="020B0604020202020204" pitchFamily="34" charset="0"/>
              <a:buChar char="•"/>
              <a:tabLst/>
              <a:defRPr/>
            </a:pPr>
            <a:r>
              <a:rPr kumimoji="0" lang="en-US" altLang="zh-CN" sz="2800" b="1" i="0" u="none" strike="noStrike" kern="1200" cap="none" spc="0" normalizeH="0" baseline="0" noProof="0" dirty="0">
                <a:ln>
                  <a:noFill/>
                </a:ln>
                <a:solidFill>
                  <a:prstClr val="black"/>
                </a:solidFill>
                <a:effectLst/>
                <a:uLnTx/>
                <a:uFillTx/>
                <a:latin typeface="Times New Roman" panose="02020603050405020304" pitchFamily="18" charset="0"/>
                <a:ea typeface="SimSun" panose="02010600030101010101" pitchFamily="2" charset="-122"/>
                <a:cs typeface="Times New Roman" panose="02020603050405020304" pitchFamily="18" charset="0"/>
              </a:rPr>
              <a:t>Objective 3</a:t>
            </a:r>
            <a:r>
              <a:rPr kumimoji="0" lang="en-US" altLang="zh-CN" sz="2800" b="0" i="0" u="none" strike="noStrike" kern="1200" cap="none" spc="0" normalizeH="0" baseline="0" noProof="0" dirty="0">
                <a:ln>
                  <a:noFill/>
                </a:ln>
                <a:solidFill>
                  <a:prstClr val="black"/>
                </a:solidFill>
                <a:effectLst/>
                <a:uLnTx/>
                <a:uFillTx/>
                <a:latin typeface="Times New Roman" panose="02020603050405020304" pitchFamily="18" charset="0"/>
                <a:ea typeface="SimSun" panose="02010600030101010101" pitchFamily="2" charset="-122"/>
                <a:cs typeface="Times New Roman" panose="02020603050405020304" pitchFamily="18" charset="0"/>
              </a:rPr>
              <a:t>: </a:t>
            </a:r>
            <a:r>
              <a:rPr kumimoji="0" lang="en-US" altLang="zh-CN" sz="2800" b="1" i="0" u="none" strike="noStrike" kern="1200" cap="none" spc="0" normalizeH="0" baseline="0" noProof="0" dirty="0">
                <a:ln>
                  <a:noFill/>
                </a:ln>
                <a:solidFill>
                  <a:srgbClr val="00B0F0"/>
                </a:solidFill>
                <a:effectLst/>
                <a:uLnTx/>
                <a:uFillTx/>
                <a:latin typeface="Times New Roman" panose="02020603050405020304" pitchFamily="18" charset="0"/>
                <a:ea typeface="SimSun" panose="02010600030101010101" pitchFamily="2" charset="-122"/>
                <a:cs typeface="Times New Roman" panose="02020603050405020304" pitchFamily="18" charset="0"/>
              </a:rPr>
              <a:t>Supply Base Management</a:t>
            </a:r>
          </a:p>
          <a:p>
            <a:pPr marL="742950" marR="0" lvl="1" indent="-285750" algn="l" defTabSz="457200" rtl="0" eaLnBrk="1" fontAlgn="base" latinLnBrk="0" hangingPunct="1">
              <a:lnSpc>
                <a:spcPct val="100000"/>
              </a:lnSpc>
              <a:spcBef>
                <a:spcPct val="20000"/>
              </a:spcBef>
              <a:spcAft>
                <a:spcPct val="0"/>
              </a:spcAft>
              <a:buClrTx/>
              <a:buSzTx/>
              <a:buFont typeface="Arial" panose="020B0604020202020204" pitchFamily="34" charset="0"/>
              <a:buChar char="–"/>
              <a:tabLst/>
              <a:defRPr/>
            </a:pPr>
            <a:r>
              <a:rPr kumimoji="0" lang="en-US" altLang="zh-CN" sz="2800" b="0" i="0" u="none" strike="noStrike" kern="1200" cap="none" spc="0" normalizeH="0" baseline="0" noProof="0" dirty="0">
                <a:ln>
                  <a:noFill/>
                </a:ln>
                <a:solidFill>
                  <a:prstClr val="black"/>
                </a:solidFill>
                <a:effectLst/>
                <a:uLnTx/>
                <a:uFillTx/>
                <a:latin typeface="Times New Roman" panose="02020603050405020304" pitchFamily="18" charset="0"/>
                <a:ea typeface="SimSun" panose="02010600030101010101" pitchFamily="2" charset="-122"/>
                <a:cs typeface="Times New Roman" panose="02020603050405020304" pitchFamily="18" charset="0"/>
              </a:rPr>
              <a:t>Develop reliable, high-quality sources of supply.</a:t>
            </a:r>
            <a:endParaRPr kumimoji="0" lang="en-US" altLang="en-US" sz="2800" b="0" i="0" u="none" strike="noStrike" kern="0" cap="none" spc="0" normalizeH="0" baseline="0" noProof="0" dirty="0">
              <a:ln>
                <a:noFill/>
              </a:ln>
              <a:solidFill>
                <a:srgbClr val="000000"/>
              </a:solidFill>
              <a:effectLst/>
              <a:uLnTx/>
              <a:uFillTx/>
              <a:latin typeface="Times New Roman" panose="02020603050405020304" pitchFamily="18" charset="0"/>
              <a:ea typeface="ヒラギノ角ゴ Pro W3"/>
              <a:cs typeface="Times New Roman" panose="02020603050405020304" pitchFamily="18" charset="0"/>
            </a:endParaRPr>
          </a:p>
        </p:txBody>
      </p:sp>
      <p:pic>
        <p:nvPicPr>
          <p:cNvPr id="5" name="Graphic 21">
            <a:extLst>
              <a:ext uri="{FF2B5EF4-FFF2-40B4-BE49-F238E27FC236}">
                <a16:creationId xmlns:a16="http://schemas.microsoft.com/office/drawing/2014/main" id="{DD8242E1-EC87-647F-E6B7-F0BCF630DF2A}"/>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sp>
        <p:nvSpPr>
          <p:cNvPr id="3" name="Rectangle 2">
            <a:extLst>
              <a:ext uri="{FF2B5EF4-FFF2-40B4-BE49-F238E27FC236}">
                <a16:creationId xmlns:a16="http://schemas.microsoft.com/office/drawing/2014/main" id="{D6563EE2-7D5F-47B6-42D7-2AF0FEA8A7F9}"/>
              </a:ext>
            </a:extLst>
          </p:cNvPr>
          <p:cNvSpPr/>
          <p:nvPr/>
        </p:nvSpPr>
        <p:spPr>
          <a:xfrm>
            <a:off x="4391182" y="335854"/>
            <a:ext cx="4109395" cy="584775"/>
          </a:xfrm>
          <a:prstGeom prst="rect">
            <a:avLst/>
          </a:prstGeom>
        </p:spPr>
        <p:txBody>
          <a:bodyPr wrap="none">
            <a:spAutoFit/>
          </a:bodyPr>
          <a:lstStyle/>
          <a:p>
            <a:pPr lvl="0" algn="ctr"/>
            <a:r>
              <a:rPr lang="en-US" sz="3200" b="1" dirty="0">
                <a:solidFill>
                  <a:srgbClr val="00B0F0"/>
                </a:solidFill>
                <a:latin typeface="Times New Roman"/>
                <a:ea typeface="Times New Roman"/>
                <a:cs typeface="Times New Roman"/>
                <a:sym typeface="Times New Roman"/>
              </a:rPr>
              <a:t>Purchasing Objectives</a:t>
            </a:r>
          </a:p>
        </p:txBody>
      </p:sp>
      <p:sp>
        <p:nvSpPr>
          <p:cNvPr id="4" name="Slide Number Placeholder 3">
            <a:extLst>
              <a:ext uri="{FF2B5EF4-FFF2-40B4-BE49-F238E27FC236}">
                <a16:creationId xmlns:a16="http://schemas.microsoft.com/office/drawing/2014/main" id="{92277B13-5F54-CA9B-4996-46F7CF103D8A}"/>
              </a:ext>
            </a:extLst>
          </p:cNvPr>
          <p:cNvSpPr>
            <a:spLocks noGrp="1"/>
          </p:cNvSpPr>
          <p:nvPr>
            <p:ph type="sldNum" sz="quarter" idx="12"/>
          </p:nvPr>
        </p:nvSpPr>
        <p:spPr/>
        <p:txBody>
          <a:bodyPr/>
          <a:lstStyle/>
          <a:p>
            <a:fld id="{F7542ADD-394E-41F3-B704-951748884AEE}" type="slidenum">
              <a:rPr lang="en-US" smtClean="0"/>
              <a:t>25</a:t>
            </a:fld>
            <a:endParaRPr lang="en-US"/>
          </a:p>
        </p:txBody>
      </p:sp>
    </p:spTree>
    <p:extLst>
      <p:ext uri="{BB962C8B-B14F-4D97-AF65-F5344CB8AC3E}">
        <p14:creationId xmlns:p14="http://schemas.microsoft.com/office/powerpoint/2010/main" val="1268987371"/>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DB2066D-C706-7170-0A9C-FC096540B950}"/>
            </a:ext>
          </a:extLst>
        </p:cNvPr>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id="{FEEB523D-EDB6-B58E-6D60-0E4DBF03E123}"/>
              </a:ext>
            </a:extLst>
          </p:cNvPr>
          <p:cNvSpPr/>
          <p:nvPr/>
        </p:nvSpPr>
        <p:spPr>
          <a:xfrm>
            <a:off x="8508514" y="1155870"/>
            <a:ext cx="4128422" cy="5336370"/>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3EE44CCE-64D9-874B-DF64-30A50BB8C505}"/>
              </a:ext>
            </a:extLst>
          </p:cNvPr>
          <p:cNvSpPr/>
          <p:nvPr/>
        </p:nvSpPr>
        <p:spPr>
          <a:xfrm>
            <a:off x="180430" y="1463039"/>
            <a:ext cx="11879489" cy="4807287"/>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342900" marR="0" lvl="0" indent="-342900" algn="l" defTabSz="457200" rtl="0" eaLnBrk="1" fontAlgn="base" latinLnBrk="0" hangingPunct="1">
              <a:lnSpc>
                <a:spcPct val="100000"/>
              </a:lnSpc>
              <a:spcBef>
                <a:spcPct val="20000"/>
              </a:spcBef>
              <a:spcAft>
                <a:spcPct val="0"/>
              </a:spcAft>
              <a:buClrTx/>
              <a:buSzTx/>
              <a:buFont typeface="Arial" panose="020B0604020202020204" pitchFamily="34" charset="0"/>
              <a:buChar char="•"/>
              <a:tabLst/>
              <a:defRPr/>
            </a:pPr>
            <a:endParaRPr kumimoji="0" lang="en-US" altLang="zh-CN" sz="2800" b="0" i="0" u="none" strike="noStrike" kern="1200" cap="none" spc="0" normalizeH="0" baseline="0" noProof="0" dirty="0">
              <a:ln>
                <a:noFill/>
              </a:ln>
              <a:solidFill>
                <a:prstClr val="black"/>
              </a:solidFill>
              <a:effectLst/>
              <a:uLnTx/>
              <a:uFillTx/>
              <a:latin typeface="Times New Roman" panose="02020603050405020304" pitchFamily="18" charset="0"/>
              <a:ea typeface="SimSun" panose="02010600030101010101" pitchFamily="2" charset="-122"/>
              <a:cs typeface="Times New Roman" panose="02020603050405020304" pitchFamily="18" charset="0"/>
            </a:endParaRPr>
          </a:p>
          <a:p>
            <a:pPr marL="342900" marR="0" lvl="0" indent="-342900" algn="l" defTabSz="457200" rtl="0" eaLnBrk="1" fontAlgn="base" latinLnBrk="0" hangingPunct="1">
              <a:lnSpc>
                <a:spcPct val="100000"/>
              </a:lnSpc>
              <a:spcBef>
                <a:spcPct val="20000"/>
              </a:spcBef>
              <a:spcAft>
                <a:spcPct val="0"/>
              </a:spcAft>
              <a:buClrTx/>
              <a:buSzTx/>
              <a:buFont typeface="Arial" panose="020B0604020202020204" pitchFamily="34" charset="0"/>
              <a:buChar char="•"/>
              <a:tabLst/>
              <a:defRPr/>
            </a:pPr>
            <a:r>
              <a:rPr kumimoji="0" lang="en-US" altLang="zh-CN" sz="2800" b="1" i="0" u="none" strike="noStrike" kern="1200" cap="none" spc="0" normalizeH="0" baseline="0" noProof="0" dirty="0">
                <a:ln>
                  <a:noFill/>
                </a:ln>
                <a:solidFill>
                  <a:prstClr val="black"/>
                </a:solidFill>
                <a:effectLst/>
                <a:uLnTx/>
                <a:uFillTx/>
                <a:latin typeface="Times New Roman" panose="02020603050405020304" pitchFamily="18" charset="0"/>
                <a:ea typeface="SimSun" panose="02010600030101010101" pitchFamily="2" charset="-122"/>
                <a:cs typeface="Times New Roman" panose="02020603050405020304" pitchFamily="18" charset="0"/>
              </a:rPr>
              <a:t>Objective 4:</a:t>
            </a:r>
            <a:r>
              <a:rPr kumimoji="0" lang="en-US" altLang="zh-CN" sz="2800" b="0" i="0" u="none" strike="noStrike" kern="1200" cap="none" spc="0" normalizeH="0" baseline="0" noProof="0" dirty="0">
                <a:ln>
                  <a:noFill/>
                </a:ln>
                <a:solidFill>
                  <a:prstClr val="black"/>
                </a:solidFill>
                <a:effectLst/>
                <a:uLnTx/>
                <a:uFillTx/>
                <a:latin typeface="Times New Roman" panose="02020603050405020304" pitchFamily="18" charset="0"/>
                <a:ea typeface="SimSun" panose="02010600030101010101" pitchFamily="2" charset="-122"/>
                <a:cs typeface="Times New Roman" panose="02020603050405020304" pitchFamily="18" charset="0"/>
              </a:rPr>
              <a:t> </a:t>
            </a:r>
            <a:r>
              <a:rPr kumimoji="0" lang="en-US" altLang="zh-CN" sz="2800" b="1" i="0" u="none" strike="noStrike" kern="1200" cap="none" spc="0" normalizeH="0" baseline="0" noProof="0" dirty="0">
                <a:ln>
                  <a:noFill/>
                </a:ln>
                <a:solidFill>
                  <a:srgbClr val="00B0F0"/>
                </a:solidFill>
                <a:effectLst/>
                <a:uLnTx/>
                <a:uFillTx/>
                <a:latin typeface="Times New Roman" panose="02020603050405020304" pitchFamily="18" charset="0"/>
                <a:ea typeface="SimSun" panose="02010600030101010101" pitchFamily="2" charset="-122"/>
                <a:cs typeface="Times New Roman" panose="02020603050405020304" pitchFamily="18" charset="0"/>
              </a:rPr>
              <a:t>Develop Strong Relationships with Other Functional Groups</a:t>
            </a:r>
          </a:p>
          <a:p>
            <a:pPr marL="742950" marR="0" lvl="1" indent="-285750" algn="l" defTabSz="457200" rtl="0" eaLnBrk="1" fontAlgn="base" latinLnBrk="0" hangingPunct="1">
              <a:lnSpc>
                <a:spcPct val="100000"/>
              </a:lnSpc>
              <a:spcBef>
                <a:spcPct val="20000"/>
              </a:spcBef>
              <a:spcAft>
                <a:spcPct val="0"/>
              </a:spcAft>
              <a:buClrTx/>
              <a:buSzTx/>
              <a:buFont typeface="Arial" panose="020B0604020202020204" pitchFamily="34" charset="0"/>
              <a:buChar char="–"/>
              <a:tabLst/>
              <a:defRPr/>
            </a:pPr>
            <a:r>
              <a:rPr kumimoji="0" lang="en-US" altLang="zh-CN" sz="2800" b="0" i="0" u="none" strike="noStrike" kern="1200" cap="none" spc="0" normalizeH="0" baseline="0" noProof="0" dirty="0">
                <a:ln>
                  <a:noFill/>
                </a:ln>
                <a:solidFill>
                  <a:prstClr val="black"/>
                </a:solidFill>
                <a:effectLst/>
                <a:uLnTx/>
                <a:uFillTx/>
                <a:latin typeface="Times New Roman" panose="02020603050405020304" pitchFamily="18" charset="0"/>
                <a:ea typeface="SimSun" panose="02010600030101010101" pitchFamily="2" charset="-122"/>
                <a:cs typeface="Times New Roman" panose="02020603050405020304" pitchFamily="18" charset="0"/>
              </a:rPr>
              <a:t>Strong cross-functional relationships must exist internally.</a:t>
            </a:r>
          </a:p>
          <a:p>
            <a:pPr marL="342900" marR="0" lvl="0" indent="-342900" algn="l" defTabSz="457200" rtl="0" eaLnBrk="1" fontAlgn="base" latinLnBrk="0" hangingPunct="1">
              <a:lnSpc>
                <a:spcPct val="90000"/>
              </a:lnSpc>
              <a:spcBef>
                <a:spcPct val="20000"/>
              </a:spcBef>
              <a:spcAft>
                <a:spcPct val="0"/>
              </a:spcAft>
              <a:buClrTx/>
              <a:buSzTx/>
              <a:buFont typeface="Arial" panose="020B0604020202020204" pitchFamily="34" charset="0"/>
              <a:buChar char="•"/>
              <a:tabLst/>
              <a:defRPr/>
            </a:pPr>
            <a:r>
              <a:rPr kumimoji="0" lang="en-US" altLang="zh-CN" sz="2800" b="1" i="0" u="none" strike="noStrike" kern="1200" cap="none" spc="0" normalizeH="0" baseline="0" noProof="0" dirty="0">
                <a:ln>
                  <a:noFill/>
                </a:ln>
                <a:solidFill>
                  <a:prstClr val="black"/>
                </a:solidFill>
                <a:effectLst/>
                <a:uLnTx/>
                <a:uFillTx/>
                <a:latin typeface="Times New Roman" panose="02020603050405020304" pitchFamily="18" charset="0"/>
                <a:ea typeface="SimSun" panose="02010600030101010101" pitchFamily="2" charset="-122"/>
                <a:cs typeface="Times New Roman" panose="02020603050405020304" pitchFamily="18" charset="0"/>
              </a:rPr>
              <a:t>Objective 5</a:t>
            </a:r>
            <a:r>
              <a:rPr kumimoji="0" lang="en-US" altLang="zh-CN" sz="2800" b="0" i="0" u="none" strike="noStrike" kern="1200" cap="none" spc="0" normalizeH="0" baseline="0" noProof="0" dirty="0">
                <a:ln>
                  <a:noFill/>
                </a:ln>
                <a:solidFill>
                  <a:prstClr val="black"/>
                </a:solidFill>
                <a:effectLst/>
                <a:uLnTx/>
                <a:uFillTx/>
                <a:latin typeface="Times New Roman" panose="02020603050405020304" pitchFamily="18" charset="0"/>
                <a:ea typeface="SimSun" panose="02010600030101010101" pitchFamily="2" charset="-122"/>
                <a:cs typeface="Times New Roman" panose="02020603050405020304" pitchFamily="18" charset="0"/>
              </a:rPr>
              <a:t>: </a:t>
            </a:r>
            <a:r>
              <a:rPr kumimoji="0" lang="en-US" altLang="zh-CN" sz="2800" b="1" i="0" u="none" strike="noStrike" kern="1200" cap="none" spc="0" normalizeH="0" baseline="0" noProof="0" dirty="0">
                <a:ln>
                  <a:noFill/>
                </a:ln>
                <a:solidFill>
                  <a:srgbClr val="00B0F0"/>
                </a:solidFill>
                <a:effectLst/>
                <a:uLnTx/>
                <a:uFillTx/>
                <a:latin typeface="Times New Roman" panose="02020603050405020304" pitchFamily="18" charset="0"/>
                <a:ea typeface="SimSun" panose="02010600030101010101" pitchFamily="2" charset="-122"/>
                <a:cs typeface="Times New Roman" panose="02020603050405020304" pitchFamily="18" charset="0"/>
              </a:rPr>
              <a:t>Support Organizational Goals and Objectives.</a:t>
            </a:r>
          </a:p>
          <a:p>
            <a:pPr marL="742950" marR="0" lvl="1" indent="-285750" algn="l" defTabSz="457200" rtl="0" eaLnBrk="1" fontAlgn="base" latinLnBrk="0" hangingPunct="1">
              <a:lnSpc>
                <a:spcPct val="90000"/>
              </a:lnSpc>
              <a:spcBef>
                <a:spcPct val="20000"/>
              </a:spcBef>
              <a:spcAft>
                <a:spcPct val="0"/>
              </a:spcAft>
              <a:buClrTx/>
              <a:buSzTx/>
              <a:buFont typeface="Arial" panose="020B0604020202020204" pitchFamily="34" charset="0"/>
              <a:buChar char="–"/>
              <a:tabLst/>
              <a:defRPr/>
            </a:pPr>
            <a:r>
              <a:rPr kumimoji="0" lang="en-US" altLang="zh-CN" sz="2800" b="0" i="0" u="none" strike="noStrike" kern="1200" cap="none" spc="0" normalizeH="0" baseline="0" noProof="0" dirty="0">
                <a:ln>
                  <a:noFill/>
                </a:ln>
                <a:solidFill>
                  <a:prstClr val="black"/>
                </a:solidFill>
                <a:effectLst/>
                <a:uLnTx/>
                <a:uFillTx/>
                <a:latin typeface="Times New Roman" panose="02020603050405020304" pitchFamily="18" charset="0"/>
                <a:ea typeface="SimSun" panose="02010600030101010101" pitchFamily="2" charset="-122"/>
                <a:cs typeface="Times New Roman" panose="02020603050405020304" pitchFamily="18" charset="0"/>
              </a:rPr>
              <a:t>Purchasing must follow organizational directives.</a:t>
            </a:r>
          </a:p>
          <a:p>
            <a:pPr marL="342900" marR="0" lvl="0" indent="-342900" algn="l" defTabSz="457200" rtl="0" eaLnBrk="1" fontAlgn="base" latinLnBrk="0" hangingPunct="1">
              <a:lnSpc>
                <a:spcPct val="90000"/>
              </a:lnSpc>
              <a:spcBef>
                <a:spcPct val="20000"/>
              </a:spcBef>
              <a:spcAft>
                <a:spcPct val="0"/>
              </a:spcAft>
              <a:buClrTx/>
              <a:buSzTx/>
              <a:buFont typeface="Arial" panose="020B0604020202020204" pitchFamily="34" charset="0"/>
              <a:buChar char="•"/>
              <a:tabLst/>
              <a:defRPr/>
            </a:pPr>
            <a:r>
              <a:rPr kumimoji="0" lang="en-US" altLang="zh-CN" sz="2800" b="1" i="0" u="none" strike="noStrike" kern="1200" cap="none" spc="0" normalizeH="0" baseline="0" noProof="0" dirty="0">
                <a:ln>
                  <a:noFill/>
                </a:ln>
                <a:solidFill>
                  <a:prstClr val="black"/>
                </a:solidFill>
                <a:effectLst/>
                <a:uLnTx/>
                <a:uFillTx/>
                <a:latin typeface="Times New Roman" panose="02020603050405020304" pitchFamily="18" charset="0"/>
                <a:ea typeface="SimSun" panose="02010600030101010101" pitchFamily="2" charset="-122"/>
                <a:cs typeface="Times New Roman" panose="02020603050405020304" pitchFamily="18" charset="0"/>
              </a:rPr>
              <a:t>Objective 6</a:t>
            </a:r>
            <a:r>
              <a:rPr kumimoji="0" lang="en-US" altLang="zh-CN" sz="2800" b="0" i="0" u="none" strike="noStrike" kern="1200" cap="none" spc="0" normalizeH="0" baseline="0" noProof="0" dirty="0">
                <a:ln>
                  <a:noFill/>
                </a:ln>
                <a:solidFill>
                  <a:prstClr val="black"/>
                </a:solidFill>
                <a:effectLst/>
                <a:uLnTx/>
                <a:uFillTx/>
                <a:latin typeface="Times New Roman" panose="02020603050405020304" pitchFamily="18" charset="0"/>
                <a:ea typeface="SimSun" panose="02010600030101010101" pitchFamily="2" charset="-122"/>
                <a:cs typeface="Times New Roman" panose="02020603050405020304" pitchFamily="18" charset="0"/>
              </a:rPr>
              <a:t>: </a:t>
            </a:r>
            <a:r>
              <a:rPr kumimoji="0" lang="en-US" altLang="zh-CN" sz="2800" b="1" i="0" u="none" strike="noStrike" kern="1200" cap="none" spc="0" normalizeH="0" baseline="0" noProof="0" dirty="0">
                <a:ln>
                  <a:noFill/>
                </a:ln>
                <a:solidFill>
                  <a:srgbClr val="00B0F0"/>
                </a:solidFill>
                <a:effectLst/>
                <a:uLnTx/>
                <a:uFillTx/>
                <a:latin typeface="Times New Roman" panose="02020603050405020304" pitchFamily="18" charset="0"/>
                <a:ea typeface="SimSun" panose="02010600030101010101" pitchFamily="2" charset="-122"/>
                <a:cs typeface="Times New Roman" panose="02020603050405020304" pitchFamily="18" charset="0"/>
              </a:rPr>
              <a:t>Develop Integrated Purchasing Strategies that Support Organizational Strategies.</a:t>
            </a:r>
          </a:p>
          <a:p>
            <a:pPr marL="742950" marR="0" lvl="1" indent="-285750" algn="l" defTabSz="457200" rtl="0" eaLnBrk="1" fontAlgn="base" latinLnBrk="0" hangingPunct="1">
              <a:lnSpc>
                <a:spcPct val="90000"/>
              </a:lnSpc>
              <a:spcBef>
                <a:spcPct val="20000"/>
              </a:spcBef>
              <a:spcAft>
                <a:spcPct val="0"/>
              </a:spcAft>
              <a:buClrTx/>
              <a:buSzTx/>
              <a:buFont typeface="Arial" panose="020B0604020202020204" pitchFamily="34" charset="0"/>
              <a:buChar char="–"/>
              <a:tabLst/>
              <a:defRPr/>
            </a:pPr>
            <a:r>
              <a:rPr kumimoji="0" lang="en-US" altLang="zh-CN" sz="2800" b="0" i="0" u="none" strike="noStrike" kern="1200" cap="none" spc="0" normalizeH="0" baseline="0" noProof="0" dirty="0">
                <a:ln>
                  <a:noFill/>
                </a:ln>
                <a:solidFill>
                  <a:prstClr val="black"/>
                </a:solidFill>
                <a:effectLst/>
                <a:uLnTx/>
                <a:uFillTx/>
                <a:latin typeface="Times New Roman" panose="02020603050405020304" pitchFamily="18" charset="0"/>
                <a:ea typeface="SimSun" panose="02010600030101010101" pitchFamily="2" charset="-122"/>
                <a:cs typeface="Times New Roman" panose="02020603050405020304" pitchFamily="18" charset="0"/>
              </a:rPr>
              <a:t>Purchasing’s goals must be aligned with company’s goals</a:t>
            </a:r>
          </a:p>
          <a:p>
            <a:pPr marL="742950" marR="0" lvl="1" indent="-285750" algn="l" defTabSz="457200" rtl="0" eaLnBrk="1" fontAlgn="base" latinLnBrk="0" hangingPunct="1">
              <a:lnSpc>
                <a:spcPct val="90000"/>
              </a:lnSpc>
              <a:spcBef>
                <a:spcPct val="20000"/>
              </a:spcBef>
              <a:spcAft>
                <a:spcPct val="0"/>
              </a:spcAft>
              <a:buClrTx/>
              <a:buSzTx/>
              <a:buFontTx/>
              <a:buNone/>
              <a:tabLst/>
              <a:defRPr/>
            </a:pPr>
            <a:endParaRPr kumimoji="0" lang="en-US" altLang="zh-CN" sz="2800" b="0" i="0" u="none" strike="noStrike" kern="1200" cap="none" spc="0" normalizeH="0" baseline="0" noProof="0" dirty="0">
              <a:ln>
                <a:noFill/>
              </a:ln>
              <a:solidFill>
                <a:prstClr val="black"/>
              </a:solidFill>
              <a:effectLst/>
              <a:uLnTx/>
              <a:uFillTx/>
              <a:latin typeface="Times New Roman" panose="02020603050405020304" pitchFamily="18" charset="0"/>
              <a:ea typeface="SimSun" panose="02010600030101010101" pitchFamily="2" charset="-122"/>
              <a:cs typeface="Times New Roman" panose="02020603050405020304" pitchFamily="18" charset="0"/>
            </a:endParaRPr>
          </a:p>
          <a:p>
            <a:pPr marL="742950" marR="0" lvl="1" indent="-285750" algn="l" defTabSz="457200" rtl="0" eaLnBrk="1" fontAlgn="base" latinLnBrk="0" hangingPunct="1">
              <a:lnSpc>
                <a:spcPct val="100000"/>
              </a:lnSpc>
              <a:spcBef>
                <a:spcPct val="20000"/>
              </a:spcBef>
              <a:spcAft>
                <a:spcPct val="0"/>
              </a:spcAft>
              <a:buClrTx/>
              <a:buSzTx/>
              <a:buFontTx/>
              <a:buNone/>
              <a:tabLst/>
              <a:defRPr/>
            </a:pPr>
            <a:r>
              <a:rPr kumimoji="0" lang="en-US" altLang="zh-CN" sz="2800" b="0" i="0" u="none" strike="noStrike" kern="1200" cap="none" spc="0" normalizeH="0" baseline="0" noProof="0" dirty="0">
                <a:ln>
                  <a:noFill/>
                </a:ln>
                <a:solidFill>
                  <a:prstClr val="black"/>
                </a:solidFill>
                <a:effectLst/>
                <a:uLnTx/>
                <a:uFillTx/>
                <a:latin typeface="Times New Roman" panose="02020603050405020304" pitchFamily="18" charset="0"/>
                <a:ea typeface="SimSun" panose="02010600030101010101" pitchFamily="2" charset="-122"/>
                <a:cs typeface="Times New Roman" panose="02020603050405020304" pitchFamily="18" charset="0"/>
              </a:rPr>
              <a:t> </a:t>
            </a:r>
          </a:p>
        </p:txBody>
      </p:sp>
      <p:pic>
        <p:nvPicPr>
          <p:cNvPr id="5" name="Graphic 21">
            <a:extLst>
              <a:ext uri="{FF2B5EF4-FFF2-40B4-BE49-F238E27FC236}">
                <a16:creationId xmlns:a16="http://schemas.microsoft.com/office/drawing/2014/main" id="{CCC1F94D-13B9-C9F6-9319-97B0FFBC1D21}"/>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sp>
        <p:nvSpPr>
          <p:cNvPr id="3" name="Rectangle 2">
            <a:extLst>
              <a:ext uri="{FF2B5EF4-FFF2-40B4-BE49-F238E27FC236}">
                <a16:creationId xmlns:a16="http://schemas.microsoft.com/office/drawing/2014/main" id="{91B4F245-429E-36AC-58FC-DF3AA379F75D}"/>
              </a:ext>
            </a:extLst>
          </p:cNvPr>
          <p:cNvSpPr/>
          <p:nvPr/>
        </p:nvSpPr>
        <p:spPr>
          <a:xfrm>
            <a:off x="4391182" y="335854"/>
            <a:ext cx="4109395" cy="584775"/>
          </a:xfrm>
          <a:prstGeom prst="rect">
            <a:avLst/>
          </a:prstGeom>
        </p:spPr>
        <p:txBody>
          <a:bodyPr wrap="none">
            <a:spAutoFit/>
          </a:bodyPr>
          <a:lstStyle/>
          <a:p>
            <a:pPr lvl="0" algn="ctr"/>
            <a:r>
              <a:rPr lang="en-US" sz="3200" b="1" dirty="0">
                <a:solidFill>
                  <a:srgbClr val="00B0F0"/>
                </a:solidFill>
                <a:latin typeface="Times New Roman"/>
                <a:ea typeface="Times New Roman"/>
                <a:cs typeface="Times New Roman"/>
                <a:sym typeface="Times New Roman"/>
              </a:rPr>
              <a:t>Purchasing Objectives</a:t>
            </a:r>
          </a:p>
        </p:txBody>
      </p:sp>
      <p:sp>
        <p:nvSpPr>
          <p:cNvPr id="4" name="Slide Number Placeholder 3">
            <a:extLst>
              <a:ext uri="{FF2B5EF4-FFF2-40B4-BE49-F238E27FC236}">
                <a16:creationId xmlns:a16="http://schemas.microsoft.com/office/drawing/2014/main" id="{04CC627F-DBE7-2F83-C964-1026AA52E635}"/>
              </a:ext>
            </a:extLst>
          </p:cNvPr>
          <p:cNvSpPr>
            <a:spLocks noGrp="1"/>
          </p:cNvSpPr>
          <p:nvPr>
            <p:ph type="sldNum" sz="quarter" idx="12"/>
          </p:nvPr>
        </p:nvSpPr>
        <p:spPr/>
        <p:txBody>
          <a:bodyPr/>
          <a:lstStyle/>
          <a:p>
            <a:fld id="{F7542ADD-394E-41F3-B704-951748884AEE}" type="slidenum">
              <a:rPr lang="en-US" smtClean="0"/>
              <a:t>26</a:t>
            </a:fld>
            <a:endParaRPr lang="en-US" dirty="0"/>
          </a:p>
        </p:txBody>
      </p:sp>
    </p:spTree>
    <p:extLst>
      <p:ext uri="{BB962C8B-B14F-4D97-AF65-F5344CB8AC3E}">
        <p14:creationId xmlns:p14="http://schemas.microsoft.com/office/powerpoint/2010/main" val="3470286204"/>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7A7A97-0CBE-84FB-FDBD-DB1C61BC8451}"/>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D075D4FC-7A52-1BD1-637C-1114161111BF}"/>
              </a:ext>
            </a:extLst>
          </p:cNvPr>
          <p:cNvSpPr>
            <a:spLocks noGrp="1"/>
          </p:cNvSpPr>
          <p:nvPr>
            <p:ph idx="1"/>
          </p:nvPr>
        </p:nvSpPr>
        <p:spPr/>
        <p:txBody>
          <a:bodyPr/>
          <a:lstStyle/>
          <a:p>
            <a:endParaRPr lang="en-US"/>
          </a:p>
        </p:txBody>
      </p:sp>
      <p:sp>
        <p:nvSpPr>
          <p:cNvPr id="4" name="Slide Number Placeholder 3">
            <a:extLst>
              <a:ext uri="{FF2B5EF4-FFF2-40B4-BE49-F238E27FC236}">
                <a16:creationId xmlns:a16="http://schemas.microsoft.com/office/drawing/2014/main" id="{C78FD3C0-0272-4ED0-171B-AA61F3A7E4DE}"/>
              </a:ext>
            </a:extLst>
          </p:cNvPr>
          <p:cNvSpPr>
            <a:spLocks noGrp="1"/>
          </p:cNvSpPr>
          <p:nvPr>
            <p:ph type="sldNum" sz="quarter" idx="12"/>
          </p:nvPr>
        </p:nvSpPr>
        <p:spPr/>
        <p:txBody>
          <a:bodyPr/>
          <a:lstStyle/>
          <a:p>
            <a:fld id="{F7542ADD-394E-41F3-B704-951748884AEE}" type="slidenum">
              <a:rPr lang="en-US" smtClean="0"/>
              <a:t>27</a:t>
            </a:fld>
            <a:endParaRPr lang="en-US"/>
          </a:p>
        </p:txBody>
      </p:sp>
      <p:pic>
        <p:nvPicPr>
          <p:cNvPr id="6" name="Picture 5">
            <a:extLst>
              <a:ext uri="{FF2B5EF4-FFF2-40B4-BE49-F238E27FC236}">
                <a16:creationId xmlns:a16="http://schemas.microsoft.com/office/drawing/2014/main" id="{E2B887BC-7748-7187-9FB6-69EAC3C5D0E6}"/>
              </a:ext>
            </a:extLst>
          </p:cNvPr>
          <p:cNvPicPr>
            <a:picLocks noChangeAspect="1"/>
          </p:cNvPicPr>
          <p:nvPr/>
        </p:nvPicPr>
        <p:blipFill>
          <a:blip r:embed="rId2"/>
          <a:stretch>
            <a:fillRect/>
          </a:stretch>
        </p:blipFill>
        <p:spPr>
          <a:xfrm>
            <a:off x="0" y="1"/>
            <a:ext cx="12192000" cy="6858000"/>
          </a:xfrm>
          <a:prstGeom prst="rect">
            <a:avLst/>
          </a:prstGeom>
        </p:spPr>
      </p:pic>
    </p:spTree>
    <p:extLst>
      <p:ext uri="{BB962C8B-B14F-4D97-AF65-F5344CB8AC3E}">
        <p14:creationId xmlns:p14="http://schemas.microsoft.com/office/powerpoint/2010/main" val="4094505793"/>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F05580A7-8A21-B0BE-F3C2-073F81CC4CA9}"/>
              </a:ext>
            </a:extLst>
          </p:cNvPr>
          <p:cNvSpPr>
            <a:spLocks noGrp="1"/>
          </p:cNvSpPr>
          <p:nvPr>
            <p:ph type="title"/>
          </p:nvPr>
        </p:nvSpPr>
        <p:spPr>
          <a:xfrm>
            <a:off x="2141946" y="-17611"/>
            <a:ext cx="9144000" cy="1143000"/>
          </a:xfrm>
          <a:solidFill>
            <a:schemeClr val="accent5"/>
          </a:solidFill>
        </p:spPr>
        <p:style>
          <a:lnRef idx="2">
            <a:schemeClr val="accent1"/>
          </a:lnRef>
          <a:fillRef idx="1">
            <a:schemeClr val="lt1"/>
          </a:fillRef>
          <a:effectRef idx="0">
            <a:schemeClr val="accent1"/>
          </a:effectRef>
          <a:fontRef idx="minor">
            <a:schemeClr val="dk1"/>
          </a:fontRef>
        </p:style>
        <p:txBody>
          <a:bodyPr>
            <a:noAutofit/>
          </a:bodyPr>
          <a:lstStyle/>
          <a:p>
            <a:pPr algn="ctr" eaLnBrk="1" hangingPunct="1">
              <a:defRPr/>
            </a:pPr>
            <a:br>
              <a:rPr lang="en-US" sz="2400" dirty="0">
                <a:solidFill>
                  <a:schemeClr val="bg1"/>
                </a:solidFill>
                <a:latin typeface="Arial Black" pitchFamily="34" charset="0"/>
              </a:rPr>
            </a:br>
            <a:r>
              <a:rPr lang="en-US" sz="2400" dirty="0">
                <a:solidFill>
                  <a:schemeClr val="bg1"/>
                </a:solidFill>
                <a:latin typeface="Arial Black" pitchFamily="34" charset="0"/>
              </a:rPr>
              <a:t>Example of a traditional purchasing process.</a:t>
            </a:r>
            <a:r>
              <a:rPr lang="ar-EG" sz="2800" b="1" dirty="0">
                <a:solidFill>
                  <a:schemeClr val="bg1"/>
                </a:solidFill>
                <a:latin typeface="Arial Black" pitchFamily="34" charset="0"/>
              </a:rPr>
              <a:t> </a:t>
            </a:r>
            <a:br>
              <a:rPr lang="ar-EG" sz="2800" b="1" dirty="0">
                <a:solidFill>
                  <a:schemeClr val="bg1"/>
                </a:solidFill>
                <a:latin typeface="Arial Black" pitchFamily="34" charset="0"/>
              </a:rPr>
            </a:br>
            <a:r>
              <a:rPr lang="ar-EG" sz="2400" b="1" dirty="0">
                <a:solidFill>
                  <a:schemeClr val="bg1"/>
                </a:solidFill>
                <a:latin typeface="Arial Black" pitchFamily="34" charset="0"/>
              </a:rPr>
              <a:t> </a:t>
            </a:r>
            <a:br>
              <a:rPr lang="en-US" sz="2400" dirty="0">
                <a:solidFill>
                  <a:schemeClr val="bg1"/>
                </a:solidFill>
                <a:latin typeface="Arial Black" pitchFamily="34" charset="0"/>
              </a:rPr>
            </a:br>
            <a:endParaRPr lang="en-US" sz="2400" dirty="0">
              <a:solidFill>
                <a:schemeClr val="bg1"/>
              </a:solidFill>
              <a:latin typeface="Arial Black" pitchFamily="34" charset="0"/>
            </a:endParaRPr>
          </a:p>
        </p:txBody>
      </p:sp>
      <p:graphicFrame>
        <p:nvGraphicFramePr>
          <p:cNvPr id="4" name="Content Placeholder 3">
            <a:extLst>
              <a:ext uri="{FF2B5EF4-FFF2-40B4-BE49-F238E27FC236}">
                <a16:creationId xmlns:a16="http://schemas.microsoft.com/office/drawing/2014/main" id="{7C3197BD-63AE-B815-D89E-0C52A7990FDD}"/>
              </a:ext>
            </a:extLst>
          </p:cNvPr>
          <p:cNvGraphicFramePr>
            <a:graphicFrameLocks noGrp="1"/>
          </p:cNvGraphicFramePr>
          <p:nvPr>
            <p:ph idx="1"/>
            <p:extLst>
              <p:ext uri="{D42A27DB-BD31-4B8C-83A1-F6EECF244321}">
                <p14:modId xmlns:p14="http://schemas.microsoft.com/office/powerpoint/2010/main" val="2952027148"/>
              </p:ext>
            </p:extLst>
          </p:nvPr>
        </p:nvGraphicFramePr>
        <p:xfrm>
          <a:off x="2141946" y="894080"/>
          <a:ext cx="9144000" cy="559816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2" name="Rectangle: Rounded Corners 1">
            <a:extLst>
              <a:ext uri="{FF2B5EF4-FFF2-40B4-BE49-F238E27FC236}">
                <a16:creationId xmlns:a16="http://schemas.microsoft.com/office/drawing/2014/main" id="{CD287CFF-B5EF-A63E-460F-41649EECF8BC}"/>
              </a:ext>
            </a:extLst>
          </p:cNvPr>
          <p:cNvSpPr/>
          <p:nvPr/>
        </p:nvSpPr>
        <p:spPr>
          <a:xfrm>
            <a:off x="11326586" y="1058732"/>
            <a:ext cx="23007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5" name="Graphic 21">
            <a:extLst>
              <a:ext uri="{FF2B5EF4-FFF2-40B4-BE49-F238E27FC236}">
                <a16:creationId xmlns:a16="http://schemas.microsoft.com/office/drawing/2014/main" id="{70858277-6BA3-8C6D-3271-B9825BB0D24E}"/>
              </a:ext>
            </a:extLst>
          </p:cNvPr>
          <p:cNvPicPr>
            <a:picLocks noChangeAspect="1"/>
          </p:cNvPicPr>
          <p:nvPr/>
        </p:nvPicPr>
        <p:blipFill rotWithShape="1">
          <a:blip r:embed="rId7"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 y="-17611"/>
            <a:ext cx="2225040" cy="1076343"/>
          </a:xfrm>
          <a:prstGeom prst="rect">
            <a:avLst/>
          </a:prstGeom>
        </p:spPr>
      </p:pic>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CABFF47-8285-D50C-37D9-BD643A806356}"/>
            </a:ext>
          </a:extLst>
        </p:cNvPr>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id="{E0B2455B-4335-9767-AAB9-9E9FC515A777}"/>
              </a:ext>
            </a:extLst>
          </p:cNvPr>
          <p:cNvSpPr/>
          <p:nvPr/>
        </p:nvSpPr>
        <p:spPr>
          <a:xfrm>
            <a:off x="8508514" y="1318018"/>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F2ED37B6-B5C7-200F-DBD1-135FC8C4D62F}"/>
              </a:ext>
            </a:extLst>
          </p:cNvPr>
          <p:cNvSpPr/>
          <p:nvPr/>
        </p:nvSpPr>
        <p:spPr>
          <a:xfrm>
            <a:off x="406400" y="1712685"/>
            <a:ext cx="11267440" cy="4557641"/>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l" defTabSz="914400" rtl="0" eaLnBrk="0" fontAlgn="base" latinLnBrk="0" hangingPunct="0">
              <a:lnSpc>
                <a:spcPct val="100000"/>
              </a:lnSpc>
              <a:spcBef>
                <a:spcPct val="20000"/>
              </a:spcBef>
              <a:spcAft>
                <a:spcPct val="0"/>
              </a:spcAft>
              <a:buClr>
                <a:srgbClr val="000000"/>
              </a:buClr>
              <a:buSzPct val="100000"/>
              <a:buFontTx/>
              <a:buNone/>
              <a:tabLst/>
              <a:defRPr/>
            </a:pPr>
            <a:r>
              <a:rPr kumimoji="0" lang="en-US" altLang="en-US" sz="2800" b="1" i="0" u="none" strike="noStrike" kern="0" cap="none" spc="0" normalizeH="0" baseline="0" noProof="0" dirty="0">
                <a:ln>
                  <a:noFill/>
                </a:ln>
                <a:solidFill>
                  <a:srgbClr val="FF0000"/>
                </a:solidFill>
                <a:effectLst/>
                <a:uLnTx/>
                <a:uFillTx/>
                <a:latin typeface="Times New Roman" panose="02020603050405020304" pitchFamily="18" charset="0"/>
                <a:cs typeface="Times New Roman" panose="02020603050405020304" pitchFamily="18" charset="0"/>
              </a:rPr>
              <a:t>Elements of supply uncertainty:</a:t>
            </a:r>
          </a:p>
          <a:p>
            <a:pPr marL="0" marR="0" lvl="0" indent="0" algn="l" defTabSz="914400" rtl="0" eaLnBrk="0" fontAlgn="base" latinLnBrk="0" hangingPunct="0">
              <a:lnSpc>
                <a:spcPct val="100000"/>
              </a:lnSpc>
              <a:spcBef>
                <a:spcPct val="20000"/>
              </a:spcBef>
              <a:spcAft>
                <a:spcPct val="0"/>
              </a:spcAft>
              <a:buClr>
                <a:srgbClr val="000000"/>
              </a:buClr>
              <a:buSzPct val="100000"/>
              <a:buFontTx/>
              <a:buNone/>
              <a:tabLst/>
              <a:defRPr/>
            </a:pPr>
            <a:endParaRPr kumimoji="0" lang="en-US" altLang="en-US" sz="2800" b="1" i="0" u="none" strike="noStrike" kern="0" cap="none" spc="0" normalizeH="0" baseline="0" noProof="0" dirty="0">
              <a:ln>
                <a:noFill/>
              </a:ln>
              <a:solidFill>
                <a:srgbClr val="FF0000"/>
              </a:solidFill>
              <a:effectLst/>
              <a:uLnTx/>
              <a:uFillTx/>
              <a:latin typeface="Times New Roman" panose="02020603050405020304" pitchFamily="18" charset="0"/>
              <a:cs typeface="Times New Roman" panose="02020603050405020304" pitchFamily="18" charset="0"/>
            </a:endParaRPr>
          </a:p>
          <a:p>
            <a:pPr marL="742950" marR="0" lvl="1" indent="-285750" algn="l" defTabSz="914400" rtl="0" eaLnBrk="0" fontAlgn="base" latinLnBrk="0" hangingPunct="0">
              <a:lnSpc>
                <a:spcPct val="100000"/>
              </a:lnSpc>
              <a:spcBef>
                <a:spcPct val="20000"/>
              </a:spcBef>
              <a:spcAft>
                <a:spcPct val="0"/>
              </a:spcAft>
              <a:buClr>
                <a:srgbClr val="B2B2B2"/>
              </a:buClr>
              <a:buSzPct val="100000"/>
              <a:buFontTx/>
              <a:buChar char="•"/>
              <a:tabLst/>
              <a:defRPr/>
            </a:pPr>
            <a:r>
              <a:rPr kumimoji="0" lang="en-US" altLang="en-US" sz="2800" i="0" u="none" strike="noStrike" kern="0" cap="none" spc="0" normalizeH="0" baseline="0" noProof="0" dirty="0">
                <a:ln>
                  <a:noFill/>
                </a:ln>
                <a:solidFill>
                  <a:srgbClr val="000000"/>
                </a:solidFill>
                <a:effectLst/>
                <a:uLnTx/>
                <a:uFillTx/>
                <a:latin typeface="Times New Roman" panose="02020603050405020304" pitchFamily="18" charset="0"/>
                <a:cs typeface="Times New Roman" panose="02020603050405020304" pitchFamily="18" charset="0"/>
              </a:rPr>
              <a:t>Lead time to supply.</a:t>
            </a:r>
          </a:p>
          <a:p>
            <a:pPr marL="742950" marR="0" lvl="1" indent="-285750" algn="l" defTabSz="914400" rtl="0" eaLnBrk="0" fontAlgn="base" latinLnBrk="0" hangingPunct="0">
              <a:lnSpc>
                <a:spcPct val="100000"/>
              </a:lnSpc>
              <a:spcBef>
                <a:spcPct val="20000"/>
              </a:spcBef>
              <a:spcAft>
                <a:spcPct val="0"/>
              </a:spcAft>
              <a:buClr>
                <a:srgbClr val="B2B2B2"/>
              </a:buClr>
              <a:buSzPct val="100000"/>
              <a:buFontTx/>
              <a:buChar char="•"/>
              <a:tabLst/>
              <a:defRPr/>
            </a:pPr>
            <a:r>
              <a:rPr kumimoji="0" lang="en-US" altLang="en-US" sz="2800" i="0" u="none" strike="noStrike" kern="0" cap="none" spc="0" normalizeH="0" baseline="0" noProof="0" dirty="0">
                <a:ln>
                  <a:noFill/>
                </a:ln>
                <a:solidFill>
                  <a:srgbClr val="000000"/>
                </a:solidFill>
                <a:effectLst/>
                <a:uLnTx/>
                <a:uFillTx/>
                <a:latin typeface="Times New Roman" panose="02020603050405020304" pitchFamily="18" charset="0"/>
                <a:cs typeface="Times New Roman" panose="02020603050405020304" pitchFamily="18" charset="0"/>
              </a:rPr>
              <a:t>Quantity supplied.</a:t>
            </a:r>
          </a:p>
          <a:p>
            <a:pPr marL="742950" marR="0" lvl="1" indent="-285750" algn="l" defTabSz="914400" rtl="0" eaLnBrk="0" fontAlgn="base" latinLnBrk="0" hangingPunct="0">
              <a:lnSpc>
                <a:spcPct val="100000"/>
              </a:lnSpc>
              <a:spcBef>
                <a:spcPct val="20000"/>
              </a:spcBef>
              <a:spcAft>
                <a:spcPct val="0"/>
              </a:spcAft>
              <a:buClr>
                <a:srgbClr val="B2B2B2"/>
              </a:buClr>
              <a:buSzPct val="100000"/>
              <a:buFontTx/>
              <a:buChar char="•"/>
              <a:tabLst/>
              <a:defRPr/>
            </a:pPr>
            <a:r>
              <a:rPr kumimoji="0" lang="en-US" altLang="en-US" sz="2800" i="0" u="none" strike="noStrike" kern="0" cap="none" spc="0" normalizeH="0" baseline="0" noProof="0" dirty="0">
                <a:ln>
                  <a:noFill/>
                </a:ln>
                <a:solidFill>
                  <a:srgbClr val="000000"/>
                </a:solidFill>
                <a:effectLst/>
                <a:uLnTx/>
                <a:uFillTx/>
                <a:latin typeface="Times New Roman" panose="02020603050405020304" pitchFamily="18" charset="0"/>
                <a:cs typeface="Times New Roman" panose="02020603050405020304" pitchFamily="18" charset="0"/>
              </a:rPr>
              <a:t>Quality of supply.</a:t>
            </a:r>
          </a:p>
          <a:p>
            <a:pPr marL="742950" marR="0" lvl="1" indent="-285750" algn="l" defTabSz="914400" rtl="0" eaLnBrk="0" fontAlgn="base" latinLnBrk="0" hangingPunct="0">
              <a:lnSpc>
                <a:spcPct val="100000"/>
              </a:lnSpc>
              <a:spcBef>
                <a:spcPct val="20000"/>
              </a:spcBef>
              <a:spcAft>
                <a:spcPct val="0"/>
              </a:spcAft>
              <a:buClr>
                <a:srgbClr val="B2B2B2"/>
              </a:buClr>
              <a:buSzPct val="100000"/>
              <a:buFontTx/>
              <a:buChar char="•"/>
              <a:tabLst/>
              <a:defRPr/>
            </a:pPr>
            <a:r>
              <a:rPr kumimoji="0" lang="en-US" altLang="en-US" sz="2800" i="0" u="none" strike="noStrike" kern="0" cap="none" spc="0" normalizeH="0" baseline="0" noProof="0" dirty="0">
                <a:ln>
                  <a:noFill/>
                </a:ln>
                <a:solidFill>
                  <a:srgbClr val="000000"/>
                </a:solidFill>
                <a:effectLst/>
                <a:uLnTx/>
                <a:uFillTx/>
                <a:latin typeface="Times New Roman" panose="02020603050405020304" pitchFamily="18" charset="0"/>
                <a:cs typeface="Times New Roman" panose="02020603050405020304" pitchFamily="18" charset="0"/>
              </a:rPr>
              <a:t>Data accuracy on products supplied and prices.</a:t>
            </a:r>
          </a:p>
        </p:txBody>
      </p:sp>
      <p:pic>
        <p:nvPicPr>
          <p:cNvPr id="5" name="Graphic 21">
            <a:extLst>
              <a:ext uri="{FF2B5EF4-FFF2-40B4-BE49-F238E27FC236}">
                <a16:creationId xmlns:a16="http://schemas.microsoft.com/office/drawing/2014/main" id="{BF26F532-2832-9A3C-480E-36C60C158EE8}"/>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sp>
        <p:nvSpPr>
          <p:cNvPr id="3" name="Rectangle 2">
            <a:extLst>
              <a:ext uri="{FF2B5EF4-FFF2-40B4-BE49-F238E27FC236}">
                <a16:creationId xmlns:a16="http://schemas.microsoft.com/office/drawing/2014/main" id="{8F0DE88E-B0C2-024A-7E75-A3A4A3F3B869}"/>
              </a:ext>
            </a:extLst>
          </p:cNvPr>
          <p:cNvSpPr/>
          <p:nvPr/>
        </p:nvSpPr>
        <p:spPr>
          <a:xfrm>
            <a:off x="4639134" y="335854"/>
            <a:ext cx="3613490" cy="584775"/>
          </a:xfrm>
          <a:prstGeom prst="rect">
            <a:avLst/>
          </a:prstGeom>
        </p:spPr>
        <p:txBody>
          <a:bodyPr wrap="none">
            <a:spAutoFit/>
          </a:bodyPr>
          <a:lstStyle/>
          <a:p>
            <a:pPr lvl="0" algn="ctr"/>
            <a:r>
              <a:rPr lang="en-US" sz="3200" b="1" dirty="0">
                <a:solidFill>
                  <a:srgbClr val="00B0F0"/>
                </a:solidFill>
                <a:latin typeface="Times New Roman"/>
                <a:ea typeface="Times New Roman"/>
                <a:cs typeface="Times New Roman"/>
                <a:sym typeface="Times New Roman"/>
              </a:rPr>
              <a:t>Supply Uncertainty</a:t>
            </a:r>
          </a:p>
        </p:txBody>
      </p:sp>
      <p:sp>
        <p:nvSpPr>
          <p:cNvPr id="4" name="Slide Number Placeholder 3">
            <a:extLst>
              <a:ext uri="{FF2B5EF4-FFF2-40B4-BE49-F238E27FC236}">
                <a16:creationId xmlns:a16="http://schemas.microsoft.com/office/drawing/2014/main" id="{B725B877-1A34-C4B2-EB06-0A3A7D9FF9DA}"/>
              </a:ext>
            </a:extLst>
          </p:cNvPr>
          <p:cNvSpPr>
            <a:spLocks noGrp="1"/>
          </p:cNvSpPr>
          <p:nvPr>
            <p:ph type="sldNum" sz="quarter" idx="12"/>
          </p:nvPr>
        </p:nvSpPr>
        <p:spPr/>
        <p:txBody>
          <a:bodyPr/>
          <a:lstStyle/>
          <a:p>
            <a:fld id="{F7542ADD-394E-41F3-B704-951748884AEE}" type="slidenum">
              <a:rPr lang="en-US" smtClean="0"/>
              <a:t>29</a:t>
            </a:fld>
            <a:endParaRPr lang="en-US"/>
          </a:p>
        </p:txBody>
      </p:sp>
    </p:spTree>
    <p:extLst>
      <p:ext uri="{BB962C8B-B14F-4D97-AF65-F5344CB8AC3E}">
        <p14:creationId xmlns:p14="http://schemas.microsoft.com/office/powerpoint/2010/main" val="1260692118"/>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FD35080-396A-66B3-A5FD-587874FFA446}"/>
            </a:ext>
          </a:extLst>
        </p:cNvPr>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id="{BA868E82-FD34-856F-03D8-ED25669A8054}"/>
              </a:ext>
            </a:extLst>
          </p:cNvPr>
          <p:cNvSpPr/>
          <p:nvPr/>
        </p:nvSpPr>
        <p:spPr>
          <a:xfrm>
            <a:off x="8508514" y="1318018"/>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F704C901-86E6-9F31-29A2-3BE71031F39B}"/>
              </a:ext>
            </a:extLst>
          </p:cNvPr>
          <p:cNvSpPr/>
          <p:nvPr/>
        </p:nvSpPr>
        <p:spPr>
          <a:xfrm>
            <a:off x="180431" y="1615961"/>
            <a:ext cx="11805919" cy="4654365"/>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400050" marR="0" lvl="1" indent="0" algn="l" defTabSz="914400" rtl="0" eaLnBrk="0" fontAlgn="base" latinLnBrk="0" hangingPunct="0">
              <a:lnSpc>
                <a:spcPct val="100000"/>
              </a:lnSpc>
              <a:spcBef>
                <a:spcPct val="20000"/>
              </a:spcBef>
              <a:spcAft>
                <a:spcPct val="0"/>
              </a:spcAft>
              <a:buClr>
                <a:srgbClr val="B2B2B2"/>
              </a:buClr>
              <a:buSzPct val="100000"/>
              <a:buFontTx/>
              <a:buNone/>
              <a:tabLst/>
              <a:defRPr/>
            </a:pPr>
            <a:r>
              <a:rPr kumimoji="0" lang="en-US" sz="2800" b="1" i="0" u="none" strike="noStrike" kern="0" cap="none" spc="0" normalizeH="0" baseline="0" noProof="0" dirty="0">
                <a:ln>
                  <a:noFill/>
                </a:ln>
                <a:solidFill>
                  <a:srgbClr val="000000"/>
                </a:solidFill>
                <a:effectLst/>
                <a:uLnTx/>
                <a:uFillTx/>
                <a:latin typeface="Times New Roman" panose="02020603050405020304" pitchFamily="18" charset="0"/>
                <a:cs typeface="Times New Roman" panose="02020603050405020304" pitchFamily="18" charset="0"/>
              </a:rPr>
              <a:t>In selecting a supplier, a number of factors must be analyzed:</a:t>
            </a:r>
          </a:p>
          <a:p>
            <a:pPr marL="742950" marR="0" lvl="1" indent="-285750" algn="l" defTabSz="914400" rtl="0" eaLnBrk="0" fontAlgn="base" latinLnBrk="0" hangingPunct="0">
              <a:lnSpc>
                <a:spcPct val="100000"/>
              </a:lnSpc>
              <a:spcBef>
                <a:spcPct val="20000"/>
              </a:spcBef>
              <a:spcAft>
                <a:spcPct val="0"/>
              </a:spcAft>
              <a:buClr>
                <a:srgbClr val="B2B2B2"/>
              </a:buClr>
              <a:buSzPct val="100000"/>
              <a:buFontTx/>
              <a:buChar char="•"/>
              <a:tabLst/>
              <a:defRPr/>
            </a:pPr>
            <a:r>
              <a:rPr kumimoji="0" lang="en-US" sz="2800" i="0" u="none" strike="noStrike" kern="0" cap="none" spc="0" normalizeH="0" baseline="0" noProof="0" dirty="0">
                <a:ln>
                  <a:noFill/>
                </a:ln>
                <a:solidFill>
                  <a:srgbClr val="FF0000"/>
                </a:solidFill>
                <a:effectLst/>
                <a:uLnTx/>
                <a:uFillTx/>
                <a:latin typeface="Times New Roman" panose="02020603050405020304" pitchFamily="18" charset="0"/>
                <a:cs typeface="Times New Roman" panose="02020603050405020304" pitchFamily="18" charset="0"/>
              </a:rPr>
              <a:t>Price</a:t>
            </a:r>
          </a:p>
          <a:p>
            <a:pPr marL="742950" marR="0" lvl="1" indent="-285750" algn="l" defTabSz="914400" rtl="0" eaLnBrk="0" fontAlgn="base" latinLnBrk="0" hangingPunct="0">
              <a:lnSpc>
                <a:spcPct val="100000"/>
              </a:lnSpc>
              <a:spcBef>
                <a:spcPct val="20000"/>
              </a:spcBef>
              <a:spcAft>
                <a:spcPct val="0"/>
              </a:spcAft>
              <a:buClr>
                <a:srgbClr val="B2B2B2"/>
              </a:buClr>
              <a:buSzPct val="100000"/>
              <a:buFontTx/>
              <a:buChar char="•"/>
              <a:tabLst/>
              <a:defRPr/>
            </a:pPr>
            <a:r>
              <a:rPr kumimoji="0" lang="en-US" sz="2800" i="0" u="none" strike="noStrike" kern="0" cap="none" spc="0" normalizeH="0" baseline="0" noProof="0" dirty="0">
                <a:ln>
                  <a:noFill/>
                </a:ln>
                <a:solidFill>
                  <a:srgbClr val="FF0000"/>
                </a:solidFill>
                <a:effectLst/>
                <a:uLnTx/>
                <a:uFillTx/>
                <a:latin typeface="Times New Roman" panose="02020603050405020304" pitchFamily="18" charset="0"/>
                <a:cs typeface="Times New Roman" panose="02020603050405020304" pitchFamily="18" charset="0"/>
              </a:rPr>
              <a:t>Quality</a:t>
            </a:r>
          </a:p>
          <a:p>
            <a:pPr marL="742950" marR="0" lvl="1" indent="-285750" algn="l" defTabSz="914400" rtl="0" eaLnBrk="0" fontAlgn="base" latinLnBrk="0" hangingPunct="0">
              <a:lnSpc>
                <a:spcPct val="100000"/>
              </a:lnSpc>
              <a:spcBef>
                <a:spcPct val="20000"/>
              </a:spcBef>
              <a:spcAft>
                <a:spcPct val="0"/>
              </a:spcAft>
              <a:buClr>
                <a:srgbClr val="B2B2B2"/>
              </a:buClr>
              <a:buSzPct val="100000"/>
              <a:buFontTx/>
              <a:buChar char="•"/>
              <a:tabLst/>
              <a:defRPr/>
            </a:pPr>
            <a:r>
              <a:rPr kumimoji="0" lang="en-US" sz="2800" i="0" u="none" strike="noStrike" kern="0" cap="none" spc="0" normalizeH="0" baseline="0" noProof="0" dirty="0">
                <a:ln>
                  <a:noFill/>
                </a:ln>
                <a:solidFill>
                  <a:srgbClr val="FF0000"/>
                </a:solidFill>
                <a:effectLst/>
                <a:uLnTx/>
                <a:uFillTx/>
                <a:latin typeface="Times New Roman" panose="02020603050405020304" pitchFamily="18" charset="0"/>
                <a:cs typeface="Times New Roman" panose="02020603050405020304" pitchFamily="18" charset="0"/>
              </a:rPr>
              <a:t>Reliability</a:t>
            </a:r>
          </a:p>
          <a:p>
            <a:pPr marL="742950" marR="0" lvl="1" indent="-285750" algn="l" defTabSz="914400" rtl="0" eaLnBrk="0" fontAlgn="base" latinLnBrk="0" hangingPunct="0">
              <a:lnSpc>
                <a:spcPct val="100000"/>
              </a:lnSpc>
              <a:spcBef>
                <a:spcPct val="20000"/>
              </a:spcBef>
              <a:spcAft>
                <a:spcPct val="0"/>
              </a:spcAft>
              <a:buClr>
                <a:srgbClr val="B2B2B2"/>
              </a:buClr>
              <a:buSzPct val="100000"/>
              <a:buFontTx/>
              <a:buChar char="•"/>
              <a:tabLst/>
              <a:defRPr/>
            </a:pPr>
            <a:r>
              <a:rPr kumimoji="0" lang="en-US" sz="2800" i="0" u="none" strike="noStrike" kern="0" cap="none" spc="0" normalizeH="0" baseline="0" noProof="0" dirty="0">
                <a:ln>
                  <a:noFill/>
                </a:ln>
                <a:solidFill>
                  <a:srgbClr val="FF0000"/>
                </a:solidFill>
                <a:effectLst/>
                <a:uLnTx/>
                <a:uFillTx/>
                <a:latin typeface="Times New Roman" panose="02020603050405020304" pitchFamily="18" charset="0"/>
                <a:cs typeface="Times New Roman" panose="02020603050405020304" pitchFamily="18" charset="0"/>
              </a:rPr>
              <a:t>Credit terms</a:t>
            </a:r>
          </a:p>
          <a:p>
            <a:pPr marL="742950" marR="0" lvl="1" indent="-285750" algn="l" defTabSz="914400" rtl="0" eaLnBrk="0" fontAlgn="base" latinLnBrk="0" hangingPunct="0">
              <a:lnSpc>
                <a:spcPct val="100000"/>
              </a:lnSpc>
              <a:spcBef>
                <a:spcPct val="20000"/>
              </a:spcBef>
              <a:spcAft>
                <a:spcPct val="0"/>
              </a:spcAft>
              <a:buClr>
                <a:srgbClr val="B2B2B2"/>
              </a:buClr>
              <a:buSzPct val="100000"/>
              <a:buFontTx/>
              <a:buChar char="•"/>
              <a:tabLst/>
              <a:defRPr/>
            </a:pPr>
            <a:r>
              <a:rPr kumimoji="0" lang="en-US" sz="2800" i="0" u="none" strike="noStrike" kern="0" cap="none" spc="0" normalizeH="0" baseline="0" noProof="0" dirty="0">
                <a:ln>
                  <a:noFill/>
                </a:ln>
                <a:solidFill>
                  <a:srgbClr val="FF0000"/>
                </a:solidFill>
                <a:effectLst/>
                <a:uLnTx/>
                <a:uFillTx/>
                <a:latin typeface="Times New Roman" panose="02020603050405020304" pitchFamily="18" charset="0"/>
                <a:cs typeface="Times New Roman" panose="02020603050405020304" pitchFamily="18" charset="0"/>
              </a:rPr>
              <a:t>Shipping costs.</a:t>
            </a:r>
          </a:p>
          <a:p>
            <a:pPr marL="400050" marR="0" lvl="1" indent="0" algn="l" defTabSz="914400" rtl="0" eaLnBrk="0" fontAlgn="base" latinLnBrk="0" hangingPunct="0">
              <a:lnSpc>
                <a:spcPct val="100000"/>
              </a:lnSpc>
              <a:spcBef>
                <a:spcPct val="20000"/>
              </a:spcBef>
              <a:spcAft>
                <a:spcPct val="0"/>
              </a:spcAft>
              <a:buClr>
                <a:srgbClr val="B2B2B2"/>
              </a:buClr>
              <a:buSzPct val="100000"/>
              <a:buFontTx/>
              <a:buNone/>
              <a:tabLst/>
              <a:defRPr/>
            </a:pPr>
            <a:r>
              <a:rPr kumimoji="0" lang="en-US" sz="2800" i="0" u="none" strike="noStrike" kern="0" cap="none" spc="0" normalizeH="0" baseline="0" noProof="0" dirty="0">
                <a:ln>
                  <a:noFill/>
                </a:ln>
                <a:solidFill>
                  <a:srgbClr val="000000"/>
                </a:solidFill>
                <a:effectLst/>
                <a:uLnTx/>
                <a:uFillTx/>
                <a:latin typeface="Times New Roman" panose="02020603050405020304" pitchFamily="18" charset="0"/>
                <a:cs typeface="Times New Roman" panose="02020603050405020304" pitchFamily="18" charset="0"/>
              </a:rPr>
              <a:t>Look at the whole transaction cost of dealing with a supplier  (not just the cheapest price). </a:t>
            </a:r>
          </a:p>
        </p:txBody>
      </p:sp>
      <p:pic>
        <p:nvPicPr>
          <p:cNvPr id="5" name="Graphic 21">
            <a:extLst>
              <a:ext uri="{FF2B5EF4-FFF2-40B4-BE49-F238E27FC236}">
                <a16:creationId xmlns:a16="http://schemas.microsoft.com/office/drawing/2014/main" id="{FC240DA8-FB7A-B689-BA3D-D2C9E3DB6065}"/>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sp>
        <p:nvSpPr>
          <p:cNvPr id="3" name="Rectangle 2">
            <a:extLst>
              <a:ext uri="{FF2B5EF4-FFF2-40B4-BE49-F238E27FC236}">
                <a16:creationId xmlns:a16="http://schemas.microsoft.com/office/drawing/2014/main" id="{2C058409-69F7-4DC0-7E54-E61DD97C20E3}"/>
              </a:ext>
            </a:extLst>
          </p:cNvPr>
          <p:cNvSpPr/>
          <p:nvPr/>
        </p:nvSpPr>
        <p:spPr>
          <a:xfrm>
            <a:off x="4610281" y="335854"/>
            <a:ext cx="3671197" cy="584775"/>
          </a:xfrm>
          <a:prstGeom prst="rect">
            <a:avLst/>
          </a:prstGeom>
        </p:spPr>
        <p:txBody>
          <a:bodyPr wrap="none">
            <a:spAutoFit/>
          </a:bodyPr>
          <a:lstStyle/>
          <a:p>
            <a:pPr lvl="0" algn="ctr"/>
            <a:r>
              <a:rPr lang="en-US" sz="3200" b="1" dirty="0">
                <a:solidFill>
                  <a:srgbClr val="00B0F0"/>
                </a:solidFill>
                <a:latin typeface="Times New Roman"/>
                <a:ea typeface="Times New Roman"/>
                <a:cs typeface="Times New Roman"/>
                <a:sym typeface="Times New Roman"/>
              </a:rPr>
              <a:t>Selecting a Supplier</a:t>
            </a:r>
          </a:p>
        </p:txBody>
      </p:sp>
      <p:sp>
        <p:nvSpPr>
          <p:cNvPr id="4" name="Slide Number Placeholder 3">
            <a:extLst>
              <a:ext uri="{FF2B5EF4-FFF2-40B4-BE49-F238E27FC236}">
                <a16:creationId xmlns:a16="http://schemas.microsoft.com/office/drawing/2014/main" id="{3C481474-B472-A5ED-156F-945AC2C52998}"/>
              </a:ext>
            </a:extLst>
          </p:cNvPr>
          <p:cNvSpPr>
            <a:spLocks noGrp="1"/>
          </p:cNvSpPr>
          <p:nvPr>
            <p:ph type="sldNum" sz="quarter" idx="12"/>
          </p:nvPr>
        </p:nvSpPr>
        <p:spPr/>
        <p:txBody>
          <a:bodyPr/>
          <a:lstStyle/>
          <a:p>
            <a:fld id="{F7542ADD-394E-41F3-B704-951748884AEE}" type="slidenum">
              <a:rPr lang="en-US" smtClean="0"/>
              <a:t>30</a:t>
            </a:fld>
            <a:endParaRPr lang="en-US"/>
          </a:p>
        </p:txBody>
      </p:sp>
    </p:spTree>
    <p:extLst>
      <p:ext uri="{BB962C8B-B14F-4D97-AF65-F5344CB8AC3E}">
        <p14:creationId xmlns:p14="http://schemas.microsoft.com/office/powerpoint/2010/main" val="419258449"/>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EA1A434-73E7-5BA9-18F6-E776F68749F2}"/>
            </a:ext>
          </a:extLst>
        </p:cNvPr>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id="{0C4B117B-E6CB-C3B0-352B-71D78131FBEC}"/>
              </a:ext>
            </a:extLst>
          </p:cNvPr>
          <p:cNvSpPr/>
          <p:nvPr/>
        </p:nvSpPr>
        <p:spPr>
          <a:xfrm>
            <a:off x="8508514" y="1318018"/>
            <a:ext cx="4128422" cy="5245342"/>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68DF32E3-FA62-153D-B8A9-D77DB81045A7}"/>
              </a:ext>
            </a:extLst>
          </p:cNvPr>
          <p:cNvSpPr/>
          <p:nvPr/>
        </p:nvSpPr>
        <p:spPr>
          <a:xfrm>
            <a:off x="225355" y="1546890"/>
            <a:ext cx="11490960" cy="4809460"/>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l" defTabSz="914400" rtl="0" eaLnBrk="0" fontAlgn="base" latinLnBrk="0" hangingPunct="0">
              <a:lnSpc>
                <a:spcPct val="100000"/>
              </a:lnSpc>
              <a:spcBef>
                <a:spcPct val="20000"/>
              </a:spcBef>
              <a:spcAft>
                <a:spcPct val="0"/>
              </a:spcAft>
              <a:buClr>
                <a:srgbClr val="000000"/>
              </a:buClr>
              <a:buSzPct val="100000"/>
              <a:buFontTx/>
              <a:buNone/>
              <a:tabLst/>
              <a:defRPr/>
            </a:pPr>
            <a:endParaRPr kumimoji="0" lang="en-US" altLang="en-US" sz="2800" b="1" i="0" u="none" strike="noStrike" kern="0" cap="none" spc="0" normalizeH="0" baseline="0" noProof="0" dirty="0">
              <a:ln>
                <a:noFill/>
              </a:ln>
              <a:solidFill>
                <a:srgbClr val="FF0000"/>
              </a:solidFill>
              <a:effectLst/>
              <a:uLnTx/>
              <a:uFillTx/>
              <a:latin typeface="Times New Roman" panose="02020603050405020304" pitchFamily="18" charset="0"/>
              <a:cs typeface="Times New Roman" panose="02020603050405020304" pitchFamily="18" charset="0"/>
            </a:endParaRPr>
          </a:p>
          <a:p>
            <a:pPr marL="0" marR="0" lvl="0" indent="0" algn="l" defTabSz="914400" rtl="0" eaLnBrk="0" fontAlgn="base" latinLnBrk="0" hangingPunct="0">
              <a:lnSpc>
                <a:spcPct val="100000"/>
              </a:lnSpc>
              <a:spcBef>
                <a:spcPct val="20000"/>
              </a:spcBef>
              <a:spcAft>
                <a:spcPct val="0"/>
              </a:spcAft>
              <a:buClr>
                <a:srgbClr val="000000"/>
              </a:buClr>
              <a:buSzPct val="100000"/>
              <a:buFontTx/>
              <a:buNone/>
              <a:tabLst/>
              <a:defRPr/>
            </a:pPr>
            <a:endParaRPr kumimoji="0" lang="en-US" altLang="en-US" sz="2800" b="1" i="0" u="none" strike="noStrike" kern="0" cap="none" spc="0" normalizeH="0" baseline="0" noProof="0" dirty="0">
              <a:ln>
                <a:noFill/>
              </a:ln>
              <a:solidFill>
                <a:srgbClr val="FF0000"/>
              </a:solidFill>
              <a:effectLst/>
              <a:uLnTx/>
              <a:uFillTx/>
              <a:latin typeface="Times New Roman" panose="02020603050405020304" pitchFamily="18" charset="0"/>
              <a:cs typeface="Times New Roman" panose="02020603050405020304" pitchFamily="18" charset="0"/>
            </a:endParaRPr>
          </a:p>
          <a:p>
            <a:pPr marL="0" marR="0" lvl="0" indent="0" algn="l" defTabSz="914400" rtl="0" eaLnBrk="0" fontAlgn="base" latinLnBrk="0" hangingPunct="0">
              <a:lnSpc>
                <a:spcPct val="100000"/>
              </a:lnSpc>
              <a:spcBef>
                <a:spcPct val="20000"/>
              </a:spcBef>
              <a:spcAft>
                <a:spcPct val="0"/>
              </a:spcAft>
              <a:buClr>
                <a:srgbClr val="000000"/>
              </a:buClr>
              <a:buSzPct val="100000"/>
              <a:buFontTx/>
              <a:buNone/>
              <a:tabLst/>
              <a:defRPr/>
            </a:pPr>
            <a:r>
              <a:rPr kumimoji="0" lang="en-US" altLang="en-US" sz="2800" b="1" i="0" u="none" strike="noStrike" kern="0" cap="none" spc="0" normalizeH="0" baseline="0" noProof="0" dirty="0">
                <a:ln>
                  <a:noFill/>
                </a:ln>
                <a:solidFill>
                  <a:srgbClr val="FF0000"/>
                </a:solidFill>
                <a:effectLst/>
                <a:uLnTx/>
                <a:uFillTx/>
                <a:latin typeface="Times New Roman" panose="02020603050405020304" pitchFamily="18" charset="0"/>
                <a:cs typeface="Times New Roman" panose="02020603050405020304" pitchFamily="18" charset="0"/>
              </a:rPr>
              <a:t>Positive trends in purchasing and procurement include</a:t>
            </a:r>
            <a:r>
              <a:rPr kumimoji="0" lang="en-US" altLang="en-US" sz="2800" b="0" i="0" u="none" strike="noStrike" kern="0" cap="none" spc="0" normalizeH="0" baseline="0" noProof="0" dirty="0">
                <a:ln>
                  <a:noFill/>
                </a:ln>
                <a:solidFill>
                  <a:srgbClr val="FF0000"/>
                </a:solidFill>
                <a:effectLst/>
                <a:uLnTx/>
                <a:uFillTx/>
                <a:latin typeface="Times New Roman" panose="02020603050405020304" pitchFamily="18" charset="0"/>
                <a:cs typeface="Times New Roman" panose="02020603050405020304" pitchFamily="18" charset="0"/>
              </a:rPr>
              <a:t>:</a:t>
            </a:r>
          </a:p>
          <a:p>
            <a:pPr marL="0" marR="0" lvl="0" indent="0" algn="l" defTabSz="914400" rtl="0" eaLnBrk="0" fontAlgn="base" latinLnBrk="0" hangingPunct="0">
              <a:lnSpc>
                <a:spcPct val="100000"/>
              </a:lnSpc>
              <a:spcBef>
                <a:spcPct val="20000"/>
              </a:spcBef>
              <a:spcAft>
                <a:spcPct val="0"/>
              </a:spcAft>
              <a:buClr>
                <a:srgbClr val="000000"/>
              </a:buClr>
              <a:buSzPct val="100000"/>
              <a:buFontTx/>
              <a:buNone/>
              <a:tabLst/>
              <a:defRPr/>
            </a:pPr>
            <a:endParaRPr kumimoji="0" lang="en-US" altLang="en-US" sz="2800" b="0" i="0" u="none" strike="noStrike" kern="0" cap="none" spc="0" normalizeH="0" baseline="0" noProof="0" dirty="0">
              <a:ln>
                <a:noFill/>
              </a:ln>
              <a:solidFill>
                <a:srgbClr val="FF0000"/>
              </a:solidFill>
              <a:effectLst/>
              <a:uLnTx/>
              <a:uFillTx/>
              <a:latin typeface="Times New Roman" panose="02020603050405020304" pitchFamily="18" charset="0"/>
              <a:cs typeface="Times New Roman" panose="02020603050405020304" pitchFamily="18" charset="0"/>
            </a:endParaRPr>
          </a:p>
          <a:p>
            <a:pPr marL="285750" indent="-285750" eaLnBrk="0" fontAlgn="base" hangingPunct="0">
              <a:spcBef>
                <a:spcPct val="20000"/>
              </a:spcBef>
              <a:spcAft>
                <a:spcPct val="0"/>
              </a:spcAft>
              <a:buClr>
                <a:srgbClr val="B2B2B2"/>
              </a:buClr>
              <a:buSzPct val="100000"/>
              <a:buFontTx/>
              <a:buChar char="•"/>
              <a:defRPr/>
            </a:pPr>
            <a:r>
              <a:rPr kumimoji="0" lang="en-US" altLang="en-US" sz="2800" i="0" u="none" strike="noStrike" kern="0" cap="none" spc="0" normalizeH="0" baseline="0" noProof="0" dirty="0">
                <a:ln>
                  <a:noFill/>
                </a:ln>
                <a:solidFill>
                  <a:srgbClr val="000000"/>
                </a:solidFill>
                <a:effectLst/>
                <a:uLnTx/>
                <a:uFillTx/>
                <a:latin typeface="Times New Roman" panose="02020603050405020304" pitchFamily="18" charset="0"/>
                <a:cs typeface="Times New Roman" panose="02020603050405020304" pitchFamily="18" charset="0"/>
              </a:rPr>
              <a:t>Reduced number of suppliers.</a:t>
            </a:r>
          </a:p>
          <a:p>
            <a:pPr marL="285750" indent="-285750" eaLnBrk="0" fontAlgn="base" hangingPunct="0">
              <a:spcBef>
                <a:spcPct val="20000"/>
              </a:spcBef>
              <a:spcAft>
                <a:spcPct val="0"/>
              </a:spcAft>
              <a:buClr>
                <a:srgbClr val="B2B2B2"/>
              </a:buClr>
              <a:buSzPct val="100000"/>
              <a:buFontTx/>
              <a:buChar char="•"/>
              <a:defRPr/>
            </a:pPr>
            <a:r>
              <a:rPr kumimoji="0" lang="en-US" altLang="en-US" sz="2800" i="0" u="none" strike="noStrike" kern="0" cap="none" spc="0" normalizeH="0" baseline="0" noProof="0" dirty="0">
                <a:ln>
                  <a:noFill/>
                </a:ln>
                <a:solidFill>
                  <a:srgbClr val="000000"/>
                </a:solidFill>
                <a:effectLst/>
                <a:uLnTx/>
                <a:uFillTx/>
                <a:latin typeface="Times New Roman" panose="02020603050405020304" pitchFamily="18" charset="0"/>
                <a:cs typeface="Times New Roman" panose="02020603050405020304" pitchFamily="18" charset="0"/>
              </a:rPr>
              <a:t>Long-term relationships with supplier.</a:t>
            </a:r>
          </a:p>
          <a:p>
            <a:pPr marL="285750" indent="-285750" eaLnBrk="0" fontAlgn="base" hangingPunct="0">
              <a:spcBef>
                <a:spcPct val="20000"/>
              </a:spcBef>
              <a:spcAft>
                <a:spcPct val="0"/>
              </a:spcAft>
              <a:buClr>
                <a:srgbClr val="B2B2B2"/>
              </a:buClr>
              <a:buSzPct val="100000"/>
              <a:buFontTx/>
              <a:buChar char="•"/>
              <a:defRPr/>
            </a:pPr>
            <a:r>
              <a:rPr kumimoji="0" lang="en-US" altLang="en-US" sz="2800" i="0" u="none" strike="noStrike" kern="0" cap="none" spc="0" normalizeH="0" baseline="0" noProof="0" dirty="0">
                <a:ln>
                  <a:noFill/>
                </a:ln>
                <a:solidFill>
                  <a:srgbClr val="000000"/>
                </a:solidFill>
                <a:effectLst/>
                <a:uLnTx/>
                <a:uFillTx/>
                <a:latin typeface="Times New Roman" panose="02020603050405020304" pitchFamily="18" charset="0"/>
                <a:cs typeface="Times New Roman" panose="02020603050405020304" pitchFamily="18" charset="0"/>
              </a:rPr>
              <a:t>Suppliers located close to customers for improved access.</a:t>
            </a:r>
          </a:p>
          <a:p>
            <a:pPr marL="285750" indent="-285750" eaLnBrk="0" fontAlgn="base" hangingPunct="0">
              <a:spcBef>
                <a:spcPct val="20000"/>
              </a:spcBef>
              <a:spcAft>
                <a:spcPct val="0"/>
              </a:spcAft>
              <a:buClr>
                <a:srgbClr val="B2B2B2"/>
              </a:buClr>
              <a:buSzPct val="100000"/>
              <a:buFontTx/>
              <a:buChar char="•"/>
              <a:defRPr/>
            </a:pPr>
            <a:r>
              <a:rPr kumimoji="0" lang="en-US" altLang="en-US" sz="2800" i="0" u="none" strike="noStrike" kern="0" cap="none" spc="0" normalizeH="0" baseline="0" noProof="0" dirty="0">
                <a:ln>
                  <a:noFill/>
                </a:ln>
                <a:solidFill>
                  <a:srgbClr val="000000"/>
                </a:solidFill>
                <a:effectLst/>
                <a:uLnTx/>
                <a:uFillTx/>
                <a:latin typeface="Times New Roman" panose="02020603050405020304" pitchFamily="18" charset="0"/>
                <a:cs typeface="Times New Roman" panose="02020603050405020304" pitchFamily="18" charset="0"/>
              </a:rPr>
              <a:t>Integrated information infrastructure: EDI, electronic catalogs.</a:t>
            </a:r>
          </a:p>
          <a:p>
            <a:pPr marL="285750" indent="-285750" eaLnBrk="0" fontAlgn="base" hangingPunct="0">
              <a:spcBef>
                <a:spcPct val="20000"/>
              </a:spcBef>
              <a:spcAft>
                <a:spcPct val="0"/>
              </a:spcAft>
              <a:buClr>
                <a:srgbClr val="B2B2B2"/>
              </a:buClr>
              <a:buSzPct val="100000"/>
              <a:buFontTx/>
              <a:buChar char="•"/>
              <a:defRPr/>
            </a:pPr>
            <a:r>
              <a:rPr kumimoji="0" lang="en-US" altLang="en-US" sz="2800" i="0" u="none" strike="noStrike" kern="0" cap="none" spc="0" normalizeH="0" baseline="0" noProof="0" dirty="0">
                <a:ln>
                  <a:noFill/>
                </a:ln>
                <a:solidFill>
                  <a:srgbClr val="000000"/>
                </a:solidFill>
                <a:effectLst/>
                <a:uLnTx/>
                <a:uFillTx/>
                <a:latin typeface="Times New Roman" panose="02020603050405020304" pitchFamily="18" charset="0"/>
                <a:cs typeface="Times New Roman" panose="02020603050405020304" pitchFamily="18" charset="0"/>
              </a:rPr>
              <a:t>Suppliers considered to be an essential part of the business</a:t>
            </a:r>
          </a:p>
          <a:p>
            <a:pPr marL="285750" indent="-285750" eaLnBrk="0" fontAlgn="base" hangingPunct="0">
              <a:spcBef>
                <a:spcPct val="20000"/>
              </a:spcBef>
              <a:spcAft>
                <a:spcPct val="0"/>
              </a:spcAft>
              <a:buClr>
                <a:srgbClr val="B2B2B2"/>
              </a:buClr>
              <a:buSzPct val="100000"/>
              <a:buFontTx/>
              <a:buChar char="•"/>
              <a:defRPr/>
            </a:pPr>
            <a:r>
              <a:rPr kumimoji="0" lang="en-US" altLang="en-US" sz="2800" i="0" u="none" strike="noStrike" kern="0" cap="none" spc="0" normalizeH="0" baseline="0" noProof="0" dirty="0">
                <a:ln>
                  <a:noFill/>
                </a:ln>
                <a:solidFill>
                  <a:srgbClr val="000000"/>
                </a:solidFill>
                <a:effectLst/>
                <a:uLnTx/>
                <a:uFillTx/>
                <a:latin typeface="Times New Roman" panose="02020603050405020304" pitchFamily="18" charset="0"/>
                <a:cs typeface="Times New Roman" panose="02020603050405020304" pitchFamily="18" charset="0"/>
              </a:rPr>
              <a:t>Suppliers involved in future product development programs.</a:t>
            </a:r>
          </a:p>
          <a:p>
            <a:pPr marL="285750" indent="-285750" eaLnBrk="0" fontAlgn="base" hangingPunct="0">
              <a:spcBef>
                <a:spcPct val="20000"/>
              </a:spcBef>
              <a:spcAft>
                <a:spcPct val="0"/>
              </a:spcAft>
              <a:buClr>
                <a:srgbClr val="B2B2B2"/>
              </a:buClr>
              <a:buSzPct val="100000"/>
              <a:buFontTx/>
              <a:buChar char="•"/>
              <a:defRPr/>
            </a:pPr>
            <a:endParaRPr kumimoji="0" lang="en-US" altLang="en-US" sz="2800" i="0" u="none" strike="noStrike" kern="0" cap="none" spc="0" normalizeH="0" baseline="0" noProof="0" dirty="0">
              <a:ln>
                <a:noFill/>
              </a:ln>
              <a:solidFill>
                <a:srgbClr val="000000"/>
              </a:solidFill>
              <a:effectLst/>
              <a:uLnTx/>
              <a:uFillTx/>
              <a:latin typeface="Times New Roman" panose="02020603050405020304" pitchFamily="18" charset="0"/>
              <a:cs typeface="Times New Roman" panose="02020603050405020304" pitchFamily="18" charset="0"/>
            </a:endParaRPr>
          </a:p>
          <a:p>
            <a:pPr marL="742950" marR="0" lvl="1" indent="-285750" algn="l" defTabSz="914400" rtl="0" eaLnBrk="0" fontAlgn="base" latinLnBrk="0" hangingPunct="0">
              <a:lnSpc>
                <a:spcPct val="100000"/>
              </a:lnSpc>
              <a:spcBef>
                <a:spcPct val="20000"/>
              </a:spcBef>
              <a:spcAft>
                <a:spcPct val="0"/>
              </a:spcAft>
              <a:buClr>
                <a:srgbClr val="B2B2B2"/>
              </a:buClr>
              <a:buSzPct val="100000"/>
              <a:buFontTx/>
              <a:buChar char="•"/>
              <a:tabLst/>
              <a:defRPr/>
            </a:pPr>
            <a:endParaRPr kumimoji="0" lang="en-US" altLang="en-US" sz="2800" b="1" i="0" u="none" strike="noStrike" kern="0" cap="none" spc="0" normalizeH="0" baseline="0" noProof="0" dirty="0">
              <a:ln>
                <a:noFill/>
              </a:ln>
              <a:solidFill>
                <a:srgbClr val="000000"/>
              </a:solidFill>
              <a:effectLst/>
              <a:uLnTx/>
              <a:uFillTx/>
              <a:latin typeface="Times New Roman" panose="02020603050405020304" pitchFamily="18" charset="0"/>
              <a:cs typeface="Times New Roman" panose="02020603050405020304" pitchFamily="18" charset="0"/>
            </a:endParaRPr>
          </a:p>
        </p:txBody>
      </p:sp>
      <p:pic>
        <p:nvPicPr>
          <p:cNvPr id="5" name="Graphic 21">
            <a:extLst>
              <a:ext uri="{FF2B5EF4-FFF2-40B4-BE49-F238E27FC236}">
                <a16:creationId xmlns:a16="http://schemas.microsoft.com/office/drawing/2014/main" id="{40ED99AD-5CD0-3E51-AE6E-133D50BADBCF}"/>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sp>
        <p:nvSpPr>
          <p:cNvPr id="3" name="Rectangle 2">
            <a:extLst>
              <a:ext uri="{FF2B5EF4-FFF2-40B4-BE49-F238E27FC236}">
                <a16:creationId xmlns:a16="http://schemas.microsoft.com/office/drawing/2014/main" id="{9BA1C9A2-847A-7185-7661-66AAD380A702}"/>
              </a:ext>
            </a:extLst>
          </p:cNvPr>
          <p:cNvSpPr/>
          <p:nvPr/>
        </p:nvSpPr>
        <p:spPr>
          <a:xfrm>
            <a:off x="4612485" y="209262"/>
            <a:ext cx="2967030" cy="584775"/>
          </a:xfrm>
          <a:prstGeom prst="rect">
            <a:avLst/>
          </a:prstGeom>
        </p:spPr>
        <p:txBody>
          <a:bodyPr wrap="none">
            <a:spAutoFit/>
          </a:bodyPr>
          <a:lstStyle/>
          <a:p>
            <a:pPr lvl="0" algn="ctr"/>
            <a:r>
              <a:rPr lang="en-US" sz="3200" b="1" dirty="0">
                <a:solidFill>
                  <a:srgbClr val="00B0F0"/>
                </a:solidFill>
                <a:latin typeface="Times New Roman"/>
                <a:ea typeface="Times New Roman"/>
                <a:cs typeface="Times New Roman"/>
                <a:sym typeface="Times New Roman"/>
              </a:rPr>
              <a:t>Positive Trends </a:t>
            </a:r>
          </a:p>
        </p:txBody>
      </p:sp>
      <p:sp>
        <p:nvSpPr>
          <p:cNvPr id="4" name="Slide Number Placeholder 3">
            <a:extLst>
              <a:ext uri="{FF2B5EF4-FFF2-40B4-BE49-F238E27FC236}">
                <a16:creationId xmlns:a16="http://schemas.microsoft.com/office/drawing/2014/main" id="{7C125707-8D9E-C269-9CE3-F68BE11610D3}"/>
              </a:ext>
            </a:extLst>
          </p:cNvPr>
          <p:cNvSpPr>
            <a:spLocks noGrp="1"/>
          </p:cNvSpPr>
          <p:nvPr>
            <p:ph type="sldNum" sz="quarter" idx="12"/>
          </p:nvPr>
        </p:nvSpPr>
        <p:spPr/>
        <p:txBody>
          <a:bodyPr/>
          <a:lstStyle/>
          <a:p>
            <a:fld id="{F7542ADD-394E-41F3-B704-951748884AEE}" type="slidenum">
              <a:rPr lang="en-US" smtClean="0"/>
              <a:t>31</a:t>
            </a:fld>
            <a:endParaRPr lang="en-US"/>
          </a:p>
        </p:txBody>
      </p:sp>
    </p:spTree>
    <p:extLst>
      <p:ext uri="{BB962C8B-B14F-4D97-AF65-F5344CB8AC3E}">
        <p14:creationId xmlns:p14="http://schemas.microsoft.com/office/powerpoint/2010/main" val="2343721208"/>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26D0F23-3831-C3F7-95EC-9A3E54FA806A}"/>
            </a:ext>
          </a:extLst>
        </p:cNvPr>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id="{B80F92B7-C2C7-6556-CFCB-C9AB3FA97DE0}"/>
              </a:ext>
            </a:extLst>
          </p:cNvPr>
          <p:cNvSpPr/>
          <p:nvPr/>
        </p:nvSpPr>
        <p:spPr>
          <a:xfrm>
            <a:off x="8508514" y="1155870"/>
            <a:ext cx="4128422" cy="5326210"/>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9799DFF2-EB19-6429-472A-BA7923D714A9}"/>
              </a:ext>
            </a:extLst>
          </p:cNvPr>
          <p:cNvSpPr/>
          <p:nvPr/>
        </p:nvSpPr>
        <p:spPr>
          <a:xfrm>
            <a:off x="375920" y="1422399"/>
            <a:ext cx="11308080" cy="4847927"/>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l" defTabSz="914400" rtl="0" eaLnBrk="0" fontAlgn="base" latinLnBrk="0" hangingPunct="0">
              <a:lnSpc>
                <a:spcPct val="100000"/>
              </a:lnSpc>
              <a:spcBef>
                <a:spcPct val="20000"/>
              </a:spcBef>
              <a:spcAft>
                <a:spcPct val="0"/>
              </a:spcAft>
              <a:buClr>
                <a:srgbClr val="000000"/>
              </a:buClr>
              <a:buSzPct val="100000"/>
              <a:buFontTx/>
              <a:buNone/>
              <a:tabLst/>
              <a:defRPr/>
            </a:pPr>
            <a:endParaRPr kumimoji="0" lang="en-US" altLang="en-US" sz="2800" b="1" i="0" u="none" strike="noStrike" kern="0" cap="none" spc="0" normalizeH="0" baseline="0" noProof="0" dirty="0">
              <a:ln>
                <a:noFill/>
              </a:ln>
              <a:solidFill>
                <a:srgbClr val="FF0000"/>
              </a:solidFill>
              <a:effectLst/>
              <a:uLnTx/>
              <a:uFillTx/>
              <a:latin typeface="Times New Roman" panose="02020603050405020304" pitchFamily="18" charset="0"/>
              <a:cs typeface="Times New Roman" panose="02020603050405020304" pitchFamily="18" charset="0"/>
            </a:endParaRPr>
          </a:p>
          <a:p>
            <a:pPr marL="0" marR="0" lvl="0" indent="0" algn="l" defTabSz="914400" rtl="0" eaLnBrk="0" fontAlgn="base" latinLnBrk="0" hangingPunct="0">
              <a:lnSpc>
                <a:spcPct val="100000"/>
              </a:lnSpc>
              <a:spcBef>
                <a:spcPct val="20000"/>
              </a:spcBef>
              <a:spcAft>
                <a:spcPct val="0"/>
              </a:spcAft>
              <a:buClr>
                <a:srgbClr val="000000"/>
              </a:buClr>
              <a:buSzPct val="100000"/>
              <a:buFontTx/>
              <a:buNone/>
              <a:tabLst/>
              <a:defRPr/>
            </a:pPr>
            <a:r>
              <a:rPr kumimoji="0" lang="en-US" altLang="en-US" sz="2800" b="1" i="0" u="none" strike="noStrike" kern="0" cap="none" spc="0" normalizeH="0" baseline="0" noProof="0" dirty="0">
                <a:ln>
                  <a:noFill/>
                </a:ln>
                <a:solidFill>
                  <a:srgbClr val="FF0000"/>
                </a:solidFill>
                <a:effectLst/>
                <a:uLnTx/>
                <a:uFillTx/>
                <a:latin typeface="Times New Roman" panose="02020603050405020304" pitchFamily="18" charset="0"/>
                <a:cs typeface="Times New Roman" panose="02020603050405020304" pitchFamily="18" charset="0"/>
              </a:rPr>
              <a:t>Key considerations in analyzing the purchasing process:</a:t>
            </a:r>
          </a:p>
          <a:p>
            <a:pPr marL="0" marR="0" lvl="0" indent="0" algn="l" defTabSz="914400" rtl="0" eaLnBrk="0" fontAlgn="base" latinLnBrk="0" hangingPunct="0">
              <a:lnSpc>
                <a:spcPct val="100000"/>
              </a:lnSpc>
              <a:spcBef>
                <a:spcPct val="20000"/>
              </a:spcBef>
              <a:spcAft>
                <a:spcPct val="0"/>
              </a:spcAft>
              <a:buClr>
                <a:srgbClr val="000000"/>
              </a:buClr>
              <a:buSzPct val="100000"/>
              <a:buFontTx/>
              <a:buNone/>
              <a:tabLst/>
              <a:defRPr/>
            </a:pPr>
            <a:endParaRPr kumimoji="0" lang="en-US" altLang="en-US" sz="2800" b="1" i="0" u="none" strike="noStrike" kern="0" cap="none" spc="0" normalizeH="0" baseline="0" noProof="0" dirty="0">
              <a:ln>
                <a:noFill/>
              </a:ln>
              <a:solidFill>
                <a:srgbClr val="FF0000"/>
              </a:solidFill>
              <a:effectLst/>
              <a:uLnTx/>
              <a:uFillTx/>
              <a:latin typeface="Times New Roman" panose="02020603050405020304" pitchFamily="18" charset="0"/>
              <a:cs typeface="Times New Roman" panose="02020603050405020304" pitchFamily="18" charset="0"/>
            </a:endParaRPr>
          </a:p>
          <a:p>
            <a:pPr marL="742950" marR="0" lvl="1" indent="-285750" algn="l" defTabSz="914400" rtl="0" eaLnBrk="0" fontAlgn="base" latinLnBrk="0" hangingPunct="0">
              <a:lnSpc>
                <a:spcPct val="100000"/>
              </a:lnSpc>
              <a:spcBef>
                <a:spcPct val="20000"/>
              </a:spcBef>
              <a:spcAft>
                <a:spcPct val="0"/>
              </a:spcAft>
              <a:buClr>
                <a:srgbClr val="B2B2B2"/>
              </a:buClr>
              <a:buSzPct val="100000"/>
              <a:buFontTx/>
              <a:buChar char="•"/>
              <a:tabLst/>
              <a:defRPr/>
            </a:pPr>
            <a:r>
              <a:rPr kumimoji="0" lang="en-US" altLang="en-US" sz="2800" i="0" u="none" strike="noStrike" kern="0" cap="none" spc="0" normalizeH="0" baseline="0" noProof="0" dirty="0">
                <a:ln>
                  <a:noFill/>
                </a:ln>
                <a:solidFill>
                  <a:srgbClr val="000000"/>
                </a:solidFill>
                <a:effectLst/>
                <a:uLnTx/>
                <a:uFillTx/>
                <a:latin typeface="Times New Roman" panose="02020603050405020304" pitchFamily="18" charset="0"/>
                <a:cs typeface="Times New Roman" panose="02020603050405020304" pitchFamily="18" charset="0"/>
              </a:rPr>
              <a:t>Annual sales</a:t>
            </a:r>
          </a:p>
          <a:p>
            <a:pPr marL="742950" marR="0" lvl="1" indent="-285750" algn="l" defTabSz="914400" rtl="0" eaLnBrk="0" fontAlgn="base" latinLnBrk="0" hangingPunct="0">
              <a:lnSpc>
                <a:spcPct val="100000"/>
              </a:lnSpc>
              <a:spcBef>
                <a:spcPct val="20000"/>
              </a:spcBef>
              <a:spcAft>
                <a:spcPct val="0"/>
              </a:spcAft>
              <a:buClr>
                <a:srgbClr val="B2B2B2"/>
              </a:buClr>
              <a:buSzPct val="100000"/>
              <a:buFontTx/>
              <a:buChar char="•"/>
              <a:tabLst/>
              <a:defRPr/>
            </a:pPr>
            <a:r>
              <a:rPr kumimoji="0" lang="en-US" altLang="en-US" sz="2800" i="0" u="none" strike="noStrike" kern="0" cap="none" spc="0" normalizeH="0" baseline="0" noProof="0" dirty="0">
                <a:ln>
                  <a:noFill/>
                </a:ln>
                <a:solidFill>
                  <a:srgbClr val="000000"/>
                </a:solidFill>
                <a:effectLst/>
                <a:uLnTx/>
                <a:uFillTx/>
                <a:latin typeface="Times New Roman" panose="02020603050405020304" pitchFamily="18" charset="0"/>
                <a:cs typeface="Times New Roman" panose="02020603050405020304" pitchFamily="18" charset="0"/>
              </a:rPr>
              <a:t>Annual purchases</a:t>
            </a:r>
          </a:p>
          <a:p>
            <a:pPr marL="742950" marR="0" lvl="1" indent="-285750" algn="l" defTabSz="914400" rtl="0" eaLnBrk="0" fontAlgn="base" latinLnBrk="0" hangingPunct="0">
              <a:lnSpc>
                <a:spcPct val="100000"/>
              </a:lnSpc>
              <a:spcBef>
                <a:spcPct val="20000"/>
              </a:spcBef>
              <a:spcAft>
                <a:spcPct val="0"/>
              </a:spcAft>
              <a:buClr>
                <a:srgbClr val="B2B2B2"/>
              </a:buClr>
              <a:buSzPct val="100000"/>
              <a:buFontTx/>
              <a:buChar char="•"/>
              <a:tabLst/>
              <a:defRPr/>
            </a:pPr>
            <a:r>
              <a:rPr kumimoji="0" lang="en-US" altLang="en-US" sz="2800" i="0" u="none" strike="noStrike" kern="0" cap="none" spc="0" normalizeH="0" baseline="0" noProof="0" dirty="0">
                <a:ln>
                  <a:noFill/>
                </a:ln>
                <a:solidFill>
                  <a:srgbClr val="000000"/>
                </a:solidFill>
                <a:effectLst/>
                <a:uLnTx/>
                <a:uFillTx/>
                <a:latin typeface="Times New Roman" panose="02020603050405020304" pitchFamily="18" charset="0"/>
                <a:cs typeface="Times New Roman" panose="02020603050405020304" pitchFamily="18" charset="0"/>
              </a:rPr>
              <a:t>Number of suppliers</a:t>
            </a:r>
          </a:p>
          <a:p>
            <a:pPr marL="742950" marR="0" lvl="1" indent="-285750" algn="l" defTabSz="914400" rtl="0" eaLnBrk="0" fontAlgn="base" latinLnBrk="0" hangingPunct="0">
              <a:lnSpc>
                <a:spcPct val="100000"/>
              </a:lnSpc>
              <a:spcBef>
                <a:spcPct val="20000"/>
              </a:spcBef>
              <a:spcAft>
                <a:spcPct val="0"/>
              </a:spcAft>
              <a:buClr>
                <a:srgbClr val="B2B2B2"/>
              </a:buClr>
              <a:buSzPct val="100000"/>
              <a:buFontTx/>
              <a:buChar char="•"/>
              <a:tabLst/>
              <a:defRPr/>
            </a:pPr>
            <a:r>
              <a:rPr kumimoji="0" lang="en-US" altLang="en-US" sz="2800" i="0" u="none" strike="noStrike" kern="0" cap="none" spc="0" normalizeH="0" baseline="0" noProof="0" dirty="0">
                <a:ln>
                  <a:noFill/>
                </a:ln>
                <a:solidFill>
                  <a:srgbClr val="000000"/>
                </a:solidFill>
                <a:effectLst/>
                <a:uLnTx/>
                <a:uFillTx/>
                <a:latin typeface="Times New Roman" panose="02020603050405020304" pitchFamily="18" charset="0"/>
                <a:cs typeface="Times New Roman" panose="02020603050405020304" pitchFamily="18" charset="0"/>
              </a:rPr>
              <a:t>Number of supplier alliances</a:t>
            </a:r>
          </a:p>
          <a:p>
            <a:pPr marL="742950" marR="0" lvl="1" indent="-285750" algn="l" defTabSz="914400" rtl="0" eaLnBrk="0" fontAlgn="base" latinLnBrk="0" hangingPunct="0">
              <a:lnSpc>
                <a:spcPct val="100000"/>
              </a:lnSpc>
              <a:spcBef>
                <a:spcPct val="20000"/>
              </a:spcBef>
              <a:spcAft>
                <a:spcPct val="0"/>
              </a:spcAft>
              <a:buClr>
                <a:srgbClr val="B2B2B2"/>
              </a:buClr>
              <a:buSzPct val="100000"/>
              <a:buFontTx/>
              <a:buChar char="•"/>
              <a:tabLst/>
              <a:defRPr/>
            </a:pPr>
            <a:r>
              <a:rPr kumimoji="0" lang="en-US" altLang="en-US" sz="2800" i="0" u="none" strike="noStrike" kern="0" cap="none" spc="0" normalizeH="0" baseline="0" noProof="0" dirty="0">
                <a:ln>
                  <a:noFill/>
                </a:ln>
                <a:solidFill>
                  <a:srgbClr val="000000"/>
                </a:solidFill>
                <a:effectLst/>
                <a:uLnTx/>
                <a:uFillTx/>
                <a:latin typeface="Times New Roman" panose="02020603050405020304" pitchFamily="18" charset="0"/>
                <a:cs typeface="Times New Roman" panose="02020603050405020304" pitchFamily="18" charset="0"/>
              </a:rPr>
              <a:t>Total number of purchased products or parts</a:t>
            </a:r>
          </a:p>
          <a:p>
            <a:pPr marL="742950" marR="0" lvl="1" indent="-285750" algn="l" defTabSz="914400" rtl="0" eaLnBrk="0" fontAlgn="base" latinLnBrk="0" hangingPunct="0">
              <a:lnSpc>
                <a:spcPct val="100000"/>
              </a:lnSpc>
              <a:spcBef>
                <a:spcPct val="20000"/>
              </a:spcBef>
              <a:spcAft>
                <a:spcPct val="0"/>
              </a:spcAft>
              <a:buClr>
                <a:srgbClr val="B2B2B2"/>
              </a:buClr>
              <a:buSzPct val="100000"/>
              <a:buFontTx/>
              <a:buChar char="•"/>
              <a:tabLst/>
              <a:defRPr/>
            </a:pPr>
            <a:r>
              <a:rPr kumimoji="0" lang="en-US" altLang="en-US" sz="2800" i="0" u="none" strike="noStrike" kern="0" cap="none" spc="0" normalizeH="0" baseline="0" noProof="0" dirty="0">
                <a:ln>
                  <a:noFill/>
                </a:ln>
                <a:solidFill>
                  <a:srgbClr val="000000"/>
                </a:solidFill>
                <a:effectLst/>
                <a:uLnTx/>
                <a:uFillTx/>
                <a:latin typeface="Times New Roman" panose="02020603050405020304" pitchFamily="18" charset="0"/>
                <a:cs typeface="Times New Roman" panose="02020603050405020304" pitchFamily="18" charset="0"/>
              </a:rPr>
              <a:t>Short and long-term cost-effective purchasing</a:t>
            </a:r>
          </a:p>
          <a:p>
            <a:pPr marL="742950" marR="0" lvl="1" indent="-285750" algn="l" defTabSz="914400" rtl="0" eaLnBrk="0" fontAlgn="base" latinLnBrk="0" hangingPunct="0">
              <a:lnSpc>
                <a:spcPct val="100000"/>
              </a:lnSpc>
              <a:spcBef>
                <a:spcPct val="20000"/>
              </a:spcBef>
              <a:spcAft>
                <a:spcPct val="0"/>
              </a:spcAft>
              <a:buClr>
                <a:srgbClr val="B2B2B2"/>
              </a:buClr>
              <a:buSzPct val="100000"/>
              <a:buFontTx/>
              <a:buChar char="•"/>
              <a:tabLst/>
              <a:defRPr/>
            </a:pPr>
            <a:r>
              <a:rPr kumimoji="0" lang="en-US" altLang="en-US" sz="2800" i="0" u="none" strike="noStrike" kern="0" cap="none" spc="0" normalizeH="0" baseline="0" noProof="0" dirty="0">
                <a:ln>
                  <a:noFill/>
                </a:ln>
                <a:solidFill>
                  <a:srgbClr val="000000"/>
                </a:solidFill>
                <a:effectLst/>
                <a:uLnTx/>
                <a:uFillTx/>
                <a:latin typeface="Times New Roman" panose="02020603050405020304" pitchFamily="18" charset="0"/>
                <a:cs typeface="Times New Roman" panose="02020603050405020304" pitchFamily="18" charset="0"/>
              </a:rPr>
              <a:t>Efficient business management of the purchasing process.</a:t>
            </a:r>
          </a:p>
          <a:p>
            <a:pPr marL="742950" marR="0" lvl="1" indent="-285750" algn="l" defTabSz="914400" rtl="0" eaLnBrk="0" fontAlgn="base" latinLnBrk="0" hangingPunct="0">
              <a:lnSpc>
                <a:spcPct val="100000"/>
              </a:lnSpc>
              <a:spcBef>
                <a:spcPct val="20000"/>
              </a:spcBef>
              <a:spcAft>
                <a:spcPct val="0"/>
              </a:spcAft>
              <a:buClr>
                <a:srgbClr val="B2B2B2"/>
              </a:buClr>
              <a:buSzPct val="100000"/>
              <a:buFontTx/>
              <a:buNone/>
              <a:tabLst/>
              <a:defRPr/>
            </a:pPr>
            <a:endParaRPr kumimoji="0" lang="en-US" altLang="en-US" sz="2800" b="1" i="0" u="none" strike="noStrike" kern="0" cap="none" spc="0" normalizeH="0" baseline="0" noProof="0" dirty="0">
              <a:ln>
                <a:noFill/>
              </a:ln>
              <a:solidFill>
                <a:srgbClr val="000000"/>
              </a:solidFill>
              <a:effectLst/>
              <a:uLnTx/>
              <a:uFillTx/>
              <a:latin typeface="Times New Roman" panose="02020603050405020304" pitchFamily="18" charset="0"/>
              <a:cs typeface="Times New Roman" panose="02020603050405020304" pitchFamily="18" charset="0"/>
            </a:endParaRPr>
          </a:p>
        </p:txBody>
      </p:sp>
      <p:pic>
        <p:nvPicPr>
          <p:cNvPr id="5" name="Graphic 21">
            <a:extLst>
              <a:ext uri="{FF2B5EF4-FFF2-40B4-BE49-F238E27FC236}">
                <a16:creationId xmlns:a16="http://schemas.microsoft.com/office/drawing/2014/main" id="{5EEA1AA5-DE1B-5F6E-0F55-9E8588DF1852}"/>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sp>
        <p:nvSpPr>
          <p:cNvPr id="3" name="Rectangle 2">
            <a:extLst>
              <a:ext uri="{FF2B5EF4-FFF2-40B4-BE49-F238E27FC236}">
                <a16:creationId xmlns:a16="http://schemas.microsoft.com/office/drawing/2014/main" id="{478CF639-E49C-6CF4-1313-26B1D3AF43D0}"/>
              </a:ext>
            </a:extLst>
          </p:cNvPr>
          <p:cNvSpPr/>
          <p:nvPr/>
        </p:nvSpPr>
        <p:spPr>
          <a:xfrm>
            <a:off x="4168520" y="325309"/>
            <a:ext cx="3722879" cy="584775"/>
          </a:xfrm>
          <a:prstGeom prst="rect">
            <a:avLst/>
          </a:prstGeom>
        </p:spPr>
        <p:txBody>
          <a:bodyPr wrap="none">
            <a:spAutoFit/>
          </a:bodyPr>
          <a:lstStyle/>
          <a:p>
            <a:pPr lvl="0" algn="ctr"/>
            <a:r>
              <a:rPr lang="en-US" sz="3200" b="1" dirty="0">
                <a:solidFill>
                  <a:srgbClr val="00B0F0"/>
                </a:solidFill>
                <a:latin typeface="Times New Roman"/>
                <a:ea typeface="Times New Roman"/>
                <a:cs typeface="Times New Roman"/>
                <a:sym typeface="Times New Roman"/>
              </a:rPr>
              <a:t>Purchasing Analysis</a:t>
            </a:r>
          </a:p>
        </p:txBody>
      </p:sp>
      <p:sp>
        <p:nvSpPr>
          <p:cNvPr id="4" name="Slide Number Placeholder 3">
            <a:extLst>
              <a:ext uri="{FF2B5EF4-FFF2-40B4-BE49-F238E27FC236}">
                <a16:creationId xmlns:a16="http://schemas.microsoft.com/office/drawing/2014/main" id="{3221D491-F2D6-CFB4-0789-5EEECFC29587}"/>
              </a:ext>
            </a:extLst>
          </p:cNvPr>
          <p:cNvSpPr>
            <a:spLocks noGrp="1"/>
          </p:cNvSpPr>
          <p:nvPr>
            <p:ph type="sldNum" sz="quarter" idx="12"/>
          </p:nvPr>
        </p:nvSpPr>
        <p:spPr/>
        <p:txBody>
          <a:bodyPr/>
          <a:lstStyle/>
          <a:p>
            <a:fld id="{F7542ADD-394E-41F3-B704-951748884AEE}" type="slidenum">
              <a:rPr lang="en-US" smtClean="0"/>
              <a:t>32</a:t>
            </a:fld>
            <a:endParaRPr lang="en-US"/>
          </a:p>
        </p:txBody>
      </p:sp>
    </p:spTree>
    <p:extLst>
      <p:ext uri="{BB962C8B-B14F-4D97-AF65-F5344CB8AC3E}">
        <p14:creationId xmlns:p14="http://schemas.microsoft.com/office/powerpoint/2010/main" val="2485941419"/>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B91FE12-BA57-E1DE-9EF9-376A9958592A}"/>
            </a:ext>
          </a:extLst>
        </p:cNvPr>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id="{776DF97E-BA39-8EEB-DC83-768CCDF3CD59}"/>
              </a:ext>
            </a:extLst>
          </p:cNvPr>
          <p:cNvSpPr/>
          <p:nvPr/>
        </p:nvSpPr>
        <p:spPr>
          <a:xfrm>
            <a:off x="8508514" y="1155869"/>
            <a:ext cx="4128422" cy="5356691"/>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4E83ED4C-A229-5A17-5818-A741FCA50DFE}"/>
              </a:ext>
            </a:extLst>
          </p:cNvPr>
          <p:cNvSpPr/>
          <p:nvPr/>
        </p:nvSpPr>
        <p:spPr>
          <a:xfrm>
            <a:off x="254001" y="1493520"/>
            <a:ext cx="11551919" cy="4862830"/>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l" defTabSz="914400" rtl="0" eaLnBrk="0" fontAlgn="base" latinLnBrk="0" hangingPunct="0">
              <a:lnSpc>
                <a:spcPct val="100000"/>
              </a:lnSpc>
              <a:spcBef>
                <a:spcPct val="20000"/>
              </a:spcBef>
              <a:spcAft>
                <a:spcPct val="0"/>
              </a:spcAft>
              <a:buClr>
                <a:srgbClr val="000000"/>
              </a:buClr>
              <a:buSzPct val="100000"/>
              <a:buFontTx/>
              <a:buNone/>
              <a:tabLst/>
              <a:defRPr/>
            </a:pPr>
            <a:r>
              <a:rPr kumimoji="0" lang="en-US" altLang="en-US" sz="2800" b="1" i="0" u="none" strike="noStrike" kern="0" cap="none" spc="0" normalizeH="0" baseline="0" noProof="0" dirty="0">
                <a:ln>
                  <a:noFill/>
                </a:ln>
                <a:solidFill>
                  <a:srgbClr val="FF0000"/>
                </a:solidFill>
                <a:effectLst/>
                <a:uLnTx/>
                <a:uFillTx/>
                <a:latin typeface="Times New Roman" panose="02020603050405020304" pitchFamily="18" charset="0"/>
                <a:cs typeface="Times New Roman" panose="02020603050405020304" pitchFamily="18" charset="0"/>
              </a:rPr>
              <a:t>Analyze what the suppliers' requirements are for:</a:t>
            </a:r>
          </a:p>
          <a:p>
            <a:pPr marL="0" marR="0" lvl="0" indent="0" algn="l" defTabSz="914400" rtl="0" eaLnBrk="0" fontAlgn="base" latinLnBrk="0" hangingPunct="0">
              <a:lnSpc>
                <a:spcPct val="100000"/>
              </a:lnSpc>
              <a:spcBef>
                <a:spcPct val="20000"/>
              </a:spcBef>
              <a:spcAft>
                <a:spcPct val="0"/>
              </a:spcAft>
              <a:buClr>
                <a:srgbClr val="000000"/>
              </a:buClr>
              <a:buSzPct val="100000"/>
              <a:buFontTx/>
              <a:buNone/>
              <a:tabLst/>
              <a:defRPr/>
            </a:pPr>
            <a:endParaRPr kumimoji="0" lang="en-US" altLang="en-US" sz="2800" b="1" i="0" u="none" strike="noStrike" kern="0" cap="none" spc="0" normalizeH="0" baseline="0" noProof="0" dirty="0">
              <a:ln>
                <a:noFill/>
              </a:ln>
              <a:solidFill>
                <a:srgbClr val="FF0000"/>
              </a:solidFill>
              <a:effectLst/>
              <a:uLnTx/>
              <a:uFillTx/>
              <a:latin typeface="Times New Roman" panose="02020603050405020304" pitchFamily="18" charset="0"/>
              <a:cs typeface="Times New Roman" panose="02020603050405020304" pitchFamily="18" charset="0"/>
            </a:endParaRPr>
          </a:p>
          <a:p>
            <a:pPr marL="285750" indent="-285750" eaLnBrk="0" fontAlgn="base" hangingPunct="0">
              <a:spcBef>
                <a:spcPct val="20000"/>
              </a:spcBef>
              <a:spcAft>
                <a:spcPct val="0"/>
              </a:spcAft>
              <a:buClr>
                <a:srgbClr val="B2B2B2"/>
              </a:buClr>
              <a:buSzPct val="100000"/>
              <a:buFontTx/>
              <a:buChar char="•"/>
              <a:defRPr/>
            </a:pPr>
            <a:r>
              <a:rPr kumimoji="0" lang="en-US" altLang="en-US" sz="2800" i="0" u="none" strike="noStrike" kern="0" cap="none" spc="0" normalizeH="0" baseline="0" noProof="0" dirty="0">
                <a:ln>
                  <a:noFill/>
                </a:ln>
                <a:solidFill>
                  <a:srgbClr val="000000"/>
                </a:solidFill>
                <a:effectLst/>
                <a:uLnTx/>
                <a:uFillTx/>
                <a:latin typeface="Times New Roman" panose="02020603050405020304" pitchFamily="18" charset="0"/>
                <a:cs typeface="Times New Roman" panose="02020603050405020304" pitchFamily="18" charset="0"/>
              </a:rPr>
              <a:t>Goods and services: lot sizes, packaging, delivery frequency, and responsiveness.</a:t>
            </a:r>
          </a:p>
          <a:p>
            <a:pPr marL="285750" indent="-285750" eaLnBrk="0" fontAlgn="base" hangingPunct="0">
              <a:spcBef>
                <a:spcPct val="20000"/>
              </a:spcBef>
              <a:spcAft>
                <a:spcPct val="0"/>
              </a:spcAft>
              <a:buClr>
                <a:srgbClr val="B2B2B2"/>
              </a:buClr>
              <a:buSzPct val="100000"/>
              <a:buFontTx/>
              <a:buChar char="•"/>
              <a:defRPr/>
            </a:pPr>
            <a:r>
              <a:rPr kumimoji="0" lang="en-US" altLang="en-US" sz="2800" i="0" u="none" strike="noStrike" kern="0" cap="none" spc="0" normalizeH="0" baseline="0" noProof="0" dirty="0">
                <a:ln>
                  <a:noFill/>
                </a:ln>
                <a:solidFill>
                  <a:srgbClr val="000000"/>
                </a:solidFill>
                <a:effectLst/>
                <a:uLnTx/>
                <a:uFillTx/>
                <a:latin typeface="Times New Roman" panose="02020603050405020304" pitchFamily="18" charset="0"/>
                <a:cs typeface="Times New Roman" panose="02020603050405020304" pitchFamily="18" charset="0"/>
              </a:rPr>
              <a:t>Information: how much and when?</a:t>
            </a:r>
          </a:p>
          <a:p>
            <a:pPr marL="285750" indent="-285750" eaLnBrk="0" fontAlgn="base" hangingPunct="0">
              <a:spcBef>
                <a:spcPct val="20000"/>
              </a:spcBef>
              <a:spcAft>
                <a:spcPct val="0"/>
              </a:spcAft>
              <a:buClr>
                <a:srgbClr val="B2B2B2"/>
              </a:buClr>
              <a:buSzPct val="100000"/>
              <a:buFontTx/>
              <a:buChar char="•"/>
              <a:defRPr/>
            </a:pPr>
            <a:r>
              <a:rPr kumimoji="0" lang="en-US" altLang="en-US" sz="2800" i="0" u="none" strike="noStrike" kern="0" cap="none" spc="0" normalizeH="0" baseline="0" noProof="0" dirty="0">
                <a:ln>
                  <a:noFill/>
                </a:ln>
                <a:solidFill>
                  <a:srgbClr val="000000"/>
                </a:solidFill>
                <a:effectLst/>
                <a:uLnTx/>
                <a:uFillTx/>
                <a:latin typeface="Times New Roman" panose="02020603050405020304" pitchFamily="18" charset="0"/>
                <a:cs typeface="Times New Roman" panose="02020603050405020304" pitchFamily="18" charset="0"/>
              </a:rPr>
              <a:t>financing arrangements and costs.</a:t>
            </a:r>
          </a:p>
          <a:p>
            <a:pPr marL="742950" marR="0" lvl="1" indent="-285750" algn="l" defTabSz="914400" rtl="0" eaLnBrk="0" fontAlgn="base" latinLnBrk="0" hangingPunct="0">
              <a:lnSpc>
                <a:spcPct val="100000"/>
              </a:lnSpc>
              <a:spcBef>
                <a:spcPct val="20000"/>
              </a:spcBef>
              <a:spcAft>
                <a:spcPct val="0"/>
              </a:spcAft>
              <a:buClr>
                <a:srgbClr val="B2B2B2"/>
              </a:buClr>
              <a:buSzPct val="100000"/>
              <a:buFontTx/>
              <a:buNone/>
              <a:tabLst/>
              <a:defRPr/>
            </a:pPr>
            <a:endParaRPr kumimoji="0" lang="en-US" altLang="en-US" sz="2800" b="1" i="0" u="none" strike="noStrike" kern="0" cap="none" spc="0" normalizeH="0" baseline="0" noProof="0" dirty="0">
              <a:ln>
                <a:noFill/>
              </a:ln>
              <a:solidFill>
                <a:srgbClr val="000000"/>
              </a:solidFill>
              <a:effectLst/>
              <a:uLnTx/>
              <a:uFillTx/>
              <a:latin typeface="Times New Roman" panose="02020603050405020304" pitchFamily="18" charset="0"/>
              <a:cs typeface="Times New Roman" panose="02020603050405020304" pitchFamily="18" charset="0"/>
            </a:endParaRPr>
          </a:p>
          <a:p>
            <a:pPr marL="0" marR="0" lvl="0" indent="0" algn="l" defTabSz="914400" rtl="0" eaLnBrk="0" fontAlgn="base" latinLnBrk="0" hangingPunct="0">
              <a:lnSpc>
                <a:spcPct val="100000"/>
              </a:lnSpc>
              <a:spcBef>
                <a:spcPct val="20000"/>
              </a:spcBef>
              <a:spcAft>
                <a:spcPct val="0"/>
              </a:spcAft>
              <a:buClr>
                <a:srgbClr val="000000"/>
              </a:buClr>
              <a:buSzPct val="100000"/>
              <a:buFontTx/>
              <a:buNone/>
              <a:tabLst/>
              <a:defRPr/>
            </a:pPr>
            <a:r>
              <a:rPr kumimoji="0" lang="en-US" altLang="en-US" sz="2800" b="0" i="1" u="none" strike="noStrike" kern="0" cap="none" spc="0" normalizeH="0" baseline="0" noProof="0" dirty="0">
                <a:ln>
                  <a:noFill/>
                </a:ln>
                <a:solidFill>
                  <a:srgbClr val="FF0000"/>
                </a:solidFill>
                <a:effectLst/>
                <a:uLnTx/>
                <a:uFillTx/>
                <a:latin typeface="Times New Roman" panose="02020603050405020304" pitchFamily="18" charset="0"/>
                <a:cs typeface="Times New Roman" panose="02020603050405020304" pitchFamily="18" charset="0"/>
              </a:rPr>
              <a:t>Compare your needs and abilities against these requirements.</a:t>
            </a:r>
          </a:p>
        </p:txBody>
      </p:sp>
      <p:pic>
        <p:nvPicPr>
          <p:cNvPr id="5" name="Graphic 21">
            <a:extLst>
              <a:ext uri="{FF2B5EF4-FFF2-40B4-BE49-F238E27FC236}">
                <a16:creationId xmlns:a16="http://schemas.microsoft.com/office/drawing/2014/main" id="{C1EC6AF5-02B9-3024-5E34-6A249EB76953}"/>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sp>
        <p:nvSpPr>
          <p:cNvPr id="3" name="Rectangle 2">
            <a:extLst>
              <a:ext uri="{FF2B5EF4-FFF2-40B4-BE49-F238E27FC236}">
                <a16:creationId xmlns:a16="http://schemas.microsoft.com/office/drawing/2014/main" id="{C993896D-F9D1-743B-624E-A8FBB249A3AF}"/>
              </a:ext>
            </a:extLst>
          </p:cNvPr>
          <p:cNvSpPr/>
          <p:nvPr/>
        </p:nvSpPr>
        <p:spPr>
          <a:xfrm>
            <a:off x="4819624" y="294531"/>
            <a:ext cx="2236510" cy="584775"/>
          </a:xfrm>
          <a:prstGeom prst="rect">
            <a:avLst/>
          </a:prstGeom>
        </p:spPr>
        <p:txBody>
          <a:bodyPr wrap="none">
            <a:spAutoFit/>
          </a:bodyPr>
          <a:lstStyle/>
          <a:p>
            <a:pPr lvl="0" algn="ctr"/>
            <a:r>
              <a:rPr lang="en-US" sz="3200" b="1" dirty="0">
                <a:solidFill>
                  <a:srgbClr val="00B0F0"/>
                </a:solidFill>
                <a:latin typeface="Times New Roman"/>
                <a:ea typeface="Times New Roman"/>
                <a:cs typeface="Times New Roman"/>
                <a:sym typeface="Times New Roman"/>
              </a:rPr>
              <a:t>Suggestions</a:t>
            </a:r>
          </a:p>
        </p:txBody>
      </p:sp>
      <p:sp>
        <p:nvSpPr>
          <p:cNvPr id="4" name="Slide Number Placeholder 3">
            <a:extLst>
              <a:ext uri="{FF2B5EF4-FFF2-40B4-BE49-F238E27FC236}">
                <a16:creationId xmlns:a16="http://schemas.microsoft.com/office/drawing/2014/main" id="{ABFD9215-E205-5B63-C662-63B68F8D2112}"/>
              </a:ext>
            </a:extLst>
          </p:cNvPr>
          <p:cNvSpPr>
            <a:spLocks noGrp="1"/>
          </p:cNvSpPr>
          <p:nvPr>
            <p:ph type="sldNum" sz="quarter" idx="12"/>
          </p:nvPr>
        </p:nvSpPr>
        <p:spPr/>
        <p:txBody>
          <a:bodyPr/>
          <a:lstStyle/>
          <a:p>
            <a:fld id="{F7542ADD-394E-41F3-B704-951748884AEE}" type="slidenum">
              <a:rPr lang="en-US" smtClean="0"/>
              <a:t>33</a:t>
            </a:fld>
            <a:endParaRPr lang="en-US"/>
          </a:p>
        </p:txBody>
      </p:sp>
    </p:spTree>
    <p:extLst>
      <p:ext uri="{BB962C8B-B14F-4D97-AF65-F5344CB8AC3E}">
        <p14:creationId xmlns:p14="http://schemas.microsoft.com/office/powerpoint/2010/main" val="2722792972"/>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651C934-3199-7BEC-5876-70997CE01320}"/>
            </a:ext>
          </a:extLst>
        </p:cNvPr>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id="{44C75B54-00EF-4545-4E32-A542181ECEA5}"/>
              </a:ext>
            </a:extLst>
          </p:cNvPr>
          <p:cNvSpPr/>
          <p:nvPr/>
        </p:nvSpPr>
        <p:spPr>
          <a:xfrm>
            <a:off x="8508514" y="1318018"/>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7B6A8AFE-25A1-B1FC-7A3B-9443F8D393A8}"/>
              </a:ext>
            </a:extLst>
          </p:cNvPr>
          <p:cNvSpPr/>
          <p:nvPr/>
        </p:nvSpPr>
        <p:spPr>
          <a:xfrm>
            <a:off x="180431" y="1491139"/>
            <a:ext cx="11666129" cy="4952308"/>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342900" marR="0" lvl="0" indent="-342900" algn="l" defTabSz="457200" rtl="0" eaLnBrk="1" fontAlgn="base" latinLnBrk="0" hangingPunct="1">
              <a:lnSpc>
                <a:spcPct val="90000"/>
              </a:lnSpc>
              <a:spcBef>
                <a:spcPct val="20000"/>
              </a:spcBef>
              <a:spcAft>
                <a:spcPct val="0"/>
              </a:spcAft>
              <a:buClrTx/>
              <a:buSzTx/>
              <a:buFont typeface="Arial" panose="020B0604020202020204" pitchFamily="34" charset="0"/>
              <a:buChar char="•"/>
              <a:tabLst/>
              <a:defRPr/>
            </a:pPr>
            <a:r>
              <a:rPr kumimoji="0" lang="en-US" altLang="zh-CN" sz="2800" b="1" i="0" u="none" strike="noStrike" kern="1200" cap="none" spc="0" normalizeH="0" baseline="0" noProof="0" dirty="0">
                <a:ln>
                  <a:noFill/>
                </a:ln>
                <a:solidFill>
                  <a:srgbClr val="00B0F0"/>
                </a:solidFill>
                <a:effectLst/>
                <a:uLnTx/>
                <a:uFillTx/>
                <a:latin typeface="Times New Roman" panose="02020603050405020304" pitchFamily="18" charset="0"/>
                <a:ea typeface="SimSun" panose="02010600030101010101" pitchFamily="2" charset="-122"/>
                <a:cs typeface="Times New Roman" panose="02020603050405020304" pitchFamily="18" charset="0"/>
              </a:rPr>
              <a:t>What decisions does Purchasing have legitimate authority to make?</a:t>
            </a:r>
          </a:p>
          <a:p>
            <a:pPr marL="342900" marR="0" lvl="0" indent="-342900" algn="l" defTabSz="457200" rtl="0" eaLnBrk="1" fontAlgn="base" latinLnBrk="0" hangingPunct="1">
              <a:lnSpc>
                <a:spcPct val="90000"/>
              </a:lnSpc>
              <a:spcBef>
                <a:spcPct val="20000"/>
              </a:spcBef>
              <a:spcAft>
                <a:spcPct val="0"/>
              </a:spcAft>
              <a:buClrTx/>
              <a:buSzTx/>
              <a:buFontTx/>
              <a:buNone/>
              <a:tabLst/>
              <a:defRPr/>
            </a:pPr>
            <a:endParaRPr kumimoji="0" lang="en-US" altLang="zh-CN" sz="2800" b="1" i="0" u="none" strike="noStrike" kern="1200" cap="none" spc="0" normalizeH="0" baseline="0" noProof="0" dirty="0">
              <a:ln>
                <a:noFill/>
              </a:ln>
              <a:solidFill>
                <a:srgbClr val="00B0F0"/>
              </a:solidFill>
              <a:effectLst/>
              <a:uLnTx/>
              <a:uFillTx/>
              <a:latin typeface="Times New Roman" panose="02020603050405020304" pitchFamily="18" charset="0"/>
              <a:ea typeface="SimSun" panose="02010600030101010101" pitchFamily="2" charset="-122"/>
              <a:cs typeface="Times New Roman" panose="02020603050405020304" pitchFamily="18" charset="0"/>
            </a:endParaRPr>
          </a:p>
          <a:p>
            <a:pPr marL="742950" marR="0" lvl="1" indent="-285750" algn="l" defTabSz="457200" rtl="0" eaLnBrk="1" fontAlgn="base" latinLnBrk="0" hangingPunct="1">
              <a:lnSpc>
                <a:spcPct val="90000"/>
              </a:lnSpc>
              <a:spcBef>
                <a:spcPct val="20000"/>
              </a:spcBef>
              <a:spcAft>
                <a:spcPct val="0"/>
              </a:spcAft>
              <a:buClrTx/>
              <a:buSzTx/>
              <a:buFont typeface="Arial" panose="020B0604020202020204" pitchFamily="34" charset="0"/>
              <a:buChar char="–"/>
              <a:tabLst/>
              <a:defRPr/>
            </a:pPr>
            <a:r>
              <a:rPr kumimoji="0" lang="en-US" altLang="zh-CN" sz="2800" b="0" i="0" u="none" strike="noStrike" kern="1200" cap="none" spc="0" normalizeH="0" baseline="0" noProof="0" dirty="0">
                <a:ln>
                  <a:noFill/>
                </a:ln>
                <a:solidFill>
                  <a:prstClr val="black"/>
                </a:solidFill>
                <a:effectLst/>
                <a:uLnTx/>
                <a:uFillTx/>
                <a:latin typeface="Times New Roman" panose="02020603050405020304" pitchFamily="18" charset="0"/>
                <a:ea typeface="SimSun" panose="02010600030101010101" pitchFamily="2" charset="-122"/>
                <a:cs typeface="Times New Roman" panose="02020603050405020304" pitchFamily="18" charset="0"/>
              </a:rPr>
              <a:t>Evaluate and Select Suppliers</a:t>
            </a:r>
          </a:p>
          <a:p>
            <a:pPr marL="742950" marR="0" lvl="1" indent="-285750" algn="l" defTabSz="457200" rtl="0" eaLnBrk="1" fontAlgn="base" latinLnBrk="0" hangingPunct="1">
              <a:lnSpc>
                <a:spcPct val="90000"/>
              </a:lnSpc>
              <a:spcBef>
                <a:spcPct val="20000"/>
              </a:spcBef>
              <a:spcAft>
                <a:spcPct val="0"/>
              </a:spcAft>
              <a:buClrTx/>
              <a:buSzTx/>
              <a:buFont typeface="Arial" panose="020B0604020202020204" pitchFamily="34" charset="0"/>
              <a:buChar char="–"/>
              <a:tabLst/>
              <a:defRPr/>
            </a:pPr>
            <a:r>
              <a:rPr kumimoji="0" lang="en-US" altLang="zh-CN" sz="2800" b="0" i="0" u="none" strike="noStrike" kern="1200" cap="none" spc="0" normalizeH="0" baseline="0" noProof="0" dirty="0">
                <a:ln>
                  <a:noFill/>
                </a:ln>
                <a:solidFill>
                  <a:prstClr val="black"/>
                </a:solidFill>
                <a:effectLst/>
                <a:uLnTx/>
                <a:uFillTx/>
                <a:latin typeface="Times New Roman" panose="02020603050405020304" pitchFamily="18" charset="0"/>
                <a:ea typeface="SimSun" panose="02010600030101010101" pitchFamily="2" charset="-122"/>
                <a:cs typeface="Times New Roman" panose="02020603050405020304" pitchFamily="18" charset="0"/>
              </a:rPr>
              <a:t>Negotiate with Suppliers</a:t>
            </a:r>
          </a:p>
          <a:p>
            <a:pPr marL="742950" marR="0" lvl="1" indent="-285750" algn="l" defTabSz="457200" rtl="0" eaLnBrk="1" fontAlgn="base" latinLnBrk="0" hangingPunct="1">
              <a:lnSpc>
                <a:spcPct val="90000"/>
              </a:lnSpc>
              <a:spcBef>
                <a:spcPct val="20000"/>
              </a:spcBef>
              <a:spcAft>
                <a:spcPct val="0"/>
              </a:spcAft>
              <a:buClrTx/>
              <a:buSzTx/>
              <a:buFont typeface="Arial" panose="020B0604020202020204" pitchFamily="34" charset="0"/>
              <a:buChar char="–"/>
              <a:tabLst/>
              <a:defRPr/>
            </a:pPr>
            <a:r>
              <a:rPr kumimoji="0" lang="en-US" altLang="zh-CN" sz="2800" b="0" i="0" u="none" strike="noStrike" kern="1200" cap="none" spc="0" normalizeH="0" baseline="0" noProof="0" dirty="0">
                <a:ln>
                  <a:noFill/>
                </a:ln>
                <a:solidFill>
                  <a:prstClr val="black"/>
                </a:solidFill>
                <a:effectLst/>
                <a:uLnTx/>
                <a:uFillTx/>
                <a:latin typeface="Times New Roman" panose="02020603050405020304" pitchFamily="18" charset="0"/>
                <a:ea typeface="SimSun" panose="02010600030101010101" pitchFamily="2" charset="-122"/>
                <a:cs typeface="Times New Roman" panose="02020603050405020304" pitchFamily="18" charset="0"/>
              </a:rPr>
              <a:t>Review Specifications</a:t>
            </a:r>
          </a:p>
          <a:p>
            <a:pPr marL="742950" marR="0" lvl="1" indent="-285750" algn="l" defTabSz="457200" rtl="0" eaLnBrk="1" fontAlgn="base" latinLnBrk="0" hangingPunct="1">
              <a:lnSpc>
                <a:spcPct val="90000"/>
              </a:lnSpc>
              <a:spcBef>
                <a:spcPct val="20000"/>
              </a:spcBef>
              <a:spcAft>
                <a:spcPct val="0"/>
              </a:spcAft>
              <a:buClrTx/>
              <a:buSzTx/>
              <a:buFont typeface="Arial" panose="020B0604020202020204" pitchFamily="34" charset="0"/>
              <a:buChar char="–"/>
              <a:tabLst/>
              <a:defRPr/>
            </a:pPr>
            <a:r>
              <a:rPr kumimoji="0" lang="en-US" altLang="zh-CN" sz="2800" b="0" i="0" u="none" strike="noStrike" kern="1200" cap="none" spc="0" normalizeH="0" baseline="0" noProof="0" dirty="0">
                <a:ln>
                  <a:noFill/>
                </a:ln>
                <a:solidFill>
                  <a:prstClr val="black"/>
                </a:solidFill>
                <a:effectLst/>
                <a:uLnTx/>
                <a:uFillTx/>
                <a:latin typeface="Times New Roman" panose="02020603050405020304" pitchFamily="18" charset="0"/>
                <a:ea typeface="SimSun" panose="02010600030101010101" pitchFamily="2" charset="-122"/>
                <a:cs typeface="Times New Roman" panose="02020603050405020304" pitchFamily="18" charset="0"/>
              </a:rPr>
              <a:t>Act as the Primary Contact with Suppliers</a:t>
            </a:r>
          </a:p>
          <a:p>
            <a:pPr marL="742950" marR="0" lvl="1" indent="-285750" algn="l" defTabSz="457200" rtl="0" eaLnBrk="1" fontAlgn="base" latinLnBrk="0" hangingPunct="1">
              <a:lnSpc>
                <a:spcPct val="90000"/>
              </a:lnSpc>
              <a:spcBef>
                <a:spcPct val="20000"/>
              </a:spcBef>
              <a:spcAft>
                <a:spcPct val="0"/>
              </a:spcAft>
              <a:buClrTx/>
              <a:buSzTx/>
              <a:buFont typeface="Arial" panose="020B0604020202020204" pitchFamily="34" charset="0"/>
              <a:buChar char="–"/>
              <a:tabLst/>
              <a:defRPr/>
            </a:pPr>
            <a:r>
              <a:rPr kumimoji="0" lang="en-US" altLang="zh-CN" sz="2800" b="0" i="0" u="none" strike="noStrike" kern="1200" cap="none" spc="0" normalizeH="0" baseline="0" noProof="0" dirty="0">
                <a:ln>
                  <a:noFill/>
                </a:ln>
                <a:solidFill>
                  <a:prstClr val="black"/>
                </a:solidFill>
                <a:effectLst/>
                <a:uLnTx/>
                <a:uFillTx/>
                <a:latin typeface="Times New Roman" panose="02020603050405020304" pitchFamily="18" charset="0"/>
                <a:ea typeface="SimSun" panose="02010600030101010101" pitchFamily="2" charset="-122"/>
                <a:cs typeface="Times New Roman" panose="02020603050405020304" pitchFamily="18" charset="0"/>
              </a:rPr>
              <a:t>Determine the Method of Awarding Purchase Orders and Contracts.</a:t>
            </a:r>
          </a:p>
          <a:p>
            <a:pPr marL="742950" marR="0" lvl="1" indent="-285750" algn="l" defTabSz="457200" rtl="0" eaLnBrk="1" fontAlgn="base" latinLnBrk="0" hangingPunct="1">
              <a:lnSpc>
                <a:spcPct val="90000"/>
              </a:lnSpc>
              <a:spcBef>
                <a:spcPct val="20000"/>
              </a:spcBef>
              <a:spcAft>
                <a:spcPct val="0"/>
              </a:spcAft>
              <a:buClrTx/>
              <a:buSzTx/>
              <a:buFont typeface="Arial" panose="020B0604020202020204" pitchFamily="34" charset="0"/>
              <a:buChar char="–"/>
              <a:tabLst/>
              <a:defRPr/>
            </a:pPr>
            <a:r>
              <a:rPr kumimoji="0" lang="en-US" altLang="zh-CN" sz="2800" b="0" i="0" u="none" strike="noStrike" kern="1200" cap="none" spc="0" normalizeH="0" baseline="0" noProof="0" dirty="0">
                <a:ln>
                  <a:noFill/>
                </a:ln>
                <a:solidFill>
                  <a:prstClr val="black"/>
                </a:solidFill>
                <a:effectLst/>
                <a:uLnTx/>
                <a:uFillTx/>
                <a:latin typeface="Times New Roman" panose="02020603050405020304" pitchFamily="18" charset="0"/>
                <a:ea typeface="SimSun" panose="02010600030101010101" pitchFamily="2" charset="-122"/>
                <a:cs typeface="Times New Roman" panose="02020603050405020304" pitchFamily="18" charset="0"/>
              </a:rPr>
              <a:t>Determine the appropriate Type of Contract.</a:t>
            </a:r>
          </a:p>
        </p:txBody>
      </p:sp>
      <p:pic>
        <p:nvPicPr>
          <p:cNvPr id="5" name="Graphic 21">
            <a:extLst>
              <a:ext uri="{FF2B5EF4-FFF2-40B4-BE49-F238E27FC236}">
                <a16:creationId xmlns:a16="http://schemas.microsoft.com/office/drawing/2014/main" id="{FEA7DB6E-A79B-1AD9-2311-8EC4C2DF26CF}"/>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sp>
        <p:nvSpPr>
          <p:cNvPr id="3" name="Rectangle 2">
            <a:extLst>
              <a:ext uri="{FF2B5EF4-FFF2-40B4-BE49-F238E27FC236}">
                <a16:creationId xmlns:a16="http://schemas.microsoft.com/office/drawing/2014/main" id="{282E6CAC-B501-06D6-D312-88D179341326}"/>
              </a:ext>
            </a:extLst>
          </p:cNvPr>
          <p:cNvSpPr/>
          <p:nvPr/>
        </p:nvSpPr>
        <p:spPr>
          <a:xfrm>
            <a:off x="3917206" y="335854"/>
            <a:ext cx="5057347" cy="584775"/>
          </a:xfrm>
          <a:prstGeom prst="rect">
            <a:avLst/>
          </a:prstGeom>
        </p:spPr>
        <p:txBody>
          <a:bodyPr wrap="none">
            <a:spAutoFit/>
          </a:bodyPr>
          <a:lstStyle/>
          <a:p>
            <a:pPr lvl="0" algn="ctr"/>
            <a:r>
              <a:rPr lang="en-US" sz="3200" b="1" dirty="0">
                <a:solidFill>
                  <a:srgbClr val="00B0F0"/>
                </a:solidFill>
                <a:latin typeface="Times New Roman"/>
                <a:ea typeface="Times New Roman"/>
                <a:cs typeface="Times New Roman"/>
                <a:sym typeface="Times New Roman"/>
              </a:rPr>
              <a:t>Purchasing Span of Control</a:t>
            </a:r>
          </a:p>
        </p:txBody>
      </p:sp>
    </p:spTree>
    <p:extLst>
      <p:ext uri="{BB962C8B-B14F-4D97-AF65-F5344CB8AC3E}">
        <p14:creationId xmlns:p14="http://schemas.microsoft.com/office/powerpoint/2010/main" val="654152420"/>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2A1B7B-22F6-D08F-72E8-D2B778F91089}"/>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D83774D9-0CF3-64D1-C534-4B8D6E3DFADB}"/>
              </a:ext>
            </a:extLst>
          </p:cNvPr>
          <p:cNvSpPr>
            <a:spLocks noGrp="1"/>
          </p:cNvSpPr>
          <p:nvPr>
            <p:ph idx="1"/>
          </p:nvPr>
        </p:nvSpPr>
        <p:spPr/>
        <p:txBody>
          <a:bodyPr/>
          <a:lstStyle/>
          <a:p>
            <a:endParaRPr lang="en-US"/>
          </a:p>
        </p:txBody>
      </p:sp>
      <p:sp>
        <p:nvSpPr>
          <p:cNvPr id="4" name="Slide Number Placeholder 3">
            <a:extLst>
              <a:ext uri="{FF2B5EF4-FFF2-40B4-BE49-F238E27FC236}">
                <a16:creationId xmlns:a16="http://schemas.microsoft.com/office/drawing/2014/main" id="{DB003937-2B16-F6D1-8476-89A9F4CD0978}"/>
              </a:ext>
            </a:extLst>
          </p:cNvPr>
          <p:cNvSpPr>
            <a:spLocks noGrp="1"/>
          </p:cNvSpPr>
          <p:nvPr>
            <p:ph type="sldNum" sz="quarter" idx="12"/>
          </p:nvPr>
        </p:nvSpPr>
        <p:spPr/>
        <p:txBody>
          <a:bodyPr/>
          <a:lstStyle/>
          <a:p>
            <a:fld id="{F7542ADD-394E-41F3-B704-951748884AEE}" type="slidenum">
              <a:rPr lang="en-US" smtClean="0"/>
              <a:t>35</a:t>
            </a:fld>
            <a:endParaRPr lang="en-US"/>
          </a:p>
        </p:txBody>
      </p:sp>
      <p:pic>
        <p:nvPicPr>
          <p:cNvPr id="6" name="Picture 5">
            <a:extLst>
              <a:ext uri="{FF2B5EF4-FFF2-40B4-BE49-F238E27FC236}">
                <a16:creationId xmlns:a16="http://schemas.microsoft.com/office/drawing/2014/main" id="{F9979A17-CD80-F689-2CE6-4A96FA29B400}"/>
              </a:ext>
            </a:extLst>
          </p:cNvPr>
          <p:cNvPicPr>
            <a:picLocks noChangeAspect="1"/>
          </p:cNvPicPr>
          <p:nvPr/>
        </p:nvPicPr>
        <p:blipFill>
          <a:blip r:embed="rId2"/>
          <a:stretch>
            <a:fillRect/>
          </a:stretch>
        </p:blipFill>
        <p:spPr>
          <a:xfrm>
            <a:off x="0" y="0"/>
            <a:ext cx="12192000" cy="6857999"/>
          </a:xfrm>
          <a:prstGeom prst="rect">
            <a:avLst/>
          </a:prstGeom>
        </p:spPr>
      </p:pic>
    </p:spTree>
    <p:extLst>
      <p:ext uri="{BB962C8B-B14F-4D97-AF65-F5344CB8AC3E}">
        <p14:creationId xmlns:p14="http://schemas.microsoft.com/office/powerpoint/2010/main" val="1448557768"/>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BA354C-A9C0-4C52-E845-AA3395E483EB}"/>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0BA84F4D-56B3-29C7-74A6-2CCED19B17D7}"/>
              </a:ext>
            </a:extLst>
          </p:cNvPr>
          <p:cNvSpPr>
            <a:spLocks noGrp="1"/>
          </p:cNvSpPr>
          <p:nvPr>
            <p:ph idx="1"/>
          </p:nvPr>
        </p:nvSpPr>
        <p:spPr/>
        <p:txBody>
          <a:bodyPr/>
          <a:lstStyle/>
          <a:p>
            <a:endParaRPr lang="en-US"/>
          </a:p>
        </p:txBody>
      </p:sp>
      <p:sp>
        <p:nvSpPr>
          <p:cNvPr id="4" name="Slide Number Placeholder 3">
            <a:extLst>
              <a:ext uri="{FF2B5EF4-FFF2-40B4-BE49-F238E27FC236}">
                <a16:creationId xmlns:a16="http://schemas.microsoft.com/office/drawing/2014/main" id="{42B0F37B-E228-38D8-678B-F492927204DA}"/>
              </a:ext>
            </a:extLst>
          </p:cNvPr>
          <p:cNvSpPr>
            <a:spLocks noGrp="1"/>
          </p:cNvSpPr>
          <p:nvPr>
            <p:ph type="sldNum" sz="quarter" idx="12"/>
          </p:nvPr>
        </p:nvSpPr>
        <p:spPr/>
        <p:txBody>
          <a:bodyPr/>
          <a:lstStyle/>
          <a:p>
            <a:fld id="{F7542ADD-394E-41F3-B704-951748884AEE}" type="slidenum">
              <a:rPr lang="en-US" smtClean="0"/>
              <a:t>36</a:t>
            </a:fld>
            <a:endParaRPr lang="en-US"/>
          </a:p>
        </p:txBody>
      </p:sp>
      <p:pic>
        <p:nvPicPr>
          <p:cNvPr id="8" name="Picture 7">
            <a:extLst>
              <a:ext uri="{FF2B5EF4-FFF2-40B4-BE49-F238E27FC236}">
                <a16:creationId xmlns:a16="http://schemas.microsoft.com/office/drawing/2014/main" id="{04FA68DE-B293-43A3-3732-CDB1F6A056F6}"/>
              </a:ext>
            </a:extLst>
          </p:cNvPr>
          <p:cNvPicPr>
            <a:picLocks noChangeAspect="1"/>
          </p:cNvPicPr>
          <p:nvPr/>
        </p:nvPicPr>
        <p:blipFill>
          <a:blip r:embed="rId2"/>
          <a:stretch>
            <a:fillRect/>
          </a:stretch>
        </p:blipFill>
        <p:spPr>
          <a:xfrm>
            <a:off x="0" y="0"/>
            <a:ext cx="12192000" cy="6857999"/>
          </a:xfrm>
          <a:prstGeom prst="rect">
            <a:avLst/>
          </a:prstGeom>
        </p:spPr>
      </p:pic>
    </p:spTree>
    <p:extLst>
      <p:ext uri="{BB962C8B-B14F-4D97-AF65-F5344CB8AC3E}">
        <p14:creationId xmlns:p14="http://schemas.microsoft.com/office/powerpoint/2010/main" val="1426135712"/>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580594-0924-EB5F-6BC6-493800D9C0DF}"/>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B327A0E5-2C97-A840-281D-817B22633F68}"/>
              </a:ext>
            </a:extLst>
          </p:cNvPr>
          <p:cNvSpPr>
            <a:spLocks noGrp="1"/>
          </p:cNvSpPr>
          <p:nvPr>
            <p:ph idx="1"/>
          </p:nvPr>
        </p:nvSpPr>
        <p:spPr/>
        <p:txBody>
          <a:bodyPr/>
          <a:lstStyle/>
          <a:p>
            <a:endParaRPr lang="en-US"/>
          </a:p>
        </p:txBody>
      </p:sp>
      <p:sp>
        <p:nvSpPr>
          <p:cNvPr id="4" name="Slide Number Placeholder 3">
            <a:extLst>
              <a:ext uri="{FF2B5EF4-FFF2-40B4-BE49-F238E27FC236}">
                <a16:creationId xmlns:a16="http://schemas.microsoft.com/office/drawing/2014/main" id="{1CC1661D-A8DC-BAB7-F62A-A86A52DE50FE}"/>
              </a:ext>
            </a:extLst>
          </p:cNvPr>
          <p:cNvSpPr>
            <a:spLocks noGrp="1"/>
          </p:cNvSpPr>
          <p:nvPr>
            <p:ph type="sldNum" sz="quarter" idx="12"/>
          </p:nvPr>
        </p:nvSpPr>
        <p:spPr/>
        <p:txBody>
          <a:bodyPr/>
          <a:lstStyle/>
          <a:p>
            <a:fld id="{F7542ADD-394E-41F3-B704-951748884AEE}" type="slidenum">
              <a:rPr lang="en-US" smtClean="0"/>
              <a:t>37</a:t>
            </a:fld>
            <a:endParaRPr lang="en-US"/>
          </a:p>
        </p:txBody>
      </p:sp>
      <p:pic>
        <p:nvPicPr>
          <p:cNvPr id="6" name="Picture 5">
            <a:extLst>
              <a:ext uri="{FF2B5EF4-FFF2-40B4-BE49-F238E27FC236}">
                <a16:creationId xmlns:a16="http://schemas.microsoft.com/office/drawing/2014/main" id="{D624933B-1148-E0CA-9D84-8BE6B95F4CFA}"/>
              </a:ext>
            </a:extLst>
          </p:cNvPr>
          <p:cNvPicPr>
            <a:picLocks noChangeAspect="1"/>
          </p:cNvPicPr>
          <p:nvPr/>
        </p:nvPicPr>
        <p:blipFill>
          <a:blip r:embed="rId2"/>
          <a:stretch>
            <a:fillRect/>
          </a:stretch>
        </p:blipFill>
        <p:spPr>
          <a:xfrm>
            <a:off x="0" y="0"/>
            <a:ext cx="12110720" cy="6857999"/>
          </a:xfrm>
          <a:prstGeom prst="rect">
            <a:avLst/>
          </a:prstGeom>
        </p:spPr>
      </p:pic>
    </p:spTree>
    <p:extLst>
      <p:ext uri="{BB962C8B-B14F-4D97-AF65-F5344CB8AC3E}">
        <p14:creationId xmlns:p14="http://schemas.microsoft.com/office/powerpoint/2010/main" val="3656769236"/>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6579CF-78BD-492A-999A-2FD562F77F6E}"/>
              </a:ext>
            </a:extLst>
          </p:cNvPr>
          <p:cNvSpPr>
            <a:spLocks noGrp="1"/>
          </p:cNvSpPr>
          <p:nvPr>
            <p:ph type="title"/>
          </p:nvPr>
        </p:nvSpPr>
        <p:spPr/>
        <p:txBody>
          <a:bodyPr/>
          <a:lstStyle/>
          <a:p>
            <a:endParaRPr lang="en-US"/>
          </a:p>
        </p:txBody>
      </p:sp>
      <p:sp>
        <p:nvSpPr>
          <p:cNvPr id="3" name="Slide Number Placeholder 2">
            <a:extLst>
              <a:ext uri="{FF2B5EF4-FFF2-40B4-BE49-F238E27FC236}">
                <a16:creationId xmlns:a16="http://schemas.microsoft.com/office/drawing/2014/main" id="{83EBEAF2-2A19-A4E7-2A04-27DEFA415102}"/>
              </a:ext>
            </a:extLst>
          </p:cNvPr>
          <p:cNvSpPr>
            <a:spLocks noGrp="1"/>
          </p:cNvSpPr>
          <p:nvPr>
            <p:ph type="sldNum" sz="quarter" idx="12"/>
          </p:nvPr>
        </p:nvSpPr>
        <p:spPr/>
        <p:txBody>
          <a:bodyPr/>
          <a:lstStyle/>
          <a:p>
            <a:fld id="{F7542ADD-394E-41F3-B704-951748884AEE}" type="slidenum">
              <a:rPr lang="en-US" smtClean="0"/>
              <a:t>38</a:t>
            </a:fld>
            <a:endParaRPr lang="en-US"/>
          </a:p>
        </p:txBody>
      </p:sp>
      <p:pic>
        <p:nvPicPr>
          <p:cNvPr id="5" name="Picture 4">
            <a:extLst>
              <a:ext uri="{FF2B5EF4-FFF2-40B4-BE49-F238E27FC236}">
                <a16:creationId xmlns:a16="http://schemas.microsoft.com/office/drawing/2014/main" id="{E45B6114-E823-8CD5-76B6-184A216B567C}"/>
              </a:ext>
            </a:extLst>
          </p:cNvPr>
          <p:cNvPicPr>
            <a:picLocks noChangeAspect="1"/>
          </p:cNvPicPr>
          <p:nvPr/>
        </p:nvPicPr>
        <p:blipFill>
          <a:blip r:embed="rId2"/>
          <a:stretch>
            <a:fillRect/>
          </a:stretch>
        </p:blipFill>
        <p:spPr>
          <a:xfrm>
            <a:off x="0" y="1"/>
            <a:ext cx="12192000" cy="6721474"/>
          </a:xfrm>
          <a:prstGeom prst="rect">
            <a:avLst/>
          </a:prstGeom>
        </p:spPr>
      </p:pic>
    </p:spTree>
    <p:extLst>
      <p:ext uri="{BB962C8B-B14F-4D97-AF65-F5344CB8AC3E}">
        <p14:creationId xmlns:p14="http://schemas.microsoft.com/office/powerpoint/2010/main" val="2917674709"/>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a:extLst>
              <a:ext uri="{FF2B5EF4-FFF2-40B4-BE49-F238E27FC236}">
                <a16:creationId xmlns:a16="http://schemas.microsoft.com/office/drawing/2014/main" id="{7A23C5C4-4FD9-93DE-9391-0CA92C90FFA6}"/>
              </a:ext>
            </a:extLst>
          </p:cNvPr>
          <p:cNvPicPr>
            <a:picLocks noGrp="1" noChangeAspect="1"/>
          </p:cNvPicPr>
          <p:nvPr>
            <p:ph type="pic" sz="quarter" idx="10"/>
          </p:nvPr>
        </p:nvPicPr>
        <p:blipFill>
          <a:blip r:embed="rId3" cstate="hqprint">
            <a:extLst>
              <a:ext uri="{28A0092B-C50C-407E-A947-70E740481C1C}">
                <a14:useLocalDpi xmlns:a14="http://schemas.microsoft.com/office/drawing/2010/main" val="0"/>
              </a:ext>
            </a:extLst>
          </a:blip>
          <a:srcRect l="13924" r="13924"/>
          <a:stretch/>
        </p:blipFill>
        <p:spPr>
          <a:xfrm>
            <a:off x="2808" y="0"/>
            <a:ext cx="5547685" cy="5573488"/>
          </a:xfrm>
        </p:spPr>
      </p:pic>
      <p:sp>
        <p:nvSpPr>
          <p:cNvPr id="2" name="Right Triangle 1">
            <a:extLst>
              <a:ext uri="{FF2B5EF4-FFF2-40B4-BE49-F238E27FC236}">
                <a16:creationId xmlns:a16="http://schemas.microsoft.com/office/drawing/2014/main" id="{D52E2043-1E7F-4FB3-99FA-88B6CF1F2478}"/>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a:extLst>
              <a:ext uri="{FF2B5EF4-FFF2-40B4-BE49-F238E27FC236}">
                <a16:creationId xmlns:a16="http://schemas.microsoft.com/office/drawing/2014/main" id="{DEE0AF26-C85E-4AE1-9B7E-0A3454BF24BB}"/>
              </a:ext>
            </a:extLst>
          </p:cNvPr>
          <p:cNvSpPr/>
          <p:nvPr/>
        </p:nvSpPr>
        <p:spPr>
          <a:xfrm rot="16200000" flipV="1">
            <a:off x="-1248646" y="4359043"/>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5" name="TextBox 24">
            <a:extLst>
              <a:ext uri="{FF2B5EF4-FFF2-40B4-BE49-F238E27FC236}">
                <a16:creationId xmlns:a16="http://schemas.microsoft.com/office/drawing/2014/main" id="{904B7CA6-23A4-2E24-5FFC-ECEA38831F6A}"/>
              </a:ext>
            </a:extLst>
          </p:cNvPr>
          <p:cNvSpPr txBox="1"/>
          <p:nvPr/>
        </p:nvSpPr>
        <p:spPr>
          <a:xfrm>
            <a:off x="3850856" y="1177959"/>
            <a:ext cx="6146583" cy="584775"/>
          </a:xfrm>
          <a:prstGeom prst="rect">
            <a:avLst/>
          </a:prstGeom>
          <a:noFill/>
        </p:spPr>
        <p:txBody>
          <a:bodyPr wrap="square" rtlCol="0">
            <a:spAutoFit/>
          </a:bodyPr>
          <a:lstStyle/>
          <a:p>
            <a:pPr lvl="0" algn="ctr"/>
            <a:r>
              <a:rPr lang="en-US" sz="3200" b="1" dirty="0">
                <a:solidFill>
                  <a:srgbClr val="00B0F0"/>
                </a:solidFill>
                <a:latin typeface="Times New Roman"/>
                <a:ea typeface="Times New Roman"/>
                <a:cs typeface="Times New Roman"/>
                <a:sym typeface="Times New Roman"/>
              </a:rPr>
              <a:t>Summary of Learning Objectives</a:t>
            </a:r>
          </a:p>
        </p:txBody>
      </p:sp>
      <p:sp>
        <p:nvSpPr>
          <p:cNvPr id="31" name="TextBox 30">
            <a:extLst>
              <a:ext uri="{FF2B5EF4-FFF2-40B4-BE49-F238E27FC236}">
                <a16:creationId xmlns:a16="http://schemas.microsoft.com/office/drawing/2014/main" id="{4527402C-3F97-690D-9C20-A459E375AEB7}"/>
              </a:ext>
            </a:extLst>
          </p:cNvPr>
          <p:cNvSpPr txBox="1"/>
          <p:nvPr/>
        </p:nvSpPr>
        <p:spPr>
          <a:xfrm>
            <a:off x="3150823" y="2525688"/>
            <a:ext cx="8584236" cy="2677656"/>
          </a:xfrm>
          <a:prstGeom prst="rect">
            <a:avLst/>
          </a:prstGeom>
          <a:noFill/>
        </p:spPr>
        <p:txBody>
          <a:bodyPr wrap="square" rtlCol="0">
            <a:spAutoFit/>
          </a:bodyPr>
          <a:lstStyle/>
          <a:p>
            <a:pPr lvl="0" algn="just"/>
            <a:r>
              <a:rPr lang="en-US" sz="2800" dirty="0">
                <a:latin typeface="Times New Roman"/>
                <a:ea typeface="Times New Roman"/>
                <a:cs typeface="Times New Roman"/>
                <a:sym typeface="Times New Roman"/>
              </a:rPr>
              <a:t>1-How to define procurement.</a:t>
            </a:r>
          </a:p>
          <a:p>
            <a:pPr lvl="0" algn="just"/>
            <a:r>
              <a:rPr lang="en-US" sz="2800" dirty="0">
                <a:latin typeface="Times New Roman"/>
                <a:ea typeface="Times New Roman"/>
                <a:cs typeface="Times New Roman"/>
                <a:sym typeface="Times New Roman"/>
              </a:rPr>
              <a:t>2-How to define supply chain management.</a:t>
            </a:r>
          </a:p>
          <a:p>
            <a:pPr lvl="0" algn="just"/>
            <a:r>
              <a:rPr lang="en-US" sz="2800" dirty="0">
                <a:latin typeface="Times New Roman"/>
                <a:ea typeface="Times New Roman"/>
                <a:cs typeface="Times New Roman"/>
                <a:sym typeface="Times New Roman"/>
              </a:rPr>
              <a:t>3-Strategic roles of procurement.</a:t>
            </a:r>
          </a:p>
          <a:p>
            <a:pPr lvl="0" algn="just"/>
            <a:r>
              <a:rPr lang="en-US" sz="2800" dirty="0">
                <a:latin typeface="Times New Roman"/>
                <a:ea typeface="Times New Roman"/>
                <a:cs typeface="Times New Roman"/>
                <a:sym typeface="Times New Roman"/>
              </a:rPr>
              <a:t>4-The strategic scope of procurement.</a:t>
            </a:r>
          </a:p>
          <a:p>
            <a:pPr lvl="0" algn="just"/>
            <a:r>
              <a:rPr lang="en-US" sz="2800" dirty="0">
                <a:latin typeface="Times New Roman"/>
                <a:ea typeface="Times New Roman"/>
                <a:cs typeface="Times New Roman"/>
                <a:sym typeface="Times New Roman"/>
              </a:rPr>
              <a:t>5-Integrated supply chain management.</a:t>
            </a:r>
          </a:p>
          <a:p>
            <a:pPr lvl="0" algn="just"/>
            <a:r>
              <a:rPr lang="en-US" sz="2800" dirty="0">
                <a:latin typeface="Times New Roman"/>
                <a:ea typeface="Times New Roman"/>
                <a:cs typeface="Times New Roman"/>
                <a:sym typeface="Times New Roman"/>
              </a:rPr>
              <a:t>6-The status of procurement and supply management.</a:t>
            </a:r>
          </a:p>
        </p:txBody>
      </p:sp>
      <p:sp>
        <p:nvSpPr>
          <p:cNvPr id="34" name="TextBox 33">
            <a:extLst>
              <a:ext uri="{FF2B5EF4-FFF2-40B4-BE49-F238E27FC236}">
                <a16:creationId xmlns:a16="http://schemas.microsoft.com/office/drawing/2014/main" id="{1E819771-40E4-115E-1677-879EF07CAA9A}"/>
              </a:ext>
            </a:extLst>
          </p:cNvPr>
          <p:cNvSpPr txBox="1"/>
          <p:nvPr/>
        </p:nvSpPr>
        <p:spPr>
          <a:xfrm>
            <a:off x="3598250" y="1599946"/>
            <a:ext cx="819100" cy="769441"/>
          </a:xfrm>
          <a:prstGeom prst="rect">
            <a:avLst/>
          </a:prstGeom>
          <a:noFill/>
        </p:spPr>
        <p:txBody>
          <a:bodyPr wrap="square" rtlCol="0">
            <a:spAutoFit/>
          </a:bodyPr>
          <a:lstStyle/>
          <a:p>
            <a:pPr algn="ctr"/>
            <a:r>
              <a:rPr lang="en-US" sz="4400" b="1" dirty="0">
                <a:solidFill>
                  <a:schemeClr val="bg1"/>
                </a:solidFill>
                <a:latin typeface="Times New Roman" panose="02020603050405020304" pitchFamily="18" charset="0"/>
                <a:cs typeface="Times New Roman" panose="02020603050405020304" pitchFamily="18" charset="0"/>
              </a:rPr>
              <a:t>01</a:t>
            </a:r>
            <a:endParaRPr lang="en-US" sz="1200" b="1" dirty="0">
              <a:solidFill>
                <a:schemeClr val="bg1"/>
              </a:solidFill>
              <a:latin typeface="Times New Roman" panose="02020603050405020304" pitchFamily="18" charset="0"/>
              <a:cs typeface="Times New Roman" panose="02020603050405020304" pitchFamily="18" charset="0"/>
            </a:endParaRPr>
          </a:p>
        </p:txBody>
      </p:sp>
      <p:pic>
        <p:nvPicPr>
          <p:cNvPr id="6" name="Graphic 21">
            <a:extLst>
              <a:ext uri="{FF2B5EF4-FFF2-40B4-BE49-F238E27FC236}">
                <a16:creationId xmlns:a16="http://schemas.microsoft.com/office/drawing/2014/main" id="{D28298DC-6C4E-D4D2-0EF2-1A79C3BD5BD4}"/>
              </a:ext>
            </a:extLst>
          </p:cNvPr>
          <p:cNvPicPr>
            <a:picLocks noChangeAspect="1"/>
          </p:cNvPicPr>
          <p:nvPr/>
        </p:nvPicPr>
        <p:blipFill rotWithShape="1">
          <a:blip r:embed="rId4"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782999" y="59789"/>
            <a:ext cx="2305141" cy="1076343"/>
          </a:xfrm>
          <a:prstGeom prst="rect">
            <a:avLst/>
          </a:prstGeom>
        </p:spPr>
      </p:pic>
    </p:spTree>
    <p:extLst>
      <p:ext uri="{BB962C8B-B14F-4D97-AF65-F5344CB8AC3E}">
        <p14:creationId xmlns:p14="http://schemas.microsoft.com/office/powerpoint/2010/main" val="2241651331"/>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id="{52297C4B-84D7-EDC8-F6F6-53F29890AA2A}"/>
              </a:ext>
            </a:extLst>
          </p:cNvPr>
          <p:cNvSpPr/>
          <p:nvPr/>
        </p:nvSpPr>
        <p:spPr>
          <a:xfrm>
            <a:off x="8508514" y="1396699"/>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436880" y="1802674"/>
            <a:ext cx="11443945" cy="4321007"/>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457200" lvl="0" indent="-457200" algn="just">
              <a:buFont typeface="Wingdings" panose="05000000000000000000" pitchFamily="2" charset="2"/>
              <a:buChar char="Ø"/>
              <a:defRPr/>
            </a:pPr>
            <a:r>
              <a:rPr lang="en-US" sz="2700" dirty="0">
                <a:solidFill>
                  <a:prstClr val="black"/>
                </a:solidFill>
                <a:latin typeface="Times New Roman" panose="02020603050405020304" pitchFamily="18" charset="0"/>
                <a:ea typeface="Times New Roman"/>
                <a:cs typeface="Times New Roman" panose="02020603050405020304" pitchFamily="18" charset="0"/>
                <a:sym typeface="Times New Roman"/>
              </a:rPr>
              <a:t>Morris, P. W., &amp; Pinto, J. K. (Eds.). (2007). The Wiley guide to project technology, supply chain, and procurement management (Vol. 4). John Wiley &amp; Sons.</a:t>
            </a:r>
          </a:p>
          <a:p>
            <a:pPr lvl="0" algn="just">
              <a:defRPr/>
            </a:pPr>
            <a:endParaRPr lang="en-US" sz="2700" dirty="0">
              <a:solidFill>
                <a:prstClr val="black"/>
              </a:solidFill>
              <a:latin typeface="Times New Roman" panose="02020603050405020304" pitchFamily="18" charset="0"/>
              <a:ea typeface="Times New Roman"/>
              <a:cs typeface="Times New Roman" panose="02020603050405020304" pitchFamily="18" charset="0"/>
              <a:sym typeface="Times New Roman"/>
            </a:endParaRPr>
          </a:p>
          <a:p>
            <a:pPr marL="457200" lvl="0" indent="-457200" algn="just">
              <a:buFont typeface="Wingdings" panose="05000000000000000000" pitchFamily="2" charset="2"/>
              <a:buChar char="Ø"/>
              <a:defRPr/>
            </a:pPr>
            <a:r>
              <a:rPr lang="en-US" sz="2700" dirty="0">
                <a:solidFill>
                  <a:prstClr val="black"/>
                </a:solidFill>
                <a:latin typeface="Times New Roman" panose="02020603050405020304" pitchFamily="18" charset="0"/>
                <a:ea typeface="Times New Roman"/>
                <a:cs typeface="Times New Roman" panose="02020603050405020304" pitchFamily="18" charset="0"/>
                <a:sym typeface="Times New Roman"/>
              </a:rPr>
              <a:t>Schwalbe, K. (2015). Information technology project management. Cengage Learning.</a:t>
            </a:r>
          </a:p>
          <a:p>
            <a:pPr lvl="0" algn="just">
              <a:defRPr/>
            </a:pPr>
            <a:endParaRPr lang="en-US" sz="2700" dirty="0">
              <a:solidFill>
                <a:prstClr val="black"/>
              </a:solidFill>
              <a:latin typeface="Times New Roman" panose="02020603050405020304" pitchFamily="18" charset="0"/>
              <a:ea typeface="Times New Roman"/>
              <a:cs typeface="Times New Roman" panose="02020603050405020304" pitchFamily="18" charset="0"/>
              <a:sym typeface="Times New Roman"/>
            </a:endParaRPr>
          </a:p>
          <a:p>
            <a:pPr marL="457200" lvl="0" indent="-457200" algn="just">
              <a:buFont typeface="Wingdings" panose="05000000000000000000" pitchFamily="2" charset="2"/>
              <a:buChar char="Ø"/>
              <a:defRPr/>
            </a:pPr>
            <a:r>
              <a:rPr lang="en-US" sz="2700" dirty="0">
                <a:solidFill>
                  <a:prstClr val="black"/>
                </a:solidFill>
                <a:latin typeface="Times New Roman" panose="02020603050405020304" pitchFamily="18" charset="0"/>
                <a:ea typeface="Times New Roman"/>
                <a:cs typeface="Times New Roman" panose="02020603050405020304" pitchFamily="18" charset="0"/>
                <a:sym typeface="Times New Roman"/>
              </a:rPr>
              <a:t>Supply Chain Council</a:t>
            </a:r>
          </a:p>
          <a:p>
            <a:pPr marL="457200" lvl="0" indent="-457200" algn="just">
              <a:buFont typeface="Wingdings" panose="05000000000000000000" pitchFamily="2" charset="2"/>
              <a:buChar char="Ø"/>
              <a:defRPr/>
            </a:pPr>
            <a:endParaRPr lang="en-US" sz="2700" dirty="0">
              <a:solidFill>
                <a:prstClr val="black"/>
              </a:solidFill>
              <a:latin typeface="Times New Roman" panose="02020603050405020304" pitchFamily="18" charset="0"/>
              <a:ea typeface="Times New Roman"/>
              <a:cs typeface="Times New Roman" panose="02020603050405020304" pitchFamily="18" charset="0"/>
              <a:sym typeface="Times New Roman"/>
            </a:endParaRPr>
          </a:p>
        </p:txBody>
      </p:sp>
      <p:pic>
        <p:nvPicPr>
          <p:cNvPr id="5" name="Graphic 21">
            <a:extLst>
              <a:ext uri="{FF2B5EF4-FFF2-40B4-BE49-F238E27FC236}">
                <a16:creationId xmlns:a16="http://schemas.microsoft.com/office/drawing/2014/main" id="{9E2D4076-17ED-0606-9EEA-9B0B4141C854}"/>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sp>
        <p:nvSpPr>
          <p:cNvPr id="8" name="TextBox 7">
            <a:extLst>
              <a:ext uri="{FF2B5EF4-FFF2-40B4-BE49-F238E27FC236}">
                <a16:creationId xmlns:a16="http://schemas.microsoft.com/office/drawing/2014/main" id="{F9A80F9F-74DB-1D57-04E8-E20E92A09B0A}"/>
              </a:ext>
            </a:extLst>
          </p:cNvPr>
          <p:cNvSpPr txBox="1"/>
          <p:nvPr/>
        </p:nvSpPr>
        <p:spPr>
          <a:xfrm>
            <a:off x="2944028" y="316549"/>
            <a:ext cx="5940274" cy="584775"/>
          </a:xfrm>
          <a:prstGeom prst="rect">
            <a:avLst/>
          </a:prstGeom>
          <a:noFill/>
        </p:spPr>
        <p:txBody>
          <a:bodyPr wrap="square" rtlCol="0">
            <a:spAutoFit/>
          </a:bodyPr>
          <a:lstStyle/>
          <a:p>
            <a:pPr lvl="0" algn="ctr"/>
            <a:r>
              <a:rPr lang="en-US" sz="3200" b="1" dirty="0">
                <a:solidFill>
                  <a:srgbClr val="00B0F0"/>
                </a:solidFill>
                <a:latin typeface="Times New Roman"/>
                <a:ea typeface="Times New Roman"/>
                <a:cs typeface="Times New Roman"/>
                <a:sym typeface="Times New Roman"/>
              </a:rPr>
              <a:t>Essential Reference</a:t>
            </a:r>
          </a:p>
        </p:txBody>
      </p:sp>
      <p:sp>
        <p:nvSpPr>
          <p:cNvPr id="3" name="Slide Number Placeholder 2"/>
          <p:cNvSpPr>
            <a:spLocks noGrp="1"/>
          </p:cNvSpPr>
          <p:nvPr>
            <p:ph type="sldNum" sz="quarter" idx="12"/>
          </p:nvPr>
        </p:nvSpPr>
        <p:spPr/>
        <p:txBody>
          <a:bodyPr/>
          <a:lstStyle/>
          <a:p>
            <a:fld id="{F7542ADD-394E-41F3-B704-951748884AEE}" type="slidenum">
              <a:rPr lang="en-US" smtClean="0"/>
              <a:t>40</a:t>
            </a:fld>
            <a:endParaRPr lang="en-US"/>
          </a:p>
        </p:txBody>
      </p:sp>
    </p:spTree>
    <p:extLst>
      <p:ext uri="{BB962C8B-B14F-4D97-AF65-F5344CB8AC3E}">
        <p14:creationId xmlns:p14="http://schemas.microsoft.com/office/powerpoint/2010/main" val="1798180905"/>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a:extLst>
              <a:ext uri="{FF2B5EF4-FFF2-40B4-BE49-F238E27FC236}">
                <a16:creationId xmlns:a16="http://schemas.microsoft.com/office/drawing/2014/main" id="{3FB79B4A-7A34-1C02-CD1B-89115FC428CA}"/>
              </a:ext>
            </a:extLst>
          </p:cNvPr>
          <p:cNvPicPr>
            <a:picLocks noChangeAspect="1"/>
          </p:cNvPicPr>
          <p:nvPr/>
        </p:nvPicPr>
        <p:blipFill>
          <a:blip r:embed="rId2">
            <a:grayscl/>
            <a:extLst>
              <a:ext uri="{28A0092B-C50C-407E-A947-70E740481C1C}">
                <a14:useLocalDpi xmlns:a14="http://schemas.microsoft.com/office/drawing/2010/main" val="0"/>
              </a:ext>
            </a:extLst>
          </a:blip>
          <a:stretch>
            <a:fillRect/>
          </a:stretch>
        </p:blipFill>
        <p:spPr>
          <a:xfrm>
            <a:off x="0" y="7112"/>
            <a:ext cx="12192000" cy="6843776"/>
          </a:xfrm>
          <a:prstGeom prst="rect">
            <a:avLst/>
          </a:prstGeom>
        </p:spPr>
      </p:pic>
      <p:sp>
        <p:nvSpPr>
          <p:cNvPr id="2" name="Right Triangle 1">
            <a:extLst>
              <a:ext uri="{FF2B5EF4-FFF2-40B4-BE49-F238E27FC236}">
                <a16:creationId xmlns:a16="http://schemas.microsoft.com/office/drawing/2014/main" id="{97B60AE2-5E3D-4AFD-BD97-4B8F961F9B50}"/>
              </a:ext>
            </a:extLst>
          </p:cNvPr>
          <p:cNvSpPr/>
          <p:nvPr/>
        </p:nvSpPr>
        <p:spPr>
          <a:xfrm flipH="1">
            <a:off x="6512645" y="3153102"/>
            <a:ext cx="5679355" cy="3704899"/>
          </a:xfrm>
          <a:prstGeom prst="rtTriangle">
            <a:avLst/>
          </a:prstGeom>
          <a:solidFill>
            <a:srgbClr val="669BBC">
              <a:alpha val="76863"/>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10" name="TextBox 9">
            <a:extLst>
              <a:ext uri="{FF2B5EF4-FFF2-40B4-BE49-F238E27FC236}">
                <a16:creationId xmlns:a16="http://schemas.microsoft.com/office/drawing/2014/main" id="{2C2209B7-A564-4A7C-687E-49DE198161B1}"/>
              </a:ext>
            </a:extLst>
          </p:cNvPr>
          <p:cNvSpPr txBox="1"/>
          <p:nvPr/>
        </p:nvSpPr>
        <p:spPr>
          <a:xfrm>
            <a:off x="582006" y="5707075"/>
            <a:ext cx="4524565" cy="923330"/>
          </a:xfrm>
          <a:prstGeom prst="rect">
            <a:avLst/>
          </a:prstGeom>
          <a:noFill/>
        </p:spPr>
        <p:txBody>
          <a:bodyPr wrap="square" rtlCol="0">
            <a:spAutoFit/>
          </a:bodyPr>
          <a:lstStyle/>
          <a:p>
            <a:r>
              <a:rPr lang="en-US" sz="5400" b="1" dirty="0">
                <a:solidFill>
                  <a:schemeClr val="bg1"/>
                </a:solidFill>
                <a:latin typeface="Times New Roman" panose="02020603050405020304" pitchFamily="18" charset="0"/>
                <a:cs typeface="Times New Roman" panose="02020603050405020304" pitchFamily="18" charset="0"/>
              </a:rPr>
              <a:t>Thank You</a:t>
            </a:r>
          </a:p>
        </p:txBody>
      </p:sp>
      <p:pic>
        <p:nvPicPr>
          <p:cNvPr id="13" name="Graphic 12">
            <a:extLst>
              <a:ext uri="{FF2B5EF4-FFF2-40B4-BE49-F238E27FC236}">
                <a16:creationId xmlns:a16="http://schemas.microsoft.com/office/drawing/2014/main" id="{6632DC9F-5757-0B8A-BF9A-324C5DCF66B9}"/>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9576180" y="6168740"/>
            <a:ext cx="2279266" cy="384052"/>
          </a:xfrm>
          <a:prstGeom prst="rect">
            <a:avLst/>
          </a:prstGeom>
        </p:spPr>
      </p:pic>
      <p:sp>
        <p:nvSpPr>
          <p:cNvPr id="14" name="Parallelogram 13">
            <a:extLst>
              <a:ext uri="{FF2B5EF4-FFF2-40B4-BE49-F238E27FC236}">
                <a16:creationId xmlns:a16="http://schemas.microsoft.com/office/drawing/2014/main" id="{7A88996D-9C9C-C22D-C278-D12119103366}"/>
              </a:ext>
            </a:extLst>
          </p:cNvPr>
          <p:cNvSpPr/>
          <p:nvPr/>
        </p:nvSpPr>
        <p:spPr>
          <a:xfrm rot="16200000" flipV="1">
            <a:off x="-110449" y="2670546"/>
            <a:ext cx="3801492" cy="2271566"/>
          </a:xfrm>
          <a:custGeom>
            <a:avLst/>
            <a:gdLst>
              <a:gd name="connsiteX0" fmla="*/ 0 w 3826892"/>
              <a:gd name="connsiteY0" fmla="*/ 1097456 h 1097456"/>
              <a:gd name="connsiteX1" fmla="*/ 1102581 w 3826892"/>
              <a:gd name="connsiteY1" fmla="*/ 0 h 1097456"/>
              <a:gd name="connsiteX2" fmla="*/ 3826892 w 3826892"/>
              <a:gd name="connsiteY2" fmla="*/ 0 h 1097456"/>
              <a:gd name="connsiteX3" fmla="*/ 2724311 w 3826892"/>
              <a:gd name="connsiteY3" fmla="*/ 1097456 h 1097456"/>
              <a:gd name="connsiteX4" fmla="*/ 0 w 3826892"/>
              <a:gd name="connsiteY4" fmla="*/ 1097456 h 1097456"/>
              <a:gd name="connsiteX0" fmla="*/ 0 w 3801492"/>
              <a:gd name="connsiteY0" fmla="*/ 1097456 h 1097456"/>
              <a:gd name="connsiteX1" fmla="*/ 1102581 w 3801492"/>
              <a:gd name="connsiteY1" fmla="*/ 0 h 1097456"/>
              <a:gd name="connsiteX2" fmla="*/ 3801492 w 3801492"/>
              <a:gd name="connsiteY2" fmla="*/ 12700 h 1097456"/>
              <a:gd name="connsiteX3" fmla="*/ 2724311 w 3801492"/>
              <a:gd name="connsiteY3" fmla="*/ 1097456 h 1097456"/>
              <a:gd name="connsiteX4" fmla="*/ 0 w 3801492"/>
              <a:gd name="connsiteY4" fmla="*/ 1097456 h 109745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801492" h="1097456">
                <a:moveTo>
                  <a:pt x="0" y="1097456"/>
                </a:moveTo>
                <a:lnTo>
                  <a:pt x="1102581" y="0"/>
                </a:lnTo>
                <a:lnTo>
                  <a:pt x="3801492" y="12700"/>
                </a:lnTo>
                <a:lnTo>
                  <a:pt x="2724311" y="1097456"/>
                </a:lnTo>
                <a:lnTo>
                  <a:pt x="0" y="1097456"/>
                </a:lnTo>
                <a:close/>
              </a:path>
            </a:pathLst>
          </a:custGeom>
          <a:solidFill>
            <a:srgbClr val="669BB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pic>
        <p:nvPicPr>
          <p:cNvPr id="22" name="Graphic 21">
            <a:extLst>
              <a:ext uri="{FF2B5EF4-FFF2-40B4-BE49-F238E27FC236}">
                <a16:creationId xmlns:a16="http://schemas.microsoft.com/office/drawing/2014/main" id="{A6F2CBA4-F736-9294-6DD9-ADB98675CC0E}"/>
              </a:ext>
            </a:extLst>
          </p:cNvPr>
          <p:cNvPicPr>
            <a:picLocks noChangeAspect="1"/>
          </p:cNvPicPr>
          <p:nvPr/>
        </p:nvPicPr>
        <p:blipFill rotWithShape="1">
          <a:blip r:embed="rId4"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425810" y="203200"/>
            <a:ext cx="2580006" cy="1204686"/>
          </a:xfrm>
          <a:prstGeom prst="rect">
            <a:avLst/>
          </a:prstGeom>
        </p:spPr>
      </p:pic>
    </p:spTree>
    <p:extLst>
      <p:ext uri="{BB962C8B-B14F-4D97-AF65-F5344CB8AC3E}">
        <p14:creationId xmlns:p14="http://schemas.microsoft.com/office/powerpoint/2010/main" val="226968791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6A254F5D6A14094B8840E79896A2F150" ma:contentTypeVersion="15" ma:contentTypeDescription="Create a new document." ma:contentTypeScope="" ma:versionID="d34e7bbcb48818fd0d833e9894516321">
  <xsd:schema xmlns:xsd="http://www.w3.org/2001/XMLSchema" xmlns:xs="http://www.w3.org/2001/XMLSchema" xmlns:p="http://schemas.microsoft.com/office/2006/metadata/properties" xmlns:ns2="d13aca44-ef33-4cf4-9980-7f0b00e6eeb9" xmlns:ns3="49100919-8a76-4266-be0c-7dc583902cb4" targetNamespace="http://schemas.microsoft.com/office/2006/metadata/properties" ma:root="true" ma:fieldsID="a86f5df151fbcf5ce167cf3c41d5309a" ns2:_="" ns3:_="">
    <xsd:import namespace="d13aca44-ef33-4cf4-9980-7f0b00e6eeb9"/>
    <xsd:import namespace="49100919-8a76-4266-be0c-7dc583902cb4"/>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ObjectDetectorVersions" minOccurs="0"/>
                <xsd:element ref="ns2:MediaServiceGenerationTime" minOccurs="0"/>
                <xsd:element ref="ns2:MediaServiceEventHashCode" minOccurs="0"/>
                <xsd:element ref="ns2:MediaLengthInSeconds" minOccurs="0"/>
                <xsd:element ref="ns2:MediaServiceDateTaken" minOccurs="0"/>
                <xsd:element ref="ns2:lcf76f155ced4ddcb4097134ff3c332f" minOccurs="0"/>
                <xsd:element ref="ns3:TaxCatchAll" minOccurs="0"/>
                <xsd:element ref="ns2:MediaServiceOCR" minOccurs="0"/>
                <xsd:element ref="ns3:SharedWithUsers" minOccurs="0"/>
                <xsd:element ref="ns3:SharedWithDetails" minOccurs="0"/>
                <xsd:element ref="ns2:MediaServiceBilling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d13aca44-ef33-4cf4-9980-7f0b00e6eeb9"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MediaServiceGenerationTime" ma:index="12" nillable="true" ma:displayName="MediaServiceGenerationTime" ma:hidden="true" ma:internalName="MediaServiceGenerationTime" ma:readOnly="true">
      <xsd:simpleType>
        <xsd:restriction base="dms:Text"/>
      </xsd:simpleType>
    </xsd:element>
    <xsd:element name="MediaServiceEventHashCode" ma:index="13" nillable="true" ma:displayName="MediaServiceEventHashCode" ma:hidden="true" ma:internalName="MediaServiceEventHashCode" ma:readOnly="true">
      <xsd:simpleType>
        <xsd:restriction base="dms:Text"/>
      </xsd:simpleType>
    </xsd:element>
    <xsd:element name="MediaLengthInSeconds" ma:index="14" nillable="true" ma:displayName="MediaLengthInSeconds" ma:hidden="true" ma:internalName="MediaLengthInSeconds" ma:readOnly="true">
      <xsd:simpleType>
        <xsd:restriction base="dms:Unknown"/>
      </xsd:simpleType>
    </xsd:element>
    <xsd:element name="MediaServiceDateTaken" ma:index="15" nillable="true" ma:displayName="MediaServiceDateTaken" ma:hidden="true" ma:indexed="true" ma:internalName="MediaServiceDateTaken" ma:readOnly="true">
      <xsd:simpleType>
        <xsd:restriction base="dms:Text"/>
      </xsd:simpleType>
    </xsd:element>
    <xsd:element name="lcf76f155ced4ddcb4097134ff3c332f" ma:index="17" nillable="true" ma:taxonomy="true" ma:internalName="lcf76f155ced4ddcb4097134ff3c332f" ma:taxonomyFieldName="MediaServiceImageTags" ma:displayName="Image Tags" ma:readOnly="false" ma:fieldId="{5cf76f15-5ced-4ddc-b409-7134ff3c332f}" ma:taxonomyMulti="true" ma:sspId="0c40115b-6d03-4915-ad03-308f9b9b015a" ma:termSetId="09814cd3-568e-fe90-9814-8d621ff8fb84" ma:anchorId="fba54fb3-c3e1-fe81-a776-ca4b69148c4d" ma:open="true" ma:isKeyword="false">
      <xsd:complexType>
        <xsd:sequence>
          <xsd:element ref="pc:Terms" minOccurs="0" maxOccurs="1"/>
        </xsd:sequence>
      </xsd:complexType>
    </xsd:element>
    <xsd:element name="MediaServiceOCR" ma:index="19" nillable="true" ma:displayName="Extracted Text" ma:internalName="MediaServiceOCR" ma:readOnly="true">
      <xsd:simpleType>
        <xsd:restriction base="dms:Note">
          <xsd:maxLength value="255"/>
        </xsd:restriction>
      </xsd:simpleType>
    </xsd:element>
    <xsd:element name="MediaServiceBillingMetadata" ma:index="22" nillable="true" ma:displayName="MediaServiceBillingMetadata" ma:hidden="true" ma:internalName="MediaServiceBillingMetadata"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49100919-8a76-4266-be0c-7dc583902cb4" elementFormDefault="qualified">
    <xsd:import namespace="http://schemas.microsoft.com/office/2006/documentManagement/types"/>
    <xsd:import namespace="http://schemas.microsoft.com/office/infopath/2007/PartnerControls"/>
    <xsd:element name="TaxCatchAll" ma:index="18" nillable="true" ma:displayName="Taxonomy Catch All Column" ma:hidden="true" ma:list="{b5d792bc-7973-4ea0-b250-91ea47055511}" ma:internalName="TaxCatchAll" ma:showField="CatchAllData" ma:web="49100919-8a76-4266-be0c-7dc583902cb4">
      <xsd:complexType>
        <xsd:complexContent>
          <xsd:extension base="dms:MultiChoiceLookup">
            <xsd:sequence>
              <xsd:element name="Value" type="dms:Lookup" maxOccurs="unbounded" minOccurs="0" nillable="true"/>
            </xsd:sequence>
          </xsd:extension>
        </xsd:complexContent>
      </xsd:complexType>
    </xsd:element>
    <xsd:element name="SharedWithUsers" ma:index="2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21"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TaxCatchAll xmlns="49100919-8a76-4266-be0c-7dc583902cb4" xsi:nil="true"/>
    <lcf76f155ced4ddcb4097134ff3c332f xmlns="d13aca44-ef33-4cf4-9980-7f0b00e6eeb9">
      <Terms xmlns="http://schemas.microsoft.com/office/infopath/2007/PartnerControls"/>
    </lcf76f155ced4ddcb4097134ff3c332f>
  </documentManagement>
</p:properties>
</file>

<file path=customXml/itemProps1.xml><?xml version="1.0" encoding="utf-8"?>
<ds:datastoreItem xmlns:ds="http://schemas.openxmlformats.org/officeDocument/2006/customXml" ds:itemID="{481803A7-BEC9-46B5-B82C-3CA3BFC884A6}"/>
</file>

<file path=customXml/itemProps2.xml><?xml version="1.0" encoding="utf-8"?>
<ds:datastoreItem xmlns:ds="http://schemas.openxmlformats.org/officeDocument/2006/customXml" ds:itemID="{DA41EA36-C87A-4D21-B08F-87F2D8BCD02E}"/>
</file>

<file path=customXml/itemProps3.xml><?xml version="1.0" encoding="utf-8"?>
<ds:datastoreItem xmlns:ds="http://schemas.openxmlformats.org/officeDocument/2006/customXml" ds:itemID="{63C09C4C-E10C-43E6-A2FD-85792B58AD3B}"/>
</file>

<file path=docProps/app.xml><?xml version="1.0" encoding="utf-8"?>
<Properties xmlns="http://schemas.openxmlformats.org/officeDocument/2006/extended-properties" xmlns:vt="http://schemas.openxmlformats.org/officeDocument/2006/docPropsVTypes">
  <TotalTime>6562</TotalTime>
  <Words>1996</Words>
  <Application>Microsoft Office PowerPoint</Application>
  <PresentationFormat>Widescreen</PresentationFormat>
  <Paragraphs>304</Paragraphs>
  <Slides>41</Slides>
  <Notes>4</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41</vt:i4>
      </vt:variant>
    </vt:vector>
  </HeadingPairs>
  <TitlesOfParts>
    <vt:vector size="49" baseType="lpstr">
      <vt:lpstr>Arial</vt:lpstr>
      <vt:lpstr>Arial Black</vt:lpstr>
      <vt:lpstr>Calibri</vt:lpstr>
      <vt:lpstr>Calibri Light</vt:lpstr>
      <vt:lpstr>Noto Sans Symbols</vt:lpstr>
      <vt:lpstr>Times New Roman</vt:lpstr>
      <vt:lpstr>Wingdings</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 Example of a traditional purchasing process.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Dr.Tarek</dc:creator>
  <cp:lastModifiedBy>Dr.Tarek Mohamed</cp:lastModifiedBy>
  <cp:revision>147</cp:revision>
  <dcterms:created xsi:type="dcterms:W3CDTF">2023-04-29T09:08:23Z</dcterms:created>
  <dcterms:modified xsi:type="dcterms:W3CDTF">2026-06-17T12:05:53Z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0x0101006A254F5D6A14094B8840E79896A2F150</vt:lpwstr>
  </property>
</Properties>
</file>