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4" r:id="rId4"/>
  </p:sldMasterIdLst>
  <p:notesMasterIdLst>
    <p:notesMasterId r:id="rId53"/>
  </p:notesMasterIdLst>
  <p:sldIdLst>
    <p:sldId id="498" r:id="rId5"/>
    <p:sldId id="922" r:id="rId6"/>
    <p:sldId id="671" r:id="rId7"/>
    <p:sldId id="850" r:id="rId8"/>
    <p:sldId id="928" r:id="rId9"/>
    <p:sldId id="854" r:id="rId10"/>
    <p:sldId id="934" r:id="rId11"/>
    <p:sldId id="935" r:id="rId12"/>
    <p:sldId id="936" r:id="rId13"/>
    <p:sldId id="855" r:id="rId14"/>
    <p:sldId id="929" r:id="rId15"/>
    <p:sldId id="930" r:id="rId16"/>
    <p:sldId id="931" r:id="rId17"/>
    <p:sldId id="932" r:id="rId18"/>
    <p:sldId id="856" r:id="rId19"/>
    <p:sldId id="859" r:id="rId20"/>
    <p:sldId id="863" r:id="rId21"/>
    <p:sldId id="865" r:id="rId22"/>
    <p:sldId id="867" r:id="rId23"/>
    <p:sldId id="871" r:id="rId24"/>
    <p:sldId id="920" r:id="rId25"/>
    <p:sldId id="875" r:id="rId26"/>
    <p:sldId id="880" r:id="rId27"/>
    <p:sldId id="881" r:id="rId28"/>
    <p:sldId id="882" r:id="rId29"/>
    <p:sldId id="876" r:id="rId30"/>
    <p:sldId id="883" r:id="rId31"/>
    <p:sldId id="884" r:id="rId32"/>
    <p:sldId id="918" r:id="rId33"/>
    <p:sldId id="919" r:id="rId34"/>
    <p:sldId id="892" r:id="rId35"/>
    <p:sldId id="927" r:id="rId36"/>
    <p:sldId id="917" r:id="rId37"/>
    <p:sldId id="926" r:id="rId38"/>
    <p:sldId id="893" r:id="rId39"/>
    <p:sldId id="896" r:id="rId40"/>
    <p:sldId id="897" r:id="rId41"/>
    <p:sldId id="894" r:id="rId42"/>
    <p:sldId id="901" r:id="rId43"/>
    <p:sldId id="907" r:id="rId44"/>
    <p:sldId id="906" r:id="rId45"/>
    <p:sldId id="903" r:id="rId46"/>
    <p:sldId id="911" r:id="rId47"/>
    <p:sldId id="912" r:id="rId48"/>
    <p:sldId id="924" r:id="rId49"/>
    <p:sldId id="925" r:id="rId50"/>
    <p:sldId id="276" r:id="rId51"/>
    <p:sldId id="483"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8"/>
            <p14:sldId id="922"/>
            <p14:sldId id="671"/>
            <p14:sldId id="850"/>
            <p14:sldId id="928"/>
            <p14:sldId id="854"/>
            <p14:sldId id="934"/>
            <p14:sldId id="935"/>
            <p14:sldId id="936"/>
            <p14:sldId id="855"/>
            <p14:sldId id="929"/>
            <p14:sldId id="930"/>
            <p14:sldId id="931"/>
            <p14:sldId id="932"/>
            <p14:sldId id="856"/>
            <p14:sldId id="859"/>
            <p14:sldId id="863"/>
            <p14:sldId id="865"/>
            <p14:sldId id="867"/>
            <p14:sldId id="871"/>
            <p14:sldId id="920"/>
            <p14:sldId id="875"/>
            <p14:sldId id="880"/>
            <p14:sldId id="881"/>
            <p14:sldId id="882"/>
            <p14:sldId id="876"/>
            <p14:sldId id="883"/>
            <p14:sldId id="884"/>
            <p14:sldId id="918"/>
            <p14:sldId id="919"/>
            <p14:sldId id="892"/>
            <p14:sldId id="927"/>
            <p14:sldId id="917"/>
            <p14:sldId id="926"/>
            <p14:sldId id="893"/>
            <p14:sldId id="896"/>
            <p14:sldId id="897"/>
            <p14:sldId id="894"/>
            <p14:sldId id="901"/>
            <p14:sldId id="907"/>
            <p14:sldId id="906"/>
            <p14:sldId id="903"/>
            <p14:sldId id="911"/>
            <p14:sldId id="912"/>
            <p14:sldId id="924"/>
            <p14:sldId id="925"/>
            <p14:sldId id="276"/>
            <p14:sldId id="48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86980" autoAdjust="0"/>
  </p:normalViewPr>
  <p:slideViewPr>
    <p:cSldViewPr snapToGrid="0">
      <p:cViewPr varScale="1">
        <p:scale>
          <a:sx n="65" d="100"/>
          <a:sy n="65" d="100"/>
        </p:scale>
        <p:origin x="90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E"/>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B9214-83D1-F732-601D-3ECD82EDBB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7A21B1-4CDF-9B4E-9AC0-6A1730825A99}"/>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94FAC583-5F5F-BF59-A5E8-C1181270EB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92B183-F09D-1D82-1BBA-43F1CEB0F28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676786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AC0321-E305-A697-3DEE-772A76029D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F9CC-BAAB-BF83-F61F-7D6A98ABD1E0}"/>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9B77111F-7C4A-7A34-EC5F-96D0D102DD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1578DC7-B0ED-0022-D636-B05BB4CB8BD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57909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9696D4-F588-53D4-C40A-142388EE4F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AF46E3-10FA-E2C1-F52D-091728001C02}"/>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C9B7BA0D-2BBB-3012-B608-9394CA147AC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D809290-C984-184C-8AEB-A72FA1E16E3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56742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BCD744-FE20-411F-8960-6F2CEF5A59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71D32F-0818-454B-FCF1-805107269650}"/>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574CF7EB-CF53-E6FE-9D30-516943B084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47558CC-E0F6-C11E-F40C-733A7EADA9E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764395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70904-523B-46FD-FDC1-6483621BF6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A841EC-CDE1-E004-A856-2503FC91454C}"/>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B97E5898-B10C-8D82-087C-066142DC72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F160B4-2488-E096-DF19-F54E164757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813901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DC9964-9D4D-7BBB-BCB5-84BA259AF5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9BDF9E-369F-A3E1-44E3-8E05D0700675}"/>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ADF7C08E-6CF7-D5FE-0B03-E68FE4F255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4D1DB61-31E4-8C2A-FF4F-5EFEED11C39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938631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69886D-C1A9-ACEA-07BE-5CBB080DA0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0BEB42-2519-78A9-669E-B6916028CF26}"/>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685A87EA-62F7-C95E-D8E8-95B538B378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A63185E-9CE3-2CC7-A85A-54F58AC8F9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710688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7B8-6C8E-58E2-AC3D-B7838D495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6598BE-BC6F-20BD-6B32-F1E73E2733E3}"/>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64F26B46-E0D2-ABB5-BBCA-255A6DBD997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E37834E-5CA9-54F3-EB99-AEA750B93C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016609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0C1A5D-2330-C285-D603-8A313AD9D6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AB5927-99F7-40CB-A6C2-461808668C08}"/>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FF2CA596-B5DC-DB39-394A-7A5CB9FA08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EA6277F-D19C-8357-2967-CFF4FC7894E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009981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B9C69C-8ED8-3161-888D-78A3D23EFA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79138D-706C-7402-498E-B12E98D1B548}"/>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FF628BFE-AF4C-894D-C6A3-7C86F2C1109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17CECF-C9E4-4577-ED31-7EB84DF6112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218573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CDCB9-33B2-095C-D316-B003B769DB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1C4781-2876-27F6-0F5B-FE441CD33133}"/>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21DE0DCE-9887-42ED-818E-7212434E73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817898E-6047-6A3A-D8B5-CB87FA31771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589569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7B2A99-D496-1E75-F13E-87E875B654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F3021D-E65D-0FC6-DC38-B364F678EA2F}"/>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E19F789C-1261-7F13-9CB8-1F254DD29A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C3F8426-06B9-8688-BB31-94AA70F5399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872292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28DB56-B982-98A0-BD4F-663A5B1C82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7821E2-6F56-F6CD-CE1B-6EF45AE7670B}"/>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B6DF9009-7EE4-FAC0-F64C-3B8982BDB3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229A67-38F6-206F-0650-31030D8234F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75238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CF93F8-0C87-705C-E8AF-F85B389021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517A78-F8A2-80CE-2B12-ADE99CD067B7}"/>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AD02FA2B-6AEA-C87F-10E4-C3752275B2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092301C-8518-53DC-9196-E5CD44DD90C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86517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AE9239-CC39-CC28-2F3C-536AC11F3E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AC51F5-FC35-9BAF-048D-7DD8B3A48FDB}"/>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E7F3B42A-5A2C-C673-A08E-67015EB10D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0B4902-0E3F-2868-338C-2F4AEB447A0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100210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B46F8A-912F-3BA4-D3B1-1CD14368C9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92540D-DE3A-6550-8B15-55530922B97D}"/>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7471E7CC-4C5D-8AB8-E51F-EDFBB27BD7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78EC9E-A5B8-25A4-6E51-A901CD06D7C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958351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955959-DC5C-F82D-AC66-9F257390F0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2CAB56-45F0-4AB5-6FCC-260A860FA035}"/>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92B627C6-02ED-FCB7-A612-3F9E2B5CB5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11A415-3CC6-F1AE-0FFA-319149D689B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527558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DDF0A5-3CF2-E8BA-CB26-E43A1649DA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087F9F-C31C-79F0-943E-5209034E00FD}"/>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84A51386-29D3-5CEC-1985-31F5E198043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70CFA9-9565-07A4-110E-9A0D05CBB64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311564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3308FB-468C-5EBC-F545-898D13F098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1E36DD-A2A7-5940-E6A4-4FE45D852641}"/>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05A9BC97-3A32-0199-BFA5-547E514AB9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68D050-AE0C-3F48-0313-FE3677B3C9A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2510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ED814-11E9-2C04-5CD0-0A2B9CB51C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AD3F85-0AFC-BDD8-D74A-753ACC61BA03}"/>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DDFA1350-1BF3-AF34-75E7-E96BBDE4C47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38804D-4D85-039C-67AA-F4D7B0C79B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808177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98FAAE-820C-5307-7ECB-79EF31A70B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6249FF-2138-77DD-03DE-9F35518FA70A}"/>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CC7AB628-D091-EC37-1963-3F59AB207F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3A7509-4E00-8F9F-CFB1-336DE05D962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080432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E1043E-D5C8-1D56-A7FE-A9BFB2121F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801E32-8888-8822-3210-EA66673B0853}"/>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3BD5A8E8-C1AF-5F87-BE36-B158A113E8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629BA3-A60A-0DFD-5B81-01370F4AEFF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344505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1055E-9A90-C320-657A-25246F53F7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F1A681-DFBF-C30D-F89F-78AE274C1E89}"/>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32BE6339-C9B6-1F91-81A2-2E692627D71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922B54-76FC-30E1-B52E-C05795963AA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82845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9C8EE-6850-0D4F-B136-46A20C5B1F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F7AB11-2470-8669-9E7D-CA1216B4E4E0}"/>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2323D651-B180-4842-8750-28E8BE7B10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E72F9CE-051D-06A2-1344-8D9D5E7DD5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6737078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614D04-79D5-2609-5472-D460536D8E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F2101A-5ED6-0D32-4585-4AD22715FA3E}"/>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2CE32103-85F9-5B90-C12C-AEFCFD9EE0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85BEDA0-4B38-3C30-0D77-AB3CD59DB5F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320390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680556-F439-A8C6-1B5E-3B99251526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81C142-AE67-481B-C5AC-9C7463BC7D8B}"/>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57739578-42D2-5466-0404-0FFDFFC60C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4189DA-D0FF-D196-4839-21659EE342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93105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ACAB2-CD0C-8202-053E-74DF2CC15D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EDAE-88BD-C6D6-F475-41961A75D40F}"/>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1C2B0A61-C690-2594-7101-7EBE5DE13B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588BBC-1ED4-E7C3-1EA5-AB3B3AF3CBF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621629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9FD78-A4B0-59BA-EE2A-A4184A192C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E5FC6C-8C1D-3713-6F69-3544477B3538}"/>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EB080ED6-CA57-3736-E0D2-E34C1560EFD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45D309-CA4D-8506-5C6B-F4A875640DF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093230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D81D8-425C-2333-0BFD-EC20B82C16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24D81C-E0A3-05DD-7F7F-69EE874BFD0C}"/>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15AFC116-599E-DFD8-5857-3ECFAFA179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E4B39B0-DB66-4F67-0B78-A537B758456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343062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5D5D7F-19F0-0E5E-BC31-CF2F0AB015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1B7E01-4DFE-EC1E-C828-9EB164AB4107}"/>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1115AE39-3C67-A5E2-E638-F964F6F0E4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29AC4C-445E-B892-D659-43BABA044C4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851308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96185-1C13-94A2-FF46-5D288D5A4C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E0E10C-1B4A-C69D-9BE1-397AFBCADBE8}"/>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3C684741-1540-3A81-BD95-86E25D21E0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572CC3-4A19-4655-65BC-8EF813C56E6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8594552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2A673-C776-3C3B-181F-C78ED0F267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41A1C2-DF8E-1F0B-871D-B881F5F9E69B}"/>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B7E99337-0FE8-7714-1AB4-5530EDB776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178545-EE96-BE12-5FF2-25B63E9AAD8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12480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A4265A-6F63-985A-C0D5-ADC2370906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188041-47C8-87DD-4AE0-F5A21F8F6B5B}"/>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BCB59504-67E4-40A1-CD47-106E087F71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A03CD86-8A5F-49B5-A418-CEAE139468F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5907427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A4D3B9-F262-2ACB-DFA6-B4D802AF22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33F97B-0A41-4AB3-8441-322174FB2565}"/>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AD4265B6-7AAA-1DCD-382E-FBB179BBE45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704E9B2-0DC6-E0CE-A8DD-211C20AF764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5155707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93AB16-6318-822E-4FA9-F670C15761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68EE96-0143-1C6D-2BC3-E6C2C7E0228A}"/>
              </a:ext>
            </a:extLst>
          </p:cNvPr>
          <p:cNvSpPr>
            <a:spLocks noGrp="1" noRot="1" noChangeAspect="1"/>
          </p:cNvSpPr>
          <p:nvPr>
            <p:ph type="sldImg"/>
          </p:nvPr>
        </p:nvSpPr>
        <p:spPr/>
        <p:txBody>
          <a:bodyPr/>
          <a:lstStyle/>
          <a:p>
            <a:endParaRPr lang="en-AE"/>
          </a:p>
        </p:txBody>
      </p:sp>
      <p:sp>
        <p:nvSpPr>
          <p:cNvPr id="3" name="Notes Placeholder 2">
            <a:extLst>
              <a:ext uri="{FF2B5EF4-FFF2-40B4-BE49-F238E27FC236}">
                <a16:creationId xmlns:a16="http://schemas.microsoft.com/office/drawing/2014/main" id="{23DE9842-4EAA-0050-9728-0130AA1A8F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327DE3B-2DE2-ABFB-31A6-A1B69D4E0C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67618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02661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02531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58266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42365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00592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96940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7424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8713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18557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8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7" r:id="rId12"/>
    <p:sldLayoutId id="2147483678" r:id="rId13"/>
    <p:sldLayoutId id="2147483734" r:id="rId14"/>
    <p:sldLayoutId id="2147483735" r:id="rId15"/>
    <p:sldLayoutId id="2147483691" r:id="rId16"/>
    <p:sldLayoutId id="2147483733" r:id="rId17"/>
    <p:sldLayoutId id="2147483730" r:id="rId18"/>
    <p:sldLayoutId id="2147483731" r:id="rId19"/>
    <p:sldLayoutId id="2147483706" r:id="rId20"/>
    <p:sldLayoutId id="2147483708" r:id="rId21"/>
    <p:sldLayoutId id="2147483711" r:id="rId22"/>
    <p:sldLayoutId id="2147483712" r:id="rId23"/>
    <p:sldLayoutId id="2147483661" r:id="rId24"/>
    <p:sldLayoutId id="2147483663"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0.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4.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2.png"/><Relationship Id="rId5" Type="http://schemas.openxmlformats.org/officeDocument/2006/relationships/image" Target="../media/image21.svg"/><Relationship Id="rId4"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1</a:t>
            </a:r>
          </a:p>
        </p:txBody>
      </p:sp>
      <p:sp>
        <p:nvSpPr>
          <p:cNvPr id="14" name="Oval 13"/>
          <p:cNvSpPr/>
          <p:nvPr/>
        </p:nvSpPr>
        <p:spPr>
          <a:xfrm>
            <a:off x="5950249" y="109252"/>
            <a:ext cx="6470051" cy="6255691"/>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9" name="TextBox 8">
            <a:extLst>
              <a:ext uri="{FF2B5EF4-FFF2-40B4-BE49-F238E27FC236}">
                <a16:creationId xmlns:a16="http://schemas.microsoft.com/office/drawing/2014/main" id="{DD4A771D-B624-A55A-E0F5-FFAB6B489CA0}"/>
              </a:ext>
            </a:extLst>
          </p:cNvPr>
          <p:cNvSpPr txBox="1"/>
          <p:nvPr/>
        </p:nvSpPr>
        <p:spPr>
          <a:xfrm>
            <a:off x="497340" y="2153895"/>
            <a:ext cx="4874760" cy="1631216"/>
          </a:xfrm>
          <a:prstGeom prst="rect">
            <a:avLst/>
          </a:prstGeom>
          <a:noFill/>
        </p:spPr>
        <p:txBody>
          <a:bodyPr wrap="square" rtlCol="0">
            <a:spAutoFit/>
          </a:body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cs typeface="Alexandria" pitchFamily="2" charset="-78"/>
              </a:rPr>
              <a:t>(ماجستير القانون الرقمي) </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effectLst/>
                <a:uLnTx/>
                <a:uFillTx/>
                <a:latin typeface="Alexandria" pitchFamily="2" charset="-78"/>
                <a:cs typeface="Alexandria" pitchFamily="2" charset="-78"/>
              </a:rPr>
              <a:t>مقرر : قانون تنظيم التكنولوجيا المالية</a:t>
            </a:r>
            <a:endParaRPr kumimoji="0" lang="en-US" sz="2000" b="1" i="0" u="none" strike="noStrike" kern="1200" cap="none" spc="0" normalizeH="0" baseline="0" noProof="0" dirty="0">
              <a:ln>
                <a:noFill/>
              </a:ln>
              <a:effectLst/>
              <a:uLnTx/>
              <a:uFillTx/>
              <a:latin typeface="Alexandria" pitchFamily="2" charset="-78"/>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effectLst/>
                <a:uLnTx/>
                <a:uFillTx/>
                <a:latin typeface="Alexandria" pitchFamily="2" charset="-78"/>
                <a:cs typeface="Alexandria" pitchFamily="2" charset="-78"/>
              </a:rPr>
              <a:t>Financial technology regulation law</a:t>
            </a:r>
          </a:p>
        </p:txBody>
      </p:sp>
      <p:sp>
        <p:nvSpPr>
          <p:cNvPr id="10" name="TextBox 9">
            <a:extLst>
              <a:ext uri="{FF2B5EF4-FFF2-40B4-BE49-F238E27FC236}">
                <a16:creationId xmlns:a16="http://schemas.microsoft.com/office/drawing/2014/main" id="{9E7F083D-9325-632C-97B5-F4603271F458}"/>
              </a:ext>
            </a:extLst>
          </p:cNvPr>
          <p:cNvSpPr txBox="1"/>
          <p:nvPr/>
        </p:nvSpPr>
        <p:spPr>
          <a:xfrm>
            <a:off x="497340" y="4849241"/>
            <a:ext cx="559866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Prepared by.   </a:t>
            </a:r>
            <a:r>
              <a:rPr kumimoji="0" lang="en-US" sz="2400" b="1" i="0" u="none" strike="noStrike" kern="1200" cap="none" spc="0" normalizeH="0" baseline="0" noProof="0" dirty="0">
                <a:ln>
                  <a:noFill/>
                </a:ln>
                <a:effectLst/>
                <a:uLnTx/>
                <a:uFillTx/>
                <a:latin typeface="Alexandria" pitchFamily="2" charset="-78"/>
                <a:cs typeface="Alexandria" pitchFamily="2" charset="-78"/>
              </a:rPr>
              <a:t>Dr. </a:t>
            </a:r>
            <a:r>
              <a:rPr kumimoji="0" lang="en-US" sz="2400" b="1" i="0" u="none" strike="noStrike" kern="1200" cap="none" spc="0" normalizeH="0" baseline="0" noProof="0" dirty="0" err="1">
                <a:ln>
                  <a:noFill/>
                </a:ln>
                <a:effectLst/>
                <a:uLnTx/>
                <a:uFillTx/>
                <a:latin typeface="Alexandria" pitchFamily="2" charset="-78"/>
                <a:cs typeface="Alexandria" pitchFamily="2" charset="-78"/>
              </a:rPr>
              <a:t>Nayel</a:t>
            </a:r>
            <a:r>
              <a:rPr kumimoji="0" lang="en-US" sz="2400" b="1" i="0" u="none" strike="noStrike" kern="1200" cap="none" spc="0" normalizeH="0" baseline="0" noProof="0" dirty="0">
                <a:ln>
                  <a:noFill/>
                </a:ln>
                <a:effectLst/>
                <a:uLnTx/>
                <a:uFillTx/>
                <a:latin typeface="Alexandria" pitchFamily="2" charset="-78"/>
                <a:cs typeface="Alexandria" pitchFamily="2" charset="-78"/>
              </a:rPr>
              <a:t> </a:t>
            </a:r>
            <a:r>
              <a:rPr kumimoji="0" lang="en-US" sz="2400" b="1" i="0" u="none" strike="noStrike" kern="1200" cap="none" spc="0" normalizeH="0" baseline="0" noProof="0" dirty="0" err="1">
                <a:ln>
                  <a:noFill/>
                </a:ln>
                <a:effectLst/>
                <a:uLnTx/>
                <a:uFillTx/>
                <a:latin typeface="Alexandria" pitchFamily="2" charset="-78"/>
                <a:cs typeface="Alexandria" pitchFamily="2" charset="-78"/>
              </a:rPr>
              <a:t>AlOmran</a:t>
            </a:r>
            <a:endParaRPr kumimoji="0" lang="en-US" sz="2400" b="1" i="0" u="none" strike="noStrike" kern="1200" cap="none" spc="0" normalizeH="0" baseline="0" noProof="0" dirty="0">
              <a:ln>
                <a:noFill/>
              </a:ln>
              <a:effectLst/>
              <a:uLnTx/>
              <a:uFillTx/>
              <a:latin typeface="Alexandria" pitchFamily="2" charset="-78"/>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pic>
        <p:nvPicPr>
          <p:cNvPr id="11" name="Audio 59">
            <a:hlinkClick r:id="" action="ppaction://media"/>
            <a:extLst>
              <a:ext uri="{FF2B5EF4-FFF2-40B4-BE49-F238E27FC236}">
                <a16:creationId xmlns:a16="http://schemas.microsoft.com/office/drawing/2014/main" id="{0597F42C-4D01-C110-8642-C321800AD2BA}"/>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683104" y="5448065"/>
            <a:ext cx="2057400" cy="2057400"/>
          </a:xfrm>
          <a:prstGeom prst="ellipse">
            <a:avLst/>
          </a:prstGeom>
        </p:spPr>
      </p:pic>
    </p:spTree>
    <p:extLst>
      <p:ext uri="{BB962C8B-B14F-4D97-AF65-F5344CB8AC3E}">
        <p14:creationId xmlns:p14="http://schemas.microsoft.com/office/powerpoint/2010/main" val="166072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9844"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1F477-107D-1860-B818-927BD7E442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CED7C6-B36C-AD21-8A07-70306FED61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2C65A7F-917F-0C37-B42A-BF04638906F5}"/>
              </a:ext>
            </a:extLst>
          </p:cNvPr>
          <p:cNvSpPr txBox="1"/>
          <p:nvPr/>
        </p:nvSpPr>
        <p:spPr>
          <a:xfrm>
            <a:off x="5209697" y="946875"/>
            <a:ext cx="405492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AEEF"/>
                </a:solidFill>
                <a:effectLst/>
                <a:uLnTx/>
                <a:uFillTx/>
                <a:latin typeface="Alexandria Black" pitchFamily="2" charset="-78"/>
                <a:ea typeface="+mn-ea"/>
                <a:cs typeface="Alexandria Black" pitchFamily="2" charset="-78"/>
              </a:rPr>
              <a:t>أهداف المحاضرة</a:t>
            </a:r>
            <a:endParaRPr kumimoji="0" lang="en-US" sz="2400" b="1" i="0" u="none" strike="noStrike" kern="1200" cap="none" spc="0" normalizeH="0" baseline="0" noProof="0" dirty="0">
              <a:ln>
                <a:noFill/>
              </a:ln>
              <a:solidFill>
                <a:srgbClr val="00AEEF"/>
              </a:solidFill>
              <a:effectLst/>
              <a:uLnTx/>
              <a:uFillTx/>
              <a:latin typeface="Alexandria Black" pitchFamily="2" charset="-78"/>
              <a:ea typeface="+mn-ea"/>
              <a:cs typeface="Alexandria Black" pitchFamily="2" charset="-78"/>
            </a:endParaRPr>
          </a:p>
        </p:txBody>
      </p:sp>
      <p:sp>
        <p:nvSpPr>
          <p:cNvPr id="5" name="Rectangle 4">
            <a:extLst>
              <a:ext uri="{FF2B5EF4-FFF2-40B4-BE49-F238E27FC236}">
                <a16:creationId xmlns:a16="http://schemas.microsoft.com/office/drawing/2014/main" id="{23E4D113-6AF1-CBD7-0F44-9ED163A92F0B}"/>
              </a:ext>
            </a:extLst>
          </p:cNvPr>
          <p:cNvSpPr/>
          <p:nvPr/>
        </p:nvSpPr>
        <p:spPr>
          <a:xfrm>
            <a:off x="968331" y="10392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866FBEA-C658-39D3-AF96-05044F6D6E0C}"/>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1904AA69-522F-BD71-E16B-0F643F274BD4}"/>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2EBAF4B2-7B4D-56E4-16F0-BE07F1136A66}"/>
              </a:ext>
            </a:extLst>
          </p:cNvPr>
          <p:cNvSpPr txBox="1"/>
          <p:nvPr/>
        </p:nvSpPr>
        <p:spPr>
          <a:xfrm>
            <a:off x="762000" y="1863090"/>
            <a:ext cx="10668000" cy="4801314"/>
          </a:xfrm>
          <a:prstGeom prst="rect">
            <a:avLst/>
          </a:prstGeom>
          <a:noFill/>
        </p:spPr>
        <p:txBody>
          <a:bodyPr wrap="square" rtlCol="0">
            <a:spAutoFit/>
          </a:bodyPr>
          <a:lstStyle/>
          <a:p>
            <a:pPr algn="r" rtl="1">
              <a:lnSpc>
                <a:spcPct val="200000"/>
              </a:lnSpc>
            </a:pPr>
            <a:r>
              <a:rPr lang="ar-AE" sz="2400" b="1" dirty="0">
                <a:highlight>
                  <a:srgbClr val="FFFF00"/>
                </a:highlight>
              </a:rPr>
              <a:t>بنهاية هذه المحاضرة سيكون الطالب قادرًا على:</a:t>
            </a:r>
          </a:p>
          <a:p>
            <a:pPr marL="342900" indent="-342900" algn="r" rtl="1">
              <a:lnSpc>
                <a:spcPct val="200000"/>
              </a:lnSpc>
              <a:buFont typeface="Wingdings" panose="05000000000000000000" pitchFamily="2" charset="2"/>
              <a:buChar char="v"/>
            </a:pPr>
            <a:r>
              <a:rPr lang="ar-AE" sz="2000" b="1" dirty="0"/>
              <a:t>فهم المفهوم الأساسي للتكنولوجيا المالية. </a:t>
            </a:r>
          </a:p>
          <a:p>
            <a:pPr marL="342900" indent="-342900" algn="r" rtl="1">
              <a:lnSpc>
                <a:spcPct val="200000"/>
              </a:lnSpc>
              <a:buFont typeface="Wingdings" panose="05000000000000000000" pitchFamily="2" charset="2"/>
              <a:buChar char="v"/>
            </a:pPr>
            <a:r>
              <a:rPr lang="ar-AE" sz="2000" b="1" dirty="0"/>
              <a:t>إدراك أهمية التكنولوجيا المالية في الاقتصاد الحديث. </a:t>
            </a:r>
          </a:p>
          <a:p>
            <a:pPr marL="342900" indent="-342900" algn="r" rtl="1">
              <a:lnSpc>
                <a:spcPct val="200000"/>
              </a:lnSpc>
              <a:buFont typeface="Wingdings" panose="05000000000000000000" pitchFamily="2" charset="2"/>
              <a:buChar char="v"/>
            </a:pPr>
            <a:r>
              <a:rPr lang="ar-AE" sz="2000" b="1" dirty="0"/>
              <a:t>التمييز بين مراحل دورة التكنولوجيا المالية. </a:t>
            </a:r>
          </a:p>
          <a:p>
            <a:pPr marL="342900" indent="-342900" algn="r" rtl="1">
              <a:lnSpc>
                <a:spcPct val="200000"/>
              </a:lnSpc>
              <a:buFont typeface="Wingdings" panose="05000000000000000000" pitchFamily="2" charset="2"/>
              <a:buChar char="v"/>
            </a:pPr>
            <a:r>
              <a:rPr lang="ar-AE" sz="2000" b="1" dirty="0"/>
              <a:t>التعرف على أبرز الابتكارات في قطاع التكنولوجيا المالية. </a:t>
            </a:r>
          </a:p>
          <a:p>
            <a:pPr marL="342900" indent="-342900" algn="r" rtl="1">
              <a:lnSpc>
                <a:spcPct val="200000"/>
              </a:lnSpc>
              <a:buFont typeface="Wingdings" panose="05000000000000000000" pitchFamily="2" charset="2"/>
              <a:buChar char="v"/>
            </a:pPr>
            <a:r>
              <a:rPr lang="ar-AE" sz="2000" b="1" dirty="0"/>
              <a:t>استيعاب أنواع الخدمات التي تقدمها التكنولوجيا المالية.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F6995536-C647-CE02-21CF-1B458282DE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73491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1BDC4625-C599-B2DD-8D5A-8D2CE2B31DCD}"/>
              </a:ext>
            </a:extLst>
          </p:cNvPr>
          <p:cNvSpPr/>
          <p:nvPr/>
        </p:nvSpPr>
        <p:spPr>
          <a:xfrm>
            <a:off x="604902" y="1872412"/>
            <a:ext cx="1131746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4270342" y="1017442"/>
            <a:ext cx="391822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cs typeface="Alexandria" pitchFamily="2" charset="-78"/>
              </a:rPr>
              <a:t>مدخل الى التكنولوجيا المالية</a:t>
            </a:r>
            <a:endParaRPr kumimoji="0" lang="en-US" sz="2000" b="1" i="0" u="none" strike="noStrike" kern="1200" cap="none" spc="0" normalizeH="0" baseline="0" noProof="0" dirty="0">
              <a:ln>
                <a:noFill/>
              </a:ln>
              <a:solidFill>
                <a:srgbClr val="00AEEF"/>
              </a:solidFill>
              <a:effectLst/>
              <a:uLnTx/>
              <a:uFillTx/>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3783925" y="2207757"/>
            <a:ext cx="7921658" cy="410817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lexandria" pitchFamily="2" charset="-78"/>
                <a:cs typeface="Alexandria" pitchFamily="2" charset="-78"/>
              </a:rPr>
              <a:t>الموضوعات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en-US"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المفهوم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en-US"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الأهمية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en-US"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مراحل دورة التكنولوجيا المالية  و الابتكارات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en-US"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الخدمات المصرفية الإلكترونية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en-US"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انماط البنوك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en-US"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انواع الخدمات المصرفية الإلكترونية</a:t>
            </a:r>
            <a:endParaRPr lang="en-US" sz="2000" dirty="0">
              <a:solidFill>
                <a:prstClr val="black"/>
              </a:solidFill>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mj-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Alexandria regular"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4B1F55F7-0AEC-0D5B-6D89-F520A6C115EA}"/>
              </a:ext>
            </a:extLst>
          </p:cNvPr>
          <p:cNvPicPr>
            <a:picLocks noChangeAspect="1"/>
          </p:cNvPicPr>
          <p:nvPr/>
        </p:nvPicPr>
        <p:blipFill>
          <a:blip r:embed="rId4"/>
          <a:stretch>
            <a:fillRect/>
          </a:stretch>
        </p:blipFill>
        <p:spPr>
          <a:xfrm>
            <a:off x="895476" y="2153832"/>
            <a:ext cx="3724266" cy="3421929"/>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5A00A1-A510-6ACF-C62C-0C90299F43DA}"/>
            </a:ext>
          </a:extLst>
        </p:cNvPr>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28D387C-4D98-5833-B196-F0A7ECD3A5F8}"/>
              </a:ext>
            </a:extLst>
          </p:cNvPr>
          <p:cNvSpPr/>
          <p:nvPr/>
        </p:nvSpPr>
        <p:spPr>
          <a:xfrm>
            <a:off x="429056" y="187993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1E89CDF1-5053-346C-305A-4F23817318C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1FA2C2C-2156-38D3-68B0-C9DA48A26C6A}"/>
              </a:ext>
            </a:extLst>
          </p:cNvPr>
          <p:cNvSpPr txBox="1"/>
          <p:nvPr/>
        </p:nvSpPr>
        <p:spPr>
          <a:xfrm>
            <a:off x="2679895" y="779420"/>
            <a:ext cx="720090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rial" panose="020B0604020202020204" pitchFamily="34" charset="0"/>
              </a:rPr>
              <a:t>مفهوم التكنولوجيا المالية  </a:t>
            </a:r>
            <a:endPar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Arial" panose="020B0604020202020204" pitchFamily="34" charset="0"/>
              </a:rPr>
              <a:t> ( Financial Technology – Fin Tech ) </a:t>
            </a:r>
            <a:endPar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1DFB21CB-0618-C85B-2D87-C187636C77C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DE6F4AA-55DB-AA00-751D-B6333A0F1BFB}"/>
              </a:ext>
            </a:extLst>
          </p:cNvPr>
          <p:cNvSpPr txBox="1"/>
          <p:nvPr/>
        </p:nvSpPr>
        <p:spPr>
          <a:xfrm>
            <a:off x="867268" y="2300546"/>
            <a:ext cx="10628375" cy="4569841"/>
          </a:xfrm>
          <a:prstGeom prst="rect">
            <a:avLst/>
          </a:prstGeom>
          <a:noFill/>
        </p:spPr>
        <p:txBody>
          <a:bodyPr wrap="square" rtlCol="0">
            <a:spAutoFit/>
          </a:bodyPr>
          <a:lstStyle/>
          <a:p>
            <a:pPr algn="r" rtl="1">
              <a:lnSpc>
                <a:spcPct val="150000"/>
              </a:lnSpc>
            </a:pPr>
            <a:r>
              <a:rPr lang="ar-AE" sz="1600" dirty="0">
                <a:solidFill>
                  <a:srgbClr val="FF0000"/>
                </a:solidFill>
                <a:latin typeface="Alexandria" pitchFamily="2" charset="-78"/>
                <a:cs typeface="Alexandria" pitchFamily="2" charset="-78"/>
              </a:rPr>
              <a:t>المصطلح الذي تصفه هو:</a:t>
            </a:r>
            <a:r>
              <a:rPr lang="en-US" sz="1600" dirty="0">
                <a:solidFill>
                  <a:srgbClr val="FF0000"/>
                </a:solidFill>
                <a:latin typeface="Alexandria" pitchFamily="2" charset="-78"/>
                <a:cs typeface="Alexandria" pitchFamily="2" charset="-78"/>
              </a:rPr>
              <a:t> </a:t>
            </a:r>
            <a:r>
              <a:rPr lang="ar-AE" sz="1600" dirty="0">
                <a:solidFill>
                  <a:srgbClr val="FF0000"/>
                </a:solidFill>
                <a:latin typeface="Alexandria" pitchFamily="2" charset="-78"/>
                <a:cs typeface="Alexandria" pitchFamily="2" charset="-78"/>
              </a:rPr>
              <a:t>التكنولوجيا المالية (</a:t>
            </a:r>
            <a:r>
              <a:rPr lang="en-US" sz="1600" dirty="0">
                <a:solidFill>
                  <a:srgbClr val="FF0000"/>
                </a:solidFill>
                <a:latin typeface="Alexandria" pitchFamily="2" charset="-78"/>
                <a:cs typeface="Alexandria" pitchFamily="2" charset="-78"/>
              </a:rPr>
              <a:t>(FinTech</a:t>
            </a:r>
            <a:br>
              <a:rPr lang="en-US" sz="1600" dirty="0">
                <a:latin typeface="Alexandria" pitchFamily="2" charset="-78"/>
                <a:cs typeface="Alexandria" pitchFamily="2" charset="-78"/>
              </a:rPr>
            </a:br>
            <a:r>
              <a:rPr lang="ar-AE" sz="1600" dirty="0">
                <a:latin typeface="Alexandria" pitchFamily="2" charset="-78"/>
                <a:cs typeface="Alexandria" pitchFamily="2" charset="-78"/>
              </a:rPr>
              <a:t>وهي استخدام التكنولوجيا الحديثة مثل البرمجة، الذكاء الاصطناعي، البلوك تشين، وتحليل البيانات لتقديم أو تحسين الخدمات المالية والمصرفية.</a:t>
            </a:r>
          </a:p>
          <a:p>
            <a:pPr algn="r" rtl="1">
              <a:lnSpc>
                <a:spcPct val="150000"/>
              </a:lnSpc>
            </a:pPr>
            <a:r>
              <a:rPr lang="ar-AE" sz="1600" dirty="0">
                <a:solidFill>
                  <a:srgbClr val="FF0000"/>
                </a:solidFill>
                <a:latin typeface="Alexandria" pitchFamily="2" charset="-78"/>
                <a:cs typeface="Alexandria" pitchFamily="2" charset="-78"/>
              </a:rPr>
              <a:t>بمعنى آخر،</a:t>
            </a:r>
            <a:r>
              <a:rPr lang="ar-AE" sz="1600" dirty="0">
                <a:latin typeface="Alexandria" pitchFamily="2" charset="-78"/>
                <a:cs typeface="Alexandria" pitchFamily="2" charset="-78"/>
              </a:rPr>
              <a:t> هي دمج بين القطاع المالي والتقنيات الرقمية بهدف جعل الخدمات المالية:</a:t>
            </a:r>
          </a:p>
          <a:p>
            <a:pPr marL="285750" indent="-285750" algn="r" rtl="1">
              <a:lnSpc>
                <a:spcPct val="150000"/>
              </a:lnSpc>
              <a:buFont typeface="Wingdings" panose="05000000000000000000" pitchFamily="2" charset="2"/>
              <a:buChar char="§"/>
            </a:pPr>
            <a:r>
              <a:rPr lang="ar-AE" sz="1600" dirty="0">
                <a:latin typeface="Alexandria" pitchFamily="2" charset="-78"/>
                <a:cs typeface="Alexandria" pitchFamily="2" charset="-78"/>
              </a:rPr>
              <a:t>أسرع وأكثر كفاءة </a:t>
            </a:r>
          </a:p>
          <a:p>
            <a:pPr marL="285750" indent="-285750" algn="r" rtl="1">
              <a:lnSpc>
                <a:spcPct val="150000"/>
              </a:lnSpc>
              <a:buFont typeface="Wingdings" panose="05000000000000000000" pitchFamily="2" charset="2"/>
              <a:buChar char="§"/>
            </a:pPr>
            <a:r>
              <a:rPr lang="ar-AE" sz="1600" dirty="0">
                <a:latin typeface="Alexandria" pitchFamily="2" charset="-78"/>
                <a:cs typeface="Alexandria" pitchFamily="2" charset="-78"/>
              </a:rPr>
              <a:t>أقل تكلفة </a:t>
            </a:r>
          </a:p>
          <a:p>
            <a:pPr marL="285750" indent="-285750" algn="r" rtl="1">
              <a:lnSpc>
                <a:spcPct val="150000"/>
              </a:lnSpc>
              <a:buFont typeface="Wingdings" panose="05000000000000000000" pitchFamily="2" charset="2"/>
              <a:buChar char="§"/>
            </a:pPr>
            <a:r>
              <a:rPr lang="ar-AE" sz="1600" dirty="0">
                <a:latin typeface="Alexandria" pitchFamily="2" charset="-78"/>
                <a:cs typeface="Alexandria" pitchFamily="2" charset="-78"/>
              </a:rPr>
              <a:t>أكثر سهولة في الوصول </a:t>
            </a:r>
          </a:p>
          <a:p>
            <a:pPr marL="285750" indent="-285750" algn="r" rtl="1">
              <a:lnSpc>
                <a:spcPct val="150000"/>
              </a:lnSpc>
              <a:buFont typeface="Wingdings" panose="05000000000000000000" pitchFamily="2" charset="2"/>
              <a:buChar char="§"/>
            </a:pPr>
            <a:r>
              <a:rPr lang="ar-AE" sz="1600" dirty="0">
                <a:latin typeface="Alexandria" pitchFamily="2" charset="-78"/>
                <a:cs typeface="Alexandria" pitchFamily="2" charset="-78"/>
              </a:rPr>
              <a:t>وأكثر ابتكارًا مقارنة بالطرق التقليدية </a:t>
            </a:r>
          </a:p>
          <a:p>
            <a:pPr algn="r" rtl="1">
              <a:lnSpc>
                <a:spcPct val="150000"/>
              </a:lnSpc>
            </a:pPr>
            <a:r>
              <a:rPr lang="ar-AE" sz="1600" dirty="0">
                <a:latin typeface="Alexandria" pitchFamily="2" charset="-78"/>
                <a:cs typeface="Alexandria" pitchFamily="2" charset="-78"/>
              </a:rPr>
              <a:t>وتشمل تطبيقاتها </a:t>
            </a:r>
            <a:r>
              <a:rPr lang="ar-AE" sz="1600" dirty="0">
                <a:solidFill>
                  <a:srgbClr val="FF0000"/>
                </a:solidFill>
                <a:latin typeface="Alexandria" pitchFamily="2" charset="-78"/>
                <a:cs typeface="Alexandria" pitchFamily="2" charset="-78"/>
              </a:rPr>
              <a:t>مثل</a:t>
            </a:r>
            <a:r>
              <a:rPr lang="ar-AE" sz="1600" dirty="0">
                <a:latin typeface="Alexandria" pitchFamily="2" charset="-78"/>
                <a:cs typeface="Alexandria" pitchFamily="2" charset="-78"/>
              </a:rPr>
              <a:t>: الدفع الإلكتروني، المحافظ الرقمية، الإقراض عبر الإنترنت، والعملات الرقمية، وتحليل المخاطر المالية باستخدام الذكاء الاصطناعي.</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F9FE1A99-318C-0466-A923-82D0C00CA2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542304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38B2055C-ECFD-EE84-CCA2-00D549AE057C}"/>
              </a:ext>
            </a:extLst>
          </p:cNvPr>
          <p:cNvSpPr/>
          <p:nvPr/>
        </p:nvSpPr>
        <p:spPr>
          <a:xfrm>
            <a:off x="343599" y="1626227"/>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Subtitle 2">
            <a:extLst>
              <a:ext uri="{FF2B5EF4-FFF2-40B4-BE49-F238E27FC236}">
                <a16:creationId xmlns:a16="http://schemas.microsoft.com/office/drawing/2014/main" id="{6CD1D248-127A-35E9-683F-B73E3310CFE9}"/>
              </a:ext>
            </a:extLst>
          </p:cNvPr>
          <p:cNvSpPr>
            <a:spLocks noGrp="1"/>
          </p:cNvSpPr>
          <p:nvPr>
            <p:ph type="subTitle" idx="1"/>
          </p:nvPr>
        </p:nvSpPr>
        <p:spPr>
          <a:xfrm>
            <a:off x="343598" y="1011116"/>
            <a:ext cx="11504801" cy="6858000"/>
          </a:xfrm>
        </p:spPr>
        <p:txBody>
          <a:bodyPr>
            <a:normAutofit/>
          </a:bodyPr>
          <a:lstStyle/>
          <a:p>
            <a:pPr marL="0" marR="0" rtl="1">
              <a:lnSpc>
                <a:spcPct val="107000"/>
              </a:lnSpc>
              <a:spcAft>
                <a:spcPts val="800"/>
              </a:spcAft>
              <a:buNone/>
            </a:pPr>
            <a:r>
              <a:rPr lang="ar-SA" sz="2400" b="1" dirty="0">
                <a:solidFill>
                  <a:srgbClr val="00AEEF"/>
                </a:solidFill>
                <a:effectLst/>
                <a:latin typeface="Calibri" panose="020F0502020204030204" pitchFamily="34" charset="0"/>
                <a:ea typeface="Calibri" panose="020F0502020204030204" pitchFamily="34" charset="0"/>
                <a:cs typeface="Arial" panose="020B0604020202020204" pitchFamily="34" charset="0"/>
              </a:rPr>
              <a:t>أولاً: مفهوم التكنولوجيا المالية</a:t>
            </a:r>
            <a:r>
              <a:rPr lang="en-AE" sz="2400" b="1" dirty="0">
                <a:solidFill>
                  <a:srgbClr val="00AEEF"/>
                </a:solidFill>
                <a:effectLst/>
                <a:latin typeface="Calibri" panose="020F0502020204030204" pitchFamily="34" charset="0"/>
                <a:ea typeface="Calibri" panose="020F0502020204030204" pitchFamily="34" charset="0"/>
                <a:cs typeface="Arial" panose="020B0604020202020204" pitchFamily="34" charset="0"/>
              </a:rPr>
              <a:t> (FinTech)</a:t>
            </a:r>
            <a:endParaRPr lang="en-US" sz="2400" b="1" dirty="0">
              <a:solidFill>
                <a:srgbClr val="00AEEF"/>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200000"/>
              </a:lnSpc>
              <a:spcAft>
                <a:spcPts val="800"/>
              </a:spcAft>
              <a:buNone/>
            </a:pPr>
            <a:r>
              <a:rPr lang="ar-AE" sz="1800" dirty="0">
                <a:solidFill>
                  <a:srgbClr val="FF0000"/>
                </a:solidFill>
                <a:effectLst/>
                <a:latin typeface="Alexandria" pitchFamily="2" charset="-78"/>
                <a:ea typeface="Calibri" panose="020F0502020204030204" pitchFamily="34" charset="0"/>
                <a:cs typeface="Alexandria" pitchFamily="2" charset="-78"/>
              </a:rPr>
              <a:t>كما </a:t>
            </a:r>
            <a:r>
              <a:rPr lang="ar-SA" sz="1800" dirty="0">
                <a:solidFill>
                  <a:srgbClr val="FF0000"/>
                </a:solidFill>
                <a:effectLst/>
                <a:latin typeface="Alexandria" pitchFamily="2" charset="-78"/>
                <a:ea typeface="Calibri" panose="020F0502020204030204" pitchFamily="34" charset="0"/>
                <a:cs typeface="Alexandria" pitchFamily="2" charset="-78"/>
              </a:rPr>
              <a:t>تُعرَّف التكنولوجيا المالية</a:t>
            </a:r>
            <a:r>
              <a:rPr lang="ar-AE" sz="1800" dirty="0">
                <a:solidFill>
                  <a:srgbClr val="FF0000"/>
                </a:solidFill>
                <a:effectLst/>
                <a:latin typeface="Alexandria" pitchFamily="2" charset="-78"/>
                <a:ea typeface="Calibri" panose="020F0502020204030204" pitchFamily="34" charset="0"/>
                <a:cs typeface="Alexandria" pitchFamily="2" charset="-78"/>
              </a:rPr>
              <a:t>:</a:t>
            </a:r>
            <a:r>
              <a:rPr lang="ar-SA" sz="1800" dirty="0">
                <a:solidFill>
                  <a:srgbClr val="FF0000"/>
                </a:solidFill>
                <a:effectLst/>
                <a:latin typeface="Alexandria" pitchFamily="2" charset="-78"/>
                <a:ea typeface="Calibri" panose="020F0502020204030204" pitchFamily="34" charset="0"/>
                <a:cs typeface="Alexandria" pitchFamily="2" charset="-78"/>
              </a:rPr>
              <a:t> </a:t>
            </a:r>
            <a:r>
              <a:rPr lang="ar-SA" sz="1800" dirty="0">
                <a:effectLst/>
                <a:latin typeface="Alexandria" pitchFamily="2" charset="-78"/>
                <a:ea typeface="Calibri" panose="020F0502020204030204" pitchFamily="34" charset="0"/>
                <a:cs typeface="Alexandria" pitchFamily="2" charset="-78"/>
              </a:rPr>
              <a:t>بأنها ذلك المجال الذي يجمع بين التقنيات الرقمية الحديثة والخدمات المالية والمصرفية بهدف تطوير طريقة تقديم الخدمات المالية التقليدية وجعلها أكثر سرعة وكفاءة وشفافية وأقل تكلفة. وتشمل هذه التقنيات: الذكاء الاصطناعي، سلاسل الكتل</a:t>
            </a:r>
            <a:r>
              <a:rPr lang="en-AE" sz="1800" dirty="0">
                <a:effectLst/>
                <a:latin typeface="Alexandria" pitchFamily="2" charset="-78"/>
                <a:ea typeface="Calibri" panose="020F0502020204030204" pitchFamily="34" charset="0"/>
                <a:cs typeface="Alexandria" pitchFamily="2" charset="-78"/>
              </a:rPr>
              <a:t> (Blockchain)</a:t>
            </a:r>
            <a:r>
              <a:rPr lang="ar-SA" sz="1800" dirty="0">
                <a:effectLst/>
                <a:latin typeface="Alexandria" pitchFamily="2" charset="-78"/>
                <a:ea typeface="Calibri" panose="020F0502020204030204" pitchFamily="34" charset="0"/>
                <a:cs typeface="Alexandria" pitchFamily="2" charset="-78"/>
              </a:rPr>
              <a:t>، الحوسبة السحابية، البيانات الضخمة، وتقنيات الدفع الإلكتروني</a:t>
            </a:r>
            <a:r>
              <a:rPr lang="en-AE" sz="1800" dirty="0">
                <a:effectLst/>
                <a:latin typeface="Alexandria" pitchFamily="2" charset="-78"/>
                <a:ea typeface="Calibri" panose="020F0502020204030204" pitchFamily="34" charset="0"/>
                <a:cs typeface="Alexandria" pitchFamily="2" charset="-78"/>
              </a:rPr>
              <a:t>.</a:t>
            </a:r>
          </a:p>
          <a:p>
            <a:pPr marL="0" marR="0" algn="r" rtl="1">
              <a:lnSpc>
                <a:spcPct val="200000"/>
              </a:lnSpc>
              <a:spcAft>
                <a:spcPts val="800"/>
              </a:spcAft>
              <a:buNone/>
            </a:pPr>
            <a:r>
              <a:rPr lang="ar-SA" sz="1800" dirty="0">
                <a:effectLst/>
                <a:latin typeface="Alexandria" pitchFamily="2" charset="-78"/>
                <a:ea typeface="Calibri" panose="020F0502020204030204" pitchFamily="34" charset="0"/>
                <a:cs typeface="Alexandria" pitchFamily="2" charset="-78"/>
              </a:rPr>
              <a:t>كما يمكن النظر إليها باعتبارها منظومة ابتكارية تعيد تشكيل القطاع المالي من خلال إدخال نماذج أعمال جديدة تعتمد على الرقمنة الكاملة وتقليل الاعتماد على الفروع التقليدية للبنوك</a:t>
            </a:r>
            <a:r>
              <a:rPr lang="en-AE" sz="2400" b="1" dirty="0">
                <a:effectLst/>
                <a:latin typeface="Calibri" panose="020F0502020204030204" pitchFamily="34" charset="0"/>
                <a:ea typeface="Calibri" panose="020F0502020204030204" pitchFamily="34" charset="0"/>
                <a:cs typeface="Arial" panose="020B0604020202020204" pitchFamily="34" charset="0"/>
              </a:rPr>
              <a:t>.</a:t>
            </a:r>
            <a:endParaRPr lang="en-AE" sz="2400" dirty="0">
              <a:effectLst/>
              <a:latin typeface="Calibri" panose="020F0502020204030204" pitchFamily="34" charset="0"/>
              <a:ea typeface="Calibri" panose="020F0502020204030204" pitchFamily="34" charset="0"/>
              <a:cs typeface="Arial" panose="020B0604020202020204" pitchFamily="34" charset="0"/>
            </a:endParaRPr>
          </a:p>
          <a:p>
            <a:endParaRPr lang="en-AE" dirty="0"/>
          </a:p>
        </p:txBody>
      </p:sp>
      <p:pic>
        <p:nvPicPr>
          <p:cNvPr id="7" name="Graphic 21">
            <a:extLst>
              <a:ext uri="{FF2B5EF4-FFF2-40B4-BE49-F238E27FC236}">
                <a16:creationId xmlns:a16="http://schemas.microsoft.com/office/drawing/2014/main" id="{BD9A7BDC-4431-A91A-8795-591D97326C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774745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87A555-4516-8110-81D7-469E096B8F7E}"/>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20C2CF9-0892-6976-0CA1-E14E8AF9B9C8}"/>
              </a:ext>
            </a:extLst>
          </p:cNvPr>
          <p:cNvSpPr/>
          <p:nvPr/>
        </p:nvSpPr>
        <p:spPr>
          <a:xfrm>
            <a:off x="339089" y="179930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F97703A2-AE3F-E2BB-4F6A-016980CDE60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D92BE02-AC7D-B3C7-F35D-B260C575A70A}"/>
              </a:ext>
            </a:extLst>
          </p:cNvPr>
          <p:cNvSpPr txBox="1"/>
          <p:nvPr/>
        </p:nvSpPr>
        <p:spPr>
          <a:xfrm>
            <a:off x="4273258" y="978774"/>
            <a:ext cx="363474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rial" panose="020B0604020202020204" pitchFamily="34" charset="0"/>
              </a:rPr>
              <a:t>خصائص التكنولوجيا المالية </a:t>
            </a:r>
            <a:endPar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A5E9CAD0-AE66-D1AA-8CA2-07A0BF9F573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D9F3692-493F-6F06-3AC9-6A68BE448918}"/>
              </a:ext>
            </a:extLst>
          </p:cNvPr>
          <p:cNvSpPr txBox="1"/>
          <p:nvPr/>
        </p:nvSpPr>
        <p:spPr>
          <a:xfrm>
            <a:off x="2146853" y="1888129"/>
            <a:ext cx="9706058"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F63825FE-E0E6-E8B9-BC4A-C4C5FB3F02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a:extLst>
              <a:ext uri="{FF2B5EF4-FFF2-40B4-BE49-F238E27FC236}">
                <a16:creationId xmlns:a16="http://schemas.microsoft.com/office/drawing/2014/main" id="{800157DE-EA36-1BE9-2C1A-E9DB37291079}"/>
              </a:ext>
            </a:extLst>
          </p:cNvPr>
          <p:cNvGraphicFramePr>
            <a:graphicFrameLocks noGrp="1"/>
          </p:cNvGraphicFramePr>
          <p:nvPr>
            <p:extLst>
              <p:ext uri="{D42A27DB-BD31-4B8C-83A1-F6EECF244321}">
                <p14:modId xmlns:p14="http://schemas.microsoft.com/office/powerpoint/2010/main" val="1290598113"/>
              </p:ext>
            </p:extLst>
          </p:nvPr>
        </p:nvGraphicFramePr>
        <p:xfrm>
          <a:off x="1374946" y="2036783"/>
          <a:ext cx="9706058" cy="3895451"/>
        </p:xfrm>
        <a:graphic>
          <a:graphicData uri="http://schemas.openxmlformats.org/drawingml/2006/table">
            <a:tbl>
              <a:tblPr firstRow="1" bandRow="1">
                <a:tableStyleId>{5C22544A-7EE6-4342-B048-85BDC9FD1C3A}</a:tableStyleId>
              </a:tblPr>
              <a:tblGrid>
                <a:gridCol w="4323522">
                  <a:extLst>
                    <a:ext uri="{9D8B030D-6E8A-4147-A177-3AD203B41FA5}">
                      <a16:colId xmlns:a16="http://schemas.microsoft.com/office/drawing/2014/main" val="3684497365"/>
                    </a:ext>
                  </a:extLst>
                </a:gridCol>
                <a:gridCol w="5382536">
                  <a:extLst>
                    <a:ext uri="{9D8B030D-6E8A-4147-A177-3AD203B41FA5}">
                      <a16:colId xmlns:a16="http://schemas.microsoft.com/office/drawing/2014/main" val="3499710368"/>
                    </a:ext>
                  </a:extLst>
                </a:gridCol>
              </a:tblGrid>
              <a:tr h="603753">
                <a:tc>
                  <a:txBody>
                    <a:bodyPr/>
                    <a:lstStyle/>
                    <a:p>
                      <a:pPr algn="ctr"/>
                      <a:r>
                        <a:rPr lang="ar-EG" sz="1600" dirty="0">
                          <a:latin typeface="Alexandria" pitchFamily="2" charset="-78"/>
                          <a:cs typeface="Alexandria" pitchFamily="2" charset="-78"/>
                        </a:rPr>
                        <a:t>الخاصية</a:t>
                      </a:r>
                      <a:endParaRPr lang="en-AE" sz="1600" dirty="0">
                        <a:latin typeface="Alexandria" pitchFamily="2" charset="-78"/>
                        <a:cs typeface="Alexandria" pitchFamily="2" charset="-78"/>
                      </a:endParaRPr>
                    </a:p>
                  </a:txBody>
                  <a:tcPr/>
                </a:tc>
                <a:tc>
                  <a:txBody>
                    <a:bodyPr/>
                    <a:lstStyle/>
                    <a:p>
                      <a:pPr algn="ctr"/>
                      <a:r>
                        <a:rPr lang="ar-EG" sz="1600" dirty="0">
                          <a:latin typeface="Alexandria" pitchFamily="2" charset="-78"/>
                          <a:cs typeface="Alexandria" pitchFamily="2" charset="-78"/>
                        </a:rPr>
                        <a:t>التوضيح</a:t>
                      </a:r>
                      <a:endParaRPr lang="en-AE" sz="1600" dirty="0">
                        <a:latin typeface="Alexandria" pitchFamily="2" charset="-78"/>
                        <a:cs typeface="Alexandria" pitchFamily="2" charset="-78"/>
                      </a:endParaRPr>
                    </a:p>
                  </a:txBody>
                  <a:tcPr/>
                </a:tc>
                <a:extLst>
                  <a:ext uri="{0D108BD9-81ED-4DB2-BD59-A6C34878D82A}">
                    <a16:rowId xmlns:a16="http://schemas.microsoft.com/office/drawing/2014/main" val="2744156926"/>
                  </a:ext>
                </a:extLst>
              </a:tr>
              <a:tr h="1042096">
                <a:tc>
                  <a:txBody>
                    <a:bodyPr/>
                    <a:lstStyle/>
                    <a:p>
                      <a:pPr algn="ctr" rtl="1"/>
                      <a:r>
                        <a:rPr lang="ar-AE" sz="1600" dirty="0">
                          <a:latin typeface="Alexandria" pitchFamily="2" charset="-78"/>
                          <a:cs typeface="Alexandria" pitchFamily="2" charset="-78"/>
                        </a:rPr>
                        <a:t>الابتكار</a:t>
                      </a:r>
                      <a:endParaRPr lang="en-AE" sz="1600" dirty="0">
                        <a:latin typeface="Alexandria" pitchFamily="2" charset="-78"/>
                        <a:cs typeface="Alexandria" pitchFamily="2" charset="-78"/>
                      </a:endParaRPr>
                    </a:p>
                  </a:txBody>
                  <a:tcPr/>
                </a:tc>
                <a:tc>
                  <a:txBody>
                    <a:bodyPr/>
                    <a:lstStyle/>
                    <a:p>
                      <a:pPr algn="ctr" rtl="1"/>
                      <a:r>
                        <a:rPr lang="ar-AE" sz="1600" dirty="0">
                          <a:latin typeface="Alexandria" pitchFamily="2" charset="-78"/>
                          <a:cs typeface="Alexandria" pitchFamily="2" charset="-78"/>
                        </a:rPr>
                        <a:t>تقدم حلول جديدة كليًا مثل التمويل الجماعي أو العملات الرقمية</a:t>
                      </a:r>
                      <a:endParaRPr lang="en-AE" sz="1600" dirty="0">
                        <a:latin typeface="Alexandria" pitchFamily="2" charset="-78"/>
                        <a:cs typeface="Alexandria" pitchFamily="2" charset="-78"/>
                      </a:endParaRPr>
                    </a:p>
                  </a:txBody>
                  <a:tcPr/>
                </a:tc>
                <a:extLst>
                  <a:ext uri="{0D108BD9-81ED-4DB2-BD59-A6C34878D82A}">
                    <a16:rowId xmlns:a16="http://schemas.microsoft.com/office/drawing/2014/main" val="2306047988"/>
                  </a:ext>
                </a:extLst>
              </a:tr>
              <a:tr h="603753">
                <a:tc>
                  <a:txBody>
                    <a:bodyPr/>
                    <a:lstStyle/>
                    <a:p>
                      <a:pPr algn="ctr" rtl="1"/>
                      <a:r>
                        <a:rPr lang="ar-AE" sz="1600" dirty="0">
                          <a:latin typeface="Alexandria" pitchFamily="2" charset="-78"/>
                          <a:cs typeface="Alexandria" pitchFamily="2" charset="-78"/>
                        </a:rPr>
                        <a:t>السرعة والكفاءة</a:t>
                      </a:r>
                      <a:endParaRPr lang="en-AE" sz="1600" dirty="0">
                        <a:latin typeface="Alexandria" pitchFamily="2" charset="-78"/>
                        <a:cs typeface="Alexandria" pitchFamily="2" charset="-78"/>
                      </a:endParaRPr>
                    </a:p>
                  </a:txBody>
                  <a:tcPr/>
                </a:tc>
                <a:tc>
                  <a:txBody>
                    <a:bodyPr/>
                    <a:lstStyle/>
                    <a:p>
                      <a:pPr algn="ctr" rtl="1"/>
                      <a:r>
                        <a:rPr lang="ar-AE" sz="1600" dirty="0">
                          <a:latin typeface="Alexandria" pitchFamily="2" charset="-78"/>
                          <a:cs typeface="Alexandria" pitchFamily="2" charset="-78"/>
                        </a:rPr>
                        <a:t>تنفيذ العمليات المالية بشكل لحظي تقريبًا وبتكاليف أقل</a:t>
                      </a:r>
                      <a:endParaRPr lang="en-AE" sz="1600" dirty="0">
                        <a:latin typeface="Alexandria" pitchFamily="2" charset="-78"/>
                        <a:cs typeface="Alexandria" pitchFamily="2" charset="-78"/>
                      </a:endParaRPr>
                    </a:p>
                  </a:txBody>
                  <a:tcPr/>
                </a:tc>
                <a:extLst>
                  <a:ext uri="{0D108BD9-81ED-4DB2-BD59-A6C34878D82A}">
                    <a16:rowId xmlns:a16="http://schemas.microsoft.com/office/drawing/2014/main" val="3108643931"/>
                  </a:ext>
                </a:extLst>
              </a:tr>
              <a:tr h="603753">
                <a:tc>
                  <a:txBody>
                    <a:bodyPr/>
                    <a:lstStyle/>
                    <a:p>
                      <a:pPr algn="ctr" rtl="1"/>
                      <a:r>
                        <a:rPr lang="ar-AE" sz="1600" dirty="0">
                          <a:latin typeface="Alexandria" pitchFamily="2" charset="-78"/>
                          <a:cs typeface="Alexandria" pitchFamily="2" charset="-78"/>
                        </a:rPr>
                        <a:t>الاعتماد على البيانات</a:t>
                      </a:r>
                      <a:endParaRPr lang="en-AE" sz="1600" dirty="0">
                        <a:latin typeface="Alexandria" pitchFamily="2" charset="-78"/>
                        <a:cs typeface="Alexandria" pitchFamily="2" charset="-78"/>
                      </a:endParaRPr>
                    </a:p>
                  </a:txBody>
                  <a:tcPr/>
                </a:tc>
                <a:tc>
                  <a:txBody>
                    <a:bodyPr/>
                    <a:lstStyle/>
                    <a:p>
                      <a:pPr algn="ctr" rtl="1"/>
                      <a:r>
                        <a:rPr lang="ar-AE" sz="1600" dirty="0">
                          <a:latin typeface="Alexandria" pitchFamily="2" charset="-78"/>
                          <a:cs typeface="Alexandria" pitchFamily="2" charset="-78"/>
                        </a:rPr>
                        <a:t>تحليل السلوك المالي للعملاء لتحسين الخدمات</a:t>
                      </a:r>
                      <a:endParaRPr lang="en-AE" sz="1600" dirty="0">
                        <a:latin typeface="Alexandria" pitchFamily="2" charset="-78"/>
                        <a:cs typeface="Alexandria" pitchFamily="2" charset="-78"/>
                      </a:endParaRPr>
                    </a:p>
                  </a:txBody>
                  <a:tcPr/>
                </a:tc>
                <a:extLst>
                  <a:ext uri="{0D108BD9-81ED-4DB2-BD59-A6C34878D82A}">
                    <a16:rowId xmlns:a16="http://schemas.microsoft.com/office/drawing/2014/main" val="2201936600"/>
                  </a:ext>
                </a:extLst>
              </a:tr>
              <a:tr h="1042096">
                <a:tc>
                  <a:txBody>
                    <a:bodyPr/>
                    <a:lstStyle/>
                    <a:p>
                      <a:pPr algn="ctr" rtl="1"/>
                      <a:r>
                        <a:rPr lang="ar-AE" sz="1600" dirty="0">
                          <a:latin typeface="Alexandria" pitchFamily="2" charset="-78"/>
                          <a:cs typeface="Alexandria" pitchFamily="2" charset="-78"/>
                        </a:rPr>
                        <a:t>الوصول والشمول المالي</a:t>
                      </a:r>
                      <a:endParaRPr lang="en-AE" sz="1600" dirty="0">
                        <a:latin typeface="Alexandria" pitchFamily="2" charset="-78"/>
                        <a:cs typeface="Alexandria" pitchFamily="2" charset="-78"/>
                      </a:endParaRPr>
                    </a:p>
                  </a:txBody>
                  <a:tcPr/>
                </a:tc>
                <a:tc>
                  <a:txBody>
                    <a:bodyPr/>
                    <a:lstStyle/>
                    <a:p>
                      <a:pPr algn="ctr" rtl="1"/>
                      <a:r>
                        <a:rPr lang="ar-AE" sz="1600" dirty="0">
                          <a:latin typeface="Alexandria" pitchFamily="2" charset="-78"/>
                          <a:cs typeface="Alexandria" pitchFamily="2" charset="-78"/>
                        </a:rPr>
                        <a:t>تمكين الأفراد غير المتعاملين مع البنوك من الوصول إلى خدمات مالية.</a:t>
                      </a:r>
                      <a:endParaRPr lang="en-AE" sz="1600" dirty="0">
                        <a:latin typeface="Alexandria" pitchFamily="2" charset="-78"/>
                        <a:cs typeface="Alexandria" pitchFamily="2" charset="-78"/>
                      </a:endParaRPr>
                    </a:p>
                  </a:txBody>
                  <a:tcPr/>
                </a:tc>
                <a:extLst>
                  <a:ext uri="{0D108BD9-81ED-4DB2-BD59-A6C34878D82A}">
                    <a16:rowId xmlns:a16="http://schemas.microsoft.com/office/drawing/2014/main" val="676720355"/>
                  </a:ext>
                </a:extLst>
              </a:tr>
            </a:tbl>
          </a:graphicData>
        </a:graphic>
      </p:graphicFrame>
    </p:spTree>
    <p:extLst>
      <p:ext uri="{BB962C8B-B14F-4D97-AF65-F5344CB8AC3E}">
        <p14:creationId xmlns:p14="http://schemas.microsoft.com/office/powerpoint/2010/main" val="39236455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F3AB2-C8A9-BA36-FA3A-58314B9BA273}"/>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B0A10B52-47B7-6717-6CF1-317188A9DDFD}"/>
              </a:ext>
            </a:extLst>
          </p:cNvPr>
          <p:cNvSpPr>
            <a:spLocks noGrp="1"/>
          </p:cNvSpPr>
          <p:nvPr>
            <p:ph type="subTitle" idx="1"/>
          </p:nvPr>
        </p:nvSpPr>
        <p:spPr>
          <a:xfrm>
            <a:off x="0" y="0"/>
            <a:ext cx="12192000" cy="6858000"/>
          </a:xfrm>
        </p:spPr>
        <p:txBody>
          <a:bodyPr>
            <a:normAutofit/>
          </a:bodyPr>
          <a:lstStyle/>
          <a:p>
            <a:pPr marL="0" marR="0" rtl="1">
              <a:lnSpc>
                <a:spcPct val="107000"/>
              </a:lnSpc>
              <a:spcAft>
                <a:spcPts val="800"/>
              </a:spcAft>
              <a:buNone/>
            </a:pPr>
            <a:r>
              <a:rPr lang="ar-SA" sz="1700" b="1" dirty="0">
                <a:solidFill>
                  <a:srgbClr val="00AEEF"/>
                </a:solidFill>
                <a:effectLst/>
                <a:latin typeface="Alexandria" pitchFamily="2" charset="-78"/>
                <a:ea typeface="Calibri" panose="020F0502020204030204" pitchFamily="34" charset="0"/>
                <a:cs typeface="Alexandria" pitchFamily="2" charset="-78"/>
              </a:rPr>
              <a:t>خصائص التكنولوجيا المالية</a:t>
            </a:r>
            <a:r>
              <a:rPr lang="en-AE" sz="1700" b="1" dirty="0">
                <a:solidFill>
                  <a:srgbClr val="00AEEF"/>
                </a:solidFill>
                <a:effectLst/>
                <a:latin typeface="Alexandria" pitchFamily="2" charset="-78"/>
                <a:ea typeface="Calibri" panose="020F0502020204030204" pitchFamily="34" charset="0"/>
                <a:cs typeface="Alexandria" pitchFamily="2" charset="-78"/>
              </a:rPr>
              <a:t> (FinTech)</a:t>
            </a:r>
            <a:endParaRPr lang="en-US" sz="1700" b="1" dirty="0">
              <a:solidFill>
                <a:srgbClr val="00AEEF"/>
              </a:solidFill>
              <a:effectLst/>
              <a:latin typeface="Alexandria" pitchFamily="2" charset="-78"/>
              <a:ea typeface="Calibri" panose="020F0502020204030204" pitchFamily="34" charset="0"/>
              <a:cs typeface="Alexandria" pitchFamily="2" charset="-78"/>
            </a:endParaRPr>
          </a:p>
          <a:p>
            <a:pPr marL="0" marR="0" algn="r" rtl="1">
              <a:lnSpc>
                <a:spcPct val="107000"/>
              </a:lnSpc>
              <a:spcAft>
                <a:spcPts val="800"/>
              </a:spcAft>
              <a:buNone/>
            </a:pPr>
            <a:r>
              <a:rPr lang="ar-SA" sz="1700" dirty="0">
                <a:effectLst/>
                <a:latin typeface="Alexandria" pitchFamily="2" charset="-78"/>
                <a:ea typeface="Calibri" panose="020F0502020204030204" pitchFamily="34" charset="0"/>
                <a:cs typeface="Alexandria" pitchFamily="2" charset="-78"/>
              </a:rPr>
              <a:t>تتميز التكنولوجيا المالية بمجموعة من الخصائص الجوهرية التي تميزها عن النماذج المصرفية التقليدية، وتعكس طبيعتها القائمة على الابتكار الرقمي وإعادة تشكيل الخدمات المالية. ويمكن بيان أهم هذه الخصائص على النحو الآتي</a:t>
            </a:r>
            <a:r>
              <a:rPr lang="en-AE" sz="1700" dirty="0">
                <a:effectLst/>
                <a:latin typeface="Alexandria" pitchFamily="2" charset="-78"/>
                <a:ea typeface="Calibri" panose="020F0502020204030204" pitchFamily="34" charset="0"/>
                <a:cs typeface="Alexandria" pitchFamily="2" charset="-78"/>
              </a:rPr>
              <a:t>:</a:t>
            </a:r>
          </a:p>
          <a:p>
            <a:pPr marL="0" marR="0" algn="r" rtl="1">
              <a:lnSpc>
                <a:spcPct val="107000"/>
              </a:lnSpc>
              <a:spcAft>
                <a:spcPts val="800"/>
              </a:spcAft>
              <a:buNone/>
            </a:pPr>
            <a:r>
              <a:rPr lang="ar-SA" sz="1700" b="1" dirty="0">
                <a:solidFill>
                  <a:srgbClr val="00AEEF"/>
                </a:solidFill>
                <a:effectLst/>
                <a:latin typeface="Alexandria" pitchFamily="2" charset="-78"/>
                <a:ea typeface="Calibri" panose="020F0502020204030204" pitchFamily="34" charset="0"/>
                <a:cs typeface="Alexandria" pitchFamily="2" charset="-78"/>
              </a:rPr>
              <a:t>أولاً: الاعتماد على التكنولوجيا الرقمية المتقدمة</a:t>
            </a:r>
            <a:endParaRPr lang="en-AE" sz="1700" b="1" dirty="0">
              <a:solidFill>
                <a:srgbClr val="00AEEF"/>
              </a:solidFill>
              <a:effectLst/>
              <a:latin typeface="Alexandria" pitchFamily="2" charset="-78"/>
              <a:ea typeface="Calibri" panose="020F0502020204030204" pitchFamily="34" charset="0"/>
              <a:cs typeface="Alexandria" pitchFamily="2" charset="-78"/>
            </a:endParaRPr>
          </a:p>
          <a:p>
            <a:pPr marL="0" marR="0" algn="r" rtl="1">
              <a:lnSpc>
                <a:spcPct val="107000"/>
              </a:lnSpc>
              <a:spcAft>
                <a:spcPts val="800"/>
              </a:spcAft>
              <a:buNone/>
            </a:pPr>
            <a:r>
              <a:rPr lang="ar-SA" sz="1700" dirty="0">
                <a:effectLst/>
                <a:latin typeface="Alexandria" pitchFamily="2" charset="-78"/>
                <a:ea typeface="Calibri" panose="020F0502020204030204" pitchFamily="34" charset="0"/>
                <a:cs typeface="Alexandria" pitchFamily="2" charset="-78"/>
              </a:rPr>
              <a:t>تقوم التكنولوجيا المالية على توظيف تقنيات حديثة مثل الذكاء الاصطناعي، وتحليل البيانات الضخمة، والحوسبة السحابية، وتقنية البلوك تشين، بهدف تطوير الخدمات المالية وتحسين كفاءتها. ويجعل هذا الاعتماد التكنولوجيا المالية نظامًا قائمًا على الابتكار المستمر</a:t>
            </a:r>
            <a:r>
              <a:rPr lang="en-AE" sz="1700" dirty="0">
                <a:effectLst/>
                <a:latin typeface="Alexandria" pitchFamily="2" charset="-78"/>
                <a:ea typeface="Calibri" panose="020F0502020204030204" pitchFamily="34" charset="0"/>
                <a:cs typeface="Alexandria" pitchFamily="2" charset="-78"/>
              </a:rPr>
              <a:t>.</a:t>
            </a:r>
          </a:p>
          <a:p>
            <a:pPr marL="0" marR="0" algn="r" rtl="1">
              <a:lnSpc>
                <a:spcPct val="107000"/>
              </a:lnSpc>
              <a:spcAft>
                <a:spcPts val="800"/>
              </a:spcAft>
              <a:buNone/>
            </a:pPr>
            <a:r>
              <a:rPr lang="ar-SA" sz="1700" b="1" dirty="0">
                <a:solidFill>
                  <a:srgbClr val="00AEEF"/>
                </a:solidFill>
                <a:effectLst/>
                <a:latin typeface="Alexandria" pitchFamily="2" charset="-78"/>
                <a:ea typeface="Calibri" panose="020F0502020204030204" pitchFamily="34" charset="0"/>
                <a:cs typeface="Alexandria" pitchFamily="2" charset="-78"/>
              </a:rPr>
              <a:t>ثانياً: السرعة في تقديم الخدمات المالية</a:t>
            </a:r>
            <a:endParaRPr lang="en-AE" sz="1700" b="1" dirty="0">
              <a:solidFill>
                <a:srgbClr val="00AEEF"/>
              </a:solidFill>
              <a:effectLst/>
              <a:latin typeface="Alexandria" pitchFamily="2" charset="-78"/>
              <a:ea typeface="Calibri" panose="020F0502020204030204" pitchFamily="34" charset="0"/>
              <a:cs typeface="Alexandria" pitchFamily="2" charset="-78"/>
            </a:endParaRPr>
          </a:p>
          <a:p>
            <a:pPr marL="0" marR="0" algn="r" rtl="1">
              <a:lnSpc>
                <a:spcPct val="107000"/>
              </a:lnSpc>
              <a:spcAft>
                <a:spcPts val="800"/>
              </a:spcAft>
              <a:buNone/>
            </a:pPr>
            <a:r>
              <a:rPr lang="ar-SA" sz="1700" dirty="0">
                <a:effectLst/>
                <a:latin typeface="Alexandria" pitchFamily="2" charset="-78"/>
                <a:ea typeface="Calibri" panose="020F0502020204030204" pitchFamily="34" charset="0"/>
                <a:cs typeface="Alexandria" pitchFamily="2" charset="-78"/>
              </a:rPr>
              <a:t>تتميز حلول التكنولوجيا المالية بقدرتها على تنفيذ المعاملات المالية في وقت قصير جدًا مقارنة بالأنظمة التقليدية، سواء في التحويلات أو الدفع أو إدارة الحسابات، وهو ما يعزز كفاءة النظام المالي بشكل ملحوظ</a:t>
            </a:r>
            <a:r>
              <a:rPr lang="en-AE" sz="1700" dirty="0">
                <a:effectLst/>
                <a:latin typeface="Alexandria" pitchFamily="2" charset="-78"/>
                <a:ea typeface="Calibri" panose="020F0502020204030204" pitchFamily="34" charset="0"/>
                <a:cs typeface="Alexandria" pitchFamily="2" charset="-78"/>
              </a:rPr>
              <a:t>.</a:t>
            </a:r>
          </a:p>
          <a:p>
            <a:pPr marL="0" marR="0" algn="r" rtl="1">
              <a:lnSpc>
                <a:spcPct val="107000"/>
              </a:lnSpc>
              <a:spcAft>
                <a:spcPts val="800"/>
              </a:spcAft>
              <a:buNone/>
            </a:pPr>
            <a:r>
              <a:rPr lang="ar-SA" sz="1700" b="1" dirty="0">
                <a:solidFill>
                  <a:srgbClr val="00AEEF"/>
                </a:solidFill>
                <a:effectLst/>
                <a:latin typeface="Alexandria" pitchFamily="2" charset="-78"/>
                <a:ea typeface="Calibri" panose="020F0502020204030204" pitchFamily="34" charset="0"/>
                <a:cs typeface="Alexandria" pitchFamily="2" charset="-78"/>
              </a:rPr>
              <a:t>ثالثاً: انخفاض التكاليف التشغيلية</a:t>
            </a:r>
            <a:endParaRPr lang="en-AE" sz="1700" b="1" dirty="0">
              <a:solidFill>
                <a:srgbClr val="00AEEF"/>
              </a:solidFill>
              <a:effectLst/>
              <a:latin typeface="Alexandria" pitchFamily="2" charset="-78"/>
              <a:ea typeface="Calibri" panose="020F0502020204030204" pitchFamily="34" charset="0"/>
              <a:cs typeface="Alexandria" pitchFamily="2" charset="-78"/>
            </a:endParaRPr>
          </a:p>
          <a:p>
            <a:pPr marL="0" marR="0" algn="r" rtl="1">
              <a:lnSpc>
                <a:spcPct val="107000"/>
              </a:lnSpc>
              <a:spcAft>
                <a:spcPts val="800"/>
              </a:spcAft>
              <a:buNone/>
            </a:pPr>
            <a:r>
              <a:rPr lang="ar-SA" sz="1700" dirty="0">
                <a:effectLst/>
                <a:latin typeface="Alexandria" pitchFamily="2" charset="-78"/>
                <a:ea typeface="Calibri" panose="020F0502020204030204" pitchFamily="34" charset="0"/>
                <a:cs typeface="Alexandria" pitchFamily="2" charset="-78"/>
              </a:rPr>
              <a:t>تسهم التكنولوجيا المالية في تقليل التكاليف المرتبطة بتشغيل الفروع التقليدية والعمالة الورقية، من خلال الاعتماد على الأنظمة الرقمية المؤتمتة، مما ينعكس على خفض رسوم الخدمات المقدمة للعملاء</a:t>
            </a:r>
            <a:r>
              <a:rPr lang="en-AE" sz="1700" dirty="0">
                <a:effectLst/>
                <a:latin typeface="Alexandria" pitchFamily="2" charset="-78"/>
                <a:ea typeface="Calibri" panose="020F0502020204030204" pitchFamily="34" charset="0"/>
                <a:cs typeface="Alexandria" pitchFamily="2" charset="-78"/>
              </a:rPr>
              <a:t>.</a:t>
            </a:r>
          </a:p>
          <a:p>
            <a:pPr marL="0" marR="0" algn="r" rtl="1">
              <a:lnSpc>
                <a:spcPct val="107000"/>
              </a:lnSpc>
              <a:spcAft>
                <a:spcPts val="800"/>
              </a:spcAft>
              <a:buNone/>
            </a:pPr>
            <a:r>
              <a:rPr lang="ar-SA" sz="1700" b="1" dirty="0">
                <a:solidFill>
                  <a:srgbClr val="00AEEF"/>
                </a:solidFill>
                <a:effectLst/>
                <a:latin typeface="Alexandria" pitchFamily="2" charset="-78"/>
                <a:ea typeface="Calibri" panose="020F0502020204030204" pitchFamily="34" charset="0"/>
                <a:cs typeface="Alexandria" pitchFamily="2" charset="-78"/>
              </a:rPr>
              <a:t>رابعاً: سهولة الوصول إلى الخدمات المالية</a:t>
            </a:r>
            <a:endParaRPr lang="en-AE" sz="1700" b="1" dirty="0">
              <a:solidFill>
                <a:srgbClr val="00AEEF"/>
              </a:solidFill>
              <a:effectLst/>
              <a:latin typeface="Alexandria" pitchFamily="2" charset="-78"/>
              <a:ea typeface="Calibri" panose="020F0502020204030204" pitchFamily="34" charset="0"/>
              <a:cs typeface="Alexandria" pitchFamily="2" charset="-78"/>
            </a:endParaRPr>
          </a:p>
          <a:p>
            <a:pPr marL="0" marR="0" algn="r" rtl="1">
              <a:lnSpc>
                <a:spcPct val="107000"/>
              </a:lnSpc>
              <a:spcAft>
                <a:spcPts val="800"/>
              </a:spcAft>
              <a:buNone/>
            </a:pPr>
            <a:r>
              <a:rPr lang="ar-SA" sz="1700" dirty="0">
                <a:effectLst/>
                <a:latin typeface="Alexandria" pitchFamily="2" charset="-78"/>
                <a:ea typeface="Calibri" panose="020F0502020204030204" pitchFamily="34" charset="0"/>
                <a:cs typeface="Alexandria" pitchFamily="2" charset="-78"/>
              </a:rPr>
              <a:t>تتيح التكنولوجيا المالية إمكانية الوصول إلى الخدمات المصرفية عبر الهواتف الذكية والتطبيقات الإلكترونية في أي وقت ومن أي مكان، وهو ما يعزز مفهوم “الخدمات المالية دون حدود مكانية أو زمنية</a:t>
            </a:r>
            <a:r>
              <a:rPr lang="en-AE" sz="1700" dirty="0">
                <a:effectLst/>
                <a:latin typeface="Alexandria" pitchFamily="2" charset="-78"/>
                <a:ea typeface="Calibri" panose="020F0502020204030204" pitchFamily="34" charset="0"/>
                <a:cs typeface="Alexandria" pitchFamily="2" charset="-78"/>
              </a:rPr>
              <a:t>”.</a:t>
            </a:r>
          </a:p>
          <a:p>
            <a:endParaRPr lang="en-AE" dirty="0"/>
          </a:p>
        </p:txBody>
      </p:sp>
      <p:pic>
        <p:nvPicPr>
          <p:cNvPr id="2" name="Graphic 21">
            <a:extLst>
              <a:ext uri="{FF2B5EF4-FFF2-40B4-BE49-F238E27FC236}">
                <a16:creationId xmlns:a16="http://schemas.microsoft.com/office/drawing/2014/main" id="{73CD9446-8200-78B1-15AA-11E9B78E4B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457796"/>
          </a:xfrm>
          <a:prstGeom prst="rect">
            <a:avLst/>
          </a:prstGeom>
        </p:spPr>
      </p:pic>
    </p:spTree>
    <p:extLst>
      <p:ext uri="{BB962C8B-B14F-4D97-AF65-F5344CB8AC3E}">
        <p14:creationId xmlns:p14="http://schemas.microsoft.com/office/powerpoint/2010/main" val="2795655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14D359-F2AC-FF6C-17D3-21F8CF9CCF0D}"/>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097FF308-FB3A-C9E7-F0FF-4AE4ADAD3258}"/>
              </a:ext>
            </a:extLst>
          </p:cNvPr>
          <p:cNvSpPr>
            <a:spLocks noGrp="1"/>
          </p:cNvSpPr>
          <p:nvPr>
            <p:ph type="subTitle" idx="1"/>
          </p:nvPr>
        </p:nvSpPr>
        <p:spPr>
          <a:xfrm>
            <a:off x="-167054" y="650630"/>
            <a:ext cx="12192000" cy="6858000"/>
          </a:xfrm>
        </p:spPr>
        <p:txBody>
          <a:bodyPr>
            <a:normAutofit/>
          </a:bodyPr>
          <a:lstStyle/>
          <a:p>
            <a:pPr marL="0" marR="0" algn="r" rtl="1">
              <a:lnSpc>
                <a:spcPct val="107000"/>
              </a:lnSpc>
              <a:spcAft>
                <a:spcPts val="800"/>
              </a:spcAft>
              <a:buNone/>
            </a:pPr>
            <a:endParaRPr lang="en-US" sz="1800" dirty="0">
              <a:solidFill>
                <a:srgbClr val="FF0000"/>
              </a:solidFill>
              <a:effectLst/>
              <a:latin typeface="Alexandria" pitchFamily="2" charset="-78"/>
              <a:ea typeface="Calibri" panose="020F0502020204030204" pitchFamily="34" charset="0"/>
              <a:cs typeface="Alexandria" pitchFamily="2" charset="-78"/>
            </a:endParaRPr>
          </a:p>
          <a:p>
            <a:pPr marL="0" marR="0" algn="r" rtl="1">
              <a:lnSpc>
                <a:spcPct val="107000"/>
              </a:lnSpc>
              <a:spcAft>
                <a:spcPts val="800"/>
              </a:spcAft>
              <a:buNone/>
            </a:pPr>
            <a:r>
              <a:rPr lang="ar-SA" sz="1800" b="1" dirty="0">
                <a:solidFill>
                  <a:srgbClr val="00AEEF"/>
                </a:solidFill>
                <a:effectLst/>
                <a:latin typeface="Alexandria" pitchFamily="2" charset="-78"/>
                <a:ea typeface="Calibri" panose="020F0502020204030204" pitchFamily="34" charset="0"/>
                <a:cs typeface="Alexandria" pitchFamily="2" charset="-78"/>
              </a:rPr>
              <a:t>خامساً: تعزيز الشمول المالي</a:t>
            </a:r>
            <a:endParaRPr lang="en-AE" sz="1800" b="1" dirty="0">
              <a:solidFill>
                <a:srgbClr val="00AEEF"/>
              </a:solidFill>
              <a:effectLst/>
              <a:latin typeface="Alexandria" pitchFamily="2" charset="-78"/>
              <a:ea typeface="Calibri" panose="020F0502020204030204" pitchFamily="34" charset="0"/>
              <a:cs typeface="Alexandria" pitchFamily="2" charset="-78"/>
            </a:endParaRPr>
          </a:p>
          <a:p>
            <a:pPr marL="0" marR="0" algn="r" rtl="1">
              <a:lnSpc>
                <a:spcPct val="107000"/>
              </a:lnSpc>
              <a:spcAft>
                <a:spcPts val="800"/>
              </a:spcAft>
              <a:buNone/>
            </a:pPr>
            <a:r>
              <a:rPr lang="ar-SA" sz="1800" dirty="0">
                <a:effectLst/>
                <a:latin typeface="Alexandria" pitchFamily="2" charset="-78"/>
                <a:ea typeface="Calibri" panose="020F0502020204030204" pitchFamily="34" charset="0"/>
                <a:cs typeface="Alexandria" pitchFamily="2" charset="-78"/>
              </a:rPr>
              <a:t>تسهم التكنولوجيا المالية في إدماج فئات واسعة من المجتمع، خاصة الأفراد غير المشمولين بالخدمات المصرفية التقليدية، من خلال تقديم حلول مالية مرنة وسهلة الاستخدام</a:t>
            </a:r>
            <a:r>
              <a:rPr lang="en-AE" sz="1800" dirty="0">
                <a:effectLst/>
                <a:latin typeface="Alexandria" pitchFamily="2" charset="-78"/>
                <a:ea typeface="Calibri" panose="020F0502020204030204" pitchFamily="34" charset="0"/>
                <a:cs typeface="Alexandria" pitchFamily="2" charset="-78"/>
              </a:rPr>
              <a:t>.</a:t>
            </a:r>
          </a:p>
          <a:p>
            <a:pPr marL="0" marR="0" algn="r" rtl="1">
              <a:lnSpc>
                <a:spcPct val="107000"/>
              </a:lnSpc>
              <a:spcAft>
                <a:spcPts val="800"/>
              </a:spcAft>
              <a:buNone/>
            </a:pPr>
            <a:r>
              <a:rPr lang="ar-SA" sz="1800" b="1" dirty="0">
                <a:solidFill>
                  <a:srgbClr val="00AEEF"/>
                </a:solidFill>
                <a:effectLst/>
                <a:latin typeface="Alexandria" pitchFamily="2" charset="-78"/>
                <a:ea typeface="Calibri" panose="020F0502020204030204" pitchFamily="34" charset="0"/>
                <a:cs typeface="Alexandria" pitchFamily="2" charset="-78"/>
              </a:rPr>
              <a:t>سادساً: الابتكار المستمر وتعدد النماذج</a:t>
            </a:r>
            <a:endParaRPr lang="en-AE" sz="1800" b="1" dirty="0">
              <a:solidFill>
                <a:srgbClr val="00AEEF"/>
              </a:solidFill>
              <a:effectLst/>
              <a:latin typeface="Alexandria" pitchFamily="2" charset="-78"/>
              <a:ea typeface="Calibri" panose="020F0502020204030204" pitchFamily="34" charset="0"/>
              <a:cs typeface="Alexandria" pitchFamily="2" charset="-78"/>
            </a:endParaRPr>
          </a:p>
          <a:p>
            <a:pPr marL="0" marR="0" algn="r" rtl="1">
              <a:lnSpc>
                <a:spcPct val="107000"/>
              </a:lnSpc>
              <a:spcAft>
                <a:spcPts val="800"/>
              </a:spcAft>
              <a:buNone/>
            </a:pPr>
            <a:r>
              <a:rPr lang="ar-SA" sz="1800" dirty="0">
                <a:effectLst/>
                <a:latin typeface="Alexandria" pitchFamily="2" charset="-78"/>
                <a:ea typeface="Calibri" panose="020F0502020204030204" pitchFamily="34" charset="0"/>
                <a:cs typeface="Alexandria" pitchFamily="2" charset="-78"/>
              </a:rPr>
              <a:t>تتميز التكنولوجيا المالية بكونها بيئة ديناميكية تتطور باستمرار، حيث تظهر فيها نماذج جديدة مثل المحافظ الرقمية، التمويل الجماعي، البنوك الرقمية، والعملات المشفرة</a:t>
            </a:r>
            <a:r>
              <a:rPr lang="en-AE" sz="1800" dirty="0">
                <a:effectLst/>
                <a:latin typeface="Alexandria" pitchFamily="2" charset="-78"/>
                <a:ea typeface="Calibri" panose="020F0502020204030204" pitchFamily="34" charset="0"/>
                <a:cs typeface="Alexandria" pitchFamily="2" charset="-78"/>
              </a:rPr>
              <a:t>.</a:t>
            </a:r>
          </a:p>
          <a:p>
            <a:pPr marL="0" marR="0" algn="r" rtl="1">
              <a:lnSpc>
                <a:spcPct val="107000"/>
              </a:lnSpc>
              <a:spcAft>
                <a:spcPts val="800"/>
              </a:spcAft>
              <a:buNone/>
            </a:pPr>
            <a:r>
              <a:rPr lang="ar-SA" sz="1800" b="1" dirty="0">
                <a:solidFill>
                  <a:srgbClr val="00AEEF"/>
                </a:solidFill>
                <a:effectLst/>
                <a:latin typeface="Alexandria" pitchFamily="2" charset="-78"/>
                <a:ea typeface="Calibri" panose="020F0502020204030204" pitchFamily="34" charset="0"/>
                <a:cs typeface="Alexandria" pitchFamily="2" charset="-78"/>
              </a:rPr>
              <a:t>سابعاً: تحسين تجربة المستخدم</a:t>
            </a:r>
            <a:endParaRPr lang="en-AE" sz="1800" b="1" dirty="0">
              <a:solidFill>
                <a:srgbClr val="00AEEF"/>
              </a:solidFill>
              <a:effectLst/>
              <a:latin typeface="Alexandria" pitchFamily="2" charset="-78"/>
              <a:ea typeface="Calibri" panose="020F0502020204030204" pitchFamily="34" charset="0"/>
              <a:cs typeface="Alexandria" pitchFamily="2" charset="-78"/>
            </a:endParaRPr>
          </a:p>
          <a:p>
            <a:pPr marL="0" marR="0" algn="r" rtl="1">
              <a:lnSpc>
                <a:spcPct val="107000"/>
              </a:lnSpc>
              <a:spcAft>
                <a:spcPts val="800"/>
              </a:spcAft>
              <a:buNone/>
            </a:pPr>
            <a:r>
              <a:rPr lang="ar-SA" sz="1800" dirty="0">
                <a:effectLst/>
                <a:latin typeface="Alexandria" pitchFamily="2" charset="-78"/>
                <a:ea typeface="Calibri" panose="020F0502020204030204" pitchFamily="34" charset="0"/>
                <a:cs typeface="Alexandria" pitchFamily="2" charset="-78"/>
              </a:rPr>
              <a:t>تركز التكنولوجيا المالية على تصميم خدمات سهلة الاستخدام تعتمد على واجهات رقمية مرنة وتفاعلية، مما يرفع مستوى رضا العملاء ويعزز تجربة المستخدم</a:t>
            </a:r>
            <a:r>
              <a:rPr lang="en-AE" sz="1800" dirty="0">
                <a:effectLst/>
                <a:latin typeface="Alexandria" pitchFamily="2" charset="-78"/>
                <a:ea typeface="Calibri" panose="020F0502020204030204" pitchFamily="34" charset="0"/>
                <a:cs typeface="Alexandria" pitchFamily="2" charset="-78"/>
              </a:rPr>
              <a:t>.</a:t>
            </a:r>
          </a:p>
          <a:p>
            <a:pPr marL="0" marR="0" algn="r" rtl="1">
              <a:lnSpc>
                <a:spcPct val="107000"/>
              </a:lnSpc>
              <a:spcAft>
                <a:spcPts val="800"/>
              </a:spcAft>
              <a:buNone/>
            </a:pPr>
            <a:r>
              <a:rPr lang="ar-SA" sz="1800" b="1" dirty="0">
                <a:solidFill>
                  <a:srgbClr val="00AEEF"/>
                </a:solidFill>
                <a:effectLst/>
                <a:latin typeface="Alexandria" pitchFamily="2" charset="-78"/>
                <a:ea typeface="Calibri" panose="020F0502020204030204" pitchFamily="34" charset="0"/>
                <a:cs typeface="Alexandria" pitchFamily="2" charset="-78"/>
              </a:rPr>
              <a:t>ثامناً: الاعتماد على البيانات والتحليل الذكي</a:t>
            </a:r>
            <a:endParaRPr lang="en-AE" sz="1800" b="1" dirty="0">
              <a:solidFill>
                <a:srgbClr val="00AEEF"/>
              </a:solidFill>
              <a:effectLst/>
              <a:latin typeface="Alexandria" pitchFamily="2" charset="-78"/>
              <a:ea typeface="Calibri" panose="020F0502020204030204" pitchFamily="34" charset="0"/>
              <a:cs typeface="Alexandria" pitchFamily="2" charset="-78"/>
            </a:endParaRPr>
          </a:p>
          <a:p>
            <a:pPr marL="0" marR="0" algn="r" rtl="1">
              <a:lnSpc>
                <a:spcPct val="107000"/>
              </a:lnSpc>
              <a:spcAft>
                <a:spcPts val="800"/>
              </a:spcAft>
              <a:buNone/>
            </a:pPr>
            <a:r>
              <a:rPr lang="ar-SA" sz="1800" dirty="0">
                <a:effectLst/>
                <a:latin typeface="Alexandria" pitchFamily="2" charset="-78"/>
                <a:ea typeface="Calibri" panose="020F0502020204030204" pitchFamily="34" charset="0"/>
                <a:cs typeface="Alexandria" pitchFamily="2" charset="-78"/>
              </a:rPr>
              <a:t>تعتمد التكنولوجيا المالية بشكل كبير على تحليل البيانات المالية وسلوك العملاء بهدف تقديم خدمات مخصصة، وإدارة المخاطر، واتخاذ قرارات مالية أكثر دقة</a:t>
            </a:r>
            <a:r>
              <a:rPr lang="en-AE" sz="1800" dirty="0">
                <a:effectLst/>
                <a:latin typeface="Alexandria" pitchFamily="2" charset="-78"/>
                <a:ea typeface="Calibri" panose="020F0502020204030204" pitchFamily="34" charset="0"/>
                <a:cs typeface="Alexandria" pitchFamily="2" charset="-78"/>
              </a:rPr>
              <a:t>.</a:t>
            </a:r>
          </a:p>
          <a:p>
            <a:endParaRPr lang="en-AE" sz="2200" dirty="0"/>
          </a:p>
        </p:txBody>
      </p:sp>
      <p:pic>
        <p:nvPicPr>
          <p:cNvPr id="2" name="Graphic 21">
            <a:extLst>
              <a:ext uri="{FF2B5EF4-FFF2-40B4-BE49-F238E27FC236}">
                <a16:creationId xmlns:a16="http://schemas.microsoft.com/office/drawing/2014/main" id="{D23777C5-758A-089B-37BA-CBA0F8469C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8878" y="0"/>
            <a:ext cx="2305141" cy="474453"/>
          </a:xfrm>
          <a:prstGeom prst="rect">
            <a:avLst/>
          </a:prstGeom>
        </p:spPr>
      </p:pic>
    </p:spTree>
    <p:extLst>
      <p:ext uri="{BB962C8B-B14F-4D97-AF65-F5344CB8AC3E}">
        <p14:creationId xmlns:p14="http://schemas.microsoft.com/office/powerpoint/2010/main" val="3696540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027371-85C1-DC7D-7C6D-9EC82B9D885F}"/>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3E85EDCC-8C6C-4B14-CB28-DA4D688013C9}"/>
              </a:ext>
            </a:extLst>
          </p:cNvPr>
          <p:cNvSpPr>
            <a:spLocks noGrp="1"/>
          </p:cNvSpPr>
          <p:nvPr>
            <p:ph type="subTitle" idx="1"/>
          </p:nvPr>
        </p:nvSpPr>
        <p:spPr>
          <a:xfrm>
            <a:off x="-82296" y="826477"/>
            <a:ext cx="12192000" cy="6858000"/>
          </a:xfrm>
        </p:spPr>
        <p:txBody>
          <a:bodyPr>
            <a:normAutofit/>
          </a:bodyPr>
          <a:lstStyle/>
          <a:p>
            <a:pPr marL="0" marR="0" algn="r" rtl="1">
              <a:lnSpc>
                <a:spcPct val="107000"/>
              </a:lnSpc>
              <a:spcAft>
                <a:spcPts val="800"/>
              </a:spcAft>
              <a:buNone/>
            </a:pPr>
            <a:endParaRPr lang="en-US" sz="1800" dirty="0">
              <a:solidFill>
                <a:srgbClr val="FF0000"/>
              </a:solidFill>
              <a:effectLst/>
              <a:latin typeface="Alexandria" pitchFamily="2" charset="-78"/>
              <a:ea typeface="Calibri" panose="020F0502020204030204" pitchFamily="34" charset="0"/>
              <a:cs typeface="Alexandria" pitchFamily="2" charset="-78"/>
            </a:endParaRPr>
          </a:p>
          <a:p>
            <a:pPr marL="0" marR="0" algn="r" rtl="1">
              <a:lnSpc>
                <a:spcPct val="107000"/>
              </a:lnSpc>
              <a:spcAft>
                <a:spcPts val="800"/>
              </a:spcAft>
              <a:buNone/>
            </a:pPr>
            <a:r>
              <a:rPr lang="ar-SA" sz="1800" b="1" dirty="0">
                <a:solidFill>
                  <a:srgbClr val="00AEEF"/>
                </a:solidFill>
                <a:effectLst/>
                <a:latin typeface="Alexandria" pitchFamily="2" charset="-78"/>
                <a:ea typeface="Calibri" panose="020F0502020204030204" pitchFamily="34" charset="0"/>
                <a:cs typeface="Alexandria" pitchFamily="2" charset="-78"/>
              </a:rPr>
              <a:t>تاسعاً: الأتمتة وتقليل التدخل البشري</a:t>
            </a:r>
            <a:endParaRPr lang="en-AE" sz="1800" b="1" dirty="0">
              <a:solidFill>
                <a:srgbClr val="00AEEF"/>
              </a:solidFill>
              <a:effectLst/>
              <a:latin typeface="Alexandria" pitchFamily="2" charset="-78"/>
              <a:ea typeface="Calibri" panose="020F0502020204030204" pitchFamily="34" charset="0"/>
              <a:cs typeface="Alexandria" pitchFamily="2" charset="-78"/>
            </a:endParaRPr>
          </a:p>
          <a:p>
            <a:pPr marL="0" marR="0" algn="r" rtl="1">
              <a:lnSpc>
                <a:spcPct val="107000"/>
              </a:lnSpc>
              <a:spcAft>
                <a:spcPts val="800"/>
              </a:spcAft>
              <a:buNone/>
            </a:pPr>
            <a:r>
              <a:rPr lang="ar-SA" sz="1800" dirty="0">
                <a:effectLst/>
                <a:latin typeface="Alexandria" pitchFamily="2" charset="-78"/>
                <a:ea typeface="Calibri" panose="020F0502020204030204" pitchFamily="34" charset="0"/>
                <a:cs typeface="Alexandria" pitchFamily="2" charset="-78"/>
              </a:rPr>
              <a:t>تعتمد العديد من خدمات التكنولوجيا المالية على الأتمتة الكاملة أو شبه الكاملة، مثل أنظمة الرد الآلي، وإدارة الحسابات الذكية، وإجراءات التحقق الإلكتروني، مما يقلل من الأخطاء البشرية</a:t>
            </a:r>
            <a:r>
              <a:rPr lang="en-AE" sz="1800" dirty="0">
                <a:effectLst/>
                <a:latin typeface="Alexandria" pitchFamily="2" charset="-78"/>
                <a:ea typeface="Calibri" panose="020F0502020204030204" pitchFamily="34" charset="0"/>
                <a:cs typeface="Alexandria" pitchFamily="2" charset="-78"/>
              </a:rPr>
              <a:t>.</a:t>
            </a:r>
          </a:p>
          <a:p>
            <a:pPr marL="0" marR="0" algn="r" rtl="1">
              <a:lnSpc>
                <a:spcPct val="107000"/>
              </a:lnSpc>
              <a:spcAft>
                <a:spcPts val="800"/>
              </a:spcAft>
              <a:buNone/>
            </a:pPr>
            <a:r>
              <a:rPr lang="ar-SA" sz="1800" b="1" dirty="0">
                <a:solidFill>
                  <a:srgbClr val="00AEEF"/>
                </a:solidFill>
                <a:effectLst/>
                <a:latin typeface="Alexandria" pitchFamily="2" charset="-78"/>
                <a:ea typeface="Calibri" panose="020F0502020204030204" pitchFamily="34" charset="0"/>
                <a:cs typeface="Alexandria" pitchFamily="2" charset="-78"/>
              </a:rPr>
              <a:t>عاشراً: المرونة والتكيف السريع</a:t>
            </a:r>
            <a:endParaRPr lang="en-AE" sz="1800" b="1" dirty="0">
              <a:solidFill>
                <a:srgbClr val="00AEEF"/>
              </a:solidFill>
              <a:effectLst/>
              <a:latin typeface="Alexandria" pitchFamily="2" charset="-78"/>
              <a:ea typeface="Calibri" panose="020F0502020204030204" pitchFamily="34" charset="0"/>
              <a:cs typeface="Alexandria" pitchFamily="2" charset="-78"/>
            </a:endParaRPr>
          </a:p>
          <a:p>
            <a:pPr marL="0" marR="0" algn="r" rtl="1">
              <a:lnSpc>
                <a:spcPct val="107000"/>
              </a:lnSpc>
              <a:spcAft>
                <a:spcPts val="800"/>
              </a:spcAft>
              <a:buNone/>
            </a:pPr>
            <a:r>
              <a:rPr lang="ar-SA" sz="1800" dirty="0">
                <a:effectLst/>
                <a:latin typeface="Alexandria" pitchFamily="2" charset="-78"/>
                <a:ea typeface="Calibri" panose="020F0502020204030204" pitchFamily="34" charset="0"/>
                <a:cs typeface="Alexandria" pitchFamily="2" charset="-78"/>
              </a:rPr>
              <a:t>تتميز التكنولوجيا المالية بقدرتها على التكيف مع التغيرات السريعة في السوق والاحتياجات المالية، مقارنة بالبنوك التقليدية التي تتسم ببطء نسبي في التحديث والتطوير</a:t>
            </a:r>
            <a:r>
              <a:rPr lang="en-AE" sz="1800" dirty="0">
                <a:effectLst/>
                <a:latin typeface="Alexandria" pitchFamily="2" charset="-78"/>
                <a:ea typeface="Calibri" panose="020F0502020204030204" pitchFamily="34" charset="0"/>
                <a:cs typeface="Alexandria" pitchFamily="2" charset="-78"/>
              </a:rPr>
              <a:t>.</a:t>
            </a:r>
          </a:p>
          <a:p>
            <a:pPr marL="0" marR="0" algn="r" rtl="1">
              <a:lnSpc>
                <a:spcPct val="107000"/>
              </a:lnSpc>
              <a:spcAft>
                <a:spcPts val="800"/>
              </a:spcAft>
              <a:buNone/>
            </a:pPr>
            <a:r>
              <a:rPr lang="en-AE" sz="1800" dirty="0">
                <a:effectLst/>
                <a:latin typeface="Alexandria" pitchFamily="2" charset="-78"/>
                <a:ea typeface="Calibri" panose="020F0502020204030204" pitchFamily="34" charset="0"/>
                <a:cs typeface="Alexandria" pitchFamily="2" charset="-78"/>
              </a:rPr>
              <a:t> </a:t>
            </a:r>
          </a:p>
          <a:p>
            <a:pPr marL="0" marR="0" algn="r" rtl="1">
              <a:lnSpc>
                <a:spcPct val="107000"/>
              </a:lnSpc>
              <a:spcAft>
                <a:spcPts val="800"/>
              </a:spcAft>
              <a:buNone/>
            </a:pPr>
            <a:r>
              <a:rPr lang="ar-SA" sz="1800" b="1" dirty="0">
                <a:solidFill>
                  <a:srgbClr val="00AEEF"/>
                </a:solidFill>
                <a:effectLst/>
                <a:latin typeface="Alexandria" pitchFamily="2" charset="-78"/>
                <a:ea typeface="Calibri" panose="020F0502020204030204" pitchFamily="34" charset="0"/>
                <a:cs typeface="Alexandria" pitchFamily="2" charset="-78"/>
              </a:rPr>
              <a:t>خلاصة</a:t>
            </a:r>
            <a:endParaRPr lang="en-AE" sz="1800" b="1" dirty="0">
              <a:solidFill>
                <a:srgbClr val="00AEEF"/>
              </a:solidFill>
              <a:effectLst/>
              <a:latin typeface="Alexandria" pitchFamily="2" charset="-78"/>
              <a:ea typeface="Calibri" panose="020F0502020204030204" pitchFamily="34" charset="0"/>
              <a:cs typeface="Alexandria" pitchFamily="2" charset="-78"/>
            </a:endParaRPr>
          </a:p>
          <a:p>
            <a:pPr marL="0" marR="0" algn="r" rtl="1">
              <a:lnSpc>
                <a:spcPct val="107000"/>
              </a:lnSpc>
              <a:spcAft>
                <a:spcPts val="800"/>
              </a:spcAft>
              <a:buNone/>
            </a:pPr>
            <a:r>
              <a:rPr lang="ar-SA" sz="1800" dirty="0">
                <a:effectLst/>
                <a:latin typeface="Alexandria" pitchFamily="2" charset="-78"/>
                <a:ea typeface="Calibri" panose="020F0502020204030204" pitchFamily="34" charset="0"/>
                <a:cs typeface="Alexandria" pitchFamily="2" charset="-78"/>
              </a:rPr>
              <a:t>يمكن القول إن التكنولوجيا المالية تقوم على منظومة من الخصائص التي تجعلها أكثر كفاءة ومرونة وابتكارًا مقارنة بالنظام المصرفي التقليدي، حيث تجمع بين السرعة، الرقمنة، خفض التكاليف، وتحسين تجربة المستخدم ضمن بيئة مالية متطورة ومتغيرة باستمرار</a:t>
            </a:r>
            <a:r>
              <a:rPr lang="en-AE" sz="1800" dirty="0">
                <a:effectLst/>
                <a:latin typeface="Alexandria" pitchFamily="2" charset="-78"/>
                <a:ea typeface="Calibri" panose="020F0502020204030204" pitchFamily="34" charset="0"/>
                <a:cs typeface="Alexandria" pitchFamily="2" charset="-78"/>
              </a:rPr>
              <a:t>.</a:t>
            </a:r>
          </a:p>
          <a:p>
            <a:endParaRPr lang="en-AE" dirty="0"/>
          </a:p>
        </p:txBody>
      </p:sp>
      <p:pic>
        <p:nvPicPr>
          <p:cNvPr id="2" name="Graphic 21">
            <a:extLst>
              <a:ext uri="{FF2B5EF4-FFF2-40B4-BE49-F238E27FC236}">
                <a16:creationId xmlns:a16="http://schemas.microsoft.com/office/drawing/2014/main" id="{DF7016F9-B288-45A9-7C31-185B3AC1F2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457796"/>
          </a:xfrm>
          <a:prstGeom prst="rect">
            <a:avLst/>
          </a:prstGeom>
        </p:spPr>
      </p:pic>
    </p:spTree>
    <p:extLst>
      <p:ext uri="{BB962C8B-B14F-4D97-AF65-F5344CB8AC3E}">
        <p14:creationId xmlns:p14="http://schemas.microsoft.com/office/powerpoint/2010/main" val="36946117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91468-96B9-5AE5-F550-20617E34FB0B}"/>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24BAB09D-DDB7-87A2-6639-27BE17845D9A}"/>
              </a:ext>
            </a:extLst>
          </p:cNvPr>
          <p:cNvSpPr/>
          <p:nvPr/>
        </p:nvSpPr>
        <p:spPr>
          <a:xfrm>
            <a:off x="262240" y="194853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0176B5A3-B8A2-4742-428C-4FAA6042D06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F0437B-445A-1862-8C96-AF70F72D8224}"/>
              </a:ext>
            </a:extLst>
          </p:cNvPr>
          <p:cNvSpPr txBox="1"/>
          <p:nvPr/>
        </p:nvSpPr>
        <p:spPr>
          <a:xfrm>
            <a:off x="3150823" y="1084920"/>
            <a:ext cx="546245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rial" panose="020B0604020202020204" pitchFamily="34" charset="0"/>
              </a:rPr>
              <a:t>أسباب ظهور وانتشار التكنولوجيا المالية </a:t>
            </a:r>
            <a:endPar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CFE686A0-0324-D21C-CD53-7B3F1819CEF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71A9E08-4FD0-C293-9396-4197283A11B1}"/>
              </a:ext>
            </a:extLst>
          </p:cNvPr>
          <p:cNvSpPr txBox="1"/>
          <p:nvPr/>
        </p:nvSpPr>
        <p:spPr>
          <a:xfrm>
            <a:off x="-380890" y="2139696"/>
            <a:ext cx="11818189" cy="4400564"/>
          </a:xfrm>
          <a:prstGeom prst="rect">
            <a:avLst/>
          </a:prstGeom>
          <a:noFill/>
        </p:spPr>
        <p:txBody>
          <a:bodyPr wrap="square" rtlCol="0">
            <a:spAutoFit/>
          </a:bodyPr>
          <a:lstStyle/>
          <a:p>
            <a:pPr marL="285750" marR="0" lvl="0" indent="-285750" algn="r"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الثورة الرقمية: انتشار الهواتف الذكية والإنترنت.</a:t>
            </a:r>
          </a:p>
          <a:p>
            <a:pPr marL="285750" marR="0" lvl="0" indent="-285750" algn="r"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ارتفاع تكاليف الخدمات المصرفية التقليدية.</a:t>
            </a:r>
          </a:p>
          <a:p>
            <a:pPr marL="285750" marR="0" lvl="0" indent="-285750" algn="r"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طلب المستهلكين على خدمات أسرع وأكثر تخصيصًا.</a:t>
            </a:r>
          </a:p>
          <a:p>
            <a:pPr marL="285750" marR="0" lvl="0" indent="-285750" algn="r"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دعم الحكومات والجهات التنظيمية للابتكار المالي.</a:t>
            </a:r>
          </a:p>
          <a:p>
            <a:pPr marR="0" lvl="0" algn="r" defTabSz="914400" rtl="1" eaLnBrk="1" fontAlgn="auto" latinLnBrk="0" hangingPunct="1">
              <a:lnSpc>
                <a:spcPct val="200000"/>
              </a:lnSpc>
              <a:spcBef>
                <a:spcPts val="0"/>
              </a:spcBef>
              <a:spcAft>
                <a:spcPts val="0"/>
              </a:spcAft>
              <a:buClrTx/>
              <a:buSzTx/>
              <a:tabLst/>
              <a:defRPr/>
            </a:pPr>
            <a:r>
              <a:rPr kumimoji="0" lang="ar-EG" sz="1600" i="0" u="none" strike="noStrike" kern="1200" cap="none" spc="0" normalizeH="0" baseline="0" noProof="0" dirty="0">
                <a:ln>
                  <a:noFill/>
                </a:ln>
                <a:solidFill>
                  <a:prstClr val="black"/>
                </a:solidFill>
                <a:effectLst/>
                <a:highlight>
                  <a:srgbClr val="FFFF00"/>
                </a:highlight>
                <a:uLnTx/>
                <a:uFillTx/>
                <a:latin typeface="Alexandria" pitchFamily="2" charset="-78"/>
                <a:cs typeface="Alexandria" pitchFamily="2" charset="-78"/>
              </a:rPr>
              <a:t>أمثلة تطبيقية:</a:t>
            </a:r>
          </a:p>
          <a:p>
            <a:pPr marR="0" lvl="0" algn="r" defTabSz="914400" rtl="1" eaLnBrk="1" fontAlgn="auto" latinLnBrk="0" hangingPunct="1">
              <a:lnSpc>
                <a:spcPct val="200000"/>
              </a:lnSpc>
              <a:spcBef>
                <a:spcPts val="0"/>
              </a:spcBef>
              <a:spcAft>
                <a:spcPts val="0"/>
              </a:spcAft>
              <a:buClrTx/>
              <a:buSzTx/>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en-US" sz="1600" i="0" u="none" strike="noStrike" kern="1200" cap="none" spc="0" normalizeH="0" baseline="0" noProof="0" dirty="0">
                <a:ln>
                  <a:noFill/>
                </a:ln>
                <a:solidFill>
                  <a:prstClr val="black"/>
                </a:solidFill>
                <a:effectLst/>
                <a:uLnTx/>
                <a:uFillTx/>
                <a:latin typeface="Alexandria" pitchFamily="2" charset="-78"/>
                <a:cs typeface="Alexandria" pitchFamily="2" charset="-78"/>
              </a:rPr>
              <a:t>STC Pay </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(السعودية): محفظة إلكترونية مرخصة من البنك المركزي.</a:t>
            </a:r>
          </a:p>
          <a:p>
            <a:pPr marR="0" lvl="0" algn="r" defTabSz="914400" rtl="1" eaLnBrk="1" fontAlgn="auto" latinLnBrk="0" hangingPunct="1">
              <a:lnSpc>
                <a:spcPct val="200000"/>
              </a:lnSpc>
              <a:spcBef>
                <a:spcPts val="0"/>
              </a:spcBef>
              <a:spcAft>
                <a:spcPts val="0"/>
              </a:spcAft>
              <a:buClrTx/>
              <a:buSzTx/>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en-US" sz="1600" i="0" u="none" strike="noStrike" kern="1200" cap="none" spc="0" normalizeH="0" baseline="0" noProof="0" dirty="0">
                <a:ln>
                  <a:noFill/>
                </a:ln>
                <a:solidFill>
                  <a:prstClr val="black"/>
                </a:solidFill>
                <a:effectLst/>
                <a:uLnTx/>
                <a:uFillTx/>
                <a:latin typeface="Alexandria" pitchFamily="2" charset="-78"/>
                <a:cs typeface="Alexandria" pitchFamily="2" charset="-78"/>
              </a:rPr>
              <a:t>Revolut </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(بريطانيا): بنك رقمي يقدم حسابات وتحويلات دون فروع.</a:t>
            </a:r>
          </a:p>
          <a:p>
            <a:pPr marL="285750" marR="0" lvl="0" indent="-285750" algn="r" defTabSz="914400" rtl="1" eaLnBrk="1" fontAlgn="auto" latinLnBrk="0" hangingPunct="1">
              <a:lnSpc>
                <a:spcPct val="200000"/>
              </a:lnSpc>
              <a:spcBef>
                <a:spcPts val="0"/>
              </a:spcBef>
              <a:spcAft>
                <a:spcPts val="0"/>
              </a:spcAft>
              <a:buClrTx/>
              <a:buSzTx/>
              <a:buFontTx/>
              <a:buChar char="-"/>
              <a:tabLst/>
              <a:defRPr/>
            </a:pPr>
            <a:r>
              <a:rPr kumimoji="0" lang="en-US" sz="1600" i="0" u="none" strike="noStrike" kern="1200" cap="none" spc="0" normalizeH="0" baseline="0" noProof="0" dirty="0">
                <a:ln>
                  <a:noFill/>
                </a:ln>
                <a:solidFill>
                  <a:prstClr val="black"/>
                </a:solidFill>
                <a:effectLst/>
                <a:uLnTx/>
                <a:uFillTx/>
                <a:latin typeface="Alexandria" pitchFamily="2" charset="-78"/>
                <a:cs typeface="Alexandria" pitchFamily="2" charset="-78"/>
              </a:rPr>
              <a:t>Alipay </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(الصين): أكبر منصة دفع إلكتروني تخدم أكثر من مليار مستخدم</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698F2DB7-C7F9-AFBF-1697-21D581E94B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441201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4600C91-2F7D-4585-4B47-4B52D6A584F9}"/>
              </a:ext>
            </a:extLst>
          </p:cNvPr>
          <p:cNvSpPr>
            <a:spLocks noGrp="1"/>
          </p:cNvSpPr>
          <p:nvPr>
            <p:ph type="subTitle" idx="1"/>
          </p:nvPr>
        </p:nvSpPr>
        <p:spPr>
          <a:xfrm>
            <a:off x="-103860" y="404446"/>
            <a:ext cx="12192000" cy="6858000"/>
          </a:xfrm>
        </p:spPr>
        <p:txBody>
          <a:bodyPr>
            <a:noAutofit/>
          </a:bodyPr>
          <a:lstStyle/>
          <a:p>
            <a:pPr rtl="1"/>
            <a:r>
              <a:rPr lang="ar-EG" sz="2000" dirty="0">
                <a:solidFill>
                  <a:srgbClr val="00AEEF"/>
                </a:solidFill>
                <a:latin typeface="Alexandria" pitchFamily="2" charset="-78"/>
                <a:cs typeface="Alexandria" pitchFamily="2" charset="-78"/>
              </a:rPr>
              <a:t>أسباب ظهور وانتشار التكنولوجيا المالية </a:t>
            </a:r>
            <a:endParaRPr lang="en-AE" sz="2000" dirty="0">
              <a:solidFill>
                <a:srgbClr val="00AEEF"/>
              </a:solidFill>
              <a:latin typeface="Alexandria" pitchFamily="2" charset="-78"/>
              <a:cs typeface="Alexandria" pitchFamily="2" charset="-78"/>
            </a:endParaRPr>
          </a:p>
          <a:p>
            <a:pPr algn="r" rtl="1"/>
            <a:r>
              <a:rPr lang="ar-SA" sz="1600" b="1" dirty="0">
                <a:solidFill>
                  <a:srgbClr val="00AEEF"/>
                </a:solidFill>
                <a:latin typeface="Alexandria" pitchFamily="2" charset="-78"/>
                <a:cs typeface="Alexandria" pitchFamily="2" charset="-78"/>
              </a:rPr>
              <a:t>أسباب ظهور وانتشار التكنولوجيا المالية</a:t>
            </a:r>
            <a:r>
              <a:rPr lang="en-AE" sz="1600" b="1" dirty="0">
                <a:solidFill>
                  <a:srgbClr val="00AEEF"/>
                </a:solidFill>
                <a:latin typeface="Alexandria" pitchFamily="2" charset="-78"/>
                <a:cs typeface="Alexandria" pitchFamily="2" charset="-78"/>
              </a:rPr>
              <a:t> (FinTech)</a:t>
            </a:r>
          </a:p>
          <a:p>
            <a:pPr algn="r" rtl="1"/>
            <a:r>
              <a:rPr lang="ar-SA" sz="1600" dirty="0">
                <a:latin typeface="Alexandria" pitchFamily="2" charset="-78"/>
                <a:cs typeface="Alexandria" pitchFamily="2" charset="-78"/>
              </a:rPr>
              <a:t>شهد القطاع المالي خلال العقود الأخيرة تحولًا جذريًا تمثل في بروز التكنولوجيا المالية وانتشارها على نطاق واسع، ويرجع ذلك إلى مجموعة من العوامل الاقتصادية والتقنية والتنظيمية والاجتماعية، يمكن بيانها على النحو الآتي</a:t>
            </a:r>
            <a:r>
              <a:rPr lang="en-AE" sz="1600" dirty="0">
                <a:latin typeface="Alexandria" pitchFamily="2" charset="-78"/>
                <a:cs typeface="Alexandria" pitchFamily="2" charset="-78"/>
              </a:rPr>
              <a:t>:</a:t>
            </a:r>
          </a:p>
          <a:p>
            <a:pPr algn="r" rtl="1"/>
            <a:r>
              <a:rPr lang="ar-SA" sz="1600" b="1" dirty="0">
                <a:solidFill>
                  <a:srgbClr val="00AEEF"/>
                </a:solidFill>
                <a:latin typeface="Alexandria" pitchFamily="2" charset="-78"/>
                <a:cs typeface="Alexandria" pitchFamily="2" charset="-78"/>
              </a:rPr>
              <a:t>أولاً: التطور التكنولوجي السريع</a:t>
            </a:r>
            <a:endParaRPr lang="en-AE" sz="1600" b="1" dirty="0">
              <a:solidFill>
                <a:srgbClr val="00AEEF"/>
              </a:solidFill>
              <a:latin typeface="Alexandria" pitchFamily="2" charset="-78"/>
              <a:cs typeface="Alexandria" pitchFamily="2" charset="-78"/>
            </a:endParaRPr>
          </a:p>
          <a:p>
            <a:pPr algn="r" rtl="1"/>
            <a:r>
              <a:rPr lang="ar-SA" sz="1600" dirty="0">
                <a:latin typeface="Alexandria" pitchFamily="2" charset="-78"/>
                <a:cs typeface="Alexandria" pitchFamily="2" charset="-78"/>
              </a:rPr>
              <a:t>يُعد التطور التقني المتسارع العامل الأبرز في نشوء التكنولوجيا المالية، حيث أدت الابتكارات في مجالات</a:t>
            </a:r>
            <a:r>
              <a:rPr lang="en-AE" sz="1600" dirty="0">
                <a:latin typeface="Alexandria" pitchFamily="2" charset="-78"/>
                <a:cs typeface="Alexandria" pitchFamily="2" charset="-78"/>
              </a:rPr>
              <a:t>:</a:t>
            </a:r>
          </a:p>
          <a:p>
            <a:pPr lvl="0" algn="r" rtl="1"/>
            <a:r>
              <a:rPr lang="ar-SA" sz="1600" dirty="0">
                <a:latin typeface="Alexandria" pitchFamily="2" charset="-78"/>
                <a:cs typeface="Alexandria" pitchFamily="2" charset="-78"/>
              </a:rPr>
              <a:t>الإنترنت عالي السرعة </a:t>
            </a:r>
            <a:endParaRPr lang="en-AE" sz="1600" dirty="0">
              <a:latin typeface="Alexandria" pitchFamily="2" charset="-78"/>
              <a:cs typeface="Alexandria" pitchFamily="2" charset="-78"/>
            </a:endParaRPr>
          </a:p>
          <a:p>
            <a:pPr lvl="0" algn="r" rtl="1"/>
            <a:r>
              <a:rPr lang="ar-SA" sz="1600" dirty="0">
                <a:latin typeface="Alexandria" pitchFamily="2" charset="-78"/>
                <a:cs typeface="Alexandria" pitchFamily="2" charset="-78"/>
              </a:rPr>
              <a:t>الهواتف الذكية </a:t>
            </a:r>
            <a:endParaRPr lang="en-AE" sz="1600" dirty="0">
              <a:latin typeface="Alexandria" pitchFamily="2" charset="-78"/>
              <a:cs typeface="Alexandria" pitchFamily="2" charset="-78"/>
            </a:endParaRPr>
          </a:p>
          <a:p>
            <a:pPr lvl="0" algn="r" rtl="1"/>
            <a:r>
              <a:rPr lang="ar-SA" sz="1600" dirty="0">
                <a:latin typeface="Alexandria" pitchFamily="2" charset="-78"/>
                <a:cs typeface="Alexandria" pitchFamily="2" charset="-78"/>
              </a:rPr>
              <a:t>الحوسبة السحابية </a:t>
            </a:r>
            <a:endParaRPr lang="en-AE" sz="1600" dirty="0">
              <a:latin typeface="Alexandria" pitchFamily="2" charset="-78"/>
              <a:cs typeface="Alexandria" pitchFamily="2" charset="-78"/>
            </a:endParaRPr>
          </a:p>
          <a:p>
            <a:pPr lvl="0" algn="r" rtl="1"/>
            <a:r>
              <a:rPr lang="ar-SA" sz="1600" dirty="0">
                <a:latin typeface="Alexandria" pitchFamily="2" charset="-78"/>
                <a:cs typeface="Alexandria" pitchFamily="2" charset="-78"/>
              </a:rPr>
              <a:t>الذكاء الاصطناعي </a:t>
            </a:r>
            <a:endParaRPr lang="en-AE" sz="1600" dirty="0">
              <a:latin typeface="Alexandria" pitchFamily="2" charset="-78"/>
              <a:cs typeface="Alexandria" pitchFamily="2" charset="-78"/>
            </a:endParaRPr>
          </a:p>
          <a:p>
            <a:pPr lvl="0" algn="r" rtl="1"/>
            <a:r>
              <a:rPr lang="ar-SA" sz="1600" dirty="0">
                <a:latin typeface="Alexandria" pitchFamily="2" charset="-78"/>
                <a:cs typeface="Alexandria" pitchFamily="2" charset="-78"/>
              </a:rPr>
              <a:t>تقنيات البلوك تشين </a:t>
            </a:r>
            <a:endParaRPr lang="en-AE" sz="1600" dirty="0">
              <a:latin typeface="Alexandria" pitchFamily="2" charset="-78"/>
              <a:cs typeface="Alexandria" pitchFamily="2" charset="-78"/>
            </a:endParaRPr>
          </a:p>
          <a:p>
            <a:pPr algn="r" rtl="1"/>
            <a:r>
              <a:rPr lang="ar-SA" sz="1600" dirty="0">
                <a:latin typeface="Alexandria" pitchFamily="2" charset="-78"/>
                <a:cs typeface="Alexandria" pitchFamily="2" charset="-78"/>
              </a:rPr>
              <a:t>إلى خلق بيئة رقمية متكاملة مكنت من تقديم خدمات مالية أكثر كفاءة وسرعة ومرونة، وأتاحت تنفيذ المعاملات المالية دون الحاجة إلى القنوات التقليدية</a:t>
            </a:r>
            <a:r>
              <a:rPr lang="en-AE" sz="1600" dirty="0">
                <a:latin typeface="Alexandria" pitchFamily="2" charset="-78"/>
                <a:cs typeface="Alexandria" pitchFamily="2" charset="-78"/>
              </a:rPr>
              <a:t>.</a:t>
            </a:r>
          </a:p>
          <a:p>
            <a:pPr algn="r" rtl="1"/>
            <a:r>
              <a:rPr lang="ar-SA" sz="1600" b="1" dirty="0">
                <a:solidFill>
                  <a:srgbClr val="00AEEF"/>
                </a:solidFill>
                <a:latin typeface="Alexandria" pitchFamily="2" charset="-78"/>
                <a:cs typeface="Alexandria" pitchFamily="2" charset="-78"/>
              </a:rPr>
              <a:t>ثانياً: التحول نحو الرقمنة في الاقتصاد العالمي</a:t>
            </a:r>
            <a:endParaRPr lang="en-AE" sz="1600" b="1" dirty="0">
              <a:solidFill>
                <a:srgbClr val="00AEEF"/>
              </a:solidFill>
              <a:latin typeface="Alexandria" pitchFamily="2" charset="-78"/>
              <a:cs typeface="Alexandria" pitchFamily="2" charset="-78"/>
            </a:endParaRPr>
          </a:p>
          <a:p>
            <a:pPr algn="r" rtl="1"/>
            <a:r>
              <a:rPr lang="ar-SA" sz="1600" dirty="0">
                <a:latin typeface="Alexandria" pitchFamily="2" charset="-78"/>
                <a:cs typeface="Alexandria" pitchFamily="2" charset="-78"/>
              </a:rPr>
              <a:t>أدى التحول العالمي نحو الاقتصاد الرقمي إلى إعادة هيكلة القطاعات الاقتصادية، بما فيها القطاع المالي، حيث أصبحت المعاملات التجارية والمالية تعتمد بشكل متزايد على الأنظمة الإلكترونية، مما أسهم في</a:t>
            </a:r>
            <a:r>
              <a:rPr lang="en-AE" sz="1600" dirty="0">
                <a:latin typeface="Alexandria" pitchFamily="2" charset="-78"/>
                <a:cs typeface="Alexandria" pitchFamily="2" charset="-78"/>
              </a:rPr>
              <a:t>:</a:t>
            </a:r>
          </a:p>
          <a:p>
            <a:pPr lvl="0" algn="r" rtl="1"/>
            <a:r>
              <a:rPr lang="ar-SA" sz="1600" dirty="0">
                <a:latin typeface="Alexandria" pitchFamily="2" charset="-78"/>
                <a:cs typeface="Alexandria" pitchFamily="2" charset="-78"/>
              </a:rPr>
              <a:t>تقليل الاعتماد على النقد الورقي </a:t>
            </a:r>
            <a:endParaRPr lang="en-AE" sz="1600" dirty="0">
              <a:latin typeface="Alexandria" pitchFamily="2" charset="-78"/>
              <a:cs typeface="Alexandria" pitchFamily="2" charset="-78"/>
            </a:endParaRPr>
          </a:p>
          <a:p>
            <a:pPr lvl="0" algn="r" rtl="1"/>
            <a:r>
              <a:rPr lang="ar-SA" sz="1600" dirty="0">
                <a:latin typeface="Alexandria" pitchFamily="2" charset="-78"/>
                <a:cs typeface="Alexandria" pitchFamily="2" charset="-78"/>
              </a:rPr>
              <a:t>تعزيز الدفع الإلكتروني </a:t>
            </a:r>
            <a:endParaRPr lang="en-AE" sz="1600" dirty="0">
              <a:latin typeface="Alexandria" pitchFamily="2" charset="-78"/>
              <a:cs typeface="Alexandria" pitchFamily="2" charset="-78"/>
            </a:endParaRPr>
          </a:p>
          <a:p>
            <a:pPr lvl="0" algn="r" rtl="1"/>
            <a:r>
              <a:rPr lang="ar-SA" sz="1600" dirty="0">
                <a:latin typeface="Alexandria" pitchFamily="2" charset="-78"/>
                <a:cs typeface="Alexandria" pitchFamily="2" charset="-78"/>
              </a:rPr>
              <a:t>تسريع العمليات المالية عبر الحدود </a:t>
            </a:r>
            <a:endParaRPr lang="en-AE" sz="1600" dirty="0">
              <a:latin typeface="Alexandria" pitchFamily="2" charset="-78"/>
              <a:cs typeface="Alexandria" pitchFamily="2" charset="-78"/>
            </a:endParaRPr>
          </a:p>
          <a:p>
            <a:endParaRPr lang="en-AE" sz="1800" dirty="0"/>
          </a:p>
        </p:txBody>
      </p:sp>
      <p:pic>
        <p:nvPicPr>
          <p:cNvPr id="5" name="Graphic 21">
            <a:extLst>
              <a:ext uri="{FF2B5EF4-FFF2-40B4-BE49-F238E27FC236}">
                <a16:creationId xmlns:a16="http://schemas.microsoft.com/office/drawing/2014/main" id="{45511DCA-F6CA-64B1-39B5-8030E0720E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860" y="59789"/>
            <a:ext cx="2305141" cy="1076343"/>
          </a:xfrm>
          <a:prstGeom prst="rect">
            <a:avLst/>
          </a:prstGeom>
        </p:spPr>
      </p:pic>
    </p:spTree>
    <p:extLst>
      <p:ext uri="{BB962C8B-B14F-4D97-AF65-F5344CB8AC3E}">
        <p14:creationId xmlns:p14="http://schemas.microsoft.com/office/powerpoint/2010/main" val="22663008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02099-B30A-737B-2CC6-C57232A131FB}"/>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EC176D5A-FD0C-643D-7733-E2A975E6D05D}"/>
              </a:ext>
            </a:extLst>
          </p:cNvPr>
          <p:cNvSpPr>
            <a:spLocks noGrp="1"/>
          </p:cNvSpPr>
          <p:nvPr>
            <p:ph type="subTitle" idx="1"/>
          </p:nvPr>
        </p:nvSpPr>
        <p:spPr>
          <a:xfrm>
            <a:off x="-140677" y="167054"/>
            <a:ext cx="12192000" cy="6858000"/>
          </a:xfrm>
        </p:spPr>
        <p:txBody>
          <a:bodyPr>
            <a:normAutofit fontScale="92500" lnSpcReduction="10000"/>
          </a:bodyPr>
          <a:lstStyle/>
          <a:p>
            <a:pPr algn="r" rtl="1"/>
            <a:r>
              <a:rPr lang="ar-SA" sz="1700" b="1" dirty="0">
                <a:solidFill>
                  <a:srgbClr val="00AEEF"/>
                </a:solidFill>
                <a:latin typeface="Alexandria" pitchFamily="2" charset="-78"/>
                <a:cs typeface="Alexandria" pitchFamily="2" charset="-78"/>
              </a:rPr>
              <a:t>ثالثاً: ارتفاع توقعات العملاء وتغير سلوكهم</a:t>
            </a:r>
            <a:endParaRPr lang="en-AE" sz="1700" b="1" dirty="0">
              <a:solidFill>
                <a:srgbClr val="00AEEF"/>
              </a:solidFill>
              <a:latin typeface="Alexandria" pitchFamily="2" charset="-78"/>
              <a:cs typeface="Alexandria" pitchFamily="2" charset="-78"/>
            </a:endParaRPr>
          </a:p>
          <a:p>
            <a:pPr algn="r" rtl="1"/>
            <a:r>
              <a:rPr lang="ar-SA" sz="1700" dirty="0">
                <a:latin typeface="Alexandria" pitchFamily="2" charset="-78"/>
                <a:cs typeface="Alexandria" pitchFamily="2" charset="-78"/>
              </a:rPr>
              <a:t>أصبح العملاء أكثر تطلعًا إلى خدمات مالية</a:t>
            </a:r>
            <a:r>
              <a:rPr lang="en-AE" sz="1700" dirty="0">
                <a:latin typeface="Alexandria" pitchFamily="2" charset="-78"/>
                <a:cs typeface="Alexandria" pitchFamily="2" charset="-78"/>
              </a:rPr>
              <a:t>:</a:t>
            </a:r>
          </a:p>
          <a:p>
            <a:pPr lvl="0" algn="r" rtl="1"/>
            <a:r>
              <a:rPr lang="ar-SA" sz="1700" dirty="0">
                <a:latin typeface="Alexandria" pitchFamily="2" charset="-78"/>
                <a:cs typeface="Alexandria" pitchFamily="2" charset="-78"/>
              </a:rPr>
              <a:t>سريعة </a:t>
            </a:r>
            <a:endParaRPr lang="en-AE" sz="1700" dirty="0">
              <a:latin typeface="Alexandria" pitchFamily="2" charset="-78"/>
              <a:cs typeface="Alexandria" pitchFamily="2" charset="-78"/>
            </a:endParaRPr>
          </a:p>
          <a:p>
            <a:pPr lvl="0" algn="r" rtl="1"/>
            <a:r>
              <a:rPr lang="ar-SA" sz="1700" dirty="0">
                <a:latin typeface="Alexandria" pitchFamily="2" charset="-78"/>
                <a:cs typeface="Alexandria" pitchFamily="2" charset="-78"/>
              </a:rPr>
              <a:t>سهلة الاستخدام </a:t>
            </a:r>
            <a:endParaRPr lang="en-AE" sz="1700" dirty="0">
              <a:latin typeface="Alexandria" pitchFamily="2" charset="-78"/>
              <a:cs typeface="Alexandria" pitchFamily="2" charset="-78"/>
            </a:endParaRPr>
          </a:p>
          <a:p>
            <a:pPr lvl="0" algn="r" rtl="1"/>
            <a:r>
              <a:rPr lang="ar-SA" sz="1700" dirty="0">
                <a:latin typeface="Alexandria" pitchFamily="2" charset="-78"/>
                <a:cs typeface="Alexandria" pitchFamily="2" charset="-78"/>
              </a:rPr>
              <a:t>متاحة على مدار الساعة </a:t>
            </a:r>
            <a:endParaRPr lang="en-AE" sz="1700" dirty="0">
              <a:latin typeface="Alexandria" pitchFamily="2" charset="-78"/>
              <a:cs typeface="Alexandria" pitchFamily="2" charset="-78"/>
            </a:endParaRPr>
          </a:p>
          <a:p>
            <a:pPr lvl="0" algn="r" rtl="1"/>
            <a:r>
              <a:rPr lang="ar-SA" sz="1700" dirty="0">
                <a:latin typeface="Alexandria" pitchFamily="2" charset="-78"/>
                <a:cs typeface="Alexandria" pitchFamily="2" charset="-78"/>
              </a:rPr>
              <a:t>منخفضة التكلفة </a:t>
            </a:r>
            <a:endParaRPr lang="en-AE" sz="1700" dirty="0">
              <a:latin typeface="Alexandria" pitchFamily="2" charset="-78"/>
              <a:cs typeface="Alexandria" pitchFamily="2" charset="-78"/>
            </a:endParaRPr>
          </a:p>
          <a:p>
            <a:pPr algn="r" rtl="1"/>
            <a:r>
              <a:rPr lang="ar-SA" sz="1700" dirty="0">
                <a:latin typeface="Alexandria" pitchFamily="2" charset="-78"/>
                <a:cs typeface="Alexandria" pitchFamily="2" charset="-78"/>
              </a:rPr>
              <a:t>وقد أدى هذا التغير في السلوك الاستهلاكي إلى ضغط كبير على المؤسسات المالية التقليدية لتطوير خدماتها، مما فتح المجال أمام شركات التكنولوجيا المالية لتقديم بدائل أكثر مرونة</a:t>
            </a:r>
            <a:r>
              <a:rPr lang="en-AE" sz="1700" dirty="0">
                <a:latin typeface="Alexandria" pitchFamily="2" charset="-78"/>
                <a:cs typeface="Alexandria" pitchFamily="2" charset="-78"/>
              </a:rPr>
              <a:t>.</a:t>
            </a:r>
          </a:p>
          <a:p>
            <a:pPr algn="r" rtl="1"/>
            <a:r>
              <a:rPr lang="ar-SA" sz="1700" b="1" dirty="0">
                <a:solidFill>
                  <a:srgbClr val="00AEEF"/>
                </a:solidFill>
                <a:latin typeface="Alexandria" pitchFamily="2" charset="-78"/>
                <a:cs typeface="Alexandria" pitchFamily="2" charset="-78"/>
              </a:rPr>
              <a:t>رابعاً: قصور النماذج المصرفية التقليدية</a:t>
            </a:r>
            <a:endParaRPr lang="en-AE" sz="1700" b="1" dirty="0">
              <a:solidFill>
                <a:srgbClr val="00AEEF"/>
              </a:solidFill>
              <a:latin typeface="Alexandria" pitchFamily="2" charset="-78"/>
              <a:cs typeface="Alexandria" pitchFamily="2" charset="-78"/>
            </a:endParaRPr>
          </a:p>
          <a:p>
            <a:pPr algn="r" rtl="1"/>
            <a:r>
              <a:rPr lang="ar-SA" sz="1700" dirty="0">
                <a:latin typeface="Alexandria" pitchFamily="2" charset="-78"/>
                <a:cs typeface="Alexandria" pitchFamily="2" charset="-78"/>
              </a:rPr>
              <a:t>واجهت البنوك التقليدية عدة تحديات مثل</a:t>
            </a:r>
            <a:r>
              <a:rPr lang="en-AE" sz="1700" dirty="0">
                <a:latin typeface="Alexandria" pitchFamily="2" charset="-78"/>
                <a:cs typeface="Alexandria" pitchFamily="2" charset="-78"/>
              </a:rPr>
              <a:t>:</a:t>
            </a:r>
          </a:p>
          <a:p>
            <a:pPr lvl="0" algn="r" rtl="1"/>
            <a:r>
              <a:rPr lang="ar-SA" sz="1700" dirty="0">
                <a:latin typeface="Alexandria" pitchFamily="2" charset="-78"/>
                <a:cs typeface="Alexandria" pitchFamily="2" charset="-78"/>
              </a:rPr>
              <a:t>بطء الإجراءات الإدارية </a:t>
            </a:r>
            <a:endParaRPr lang="en-AE" sz="1700" dirty="0">
              <a:latin typeface="Alexandria" pitchFamily="2" charset="-78"/>
              <a:cs typeface="Alexandria" pitchFamily="2" charset="-78"/>
            </a:endParaRPr>
          </a:p>
          <a:p>
            <a:pPr lvl="0" algn="r" rtl="1"/>
            <a:r>
              <a:rPr lang="ar-SA" sz="1700" dirty="0">
                <a:latin typeface="Alexandria" pitchFamily="2" charset="-78"/>
                <a:cs typeface="Alexandria" pitchFamily="2" charset="-78"/>
              </a:rPr>
              <a:t>ارتفاع تكاليف التشغيل </a:t>
            </a:r>
            <a:endParaRPr lang="en-AE" sz="1700" dirty="0">
              <a:latin typeface="Alexandria" pitchFamily="2" charset="-78"/>
              <a:cs typeface="Alexandria" pitchFamily="2" charset="-78"/>
            </a:endParaRPr>
          </a:p>
          <a:p>
            <a:pPr lvl="0" algn="r" rtl="1"/>
            <a:r>
              <a:rPr lang="ar-SA" sz="1700" dirty="0">
                <a:latin typeface="Alexandria" pitchFamily="2" charset="-78"/>
                <a:cs typeface="Alexandria" pitchFamily="2" charset="-78"/>
              </a:rPr>
              <a:t>الاعتماد على الفروع المادية </a:t>
            </a:r>
            <a:endParaRPr lang="en-AE" sz="1700" dirty="0">
              <a:latin typeface="Alexandria" pitchFamily="2" charset="-78"/>
              <a:cs typeface="Alexandria" pitchFamily="2" charset="-78"/>
            </a:endParaRPr>
          </a:p>
          <a:p>
            <a:pPr lvl="0" algn="r" rtl="1"/>
            <a:r>
              <a:rPr lang="ar-SA" sz="1700" dirty="0">
                <a:latin typeface="Alexandria" pitchFamily="2" charset="-78"/>
                <a:cs typeface="Alexandria" pitchFamily="2" charset="-78"/>
              </a:rPr>
              <a:t>محدودية الابتكار التقني </a:t>
            </a:r>
            <a:endParaRPr lang="en-AE" sz="1700" dirty="0">
              <a:latin typeface="Alexandria" pitchFamily="2" charset="-78"/>
              <a:cs typeface="Alexandria" pitchFamily="2" charset="-78"/>
            </a:endParaRPr>
          </a:p>
          <a:p>
            <a:pPr algn="r" rtl="1"/>
            <a:r>
              <a:rPr lang="ar-SA" sz="1700" dirty="0">
                <a:latin typeface="Alexandria" pitchFamily="2" charset="-78"/>
                <a:cs typeface="Alexandria" pitchFamily="2" charset="-78"/>
              </a:rPr>
              <a:t>هذا القصور دفع إلى ظهور شركات</a:t>
            </a:r>
            <a:r>
              <a:rPr lang="en-AE" sz="1700" dirty="0">
                <a:latin typeface="Alexandria" pitchFamily="2" charset="-78"/>
                <a:cs typeface="Alexandria" pitchFamily="2" charset="-78"/>
              </a:rPr>
              <a:t> FinTech </a:t>
            </a:r>
            <a:r>
              <a:rPr lang="ar-SA" sz="1700" dirty="0">
                <a:latin typeface="Alexandria" pitchFamily="2" charset="-78"/>
                <a:cs typeface="Alexandria" pitchFamily="2" charset="-78"/>
              </a:rPr>
              <a:t>التي تقدم حلولًا رقمية أكثر كفاءة وأقل تكلفة</a:t>
            </a:r>
            <a:r>
              <a:rPr lang="en-AE" sz="1700" dirty="0">
                <a:latin typeface="Alexandria" pitchFamily="2" charset="-78"/>
                <a:cs typeface="Alexandria" pitchFamily="2" charset="-78"/>
              </a:rPr>
              <a:t>.</a:t>
            </a:r>
          </a:p>
          <a:p>
            <a:pPr algn="r" rtl="1"/>
            <a:r>
              <a:rPr lang="ar-SA" sz="1700" b="1" dirty="0">
                <a:solidFill>
                  <a:srgbClr val="00AEEF"/>
                </a:solidFill>
                <a:latin typeface="Alexandria" pitchFamily="2" charset="-78"/>
                <a:cs typeface="Alexandria" pitchFamily="2" charset="-78"/>
              </a:rPr>
              <a:t>خامساً: دعم الحكومات والهيئات التنظيمية</a:t>
            </a:r>
            <a:endParaRPr lang="en-AE" sz="1700" b="1" dirty="0">
              <a:solidFill>
                <a:srgbClr val="00AEEF"/>
              </a:solidFill>
              <a:latin typeface="Alexandria" pitchFamily="2" charset="-78"/>
              <a:cs typeface="Alexandria" pitchFamily="2" charset="-78"/>
            </a:endParaRPr>
          </a:p>
          <a:p>
            <a:pPr algn="r" rtl="1"/>
            <a:r>
              <a:rPr lang="ar-SA" sz="1700" dirty="0">
                <a:latin typeface="Alexandria" pitchFamily="2" charset="-78"/>
                <a:cs typeface="Alexandria" pitchFamily="2" charset="-78"/>
              </a:rPr>
              <a:t>ساهمت العديد من الدول في دعم التكنولوجيا المالية من خلال</a:t>
            </a:r>
            <a:r>
              <a:rPr lang="en-AE" sz="1700" dirty="0">
                <a:latin typeface="Alexandria" pitchFamily="2" charset="-78"/>
                <a:cs typeface="Alexandria" pitchFamily="2" charset="-78"/>
              </a:rPr>
              <a:t>:</a:t>
            </a:r>
          </a:p>
          <a:p>
            <a:pPr lvl="0" algn="r" rtl="1"/>
            <a:r>
              <a:rPr lang="ar-SA" sz="1700" dirty="0">
                <a:latin typeface="Alexandria" pitchFamily="2" charset="-78"/>
                <a:cs typeface="Alexandria" pitchFamily="2" charset="-78"/>
              </a:rPr>
              <a:t>إصدار تشريعات تنظيمية مرنة </a:t>
            </a:r>
            <a:endParaRPr lang="en-AE" sz="1700" dirty="0">
              <a:latin typeface="Alexandria" pitchFamily="2" charset="-78"/>
              <a:cs typeface="Alexandria" pitchFamily="2" charset="-78"/>
            </a:endParaRPr>
          </a:p>
          <a:p>
            <a:pPr lvl="0" algn="r" rtl="1"/>
            <a:r>
              <a:rPr lang="ar-SA" sz="1700" dirty="0">
                <a:latin typeface="Alexandria" pitchFamily="2" charset="-78"/>
                <a:cs typeface="Alexandria" pitchFamily="2" charset="-78"/>
              </a:rPr>
              <a:t>إنشاء بيئات اختبار تنظيمية</a:t>
            </a:r>
            <a:r>
              <a:rPr lang="en-AE" sz="1700" dirty="0">
                <a:latin typeface="Alexandria" pitchFamily="2" charset="-78"/>
                <a:cs typeface="Alexandria" pitchFamily="2" charset="-78"/>
              </a:rPr>
              <a:t> (Regulatory Sandboxes) </a:t>
            </a:r>
          </a:p>
          <a:p>
            <a:pPr lvl="0" algn="r" rtl="1"/>
            <a:r>
              <a:rPr lang="ar-SA" sz="1700" dirty="0">
                <a:latin typeface="Alexandria" pitchFamily="2" charset="-78"/>
                <a:cs typeface="Alexandria" pitchFamily="2" charset="-78"/>
              </a:rPr>
              <a:t>تشجيع الابتكار والاستثمار في التقنيات المالية </a:t>
            </a:r>
            <a:endParaRPr lang="en-AE" sz="1700" dirty="0">
              <a:latin typeface="Alexandria" pitchFamily="2" charset="-78"/>
              <a:cs typeface="Alexandria" pitchFamily="2" charset="-78"/>
            </a:endParaRPr>
          </a:p>
          <a:p>
            <a:pPr algn="r" rtl="1"/>
            <a:r>
              <a:rPr lang="ar-SA" sz="1700" dirty="0">
                <a:latin typeface="Alexandria" pitchFamily="2" charset="-78"/>
                <a:cs typeface="Alexandria" pitchFamily="2" charset="-78"/>
              </a:rPr>
              <a:t>وقد ساعد ذلك على تسريع نمو القطاع وتقليل المخاطر التنظيمية أمام الشركات الناشئة</a:t>
            </a:r>
            <a:r>
              <a:rPr lang="en-AE" sz="1700" dirty="0">
                <a:latin typeface="Alexandria" pitchFamily="2" charset="-78"/>
                <a:cs typeface="Alexandria" pitchFamily="2" charset="-78"/>
              </a:rPr>
              <a:t>.</a:t>
            </a:r>
          </a:p>
          <a:p>
            <a:pPr algn="r"/>
            <a:endParaRPr lang="en-AE" dirty="0"/>
          </a:p>
        </p:txBody>
      </p:sp>
      <p:pic>
        <p:nvPicPr>
          <p:cNvPr id="4" name="Graphic 21">
            <a:extLst>
              <a:ext uri="{FF2B5EF4-FFF2-40B4-BE49-F238E27FC236}">
                <a16:creationId xmlns:a16="http://schemas.microsoft.com/office/drawing/2014/main" id="{28730202-5DA0-D3F0-DC47-2EE7430DC4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4479" y="0"/>
            <a:ext cx="2305141" cy="1076343"/>
          </a:xfrm>
          <a:prstGeom prst="rect">
            <a:avLst/>
          </a:prstGeom>
        </p:spPr>
      </p:pic>
    </p:spTree>
    <p:extLst>
      <p:ext uri="{BB962C8B-B14F-4D97-AF65-F5344CB8AC3E}">
        <p14:creationId xmlns:p14="http://schemas.microsoft.com/office/powerpoint/2010/main" val="11797417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6481C-772C-958A-F174-3A70F1F46549}"/>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2BD899B4-5E99-1D0D-90BB-FE43F4368657}"/>
              </a:ext>
            </a:extLst>
          </p:cNvPr>
          <p:cNvSpPr>
            <a:spLocks noGrp="1"/>
          </p:cNvSpPr>
          <p:nvPr>
            <p:ph type="subTitle" idx="1"/>
          </p:nvPr>
        </p:nvSpPr>
        <p:spPr>
          <a:xfrm>
            <a:off x="-298939" y="334108"/>
            <a:ext cx="12192000" cy="6858000"/>
          </a:xfrm>
        </p:spPr>
        <p:txBody>
          <a:bodyPr/>
          <a:lstStyle/>
          <a:p>
            <a:pPr algn="r" rtl="1"/>
            <a:endParaRPr lang="en-US" sz="1800" dirty="0">
              <a:solidFill>
                <a:srgbClr val="FF0000"/>
              </a:solidFill>
              <a:latin typeface="Alexandria" pitchFamily="2" charset="-78"/>
              <a:cs typeface="Alexandria" pitchFamily="2" charset="-78"/>
            </a:endParaRPr>
          </a:p>
          <a:p>
            <a:pPr algn="r" rtl="1"/>
            <a:r>
              <a:rPr lang="ar-SA" sz="1800" b="1" dirty="0">
                <a:solidFill>
                  <a:srgbClr val="00AEEF"/>
                </a:solidFill>
                <a:latin typeface="Alexandria" pitchFamily="2" charset="-78"/>
                <a:cs typeface="Alexandria" pitchFamily="2" charset="-78"/>
              </a:rPr>
              <a:t>سادساً: توسع التجارة الإلكترونية</a:t>
            </a:r>
            <a:endParaRPr lang="en-AE" sz="1800" b="1" dirty="0">
              <a:solidFill>
                <a:srgbClr val="00AEEF"/>
              </a:solidFill>
              <a:latin typeface="Alexandria" pitchFamily="2" charset="-78"/>
              <a:cs typeface="Alexandria" pitchFamily="2" charset="-78"/>
            </a:endParaRPr>
          </a:p>
          <a:p>
            <a:pPr algn="r" rtl="1"/>
            <a:r>
              <a:rPr lang="ar-SA" sz="1800" dirty="0">
                <a:latin typeface="Alexandria" pitchFamily="2" charset="-78"/>
                <a:cs typeface="Alexandria" pitchFamily="2" charset="-78"/>
              </a:rPr>
              <a:t>أدى النمو الكبير في التجارة الإلكترونية إلى الحاجة إلى</a:t>
            </a:r>
            <a:r>
              <a:rPr lang="en-AE" sz="1800" dirty="0">
                <a:latin typeface="Alexandria" pitchFamily="2" charset="-78"/>
                <a:cs typeface="Alexandria" pitchFamily="2" charset="-78"/>
              </a:rPr>
              <a:t>:</a:t>
            </a:r>
          </a:p>
          <a:p>
            <a:pPr lvl="0" algn="r" rtl="1"/>
            <a:r>
              <a:rPr lang="ar-SA" sz="1800" dirty="0">
                <a:latin typeface="Alexandria" pitchFamily="2" charset="-78"/>
                <a:cs typeface="Alexandria" pitchFamily="2" charset="-78"/>
              </a:rPr>
              <a:t>أنظمة دفع إلكترونية آمنة وسريعة </a:t>
            </a:r>
            <a:endParaRPr lang="en-AE" sz="1800" dirty="0">
              <a:latin typeface="Alexandria" pitchFamily="2" charset="-78"/>
              <a:cs typeface="Alexandria" pitchFamily="2" charset="-78"/>
            </a:endParaRPr>
          </a:p>
          <a:p>
            <a:pPr lvl="0" algn="r" rtl="1"/>
            <a:r>
              <a:rPr lang="ar-SA" sz="1800" dirty="0">
                <a:latin typeface="Alexandria" pitchFamily="2" charset="-78"/>
                <a:cs typeface="Alexandria" pitchFamily="2" charset="-78"/>
              </a:rPr>
              <a:t>حلول مالية رقمية متكاملة </a:t>
            </a:r>
            <a:endParaRPr lang="en-AE" sz="1800" dirty="0">
              <a:latin typeface="Alexandria" pitchFamily="2" charset="-78"/>
              <a:cs typeface="Alexandria" pitchFamily="2" charset="-78"/>
            </a:endParaRPr>
          </a:p>
          <a:p>
            <a:pPr lvl="0" algn="r" rtl="1"/>
            <a:r>
              <a:rPr lang="ar-SA" sz="1800" dirty="0">
                <a:latin typeface="Alexandria" pitchFamily="2" charset="-78"/>
                <a:cs typeface="Alexandria" pitchFamily="2" charset="-78"/>
              </a:rPr>
              <a:t>محافظ إلكترونية ومنصات دفع عبر الإنترنت </a:t>
            </a:r>
            <a:endParaRPr lang="en-AE" sz="1800" dirty="0">
              <a:latin typeface="Alexandria" pitchFamily="2" charset="-78"/>
              <a:cs typeface="Alexandria" pitchFamily="2" charset="-78"/>
            </a:endParaRPr>
          </a:p>
          <a:p>
            <a:pPr algn="r" rtl="1"/>
            <a:r>
              <a:rPr lang="ar-SA" sz="1800" dirty="0">
                <a:latin typeface="Alexandria" pitchFamily="2" charset="-78"/>
                <a:cs typeface="Alexandria" pitchFamily="2" charset="-78"/>
              </a:rPr>
              <a:t>وقد كان هذا التوسع أحد المحركات الأساسية لانتشار التكنولوجيا المالية عالميًا</a:t>
            </a:r>
            <a:r>
              <a:rPr lang="en-AE" sz="1800" dirty="0">
                <a:latin typeface="Alexandria" pitchFamily="2" charset="-78"/>
                <a:cs typeface="Alexandria" pitchFamily="2" charset="-78"/>
              </a:rPr>
              <a:t>.</a:t>
            </a:r>
          </a:p>
          <a:p>
            <a:pPr algn="r" rtl="1"/>
            <a:endParaRPr lang="en-AE" sz="1800" dirty="0">
              <a:latin typeface="Alexandria" pitchFamily="2" charset="-78"/>
              <a:cs typeface="Alexandria" pitchFamily="2" charset="-78"/>
            </a:endParaRPr>
          </a:p>
          <a:p>
            <a:pPr algn="r" rtl="1"/>
            <a:r>
              <a:rPr lang="ar-SA" sz="1800" b="1" dirty="0">
                <a:solidFill>
                  <a:srgbClr val="00AEEF"/>
                </a:solidFill>
                <a:latin typeface="Alexandria" pitchFamily="2" charset="-78"/>
                <a:cs typeface="Alexandria" pitchFamily="2" charset="-78"/>
              </a:rPr>
              <a:t>سابعاً: زيادة المنافسة في القطاع المالي</a:t>
            </a:r>
            <a:endParaRPr lang="en-AE" sz="1800" b="1" dirty="0">
              <a:solidFill>
                <a:srgbClr val="00AEEF"/>
              </a:solidFill>
              <a:latin typeface="Alexandria" pitchFamily="2" charset="-78"/>
              <a:cs typeface="Alexandria" pitchFamily="2" charset="-78"/>
            </a:endParaRPr>
          </a:p>
          <a:p>
            <a:pPr algn="r" rtl="1"/>
            <a:r>
              <a:rPr lang="ar-SA" sz="1800" dirty="0">
                <a:latin typeface="Alexandria" pitchFamily="2" charset="-78"/>
                <a:cs typeface="Alexandria" pitchFamily="2" charset="-78"/>
              </a:rPr>
              <a:t>أدى دخول شركات التكنولوجيا المالية إلى زيادة المنافسة مع البنوك التقليدية، مما أسفر عن</a:t>
            </a:r>
            <a:r>
              <a:rPr lang="en-AE" sz="1800" dirty="0">
                <a:latin typeface="Alexandria" pitchFamily="2" charset="-78"/>
                <a:cs typeface="Alexandria" pitchFamily="2" charset="-78"/>
              </a:rPr>
              <a:t>:</a:t>
            </a:r>
          </a:p>
          <a:p>
            <a:pPr lvl="0" algn="r" rtl="1"/>
            <a:r>
              <a:rPr lang="ar-SA" sz="1800" dirty="0">
                <a:latin typeface="Alexandria" pitchFamily="2" charset="-78"/>
                <a:cs typeface="Alexandria" pitchFamily="2" charset="-78"/>
              </a:rPr>
              <a:t>تحسين جودة الخدمات المالية </a:t>
            </a:r>
            <a:endParaRPr lang="en-AE" sz="1800" dirty="0">
              <a:latin typeface="Alexandria" pitchFamily="2" charset="-78"/>
              <a:cs typeface="Alexandria" pitchFamily="2" charset="-78"/>
            </a:endParaRPr>
          </a:p>
          <a:p>
            <a:pPr lvl="0" algn="r" rtl="1"/>
            <a:r>
              <a:rPr lang="ar-SA" sz="1800" dirty="0">
                <a:latin typeface="Alexandria" pitchFamily="2" charset="-78"/>
                <a:cs typeface="Alexandria" pitchFamily="2" charset="-78"/>
              </a:rPr>
              <a:t>خفض الرسوم والتكاليف </a:t>
            </a:r>
            <a:endParaRPr lang="en-AE" sz="1800" dirty="0">
              <a:latin typeface="Alexandria" pitchFamily="2" charset="-78"/>
              <a:cs typeface="Alexandria" pitchFamily="2" charset="-78"/>
            </a:endParaRPr>
          </a:p>
          <a:p>
            <a:pPr lvl="0" algn="r" rtl="1"/>
            <a:r>
              <a:rPr lang="ar-SA" sz="1800" dirty="0">
                <a:latin typeface="Alexandria" pitchFamily="2" charset="-78"/>
                <a:cs typeface="Alexandria" pitchFamily="2" charset="-78"/>
              </a:rPr>
              <a:t>تسريع الابتكار المالي </a:t>
            </a:r>
            <a:endParaRPr lang="en-AE" sz="1800" dirty="0">
              <a:latin typeface="Alexandria" pitchFamily="2" charset="-78"/>
              <a:cs typeface="Alexandria" pitchFamily="2" charset="-78"/>
            </a:endParaRPr>
          </a:p>
          <a:p>
            <a:pPr algn="r" rtl="1"/>
            <a:r>
              <a:rPr lang="ar-SA" sz="1800" dirty="0">
                <a:latin typeface="Alexandria" pitchFamily="2" charset="-78"/>
                <a:cs typeface="Alexandria" pitchFamily="2" charset="-78"/>
              </a:rPr>
              <a:t>وبالتالي أصبح الابتكار ضرورة للبقاء في السوق وليس مجرد خيار</a:t>
            </a:r>
            <a:r>
              <a:rPr lang="en-AE" sz="1800" dirty="0">
                <a:latin typeface="Alexandria" pitchFamily="2" charset="-78"/>
                <a:cs typeface="Alexandria" pitchFamily="2" charset="-78"/>
              </a:rPr>
              <a:t>.</a:t>
            </a:r>
          </a:p>
          <a:p>
            <a:pPr algn="r"/>
            <a:endParaRPr lang="en-AE" dirty="0"/>
          </a:p>
        </p:txBody>
      </p:sp>
      <p:pic>
        <p:nvPicPr>
          <p:cNvPr id="6" name="Graphic 21">
            <a:extLst>
              <a:ext uri="{FF2B5EF4-FFF2-40B4-BE49-F238E27FC236}">
                <a16:creationId xmlns:a16="http://schemas.microsoft.com/office/drawing/2014/main" id="{74529831-338F-0D50-1EBE-C01F89C4F2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6968" y="121336"/>
            <a:ext cx="2305141" cy="1076343"/>
          </a:xfrm>
          <a:prstGeom prst="rect">
            <a:avLst/>
          </a:prstGeom>
        </p:spPr>
      </p:pic>
    </p:spTree>
    <p:extLst>
      <p:ext uri="{BB962C8B-B14F-4D97-AF65-F5344CB8AC3E}">
        <p14:creationId xmlns:p14="http://schemas.microsoft.com/office/powerpoint/2010/main" val="37444087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9B3DB9-BEC4-1633-4F99-F117BE0378B5}"/>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FAB2077E-9143-8464-4FA4-FB2071AD0304}"/>
              </a:ext>
            </a:extLst>
          </p:cNvPr>
          <p:cNvSpPr>
            <a:spLocks noGrp="1"/>
          </p:cNvSpPr>
          <p:nvPr>
            <p:ph type="subTitle" idx="1"/>
          </p:nvPr>
        </p:nvSpPr>
        <p:spPr>
          <a:xfrm>
            <a:off x="152309" y="219807"/>
            <a:ext cx="11849100" cy="6858000"/>
          </a:xfrm>
        </p:spPr>
        <p:txBody>
          <a:bodyPr>
            <a:normAutofit/>
          </a:bodyPr>
          <a:lstStyle/>
          <a:p>
            <a:pPr algn="r" rtl="1">
              <a:lnSpc>
                <a:spcPct val="100000"/>
              </a:lnSpc>
            </a:pPr>
            <a:r>
              <a:rPr lang="ar-SA" sz="1600" b="1" dirty="0">
                <a:solidFill>
                  <a:srgbClr val="00AEEF"/>
                </a:solidFill>
                <a:latin typeface="Alexandria" pitchFamily="2" charset="-78"/>
                <a:cs typeface="Alexandria" pitchFamily="2" charset="-78"/>
              </a:rPr>
              <a:t>ثامناً: العولمة المالية وتحرير الأسواق</a:t>
            </a:r>
            <a:endParaRPr lang="en-AE" sz="1600" b="1" dirty="0">
              <a:solidFill>
                <a:srgbClr val="00AEEF"/>
              </a:solidFill>
              <a:latin typeface="Alexandria" pitchFamily="2" charset="-78"/>
              <a:cs typeface="Alexandria" pitchFamily="2" charset="-78"/>
            </a:endParaRPr>
          </a:p>
          <a:p>
            <a:pPr algn="r" rtl="1">
              <a:lnSpc>
                <a:spcPct val="100000"/>
              </a:lnSpc>
            </a:pPr>
            <a:r>
              <a:rPr lang="ar-SA" sz="1600" dirty="0">
                <a:latin typeface="Alexandria" pitchFamily="2" charset="-78"/>
                <a:cs typeface="Alexandria" pitchFamily="2" charset="-78"/>
              </a:rPr>
              <a:t>ساهمت العولمة في</a:t>
            </a:r>
            <a:r>
              <a:rPr lang="en-AE" sz="1600" dirty="0">
                <a:latin typeface="Alexandria" pitchFamily="2" charset="-78"/>
                <a:cs typeface="Alexandria" pitchFamily="2" charset="-78"/>
              </a:rPr>
              <a:t>:</a:t>
            </a:r>
          </a:p>
          <a:p>
            <a:pPr lvl="0" algn="r" rtl="1">
              <a:lnSpc>
                <a:spcPct val="100000"/>
              </a:lnSpc>
            </a:pPr>
            <a:r>
              <a:rPr lang="ar-SA" sz="1600" dirty="0">
                <a:latin typeface="Alexandria" pitchFamily="2" charset="-78"/>
                <a:cs typeface="Alexandria" pitchFamily="2" charset="-78"/>
              </a:rPr>
              <a:t>زيادة حركة رؤوس الأموال عبر الحدود </a:t>
            </a:r>
            <a:endParaRPr lang="en-AE" sz="1600" dirty="0">
              <a:latin typeface="Alexandria" pitchFamily="2" charset="-78"/>
              <a:cs typeface="Alexandria" pitchFamily="2" charset="-78"/>
            </a:endParaRPr>
          </a:p>
          <a:p>
            <a:pPr lvl="0" algn="r" rtl="1">
              <a:lnSpc>
                <a:spcPct val="100000"/>
              </a:lnSpc>
            </a:pPr>
            <a:r>
              <a:rPr lang="ar-SA" sz="1600" dirty="0">
                <a:latin typeface="Alexandria" pitchFamily="2" charset="-78"/>
                <a:cs typeface="Alexandria" pitchFamily="2" charset="-78"/>
              </a:rPr>
              <a:t>توحيد الأنظمة المالية نسبيًا </a:t>
            </a:r>
            <a:endParaRPr lang="en-AE" sz="1600" dirty="0">
              <a:latin typeface="Alexandria" pitchFamily="2" charset="-78"/>
              <a:cs typeface="Alexandria" pitchFamily="2" charset="-78"/>
            </a:endParaRPr>
          </a:p>
          <a:p>
            <a:pPr lvl="0" algn="r" rtl="1">
              <a:lnSpc>
                <a:spcPct val="100000"/>
              </a:lnSpc>
            </a:pPr>
            <a:r>
              <a:rPr lang="ar-SA" sz="1600" dirty="0">
                <a:latin typeface="Alexandria" pitchFamily="2" charset="-78"/>
                <a:cs typeface="Alexandria" pitchFamily="2" charset="-78"/>
              </a:rPr>
              <a:t>تسهيل دخول شركات مالية جديدة إلى أسواق متعددة </a:t>
            </a:r>
            <a:endParaRPr lang="en-AE" sz="1600" dirty="0">
              <a:latin typeface="Alexandria" pitchFamily="2" charset="-78"/>
              <a:cs typeface="Alexandria" pitchFamily="2" charset="-78"/>
            </a:endParaRPr>
          </a:p>
          <a:p>
            <a:pPr algn="r" rtl="1">
              <a:lnSpc>
                <a:spcPct val="100000"/>
              </a:lnSpc>
            </a:pPr>
            <a:r>
              <a:rPr lang="ar-SA" sz="1600" dirty="0">
                <a:latin typeface="Alexandria" pitchFamily="2" charset="-78"/>
                <a:cs typeface="Alexandria" pitchFamily="2" charset="-78"/>
              </a:rPr>
              <a:t>وهذا عزز الحاجة إلى حلول مالية رقمية قادرة على العمل عالميًا دون قيود جغرافية</a:t>
            </a:r>
            <a:r>
              <a:rPr lang="en-AE" sz="1600" dirty="0">
                <a:latin typeface="Alexandria" pitchFamily="2" charset="-78"/>
                <a:cs typeface="Alexandria" pitchFamily="2" charset="-78"/>
              </a:rPr>
              <a:t>.</a:t>
            </a:r>
          </a:p>
          <a:p>
            <a:pPr algn="r" rtl="1">
              <a:lnSpc>
                <a:spcPct val="100000"/>
              </a:lnSpc>
            </a:pPr>
            <a:r>
              <a:rPr lang="ar-SA" sz="1600" b="1" dirty="0">
                <a:solidFill>
                  <a:srgbClr val="00AEEF"/>
                </a:solidFill>
                <a:latin typeface="Alexandria" pitchFamily="2" charset="-78"/>
                <a:cs typeface="Alexandria" pitchFamily="2" charset="-78"/>
              </a:rPr>
              <a:t>تاسعاً: تطور البنية التحتية الرقمية</a:t>
            </a:r>
            <a:endParaRPr lang="en-AE" sz="1600" b="1" dirty="0">
              <a:solidFill>
                <a:srgbClr val="00AEEF"/>
              </a:solidFill>
              <a:latin typeface="Alexandria" pitchFamily="2" charset="-78"/>
              <a:cs typeface="Alexandria" pitchFamily="2" charset="-78"/>
            </a:endParaRPr>
          </a:p>
          <a:p>
            <a:pPr algn="r" rtl="1">
              <a:lnSpc>
                <a:spcPct val="100000"/>
              </a:lnSpc>
            </a:pPr>
            <a:r>
              <a:rPr lang="ar-SA" sz="1600" dirty="0">
                <a:latin typeface="Alexandria" pitchFamily="2" charset="-78"/>
                <a:cs typeface="Alexandria" pitchFamily="2" charset="-78"/>
              </a:rPr>
              <a:t>شهدت الدول استثمارات كبيرة في</a:t>
            </a:r>
            <a:r>
              <a:rPr lang="en-AE" sz="1600" dirty="0">
                <a:latin typeface="Alexandria" pitchFamily="2" charset="-78"/>
                <a:cs typeface="Alexandria" pitchFamily="2" charset="-78"/>
              </a:rPr>
              <a:t>:</a:t>
            </a:r>
          </a:p>
          <a:p>
            <a:pPr lvl="0" algn="r" rtl="1">
              <a:lnSpc>
                <a:spcPct val="100000"/>
              </a:lnSpc>
            </a:pPr>
            <a:r>
              <a:rPr lang="ar-SA" sz="1600" dirty="0">
                <a:latin typeface="Alexandria" pitchFamily="2" charset="-78"/>
                <a:cs typeface="Alexandria" pitchFamily="2" charset="-78"/>
              </a:rPr>
              <a:t>شبكات الاتصالات </a:t>
            </a:r>
            <a:endParaRPr lang="en-AE" sz="1600" dirty="0">
              <a:latin typeface="Alexandria" pitchFamily="2" charset="-78"/>
              <a:cs typeface="Alexandria" pitchFamily="2" charset="-78"/>
            </a:endParaRPr>
          </a:p>
          <a:p>
            <a:pPr lvl="0" algn="r" rtl="1">
              <a:lnSpc>
                <a:spcPct val="100000"/>
              </a:lnSpc>
            </a:pPr>
            <a:r>
              <a:rPr lang="ar-SA" sz="1600" dirty="0">
                <a:latin typeface="Alexandria" pitchFamily="2" charset="-78"/>
                <a:cs typeface="Alexandria" pitchFamily="2" charset="-78"/>
              </a:rPr>
              <a:t>أنظمة الدفع الوطني الإلكتروني </a:t>
            </a:r>
            <a:endParaRPr lang="en-AE" sz="1600" dirty="0">
              <a:latin typeface="Alexandria" pitchFamily="2" charset="-78"/>
              <a:cs typeface="Alexandria" pitchFamily="2" charset="-78"/>
            </a:endParaRPr>
          </a:p>
          <a:p>
            <a:pPr lvl="0" algn="r" rtl="1">
              <a:lnSpc>
                <a:spcPct val="100000"/>
              </a:lnSpc>
            </a:pPr>
            <a:r>
              <a:rPr lang="ar-SA" sz="1600" dirty="0">
                <a:latin typeface="Alexandria" pitchFamily="2" charset="-78"/>
                <a:cs typeface="Alexandria" pitchFamily="2" charset="-78"/>
              </a:rPr>
              <a:t>البنوك المركزية الرقمية جزئيًا </a:t>
            </a:r>
            <a:endParaRPr lang="en-AE" sz="1600" dirty="0">
              <a:latin typeface="Alexandria" pitchFamily="2" charset="-78"/>
              <a:cs typeface="Alexandria" pitchFamily="2" charset="-78"/>
            </a:endParaRPr>
          </a:p>
          <a:p>
            <a:pPr algn="r" rtl="1">
              <a:lnSpc>
                <a:spcPct val="100000"/>
              </a:lnSpc>
            </a:pPr>
            <a:r>
              <a:rPr lang="ar-SA" sz="1600" dirty="0">
                <a:latin typeface="Alexandria" pitchFamily="2" charset="-78"/>
                <a:cs typeface="Alexandria" pitchFamily="2" charset="-78"/>
              </a:rPr>
              <a:t>مما وفر قاعدة تقنية قوية لنمو التكنولوجيا المالية</a:t>
            </a:r>
            <a:r>
              <a:rPr lang="en-AE" sz="1600" dirty="0">
                <a:latin typeface="Alexandria" pitchFamily="2" charset="-78"/>
                <a:cs typeface="Alexandria" pitchFamily="2" charset="-78"/>
              </a:rPr>
              <a:t>.</a:t>
            </a:r>
          </a:p>
          <a:p>
            <a:pPr algn="r" rtl="1">
              <a:lnSpc>
                <a:spcPct val="100000"/>
              </a:lnSpc>
            </a:pPr>
            <a:r>
              <a:rPr lang="ar-SA" sz="1600" b="1" dirty="0">
                <a:solidFill>
                  <a:srgbClr val="00AEEF"/>
                </a:solidFill>
                <a:latin typeface="Alexandria" pitchFamily="2" charset="-78"/>
                <a:cs typeface="Alexandria" pitchFamily="2" charset="-78"/>
              </a:rPr>
              <a:t>خلاصة</a:t>
            </a:r>
            <a:endParaRPr lang="en-AE" sz="1600" b="1" dirty="0">
              <a:solidFill>
                <a:srgbClr val="00AEEF"/>
              </a:solidFill>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يمكن القول إن ظهور وانتشار التكنولوجيا المالية هو نتيجة تفاعل مركب بين التطور التكنولوجي، والتحول الاقتصادي الرقمي، وتغير سلوك المستهلكين، وضعف بعض نماذج البنوك التقليدية، إضافة إلى الدعم التنظيمي والعولمة المالية</a:t>
            </a:r>
            <a:r>
              <a:rPr lang="en-AE" sz="1600" dirty="0">
                <a:latin typeface="Alexandria" pitchFamily="2" charset="-78"/>
                <a:cs typeface="Alexandria" pitchFamily="2" charset="-78"/>
              </a:rPr>
              <a:t>. </a:t>
            </a:r>
            <a:r>
              <a:rPr lang="ar-SA" sz="1600" dirty="0">
                <a:latin typeface="Alexandria" pitchFamily="2" charset="-78"/>
                <a:cs typeface="Alexandria" pitchFamily="2" charset="-78"/>
              </a:rPr>
              <a:t>وقد أدى هذا التفاعل إلى إعادة تشكيل النظام المالي العالمي نحو نموذج أكثر رقمية وابتكارًا</a:t>
            </a:r>
            <a:r>
              <a:rPr lang="en-AE" sz="1600" dirty="0">
                <a:latin typeface="Alexandria" pitchFamily="2" charset="-78"/>
                <a:cs typeface="Alexandria" pitchFamily="2" charset="-78"/>
              </a:rPr>
              <a:t>.</a:t>
            </a:r>
          </a:p>
          <a:p>
            <a:pPr algn="r"/>
            <a:endParaRPr lang="en-AE" dirty="0"/>
          </a:p>
        </p:txBody>
      </p:sp>
      <p:pic>
        <p:nvPicPr>
          <p:cNvPr id="5" name="Graphic 21">
            <a:extLst>
              <a:ext uri="{FF2B5EF4-FFF2-40B4-BE49-F238E27FC236}">
                <a16:creationId xmlns:a16="http://schemas.microsoft.com/office/drawing/2014/main" id="{C4AD8762-42A5-1CCB-24B0-9763D064DB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0591" y="0"/>
            <a:ext cx="2305141" cy="1076343"/>
          </a:xfrm>
          <a:prstGeom prst="rect">
            <a:avLst/>
          </a:prstGeom>
        </p:spPr>
      </p:pic>
    </p:spTree>
    <p:extLst>
      <p:ext uri="{BB962C8B-B14F-4D97-AF65-F5344CB8AC3E}">
        <p14:creationId xmlns:p14="http://schemas.microsoft.com/office/powerpoint/2010/main" val="32763013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56A18-F4BC-8427-104A-FE97479BC245}"/>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A54EAA63-8E34-A45B-F016-5747FC91268C}"/>
              </a:ext>
            </a:extLst>
          </p:cNvPr>
          <p:cNvSpPr/>
          <p:nvPr/>
        </p:nvSpPr>
        <p:spPr>
          <a:xfrm>
            <a:off x="262240" y="194853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3B6856C3-C1CB-41DC-B5E3-794EA52C083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4F3A5C9-525C-07D6-BCDC-988164979CD5}"/>
              </a:ext>
            </a:extLst>
          </p:cNvPr>
          <p:cNvSpPr txBox="1"/>
          <p:nvPr/>
        </p:nvSpPr>
        <p:spPr>
          <a:xfrm>
            <a:off x="2275449" y="811796"/>
            <a:ext cx="7229075" cy="95410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rial" panose="020B0604020202020204" pitchFamily="34" charset="0"/>
              </a:rPr>
              <a:t>أهمية التكنولوجيا المالية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Arial" panose="020B0604020202020204" pitchFamily="34" charset="0"/>
              </a:rPr>
              <a:t>FinTech Importance)</a:t>
            </a:r>
            <a:endPar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40FA0E12-BB32-8B3F-F951-0D1EF3D6D57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EF52A5E-FF4E-8592-CF13-151E12673EFA}"/>
              </a:ext>
            </a:extLst>
          </p:cNvPr>
          <p:cNvSpPr txBox="1"/>
          <p:nvPr/>
        </p:nvSpPr>
        <p:spPr>
          <a:xfrm>
            <a:off x="3385475" y="2673688"/>
            <a:ext cx="8157148" cy="2907847"/>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تسهيل الوصول للخدمات المالية (الشمول المالي).</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تقليل التكاليف وتعزيز الكفاءة التشغيلية.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زيادة الشفافية وتقليل فرص الفساد.</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دعم الابتكار في المنتجات المالية.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27F7BE39-CFD6-E912-EC7A-64F952FA8B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37812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8E6DC-1315-1EF3-D874-F601CE6C9E88}"/>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C1E0B927-CADE-3711-61C2-F385CFC6B5F2}"/>
              </a:ext>
            </a:extLst>
          </p:cNvPr>
          <p:cNvSpPr/>
          <p:nvPr/>
        </p:nvSpPr>
        <p:spPr>
          <a:xfrm>
            <a:off x="490840" y="2015958"/>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AC6BC916-B00B-2DAB-6E44-8F19A637CAD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5ED086F-9DDC-78CF-F576-A97E53ACFC02}"/>
              </a:ext>
            </a:extLst>
          </p:cNvPr>
          <p:cNvSpPr txBox="1"/>
          <p:nvPr/>
        </p:nvSpPr>
        <p:spPr>
          <a:xfrm>
            <a:off x="1997766" y="845821"/>
            <a:ext cx="941469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أهمية التكنولوجيا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a:t>
            </a:r>
            <a:r>
              <a:rPr kumimoji="0" lang="en-US"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FinTech Importance)</a:t>
            </a:r>
          </a:p>
        </p:txBody>
      </p:sp>
      <p:sp>
        <p:nvSpPr>
          <p:cNvPr id="28" name="Rectangle 27">
            <a:extLst>
              <a:ext uri="{FF2B5EF4-FFF2-40B4-BE49-F238E27FC236}">
                <a16:creationId xmlns:a16="http://schemas.microsoft.com/office/drawing/2014/main" id="{118F42DB-2D2A-DF31-3572-1B83DAF6C0F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A64F3B8-1B82-02AC-ADAB-88961C38797F}"/>
              </a:ext>
            </a:extLst>
          </p:cNvPr>
          <p:cNvSpPr txBox="1"/>
          <p:nvPr/>
        </p:nvSpPr>
        <p:spPr>
          <a:xfrm>
            <a:off x="-272562" y="2015958"/>
            <a:ext cx="12088140" cy="5170005"/>
          </a:xfrm>
          <a:prstGeom prst="rect">
            <a:avLst/>
          </a:prstGeom>
          <a:noFill/>
        </p:spPr>
        <p:txBody>
          <a:bodyPr wrap="square" rtlCol="0">
            <a:spAutoFit/>
          </a:bodyPr>
          <a:lstStyle/>
          <a:p>
            <a:pPr marR="0" lvl="0" algn="r" defTabSz="914400" rtl="1" eaLnBrk="1" fontAlgn="auto" latinLnBrk="0" hangingPunct="1">
              <a:lnSpc>
                <a:spcPct val="200000"/>
              </a:lnSpc>
              <a:spcBef>
                <a:spcPts val="0"/>
              </a:spcBef>
              <a:spcAft>
                <a:spcPts val="0"/>
              </a:spcAft>
              <a:buClrTx/>
              <a:buSzTx/>
              <a:tabLst/>
              <a:defRPr/>
            </a:pPr>
            <a:r>
              <a:rPr kumimoji="0" lang="ar-EG" b="1" i="0" u="none" strike="noStrike" kern="1200" cap="none" spc="0" normalizeH="0" baseline="0" noProof="0" dirty="0">
                <a:ln>
                  <a:noFill/>
                </a:ln>
                <a:solidFill>
                  <a:prstClr val="black"/>
                </a:solidFill>
                <a:effectLst/>
                <a:uLnTx/>
                <a:uFillTx/>
                <a:latin typeface="Alexandria" pitchFamily="2" charset="-78"/>
                <a:cs typeface="Alexandria" pitchFamily="2" charset="-78"/>
              </a:rPr>
              <a:t>تسهيل الوصول للخدمات المالية (الشمول المالي) :</a:t>
            </a:r>
          </a:p>
          <a:p>
            <a:pPr marR="0" lvl="0" algn="r" defTabSz="914400" rtl="1" eaLnBrk="1" fontAlgn="auto" latinLnBrk="0" hangingPunct="1">
              <a:lnSpc>
                <a:spcPct val="200000"/>
              </a:lnSpc>
              <a:spcBef>
                <a:spcPts val="0"/>
              </a:spcBef>
              <a:spcAft>
                <a:spcPts val="0"/>
              </a:spcAft>
              <a:buClrTx/>
              <a:buSzTx/>
              <a:tabLst/>
              <a:defRPr/>
            </a:pPr>
            <a:r>
              <a:rPr lang="ar-EG" dirty="0">
                <a:solidFill>
                  <a:prstClr val="black"/>
                </a:solidFill>
                <a:latin typeface="Alexandria" pitchFamily="2" charset="-78"/>
                <a:cs typeface="Alexandria" pitchFamily="2" charset="-78"/>
              </a:rPr>
              <a:t>يشير الشمول المالي إلى تمكين الأفراد والشركات من الوصول إلى منتجات مالية ملائمة وبتكلفة معقولة.</a:t>
            </a:r>
          </a:p>
          <a:p>
            <a:pPr marR="0" lvl="0" algn="r" defTabSz="914400" rtl="1" eaLnBrk="1" fontAlgn="auto" latinLnBrk="0" hangingPunct="1">
              <a:lnSpc>
                <a:spcPct val="200000"/>
              </a:lnSpc>
              <a:spcBef>
                <a:spcPts val="0"/>
              </a:spcBef>
              <a:spcAft>
                <a:spcPts val="0"/>
              </a:spcAft>
              <a:buClrTx/>
              <a:buSzTx/>
              <a:tabLst/>
              <a:defRPr/>
            </a:pPr>
            <a:r>
              <a:rPr lang="ar-EG" dirty="0">
                <a:solidFill>
                  <a:prstClr val="black"/>
                </a:solidFill>
                <a:latin typeface="Alexandria" pitchFamily="2" charset="-78"/>
                <a:cs typeface="Alexandria" pitchFamily="2" charset="-78"/>
              </a:rPr>
              <a:t>- توفير المحافظ الرقمية للطبقات غير البنكية.</a:t>
            </a:r>
          </a:p>
          <a:p>
            <a:pPr marR="0" lvl="0" algn="r" defTabSz="914400" rtl="1" eaLnBrk="1" fontAlgn="auto" latinLnBrk="0" hangingPunct="1">
              <a:lnSpc>
                <a:spcPct val="200000"/>
              </a:lnSpc>
              <a:spcBef>
                <a:spcPts val="0"/>
              </a:spcBef>
              <a:spcAft>
                <a:spcPts val="0"/>
              </a:spcAft>
              <a:buClrTx/>
              <a:buSzTx/>
              <a:tabLst/>
              <a:defRPr/>
            </a:pPr>
            <a:r>
              <a:rPr lang="ar-EG" dirty="0">
                <a:solidFill>
                  <a:prstClr val="black"/>
                </a:solidFill>
                <a:latin typeface="Alexandria" pitchFamily="2" charset="-78"/>
                <a:cs typeface="Alexandria" pitchFamily="2" charset="-78"/>
              </a:rPr>
              <a:t>- مكانية فتح حساب عبر الهاتف.</a:t>
            </a:r>
          </a:p>
          <a:p>
            <a:pPr marR="0" lvl="0" algn="r" defTabSz="914400" rtl="1" eaLnBrk="1" fontAlgn="auto" latinLnBrk="0" hangingPunct="1">
              <a:lnSpc>
                <a:spcPct val="200000"/>
              </a:lnSpc>
              <a:spcBef>
                <a:spcPts val="0"/>
              </a:spcBef>
              <a:spcAft>
                <a:spcPts val="0"/>
              </a:spcAft>
              <a:buClrTx/>
              <a:buSzTx/>
              <a:tabLst/>
              <a:defRPr/>
            </a:pPr>
            <a:r>
              <a:rPr lang="ar-EG" dirty="0">
                <a:solidFill>
                  <a:prstClr val="black"/>
                </a:solidFill>
                <a:latin typeface="Alexandria" pitchFamily="2" charset="-78"/>
                <a:cs typeface="Alexandria" pitchFamily="2" charset="-78"/>
              </a:rPr>
              <a:t>- تقنيات التمويل الصغير </a:t>
            </a:r>
            <a:r>
              <a:rPr lang="en-US" dirty="0">
                <a:solidFill>
                  <a:prstClr val="black"/>
                </a:solidFill>
                <a:latin typeface="Alexandria" pitchFamily="2" charset="-78"/>
                <a:cs typeface="Alexandria" pitchFamily="2" charset="-78"/>
              </a:rPr>
              <a:t>(Microfinance Apps).</a:t>
            </a:r>
          </a:p>
          <a:p>
            <a:pPr marR="0" lvl="0" algn="r" defTabSz="914400" rtl="1" eaLnBrk="1" fontAlgn="auto" latinLnBrk="0" hangingPunct="1">
              <a:lnSpc>
                <a:spcPct val="200000"/>
              </a:lnSpc>
              <a:spcBef>
                <a:spcPts val="0"/>
              </a:spcBef>
              <a:spcAft>
                <a:spcPts val="0"/>
              </a:spcAft>
              <a:buClrTx/>
              <a:buSzTx/>
              <a:tabLst/>
              <a:defRPr/>
            </a:pPr>
            <a:r>
              <a:rPr lang="ar-EG" b="1" dirty="0">
                <a:solidFill>
                  <a:prstClr val="black"/>
                </a:solidFill>
                <a:latin typeface="Alexandria" pitchFamily="2" charset="-78"/>
                <a:cs typeface="Alexandria" pitchFamily="2" charset="-78"/>
              </a:rPr>
              <a:t>مثال : </a:t>
            </a:r>
            <a:r>
              <a:rPr lang="ar-EG" dirty="0">
                <a:solidFill>
                  <a:prstClr val="black"/>
                </a:solidFill>
                <a:latin typeface="Alexandria" pitchFamily="2" charset="-78"/>
                <a:cs typeface="Alexandria" pitchFamily="2" charset="-78"/>
              </a:rPr>
              <a:t>تطبيقات مثل </a:t>
            </a:r>
            <a:r>
              <a:rPr lang="en-US" dirty="0">
                <a:solidFill>
                  <a:prstClr val="black"/>
                </a:solidFill>
                <a:latin typeface="Alexandria" pitchFamily="2" charset="-78"/>
                <a:cs typeface="Alexandria" pitchFamily="2" charset="-78"/>
              </a:rPr>
              <a:t> STC Pay  </a:t>
            </a:r>
            <a:r>
              <a:rPr lang="ar-EG" dirty="0">
                <a:solidFill>
                  <a:prstClr val="black"/>
                </a:solidFill>
                <a:latin typeface="Alexandria" pitchFamily="2" charset="-78"/>
                <a:cs typeface="Alexandria" pitchFamily="2" charset="-78"/>
              </a:rPr>
              <a:t>تمكن المستخدمين من تحويل الأموال، والدفع، وتوفير الأموال دون الحاجة لحساب مصرفي تقليدي.</a:t>
            </a:r>
          </a:p>
          <a:p>
            <a:pPr marR="0" lvl="0" algn="r" defTabSz="914400" rtl="1" eaLnBrk="1" fontAlgn="auto" latinLnBrk="0" hangingPunct="1">
              <a:lnSpc>
                <a:spcPct val="150000"/>
              </a:lnSpc>
              <a:spcBef>
                <a:spcPts val="0"/>
              </a:spcBef>
              <a:spcAft>
                <a:spcPts val="0"/>
              </a:spcAft>
              <a:buClrTx/>
              <a:buSzTx/>
              <a:tabLst/>
              <a:defRPr/>
            </a:pPr>
            <a:endParaRPr lang="ar-EG"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859AD396-9A67-5291-6328-4F4BB859C6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62995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62588C-62A8-F3B4-3C74-D6797A83B166}"/>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23910AD-247B-A3E3-47B1-EC5E616B54C6}"/>
              </a:ext>
            </a:extLst>
          </p:cNvPr>
          <p:cNvSpPr/>
          <p:nvPr/>
        </p:nvSpPr>
        <p:spPr>
          <a:xfrm>
            <a:off x="543229" y="1681642"/>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6EB98D15-FFFD-8D51-AD6D-EE12ACF2596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7DB23DD-C254-0EE3-760C-7C81A6516066}"/>
              </a:ext>
            </a:extLst>
          </p:cNvPr>
          <p:cNvSpPr txBox="1"/>
          <p:nvPr/>
        </p:nvSpPr>
        <p:spPr>
          <a:xfrm>
            <a:off x="2452887" y="634852"/>
            <a:ext cx="7286225"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أهمية التكنولوجيا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a:t>
            </a:r>
            <a:r>
              <a:rPr kumimoji="0" lang="en-US"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FinTech Importance)</a:t>
            </a:r>
          </a:p>
        </p:txBody>
      </p:sp>
      <p:sp>
        <p:nvSpPr>
          <p:cNvPr id="28" name="Rectangle 27">
            <a:extLst>
              <a:ext uri="{FF2B5EF4-FFF2-40B4-BE49-F238E27FC236}">
                <a16:creationId xmlns:a16="http://schemas.microsoft.com/office/drawing/2014/main" id="{351F29C4-D6CB-D01F-6C04-B74F9EAA2B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3F67814-9CE2-6CC7-3697-870F3E346442}"/>
              </a:ext>
            </a:extLst>
          </p:cNvPr>
          <p:cNvSpPr txBox="1"/>
          <p:nvPr/>
        </p:nvSpPr>
        <p:spPr>
          <a:xfrm>
            <a:off x="3978686" y="2016584"/>
            <a:ext cx="8069344" cy="466217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srgbClr val="00AEEF"/>
                </a:solidFill>
                <a:effectLst/>
                <a:uLnTx/>
                <a:uFillTx/>
                <a:latin typeface="Alexandria" pitchFamily="2" charset="-78"/>
                <a:cs typeface="Alexandria" pitchFamily="2" charset="-78"/>
              </a:rPr>
              <a:t>تقليل التكاليف وتعزيز الكفاءة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AEEF"/>
                </a:solidFill>
                <a:effectLst/>
                <a:uLnTx/>
                <a:uFillTx/>
                <a:latin typeface="Alexandria" pitchFamily="2" charset="-78"/>
                <a:cs typeface="Alexandria" pitchFamily="2" charset="-78"/>
              </a:rPr>
              <a:t>للمستهلك:</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تقليل رسوم الحوالات والتحويلات الدولية.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خدمات بنكية مجانية أو منخفضة التكلفة.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AEEF"/>
                </a:solidFill>
                <a:effectLst/>
                <a:uLnTx/>
                <a:uFillTx/>
                <a:latin typeface="Alexandria" pitchFamily="2" charset="-78"/>
                <a:cs typeface="Alexandria" pitchFamily="2" charset="-78"/>
              </a:rPr>
              <a:t>للمؤسسات: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استخدام الذكاء الاصطناعي لأتمتة المهام الروتينية.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تقليل الاعتماد على الفروع والمكاتب.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مثال:  استخدام </a:t>
            </a:r>
            <a:r>
              <a:rPr kumimoji="0" lang="en-US" sz="1600" i="0" u="none" strike="noStrike" kern="1200" cap="none" spc="0" normalizeH="0" baseline="0" noProof="0" dirty="0">
                <a:ln>
                  <a:noFill/>
                </a:ln>
                <a:solidFill>
                  <a:prstClr val="black"/>
                </a:solidFill>
                <a:effectLst/>
                <a:uLnTx/>
                <a:uFillTx/>
                <a:latin typeface="Alexandria" pitchFamily="2" charset="-78"/>
                <a:cs typeface="Alexandria" pitchFamily="2" charset="-78"/>
              </a:rPr>
              <a:t>Robo-Advisors  </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لإدارة المحافظ المالية دون الحاجة إلى مستشار بشري مكلف</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30B21F71-2067-A4CB-A3D7-87F77272A7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890C7BB1-5C2E-AA5D-802E-82F201B1BB0A}"/>
              </a:ext>
            </a:extLst>
          </p:cNvPr>
          <p:cNvPicPr>
            <a:picLocks noChangeAspect="1"/>
          </p:cNvPicPr>
          <p:nvPr/>
        </p:nvPicPr>
        <p:blipFill>
          <a:blip r:embed="rId4"/>
          <a:stretch>
            <a:fillRect/>
          </a:stretch>
        </p:blipFill>
        <p:spPr>
          <a:xfrm>
            <a:off x="668215" y="1681642"/>
            <a:ext cx="3583324" cy="4277729"/>
          </a:xfrm>
          <a:prstGeom prst="rect">
            <a:avLst/>
          </a:prstGeom>
        </p:spPr>
      </p:pic>
    </p:spTree>
    <p:extLst>
      <p:ext uri="{BB962C8B-B14F-4D97-AF65-F5344CB8AC3E}">
        <p14:creationId xmlns:p14="http://schemas.microsoft.com/office/powerpoint/2010/main" val="15876154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5D0F6-4827-BEDA-AA5D-6D46C5206656}"/>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74364FAB-1377-1DEB-5ECE-C767E9A65691}"/>
              </a:ext>
            </a:extLst>
          </p:cNvPr>
          <p:cNvSpPr/>
          <p:nvPr/>
        </p:nvSpPr>
        <p:spPr>
          <a:xfrm>
            <a:off x="262240" y="194853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F5526609-DD6E-D3E9-4ED5-EC6D766B25D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4F290F9-498A-51F7-97FF-9B601432570F}"/>
              </a:ext>
            </a:extLst>
          </p:cNvPr>
          <p:cNvSpPr txBox="1"/>
          <p:nvPr/>
        </p:nvSpPr>
        <p:spPr>
          <a:xfrm>
            <a:off x="2143863" y="811796"/>
            <a:ext cx="7286225"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أهمية التكنولوجيا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a:t>
            </a:r>
            <a:r>
              <a:rPr kumimoji="0" lang="en-US"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FinTech Importance)</a:t>
            </a:r>
          </a:p>
        </p:txBody>
      </p:sp>
      <p:sp>
        <p:nvSpPr>
          <p:cNvPr id="28" name="Rectangle 27">
            <a:extLst>
              <a:ext uri="{FF2B5EF4-FFF2-40B4-BE49-F238E27FC236}">
                <a16:creationId xmlns:a16="http://schemas.microsoft.com/office/drawing/2014/main" id="{2549ADAA-46A4-B434-B9A0-32B9B38060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9CA870C-080A-1483-B830-EDBA742F5B8D}"/>
              </a:ext>
            </a:extLst>
          </p:cNvPr>
          <p:cNvSpPr txBox="1"/>
          <p:nvPr/>
        </p:nvSpPr>
        <p:spPr>
          <a:xfrm>
            <a:off x="-886798" y="2078533"/>
            <a:ext cx="12088140" cy="3785011"/>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600" i="0" u="none" strike="noStrike" kern="1200" cap="none" spc="0" normalizeH="0" baseline="0" noProof="0" dirty="0">
                <a:ln>
                  <a:noFill/>
                </a:ln>
                <a:solidFill>
                  <a:srgbClr val="00AEEF"/>
                </a:solidFill>
                <a:effectLst/>
                <a:uLnTx/>
                <a:uFillTx/>
                <a:latin typeface="Alexandria" pitchFamily="2" charset="-78"/>
                <a:cs typeface="Alexandria" pitchFamily="2" charset="-78"/>
              </a:rPr>
              <a:t>دعم النمو الاقتصادي والابتكار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جذب الاستثمارات في الشركات الناشئة.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تسهيل تمويل المشاريع الصغيرة والمتوسطة </a:t>
            </a:r>
            <a:r>
              <a:rPr kumimoji="0" lang="en-US" sz="1600" i="0" u="none" strike="noStrike" kern="1200" cap="none" spc="0" normalizeH="0" baseline="0" noProof="0" dirty="0">
                <a:ln>
                  <a:noFill/>
                </a:ln>
                <a:solidFill>
                  <a:prstClr val="black"/>
                </a:solidFill>
                <a:effectLst/>
                <a:uLnTx/>
                <a:uFillTx/>
                <a:latin typeface="Alexandria" pitchFamily="2" charset="-78"/>
                <a:cs typeface="Alexandria" pitchFamily="2" charset="-78"/>
              </a:rPr>
              <a:t>SMEs)</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عبر 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تشجيع تطوير حلول مبتكرة في الدفع، التأمين، والإقراض.</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مثال: المنصات مثل (</a:t>
            </a:r>
            <a:r>
              <a:rPr kumimoji="0" lang="en-US" sz="1600" i="0" u="none" strike="noStrike" kern="1200" cap="none" spc="0" normalizeH="0" baseline="0" noProof="0" dirty="0">
                <a:ln>
                  <a:noFill/>
                </a:ln>
                <a:solidFill>
                  <a:prstClr val="black"/>
                </a:solidFill>
                <a:effectLst/>
                <a:uLnTx/>
                <a:uFillTx/>
                <a:latin typeface="Alexandria" pitchFamily="2" charset="-78"/>
                <a:cs typeface="Alexandria" pitchFamily="2" charset="-78"/>
              </a:rPr>
              <a:t>Beehive </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و</a:t>
            </a:r>
            <a:r>
              <a:rPr kumimoji="0" lang="en-US" sz="1600" i="0" u="none" strike="noStrike" kern="1200" cap="none" spc="0" normalizeH="0" baseline="0" noProof="0" dirty="0">
                <a:ln>
                  <a:noFill/>
                </a:ln>
                <a:solidFill>
                  <a:prstClr val="black"/>
                </a:solidFill>
                <a:effectLst/>
                <a:uLnTx/>
                <a:uFillTx/>
                <a:latin typeface="Alexandria" pitchFamily="2" charset="-78"/>
                <a:cs typeface="Alexandria" pitchFamily="2" charset="-78"/>
              </a:rPr>
              <a:t>Edfa3ly </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 تساعد في تمويل المشاريع الريادية في العالم العربي.</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600" i="0" u="none" strike="noStrike" kern="1200" cap="none" spc="0" normalizeH="0" baseline="0" noProof="0" dirty="0">
                <a:ln>
                  <a:noFill/>
                </a:ln>
                <a:solidFill>
                  <a:srgbClr val="00AEEF"/>
                </a:solidFill>
                <a:effectLst/>
                <a:uLnTx/>
                <a:uFillTx/>
                <a:latin typeface="Alexandria" pitchFamily="2" charset="-78"/>
                <a:cs typeface="Alexandria" pitchFamily="2" charset="-78"/>
              </a:rPr>
              <a:t>تعزيز الشفافية وتقليل الفساد المالي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التقنيات مثل (</a:t>
            </a:r>
            <a:r>
              <a:rPr kumimoji="0" lang="en-US" sz="1600" i="0" u="none" strike="noStrike" kern="1200" cap="none" spc="0" normalizeH="0" baseline="0" noProof="0" dirty="0">
                <a:ln>
                  <a:noFill/>
                </a:ln>
                <a:solidFill>
                  <a:prstClr val="black"/>
                </a:solidFill>
                <a:effectLst/>
                <a:uLnTx/>
                <a:uFillTx/>
                <a:latin typeface="Alexandria" pitchFamily="2" charset="-78"/>
                <a:cs typeface="Alexandria" pitchFamily="2" charset="-78"/>
              </a:rPr>
              <a:t>Blockchain </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تجعل العمليات أكثر 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تسجيل المعاملات بشكل غير قابل للتغيير يحد من التلاعب.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أدوات </a:t>
            </a:r>
            <a:r>
              <a:rPr kumimoji="0" lang="en-US" sz="1600" i="0" u="none" strike="noStrike" kern="1200" cap="none" spc="0" normalizeH="0" baseline="0" noProof="0" dirty="0">
                <a:ln>
                  <a:noFill/>
                </a:ln>
                <a:solidFill>
                  <a:prstClr val="black"/>
                </a:solidFill>
                <a:effectLst/>
                <a:uLnTx/>
                <a:uFillTx/>
                <a:latin typeface="Alexandria" pitchFamily="2" charset="-78"/>
                <a:cs typeface="Alexandria" pitchFamily="2" charset="-78"/>
              </a:rPr>
              <a:t>FinTech)</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لرصد العمليات المشبوهة في الوقت الفعلي </a:t>
            </a:r>
            <a:r>
              <a:rPr kumimoji="0" lang="en-US" sz="1600" i="0" u="none" strike="noStrike" kern="1200" cap="none" spc="0" normalizeH="0" baseline="0" noProof="0" dirty="0" err="1">
                <a:ln>
                  <a:noFill/>
                </a:ln>
                <a:solidFill>
                  <a:prstClr val="black"/>
                </a:solidFill>
                <a:effectLst/>
                <a:uLnTx/>
                <a:uFillTx/>
                <a:latin typeface="Alexandria" pitchFamily="2" charset="-78"/>
                <a:cs typeface="Alexandria" pitchFamily="2" charset="-78"/>
              </a:rPr>
              <a:t>RegTech</a:t>
            </a:r>
            <a:r>
              <a:rPr kumimoji="0" lang="en-US" sz="160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en-US" sz="160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90971EE4-135B-55EA-FC05-0BF0C3CCB5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472111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778326-24D3-5C45-6BD6-B5A62A056490}"/>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F285DFD9-5C26-6125-1C91-2CD15BA555EC}"/>
              </a:ext>
            </a:extLst>
          </p:cNvPr>
          <p:cNvSpPr/>
          <p:nvPr/>
        </p:nvSpPr>
        <p:spPr>
          <a:xfrm>
            <a:off x="262240" y="194853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5549F541-BFBA-2CDD-2E36-085F903196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5A5B185-D819-2941-662D-12C84A9D4B1A}"/>
              </a:ext>
            </a:extLst>
          </p:cNvPr>
          <p:cNvSpPr txBox="1"/>
          <p:nvPr/>
        </p:nvSpPr>
        <p:spPr>
          <a:xfrm>
            <a:off x="2766167" y="845196"/>
            <a:ext cx="7286225"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cs typeface="Alexandria" pitchFamily="2" charset="-78"/>
              </a:rPr>
              <a:t>أهمية التكنولوجيا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Arial" panose="020B0604020202020204" pitchFamily="34" charset="0"/>
              </a:rPr>
              <a:t>FinTech Importance)</a:t>
            </a:r>
            <a:endPar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47CBF318-E493-1EE2-E82A-4DBA15D3858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FC495E4-C921-4938-9C05-D13E5F792804}"/>
              </a:ext>
            </a:extLst>
          </p:cNvPr>
          <p:cNvSpPr txBox="1"/>
          <p:nvPr/>
        </p:nvSpPr>
        <p:spPr>
          <a:xfrm>
            <a:off x="-675685" y="2455499"/>
            <a:ext cx="12088140" cy="3415679"/>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دعم السياسات الحكومية والتنظيمية  </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التكنولوجيا المالية تدعم الحكومات في: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توزيع الإعانات والدعم الاجتماعي إلكترونيًا.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مكافحة غسل الأموال وتمويل الإرهاب.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تسهيل مراقبة الأسواق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مثال: </a:t>
            </a:r>
            <a:r>
              <a:rPr kumimoji="0" lang="ar-AE" sz="1600" i="0" u="none" strike="noStrike" kern="1200" cap="none" spc="0" normalizeH="0" baseline="0" noProof="0" dirty="0">
                <a:ln>
                  <a:noFill/>
                </a:ln>
                <a:solidFill>
                  <a:prstClr val="black"/>
                </a:solidFill>
                <a:effectLst/>
                <a:uLnTx/>
                <a:uFillTx/>
                <a:latin typeface="Alexandria" pitchFamily="2" charset="-78"/>
                <a:cs typeface="Alexandria" pitchFamily="2" charset="-78"/>
              </a:rPr>
              <a:t>البنك المركزي السعودي </a:t>
            </a:r>
            <a:r>
              <a:rPr kumimoji="0" lang="en-US" sz="1600" i="0" u="none" strike="noStrike" kern="1200" cap="none" spc="0" normalizeH="0" baseline="0" noProof="0" dirty="0">
                <a:ln>
                  <a:noFill/>
                </a:ln>
                <a:solidFill>
                  <a:prstClr val="black"/>
                </a:solidFill>
                <a:effectLst/>
                <a:uLnTx/>
                <a:uFillTx/>
                <a:latin typeface="Alexandria" pitchFamily="2" charset="-78"/>
                <a:cs typeface="Alexandria" pitchFamily="2" charset="-78"/>
              </a:rPr>
              <a:t>SAMA)</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AE" sz="1600" i="0" u="none" strike="noStrike" kern="1200" cap="none" spc="0" normalizeH="0" baseline="0" noProof="0" dirty="0">
                <a:ln>
                  <a:noFill/>
                </a:ln>
                <a:solidFill>
                  <a:prstClr val="black"/>
                </a:solidFill>
                <a:effectLst/>
                <a:uLnTx/>
                <a:uFillTx/>
                <a:latin typeface="Alexandria" pitchFamily="2" charset="-78"/>
                <a:cs typeface="Alexandria" pitchFamily="2" charset="-78"/>
              </a:rPr>
              <a:t>أطلق مبادرات لتشجيع </a:t>
            </a:r>
            <a:r>
              <a:rPr kumimoji="0" lang="en-US" sz="1600" i="0" u="none" strike="noStrike" kern="1200" cap="none" spc="0" normalizeH="0" baseline="0" noProof="0" dirty="0">
                <a:ln>
                  <a:noFill/>
                </a:ln>
                <a:solidFill>
                  <a:prstClr val="black"/>
                </a:solidFill>
                <a:effectLst/>
                <a:uLnTx/>
                <a:uFillTx/>
                <a:latin typeface="Alexandria" pitchFamily="2" charset="-78"/>
                <a:cs typeface="Alexandria" pitchFamily="2" charset="-78"/>
              </a:rPr>
              <a:t>FinTech </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AE" sz="1600" i="0" u="none" strike="noStrike" kern="1200" cap="none" spc="0" normalizeH="0" baseline="0" noProof="0" dirty="0">
                <a:ln>
                  <a:noFill/>
                </a:ln>
                <a:solidFill>
                  <a:prstClr val="black"/>
                </a:solidFill>
                <a:effectLst/>
                <a:uLnTx/>
                <a:uFillTx/>
                <a:latin typeface="Alexandria" pitchFamily="2" charset="-78"/>
                <a:cs typeface="Alexandria" pitchFamily="2" charset="-78"/>
              </a:rPr>
              <a:t>ضمن رؤية 2030.</a:t>
            </a:r>
            <a:endPar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AE"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التفاعل مع جيل رقمي جديد  : الجيل الجديد يفضل المعاملات الرقمية والسريعة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1600" i="0" u="none" strike="noStrike" kern="1200" cap="none" spc="0" normalizeH="0" baseline="0" noProof="0" dirty="0">
                <a:ln>
                  <a:noFill/>
                </a:ln>
                <a:solidFill>
                  <a:prstClr val="black"/>
                </a:solidFill>
                <a:effectLst/>
                <a:uLnTx/>
                <a:uFillTx/>
                <a:latin typeface="Alexandria" pitchFamily="2" charset="-78"/>
                <a:cs typeface="Alexandria" pitchFamily="2" charset="-78"/>
              </a:rPr>
              <a:t>- توفر تجربة مستخدم محسنة مقارنة بالبنوك التقليدية.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1600" i="0" u="none" strike="noStrike" kern="1200" cap="none" spc="0" normalizeH="0" baseline="0" noProof="0" dirty="0">
                <a:ln>
                  <a:noFill/>
                </a:ln>
                <a:solidFill>
                  <a:prstClr val="black"/>
                </a:solidFill>
                <a:effectLst/>
                <a:uLnTx/>
                <a:uFillTx/>
                <a:latin typeface="Alexandria" pitchFamily="2" charset="-78"/>
                <a:cs typeface="Alexandria" pitchFamily="2" charset="-78"/>
              </a:rPr>
              <a:t>- دعم اتخاذ القرار المالي عبر تحليل البيانات السلوكية.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CBA6808A-55A4-1E7D-D82D-7F848E309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83545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FECF21-D2AA-0FB1-A6F7-74CC14FFCEDE}"/>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A09D67F-9AFB-0ACE-08EA-F925514BA179}"/>
              </a:ext>
            </a:extLst>
          </p:cNvPr>
          <p:cNvSpPr/>
          <p:nvPr/>
        </p:nvSpPr>
        <p:spPr>
          <a:xfrm>
            <a:off x="4246684" y="1799302"/>
            <a:ext cx="771378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36CB9076-CBD4-6F5E-3C5A-56B9CF792E7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B6CAE21-C92E-9584-0D00-75612FE0A055}"/>
              </a:ext>
            </a:extLst>
          </p:cNvPr>
          <p:cNvSpPr txBox="1"/>
          <p:nvPr/>
        </p:nvSpPr>
        <p:spPr>
          <a:xfrm>
            <a:off x="4126230" y="845821"/>
            <a:ext cx="728622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مراحل دورة التكنولوجيا المالية والابتكارات </a:t>
            </a:r>
          </a:p>
        </p:txBody>
      </p:sp>
      <p:sp>
        <p:nvSpPr>
          <p:cNvPr id="28" name="Rectangle 27">
            <a:extLst>
              <a:ext uri="{FF2B5EF4-FFF2-40B4-BE49-F238E27FC236}">
                <a16:creationId xmlns:a16="http://schemas.microsoft.com/office/drawing/2014/main" id="{B5559306-35B2-0295-A03C-BA1A9D733A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ACC468E-1889-B79F-A959-AFE2E3417AA4}"/>
              </a:ext>
            </a:extLst>
          </p:cNvPr>
          <p:cNvSpPr txBox="1"/>
          <p:nvPr/>
        </p:nvSpPr>
        <p:spPr>
          <a:xfrm>
            <a:off x="4360985" y="2415967"/>
            <a:ext cx="7313916" cy="263597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FF0000"/>
                </a:solidFill>
                <a:effectLst/>
                <a:uLnTx/>
                <a:uFillTx/>
                <a:latin typeface="Alexandria" pitchFamily="2" charset="-78"/>
                <a:cs typeface="Alexandria" pitchFamily="2" charset="-78"/>
              </a:rPr>
              <a:t>أمثلة لمراحل دورة التكنولوجيا المالية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1. الابتكار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Innovation) :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طرح فكرة مالية تقنية جديدة.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2</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 الاختبار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Testing) :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تطبيق الفكرة في بيئة اختبارية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Sandbox).</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3</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lang="ar-EG" sz="1600" b="1" dirty="0">
                <a:solidFill>
                  <a:prstClr val="black"/>
                </a:solidFill>
                <a:latin typeface="Alexandria" pitchFamily="2" charset="-78"/>
                <a:cs typeface="Alexandria" pitchFamily="2" charset="-78"/>
              </a:rPr>
              <a:t>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التنظيم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Regulation)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توافق الابتكار مع المتطلبات القانونية.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4</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 النمو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Growth) :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جذب المستثمرين وتوسيع نطاق الخدمة.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5.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الاندماج أو المنافسة</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Mature/Exit)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دمج مع مؤسسة مالية أو الاستمرار كمنافس.</a:t>
            </a:r>
          </a:p>
        </p:txBody>
      </p:sp>
      <p:pic>
        <p:nvPicPr>
          <p:cNvPr id="6" name="Graphic 21">
            <a:extLst>
              <a:ext uri="{FF2B5EF4-FFF2-40B4-BE49-F238E27FC236}">
                <a16:creationId xmlns:a16="http://schemas.microsoft.com/office/drawing/2014/main" id="{33E83176-DA05-3F58-69FF-81CD881047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2C6D1539-7FEC-E3AC-DB6E-F790724C61FF}"/>
              </a:ext>
            </a:extLst>
          </p:cNvPr>
          <p:cNvPicPr>
            <a:picLocks noChangeAspect="1"/>
          </p:cNvPicPr>
          <p:nvPr/>
        </p:nvPicPr>
        <p:blipFill>
          <a:blip r:embed="rId4"/>
          <a:stretch>
            <a:fillRect/>
          </a:stretch>
        </p:blipFill>
        <p:spPr>
          <a:xfrm>
            <a:off x="320512" y="1799302"/>
            <a:ext cx="3535051" cy="4010947"/>
          </a:xfrm>
          <a:prstGeom prst="rect">
            <a:avLst/>
          </a:prstGeom>
        </p:spPr>
      </p:pic>
    </p:spTree>
    <p:extLst>
      <p:ext uri="{BB962C8B-B14F-4D97-AF65-F5344CB8AC3E}">
        <p14:creationId xmlns:p14="http://schemas.microsoft.com/office/powerpoint/2010/main" val="33345718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C16FD4-72ED-6AFD-84C3-EE75AEBB2B13}"/>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DAA6ED55-DE0A-6F8C-10BC-0438DE229716}"/>
              </a:ext>
            </a:extLst>
          </p:cNvPr>
          <p:cNvSpPr/>
          <p:nvPr/>
        </p:nvSpPr>
        <p:spPr>
          <a:xfrm>
            <a:off x="343599" y="1769567"/>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C370FA32-C147-058E-E34B-860A15D2EE4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E49AA86-4CA0-E523-4ADA-DC9BB2317767}"/>
              </a:ext>
            </a:extLst>
          </p:cNvPr>
          <p:cNvSpPr txBox="1"/>
          <p:nvPr/>
        </p:nvSpPr>
        <p:spPr>
          <a:xfrm>
            <a:off x="2766167" y="899652"/>
            <a:ext cx="728622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مراحل دورة التكنولوجيا المالية والابتكارات </a:t>
            </a:r>
          </a:p>
        </p:txBody>
      </p:sp>
      <p:sp>
        <p:nvSpPr>
          <p:cNvPr id="28" name="Rectangle 27">
            <a:extLst>
              <a:ext uri="{FF2B5EF4-FFF2-40B4-BE49-F238E27FC236}">
                <a16:creationId xmlns:a16="http://schemas.microsoft.com/office/drawing/2014/main" id="{1B27CE46-5560-37B7-A114-510150D1092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94E86F5-DBD5-6CE7-FB49-160FAAA4FB88}"/>
              </a:ext>
            </a:extLst>
          </p:cNvPr>
          <p:cNvSpPr txBox="1"/>
          <p:nvPr/>
        </p:nvSpPr>
        <p:spPr>
          <a:xfrm>
            <a:off x="3150823" y="2218982"/>
            <a:ext cx="8045043" cy="253524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أبرز ابتكارات التكنولوجيا المالية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البلوك تشين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Blockchain.</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الذكاء الاصطناعي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AI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في تقييم الائتمان.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المدفوعات الرقمية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QR code،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المحافظ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NFC</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العملات الرقمية  مثل البيتكوين والعملات المركزية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CBDC).</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التمويل الجماعي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Crowdfunding.</a:t>
            </a:r>
          </a:p>
        </p:txBody>
      </p:sp>
      <p:pic>
        <p:nvPicPr>
          <p:cNvPr id="6" name="Graphic 21">
            <a:extLst>
              <a:ext uri="{FF2B5EF4-FFF2-40B4-BE49-F238E27FC236}">
                <a16:creationId xmlns:a16="http://schemas.microsoft.com/office/drawing/2014/main" id="{714734D0-AD3C-3D13-24FF-70B9F911AB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399171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1C2A9B-0ECF-DB96-5D0A-37E6435C2D15}"/>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BFDCE4AF-C7C6-3AB9-B09A-2AD8E1EB3C60}"/>
              </a:ext>
            </a:extLst>
          </p:cNvPr>
          <p:cNvSpPr/>
          <p:nvPr/>
        </p:nvSpPr>
        <p:spPr>
          <a:xfrm>
            <a:off x="262240" y="1486299"/>
            <a:ext cx="11504801" cy="50315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4035EB8A-B5F4-87BE-D710-60A90A9A4E7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7415486-2B53-3CCE-6EDF-2A79D564200B}"/>
              </a:ext>
            </a:extLst>
          </p:cNvPr>
          <p:cNvSpPr txBox="1"/>
          <p:nvPr/>
        </p:nvSpPr>
        <p:spPr>
          <a:xfrm>
            <a:off x="2992023" y="804236"/>
            <a:ext cx="728622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مراحل دورة التكنولوجيا المالية والابتكارات </a:t>
            </a:r>
          </a:p>
        </p:txBody>
      </p:sp>
      <p:sp>
        <p:nvSpPr>
          <p:cNvPr id="28" name="Rectangle 27">
            <a:extLst>
              <a:ext uri="{FF2B5EF4-FFF2-40B4-BE49-F238E27FC236}">
                <a16:creationId xmlns:a16="http://schemas.microsoft.com/office/drawing/2014/main" id="{7C3498B8-0AEE-DEF1-FEC6-FFEAE83958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B9F79C0-4559-B678-5BD8-51A8D7419062}"/>
              </a:ext>
            </a:extLst>
          </p:cNvPr>
          <p:cNvSpPr txBox="1"/>
          <p:nvPr/>
        </p:nvSpPr>
        <p:spPr>
          <a:xfrm>
            <a:off x="1046285" y="1486299"/>
            <a:ext cx="10302907" cy="503150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AEEF"/>
                </a:solidFill>
                <a:effectLst/>
                <a:uLnTx/>
                <a:uFillTx/>
                <a:latin typeface="Alexandria" pitchFamily="2" charset="-78"/>
                <a:cs typeface="Alexandria" pitchFamily="2" charset="-78"/>
              </a:rPr>
              <a:t>المرحلة الأولى : الابتكار </a:t>
            </a:r>
            <a:r>
              <a:rPr kumimoji="0" lang="en-US" sz="1800" b="1" i="0" u="none" strike="noStrike" kern="1200" cap="none" spc="0" normalizeH="0" baseline="0" noProof="0" dirty="0">
                <a:ln>
                  <a:noFill/>
                </a:ln>
                <a:solidFill>
                  <a:srgbClr val="00AEEF"/>
                </a:solidFill>
                <a:effectLst/>
                <a:uLnTx/>
                <a:uFillTx/>
                <a:latin typeface="Alexandria" pitchFamily="2" charset="-78"/>
                <a:cs typeface="Alexandria" pitchFamily="2" charset="-78"/>
              </a:rPr>
              <a:t>Innovation Stage)</a:t>
            </a:r>
            <a:r>
              <a:rPr kumimoji="0" lang="ar-EG" sz="1800" b="1" i="0" u="none" strike="noStrike" kern="1200" cap="none" spc="0" normalizeH="0" baseline="0" noProof="0" dirty="0">
                <a:ln>
                  <a:noFill/>
                </a:ln>
                <a:solidFill>
                  <a:srgbClr val="00AEEF"/>
                </a:solidFill>
                <a:effectLst/>
                <a:uLnTx/>
                <a:uFillTx/>
                <a:latin typeface="Alexandria" pitchFamily="2" charset="-78"/>
                <a:cs typeface="Alexandria" pitchFamily="2" charset="-78"/>
              </a:rPr>
              <a:t>)</a:t>
            </a:r>
            <a:endParaRPr kumimoji="0" lang="en-US" sz="1800" b="1" i="0" u="none" strike="noStrike" kern="1200" cap="none" spc="0" normalizeH="0" baseline="0" noProof="0" dirty="0">
              <a:ln>
                <a:noFill/>
              </a:ln>
              <a:solidFill>
                <a:srgbClr val="00AEEF"/>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المرحلة التي تظهر فيها فكرة جديدة أو منتج مالي رقمي، يهدف إلى حل مشكلة معينة أو تقديم خدمة مالية جديدة.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السمات: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تركيز على التجريب.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أغلب المشاريع تبدأ ضمن شركات ناشئة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Startups).</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الاعتماد على التكنولوجيا الحديثة: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Blockchain</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AI، Mobile Apps.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الإطار القانوني: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عادة ما تكون القوانين غامضة أو غائبة بشأن الابتكار الجديد.</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ظهور ما يعرف بـ "الفراغ التنظيمي"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Regulatory Gap).</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مثال: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ظهور أول منصات التمويل الجماعي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Crowdfunding)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قبل إصدار أي تشريع ينظمها.</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E7A33551-4216-BDF2-6B5A-DA19D7AAB0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856836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459EE-9F42-91BF-2630-8053B55CFEAE}"/>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F36FEB62-3CCE-922C-BDA3-0F1B340E83EB}"/>
              </a:ext>
            </a:extLst>
          </p:cNvPr>
          <p:cNvSpPr/>
          <p:nvPr/>
        </p:nvSpPr>
        <p:spPr>
          <a:xfrm>
            <a:off x="262240" y="194853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D8BD55DA-69B8-7833-4764-23B52A34C4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D354153-C7D9-A1B1-2AA5-F245F2149FDA}"/>
              </a:ext>
            </a:extLst>
          </p:cNvPr>
          <p:cNvSpPr txBox="1"/>
          <p:nvPr/>
        </p:nvSpPr>
        <p:spPr>
          <a:xfrm>
            <a:off x="2766167" y="1037390"/>
            <a:ext cx="728622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مراحل دورة التكنولوجيا المالية والابتكارات </a:t>
            </a:r>
          </a:p>
        </p:txBody>
      </p:sp>
      <p:sp>
        <p:nvSpPr>
          <p:cNvPr id="28" name="Rectangle 27">
            <a:extLst>
              <a:ext uri="{FF2B5EF4-FFF2-40B4-BE49-F238E27FC236}">
                <a16:creationId xmlns:a16="http://schemas.microsoft.com/office/drawing/2014/main" id="{551BA07F-2D2A-0AE0-09D1-CCBF8F13C5E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BCEAFAE-66E9-C48A-F696-6D3DDDB0CC30}"/>
              </a:ext>
            </a:extLst>
          </p:cNvPr>
          <p:cNvSpPr txBox="1"/>
          <p:nvPr/>
        </p:nvSpPr>
        <p:spPr>
          <a:xfrm>
            <a:off x="764930" y="1962171"/>
            <a:ext cx="10987747" cy="411330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AEEF"/>
                </a:solidFill>
                <a:effectLst/>
                <a:uLnTx/>
                <a:uFillTx/>
                <a:latin typeface="Alexandria" pitchFamily="2" charset="-78"/>
                <a:cs typeface="Alexandria" pitchFamily="2" charset="-78"/>
              </a:rPr>
              <a:t> </a:t>
            </a:r>
            <a:r>
              <a:rPr kumimoji="0" lang="ar-EG" sz="1600" b="1" i="0" u="none" strike="noStrike" kern="1200" cap="none" spc="0" normalizeH="0" baseline="0" noProof="0" dirty="0">
                <a:ln>
                  <a:noFill/>
                </a:ln>
                <a:solidFill>
                  <a:srgbClr val="00AEEF"/>
                </a:solidFill>
                <a:effectLst/>
                <a:uLnTx/>
                <a:uFillTx/>
                <a:latin typeface="Alexandria" pitchFamily="2" charset="-78"/>
                <a:cs typeface="Alexandria" pitchFamily="2" charset="-78"/>
              </a:rPr>
              <a:t>المرحلة الثانية : الاختبار والتجريب  </a:t>
            </a:r>
            <a:r>
              <a:rPr kumimoji="0" lang="en-US" sz="1600" b="1" i="0" u="none" strike="noStrike" kern="1200" cap="none" spc="0" normalizeH="0" baseline="0" noProof="0" dirty="0">
                <a:ln>
                  <a:noFill/>
                </a:ln>
                <a:solidFill>
                  <a:srgbClr val="00AEEF"/>
                </a:solidFill>
                <a:effectLst/>
                <a:uLnTx/>
                <a:uFillTx/>
                <a:latin typeface="Alexandria" pitchFamily="2" charset="-78"/>
                <a:cs typeface="Alexandria" pitchFamily="2" charset="-78"/>
              </a:rPr>
              <a:t>Testing &amp; Sandbox Stage)</a:t>
            </a:r>
            <a:r>
              <a:rPr kumimoji="0" lang="ar-EG" sz="1600" b="1" i="0" u="none" strike="noStrike" kern="1200" cap="none" spc="0" normalizeH="0" baseline="0" noProof="0" dirty="0">
                <a:ln>
                  <a:noFill/>
                </a:ln>
                <a:solidFill>
                  <a:srgbClr val="00AEEF"/>
                </a:solidFill>
                <a:effectLst/>
                <a:uLnTx/>
                <a:uFillTx/>
                <a:latin typeface="Alexandria" pitchFamily="2" charset="-78"/>
                <a:cs typeface="Alexandria" pitchFamily="2" charset="-78"/>
              </a:rPr>
              <a:t>)</a:t>
            </a:r>
            <a:endParaRPr kumimoji="0" lang="en-US" sz="1600" b="1" i="0" u="none" strike="noStrike" kern="1200" cap="none" spc="0" normalizeH="0" baseline="0" noProof="0" dirty="0">
              <a:ln>
                <a:noFill/>
              </a:ln>
              <a:solidFill>
                <a:srgbClr val="00AEEF"/>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يتم اختبار المنتج أو الخدمة في بيئة مراقبة جزئيًا تسمى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Sandbox"،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حيث تسمح الجهات التنظيمية بالتجريب بشروط معينة.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مكونات بيئة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Sandbox:</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عدد محدود من المستخدمين.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فترة تجريبية محددة.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تقديم تقارير تنظيمية دورية.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الأثر القانوني: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منح تراخيص مؤقتة أو إعفاءات قانونية محددة.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وجود اتفاق قانوني بين الشركة والجهة التنظيمية.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مثال :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البنك المركزي السعودي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SAMA)</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أطلق "مختبر التقنية المالية" لدعم الشركات الناشئة المالية في بيئة مرنة قانونياً.</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90C2C933-578A-12C6-EDEB-524873498A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83019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6288A9-9F4B-B291-24AC-288FCA34F83C}"/>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5E511C97-E8C1-E910-45D3-569D1A75D45A}"/>
              </a:ext>
            </a:extLst>
          </p:cNvPr>
          <p:cNvSpPr/>
          <p:nvPr/>
        </p:nvSpPr>
        <p:spPr>
          <a:xfrm>
            <a:off x="262240" y="1585696"/>
            <a:ext cx="11504801" cy="47332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0468B70D-B2A6-E9C5-0A57-C5AB46571B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688A514-E05F-B113-EE78-7A0A2B9AE2B2}"/>
              </a:ext>
            </a:extLst>
          </p:cNvPr>
          <p:cNvSpPr txBox="1"/>
          <p:nvPr/>
        </p:nvSpPr>
        <p:spPr>
          <a:xfrm>
            <a:off x="3023675" y="845821"/>
            <a:ext cx="728622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مراحل دورة التكنولوجيا المالية والابتكارات </a:t>
            </a:r>
          </a:p>
        </p:txBody>
      </p:sp>
      <p:sp>
        <p:nvSpPr>
          <p:cNvPr id="28" name="Rectangle 27">
            <a:extLst>
              <a:ext uri="{FF2B5EF4-FFF2-40B4-BE49-F238E27FC236}">
                <a16:creationId xmlns:a16="http://schemas.microsoft.com/office/drawing/2014/main" id="{FC739604-F9A0-AF48-1FAA-1E90E7F87B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D876829-D64E-199E-4394-C87B1FDDD5F0}"/>
              </a:ext>
            </a:extLst>
          </p:cNvPr>
          <p:cNvSpPr txBox="1"/>
          <p:nvPr/>
        </p:nvSpPr>
        <p:spPr>
          <a:xfrm>
            <a:off x="852854" y="1585696"/>
            <a:ext cx="10689770" cy="461600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AEEF"/>
                </a:solidFill>
                <a:effectLst/>
                <a:uLnTx/>
                <a:uFillTx/>
                <a:latin typeface="Alexandria" pitchFamily="2" charset="-78"/>
                <a:cs typeface="Alexandria" pitchFamily="2" charset="-78"/>
              </a:rPr>
              <a:t>المرحلة الثالثة : التنظيم والترخيص </a:t>
            </a:r>
            <a:r>
              <a:rPr kumimoji="0" lang="en-US" sz="1800" b="1" i="0" u="none" strike="noStrike" kern="1200" cap="none" spc="0" normalizeH="0" baseline="0" noProof="0" dirty="0">
                <a:ln>
                  <a:noFill/>
                </a:ln>
                <a:solidFill>
                  <a:srgbClr val="00AEEF"/>
                </a:solidFill>
                <a:effectLst/>
                <a:uLnTx/>
                <a:uFillTx/>
                <a:latin typeface="Alexandria" pitchFamily="2" charset="-78"/>
                <a:cs typeface="Alexandria" pitchFamily="2" charset="-78"/>
              </a:rPr>
              <a:t>Regulatory and Licensing Stage)</a:t>
            </a:r>
            <a:r>
              <a:rPr kumimoji="0" lang="ar-EG" sz="1800" b="1" i="0" u="none" strike="noStrike" kern="1200" cap="none" spc="0" normalizeH="0" baseline="0" noProof="0" dirty="0">
                <a:ln>
                  <a:noFill/>
                </a:ln>
                <a:solidFill>
                  <a:srgbClr val="00AEEF"/>
                </a:solidFill>
                <a:effectLst/>
                <a:uLnTx/>
                <a:uFillTx/>
                <a:latin typeface="Alexandria" pitchFamily="2" charset="-78"/>
                <a:cs typeface="Alexandria" pitchFamily="2" charset="-78"/>
              </a:rPr>
              <a:t>)</a:t>
            </a:r>
            <a:endParaRPr kumimoji="0" lang="en-US" sz="1800" b="1" i="0" u="none" strike="noStrike" kern="1200" cap="none" spc="0" normalizeH="0" baseline="0" noProof="0" dirty="0">
              <a:ln>
                <a:noFill/>
              </a:ln>
              <a:solidFill>
                <a:srgbClr val="00AEEF"/>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تقوم الجهات التشريعية بإصدار قوانين، لوائح أو تعليمات تنظيمية تنظم التكنولوجيا المالية أو نماذج محددة منها.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الأثر القانوني: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إصدار تراخيص دائمة.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فرض متطلبات الامتثال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KYC/AML.</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تحديد الجهة الرقابية المختصة (بنك مركزي – هيئة سوق – هيئة اتصالات).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إنشاء أطر تنظيمية لقطاعات فرعية (مثل: البنوك الرقمية، </a:t>
            </a:r>
            <a:r>
              <a:rPr kumimoji="0" lang="en-US" sz="1800" b="0" i="0" u="none" strike="noStrike" kern="1200" cap="none" spc="0" normalizeH="0" baseline="0" noProof="0" dirty="0" err="1">
                <a:ln>
                  <a:noFill/>
                </a:ln>
                <a:solidFill>
                  <a:prstClr val="black"/>
                </a:solidFill>
                <a:effectLst/>
                <a:uLnTx/>
                <a:uFillTx/>
                <a:latin typeface="Alexandria" pitchFamily="2" charset="-78"/>
                <a:cs typeface="Alexandria" pitchFamily="2" charset="-78"/>
              </a:rPr>
              <a:t>RegTech</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en-US" sz="1800" b="0" i="0" u="none" strike="noStrike" kern="1200" cap="none" spc="0" normalizeH="0" baseline="0" noProof="0" dirty="0" err="1">
                <a:ln>
                  <a:noFill/>
                </a:ln>
                <a:solidFill>
                  <a:prstClr val="black"/>
                </a:solidFill>
                <a:effectLst/>
                <a:uLnTx/>
                <a:uFillTx/>
                <a:latin typeface="Alexandria" pitchFamily="2" charset="-78"/>
                <a:cs typeface="Alexandria" pitchFamily="2" charset="-78"/>
              </a:rPr>
              <a:t>InsurTech</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تطبيق قوانين مكافحة غسل الأموال وتمويل الإرهاب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AML/CFT)</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أهمية حماية المستهلك المالي</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Financial Consumer Protection).</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0596146D-A752-4DD8-12EF-6645289B41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45179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616559-C2EE-B24E-5D90-040E3D801487}"/>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57EB12AE-24BD-EA8F-E54A-53CDEAE69777}"/>
              </a:ext>
            </a:extLst>
          </p:cNvPr>
          <p:cNvSpPr/>
          <p:nvPr/>
        </p:nvSpPr>
        <p:spPr>
          <a:xfrm>
            <a:off x="262240" y="194853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52D7CA75-9185-35A0-F446-4405D6654A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413F78E-87A9-D638-284E-8930D46166B4}"/>
              </a:ext>
            </a:extLst>
          </p:cNvPr>
          <p:cNvSpPr txBox="1"/>
          <p:nvPr/>
        </p:nvSpPr>
        <p:spPr>
          <a:xfrm>
            <a:off x="2878261" y="1054529"/>
            <a:ext cx="728622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مراحل دورة التكنولوجيا المالية والابتكارات </a:t>
            </a:r>
          </a:p>
        </p:txBody>
      </p:sp>
      <p:sp>
        <p:nvSpPr>
          <p:cNvPr id="28" name="Rectangle 27">
            <a:extLst>
              <a:ext uri="{FF2B5EF4-FFF2-40B4-BE49-F238E27FC236}">
                <a16:creationId xmlns:a16="http://schemas.microsoft.com/office/drawing/2014/main" id="{0BA2D2BA-19FC-699E-2744-D56A5819676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F0CE017-835A-1BFF-2F89-1B8BEF9A71E6}"/>
              </a:ext>
            </a:extLst>
          </p:cNvPr>
          <p:cNvSpPr txBox="1"/>
          <p:nvPr/>
        </p:nvSpPr>
        <p:spPr>
          <a:xfrm>
            <a:off x="633046" y="2016584"/>
            <a:ext cx="10909577" cy="411330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AEEF"/>
                </a:solidFill>
                <a:effectLst/>
                <a:uLnTx/>
                <a:uFillTx/>
                <a:latin typeface="Alexandria" pitchFamily="2" charset="-78"/>
                <a:cs typeface="Alexandria" pitchFamily="2" charset="-78"/>
              </a:rPr>
              <a:t>المرحلة الرابعة: النمو والتوسع  </a:t>
            </a:r>
            <a:r>
              <a:rPr kumimoji="0" lang="en-US" sz="1600" b="1" i="0" u="none" strike="noStrike" kern="1200" cap="none" spc="0" normalizeH="0" baseline="0" noProof="0" dirty="0">
                <a:ln>
                  <a:noFill/>
                </a:ln>
                <a:solidFill>
                  <a:srgbClr val="00AEEF"/>
                </a:solidFill>
                <a:effectLst/>
                <a:uLnTx/>
                <a:uFillTx/>
                <a:latin typeface="Alexandria" pitchFamily="2" charset="-78"/>
                <a:cs typeface="Alexandria" pitchFamily="2" charset="-78"/>
              </a:rPr>
              <a:t>Growth &amp; Scaling)</a:t>
            </a:r>
            <a:r>
              <a:rPr kumimoji="0" lang="ar-EG" sz="1600" b="1" i="0" u="none" strike="noStrike" kern="1200" cap="none" spc="0" normalizeH="0" baseline="0" noProof="0" dirty="0">
                <a:ln>
                  <a:noFill/>
                </a:ln>
                <a:solidFill>
                  <a:srgbClr val="00AEEF"/>
                </a:solidFill>
                <a:effectLst/>
                <a:uLnTx/>
                <a:uFillTx/>
                <a:latin typeface="Alexandria" pitchFamily="2" charset="-78"/>
                <a:cs typeface="Alexandria" pitchFamily="2" charset="-78"/>
              </a:rPr>
              <a:t>)</a:t>
            </a:r>
            <a:endParaRPr kumimoji="0" lang="en-US" sz="1600" b="1" i="0" u="none" strike="noStrike" kern="1200" cap="none" spc="0" normalizeH="0" baseline="0" noProof="0" dirty="0">
              <a:ln>
                <a:noFill/>
              </a:ln>
              <a:solidFill>
                <a:srgbClr val="00AEEF"/>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تبدأ الشركة التقنية المالية في التوسع محليًا أو إقليميًا، وتحقيق قاعدة مستخدمين أوسع، وجذب المستثمرين.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الأطر القانونية ذات الصلة: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قوانين حماية البيانات والخصوصية    مثل: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GDPR،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قوانين خصوصية البيانات في  السعودية.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التنظيم عبر الحدود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Cross-border Regulation).</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الحوكمة المؤسسية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Corporate Governance).</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ملاحظات قانونية: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تحديات الامتثال في أكثر من دولة.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الحاجة إلى آليات تسوية نزاعات جديدة (خاصة العقود الذكية).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3B86FF98-CC77-A9A6-5738-98F5C9BD35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833834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1E7D7E-AE1F-39BE-9479-1B676D719F33}"/>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15F44BBA-6657-C2BE-4196-A130E054F6AD}"/>
              </a:ext>
            </a:extLst>
          </p:cNvPr>
          <p:cNvSpPr/>
          <p:nvPr/>
        </p:nvSpPr>
        <p:spPr>
          <a:xfrm>
            <a:off x="262240" y="194853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D7237D4F-BA5A-4D38-8B43-F999EC58D97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6D5D6C2-F328-4924-F826-EA810CD3EFC1}"/>
              </a:ext>
            </a:extLst>
          </p:cNvPr>
          <p:cNvSpPr txBox="1"/>
          <p:nvPr/>
        </p:nvSpPr>
        <p:spPr>
          <a:xfrm>
            <a:off x="2877722" y="961230"/>
            <a:ext cx="728622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مراحل دورة التكنولوجيا المالية والابتكارات </a:t>
            </a:r>
          </a:p>
        </p:txBody>
      </p:sp>
      <p:sp>
        <p:nvSpPr>
          <p:cNvPr id="28" name="Rectangle 27">
            <a:extLst>
              <a:ext uri="{FF2B5EF4-FFF2-40B4-BE49-F238E27FC236}">
                <a16:creationId xmlns:a16="http://schemas.microsoft.com/office/drawing/2014/main" id="{8628919E-A5EB-28DC-193C-3363AD3581C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0DEAEAC-70F5-A840-5019-106647F57CE6}"/>
              </a:ext>
            </a:extLst>
          </p:cNvPr>
          <p:cNvSpPr txBox="1"/>
          <p:nvPr/>
        </p:nvSpPr>
        <p:spPr>
          <a:xfrm>
            <a:off x="501162" y="2016584"/>
            <a:ext cx="11041461" cy="461600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AEEF"/>
                </a:solidFill>
                <a:effectLst/>
                <a:uLnTx/>
                <a:uFillTx/>
                <a:latin typeface="Alexandria" pitchFamily="2" charset="-78"/>
                <a:cs typeface="Alexandria" pitchFamily="2" charset="-78"/>
              </a:rPr>
              <a:t>المرحلة الخامسة :النضج أو الخروج </a:t>
            </a:r>
            <a:r>
              <a:rPr kumimoji="0" lang="en-US" sz="1800" b="1" i="0" u="none" strike="noStrike" kern="1200" cap="none" spc="0" normalizeH="0" baseline="0" noProof="0" dirty="0">
                <a:ln>
                  <a:noFill/>
                </a:ln>
                <a:solidFill>
                  <a:srgbClr val="00AEEF"/>
                </a:solidFill>
                <a:effectLst/>
                <a:uLnTx/>
                <a:uFillTx/>
                <a:latin typeface="Alexandria" pitchFamily="2" charset="-78"/>
                <a:cs typeface="Alexandria" pitchFamily="2" charset="-78"/>
              </a:rPr>
              <a:t>Maturity or Exit) :</a:t>
            </a:r>
            <a:r>
              <a:rPr kumimoji="0" lang="ar-EG" sz="1800" b="1" i="0" u="none" strike="noStrike" kern="1200" cap="none" spc="0" normalizeH="0" baseline="0" noProof="0" dirty="0">
                <a:ln>
                  <a:noFill/>
                </a:ln>
                <a:solidFill>
                  <a:srgbClr val="00AEEF"/>
                </a:solidFill>
                <a:effectLst/>
                <a:uLnTx/>
                <a:uFillTx/>
                <a:latin typeface="Alexandria" pitchFamily="2" charset="-78"/>
                <a:cs typeface="Alexandria" pitchFamily="2" charset="-78"/>
              </a:rPr>
              <a:t>)</a:t>
            </a:r>
            <a:endParaRPr kumimoji="0" lang="en-US" sz="1800" b="1" i="0" u="none" strike="noStrike" kern="1200" cap="none" spc="0" normalizeH="0" baseline="0" noProof="0" dirty="0">
              <a:ln>
                <a:noFill/>
              </a:ln>
              <a:solidFill>
                <a:srgbClr val="00AEEF"/>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تصل الشركة إلى مرحلة النضج أو تواجه سيناريو “الخروج” عبر استحواذ، إدراج في البورصة، أو توقف.</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سيناريوهات الخروج:</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الإدراج في سوق المال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IPO).</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الاستحواذ من قبل بنك تقليدي.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الإغلاق بسبب مشاكل مالية أو قانونية.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الأثر القانوني: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ضرورة الالتزام بقوانين الأوراق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الإفصاح والشفافية.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حماية حقوق العملاء والمستثمرين.</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CD291FA8-8E31-9573-F768-9D4BB19F31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173861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1124D9-5549-2411-9883-2A7581B1E2EF}"/>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7730170-5235-53C7-06C7-BCE9B90604B1}"/>
              </a:ext>
            </a:extLst>
          </p:cNvPr>
          <p:cNvSpPr/>
          <p:nvPr/>
        </p:nvSpPr>
        <p:spPr>
          <a:xfrm>
            <a:off x="262240" y="194853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0EE9232A-10D6-8F01-50A3-180B331731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29FCBE6-47B0-637E-8AF4-8140CEA7B3BD}"/>
              </a:ext>
            </a:extLst>
          </p:cNvPr>
          <p:cNvSpPr txBox="1"/>
          <p:nvPr/>
        </p:nvSpPr>
        <p:spPr>
          <a:xfrm>
            <a:off x="3150823" y="1102902"/>
            <a:ext cx="728622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خدمات التكنولوجيا المالية وتحدياتها</a:t>
            </a:r>
          </a:p>
        </p:txBody>
      </p:sp>
      <p:sp>
        <p:nvSpPr>
          <p:cNvPr id="28" name="Rectangle 27">
            <a:extLst>
              <a:ext uri="{FF2B5EF4-FFF2-40B4-BE49-F238E27FC236}">
                <a16:creationId xmlns:a16="http://schemas.microsoft.com/office/drawing/2014/main" id="{4F705A5B-BB92-B5BD-BC3F-84C9F4E33D5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EB0F0AA-2C89-A877-DE80-102333886699}"/>
              </a:ext>
            </a:extLst>
          </p:cNvPr>
          <p:cNvSpPr txBox="1"/>
          <p:nvPr/>
        </p:nvSpPr>
        <p:spPr>
          <a:xfrm>
            <a:off x="3385474" y="2016584"/>
            <a:ext cx="8157149"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تُشير "خدمات التكنولوجيا المالية" إلى مجموعة الحلول المالية التي تُقدم باستخدام تقنيات رقمية حديثة، لتحسين أو استبدال خدمات مالية 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AEEF"/>
                </a:solidFill>
                <a:effectLst/>
                <a:uLnTx/>
                <a:uFillTx/>
                <a:latin typeface="Alexandria" pitchFamily="2" charset="-78"/>
                <a:cs typeface="Alexandria" pitchFamily="2" charset="-78"/>
              </a:rPr>
              <a:t>أنواع خدمات التكنولوجيا المالية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الخدمات المصرفية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إدارة الثروات الآلية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Robo-Advisors.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التأمين الرقمي  </a:t>
            </a:r>
            <a:r>
              <a:rPr kumimoji="0" lang="en-US" sz="1800" b="0" i="0" u="none" strike="noStrike" kern="1200" cap="none" spc="0" normalizeH="0" baseline="0" noProof="0" dirty="0" err="1">
                <a:ln>
                  <a:noFill/>
                </a:ln>
                <a:solidFill>
                  <a:prstClr val="black"/>
                </a:solidFill>
                <a:effectLst/>
                <a:uLnTx/>
                <a:uFillTx/>
                <a:latin typeface="Alexandria" pitchFamily="2" charset="-78"/>
                <a:cs typeface="Alexandria" pitchFamily="2" charset="-78"/>
              </a:rPr>
              <a:t>InsurTech</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التمويل البديل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P2P Lending،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الامتثال التنظيمي </a:t>
            </a:r>
            <a:r>
              <a:rPr kumimoji="0" lang="en-US" sz="1800" b="0" i="0" u="none" strike="noStrike" kern="1200" cap="none" spc="0" normalizeH="0" baseline="0" noProof="0" dirty="0" err="1">
                <a:ln>
                  <a:noFill/>
                </a:ln>
                <a:solidFill>
                  <a:prstClr val="black"/>
                </a:solidFill>
                <a:effectLst/>
                <a:uLnTx/>
                <a:uFillTx/>
                <a:latin typeface="Alexandria" pitchFamily="2" charset="-78"/>
                <a:cs typeface="Alexandria" pitchFamily="2" charset="-78"/>
              </a:rPr>
              <a:t>RegTech</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C4712614-F3AB-16F9-950C-AF645EE8A6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DDD06D15-6BCC-2539-6650-2AF2C533DF1F}"/>
              </a:ext>
            </a:extLst>
          </p:cNvPr>
          <p:cNvPicPr>
            <a:picLocks noChangeAspect="1"/>
          </p:cNvPicPr>
          <p:nvPr/>
        </p:nvPicPr>
        <p:blipFill>
          <a:blip r:embed="rId4"/>
          <a:stretch>
            <a:fillRect/>
          </a:stretch>
        </p:blipFill>
        <p:spPr>
          <a:xfrm>
            <a:off x="551418" y="2273039"/>
            <a:ext cx="3129698" cy="3423345"/>
          </a:xfrm>
          <a:prstGeom prst="rect">
            <a:avLst/>
          </a:prstGeom>
        </p:spPr>
      </p:pic>
    </p:spTree>
    <p:extLst>
      <p:ext uri="{BB962C8B-B14F-4D97-AF65-F5344CB8AC3E}">
        <p14:creationId xmlns:p14="http://schemas.microsoft.com/office/powerpoint/2010/main" val="25198607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F00240-4370-EE52-BC00-B24DAC3844BA}"/>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EE449863-18E4-13DB-C801-19968ED2B494}"/>
              </a:ext>
            </a:extLst>
          </p:cNvPr>
          <p:cNvSpPr/>
          <p:nvPr/>
        </p:nvSpPr>
        <p:spPr>
          <a:xfrm>
            <a:off x="262240" y="194853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B2E71AD2-4368-0619-048D-942F62285A7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4F138BC-6588-82CE-C9BF-A8F69898CA64}"/>
              </a:ext>
            </a:extLst>
          </p:cNvPr>
          <p:cNvSpPr txBox="1"/>
          <p:nvPr/>
        </p:nvSpPr>
        <p:spPr>
          <a:xfrm>
            <a:off x="2766079" y="841292"/>
            <a:ext cx="728622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cs typeface="Alexandria" pitchFamily="2" charset="-78"/>
              </a:rPr>
              <a:t>خدمات التكنولوجيا المالية وتحدياتها</a:t>
            </a:r>
          </a:p>
        </p:txBody>
      </p:sp>
      <p:sp>
        <p:nvSpPr>
          <p:cNvPr id="28" name="Rectangle 27">
            <a:extLst>
              <a:ext uri="{FF2B5EF4-FFF2-40B4-BE49-F238E27FC236}">
                <a16:creationId xmlns:a16="http://schemas.microsoft.com/office/drawing/2014/main" id="{1EAE01D9-4EFC-33A3-1CE4-E3BCB77F4B0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7F9E087-1170-F838-C924-C87DC05EC549}"/>
              </a:ext>
            </a:extLst>
          </p:cNvPr>
          <p:cNvSpPr txBox="1"/>
          <p:nvPr/>
        </p:nvSpPr>
        <p:spPr>
          <a:xfrm>
            <a:off x="3385474" y="2016584"/>
            <a:ext cx="8157149" cy="378052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AEEF"/>
                </a:solidFill>
                <a:effectLst/>
                <a:uLnTx/>
                <a:uFillTx/>
                <a:latin typeface="Alexandria" pitchFamily="2" charset="-78"/>
                <a:cs typeface="Alexandria" pitchFamily="2" charset="-78"/>
              </a:rPr>
              <a:t>التحديات والمخاطر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الأمن السيبراني والاحتيال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الامتثال التنظيمي والتشريعي.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ضعف الثقافة الرقمية لدى بعض الفئات.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مخاطر غسل الأموال عبر القنوات الرقمية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FEB777B8-E0DB-8FBA-3F8C-3EB042D095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375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973F9D-0E11-C17D-0D29-1C78C0DE34D1}"/>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3E604D33-4F81-C39A-1C5D-6CC468CF78DF}"/>
              </a:ext>
            </a:extLst>
          </p:cNvPr>
          <p:cNvSpPr/>
          <p:nvPr/>
        </p:nvSpPr>
        <p:spPr>
          <a:xfrm>
            <a:off x="262240" y="1707426"/>
            <a:ext cx="11504801" cy="46115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CBBA34E0-E6D1-183A-A48C-87C0325F7C9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631A0A1-25AE-34F4-AC03-A9AFCA2A2D2D}"/>
              </a:ext>
            </a:extLst>
          </p:cNvPr>
          <p:cNvSpPr txBox="1"/>
          <p:nvPr/>
        </p:nvSpPr>
        <p:spPr>
          <a:xfrm>
            <a:off x="1733019" y="938850"/>
            <a:ext cx="934798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cs typeface="Alexandria" pitchFamily="2" charset="-78"/>
              </a:rPr>
              <a:t>خدمات التكنولوجيا المالية وتحدياتها - خدمات الدفع والتحويلات الرقمية </a:t>
            </a:r>
          </a:p>
        </p:txBody>
      </p:sp>
      <p:sp>
        <p:nvSpPr>
          <p:cNvPr id="28" name="Rectangle 27">
            <a:extLst>
              <a:ext uri="{FF2B5EF4-FFF2-40B4-BE49-F238E27FC236}">
                <a16:creationId xmlns:a16="http://schemas.microsoft.com/office/drawing/2014/main" id="{CFAD9A99-30D7-05E2-5311-349BD9FE59F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26621A6-22A1-FC41-2224-FFF748927D7E}"/>
              </a:ext>
            </a:extLst>
          </p:cNvPr>
          <p:cNvSpPr txBox="1"/>
          <p:nvPr/>
        </p:nvSpPr>
        <p:spPr>
          <a:xfrm>
            <a:off x="527538" y="1805844"/>
            <a:ext cx="10795278" cy="411330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AEEF"/>
                </a:solidFill>
                <a:effectLst/>
                <a:uLnTx/>
                <a:uFillTx/>
                <a:latin typeface="Alexandria" pitchFamily="2" charset="-78"/>
                <a:cs typeface="Alexandria" pitchFamily="2" charset="-78"/>
              </a:rPr>
              <a:t>خدمات الدفع والتحويلات الرقمية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1-  الخدمات المصرفية الرقمية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Neobanks)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بنوك رقمية دون فروع.</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حسابات رقمية، بطاقات افتراضية.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2-  التكنولوجيا التنظيمية  </a:t>
            </a:r>
            <a:r>
              <a:rPr kumimoji="0" lang="en-US" sz="1600" b="1" i="0" u="none" strike="noStrike" kern="1200" cap="none" spc="0" normalizeH="0" baseline="0" noProof="0" dirty="0" err="1">
                <a:ln>
                  <a:noFill/>
                </a:ln>
                <a:solidFill>
                  <a:prstClr val="black"/>
                </a:solidFill>
                <a:effectLst/>
                <a:uLnTx/>
                <a:uFillTx/>
                <a:latin typeface="Alexandria" pitchFamily="2" charset="-78"/>
                <a:cs typeface="Alexandria" pitchFamily="2" charset="-78"/>
              </a:rPr>
              <a:t>RegTech</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 :</a:t>
            </a:r>
            <a:endPar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أدوات الامتثال ومكافحة غسل الأموال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AML Tools)</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 الوظائف الأساسية: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 رصد المعاملات المشبوهة في الوقت الفعلي.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 تحليل الأنماط السلوكية للمستخدمين.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 إعداد تقارير تلقائية للجهات التنظيمية (مثل تقارير المعاملات المشبوهة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STR).).</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قوائم الحظر والعقوبات: التحقق من أسماء العملاء مقابل قوائم مثل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OFAC، EU Sanctions، UN List</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022F52E1-38C6-0DE9-F939-72B1497B7E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53060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8BFB6E-0814-4EC5-034B-4D29EC12EC92}"/>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2D9945F8-C0A5-96BF-A436-ED2A7EAC720D}"/>
              </a:ext>
            </a:extLst>
          </p:cNvPr>
          <p:cNvSpPr/>
          <p:nvPr/>
        </p:nvSpPr>
        <p:spPr>
          <a:xfrm>
            <a:off x="262240" y="1585696"/>
            <a:ext cx="11504801" cy="47332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67FE55EB-20E2-E4E9-E001-56D9F5FB46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A5FF73D-7482-41CF-5B29-A98BC601260B}"/>
              </a:ext>
            </a:extLst>
          </p:cNvPr>
          <p:cNvSpPr txBox="1"/>
          <p:nvPr/>
        </p:nvSpPr>
        <p:spPr>
          <a:xfrm>
            <a:off x="1531023" y="960804"/>
            <a:ext cx="940454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cs typeface="Alexandria" pitchFamily="2" charset="-78"/>
              </a:rPr>
              <a:t>خدمات التكنولوجيا المالية وتحدياتها - خدمات الدفع والتحويلات الرقمية </a:t>
            </a:r>
          </a:p>
        </p:txBody>
      </p:sp>
      <p:sp>
        <p:nvSpPr>
          <p:cNvPr id="28" name="Rectangle 27">
            <a:extLst>
              <a:ext uri="{FF2B5EF4-FFF2-40B4-BE49-F238E27FC236}">
                <a16:creationId xmlns:a16="http://schemas.microsoft.com/office/drawing/2014/main" id="{F463ABCE-B82F-8984-A58C-1D55ABC372D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284D967-A244-92E4-CE29-B1087D8D48F0}"/>
              </a:ext>
            </a:extLst>
          </p:cNvPr>
          <p:cNvSpPr txBox="1"/>
          <p:nvPr/>
        </p:nvSpPr>
        <p:spPr>
          <a:xfrm>
            <a:off x="677008" y="1585696"/>
            <a:ext cx="10865615" cy="443198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3-  التمويل الرقمي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الإقراض المباشر بين الأفراد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P2P Lending).</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a:t>
            </a:r>
          </a:p>
          <a:p>
            <a:pPr algn="r" rtl="1">
              <a:buNone/>
            </a:pPr>
            <a:r>
              <a:rPr lang="ar-AE" sz="1600" dirty="0">
                <a:latin typeface="Alexandria" pitchFamily="2" charset="-78"/>
                <a:cs typeface="Alexandria" pitchFamily="2" charset="-78"/>
              </a:rPr>
              <a:t>هو نظام إقراض رقمي يربط </a:t>
            </a:r>
            <a:r>
              <a:rPr lang="ar-AE" sz="1600" b="1" dirty="0">
                <a:latin typeface="Alexandria" pitchFamily="2" charset="-78"/>
                <a:cs typeface="Alexandria" pitchFamily="2" charset="-78"/>
              </a:rPr>
              <a:t>المقرضين الأفراد</a:t>
            </a:r>
            <a:r>
              <a:rPr lang="ar-AE" sz="1600" dirty="0">
                <a:latin typeface="Alexandria" pitchFamily="2" charset="-78"/>
                <a:cs typeface="Alexandria" pitchFamily="2" charset="-78"/>
              </a:rPr>
              <a:t> مباشرة بـ </a:t>
            </a:r>
            <a:r>
              <a:rPr lang="ar-AE" sz="1600" b="1" dirty="0">
                <a:latin typeface="Alexandria" pitchFamily="2" charset="-78"/>
                <a:cs typeface="Alexandria" pitchFamily="2" charset="-78"/>
              </a:rPr>
              <a:t>المقترضين الأفراد أو الشركات الصغيرة</a:t>
            </a:r>
            <a:r>
              <a:rPr lang="ar-AE" sz="1600" dirty="0">
                <a:latin typeface="Alexandria" pitchFamily="2" charset="-78"/>
                <a:cs typeface="Alexandria" pitchFamily="2" charset="-78"/>
              </a:rPr>
              <a:t> عبر منصة إلكترونية، دون الحاجة إلى وسيط مالي تقليدي (مثل البنوك).</a:t>
            </a:r>
          </a:p>
          <a:p>
            <a:pPr algn="r" rtl="1">
              <a:buNone/>
            </a:pPr>
            <a:r>
              <a:rPr lang="ar-AE" sz="1600" b="1" dirty="0">
                <a:latin typeface="Alexandria" pitchFamily="2" charset="-78"/>
                <a:cs typeface="Alexandria" pitchFamily="2" charset="-78"/>
              </a:rPr>
              <a:t>آلية العمل:</a:t>
            </a:r>
          </a:p>
          <a:p>
            <a:pPr algn="r" rtl="1">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يسجل المقرضون والمقترضون على منصة إلكترونية.</a:t>
            </a:r>
          </a:p>
          <a:p>
            <a:pPr algn="r" rtl="1">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تقوم المنصة بتقييم الجدارة الائتمانية للمقترض.</a:t>
            </a:r>
          </a:p>
          <a:p>
            <a:pPr algn="r" rtl="1">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يختار المقرض من يريد تمويله أو يُقسم القرض بين عدة ممولين.</a:t>
            </a:r>
          </a:p>
          <a:p>
            <a:pPr algn="r" rtl="1">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يتم تحويل الأموال رقميًا، ويبدأ السداد على أقساط بفائدة متفق عليها.</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algn="r" rtl="1">
              <a:buNone/>
            </a:pPr>
            <a:r>
              <a:rPr lang="ar-AE" sz="1600" b="1" dirty="0">
                <a:latin typeface="Alexandria" pitchFamily="2" charset="-78"/>
                <a:cs typeface="Alexandria" pitchFamily="2" charset="-78"/>
              </a:rPr>
              <a:t>ال</a:t>
            </a:r>
            <a:r>
              <a:rPr lang="ar-EG" sz="1600" b="1" dirty="0">
                <a:latin typeface="Alexandria" pitchFamily="2" charset="-78"/>
                <a:cs typeface="Alexandria" pitchFamily="2" charset="-78"/>
              </a:rPr>
              <a:t>مزايا </a:t>
            </a:r>
            <a:r>
              <a:rPr lang="ar-AE" sz="1600" b="1" dirty="0">
                <a:latin typeface="Alexandria" pitchFamily="2" charset="-78"/>
                <a:cs typeface="Alexandria" pitchFamily="2" charset="-78"/>
              </a:rPr>
              <a:t>:</a:t>
            </a:r>
          </a:p>
          <a:p>
            <a:pPr algn="r" rtl="1">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وصول أسهل للتمويل لذوي الدخل المحدود أو المشاريع الصغيرة.</a:t>
            </a:r>
          </a:p>
          <a:p>
            <a:pPr algn="r" rtl="1">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عوائد أعلى للمقرضين مقارنة بالبنوك.</a:t>
            </a:r>
          </a:p>
          <a:p>
            <a:pPr algn="r" rtl="1">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تقليل التكاليف التشغيلية.</a:t>
            </a:r>
          </a:p>
          <a:p>
            <a:pPr algn="r" rtl="1">
              <a:buNone/>
            </a:pPr>
            <a:r>
              <a:rPr lang="ar-AE" sz="1600" b="1" dirty="0">
                <a:latin typeface="Alexandria" pitchFamily="2" charset="-78"/>
                <a:cs typeface="Alexandria" pitchFamily="2" charset="-78"/>
              </a:rPr>
              <a:t>المخاطر:</a:t>
            </a:r>
          </a:p>
          <a:p>
            <a:pPr algn="r" rtl="1">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تعثر السداد.</a:t>
            </a:r>
          </a:p>
          <a:p>
            <a:pPr algn="r" rtl="1">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ضعف التنظيم القانوني في بعض الدول.</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9D1E2191-914C-D0AD-80C5-6640EF50C2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804396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67C88D-69A9-43A0-B02A-7F7FA0C98256}"/>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58987FA0-303F-EF35-6A97-94339F9AE830}"/>
              </a:ext>
            </a:extLst>
          </p:cNvPr>
          <p:cNvSpPr/>
          <p:nvPr/>
        </p:nvSpPr>
        <p:spPr>
          <a:xfrm>
            <a:off x="262240" y="194853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7EDA9065-8031-63DE-5F46-DD0F73CE1B5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697ECF4-C48C-2287-D5C6-D9A105B248D9}"/>
              </a:ext>
            </a:extLst>
          </p:cNvPr>
          <p:cNvSpPr txBox="1"/>
          <p:nvPr/>
        </p:nvSpPr>
        <p:spPr>
          <a:xfrm>
            <a:off x="1707430" y="1047249"/>
            <a:ext cx="95062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cs typeface="Alexandria" pitchFamily="2" charset="-78"/>
              </a:rPr>
              <a:t>خدمات التكنولوجيا المالية وتحدياتها - خدمات الدفع والتحويلات الرقمية </a:t>
            </a:r>
          </a:p>
        </p:txBody>
      </p:sp>
      <p:sp>
        <p:nvSpPr>
          <p:cNvPr id="28" name="Rectangle 27">
            <a:extLst>
              <a:ext uri="{FF2B5EF4-FFF2-40B4-BE49-F238E27FC236}">
                <a16:creationId xmlns:a16="http://schemas.microsoft.com/office/drawing/2014/main" id="{20564100-B2FA-9704-E754-FAD0C3C5790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E327321-B77E-A1A4-99E9-3A9D816A42FE}"/>
              </a:ext>
            </a:extLst>
          </p:cNvPr>
          <p:cNvSpPr txBox="1"/>
          <p:nvPr/>
        </p:nvSpPr>
        <p:spPr>
          <a:xfrm>
            <a:off x="610438" y="2181442"/>
            <a:ext cx="10971123" cy="456984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FF0000"/>
                </a:solidFill>
                <a:effectLst/>
                <a:uLnTx/>
                <a:uFillTx/>
                <a:latin typeface="Alexandria" pitchFamily="2" charset="-78"/>
                <a:cs typeface="Alexandria" pitchFamily="2" charset="-78"/>
              </a:rPr>
              <a:t>خدمات الدفع والتحويلات الرقمية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4- إدارة الثروات والاستثمار</a:t>
            </a:r>
          </a:p>
          <a:p>
            <a:pPr marL="0" marR="0" lvl="0" indent="0" algn="r" defTabSz="914400" rtl="1" eaLnBrk="1" fontAlgn="auto" latinLnBrk="0" hangingPunct="1">
              <a:lnSpc>
                <a:spcPct val="150000"/>
              </a:lnSpc>
              <a:spcBef>
                <a:spcPts val="0"/>
              </a:spcBef>
              <a:spcAft>
                <a:spcPts val="0"/>
              </a:spcAft>
              <a:buClrTx/>
              <a:buSzTx/>
              <a:buFontTx/>
              <a:buNone/>
              <a:tabLst/>
              <a:defRPr/>
            </a:pPr>
            <a:r>
              <a:rPr lang="ar-AE" sz="1600" dirty="0">
                <a:latin typeface="Alexandria" pitchFamily="2" charset="-78"/>
                <a:cs typeface="Alexandria" pitchFamily="2" charset="-78"/>
              </a:rPr>
              <a:t>تشير إدارة الثروات الرقمية إلى استخدام التكنولوجيا لمساعدة الأفراد على تخطيط واستثمار أموالهم بطريقة ذكية وفعالة، دون الحاجة إلى تدخل بشري كبير. وتوفر هذه الخدمات أدوات سهلة الاستخدام تساعد في اتخاذ قرارات استثمارية وتحقيق أهداف مالية طويلة المدى</a:t>
            </a:r>
            <a:r>
              <a:rPr lang="ar-EG" sz="1600" dirty="0">
                <a:latin typeface="Alexandria" pitchFamily="2" charset="-78"/>
                <a:cs typeface="Alexandria" pitchFamily="2" charset="-78"/>
              </a:rPr>
              <a:t> مثل :-</a:t>
            </a:r>
          </a:p>
          <a:p>
            <a:pPr marL="285750" indent="-285750" algn="r" rtl="1">
              <a:buFont typeface="Wingdings" panose="05000000000000000000" pitchFamily="2" charset="2"/>
              <a:buChar char="§"/>
            </a:pPr>
            <a:r>
              <a:rPr lang="ar-AE" sz="1600" b="1" dirty="0">
                <a:latin typeface="Alexandria" pitchFamily="2" charset="-78"/>
                <a:cs typeface="Alexandria" pitchFamily="2" charset="-78"/>
              </a:rPr>
              <a:t>المستشار الآلي </a:t>
            </a:r>
            <a:r>
              <a:rPr lang="en-US" sz="1600" b="1" dirty="0">
                <a:latin typeface="Alexandria" pitchFamily="2" charset="-78"/>
                <a:cs typeface="Alexandria" pitchFamily="2" charset="-78"/>
              </a:rPr>
              <a:t>Robo-Advisors)</a:t>
            </a:r>
            <a:r>
              <a:rPr lang="ar-EG" sz="1600" b="1" dirty="0">
                <a:latin typeface="Alexandria" pitchFamily="2" charset="-78"/>
                <a:cs typeface="Alexandria" pitchFamily="2" charset="-78"/>
              </a:rPr>
              <a:t>) :</a:t>
            </a:r>
            <a:endParaRPr lang="en-US" sz="1600" b="1" dirty="0">
              <a:latin typeface="Alexandria" pitchFamily="2" charset="-78"/>
              <a:cs typeface="Alexandria" pitchFamily="2" charset="-78"/>
            </a:endParaRPr>
          </a:p>
          <a:p>
            <a:pPr algn="r" rtl="1"/>
            <a:r>
              <a:rPr lang="ar-AE" sz="1600" dirty="0">
                <a:latin typeface="Alexandria" pitchFamily="2" charset="-78"/>
                <a:cs typeface="Alexandria" pitchFamily="2" charset="-78"/>
              </a:rPr>
              <a:t>المستشار الآلي هو منصة رقمية تستخدم </a:t>
            </a:r>
            <a:r>
              <a:rPr lang="ar-AE" sz="1600" b="1" dirty="0">
                <a:latin typeface="Alexandria" pitchFamily="2" charset="-78"/>
                <a:cs typeface="Alexandria" pitchFamily="2" charset="-78"/>
              </a:rPr>
              <a:t>الخوارزميات الذكية</a:t>
            </a:r>
            <a:r>
              <a:rPr lang="ar-AE" sz="1600" dirty="0">
                <a:latin typeface="Alexandria" pitchFamily="2" charset="-78"/>
                <a:cs typeface="Alexandria" pitchFamily="2" charset="-78"/>
              </a:rPr>
              <a:t> و</a:t>
            </a:r>
            <a:r>
              <a:rPr lang="ar-AE" sz="1600" b="1" dirty="0">
                <a:latin typeface="Alexandria" pitchFamily="2" charset="-78"/>
                <a:cs typeface="Alexandria" pitchFamily="2" charset="-78"/>
              </a:rPr>
              <a:t>الذكاء الاصطناعي</a:t>
            </a:r>
            <a:r>
              <a:rPr lang="ar-AE" sz="1600" dirty="0">
                <a:latin typeface="Alexandria" pitchFamily="2" charset="-78"/>
                <a:cs typeface="Alexandria" pitchFamily="2" charset="-78"/>
              </a:rPr>
              <a:t> لتقديم </a:t>
            </a:r>
            <a:r>
              <a:rPr lang="ar-AE" sz="1600" b="1" dirty="0">
                <a:latin typeface="Alexandria" pitchFamily="2" charset="-78"/>
                <a:cs typeface="Alexandria" pitchFamily="2" charset="-78"/>
              </a:rPr>
              <a:t>استشارات مالية آلية</a:t>
            </a:r>
            <a:r>
              <a:rPr lang="ar-AE" sz="1600" dirty="0">
                <a:latin typeface="Alexandria" pitchFamily="2" charset="-78"/>
                <a:cs typeface="Alexandria" pitchFamily="2" charset="-78"/>
              </a:rPr>
              <a:t> للمستخدمين بناءً على بياناتهم الشخصية، دون تدخل بشري مباشر.</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تطبيقات تداول الأسهم والعملات الرقمية :</a:t>
            </a:r>
          </a:p>
          <a:p>
            <a:pPr marL="0" marR="0" lvl="0" indent="0" algn="r" defTabSz="914400" rtl="1" eaLnBrk="1" fontAlgn="auto" latinLnBrk="0" hangingPunct="1">
              <a:lnSpc>
                <a:spcPct val="150000"/>
              </a:lnSpc>
              <a:spcBef>
                <a:spcPts val="0"/>
              </a:spcBef>
              <a:spcAft>
                <a:spcPts val="0"/>
              </a:spcAft>
              <a:buClrTx/>
              <a:buSzTx/>
              <a:buFontTx/>
              <a:buNone/>
              <a:tabLst/>
              <a:defRPr/>
            </a:pPr>
            <a:r>
              <a:rPr lang="ar-AE" sz="1600" dirty="0">
                <a:latin typeface="Alexandria" pitchFamily="2" charset="-78"/>
                <a:cs typeface="Alexandria" pitchFamily="2" charset="-78"/>
              </a:rPr>
              <a:t>هي منصات رقمية تتيح للمستخدمين شراء وبيع الأسهم والأوراق المالية مباشرة من هواتفهم الذكية أو الحواسيب، دون الحاجة إلى وسيط تقليدي.</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66B43824-0172-3971-1B0B-93AA3AD721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105326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0F693C-5E29-7BCA-D6C0-6881F17C612F}"/>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5839EDA8-A9B3-1A47-DD37-FB882532623F}"/>
              </a:ext>
            </a:extLst>
          </p:cNvPr>
          <p:cNvSpPr/>
          <p:nvPr/>
        </p:nvSpPr>
        <p:spPr>
          <a:xfrm>
            <a:off x="262240" y="1642863"/>
            <a:ext cx="11504801" cy="46760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263E44AD-7051-CB6F-9D19-0460B19EDD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967FF45-1719-5803-F0D1-50AFB1FAF53F}"/>
              </a:ext>
            </a:extLst>
          </p:cNvPr>
          <p:cNvSpPr txBox="1"/>
          <p:nvPr/>
        </p:nvSpPr>
        <p:spPr>
          <a:xfrm>
            <a:off x="1253766" y="874522"/>
            <a:ext cx="1017754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cs typeface="Alexandria" pitchFamily="2" charset="-78"/>
              </a:rPr>
              <a:t>خدمات التكنولوجيا المالية وتحدياتها - خدمات الدفع والتحويلات الرقمية  </a:t>
            </a:r>
          </a:p>
        </p:txBody>
      </p:sp>
      <p:sp>
        <p:nvSpPr>
          <p:cNvPr id="28" name="Rectangle 27">
            <a:extLst>
              <a:ext uri="{FF2B5EF4-FFF2-40B4-BE49-F238E27FC236}">
                <a16:creationId xmlns:a16="http://schemas.microsoft.com/office/drawing/2014/main" id="{2891F58B-CBD0-8BEE-BDD7-1D62C1CB80E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FECF55F-8FF0-86CB-D81E-484FCE0D7D84}"/>
              </a:ext>
            </a:extLst>
          </p:cNvPr>
          <p:cNvSpPr txBox="1"/>
          <p:nvPr/>
        </p:nvSpPr>
        <p:spPr>
          <a:xfrm>
            <a:off x="367555" y="1642863"/>
            <a:ext cx="11306954" cy="443198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5</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  التكنولوجيا التنظيمية  </a:t>
            </a:r>
            <a:r>
              <a:rPr kumimoji="0" lang="en-US" sz="1600" b="1" i="0" u="none" strike="noStrike" kern="1200" cap="none" spc="0" normalizeH="0" baseline="0" noProof="0" dirty="0" err="1">
                <a:ln>
                  <a:noFill/>
                </a:ln>
                <a:solidFill>
                  <a:prstClr val="black"/>
                </a:solidFill>
                <a:effectLst/>
                <a:uLnTx/>
                <a:uFillTx/>
                <a:latin typeface="Alexandria" pitchFamily="2" charset="-78"/>
                <a:cs typeface="Alexandria" pitchFamily="2" charset="-78"/>
              </a:rPr>
              <a:t>RegTech</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 :</a:t>
            </a:r>
            <a:endPar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حلول معرفة العميل إلكترونيًا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e-KYC).</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algn="r" rtl="1">
              <a:buNone/>
            </a:pPr>
            <a:r>
              <a:rPr lang="en-US" sz="1600" b="1" dirty="0">
                <a:latin typeface="Alexandria" pitchFamily="2" charset="-78"/>
                <a:cs typeface="Alexandria" pitchFamily="2" charset="-78"/>
              </a:rPr>
              <a:t>e-KYC</a:t>
            </a:r>
            <a:r>
              <a:rPr lang="en-US" sz="1600" dirty="0">
                <a:latin typeface="Alexandria" pitchFamily="2" charset="-78"/>
                <a:cs typeface="Alexandria" pitchFamily="2" charset="-78"/>
              </a:rPr>
              <a:t> (Know Your Customer) </a:t>
            </a:r>
            <a:r>
              <a:rPr lang="ar-EG" sz="1600" dirty="0">
                <a:latin typeface="Alexandria" pitchFamily="2" charset="-78"/>
                <a:cs typeface="Alexandria" pitchFamily="2" charset="-78"/>
              </a:rPr>
              <a:t> (</a:t>
            </a:r>
            <a:r>
              <a:rPr lang="ar-AE" sz="1600" dirty="0">
                <a:latin typeface="Alexandria" pitchFamily="2" charset="-78"/>
                <a:cs typeface="Alexandria" pitchFamily="2" charset="-78"/>
              </a:rPr>
              <a:t>إلكترونيًا) هو نظام رقمي لجمع وتوثيق بيانات العميل والتحقق من هويته إلكترونيًا عند فتح حساب مالي أو استخدام خدمات دفع.</a:t>
            </a:r>
            <a:r>
              <a:rPr lang="ar-EG" sz="1600" dirty="0">
                <a:latin typeface="Alexandria" pitchFamily="2" charset="-78"/>
                <a:cs typeface="Alexandria" pitchFamily="2" charset="-78"/>
              </a:rPr>
              <a:t> باتباع </a:t>
            </a:r>
            <a:r>
              <a:rPr lang="ar-AE" sz="1600" b="1" dirty="0">
                <a:latin typeface="Alexandria" pitchFamily="2" charset="-78"/>
                <a:cs typeface="Alexandria" pitchFamily="2" charset="-78"/>
              </a:rPr>
              <a:t>الخطوات النموذجية:</a:t>
            </a:r>
          </a:p>
          <a:p>
            <a:pPr algn="r" rtl="1">
              <a:buFont typeface="+mj-lt"/>
              <a:buAutoNum type="arabicPeriod"/>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رفع الهوية الوطنية أو جواز السفر عبر التطبيق.</a:t>
            </a:r>
          </a:p>
          <a:p>
            <a:pPr algn="r" rtl="1">
              <a:buFont typeface="+mj-lt"/>
              <a:buAutoNum type="arabicPeriod"/>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استخدام التعرف على الوجه (</a:t>
            </a:r>
            <a:r>
              <a:rPr lang="en-US" sz="1600" dirty="0">
                <a:latin typeface="Alexandria" pitchFamily="2" charset="-78"/>
                <a:cs typeface="Alexandria" pitchFamily="2" charset="-78"/>
              </a:rPr>
              <a:t>Face Recognition) </a:t>
            </a:r>
            <a:r>
              <a:rPr lang="ar-EG" sz="1600" dirty="0">
                <a:latin typeface="Alexandria" pitchFamily="2" charset="-78"/>
                <a:cs typeface="Alexandria" pitchFamily="2" charset="-78"/>
              </a:rPr>
              <a:t> ) </a:t>
            </a:r>
            <a:r>
              <a:rPr lang="ar-AE" sz="1600" dirty="0">
                <a:latin typeface="Alexandria" pitchFamily="2" charset="-78"/>
                <a:cs typeface="Alexandria" pitchFamily="2" charset="-78"/>
              </a:rPr>
              <a:t>للتحقق من تطابق الهوية.</a:t>
            </a:r>
          </a:p>
          <a:p>
            <a:pPr algn="r" rtl="1">
              <a:buFont typeface="+mj-lt"/>
              <a:buAutoNum type="arabicPeriod"/>
            </a:pPr>
            <a:r>
              <a:rPr lang="ar-EG" sz="1600" dirty="0">
                <a:latin typeface="Alexandria" pitchFamily="2" charset="-78"/>
                <a:cs typeface="Alexandria" pitchFamily="2" charset="-78"/>
              </a:rPr>
              <a:t> </a:t>
            </a:r>
            <a:r>
              <a:rPr lang="ar-AE" sz="1600" dirty="0">
                <a:latin typeface="Alexandria" pitchFamily="2" charset="-78"/>
                <a:cs typeface="Alexandria" pitchFamily="2" charset="-78"/>
              </a:rPr>
              <a:t>مقارنة البيانات مع مصادر حكومية أو قواعد بيانات موثوقة.</a:t>
            </a:r>
          </a:p>
          <a:p>
            <a:pPr algn="r" rtl="1">
              <a:buFont typeface="+mj-lt"/>
              <a:buAutoNum type="arabicPeriod"/>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إصدار الموافقة أو الرفض تلقائيًا خلال دقائق.</a:t>
            </a:r>
          </a:p>
          <a:p>
            <a:pPr algn="r" rtl="1">
              <a:buNone/>
            </a:pPr>
            <a:r>
              <a:rPr lang="ar-AE" sz="1600" b="1" dirty="0">
                <a:latin typeface="Alexandria" pitchFamily="2" charset="-78"/>
                <a:cs typeface="Alexandria" pitchFamily="2" charset="-78"/>
              </a:rPr>
              <a:t>ال</a:t>
            </a:r>
            <a:r>
              <a:rPr lang="ar-EG" sz="1600" b="1" dirty="0">
                <a:latin typeface="Alexandria" pitchFamily="2" charset="-78"/>
                <a:cs typeface="Alexandria" pitchFamily="2" charset="-78"/>
              </a:rPr>
              <a:t>مزايا : </a:t>
            </a:r>
            <a:endParaRPr lang="ar-AE" sz="1600" b="1" dirty="0">
              <a:latin typeface="Alexandria" pitchFamily="2" charset="-78"/>
              <a:cs typeface="Alexandria" pitchFamily="2" charset="-78"/>
            </a:endParaRPr>
          </a:p>
          <a:p>
            <a:pPr algn="r" rtl="1">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تسريع فتح الحسابات والمعاملات.</a:t>
            </a:r>
          </a:p>
          <a:p>
            <a:pPr algn="r" rtl="1">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تقليل التزوير وتزييف الهويات.</a:t>
            </a:r>
          </a:p>
          <a:p>
            <a:pPr algn="r" rtl="1">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تقليل الاعتماد على الفروع الورقية.</a:t>
            </a:r>
          </a:p>
          <a:p>
            <a:pPr algn="r" rtl="1">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متوافق مع متطلبات الجهات الرقابية.</a:t>
            </a:r>
          </a:p>
          <a:p>
            <a:pPr algn="r" rtl="1">
              <a:buNone/>
            </a:pPr>
            <a:r>
              <a:rPr lang="ar-AE" sz="1600" b="1" dirty="0">
                <a:latin typeface="Alexandria" pitchFamily="2" charset="-78"/>
                <a:cs typeface="Alexandria" pitchFamily="2" charset="-78"/>
              </a:rPr>
              <a:t>أمثلة </a:t>
            </a:r>
            <a:r>
              <a:rPr lang="ar-EG" sz="1600" b="1" dirty="0">
                <a:latin typeface="Alexandria" pitchFamily="2" charset="-78"/>
                <a:cs typeface="Alexandria" pitchFamily="2" charset="-78"/>
              </a:rPr>
              <a:t> :</a:t>
            </a:r>
            <a:endParaRPr lang="ar-AE" sz="1600" b="1" dirty="0">
              <a:latin typeface="Alexandria" pitchFamily="2" charset="-78"/>
              <a:cs typeface="Alexandria" pitchFamily="2" charset="-78"/>
            </a:endParaRPr>
          </a:p>
          <a:p>
            <a:pPr algn="r" rtl="1">
              <a:buFont typeface="Arial" panose="020B0604020202020204" pitchFamily="34" charset="0"/>
              <a:buChar char="•"/>
            </a:pPr>
            <a:r>
              <a:rPr lang="ar-AE" sz="1600" dirty="0">
                <a:latin typeface="Alexandria" pitchFamily="2" charset="-78"/>
                <a:cs typeface="Alexandria" pitchFamily="2" charset="-78"/>
              </a:rPr>
              <a:t>نظام </a:t>
            </a:r>
            <a:r>
              <a:rPr lang="en-US" sz="1600" dirty="0">
                <a:latin typeface="Alexandria" pitchFamily="2" charset="-78"/>
                <a:cs typeface="Alexandria" pitchFamily="2" charset="-78"/>
              </a:rPr>
              <a:t>e-KYC </a:t>
            </a:r>
            <a:r>
              <a:rPr lang="ar-EG" sz="1600" dirty="0">
                <a:latin typeface="Alexandria" pitchFamily="2" charset="-78"/>
                <a:cs typeface="Alexandria" pitchFamily="2" charset="-78"/>
              </a:rPr>
              <a:t> ف</a:t>
            </a:r>
            <a:r>
              <a:rPr lang="ar-AE" sz="1600" dirty="0">
                <a:latin typeface="Alexandria" pitchFamily="2" charset="-78"/>
                <a:cs typeface="Alexandria" pitchFamily="2" charset="-78"/>
              </a:rPr>
              <a:t>ي السعودية عبر </a:t>
            </a:r>
            <a:r>
              <a:rPr lang="ar-AE" sz="1600" b="1" dirty="0">
                <a:latin typeface="Alexandria" pitchFamily="2" charset="-78"/>
                <a:cs typeface="Alexandria" pitchFamily="2" charset="-78"/>
              </a:rPr>
              <a:t>سمة</a:t>
            </a:r>
            <a:r>
              <a:rPr lang="ar-AE" sz="1600" dirty="0">
                <a:latin typeface="Alexandria" pitchFamily="2" charset="-78"/>
                <a:cs typeface="Alexandria" pitchFamily="2" charset="-78"/>
              </a:rPr>
              <a:t> و</a:t>
            </a:r>
            <a:r>
              <a:rPr lang="ar-AE" sz="1600" b="1" dirty="0">
                <a:latin typeface="Alexandria" pitchFamily="2" charset="-78"/>
                <a:cs typeface="Alexandria" pitchFamily="2" charset="-78"/>
              </a:rPr>
              <a:t>شركة المدفوعات السعودية</a:t>
            </a:r>
            <a:r>
              <a:rPr lang="ar-AE" sz="1600" dirty="0">
                <a:latin typeface="Alexandria" pitchFamily="2" charset="-78"/>
                <a:cs typeface="Alexandria" pitchFamily="2" charset="-78"/>
              </a:rPr>
              <a:t>.</a:t>
            </a:r>
          </a:p>
          <a:p>
            <a:pPr algn="r" rtl="1">
              <a:buFont typeface="Arial" panose="020B0604020202020204" pitchFamily="34" charset="0"/>
              <a:buChar char="•"/>
            </a:pPr>
            <a:r>
              <a:rPr lang="en-US" sz="1600" dirty="0">
                <a:latin typeface="Alexandria" pitchFamily="2" charset="-78"/>
                <a:cs typeface="Alexandria" pitchFamily="2" charset="-78"/>
              </a:rPr>
              <a:t>e-KYC </a:t>
            </a:r>
            <a:r>
              <a:rPr lang="ar-EG" sz="1600" dirty="0">
                <a:latin typeface="Alexandria" pitchFamily="2" charset="-78"/>
                <a:cs typeface="Alexandria" pitchFamily="2" charset="-78"/>
              </a:rPr>
              <a:t> ف</a:t>
            </a:r>
            <a:r>
              <a:rPr lang="ar-AE" sz="1600" dirty="0">
                <a:latin typeface="Alexandria" pitchFamily="2" charset="-78"/>
                <a:cs typeface="Alexandria" pitchFamily="2" charset="-78"/>
              </a:rPr>
              <a:t>ي الإمارات عبر </a:t>
            </a:r>
            <a:r>
              <a:rPr lang="ar-AE" sz="1600" b="1" dirty="0">
                <a:latin typeface="Alexandria" pitchFamily="2" charset="-78"/>
                <a:cs typeface="Alexandria" pitchFamily="2" charset="-78"/>
              </a:rPr>
              <a:t>الهوية الرقمية </a:t>
            </a:r>
            <a:r>
              <a:rPr lang="en-US" sz="1600" b="1" dirty="0">
                <a:latin typeface="Alexandria" pitchFamily="2" charset="-78"/>
                <a:cs typeface="Alexandria" pitchFamily="2" charset="-78"/>
              </a:rPr>
              <a:t>UAE PASS</a:t>
            </a:r>
            <a:r>
              <a:rPr lang="en-US" sz="1600" dirty="0">
                <a:latin typeface="Alexandria" pitchFamily="2" charset="-78"/>
                <a:cs typeface="Alexandria" pitchFamily="2" charset="-78"/>
              </a:rPr>
              <a:t>.</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9425A52B-CDC3-D357-DDA9-7536FC1DDE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92437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8F808-95C2-11E9-FE19-05DA813A09BF}"/>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BAEF8133-DB6A-CAEC-B2B4-0F159A442223}"/>
              </a:ext>
            </a:extLst>
          </p:cNvPr>
          <p:cNvSpPr/>
          <p:nvPr/>
        </p:nvSpPr>
        <p:spPr>
          <a:xfrm>
            <a:off x="262240" y="194853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EA250BDC-F3D0-B6B1-15E5-EE70242CCB0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878A2D-8F0E-26CB-2BC4-216B05228B44}"/>
              </a:ext>
            </a:extLst>
          </p:cNvPr>
          <p:cNvSpPr txBox="1"/>
          <p:nvPr/>
        </p:nvSpPr>
        <p:spPr>
          <a:xfrm>
            <a:off x="2452887" y="968554"/>
            <a:ext cx="728622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cs typeface="Alexandria" pitchFamily="2" charset="-78"/>
              </a:rPr>
              <a:t>خدمات التكنولوجيا المالية وتحدياتها</a:t>
            </a:r>
          </a:p>
        </p:txBody>
      </p:sp>
      <p:sp>
        <p:nvSpPr>
          <p:cNvPr id="28" name="Rectangle 27">
            <a:extLst>
              <a:ext uri="{FF2B5EF4-FFF2-40B4-BE49-F238E27FC236}">
                <a16:creationId xmlns:a16="http://schemas.microsoft.com/office/drawing/2014/main" id="{50B1FE13-2D36-E502-77F2-A37A47937AA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FBA5B12-5CEB-685C-39C1-E9C4535E4F82}"/>
              </a:ext>
            </a:extLst>
          </p:cNvPr>
          <p:cNvSpPr txBox="1"/>
          <p:nvPr/>
        </p:nvSpPr>
        <p:spPr>
          <a:xfrm>
            <a:off x="1274794" y="2499780"/>
            <a:ext cx="10015481" cy="281224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6-  أتمتة خدمات التأمين – </a:t>
            </a:r>
            <a:r>
              <a:rPr kumimoji="0" lang="en-US"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Insurtech</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en-US"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Insurance + Technology) </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algn="r" rtl="1">
              <a:buNone/>
            </a:pPr>
            <a:r>
              <a:rPr lang="en-US" b="1" dirty="0">
                <a:latin typeface="Alexandria" pitchFamily="2" charset="-78"/>
                <a:cs typeface="Alexandria" pitchFamily="2" charset="-78"/>
              </a:rPr>
              <a:t>Insurtech</a:t>
            </a:r>
            <a:r>
              <a:rPr lang="en-US" dirty="0">
                <a:latin typeface="Alexandria" pitchFamily="2" charset="-78"/>
                <a:cs typeface="Alexandria" pitchFamily="2" charset="-78"/>
              </a:rPr>
              <a:t> </a:t>
            </a:r>
            <a:r>
              <a:rPr lang="ar-EG" dirty="0">
                <a:latin typeface="Alexandria" pitchFamily="2" charset="-78"/>
                <a:cs typeface="Alexandria" pitchFamily="2" charset="-78"/>
              </a:rPr>
              <a:t>  كمصطلح </a:t>
            </a:r>
            <a:r>
              <a:rPr lang="ar-AE" dirty="0">
                <a:latin typeface="Alexandria" pitchFamily="2" charset="-78"/>
                <a:cs typeface="Alexandria" pitchFamily="2" charset="-78"/>
              </a:rPr>
              <a:t>يشير إلى استخدام التكنولوجيا (مثل الذكاء الاصطناعي، إنترنت الأشياء، البيانات الضخمة) لأتمتة وتطوير جميع مراحل الخدمة التأمينية، بما في ذلك:</a:t>
            </a:r>
          </a:p>
          <a:p>
            <a:pPr algn="r" rtl="1">
              <a:buFont typeface="Arial" panose="020B0604020202020204" pitchFamily="34" charset="0"/>
              <a:buChar char="•"/>
            </a:pPr>
            <a:r>
              <a:rPr lang="ar-EG" dirty="0">
                <a:latin typeface="Alexandria" pitchFamily="2" charset="-78"/>
                <a:cs typeface="Alexandria" pitchFamily="2" charset="-78"/>
              </a:rPr>
              <a:t> </a:t>
            </a:r>
            <a:r>
              <a:rPr lang="ar-AE" dirty="0">
                <a:latin typeface="Alexandria" pitchFamily="2" charset="-78"/>
                <a:cs typeface="Alexandria" pitchFamily="2" charset="-78"/>
              </a:rPr>
              <a:t>التقييم</a:t>
            </a:r>
          </a:p>
          <a:p>
            <a:pPr algn="r" rtl="1">
              <a:buFont typeface="Arial" panose="020B0604020202020204" pitchFamily="34" charset="0"/>
              <a:buChar char="•"/>
            </a:pPr>
            <a:r>
              <a:rPr lang="ar-EG" dirty="0">
                <a:latin typeface="Alexandria" pitchFamily="2" charset="-78"/>
                <a:cs typeface="Alexandria" pitchFamily="2" charset="-78"/>
              </a:rPr>
              <a:t> </a:t>
            </a:r>
            <a:r>
              <a:rPr lang="ar-AE" dirty="0">
                <a:latin typeface="Alexandria" pitchFamily="2" charset="-78"/>
                <a:cs typeface="Alexandria" pitchFamily="2" charset="-78"/>
              </a:rPr>
              <a:t>التسعير</a:t>
            </a:r>
          </a:p>
          <a:p>
            <a:pPr algn="r" rtl="1">
              <a:buFont typeface="Arial" panose="020B0604020202020204" pitchFamily="34" charset="0"/>
              <a:buChar char="•"/>
            </a:pPr>
            <a:r>
              <a:rPr lang="ar-EG" dirty="0">
                <a:latin typeface="Alexandria" pitchFamily="2" charset="-78"/>
                <a:cs typeface="Alexandria" pitchFamily="2" charset="-78"/>
              </a:rPr>
              <a:t> </a:t>
            </a:r>
            <a:r>
              <a:rPr lang="ar-AE" dirty="0">
                <a:latin typeface="Alexandria" pitchFamily="2" charset="-78"/>
                <a:cs typeface="Alexandria" pitchFamily="2" charset="-78"/>
              </a:rPr>
              <a:t>التعاقد</a:t>
            </a:r>
          </a:p>
          <a:p>
            <a:pPr algn="r" rtl="1">
              <a:buFont typeface="Arial" panose="020B0604020202020204" pitchFamily="34" charset="0"/>
              <a:buChar char="•"/>
            </a:pPr>
            <a:r>
              <a:rPr lang="ar-EG" dirty="0">
                <a:latin typeface="Alexandria" pitchFamily="2" charset="-78"/>
                <a:cs typeface="Alexandria" pitchFamily="2" charset="-78"/>
              </a:rPr>
              <a:t> </a:t>
            </a:r>
            <a:r>
              <a:rPr lang="ar-AE" dirty="0">
                <a:latin typeface="Alexandria" pitchFamily="2" charset="-78"/>
                <a:cs typeface="Alexandria" pitchFamily="2" charset="-78"/>
              </a:rPr>
              <a:t>إدارة المطالبات</a:t>
            </a:r>
          </a:p>
          <a:p>
            <a:pPr algn="r" rtl="1">
              <a:buFont typeface="Arial" panose="020B0604020202020204" pitchFamily="34" charset="0"/>
              <a:buChar char="•"/>
            </a:pPr>
            <a:r>
              <a:rPr lang="ar-EG" dirty="0">
                <a:latin typeface="Alexandria" pitchFamily="2" charset="-78"/>
                <a:cs typeface="Alexandria" pitchFamily="2" charset="-78"/>
              </a:rPr>
              <a:t> </a:t>
            </a:r>
            <a:r>
              <a:rPr lang="ar-AE" dirty="0">
                <a:latin typeface="Alexandria" pitchFamily="2" charset="-78"/>
                <a:cs typeface="Alexandria" pitchFamily="2" charset="-78"/>
              </a:rPr>
              <a:t>خدمة العملاء</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تأمين حسب الطلب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(Pay-As-You-Go)</a:t>
            </a:r>
          </a:p>
        </p:txBody>
      </p:sp>
      <p:pic>
        <p:nvPicPr>
          <p:cNvPr id="6" name="Graphic 21">
            <a:extLst>
              <a:ext uri="{FF2B5EF4-FFF2-40B4-BE49-F238E27FC236}">
                <a16:creationId xmlns:a16="http://schemas.microsoft.com/office/drawing/2014/main" id="{3A0CF264-0698-8EEF-CFC6-BFE39CD4C7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06142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4E7F77-E527-EC43-95FF-2D5D030F5FC4}"/>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37DB0DD-4329-1CC1-1896-8DE31BCD5E3B}"/>
              </a:ext>
            </a:extLst>
          </p:cNvPr>
          <p:cNvSpPr/>
          <p:nvPr/>
        </p:nvSpPr>
        <p:spPr>
          <a:xfrm>
            <a:off x="262240" y="194853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B4899990-97A1-9222-8BF8-8746EAC3F88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87AE6FD-B591-65AA-1A47-A6654693EC54}"/>
              </a:ext>
            </a:extLst>
          </p:cNvPr>
          <p:cNvSpPr txBox="1"/>
          <p:nvPr/>
        </p:nvSpPr>
        <p:spPr>
          <a:xfrm>
            <a:off x="3009607" y="1001175"/>
            <a:ext cx="728622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cs typeface="Alexandria" pitchFamily="2" charset="-78"/>
              </a:rPr>
              <a:t>خدمات التكنولوجيا المالية وتحدياتها</a:t>
            </a:r>
          </a:p>
        </p:txBody>
      </p:sp>
      <p:sp>
        <p:nvSpPr>
          <p:cNvPr id="28" name="Rectangle 27">
            <a:extLst>
              <a:ext uri="{FF2B5EF4-FFF2-40B4-BE49-F238E27FC236}">
                <a16:creationId xmlns:a16="http://schemas.microsoft.com/office/drawing/2014/main" id="{A0CAC3FC-3E3C-82F6-76F3-861E8B58322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0A346B4-28DF-4552-B998-AD1694D2FDC0}"/>
              </a:ext>
            </a:extLst>
          </p:cNvPr>
          <p:cNvSpPr txBox="1"/>
          <p:nvPr/>
        </p:nvSpPr>
        <p:spPr>
          <a:xfrm>
            <a:off x="1081455" y="1962998"/>
            <a:ext cx="10294116" cy="362086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AEEF"/>
                </a:solidFill>
                <a:effectLst/>
                <a:uLnTx/>
                <a:uFillTx/>
                <a:latin typeface="Alexandria" pitchFamily="2" charset="-78"/>
                <a:cs typeface="Alexandria" pitchFamily="2" charset="-78"/>
              </a:rPr>
              <a:t>خدمات الدفع والتحويلات الرقمية : أتمتة خدمات التأمين – </a:t>
            </a:r>
            <a:r>
              <a:rPr kumimoji="0" lang="en-US" sz="1600" b="1" i="0" u="none" strike="noStrike" kern="1200" cap="none" spc="0" normalizeH="0" baseline="0" noProof="0" dirty="0">
                <a:ln>
                  <a:noFill/>
                </a:ln>
                <a:solidFill>
                  <a:srgbClr val="00AEEF"/>
                </a:solidFill>
                <a:effectLst/>
                <a:uLnTx/>
                <a:uFillTx/>
                <a:latin typeface="Alexandria" pitchFamily="2" charset="-78"/>
                <a:cs typeface="Alexandria" pitchFamily="2" charset="-78"/>
              </a:rPr>
              <a:t>Insurtech</a:t>
            </a:r>
            <a:r>
              <a:rPr kumimoji="0" lang="ar-EG" sz="1600" b="1" i="0" u="none" strike="noStrike" kern="1200" cap="none" spc="0" normalizeH="0" baseline="0" noProof="0" dirty="0">
                <a:ln>
                  <a:noFill/>
                </a:ln>
                <a:solidFill>
                  <a:srgbClr val="00AEEF"/>
                </a:solidFill>
                <a:effectLst/>
                <a:uLnTx/>
                <a:uFillTx/>
                <a:latin typeface="Alexandria" pitchFamily="2" charset="-78"/>
                <a:cs typeface="Alexandria" pitchFamily="2" charset="-78"/>
              </a:rPr>
              <a:t> </a:t>
            </a:r>
            <a:r>
              <a:rPr kumimoji="0" lang="en-US" sz="1600" b="1" i="0" u="none" strike="noStrike" kern="1200" cap="none" spc="0" normalizeH="0" baseline="0" noProof="0" dirty="0">
                <a:ln>
                  <a:noFill/>
                </a:ln>
                <a:solidFill>
                  <a:srgbClr val="00AEEF"/>
                </a:solidFill>
                <a:effectLst/>
                <a:uLnTx/>
                <a:uFillTx/>
                <a:latin typeface="Alexandria" pitchFamily="2" charset="-78"/>
                <a:cs typeface="Alexandria" pitchFamily="2" charset="-78"/>
              </a:rPr>
              <a:t>Insurance + Technology) </a:t>
            </a:r>
            <a:r>
              <a:rPr kumimoji="0" lang="ar-EG" sz="1600" b="1" i="0" u="none" strike="noStrike" kern="1200" cap="none" spc="0" normalizeH="0" baseline="0" noProof="0" dirty="0">
                <a:ln>
                  <a:noFill/>
                </a:ln>
                <a:solidFill>
                  <a:srgbClr val="00AEEF"/>
                </a:solidFill>
                <a:effectLst/>
                <a:uLnTx/>
                <a:uFillTx/>
                <a:latin typeface="Alexandria" pitchFamily="2" charset="-78"/>
                <a:cs typeface="Alexandria" pitchFamily="2" charset="-78"/>
              </a:rPr>
              <a:t>)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1600" b="1" dirty="0">
                <a:solidFill>
                  <a:prstClr val="black"/>
                </a:solidFill>
                <a:latin typeface="Alexandria" pitchFamily="2" charset="-78"/>
                <a:cs typeface="Alexandria" pitchFamily="2" charset="-78"/>
              </a:rPr>
              <a:t>تأمين حسب الطلب  </a:t>
            </a:r>
            <a:r>
              <a:rPr lang="en-US" sz="1600" b="1" dirty="0">
                <a:solidFill>
                  <a:prstClr val="black"/>
                </a:solidFill>
                <a:latin typeface="Alexandria" pitchFamily="2" charset="-78"/>
                <a:cs typeface="Alexandria" pitchFamily="2" charset="-78"/>
              </a:rPr>
              <a:t>Pay-As-You-Go)</a:t>
            </a:r>
            <a:r>
              <a:rPr lang="ar-EG" sz="1600" b="1" dirty="0">
                <a:solidFill>
                  <a:prstClr val="black"/>
                </a:solidFill>
                <a:latin typeface="Alexandria" pitchFamily="2" charset="-78"/>
                <a:cs typeface="Alexandria" pitchFamily="2" charset="-78"/>
              </a:rPr>
              <a:t> ):</a:t>
            </a:r>
          </a:p>
          <a:p>
            <a:pPr algn="r" rtl="1">
              <a:lnSpc>
                <a:spcPct val="150000"/>
              </a:lnSpc>
              <a:buNone/>
            </a:pPr>
            <a:r>
              <a:rPr lang="ar-EG" sz="1600" dirty="0">
                <a:latin typeface="Alexandria" pitchFamily="2" charset="-78"/>
                <a:cs typeface="Alexandria" pitchFamily="2" charset="-78"/>
              </a:rPr>
              <a:t> هو </a:t>
            </a:r>
            <a:r>
              <a:rPr lang="ar-AE" sz="1600" dirty="0">
                <a:latin typeface="Alexandria" pitchFamily="2" charset="-78"/>
                <a:cs typeface="Alexandria" pitchFamily="2" charset="-78"/>
              </a:rPr>
              <a:t>نموذج تأمين مرن يعتمد على استخدام العميل الفعلي، وليس على مبلغ ثابت سنوي أو شهري</a:t>
            </a:r>
            <a:r>
              <a:rPr lang="ar-AE" sz="1600" b="1" dirty="0">
                <a:latin typeface="Alexandria" pitchFamily="2" charset="-78"/>
                <a:cs typeface="Alexandria" pitchFamily="2" charset="-78"/>
              </a:rPr>
              <a:t>. يشمل:</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التأمين مقابل الاستخدام الفعلي (مثل عدد الكيلومترات في التأمين على السيارة)</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التأمين لفترة قصيرة (مثل تأمين يومي على السفر أو الممتلكات)</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التأمين حسب السلوك (مثل طريقة القيادة الآمنة)</a:t>
            </a:r>
          </a:p>
          <a:p>
            <a:pPr algn="r" rtl="1">
              <a:buNone/>
            </a:pPr>
            <a:r>
              <a:rPr lang="ar-AE" sz="1600" b="1" dirty="0">
                <a:latin typeface="Alexandria" pitchFamily="2" charset="-78"/>
                <a:cs typeface="Alexandria" pitchFamily="2" charset="-78"/>
              </a:rPr>
              <a:t>أمثلة</a:t>
            </a:r>
            <a:r>
              <a:rPr lang="ar-EG" sz="1600" b="1" dirty="0">
                <a:latin typeface="Alexandria" pitchFamily="2" charset="-78"/>
                <a:cs typeface="Alexandria" pitchFamily="2" charset="-78"/>
              </a:rPr>
              <a:t> :</a:t>
            </a:r>
            <a:endParaRPr lang="ar-AE" sz="1600" b="1" dirty="0">
              <a:latin typeface="Alexandria" pitchFamily="2" charset="-78"/>
              <a:cs typeface="Alexandria" pitchFamily="2" charset="-78"/>
            </a:endParaRPr>
          </a:p>
          <a:p>
            <a:pPr algn="r" rtl="1">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تأمين المركبات حسب المسافة المقطوعة.</a:t>
            </a:r>
          </a:p>
          <a:p>
            <a:pPr algn="r" rtl="1">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تأمين السفر عند عبور الحدود فقط.</a:t>
            </a:r>
          </a:p>
          <a:p>
            <a:pPr algn="r" rtl="1">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تأمين إلكترونيات أو أدوات عند استخدامها في مكان معين.</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82E2786A-E73A-2497-F2DF-1DE0E6E9E5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EECF822A-CFD8-BF4A-6BDC-1A8817247772}"/>
              </a:ext>
            </a:extLst>
          </p:cNvPr>
          <p:cNvPicPr>
            <a:picLocks noChangeAspect="1"/>
          </p:cNvPicPr>
          <p:nvPr/>
        </p:nvPicPr>
        <p:blipFill>
          <a:blip r:embed="rId4"/>
          <a:stretch>
            <a:fillRect/>
          </a:stretch>
        </p:blipFill>
        <p:spPr>
          <a:xfrm>
            <a:off x="472474" y="3527442"/>
            <a:ext cx="3334596" cy="2478612"/>
          </a:xfrm>
          <a:prstGeom prst="rect">
            <a:avLst/>
          </a:prstGeom>
        </p:spPr>
      </p:pic>
    </p:spTree>
    <p:extLst>
      <p:ext uri="{BB962C8B-B14F-4D97-AF65-F5344CB8AC3E}">
        <p14:creationId xmlns:p14="http://schemas.microsoft.com/office/powerpoint/2010/main" val="27138875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E9F55E-2C9E-5D26-3106-BF5F4792CBCB}"/>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C7EE57CE-91DE-9F32-B342-9D146B3BFD7E}"/>
              </a:ext>
            </a:extLst>
          </p:cNvPr>
          <p:cNvSpPr/>
          <p:nvPr/>
        </p:nvSpPr>
        <p:spPr>
          <a:xfrm>
            <a:off x="262240" y="194853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58466896-1107-61B9-35EC-A8A4A7C9B51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66DAFA3-4B44-1FFF-BAA3-00FA5FDD2577}"/>
              </a:ext>
            </a:extLst>
          </p:cNvPr>
          <p:cNvSpPr txBox="1"/>
          <p:nvPr/>
        </p:nvSpPr>
        <p:spPr>
          <a:xfrm>
            <a:off x="2766167" y="1010985"/>
            <a:ext cx="728622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cs typeface="Alexandria" pitchFamily="2" charset="-78"/>
              </a:rPr>
              <a:t>تحديات خدمات التكنولوجيا المالية </a:t>
            </a:r>
          </a:p>
        </p:txBody>
      </p:sp>
      <p:sp>
        <p:nvSpPr>
          <p:cNvPr id="28" name="Rectangle 27">
            <a:extLst>
              <a:ext uri="{FF2B5EF4-FFF2-40B4-BE49-F238E27FC236}">
                <a16:creationId xmlns:a16="http://schemas.microsoft.com/office/drawing/2014/main" id="{40C0B570-8B61-46BB-0219-FD111C2503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78E5EF2-DF5B-7A67-E27F-2891C98DB8EA}"/>
              </a:ext>
            </a:extLst>
          </p:cNvPr>
          <p:cNvSpPr txBox="1"/>
          <p:nvPr/>
        </p:nvSpPr>
        <p:spPr>
          <a:xfrm>
            <a:off x="3261067" y="2242868"/>
            <a:ext cx="7965033" cy="378174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1-التحديات القانونية والتنظيمية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غموض تشريعي: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كثير من خدمات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FinTech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تقع خارج أطر التشريعات التقليدية.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الحاجة لتحديث قوانين البنوك، الأسواق، التأمين، حماية البيانات.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بيئات اختبار محدودة: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قلة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Sandboxes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التنظيمية في بعض الدول العربية.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الترخيص والامتثال: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عدم وضوح الجهة المختصة بالترخيص أحيانًا.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تعقيدات في الالتزام بقوانين مكافحة غسل الأموال وتمويل الإرهاب.</a:t>
            </a:r>
          </a:p>
        </p:txBody>
      </p:sp>
      <p:pic>
        <p:nvPicPr>
          <p:cNvPr id="6" name="Graphic 21">
            <a:extLst>
              <a:ext uri="{FF2B5EF4-FFF2-40B4-BE49-F238E27FC236}">
                <a16:creationId xmlns:a16="http://schemas.microsoft.com/office/drawing/2014/main" id="{C5058284-04A1-A8D4-D844-8EA5238BBA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968363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78F6DE-4325-7328-8503-A9AD283D5EC5}"/>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CDBCE07-0B3C-8EB5-51D8-1E87D8C45E7B}"/>
              </a:ext>
            </a:extLst>
          </p:cNvPr>
          <p:cNvSpPr/>
          <p:nvPr/>
        </p:nvSpPr>
        <p:spPr>
          <a:xfrm>
            <a:off x="262240" y="194853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063BA1B6-1AEC-2FC0-7451-9857F39DFA5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8E4C580-6E5F-2A07-ED49-7B1C757334E4}"/>
              </a:ext>
            </a:extLst>
          </p:cNvPr>
          <p:cNvSpPr txBox="1"/>
          <p:nvPr/>
        </p:nvSpPr>
        <p:spPr>
          <a:xfrm>
            <a:off x="2613953" y="981478"/>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pitchFamily="2" charset="-78"/>
              </a:rPr>
              <a:t>تحديات خدمات التكنولوجيا المالية </a:t>
            </a:r>
          </a:p>
        </p:txBody>
      </p:sp>
      <p:sp>
        <p:nvSpPr>
          <p:cNvPr id="28" name="Rectangle 27">
            <a:extLst>
              <a:ext uri="{FF2B5EF4-FFF2-40B4-BE49-F238E27FC236}">
                <a16:creationId xmlns:a16="http://schemas.microsoft.com/office/drawing/2014/main" id="{1EBEF2BD-9A16-2F97-5127-2487B3F311C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EA15792-BBC6-7D8D-9582-B7EFD331B9D7}"/>
              </a:ext>
            </a:extLst>
          </p:cNvPr>
          <p:cNvSpPr txBox="1"/>
          <p:nvPr/>
        </p:nvSpPr>
        <p:spPr>
          <a:xfrm>
            <a:off x="3562063" y="2455499"/>
            <a:ext cx="7998145" cy="336656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2-</a:t>
            </a:r>
            <a:r>
              <a:rPr lang="ar-EG" b="1" dirty="0">
                <a:solidFill>
                  <a:prstClr val="black"/>
                </a:solidFill>
                <a:latin typeface="Alexandria" pitchFamily="2" charset="-78"/>
                <a:cs typeface="Alexandria" pitchFamily="2" charset="-78"/>
              </a:rPr>
              <a:t> </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التحديات الأمنية والخصوصية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الهجمات السيبرانية وسرقة البيانات.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ضعف الوعي الأمني لدى المستخدمين.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نقص الضمانات القانونية لحماية المستهلك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3- التحديات عبر الحدود </a:t>
            </a:r>
            <a:r>
              <a:rPr kumimoji="0" lang="en-US"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Cross-border Risks)</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a:t>
            </a:r>
            <a:endParaRPr kumimoji="0" lang="en-US" sz="18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صعوبة تنظيم خدمات دولية مثل العملات المشفرة.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اختلاف قوانين حماية المستهلك والخصوصية من بلد إلى آخر.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6A628AB-E03D-D17D-C949-3C885EBE2C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BF3B20E8-F2F6-3E64-4B0D-EF41E32C99BD}"/>
              </a:ext>
            </a:extLst>
          </p:cNvPr>
          <p:cNvPicPr>
            <a:picLocks noChangeAspect="1"/>
          </p:cNvPicPr>
          <p:nvPr/>
        </p:nvPicPr>
        <p:blipFill>
          <a:blip r:embed="rId4"/>
          <a:stretch>
            <a:fillRect/>
          </a:stretch>
        </p:blipFill>
        <p:spPr>
          <a:xfrm>
            <a:off x="424959" y="3243322"/>
            <a:ext cx="3318234" cy="2762054"/>
          </a:xfrm>
          <a:prstGeom prst="rect">
            <a:avLst/>
          </a:prstGeom>
        </p:spPr>
      </p:pic>
    </p:spTree>
    <p:extLst>
      <p:ext uri="{BB962C8B-B14F-4D97-AF65-F5344CB8AC3E}">
        <p14:creationId xmlns:p14="http://schemas.microsoft.com/office/powerpoint/2010/main" val="39547386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0C43F0-26A3-B40A-34CE-C1DFA1EA6BC6}"/>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CBFEAC4-6939-3E0C-D405-93B4192D3339}"/>
              </a:ext>
            </a:extLst>
          </p:cNvPr>
          <p:cNvSpPr/>
          <p:nvPr/>
        </p:nvSpPr>
        <p:spPr>
          <a:xfrm>
            <a:off x="262240" y="194853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4A32009E-3030-4B69-5E80-9AEFCE3B8E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CEAE731-6B0D-0059-4225-2FDFC22201AE}"/>
              </a:ext>
            </a:extLst>
          </p:cNvPr>
          <p:cNvSpPr txBox="1"/>
          <p:nvPr/>
        </p:nvSpPr>
        <p:spPr>
          <a:xfrm>
            <a:off x="3786825" y="969608"/>
            <a:ext cx="728622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تحديات خدمات التكنولوجيا المالية </a:t>
            </a:r>
          </a:p>
        </p:txBody>
      </p:sp>
      <p:sp>
        <p:nvSpPr>
          <p:cNvPr id="28" name="Rectangle 27">
            <a:extLst>
              <a:ext uri="{FF2B5EF4-FFF2-40B4-BE49-F238E27FC236}">
                <a16:creationId xmlns:a16="http://schemas.microsoft.com/office/drawing/2014/main" id="{A88451AA-9CA9-B31C-399D-92AA290FC08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5015B46-58DA-5A69-0D21-2B0016A1C5D1}"/>
              </a:ext>
            </a:extLst>
          </p:cNvPr>
          <p:cNvSpPr txBox="1"/>
          <p:nvPr/>
        </p:nvSpPr>
        <p:spPr>
          <a:xfrm>
            <a:off x="3447422" y="1964358"/>
            <a:ext cx="7965033" cy="374397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4-</a:t>
            </a:r>
            <a:r>
              <a:rPr lang="ar-EG" sz="1600" b="1" dirty="0">
                <a:solidFill>
                  <a:prstClr val="black"/>
                </a:solidFill>
                <a:latin typeface="Alexandria" pitchFamily="2" charset="-78"/>
                <a:cs typeface="Alexandria" pitchFamily="2" charset="-78"/>
              </a:rPr>
              <a:t>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تحديات تقنية وتشغيلية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مشاكل التوافق مع الأنظمة المصرفية القديمة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(Legacy Systems).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الاعتماد على أطراف خارجية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(Third Parties).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صعوبات التكامل بين الأنظمة المالية والتقنيات الجديدة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APIs – Open Banking).</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5-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تحديات الثقة والمصداقية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فقدان الثقة بسبب الاحتيال أو فشل الشركات الناشئة.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غياب الرقابة الفعلية على بعض المنصات.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للمناقشة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FF0000"/>
                </a:solidFill>
                <a:effectLst/>
                <a:uLnTx/>
                <a:uFillTx/>
                <a:latin typeface="Alexandria" pitchFamily="2" charset="-78"/>
                <a:cs typeface="Alexandria" pitchFamily="2" charset="-78"/>
              </a:rPr>
              <a:t> هل ترى أن خدمات </a:t>
            </a:r>
            <a:r>
              <a:rPr kumimoji="0" lang="en-US" sz="1600" b="1" i="0" u="none" strike="noStrike" kern="1200" cap="none" spc="0" normalizeH="0" baseline="0" noProof="0" dirty="0">
                <a:ln>
                  <a:noFill/>
                </a:ln>
                <a:solidFill>
                  <a:srgbClr val="FF0000"/>
                </a:solidFill>
                <a:effectLst/>
                <a:uLnTx/>
                <a:uFillTx/>
                <a:latin typeface="Alexandria" pitchFamily="2" charset="-78"/>
                <a:cs typeface="Alexandria" pitchFamily="2" charset="-78"/>
              </a:rPr>
              <a:t>FinTech </a:t>
            </a:r>
            <a:r>
              <a:rPr kumimoji="0" lang="ar-EG" sz="1600" b="1" i="0" u="none" strike="noStrike" kern="1200" cap="none" spc="0" normalizeH="0" baseline="0" noProof="0" dirty="0">
                <a:ln>
                  <a:noFill/>
                </a:ln>
                <a:solidFill>
                  <a:srgbClr val="FF0000"/>
                </a:solidFill>
                <a:effectLst/>
                <a:uLnTx/>
                <a:uFillTx/>
                <a:latin typeface="Alexandria" pitchFamily="2" charset="-78"/>
                <a:cs typeface="Alexandria" pitchFamily="2" charset="-78"/>
              </a:rPr>
              <a:t> تحتاج إلى قوانين جديدة أم يمكن إخضاعها للقوانين المالية التقليدية؟ ناقش مع التعليل.</a:t>
            </a:r>
            <a:endParaRPr kumimoji="0" lang="ar-EG" sz="1600" b="0" i="0" u="none" strike="noStrike" kern="1200" cap="none" spc="0" normalizeH="0" baseline="0" noProof="0" dirty="0">
              <a:ln>
                <a:noFill/>
              </a:ln>
              <a:solidFill>
                <a:srgbClr val="FF0000"/>
              </a:solidFill>
              <a:effectLst/>
              <a:uLnTx/>
              <a:uFillTx/>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51D47B71-D6E0-DBD5-A7AB-F8B66E42F6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67BC8602-CF26-D1C6-8EFA-3E283276C7A4}"/>
              </a:ext>
            </a:extLst>
          </p:cNvPr>
          <p:cNvPicPr>
            <a:picLocks noChangeAspect="1"/>
          </p:cNvPicPr>
          <p:nvPr/>
        </p:nvPicPr>
        <p:blipFill>
          <a:blip r:embed="rId4"/>
          <a:stretch>
            <a:fillRect/>
          </a:stretch>
        </p:blipFill>
        <p:spPr>
          <a:xfrm>
            <a:off x="291206" y="2267261"/>
            <a:ext cx="2999492" cy="3261643"/>
          </a:xfrm>
          <a:prstGeom prst="rect">
            <a:avLst/>
          </a:prstGeom>
        </p:spPr>
      </p:pic>
    </p:spTree>
    <p:extLst>
      <p:ext uri="{BB962C8B-B14F-4D97-AF65-F5344CB8AC3E}">
        <p14:creationId xmlns:p14="http://schemas.microsoft.com/office/powerpoint/2010/main" val="35657959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9E78B1-DCF3-CD7B-21CE-D12F80D084E2}"/>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9EA30CF8-9015-1174-D1DC-4419FDB7AA51}"/>
              </a:ext>
            </a:extLst>
          </p:cNvPr>
          <p:cNvSpPr/>
          <p:nvPr/>
        </p:nvSpPr>
        <p:spPr>
          <a:xfrm>
            <a:off x="262240" y="194853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4526B5C3-EFAA-949D-6CEE-3893AB6C03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FC3D19C-1125-4D94-3A1D-48BA6F795D9F}"/>
              </a:ext>
            </a:extLst>
          </p:cNvPr>
          <p:cNvSpPr txBox="1"/>
          <p:nvPr/>
        </p:nvSpPr>
        <p:spPr>
          <a:xfrm>
            <a:off x="3317338" y="1081062"/>
            <a:ext cx="728622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الخدمات المصرفية الإلكترونية وأنواعها </a:t>
            </a:r>
          </a:p>
        </p:txBody>
      </p:sp>
      <p:sp>
        <p:nvSpPr>
          <p:cNvPr id="28" name="Rectangle 27">
            <a:extLst>
              <a:ext uri="{FF2B5EF4-FFF2-40B4-BE49-F238E27FC236}">
                <a16:creationId xmlns:a16="http://schemas.microsoft.com/office/drawing/2014/main" id="{187A2B16-C9E6-5614-5FAF-3C7A965F688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B95AA58-1B96-9D8B-61E4-DC3F9B63566B}"/>
              </a:ext>
            </a:extLst>
          </p:cNvPr>
          <p:cNvSpPr txBox="1"/>
          <p:nvPr/>
        </p:nvSpPr>
        <p:spPr>
          <a:xfrm>
            <a:off x="3595154" y="2155073"/>
            <a:ext cx="7965033" cy="461600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SA" sz="1600" b="1" dirty="0">
                <a:solidFill>
                  <a:prstClr val="black"/>
                </a:solidFill>
                <a:latin typeface="Alexandria" pitchFamily="2" charset="-78"/>
                <a:cs typeface="Alexandria" pitchFamily="2" charset="-78"/>
              </a:rPr>
              <a:t>ا</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لأهداف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التعرف على مفهوم وأشكال الخدمات المصرفية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استيعاب مزاياها القانونية والعملية.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تحليل التحديات القانونية والتنظيمية المرتبطة بها.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مناقشة دور التشريعات في حماية المستخدمين وتنظيم العلاقة مع البنوك.</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1600" b="1" dirty="0">
                <a:solidFill>
                  <a:prstClr val="black"/>
                </a:solidFill>
                <a:latin typeface="Alexandria" pitchFamily="2" charset="-78"/>
                <a:cs typeface="Alexandria" pitchFamily="2" charset="-78"/>
              </a:rPr>
              <a:t>تعريف لخدمات المصرفية الإلكترونية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1600" dirty="0">
                <a:solidFill>
                  <a:prstClr val="black"/>
                </a:solidFill>
                <a:latin typeface="Alexandria" pitchFamily="2" charset="-78"/>
                <a:cs typeface="Alexandria" pitchFamily="2" charset="-78"/>
              </a:rPr>
              <a:t> هي جميع العمليات المصرفية التي تقدمها البنوك والمؤسسات المالية عبر الوسائل الإلكترونية مثل الإنترنت، الهاتف المحمول، وأجهزة الصراف الذكية، دون الحاجة إلى زيارة الفرع.</a:t>
            </a:r>
          </a:p>
          <a:p>
            <a:pPr marL="0" marR="0" lvl="0" indent="0" algn="r" defTabSz="914400" rtl="1" eaLnBrk="1" fontAlgn="auto" latinLnBrk="0" hangingPunct="1">
              <a:lnSpc>
                <a:spcPct val="150000"/>
              </a:lnSpc>
              <a:spcBef>
                <a:spcPts val="0"/>
              </a:spcBef>
              <a:spcAft>
                <a:spcPts val="0"/>
              </a:spcAft>
              <a:buClrTx/>
              <a:buSzTx/>
              <a:buFontTx/>
              <a:buNone/>
              <a:tabLst/>
              <a:defRPr/>
            </a:pPr>
            <a:endParaRPr lang="ar-EG" sz="1600" dirty="0">
              <a:solidFill>
                <a:prstClr val="black"/>
              </a:solidFill>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FE411291-2E39-AA9C-26BB-7C2ACB974B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0DD3B531-697E-8002-426F-B9BAB906DEB1}"/>
              </a:ext>
            </a:extLst>
          </p:cNvPr>
          <p:cNvPicPr>
            <a:picLocks noChangeAspect="1"/>
          </p:cNvPicPr>
          <p:nvPr/>
        </p:nvPicPr>
        <p:blipFill>
          <a:blip r:embed="rId4"/>
          <a:stretch>
            <a:fillRect/>
          </a:stretch>
        </p:blipFill>
        <p:spPr>
          <a:xfrm>
            <a:off x="424959" y="2229566"/>
            <a:ext cx="3170195" cy="3718882"/>
          </a:xfrm>
          <a:prstGeom prst="rect">
            <a:avLst/>
          </a:prstGeom>
        </p:spPr>
      </p:pic>
    </p:spTree>
    <p:extLst>
      <p:ext uri="{BB962C8B-B14F-4D97-AF65-F5344CB8AC3E}">
        <p14:creationId xmlns:p14="http://schemas.microsoft.com/office/powerpoint/2010/main" val="34524678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E6A33-6D37-8ED2-2AC5-ED9B28DD2BB5}"/>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B935A4E-FA2E-D1B1-75BA-B842BA4D3F08}"/>
              </a:ext>
            </a:extLst>
          </p:cNvPr>
          <p:cNvSpPr/>
          <p:nvPr/>
        </p:nvSpPr>
        <p:spPr>
          <a:xfrm>
            <a:off x="262240" y="194853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421ABB1D-5858-709D-C749-6D026315C6E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C11F36B-1460-E60B-481C-DE9090F12D73}"/>
              </a:ext>
            </a:extLst>
          </p:cNvPr>
          <p:cNvSpPr txBox="1"/>
          <p:nvPr/>
        </p:nvSpPr>
        <p:spPr>
          <a:xfrm>
            <a:off x="2992022" y="1019112"/>
            <a:ext cx="728622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أنواع الخدمات المصرفية الإلكترونية </a:t>
            </a:r>
          </a:p>
        </p:txBody>
      </p:sp>
      <p:sp>
        <p:nvSpPr>
          <p:cNvPr id="28" name="Rectangle 27">
            <a:extLst>
              <a:ext uri="{FF2B5EF4-FFF2-40B4-BE49-F238E27FC236}">
                <a16:creationId xmlns:a16="http://schemas.microsoft.com/office/drawing/2014/main" id="{F61F249B-D62A-F875-B3AB-DC0577AE330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5CCC47B-8960-58D3-EBC4-24C18CCAF8F9}"/>
              </a:ext>
            </a:extLst>
          </p:cNvPr>
          <p:cNvSpPr txBox="1"/>
          <p:nvPr/>
        </p:nvSpPr>
        <p:spPr>
          <a:xfrm>
            <a:off x="4055671" y="2078533"/>
            <a:ext cx="7406641" cy="419602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1-</a:t>
            </a:r>
            <a:r>
              <a:rPr lang="ar-EG" b="1" dirty="0">
                <a:solidFill>
                  <a:prstClr val="black"/>
                </a:solidFill>
                <a:latin typeface="Alexandria" pitchFamily="2" charset="-78"/>
                <a:cs typeface="Alexandria" pitchFamily="2" charset="-78"/>
              </a:rPr>
              <a:t> </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الخدمات المصرفية عبر الإنترنت  </a:t>
            </a:r>
            <a:r>
              <a:rPr kumimoji="0" lang="en-US"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Online Banking)</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en-US" sz="18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التحقق من الرصيد.</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تحويل الأموال.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دفع الفواتير.</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إدارة الحسابات.</a:t>
            </a:r>
          </a:p>
          <a:p>
            <a:pPr marR="0" lvl="0" algn="r" defTabSz="914400" rtl="1" eaLnBrk="1" fontAlgn="auto" latinLnBrk="0" hangingPunct="1">
              <a:lnSpc>
                <a:spcPct val="150000"/>
              </a:lnSpc>
              <a:spcBef>
                <a:spcPts val="0"/>
              </a:spcBef>
              <a:spcAft>
                <a:spcPts val="0"/>
              </a:spcAft>
              <a:buClrTx/>
              <a:buSzTx/>
              <a:tabLst/>
              <a:defRPr/>
            </a:pPr>
            <a:r>
              <a:rPr kumimoji="0" lang="ar-AE"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2- الخدمات المصرفية عبر الهاتف المحمول </a:t>
            </a:r>
            <a:r>
              <a:rPr kumimoji="0" lang="en-US"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Mobile Banking)</a:t>
            </a:r>
          </a:p>
          <a:p>
            <a:pPr marR="0" lvl="0" algn="r" defTabSz="914400" rtl="1" eaLnBrk="1" fontAlgn="auto" latinLnBrk="0" hangingPunct="1">
              <a:lnSpc>
                <a:spcPct val="150000"/>
              </a:lnSpc>
              <a:spcBef>
                <a:spcPts val="0"/>
              </a:spcBef>
              <a:spcAft>
                <a:spcPts val="0"/>
              </a:spcAft>
              <a:buClrTx/>
              <a:buSzTx/>
              <a:tabLst/>
              <a:defRPr/>
            </a:pP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AE"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تطبيقات الهواتف الذكية.</a:t>
            </a:r>
          </a:p>
          <a:p>
            <a:pPr marR="0" lvl="0" algn="r" defTabSz="914400" rtl="1" eaLnBrk="1" fontAlgn="auto" latinLnBrk="0" hangingPunct="1">
              <a:lnSpc>
                <a:spcPct val="150000"/>
              </a:lnSpc>
              <a:spcBef>
                <a:spcPts val="0"/>
              </a:spcBef>
              <a:spcAft>
                <a:spcPts val="0"/>
              </a:spcAft>
              <a:buClrTx/>
              <a:buSzTx/>
              <a:tabLst/>
              <a:defRPr/>
            </a:pPr>
            <a:r>
              <a:rPr kumimoji="0" lang="ar-AE"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إشعارات فورية للمعاملات.</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AE"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إمكانية تجميد البطاقة أو إصدار بطاقة رقمية.</a:t>
            </a:r>
          </a:p>
          <a:p>
            <a:pPr marR="0" lvl="0" algn="r" defTabSz="914400" rtl="1" eaLnBrk="1" fontAlgn="auto" latinLnBrk="0" hangingPunct="1">
              <a:lnSpc>
                <a:spcPct val="150000"/>
              </a:lnSpc>
              <a:spcBef>
                <a:spcPts val="0"/>
              </a:spcBef>
              <a:spcAft>
                <a:spcPts val="0"/>
              </a:spcAft>
              <a:buClrTx/>
              <a:buSzTx/>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41357238-56EC-6F04-2EAD-1423B25CAA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07972776-564D-0BA4-726B-40AF53B5DB6B}"/>
              </a:ext>
            </a:extLst>
          </p:cNvPr>
          <p:cNvPicPr>
            <a:picLocks noChangeAspect="1"/>
          </p:cNvPicPr>
          <p:nvPr/>
        </p:nvPicPr>
        <p:blipFill>
          <a:blip r:embed="rId4"/>
          <a:stretch>
            <a:fillRect/>
          </a:stretch>
        </p:blipFill>
        <p:spPr>
          <a:xfrm>
            <a:off x="214374" y="3676519"/>
            <a:ext cx="2694666" cy="2487384"/>
          </a:xfrm>
          <a:prstGeom prst="rect">
            <a:avLst/>
          </a:prstGeom>
        </p:spPr>
      </p:pic>
    </p:spTree>
    <p:extLst>
      <p:ext uri="{BB962C8B-B14F-4D97-AF65-F5344CB8AC3E}">
        <p14:creationId xmlns:p14="http://schemas.microsoft.com/office/powerpoint/2010/main" val="7909998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41C4E-8B3E-E24A-1427-9ADE63AD0943}"/>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63512FE-EB5E-50B6-5AA3-583C058CAA99}"/>
              </a:ext>
            </a:extLst>
          </p:cNvPr>
          <p:cNvSpPr/>
          <p:nvPr/>
        </p:nvSpPr>
        <p:spPr>
          <a:xfrm>
            <a:off x="343599" y="1718951"/>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DBB3B7A2-1BDF-E91B-2A50-16D7862F8DB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9381F7D-FBAC-1B35-F5A0-01AF52966ABD}"/>
              </a:ext>
            </a:extLst>
          </p:cNvPr>
          <p:cNvSpPr txBox="1"/>
          <p:nvPr/>
        </p:nvSpPr>
        <p:spPr>
          <a:xfrm>
            <a:off x="3062360" y="965876"/>
            <a:ext cx="728622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cs typeface="Alexandria" pitchFamily="2" charset="-78"/>
              </a:rPr>
              <a:t>أنواع الخدمات المصرفية الإلكترونية </a:t>
            </a:r>
          </a:p>
        </p:txBody>
      </p:sp>
      <p:sp>
        <p:nvSpPr>
          <p:cNvPr id="28" name="Rectangle 27">
            <a:extLst>
              <a:ext uri="{FF2B5EF4-FFF2-40B4-BE49-F238E27FC236}">
                <a16:creationId xmlns:a16="http://schemas.microsoft.com/office/drawing/2014/main" id="{C12752BB-B944-F72F-12C2-E5386835874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941520F-929F-F405-C286-670EA6F7FE7D}"/>
              </a:ext>
            </a:extLst>
          </p:cNvPr>
          <p:cNvSpPr txBox="1"/>
          <p:nvPr/>
        </p:nvSpPr>
        <p:spPr>
          <a:xfrm>
            <a:off x="3403076" y="1718951"/>
            <a:ext cx="8129795" cy="419602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3- الخدمات عبر الصرافات الذكية </a:t>
            </a:r>
            <a:r>
              <a:rPr kumimoji="0" lang="en-US"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Smart ATMs)</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en-US" sz="18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إيداع نقدي.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طباعة كشوف حساب.</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تحويل داخلي وخارجي.</a:t>
            </a:r>
          </a:p>
          <a:p>
            <a:pPr marR="0" lvl="0" algn="r"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pitchFamily="2" charset="-78"/>
                <a:cs typeface="Alexandria" pitchFamily="2" charset="-78"/>
              </a:rPr>
              <a:t>4- الدفع الإلكتروني وخدمات المحافظ الرقمية</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Apple Pay، STC Pay، Mada Pay.</a:t>
            </a:r>
          </a:p>
          <a:p>
            <a:pPr marR="0" lvl="0" algn="r" defTabSz="914400" rtl="1" eaLnBrk="1" fontAlgn="auto" latinLnBrk="0" hangingPunct="1">
              <a:lnSpc>
                <a:spcPct val="150000"/>
              </a:lnSpc>
              <a:spcBef>
                <a:spcPts val="0"/>
              </a:spcBef>
              <a:spcAft>
                <a:spcPts val="0"/>
              </a:spcAft>
              <a:buClrTx/>
              <a:buSzTx/>
              <a:tabLst/>
              <a:defRPr/>
            </a:pPr>
            <a:r>
              <a:rPr lang="en-US" dirty="0">
                <a:solidFill>
                  <a:prstClr val="black"/>
                </a:solidFill>
                <a:latin typeface="Alexandria" pitchFamily="2" charset="-78"/>
                <a:cs typeface="Alexandria" pitchFamily="2" charset="-78"/>
              </a:rPr>
              <a:t>• </a:t>
            </a:r>
            <a:r>
              <a:rPr lang="ar-EG" dirty="0">
                <a:solidFill>
                  <a:prstClr val="black"/>
                </a:solidFill>
                <a:latin typeface="Alexandria" pitchFamily="2" charset="-78"/>
                <a:cs typeface="Alexandria" pitchFamily="2" charset="-78"/>
              </a:rPr>
              <a:t>خدمات الدفع عبر رمز الاستجابة السريعة </a:t>
            </a:r>
            <a:r>
              <a:rPr lang="en-US" dirty="0">
                <a:solidFill>
                  <a:prstClr val="black"/>
                </a:solidFill>
                <a:latin typeface="Alexandria" pitchFamily="2" charset="-78"/>
                <a:cs typeface="Alexandria" pitchFamily="2" charset="-78"/>
              </a:rPr>
              <a:t>QR.</a:t>
            </a:r>
          </a:p>
          <a:p>
            <a:pPr marR="0" lvl="0" algn="r"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pitchFamily="2" charset="-78"/>
                <a:cs typeface="Alexandria" pitchFamily="2" charset="-78"/>
              </a:rPr>
              <a:t>5- الخدمات المصرفية عبر الاتصال الصوتي </a:t>
            </a:r>
            <a:r>
              <a:rPr lang="en-US" b="1" dirty="0">
                <a:solidFill>
                  <a:prstClr val="black"/>
                </a:solidFill>
                <a:latin typeface="Alexandria" pitchFamily="2" charset="-78"/>
                <a:cs typeface="Alexandria" pitchFamily="2" charset="-78"/>
              </a:rPr>
              <a:t>IVR</a:t>
            </a:r>
          </a:p>
          <a:p>
            <a:pPr marR="0" lvl="0" algn="r" defTabSz="914400" rtl="1" eaLnBrk="1" fontAlgn="auto" latinLnBrk="0" hangingPunct="1">
              <a:lnSpc>
                <a:spcPct val="150000"/>
              </a:lnSpc>
              <a:spcBef>
                <a:spcPts val="0"/>
              </a:spcBef>
              <a:spcAft>
                <a:spcPts val="0"/>
              </a:spcAft>
              <a:buClrTx/>
              <a:buSzTx/>
              <a:tabLst/>
              <a:defRPr/>
            </a:pPr>
            <a:r>
              <a:rPr lang="en-US" dirty="0">
                <a:solidFill>
                  <a:prstClr val="black"/>
                </a:solidFill>
                <a:latin typeface="Alexandria" pitchFamily="2" charset="-78"/>
                <a:cs typeface="Alexandria" pitchFamily="2" charset="-78"/>
              </a:rPr>
              <a:t>• </a:t>
            </a:r>
            <a:r>
              <a:rPr lang="ar-EG" dirty="0">
                <a:solidFill>
                  <a:prstClr val="black"/>
                </a:solidFill>
                <a:latin typeface="Alexandria" pitchFamily="2" charset="-78"/>
                <a:cs typeface="Alexandria" pitchFamily="2" charset="-78"/>
              </a:rPr>
              <a:t>إدارة الحسابات صوتيًا أو عبر التعليمات الهاتفية.</a:t>
            </a: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R="0" lvl="0" algn="r" defTabSz="914400" rtl="1" eaLnBrk="1" fontAlgn="auto" latinLnBrk="0" hangingPunct="1">
              <a:lnSpc>
                <a:spcPct val="150000"/>
              </a:lnSpc>
              <a:spcBef>
                <a:spcPts val="0"/>
              </a:spcBef>
              <a:spcAft>
                <a:spcPts val="0"/>
              </a:spcAft>
              <a:buClrTx/>
              <a:buSzTx/>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3524BFE9-1A06-608A-33D2-01810D8636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0D85FA37-535F-A5DF-F4CF-1FA8EAF65BBF}"/>
              </a:ext>
            </a:extLst>
          </p:cNvPr>
          <p:cNvPicPr>
            <a:picLocks noChangeAspect="1"/>
          </p:cNvPicPr>
          <p:nvPr/>
        </p:nvPicPr>
        <p:blipFill>
          <a:blip r:embed="rId4"/>
          <a:stretch>
            <a:fillRect/>
          </a:stretch>
        </p:blipFill>
        <p:spPr>
          <a:xfrm>
            <a:off x="863661" y="2325003"/>
            <a:ext cx="2889527" cy="2733695"/>
          </a:xfrm>
          <a:prstGeom prst="rect">
            <a:avLst/>
          </a:prstGeom>
        </p:spPr>
      </p:pic>
    </p:spTree>
    <p:extLst>
      <p:ext uri="{BB962C8B-B14F-4D97-AF65-F5344CB8AC3E}">
        <p14:creationId xmlns:p14="http://schemas.microsoft.com/office/powerpoint/2010/main" val="23150856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C3F0F-915F-4FAF-2011-92056D4189D2}"/>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FCB21C95-127A-27BE-1734-B725D4CC70D3}"/>
              </a:ext>
            </a:extLst>
          </p:cNvPr>
          <p:cNvSpPr/>
          <p:nvPr/>
        </p:nvSpPr>
        <p:spPr>
          <a:xfrm>
            <a:off x="262240" y="194853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48159A59-B384-8315-34F6-857E47918BC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18F25BB-B38B-BC29-1CD4-A4864E9E2E0C}"/>
              </a:ext>
            </a:extLst>
          </p:cNvPr>
          <p:cNvSpPr txBox="1"/>
          <p:nvPr/>
        </p:nvSpPr>
        <p:spPr>
          <a:xfrm>
            <a:off x="2878261" y="1081902"/>
            <a:ext cx="728622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cs typeface="Alexandria" pitchFamily="2" charset="-78"/>
              </a:rPr>
              <a:t>مزايا الخدمات المصرفية الإلكترونية للمستهلك و للبنك</a:t>
            </a:r>
          </a:p>
        </p:txBody>
      </p:sp>
      <p:sp>
        <p:nvSpPr>
          <p:cNvPr id="28" name="Rectangle 27">
            <a:extLst>
              <a:ext uri="{FF2B5EF4-FFF2-40B4-BE49-F238E27FC236}">
                <a16:creationId xmlns:a16="http://schemas.microsoft.com/office/drawing/2014/main" id="{AC5047BA-58B3-AFB9-B55D-20BE22FF8B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37378F6-56D1-C05A-CE37-E33F7FF70145}"/>
              </a:ext>
            </a:extLst>
          </p:cNvPr>
          <p:cNvSpPr txBox="1"/>
          <p:nvPr/>
        </p:nvSpPr>
        <p:spPr>
          <a:xfrm>
            <a:off x="3150823" y="2094358"/>
            <a:ext cx="7965033" cy="419602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للمستهلك:</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الراحة والسرعة.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متاحة على مدار الساعة.</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انخفاض تكاليف العمليات.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للبنك:</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تقليل الضغط على الفروع.</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تقليل التكاليف التشغيلية.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تعزيز القدرة على المنافسة.</a:t>
            </a:r>
            <a:endPar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9637A505-7BB4-51C2-C9AF-A921425D29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153315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15FE9-90A4-A5E5-031E-4E1E7D40C289}"/>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4E9EF8B-7064-418C-8D59-7DE11448DBAD}"/>
              </a:ext>
            </a:extLst>
          </p:cNvPr>
          <p:cNvSpPr/>
          <p:nvPr/>
        </p:nvSpPr>
        <p:spPr>
          <a:xfrm>
            <a:off x="262240" y="1585696"/>
            <a:ext cx="11504801" cy="47332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866D8ABF-D47D-89D2-78A0-05E24E586F5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EEC7EC8-5319-754A-564D-EDE80FFA5E7D}"/>
              </a:ext>
            </a:extLst>
          </p:cNvPr>
          <p:cNvSpPr txBox="1"/>
          <p:nvPr/>
        </p:nvSpPr>
        <p:spPr>
          <a:xfrm>
            <a:off x="1319753" y="845821"/>
            <a:ext cx="856896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cs typeface="Alexandria" pitchFamily="2" charset="-78"/>
              </a:rPr>
              <a:t>الخدمات المصرفية الإلكترونية - التحديات القانونية والتنظيمية  </a:t>
            </a:r>
          </a:p>
        </p:txBody>
      </p:sp>
      <p:sp>
        <p:nvSpPr>
          <p:cNvPr id="28" name="Rectangle 27">
            <a:extLst>
              <a:ext uri="{FF2B5EF4-FFF2-40B4-BE49-F238E27FC236}">
                <a16:creationId xmlns:a16="http://schemas.microsoft.com/office/drawing/2014/main" id="{AED10565-CB48-9690-D5B8-2883BDA7629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B288E58-00BB-82B7-AB92-9A187EC54C0E}"/>
              </a:ext>
            </a:extLst>
          </p:cNvPr>
          <p:cNvSpPr txBox="1"/>
          <p:nvPr/>
        </p:nvSpPr>
        <p:spPr>
          <a:xfrm>
            <a:off x="3853668" y="2134137"/>
            <a:ext cx="7486650" cy="371845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00AEEF"/>
                </a:solidFill>
                <a:effectLst/>
                <a:uLnTx/>
                <a:uFillTx/>
                <a:latin typeface="Alexandria" pitchFamily="2" charset="-78"/>
                <a:cs typeface="Alexandria" pitchFamily="2" charset="-78"/>
              </a:rPr>
              <a:t>أولاً :  حماية البيانات والخصوصية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i="0" u="none" strike="noStrike" kern="1200" cap="none" spc="0" normalizeH="0" baseline="0" noProof="0" dirty="0">
                <a:ln>
                  <a:noFill/>
                </a:ln>
                <a:solidFill>
                  <a:prstClr val="black"/>
                </a:solidFill>
                <a:effectLst/>
                <a:uLnTx/>
                <a:uFillTx/>
                <a:latin typeface="Alexandria" pitchFamily="2" charset="-78"/>
                <a:cs typeface="Alexandria" pitchFamily="2" charset="-78"/>
              </a:rPr>
              <a:t>- حماية البيانات تشير إلى السياسات والإجراءات والتقنيات المستخدمة لحماية المعلومات الشخصية من الوصول غير المصرح به أو التعديل أو التسريب أو الإتلاف.أما الخصوصية فتعني حق الأفراد في التحكم بمعلوماتهم الشخصية وكيفية جمعها واستخدامها ومشاركتها.</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4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الحاجة إلى تشريعات تحكم جمع، تخزين، واستخدام بيانات العملاء ، مثل قانون حماية البيانات الشخصية السعودي </a:t>
            </a:r>
            <a:r>
              <a:rPr kumimoji="0" lang="en-US" sz="1400" b="0" i="0" u="none" strike="noStrike" kern="1200" cap="none" spc="0" normalizeH="0" baseline="0" noProof="0" dirty="0">
                <a:ln>
                  <a:noFill/>
                </a:ln>
                <a:solidFill>
                  <a:prstClr val="black"/>
                </a:solidFill>
                <a:effectLst/>
                <a:uLnTx/>
                <a:uFillTx/>
                <a:latin typeface="Alexandria" pitchFamily="2" charset="-78"/>
                <a:cs typeface="Alexandria" pitchFamily="2" charset="-78"/>
              </a:rPr>
              <a:t>PDPL).</a:t>
            </a:r>
            <a:r>
              <a:rPr kumimoji="0" lang="ar-EG" sz="14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p>
          <a:p>
            <a:pPr algn="r" rtl="1">
              <a:lnSpc>
                <a:spcPct val="150000"/>
              </a:lnSpc>
              <a:buNone/>
            </a:pPr>
            <a:r>
              <a:rPr lang="ar-AE" sz="1400" b="1" dirty="0">
                <a:latin typeface="Alexandria" pitchFamily="2" charset="-78"/>
                <a:cs typeface="Alexandria" pitchFamily="2" charset="-78"/>
              </a:rPr>
              <a:t>أنواع البيانات التي تتطلب الحماية</a:t>
            </a:r>
          </a:p>
          <a:p>
            <a:pPr algn="r" rtl="1">
              <a:buFont typeface="+mj-lt"/>
              <a:buAutoNum type="arabicPeriod"/>
            </a:pPr>
            <a:r>
              <a:rPr lang="ar-EG" sz="1400" b="1" dirty="0">
                <a:latin typeface="Alexandria" pitchFamily="2" charset="-78"/>
                <a:cs typeface="Alexandria" pitchFamily="2" charset="-78"/>
              </a:rPr>
              <a:t> </a:t>
            </a:r>
            <a:r>
              <a:rPr lang="ar-AE" sz="1400" b="1" dirty="0">
                <a:latin typeface="Alexandria" pitchFamily="2" charset="-78"/>
                <a:cs typeface="Alexandria" pitchFamily="2" charset="-78"/>
              </a:rPr>
              <a:t>البيانات الشخصية</a:t>
            </a:r>
            <a:r>
              <a:rPr lang="ar-AE" sz="1400" dirty="0">
                <a:latin typeface="Alexandria" pitchFamily="2" charset="-78"/>
                <a:cs typeface="Alexandria" pitchFamily="2" charset="-78"/>
              </a:rPr>
              <a:t>: مثل الاسم، الهوية، العنوان، رقم الهاتف، البريد الإلكتروني.</a:t>
            </a:r>
          </a:p>
          <a:p>
            <a:pPr algn="r" rtl="1">
              <a:buFont typeface="+mj-lt"/>
              <a:buAutoNum type="arabicPeriod"/>
            </a:pPr>
            <a:r>
              <a:rPr lang="ar-EG" sz="1400" b="1" dirty="0">
                <a:latin typeface="Alexandria" pitchFamily="2" charset="-78"/>
                <a:cs typeface="Alexandria" pitchFamily="2" charset="-78"/>
              </a:rPr>
              <a:t> </a:t>
            </a:r>
            <a:r>
              <a:rPr lang="ar-AE" sz="1400" b="1" dirty="0">
                <a:latin typeface="Alexandria" pitchFamily="2" charset="-78"/>
                <a:cs typeface="Alexandria" pitchFamily="2" charset="-78"/>
              </a:rPr>
              <a:t>البيانات الحساسة</a:t>
            </a:r>
            <a:r>
              <a:rPr lang="ar-AE" sz="1400" dirty="0">
                <a:latin typeface="Alexandria" pitchFamily="2" charset="-78"/>
                <a:cs typeface="Alexandria" pitchFamily="2" charset="-78"/>
              </a:rPr>
              <a:t>: مثل المعلومات الصحية، الدينية، المصرفية، والبيومترية (البصمة، بصمة الوجه).</a:t>
            </a:r>
          </a:p>
          <a:p>
            <a:pPr algn="r" rtl="1">
              <a:buFont typeface="+mj-lt"/>
              <a:buAutoNum type="arabicPeriod"/>
            </a:pPr>
            <a:r>
              <a:rPr lang="ar-EG" sz="1400" b="1" dirty="0">
                <a:latin typeface="Alexandria" pitchFamily="2" charset="-78"/>
                <a:cs typeface="Alexandria" pitchFamily="2" charset="-78"/>
              </a:rPr>
              <a:t> </a:t>
            </a:r>
            <a:r>
              <a:rPr lang="ar-AE" sz="1400" b="1" dirty="0">
                <a:latin typeface="Alexandria" pitchFamily="2" charset="-78"/>
                <a:cs typeface="Alexandria" pitchFamily="2" charset="-78"/>
              </a:rPr>
              <a:t>البيانات المالية</a:t>
            </a:r>
            <a:r>
              <a:rPr lang="ar-AE" sz="1400" dirty="0">
                <a:latin typeface="Alexandria" pitchFamily="2" charset="-78"/>
                <a:cs typeface="Alexandria" pitchFamily="2" charset="-78"/>
              </a:rPr>
              <a:t>: مثل أرقام الحسابات المصرفية وبطاقات الائتمان.</a:t>
            </a:r>
          </a:p>
          <a:p>
            <a:pPr algn="r" rtl="1">
              <a:buFont typeface="+mj-lt"/>
              <a:buAutoNum type="arabicPeriod"/>
            </a:pPr>
            <a:r>
              <a:rPr lang="ar-EG" sz="1400" b="1" dirty="0">
                <a:latin typeface="Alexandria" pitchFamily="2" charset="-78"/>
                <a:cs typeface="Alexandria" pitchFamily="2" charset="-78"/>
              </a:rPr>
              <a:t> </a:t>
            </a:r>
            <a:r>
              <a:rPr lang="ar-AE" sz="1400" b="1" dirty="0">
                <a:latin typeface="Alexandria" pitchFamily="2" charset="-78"/>
                <a:cs typeface="Alexandria" pitchFamily="2" charset="-78"/>
              </a:rPr>
              <a:t>بيانات الموقع الجغرافي</a:t>
            </a:r>
            <a:r>
              <a:rPr lang="ar-AE" sz="1400" dirty="0">
                <a:latin typeface="Alexandria" pitchFamily="2" charset="-78"/>
                <a:cs typeface="Alexandria" pitchFamily="2" charset="-78"/>
              </a:rPr>
              <a:t>: التي تكشف عن مكان تواجد الشخص.</a:t>
            </a:r>
            <a:endParaRPr kumimoji="0" lang="ar-EG" sz="1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R="0" lvl="0" algn="just" defTabSz="914400" rtl="1" eaLnBrk="1" fontAlgn="auto" latinLnBrk="0" hangingPunct="1">
              <a:lnSpc>
                <a:spcPct val="150000"/>
              </a:lnSpc>
              <a:spcBef>
                <a:spcPts val="0"/>
              </a:spcBef>
              <a:spcAft>
                <a:spcPts val="0"/>
              </a:spcAft>
              <a:buClrTx/>
              <a:buSzTx/>
              <a:tabLst/>
              <a:defRPr/>
            </a:pPr>
            <a:endParaRPr kumimoji="0" lang="ar-EG" sz="1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C3E59006-E62D-B5DC-A8AE-C20EAD645C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F8BFA8D6-D013-1550-61FC-1CC783CC60C5}"/>
              </a:ext>
            </a:extLst>
          </p:cNvPr>
          <p:cNvPicPr>
            <a:picLocks noChangeAspect="1"/>
          </p:cNvPicPr>
          <p:nvPr/>
        </p:nvPicPr>
        <p:blipFill>
          <a:blip r:embed="rId4"/>
          <a:stretch>
            <a:fillRect/>
          </a:stretch>
        </p:blipFill>
        <p:spPr>
          <a:xfrm>
            <a:off x="424959" y="4103926"/>
            <a:ext cx="2337109" cy="1931549"/>
          </a:xfrm>
          <a:prstGeom prst="rect">
            <a:avLst/>
          </a:prstGeom>
        </p:spPr>
      </p:pic>
    </p:spTree>
    <p:extLst>
      <p:ext uri="{BB962C8B-B14F-4D97-AF65-F5344CB8AC3E}">
        <p14:creationId xmlns:p14="http://schemas.microsoft.com/office/powerpoint/2010/main" val="27455054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BA6205-2AE0-FE2E-7B5E-8CC0BEE75865}"/>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382B94A6-8544-A82A-F69F-662FE36E66C4}"/>
              </a:ext>
            </a:extLst>
          </p:cNvPr>
          <p:cNvSpPr/>
          <p:nvPr/>
        </p:nvSpPr>
        <p:spPr>
          <a:xfrm>
            <a:off x="262240" y="1948533"/>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5E987F29-8E89-964C-4423-AF007D565A2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5517F4B-8AF9-13C5-D36D-C2E814DEED01}"/>
              </a:ext>
            </a:extLst>
          </p:cNvPr>
          <p:cNvSpPr txBox="1"/>
          <p:nvPr/>
        </p:nvSpPr>
        <p:spPr>
          <a:xfrm>
            <a:off x="1790952" y="1193924"/>
            <a:ext cx="869999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cs typeface="Alexandria" pitchFamily="2" charset="-78"/>
              </a:rPr>
              <a:t>الخدمات المصرفية الإلكترونية - التحديات القانونية والتنظيمية  </a:t>
            </a:r>
          </a:p>
        </p:txBody>
      </p:sp>
      <p:sp>
        <p:nvSpPr>
          <p:cNvPr id="28" name="Rectangle 27">
            <a:extLst>
              <a:ext uri="{FF2B5EF4-FFF2-40B4-BE49-F238E27FC236}">
                <a16:creationId xmlns:a16="http://schemas.microsoft.com/office/drawing/2014/main" id="{496BDF02-DEED-23EE-FE70-E79AB27243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29DF979-23FD-70FF-BB3D-E9B6E434C9D4}"/>
              </a:ext>
            </a:extLst>
          </p:cNvPr>
          <p:cNvSpPr txBox="1"/>
          <p:nvPr/>
        </p:nvSpPr>
        <p:spPr>
          <a:xfrm>
            <a:off x="424959" y="1890741"/>
            <a:ext cx="11187922" cy="496995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b="1" dirty="0">
                <a:solidFill>
                  <a:srgbClr val="00AEEF"/>
                </a:solidFill>
                <a:latin typeface="Alexandria" pitchFamily="2" charset="-78"/>
                <a:cs typeface="Alexandria" pitchFamily="2" charset="-78"/>
              </a:rPr>
              <a:t>ثانياً : </a:t>
            </a:r>
            <a:r>
              <a:rPr kumimoji="0" lang="ar-EG" sz="1800" b="1" i="0" u="none" strike="noStrike" kern="1200" cap="none" spc="0" normalizeH="0" baseline="0" noProof="0" dirty="0">
                <a:ln>
                  <a:noFill/>
                </a:ln>
                <a:solidFill>
                  <a:srgbClr val="00AEEF"/>
                </a:solidFill>
                <a:effectLst/>
                <a:uLnTx/>
                <a:uFillTx/>
                <a:latin typeface="Alexandria" pitchFamily="2" charset="-78"/>
                <a:cs typeface="Alexandria" pitchFamily="2" charset="-78"/>
              </a:rPr>
              <a:t>إثبات صحة المعاملات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i="0" u="none" strike="noStrike" kern="1200" cap="none" spc="0" normalizeH="0" baseline="0" noProof="0" dirty="0">
                <a:ln>
                  <a:noFill/>
                </a:ln>
                <a:solidFill>
                  <a:prstClr val="black"/>
                </a:solidFill>
                <a:effectLst/>
                <a:uLnTx/>
                <a:uFillTx/>
                <a:latin typeface="Alexandria" pitchFamily="2" charset="-78"/>
                <a:cs typeface="Alexandria" pitchFamily="2" charset="-78"/>
              </a:rPr>
              <a:t>إثبات صحة المعاملات في الخدمات المصرفية هو العملية التي يتم من خلالها التحقق من أن العمليات المالية التي تمت عبر القنوات البنكية (مثل الإيداع، التحويل، السحب، الشراء، وغيرها) قد جرت بشكل صحيح وموثق وفقًا للأنظمة والقوانين، وأن الشخص الذي قام بها هو مخوّل بذلك، باستخدام وسائل إثبات موثوقة.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التحديات المرتبطة بإثبات صحة العقود والمعاملات الإلكترونية.</a:t>
            </a:r>
          </a:p>
          <a:p>
            <a:pPr marL="285750" marR="0" lvl="0" indent="-285750" algn="just"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التوقيع الإلكتروني: هل يعادل التوقيع الخطي؟ وما شروطه. </a:t>
            </a:r>
          </a:p>
          <a:p>
            <a:pPr algn="r" rtl="1">
              <a:lnSpc>
                <a:spcPct val="200000"/>
              </a:lnSpc>
              <a:buNone/>
            </a:pPr>
            <a:r>
              <a:rPr lang="ar-AE" b="1" dirty="0">
                <a:latin typeface="Alexandria" pitchFamily="2" charset="-78"/>
                <a:cs typeface="Alexandria" pitchFamily="2" charset="-78"/>
              </a:rPr>
              <a:t>وسائل إثبات صحة المعاملات البنكية</a:t>
            </a:r>
            <a:r>
              <a:rPr lang="ar-EG" b="1" dirty="0">
                <a:latin typeface="Alexandria" pitchFamily="2" charset="-78"/>
                <a:cs typeface="Alexandria" pitchFamily="2" charset="-78"/>
              </a:rPr>
              <a:t> :</a:t>
            </a:r>
            <a:endParaRPr lang="ar-AE" b="1" dirty="0">
              <a:latin typeface="Alexandria" pitchFamily="2" charset="-78"/>
              <a:cs typeface="Alexandria" pitchFamily="2" charset="-78"/>
            </a:endParaRPr>
          </a:p>
          <a:p>
            <a:pPr marL="285750" indent="-285750" algn="r" rtl="1">
              <a:lnSpc>
                <a:spcPct val="200000"/>
              </a:lnSpc>
              <a:buFont typeface="Arial" panose="020B0604020202020204" pitchFamily="34" charset="0"/>
              <a:buChar char="•"/>
            </a:pPr>
            <a:r>
              <a:rPr lang="ar-AE" sz="1600" b="1" dirty="0">
                <a:solidFill>
                  <a:srgbClr val="00AEEF"/>
                </a:solidFill>
                <a:latin typeface="Alexandria" pitchFamily="2" charset="-78"/>
                <a:cs typeface="Alexandria" pitchFamily="2" charset="-78"/>
              </a:rPr>
              <a:t>التوقيع اليدوي أو الإلكتروني</a:t>
            </a:r>
            <a:endParaRPr lang="ar-AE" sz="1600" dirty="0">
              <a:solidFill>
                <a:srgbClr val="00AEEF"/>
              </a:solidFill>
              <a:latin typeface="Alexandria" pitchFamily="2" charset="-78"/>
              <a:cs typeface="Alexandria" pitchFamily="2" charset="-78"/>
            </a:endParaRPr>
          </a:p>
          <a:p>
            <a:pPr marL="742950" lvl="1" indent="-285750" algn="r" rtl="1">
              <a:buFont typeface="+mj-lt"/>
              <a:buAutoNum type="arabicPeriod"/>
            </a:pPr>
            <a:r>
              <a:rPr lang="ar-AE" dirty="0">
                <a:latin typeface="Alexandria" pitchFamily="2" charset="-78"/>
                <a:cs typeface="Alexandria" pitchFamily="2" charset="-78"/>
              </a:rPr>
              <a:t>التوقيع المعتمد في فتح الحساب.</a:t>
            </a:r>
          </a:p>
          <a:p>
            <a:pPr marL="742950" lvl="1" indent="-285750" algn="r" rtl="1">
              <a:buFont typeface="+mj-lt"/>
              <a:buAutoNum type="arabicPeriod"/>
            </a:pPr>
            <a:r>
              <a:rPr lang="ar-AE" dirty="0">
                <a:latin typeface="Alexandria" pitchFamily="2" charset="-78"/>
                <a:cs typeface="Alexandria" pitchFamily="2" charset="-78"/>
              </a:rPr>
              <a:t>التوقيع الرقمي أو الإلكتروني باستخدام الشهادات الرقمية.</a:t>
            </a:r>
          </a:p>
          <a:p>
            <a:pPr marR="0" lvl="0" algn="just" defTabSz="914400" rtl="1" eaLnBrk="1" fontAlgn="auto" latinLnBrk="0" hangingPunct="1">
              <a:lnSpc>
                <a:spcPct val="150000"/>
              </a:lnSpc>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2F7756FB-8A04-55F3-1CBF-B22C532202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24063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135F1B-9DD1-7191-AC2C-8806636F42E2}"/>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FB5A201-CDA1-8F1F-9B5F-3493C57A0842}"/>
              </a:ext>
            </a:extLst>
          </p:cNvPr>
          <p:cNvSpPr/>
          <p:nvPr/>
        </p:nvSpPr>
        <p:spPr>
          <a:xfrm>
            <a:off x="262240" y="1631414"/>
            <a:ext cx="11504801" cy="48748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844EF08F-36A8-FA6C-061D-FEEAB351CBC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F621617-0E91-861E-CEAA-B5D616B1D092}"/>
              </a:ext>
            </a:extLst>
          </p:cNvPr>
          <p:cNvSpPr txBox="1"/>
          <p:nvPr/>
        </p:nvSpPr>
        <p:spPr>
          <a:xfrm>
            <a:off x="1988971" y="845821"/>
            <a:ext cx="7678766"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cs typeface="Alexandria" pitchFamily="2" charset="-78"/>
              </a:rPr>
              <a:t>الخدمات المصرفية الإلكترونية - التحديات القانونية والتنظيمية  </a:t>
            </a:r>
          </a:p>
        </p:txBody>
      </p:sp>
      <p:sp>
        <p:nvSpPr>
          <p:cNvPr id="28" name="Rectangle 27">
            <a:extLst>
              <a:ext uri="{FF2B5EF4-FFF2-40B4-BE49-F238E27FC236}">
                <a16:creationId xmlns:a16="http://schemas.microsoft.com/office/drawing/2014/main" id="{7EA7CA72-4319-A2A8-0231-1D125265D6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08665B2-5A78-D174-C0CC-7C3F0265CBC5}"/>
              </a:ext>
            </a:extLst>
          </p:cNvPr>
          <p:cNvSpPr txBox="1"/>
          <p:nvPr/>
        </p:nvSpPr>
        <p:spPr>
          <a:xfrm>
            <a:off x="424959" y="2037665"/>
            <a:ext cx="11067757" cy="425706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00AEEF"/>
                </a:solidFill>
                <a:effectLst/>
                <a:uLnTx/>
                <a:uFillTx/>
                <a:latin typeface="Alexandria" pitchFamily="2" charset="-78"/>
                <a:cs typeface="Alexandria" pitchFamily="2" charset="-78"/>
              </a:rPr>
              <a:t>ثالثاً : مسؤولية البنك عند الخطأ أو الاختراق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pitchFamily="2" charset="-78"/>
                <a:cs typeface="Alexandria" pitchFamily="2" charset="-78"/>
              </a:rPr>
              <a:t>- هل يتحمل البنك المسؤولية عند اختراق حساب العميل؟</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400" b="0" i="0" u="none" strike="noStrike" kern="1200" cap="none" spc="0" normalizeH="0" baseline="0" noProof="0" dirty="0">
                <a:ln>
                  <a:noFill/>
                </a:ln>
                <a:solidFill>
                  <a:prstClr val="black"/>
                </a:solidFill>
                <a:effectLst/>
                <a:uLnTx/>
                <a:uFillTx/>
                <a:latin typeface="Alexandria" pitchFamily="2" charset="-78"/>
                <a:cs typeface="Alexandria" pitchFamily="2" charset="-78"/>
              </a:rPr>
              <a:t>ما حدود التعويض؟ ومتى يُعفى البنك من المسؤولية؟</a:t>
            </a:r>
          </a:p>
          <a:p>
            <a:pPr marR="0" lvl="0" algn="r" defTabSz="914400" rtl="1" eaLnBrk="1" fontAlgn="auto" latinLnBrk="0" hangingPunct="1">
              <a:lnSpc>
                <a:spcPct val="150000"/>
              </a:lnSpc>
              <a:spcBef>
                <a:spcPts val="0"/>
              </a:spcBef>
              <a:spcAft>
                <a:spcPts val="0"/>
              </a:spcAft>
              <a:buClrTx/>
              <a:buSzTx/>
              <a:tabLst/>
              <a:defRPr/>
            </a:pPr>
            <a:r>
              <a:rPr lang="ar-EG" sz="1400" b="1" dirty="0">
                <a:solidFill>
                  <a:prstClr val="black"/>
                </a:solidFill>
                <a:latin typeface="Alexandria" pitchFamily="2" charset="-78"/>
                <a:cs typeface="Alexandria" pitchFamily="2" charset="-78"/>
              </a:rPr>
              <a:t>المبدأ العام للمسؤولية في القانون :</a:t>
            </a:r>
          </a:p>
          <a:p>
            <a:pPr marR="0" lvl="0" algn="r" defTabSz="914400" rtl="1" eaLnBrk="1" fontAlgn="auto" latinLnBrk="0" hangingPunct="1">
              <a:lnSpc>
                <a:spcPct val="150000"/>
              </a:lnSpc>
              <a:spcBef>
                <a:spcPts val="0"/>
              </a:spcBef>
              <a:spcAft>
                <a:spcPts val="0"/>
              </a:spcAft>
              <a:buClrTx/>
              <a:buSzTx/>
              <a:tabLst/>
              <a:defRPr/>
            </a:pPr>
            <a:r>
              <a:rPr lang="ar-EG" sz="1400" dirty="0">
                <a:solidFill>
                  <a:prstClr val="black"/>
                </a:solidFill>
                <a:latin typeface="Alexandria" pitchFamily="2" charset="-78"/>
                <a:cs typeface="Alexandria" pitchFamily="2" charset="-78"/>
              </a:rPr>
              <a:t>في أغلب الأنظمة القانونية، ومنها النظام السعودي والأنظمة المدنية العربية، تسود قاعدة أن:"من تسبب بخطئه في إحداث ضرر للغير، يلتزم بتعويضه."</a:t>
            </a:r>
          </a:p>
          <a:p>
            <a:pPr marR="0" lvl="0" algn="r" defTabSz="914400" rtl="1" eaLnBrk="1" fontAlgn="auto" latinLnBrk="0" hangingPunct="1">
              <a:lnSpc>
                <a:spcPct val="150000"/>
              </a:lnSpc>
              <a:spcBef>
                <a:spcPts val="0"/>
              </a:spcBef>
              <a:spcAft>
                <a:spcPts val="0"/>
              </a:spcAft>
              <a:buClrTx/>
              <a:buSzTx/>
              <a:tabLst/>
              <a:defRPr/>
            </a:pPr>
            <a:r>
              <a:rPr lang="ar-EG" sz="1400" dirty="0">
                <a:solidFill>
                  <a:prstClr val="black"/>
                </a:solidFill>
                <a:latin typeface="Alexandria" pitchFamily="2" charset="-78"/>
                <a:cs typeface="Alexandria" pitchFamily="2" charset="-78"/>
              </a:rPr>
              <a:t>وبالتالي، إذا ثبت أن اختراق الحساب البنكي وقع نتيجة خطأ أو تقصير من البنك، فإن البنك يتحمل المسؤولية المدنية وربما أيضًا الجنائية أو الإدارية، حسب جسامة الخطأ وطبيعته.</a:t>
            </a:r>
          </a:p>
          <a:p>
            <a:pPr algn="r" rtl="1">
              <a:lnSpc>
                <a:spcPct val="150000"/>
              </a:lnSpc>
              <a:buNone/>
            </a:pPr>
            <a:r>
              <a:rPr lang="ar-AE" sz="1400" b="1" dirty="0">
                <a:latin typeface="Alexandria" pitchFamily="2" charset="-78"/>
                <a:cs typeface="Alexandria" pitchFamily="2" charset="-78"/>
              </a:rPr>
              <a:t>صور الخطأ المحتمل من البنك</a:t>
            </a:r>
            <a:r>
              <a:rPr lang="ar-EG" sz="1400" b="1" dirty="0">
                <a:latin typeface="Alexandria" pitchFamily="2" charset="-78"/>
                <a:cs typeface="Alexandria" pitchFamily="2" charset="-78"/>
              </a:rPr>
              <a:t> :</a:t>
            </a:r>
            <a:endParaRPr lang="ar-AE" sz="1400" b="1"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
            </a:pPr>
            <a:r>
              <a:rPr lang="ar-AE" sz="1400" b="1" dirty="0">
                <a:latin typeface="Alexandria" pitchFamily="2" charset="-78"/>
                <a:cs typeface="Alexandria" pitchFamily="2" charset="-78"/>
              </a:rPr>
              <a:t>ضعف أنظمة الحماية الإلكترونية</a:t>
            </a:r>
            <a:endParaRPr lang="ar-AE" sz="1400" dirty="0">
              <a:latin typeface="Alexandria" pitchFamily="2" charset="-78"/>
              <a:cs typeface="Alexandria" pitchFamily="2" charset="-78"/>
            </a:endParaRPr>
          </a:p>
          <a:p>
            <a:pPr marL="742950" lvl="1" indent="-285750" algn="r" rtl="1">
              <a:lnSpc>
                <a:spcPct val="150000"/>
              </a:lnSpc>
              <a:buFont typeface="+mj-lt"/>
              <a:buAutoNum type="arabicPeriod"/>
            </a:pPr>
            <a:r>
              <a:rPr lang="ar-AE" sz="1400" dirty="0">
                <a:latin typeface="Alexandria" pitchFamily="2" charset="-78"/>
                <a:cs typeface="Alexandria" pitchFamily="2" charset="-78"/>
              </a:rPr>
              <a:t>عدم استخدام المصادقة الثنائية </a:t>
            </a:r>
            <a:r>
              <a:rPr lang="en-US" sz="1400" dirty="0">
                <a:latin typeface="Alexandria" pitchFamily="2" charset="-78"/>
                <a:cs typeface="Alexandria" pitchFamily="2" charset="-78"/>
              </a:rPr>
              <a:t>( 2FA)</a:t>
            </a:r>
            <a:r>
              <a:rPr lang="ar-EG" sz="1400" dirty="0">
                <a:latin typeface="Alexandria" pitchFamily="2" charset="-78"/>
                <a:cs typeface="Alexandria" pitchFamily="2" charset="-78"/>
              </a:rPr>
              <a:t>.</a:t>
            </a:r>
            <a:endParaRPr lang="en-US" sz="1400" dirty="0">
              <a:latin typeface="Alexandria" pitchFamily="2" charset="-78"/>
              <a:cs typeface="Alexandria" pitchFamily="2" charset="-78"/>
            </a:endParaRPr>
          </a:p>
          <a:p>
            <a:pPr marL="742950" lvl="1" indent="-285750" algn="r" rtl="1">
              <a:lnSpc>
                <a:spcPct val="150000"/>
              </a:lnSpc>
              <a:buFont typeface="+mj-lt"/>
              <a:buAutoNum type="arabicPeriod"/>
            </a:pPr>
            <a:r>
              <a:rPr lang="ar-AE" sz="1400" dirty="0">
                <a:latin typeface="Alexandria" pitchFamily="2" charset="-78"/>
                <a:cs typeface="Alexandria" pitchFamily="2" charset="-78"/>
              </a:rPr>
              <a:t>عدم التحديث الأمني المستمر للأنظمة</a:t>
            </a:r>
            <a:r>
              <a:rPr lang="ar-EG" sz="1400" dirty="0">
                <a:latin typeface="Alexandria" pitchFamily="2" charset="-78"/>
                <a:cs typeface="Alexandria" pitchFamily="2" charset="-78"/>
              </a:rPr>
              <a:t>.</a:t>
            </a:r>
          </a:p>
          <a:p>
            <a:pPr marL="742950" lvl="1" indent="-285750" algn="r" rtl="1">
              <a:lnSpc>
                <a:spcPct val="150000"/>
              </a:lnSpc>
              <a:buFont typeface="+mj-lt"/>
              <a:buAutoNum type="arabicPeriod"/>
            </a:pPr>
            <a:r>
              <a:rPr kumimoji="0" lang="ar-EG" sz="14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الإفصاح عن بيانات العميل لطرف غير مصرح به.</a:t>
            </a:r>
          </a:p>
        </p:txBody>
      </p:sp>
      <p:pic>
        <p:nvPicPr>
          <p:cNvPr id="6" name="Graphic 21">
            <a:extLst>
              <a:ext uri="{FF2B5EF4-FFF2-40B4-BE49-F238E27FC236}">
                <a16:creationId xmlns:a16="http://schemas.microsoft.com/office/drawing/2014/main" id="{EE703330-7E16-A8DC-EF20-7584536004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012410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F3B19E-7E87-42A7-D006-32F4FAE63F10}"/>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5EEE38F3-B02D-8907-D65E-C8BBB8E3A984}"/>
              </a:ext>
            </a:extLst>
          </p:cNvPr>
          <p:cNvSpPr/>
          <p:nvPr/>
        </p:nvSpPr>
        <p:spPr>
          <a:xfrm>
            <a:off x="262240" y="1595482"/>
            <a:ext cx="11504801" cy="4723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C8F18123-B32A-DA30-8D8E-046993D9A6D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1B09D7-BB0A-910A-9301-7910AEFE677E}"/>
              </a:ext>
            </a:extLst>
          </p:cNvPr>
          <p:cNvSpPr txBox="1"/>
          <p:nvPr/>
        </p:nvSpPr>
        <p:spPr>
          <a:xfrm>
            <a:off x="1239877" y="990425"/>
            <a:ext cx="971224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00AEEF"/>
                </a:solidFill>
                <a:latin typeface="Alexandria" pitchFamily="2" charset="-78"/>
                <a:cs typeface="Alexandria" pitchFamily="2" charset="-78"/>
              </a:rPr>
              <a:t> </a:t>
            </a:r>
            <a:r>
              <a:rPr kumimoji="0" lang="ar-EG" sz="2000" b="1" i="0" u="none" strike="noStrike" kern="1200" cap="none" spc="0" normalizeH="0" baseline="0" noProof="0" dirty="0">
                <a:ln>
                  <a:noFill/>
                </a:ln>
                <a:solidFill>
                  <a:srgbClr val="00AEEF"/>
                </a:solidFill>
                <a:effectLst/>
                <a:uLnTx/>
                <a:uFillTx/>
                <a:latin typeface="Alexandria" pitchFamily="2" charset="-78"/>
                <a:cs typeface="Alexandria" pitchFamily="2" charset="-78"/>
              </a:rPr>
              <a:t>التحديات القانونية والتنظيمية - المسؤولية القانونية للبنك في حال الخطأ   </a:t>
            </a:r>
          </a:p>
        </p:txBody>
      </p:sp>
      <p:sp>
        <p:nvSpPr>
          <p:cNvPr id="28" name="Rectangle 27">
            <a:extLst>
              <a:ext uri="{FF2B5EF4-FFF2-40B4-BE49-F238E27FC236}">
                <a16:creationId xmlns:a16="http://schemas.microsoft.com/office/drawing/2014/main" id="{FE47921C-4CCB-2970-9DF9-40707CC9EC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16648AF-D721-1516-C255-8F90B555C3BC}"/>
              </a:ext>
            </a:extLst>
          </p:cNvPr>
          <p:cNvSpPr txBox="1"/>
          <p:nvPr/>
        </p:nvSpPr>
        <p:spPr>
          <a:xfrm>
            <a:off x="511534" y="1869229"/>
            <a:ext cx="11006211" cy="383117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المسؤولية القانونية للبنك في حال الخطأ :-</a:t>
            </a:r>
          </a:p>
          <a:p>
            <a:pPr marL="342900" indent="-342900" algn="r" rtl="1">
              <a:lnSpc>
                <a:spcPct val="150000"/>
              </a:lnSpc>
              <a:buAutoNum type="arabicPeriod"/>
            </a:pPr>
            <a:r>
              <a:rPr lang="ar-AE" sz="1600" b="1" dirty="0">
                <a:latin typeface="Alexandria" pitchFamily="2" charset="-78"/>
                <a:cs typeface="Alexandria" pitchFamily="2" charset="-78"/>
              </a:rPr>
              <a:t>المسؤولية المدنية (تعويض الضرر)</a:t>
            </a:r>
            <a:r>
              <a:rPr lang="ar-EG" sz="1600" b="1" dirty="0">
                <a:latin typeface="Alexandria" pitchFamily="2" charset="-78"/>
                <a:cs typeface="Alexandria" pitchFamily="2" charset="-78"/>
              </a:rPr>
              <a:t> :</a:t>
            </a:r>
          </a:p>
          <a:p>
            <a:pPr algn="r" rtl="1">
              <a:lnSpc>
                <a:spcPct val="150000"/>
              </a:lnSpc>
              <a:buNone/>
            </a:pPr>
            <a:r>
              <a:rPr lang="ar-AE" sz="1600" dirty="0">
                <a:latin typeface="Alexandria" pitchFamily="2" charset="-78"/>
                <a:cs typeface="Alexandria" pitchFamily="2" charset="-78"/>
              </a:rPr>
              <a:t>إذا ثبت الخطأ والإهمال، يلتزم البنك بتعويض العميل عن:</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المبالغ المسروقة أو المحوّلة</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الخسائر الناتجة عن توقف التعامل بالحساب</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الأضرار المعنوية في بعض الحالات (كالضرر بالسمعة)</a:t>
            </a:r>
          </a:p>
          <a:p>
            <a:pPr algn="r" rtl="1">
              <a:lnSpc>
                <a:spcPct val="150000"/>
              </a:lnSpc>
              <a:buNone/>
            </a:pPr>
            <a:r>
              <a:rPr lang="ar-AE" sz="1600" b="1" dirty="0">
                <a:latin typeface="Alexandria" pitchFamily="2" charset="-78"/>
                <a:cs typeface="Alexandria" pitchFamily="2" charset="-78"/>
              </a:rPr>
              <a:t>2. المسؤولية الإدارية</a:t>
            </a:r>
            <a:r>
              <a:rPr lang="ar-EG" sz="1600" b="1" dirty="0">
                <a:latin typeface="Alexandria" pitchFamily="2" charset="-78"/>
                <a:cs typeface="Alexandria" pitchFamily="2" charset="-78"/>
              </a:rPr>
              <a:t> :</a:t>
            </a:r>
            <a:endParaRPr lang="ar-AE" sz="1600" b="1" dirty="0">
              <a:latin typeface="Alexandria" pitchFamily="2" charset="-78"/>
              <a:cs typeface="Alexandria" pitchFamily="2" charset="-78"/>
            </a:endParaRPr>
          </a:p>
          <a:p>
            <a:pPr algn="r" rtl="1">
              <a:lnSpc>
                <a:spcPct val="150000"/>
              </a:lnSpc>
              <a:buFont typeface="Arial" panose="020B0604020202020204" pitchFamily="34" charset="0"/>
              <a:buChar char="•"/>
            </a:pPr>
            <a:r>
              <a:rPr lang="ar-AE" sz="1600" dirty="0">
                <a:latin typeface="Alexandria" pitchFamily="2" charset="-78"/>
                <a:cs typeface="Alexandria" pitchFamily="2" charset="-78"/>
              </a:rPr>
              <a:t>قد تُفرض غرامات أو جزاءات تنظيمية على البنك من الجهات الرقابية (مثل البنك المركزي السعودي).</a:t>
            </a:r>
            <a:endParaRPr lang="ar-EG" sz="1600" dirty="0">
              <a:latin typeface="Alexandria" pitchFamily="2" charset="-78"/>
              <a:cs typeface="Alexandria" pitchFamily="2" charset="-78"/>
            </a:endParaRPr>
          </a:p>
          <a:p>
            <a:pPr algn="r" rtl="1">
              <a:lnSpc>
                <a:spcPct val="150000"/>
              </a:lnSpc>
              <a:buNone/>
            </a:pPr>
            <a:r>
              <a:rPr lang="ar-AE" sz="1600" b="1" dirty="0">
                <a:latin typeface="Alexandria" pitchFamily="2" charset="-78"/>
                <a:cs typeface="Alexandria" pitchFamily="2" charset="-78"/>
              </a:rPr>
              <a:t>3. المسؤولية الجنائية (في حال التواطؤ أو الإهمال الجسيم)</a:t>
            </a:r>
            <a:r>
              <a:rPr lang="ar-EG" sz="1600" b="1" dirty="0">
                <a:latin typeface="Alexandria" pitchFamily="2" charset="-78"/>
                <a:cs typeface="Alexandria" pitchFamily="2" charset="-78"/>
              </a:rPr>
              <a:t>:</a:t>
            </a:r>
            <a:endParaRPr lang="ar-AE" sz="1600" b="1" dirty="0">
              <a:latin typeface="Alexandria" pitchFamily="2" charset="-78"/>
              <a:cs typeface="Alexandria" pitchFamily="2" charset="-78"/>
            </a:endParaRPr>
          </a:p>
          <a:p>
            <a:pPr algn="r" rtl="1">
              <a:lnSpc>
                <a:spcPct val="150000"/>
              </a:lnSpc>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إذا تواطأ موظف مع جهة مخترقة أو تسبب بإهمال بالغ، فقد يُحاكم جنائيًا.</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FC9AF238-7DBF-9080-1066-51E86A5F61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7661700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DD033F-9A7C-9877-210C-9A70661BAA0E}"/>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348F7593-D258-9524-1061-554DA15D3962}"/>
              </a:ext>
            </a:extLst>
          </p:cNvPr>
          <p:cNvSpPr/>
          <p:nvPr/>
        </p:nvSpPr>
        <p:spPr>
          <a:xfrm>
            <a:off x="343599" y="1749424"/>
            <a:ext cx="115048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ight Triangle 1">
            <a:extLst>
              <a:ext uri="{FF2B5EF4-FFF2-40B4-BE49-F238E27FC236}">
                <a16:creationId xmlns:a16="http://schemas.microsoft.com/office/drawing/2014/main" id="{1FFD55D2-5AC3-5680-63BD-DDADEBCDA8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41AACBB-3DF5-6A77-9AA0-09CD6985BDB4}"/>
              </a:ext>
            </a:extLst>
          </p:cNvPr>
          <p:cNvSpPr txBox="1"/>
          <p:nvPr/>
        </p:nvSpPr>
        <p:spPr>
          <a:xfrm>
            <a:off x="1538654" y="1025795"/>
            <a:ext cx="895556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cs typeface="Alexandria" pitchFamily="2" charset="-78"/>
              </a:rPr>
              <a:t>الخدمات المصرفية الإلكترونية - التحديات القانونية والتنظيمية  </a:t>
            </a:r>
          </a:p>
        </p:txBody>
      </p:sp>
      <p:sp>
        <p:nvSpPr>
          <p:cNvPr id="28" name="Rectangle 27">
            <a:extLst>
              <a:ext uri="{FF2B5EF4-FFF2-40B4-BE49-F238E27FC236}">
                <a16:creationId xmlns:a16="http://schemas.microsoft.com/office/drawing/2014/main" id="{63EE875F-FFAA-61EB-4658-7A851C8F543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9F2D0B9-356D-0809-CA8C-0990E5900184}"/>
              </a:ext>
            </a:extLst>
          </p:cNvPr>
          <p:cNvSpPr txBox="1"/>
          <p:nvPr/>
        </p:nvSpPr>
        <p:spPr>
          <a:xfrm>
            <a:off x="527538" y="1715678"/>
            <a:ext cx="11085342" cy="448263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النظام السعودي كمثال :</a:t>
            </a:r>
          </a:p>
          <a:p>
            <a:pPr algn="r" rtl="1">
              <a:lnSpc>
                <a:spcPct val="150000"/>
              </a:lnSpc>
              <a:buNone/>
            </a:pPr>
            <a:r>
              <a:rPr lang="ar-AE" sz="1600" dirty="0">
                <a:latin typeface="Alexandria" pitchFamily="2" charset="-78"/>
                <a:cs typeface="Alexandria" pitchFamily="2" charset="-78"/>
              </a:rPr>
              <a:t>قانون المعاملات الإلكترونية وقانون مكافحة الجرائم المعلوماتية، إضافةً إلى تعليمات البنك المركزي السعودي</a:t>
            </a:r>
            <a:r>
              <a:rPr lang="ar-EG" sz="1600" dirty="0">
                <a:latin typeface="Alexandria" pitchFamily="2" charset="-78"/>
                <a:cs typeface="Alexandria" pitchFamily="2" charset="-78"/>
              </a:rPr>
              <a:t> </a:t>
            </a:r>
            <a:r>
              <a:rPr lang="en-US" sz="1600" dirty="0">
                <a:latin typeface="Alexandria" pitchFamily="2" charset="-78"/>
                <a:cs typeface="Alexandria" pitchFamily="2" charset="-78"/>
              </a:rPr>
              <a:t>SAMA)</a:t>
            </a:r>
            <a:r>
              <a:rPr lang="ar-EG" sz="1600" dirty="0">
                <a:latin typeface="Alexandria" pitchFamily="2" charset="-78"/>
                <a:cs typeface="Alexandria" pitchFamily="2" charset="-78"/>
              </a:rPr>
              <a:t>)</a:t>
            </a:r>
            <a:r>
              <a:rPr lang="en-US" sz="1600" dirty="0">
                <a:latin typeface="Alexandria" pitchFamily="2" charset="-78"/>
                <a:cs typeface="Alexandria" pitchFamily="2" charset="-78"/>
              </a:rPr>
              <a:t>، </a:t>
            </a:r>
            <a:r>
              <a:rPr lang="ar-AE" sz="1600" dirty="0">
                <a:latin typeface="Alexandria" pitchFamily="2" charset="-78"/>
                <a:cs typeface="Alexandria" pitchFamily="2" charset="-78"/>
              </a:rPr>
              <a:t>تنص على:</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التزام البنك بحماية بيانات العملاء</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تحميل البنك المسؤولية عن أي تقصير في الأنظمة الأمنية</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 </a:t>
            </a:r>
            <a:r>
              <a:rPr lang="ar-AE" sz="1600" dirty="0">
                <a:latin typeface="Alexandria" pitchFamily="2" charset="-78"/>
                <a:cs typeface="Alexandria" pitchFamily="2" charset="-78"/>
              </a:rPr>
              <a:t>حق العميل في تقديم شكوى واسترجاع أمواله إذا ثبت الخلل من طرف البنك</a:t>
            </a:r>
            <a:endParaRPr lang="ar-EG" sz="1600" dirty="0">
              <a:latin typeface="Alexandria" pitchFamily="2" charset="-78"/>
              <a:cs typeface="Alexandria" pitchFamily="2" charset="-78"/>
            </a:endParaRPr>
          </a:p>
          <a:p>
            <a:pPr algn="r" rtl="1">
              <a:lnSpc>
                <a:spcPct val="150000"/>
              </a:lnSpc>
            </a:pPr>
            <a:endParaRPr lang="ar-AE" sz="1600" dirty="0">
              <a:latin typeface="Alexandria" pitchFamily="2" charset="-78"/>
              <a:cs typeface="Alexandria" pitchFamily="2" charset="-78"/>
            </a:endParaRPr>
          </a:p>
          <a:p>
            <a:pPr algn="r" rtl="1">
              <a:lnSpc>
                <a:spcPct val="150000"/>
              </a:lnSpc>
              <a:buNone/>
            </a:pPr>
            <a:r>
              <a:rPr lang="ar-AE" sz="1600" b="1" dirty="0">
                <a:latin typeface="Alexandria" pitchFamily="2" charset="-78"/>
                <a:cs typeface="Alexandria" pitchFamily="2" charset="-78"/>
              </a:rPr>
              <a:t>إثبات المسؤولية</a:t>
            </a:r>
            <a:r>
              <a:rPr lang="ar-EG" sz="1600" b="1" dirty="0">
                <a:latin typeface="Alexandria" pitchFamily="2" charset="-78"/>
                <a:cs typeface="Alexandria" pitchFamily="2" charset="-78"/>
              </a:rPr>
              <a:t> : </a:t>
            </a:r>
            <a:r>
              <a:rPr lang="ar-AE" sz="1600" dirty="0">
                <a:latin typeface="Alexandria" pitchFamily="2" charset="-78"/>
                <a:cs typeface="Alexandria" pitchFamily="2" charset="-78"/>
              </a:rPr>
              <a:t>لتحميل البنك المسؤولية، يجب إثبات العناصر التالية:</a:t>
            </a:r>
            <a:endParaRPr lang="ar-EG" sz="1600" dirty="0">
              <a:latin typeface="Alexandria" pitchFamily="2" charset="-78"/>
              <a:cs typeface="Alexandria" pitchFamily="2" charset="-78"/>
            </a:endParaRPr>
          </a:p>
          <a:p>
            <a:pPr algn="r" rtl="1">
              <a:lnSpc>
                <a:spcPct val="150000"/>
              </a:lnSpc>
              <a:buNone/>
            </a:pPr>
            <a:endParaRPr lang="ar-AE" sz="1600" dirty="0">
              <a:latin typeface="Alexandria" pitchFamily="2" charset="-78"/>
              <a:cs typeface="Alexandria" pitchFamily="2" charset="-78"/>
            </a:endParaRPr>
          </a:p>
          <a:p>
            <a:pPr algn="r" rtl="1">
              <a:lnSpc>
                <a:spcPct val="150000"/>
              </a:lnSpc>
              <a:buFont typeface="+mj-lt"/>
              <a:buAutoNum type="arabicPeriod"/>
            </a:pPr>
            <a:r>
              <a:rPr lang="ar-EG" sz="1600" b="1" dirty="0">
                <a:latin typeface="Alexandria" pitchFamily="2" charset="-78"/>
                <a:cs typeface="Alexandria" pitchFamily="2" charset="-78"/>
              </a:rPr>
              <a:t> </a:t>
            </a:r>
            <a:r>
              <a:rPr lang="ar-AE" sz="1600" b="1" dirty="0">
                <a:latin typeface="Alexandria" pitchFamily="2" charset="-78"/>
                <a:cs typeface="Alexandria" pitchFamily="2" charset="-78"/>
              </a:rPr>
              <a:t>وجود خطأ</a:t>
            </a:r>
            <a:r>
              <a:rPr lang="ar-AE" sz="1600" dirty="0">
                <a:latin typeface="Alexandria" pitchFamily="2" charset="-78"/>
                <a:cs typeface="Alexandria" pitchFamily="2" charset="-78"/>
              </a:rPr>
              <a:t> من البنك (إهمال في حماية النظام – إفشاء معلومات...).</a:t>
            </a:r>
          </a:p>
          <a:p>
            <a:pPr algn="r" rtl="1">
              <a:lnSpc>
                <a:spcPct val="150000"/>
              </a:lnSpc>
              <a:buFont typeface="+mj-lt"/>
              <a:buAutoNum type="arabicPeriod"/>
            </a:pPr>
            <a:r>
              <a:rPr lang="ar-EG" sz="1600" b="1" dirty="0">
                <a:latin typeface="Alexandria" pitchFamily="2" charset="-78"/>
                <a:cs typeface="Alexandria" pitchFamily="2" charset="-78"/>
              </a:rPr>
              <a:t> </a:t>
            </a:r>
            <a:r>
              <a:rPr lang="ar-AE" sz="1600" b="1" dirty="0">
                <a:latin typeface="Alexandria" pitchFamily="2" charset="-78"/>
                <a:cs typeface="Alexandria" pitchFamily="2" charset="-78"/>
              </a:rPr>
              <a:t>حدوث ضرر</a:t>
            </a:r>
            <a:r>
              <a:rPr lang="ar-AE" sz="1600" dirty="0">
                <a:latin typeface="Alexandria" pitchFamily="2" charset="-78"/>
                <a:cs typeface="Alexandria" pitchFamily="2" charset="-78"/>
              </a:rPr>
              <a:t> للعميل (اختراق الحساب – سرقة الأموال).</a:t>
            </a:r>
          </a:p>
          <a:p>
            <a:pPr algn="r" rtl="1">
              <a:lnSpc>
                <a:spcPct val="150000"/>
              </a:lnSpc>
              <a:buFont typeface="+mj-lt"/>
              <a:buAutoNum type="arabicPeriod"/>
            </a:pPr>
            <a:r>
              <a:rPr lang="ar-EG" sz="1600" b="1" dirty="0">
                <a:latin typeface="Alexandria" pitchFamily="2" charset="-78"/>
                <a:cs typeface="Alexandria" pitchFamily="2" charset="-78"/>
              </a:rPr>
              <a:t> </a:t>
            </a:r>
            <a:r>
              <a:rPr lang="ar-AE" sz="1600" b="1" dirty="0">
                <a:latin typeface="Alexandria" pitchFamily="2" charset="-78"/>
                <a:cs typeface="Alexandria" pitchFamily="2" charset="-78"/>
              </a:rPr>
              <a:t>علاقة سببية</a:t>
            </a:r>
            <a:r>
              <a:rPr lang="ar-AE" sz="1600" dirty="0">
                <a:latin typeface="Alexandria" pitchFamily="2" charset="-78"/>
                <a:cs typeface="Alexandria" pitchFamily="2" charset="-78"/>
              </a:rPr>
              <a:t> بين خطأ البنك والضرر.</a:t>
            </a:r>
          </a:p>
        </p:txBody>
      </p:sp>
      <p:pic>
        <p:nvPicPr>
          <p:cNvPr id="6" name="Graphic 21">
            <a:extLst>
              <a:ext uri="{FF2B5EF4-FFF2-40B4-BE49-F238E27FC236}">
                <a16:creationId xmlns:a16="http://schemas.microsoft.com/office/drawing/2014/main" id="{52C45CB7-4064-7B3D-9AD4-486C60A7D7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1546353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10542" y="903196"/>
            <a:ext cx="6334812"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srgbClr val="00AEEF"/>
                </a:solidFill>
                <a:effectLst/>
                <a:uLnTx/>
                <a:uFillTx/>
                <a:latin typeface="Alexandria" pitchFamily="2" charset="-78"/>
                <a:cs typeface="Alexandria" pitchFamily="2" charset="-78"/>
              </a:rPr>
              <a:t>المراجع</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01774"/>
            <a:ext cx="10512458" cy="4337854"/>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1400" b="0" i="0" u="none" strike="noStrike" kern="1200" cap="none" spc="0" normalizeH="0" baseline="0" noProof="0" dirty="0">
                <a:ln>
                  <a:noFill/>
                </a:ln>
                <a:solidFill>
                  <a:srgbClr val="2D3956"/>
                </a:solidFill>
                <a:effectLst/>
                <a:uLnTx/>
                <a:uFillTx/>
                <a:latin typeface="Alexandria" pitchFamily="2" charset="-78"/>
                <a:cs typeface="Alexandria" pitchFamily="2" charset="-78"/>
              </a:rPr>
              <a:t>- التكنولوجيا المالية-جسر القطاع المالي الى المستقبل.د فريد ليان-اتحاد شركات الاستثمار.2019</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1400" b="0" i="0" u="none" strike="noStrike" kern="1200" cap="none" spc="0" normalizeH="0" baseline="0" noProof="0" dirty="0">
                <a:ln>
                  <a:noFill/>
                </a:ln>
                <a:solidFill>
                  <a:srgbClr val="2D3956"/>
                </a:solidFill>
                <a:effectLst/>
                <a:uLnTx/>
                <a:uFillTx/>
                <a:latin typeface="Alexandria" pitchFamily="2" charset="-78"/>
                <a:cs typeface="Alexandria" pitchFamily="2" charset="-78"/>
              </a:rPr>
              <a:t>- الثورة العالمية في التكنولوجيا المالية 2021 </a:t>
            </a:r>
            <a:r>
              <a:rPr kumimoji="0" lang="en-US" sz="1400" b="0" i="0" u="none" strike="noStrike" kern="1200" cap="none" spc="0" normalizeH="0" baseline="0" noProof="0" dirty="0">
                <a:ln>
                  <a:noFill/>
                </a:ln>
                <a:solidFill>
                  <a:srgbClr val="2D3956"/>
                </a:solidFill>
                <a:effectLst/>
                <a:uLnTx/>
                <a:uFillTx/>
                <a:latin typeface="Alexandria" pitchFamily="2" charset="-78"/>
                <a:cs typeface="Alexandria" pitchFamily="2" charset="-78"/>
              </a:rPr>
              <a:t>wamda.com/research/www.payfort.com</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2D3956"/>
                </a:solidFill>
                <a:effectLst/>
                <a:uLnTx/>
                <a:uFillTx/>
                <a:latin typeface="Alexandria" pitchFamily="2" charset="-78"/>
                <a:cs typeface="Alexandria" pitchFamily="2" charset="-78"/>
              </a:rPr>
              <a:t> -</a:t>
            </a:r>
            <a:r>
              <a:rPr kumimoji="0" lang="ar-AE" sz="1400" b="0" i="0" u="none" strike="noStrike" kern="1200" cap="none" spc="0" normalizeH="0" baseline="0" noProof="0" dirty="0">
                <a:ln>
                  <a:noFill/>
                </a:ln>
                <a:solidFill>
                  <a:srgbClr val="2D3956"/>
                </a:solidFill>
                <a:effectLst/>
                <a:uLnTx/>
                <a:uFillTx/>
                <a:latin typeface="Alexandria" pitchFamily="2" charset="-78"/>
                <a:cs typeface="Alexandria" pitchFamily="2" charset="-78"/>
              </a:rPr>
              <a:t>التنظيم القانوني للرقابة على التكنولوجيا المالية-مجلة المحقق الحلي للعلوم القانونية-العدد الثاني 2022</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1400" b="0" i="0" u="none" strike="noStrike" kern="1200" cap="none" spc="0" normalizeH="0" baseline="0" noProof="0" dirty="0">
                <a:ln>
                  <a:noFill/>
                </a:ln>
                <a:solidFill>
                  <a:srgbClr val="2D3956"/>
                </a:solidFill>
                <a:effectLst/>
                <a:uLnTx/>
                <a:uFillTx/>
                <a:latin typeface="Alexandria" pitchFamily="2" charset="-78"/>
                <a:cs typeface="Alexandria" pitchFamily="2" charset="-78"/>
              </a:rPr>
              <a:t>- التكنولوجيا المالية القوانين و اللوائح-د.محمد سعجونيكلية الحقوق –جامعة الزقازيق-مصر-المجلة القانونية-العدد الثاني 2020</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1400" b="0" i="0" u="none" strike="noStrike" kern="1200" cap="none" spc="0" normalizeH="0" baseline="0" noProof="0" dirty="0">
                <a:ln>
                  <a:noFill/>
                </a:ln>
                <a:solidFill>
                  <a:srgbClr val="2D3956"/>
                </a:solidFill>
                <a:effectLst/>
                <a:uLnTx/>
                <a:uFillTx/>
                <a:latin typeface="Alexandria" pitchFamily="2" charset="-78"/>
                <a:cs typeface="Alexandria" pitchFamily="2" charset="-78"/>
              </a:rPr>
              <a:t>- المنظومة القانونية للتكنولوجيا المالية-د.محمد ابو عيد-كلية الحقوق –جامعة الاسكندرية 2022</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1400" b="0" i="0" u="none" strike="noStrike" kern="1200" cap="none" spc="0" normalizeH="0" baseline="0" noProof="0" dirty="0">
                <a:ln>
                  <a:noFill/>
                </a:ln>
                <a:solidFill>
                  <a:srgbClr val="2D3956"/>
                </a:solidFill>
                <a:effectLst/>
                <a:uLnTx/>
                <a:uFillTx/>
                <a:latin typeface="Alexandria" pitchFamily="2" charset="-78"/>
                <a:cs typeface="Alexandria" pitchFamily="2" charset="-78"/>
              </a:rPr>
              <a:t>- تعليمات تصريح تجربة التقنية المالية-هيئة السوق المالية-المملكة العربية السعودية.2021</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1400" b="0" i="0" u="none" strike="noStrike" kern="1200" cap="none" spc="0" normalizeH="0" baseline="0" noProof="0" dirty="0">
                <a:ln>
                  <a:noFill/>
                </a:ln>
                <a:solidFill>
                  <a:srgbClr val="2D3956"/>
                </a:solidFill>
                <a:effectLst/>
                <a:uLnTx/>
                <a:uFillTx/>
                <a:latin typeface="Alexandria" pitchFamily="2" charset="-78"/>
                <a:cs typeface="Alexandria" pitchFamily="2" charset="-78"/>
              </a:rPr>
              <a:t>- منظور التكنولوجيا المالية-التقرير السنوي لفنتك السعودية2021/2022</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1400" b="0" i="0" u="none" strike="noStrike" kern="1200" cap="none" spc="0" normalizeH="0" baseline="0" noProof="0" dirty="0">
                <a:ln>
                  <a:noFill/>
                </a:ln>
                <a:solidFill>
                  <a:srgbClr val="2D3956"/>
                </a:solidFill>
                <a:effectLst/>
                <a:uLnTx/>
                <a:uFillTx/>
                <a:latin typeface="Alexandria" pitchFamily="2" charset="-78"/>
                <a:cs typeface="Alexandria" pitchFamily="2" charset="-78"/>
              </a:rPr>
              <a:t>- النظام القانوني لشركات التكنولوجياالمالية في الامارات(التكنولوجيا المالية و التحول الرقمي)-مصرف الامارات العربية المتحدة المركزي.2022</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1400" b="0" i="0" u="none" strike="noStrike" kern="1200" cap="none" spc="0" normalizeH="0" baseline="0" noProof="0" dirty="0">
                <a:ln>
                  <a:noFill/>
                </a:ln>
                <a:solidFill>
                  <a:srgbClr val="2D3956"/>
                </a:solidFill>
                <a:effectLst/>
                <a:uLnTx/>
                <a:uFillTx/>
                <a:latin typeface="Alexandria" pitchFamily="2" charset="-78"/>
                <a:cs typeface="Alexandria" pitchFamily="2" charset="-78"/>
              </a:rPr>
              <a:t>- خدمات الدفع –التجربة القطرية.مصرف قطر المركزي2022</a:t>
            </a:r>
          </a:p>
        </p:txBody>
      </p:sp>
      <p:pic>
        <p:nvPicPr>
          <p:cNvPr id="7" name="Graphic 21">
            <a:extLst>
              <a:ext uri="{FF2B5EF4-FFF2-40B4-BE49-F238E27FC236}">
                <a16:creationId xmlns:a16="http://schemas.microsoft.com/office/drawing/2014/main" id="{6B82B297-6F83-C692-15D0-F1C89EC587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7737" y="90994"/>
            <a:ext cx="2305141" cy="1076343"/>
          </a:xfrm>
          <a:prstGeom prst="rect">
            <a:avLst/>
          </a:prstGeom>
        </p:spPr>
      </p:pic>
      <p:sp>
        <p:nvSpPr>
          <p:cNvPr id="8" name="Rectangle 7">
            <a:extLst>
              <a:ext uri="{FF2B5EF4-FFF2-40B4-BE49-F238E27FC236}">
                <a16:creationId xmlns:a16="http://schemas.microsoft.com/office/drawing/2014/main" id="{983EC9E5-3B97-1352-14B6-05308A0D2F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81735810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158198" y="14224"/>
            <a:ext cx="12350198"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C60F922B-9017-4012-364A-3E05CD1C1D19}"/>
              </a:ext>
            </a:extLst>
          </p:cNvPr>
          <p:cNvSpPr txBox="1"/>
          <p:nvPr/>
        </p:nvSpPr>
        <p:spPr>
          <a:xfrm>
            <a:off x="623392" y="54187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8" name="Audio 16">
            <a:hlinkClick r:id="" action="ppaction://media"/>
            <a:extLst>
              <a:ext uri="{FF2B5EF4-FFF2-40B4-BE49-F238E27FC236}">
                <a16:creationId xmlns:a16="http://schemas.microsoft.com/office/drawing/2014/main" id="{EC4D1028-8468-D670-7FA5-1ED3C9563DC6}"/>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63876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33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purl.org/dc/elements/1.1/"/>
    <ds:schemaRef ds:uri="http://schemas.microsoft.com/office/2006/metadata/properties"/>
    <ds:schemaRef ds:uri="http://schemas.microsoft.com/office/2006/documentManagement/types"/>
    <ds:schemaRef ds:uri="http://schemas.microsoft.com/office/infopath/2007/PartnerControls"/>
    <ds:schemaRef ds:uri="http://purl.org/dc/dcmitype/"/>
    <ds:schemaRef ds:uri="49100919-8a76-4266-be0c-7dc583902cb4"/>
    <ds:schemaRef ds:uri="http://schemas.openxmlformats.org/package/2006/metadata/core-properties"/>
    <ds:schemaRef ds:uri="d13aca44-ef33-4cf4-9980-7f0b00e6eeb9"/>
    <ds:schemaRef ds:uri="http://purl.org/dc/terms/"/>
  </ds:schemaRefs>
</ds:datastoreItem>
</file>

<file path=customXml/itemProps3.xml><?xml version="1.0" encoding="utf-8"?>
<ds:datastoreItem xmlns:ds="http://schemas.openxmlformats.org/officeDocument/2006/customXml" ds:itemID="{452430F0-CB0B-4695-A23E-09714A8569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10404</TotalTime>
  <Words>4388</Words>
  <Application>Microsoft Office PowerPoint</Application>
  <PresentationFormat>شاشة عريضة</PresentationFormat>
  <Paragraphs>524</Paragraphs>
  <Slides>48</Slides>
  <Notes>37</Notes>
  <HiddenSlides>0</HiddenSlides>
  <MMClips>2</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48</vt:i4>
      </vt:variant>
    </vt:vector>
  </HeadingPairs>
  <TitlesOfParts>
    <vt:vector size="57" baseType="lpstr">
      <vt:lpstr>Alexandria</vt:lpstr>
      <vt:lpstr>Alexandria Black</vt:lpstr>
      <vt:lpstr>Alexandria regular</vt:lpstr>
      <vt:lpstr>Arial</vt:lpstr>
      <vt:lpstr>Calibri</vt:lpstr>
      <vt:lpstr>Calibri Light</vt:lpstr>
      <vt:lpstr>Times New Roman</vt:lpstr>
      <vt:lpstr>Wingdings</vt:lpstr>
      <vt:lpstr>1_Office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119</cp:revision>
  <dcterms:created xsi:type="dcterms:W3CDTF">2023-04-29T09:08:00Z</dcterms:created>
  <dcterms:modified xsi:type="dcterms:W3CDTF">2026-06-04T09:00:16Z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