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1"/>
  </p:notesMasterIdLst>
  <p:sldIdLst>
    <p:sldId id="496" r:id="rId5"/>
    <p:sldId id="260" r:id="rId6"/>
    <p:sldId id="497" r:id="rId7"/>
    <p:sldId id="262" r:id="rId8"/>
    <p:sldId id="503" r:id="rId9"/>
    <p:sldId id="261" r:id="rId10"/>
    <p:sldId id="504" r:id="rId11"/>
    <p:sldId id="263" r:id="rId12"/>
    <p:sldId id="505" r:id="rId13"/>
    <p:sldId id="328" r:id="rId14"/>
    <p:sldId id="264" r:id="rId15"/>
    <p:sldId id="310" r:id="rId16"/>
    <p:sldId id="282" r:id="rId17"/>
    <p:sldId id="498" r:id="rId18"/>
    <p:sldId id="283" r:id="rId19"/>
    <p:sldId id="506" r:id="rId20"/>
    <p:sldId id="284" r:id="rId21"/>
    <p:sldId id="507" r:id="rId22"/>
    <p:sldId id="265" r:id="rId23"/>
    <p:sldId id="285" r:id="rId24"/>
    <p:sldId id="508" r:id="rId25"/>
    <p:sldId id="286" r:id="rId26"/>
    <p:sldId id="499" r:id="rId27"/>
    <p:sldId id="266" r:id="rId28"/>
    <p:sldId id="500" r:id="rId29"/>
    <p:sldId id="287" r:id="rId30"/>
    <p:sldId id="509" r:id="rId31"/>
    <p:sldId id="288" r:id="rId32"/>
    <p:sldId id="267" r:id="rId33"/>
    <p:sldId id="501" r:id="rId34"/>
    <p:sldId id="289" r:id="rId35"/>
    <p:sldId id="290" r:id="rId36"/>
    <p:sldId id="502" r:id="rId37"/>
    <p:sldId id="270" r:id="rId38"/>
    <p:sldId id="309" r:id="rId39"/>
    <p:sldId id="275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260"/>
            <p14:sldId id="497"/>
            <p14:sldId id="262"/>
            <p14:sldId id="503"/>
            <p14:sldId id="261"/>
            <p14:sldId id="504"/>
            <p14:sldId id="263"/>
            <p14:sldId id="505"/>
            <p14:sldId id="328"/>
            <p14:sldId id="264"/>
            <p14:sldId id="310"/>
            <p14:sldId id="282"/>
            <p14:sldId id="498"/>
            <p14:sldId id="283"/>
            <p14:sldId id="506"/>
            <p14:sldId id="284"/>
            <p14:sldId id="507"/>
            <p14:sldId id="265"/>
            <p14:sldId id="285"/>
            <p14:sldId id="508"/>
            <p14:sldId id="286"/>
            <p14:sldId id="499"/>
            <p14:sldId id="266"/>
            <p14:sldId id="500"/>
            <p14:sldId id="287"/>
            <p14:sldId id="509"/>
            <p14:sldId id="288"/>
            <p14:sldId id="267"/>
            <p14:sldId id="501"/>
            <p14:sldId id="289"/>
            <p14:sldId id="290"/>
            <p14:sldId id="502"/>
            <p14:sldId id="270"/>
            <p14:sldId id="309"/>
            <p14:sldId id="27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2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Market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Quality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Marketing strategy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Marketing segment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4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3"/>
      <dgm:spPr/>
    </dgm:pt>
    <dgm:pt modelId="{E30EF92F-0A4F-42B0-8515-25FA0504ED15}" type="pres">
      <dgm:prSet presAssocID="{5503B645-A631-4E31-8D98-782F6D13A77D}" presName="connectorText" presStyleLbl="sibTrans2D1" presStyleIdx="0" presStyleCnt="3"/>
      <dgm:spPr/>
    </dgm:pt>
    <dgm:pt modelId="{FF04ECBB-C20D-473A-91FA-08DF92D32CDB}" type="pres">
      <dgm:prSet presAssocID="{AD635885-3415-48BB-8A57-7832A14C565E}" presName="node" presStyleLbl="node1" presStyleIdx="1" presStyleCnt="4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3"/>
      <dgm:spPr/>
    </dgm:pt>
    <dgm:pt modelId="{679E1D14-2AA9-4851-A612-D05252B57EEC}" type="pres">
      <dgm:prSet presAssocID="{933C2700-7992-4F23-94C9-3A5DAB1BC9DB}" presName="connectorText" presStyleLbl="sibTrans2D1" presStyleIdx="1" presStyleCnt="3"/>
      <dgm:spPr/>
    </dgm:pt>
    <dgm:pt modelId="{04A196B7-985A-43D7-8F44-96F28BA93045}" type="pres">
      <dgm:prSet presAssocID="{C2A73256-8D3D-40C1-8775-89939B3913D6}" presName="node" presStyleLbl="node1" presStyleIdx="2" presStyleCnt="4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3"/>
      <dgm:spPr/>
    </dgm:pt>
    <dgm:pt modelId="{AAC0FACC-EA43-4EF7-B651-FC8AAA764AA2}" type="pres">
      <dgm:prSet presAssocID="{FE2841FF-EF17-4B2A-A51C-8E1EA3227BA5}" presName="connectorText" presStyleLbl="sibTrans2D1" presStyleIdx="2" presStyleCnt="3"/>
      <dgm:spPr/>
    </dgm:pt>
    <dgm:pt modelId="{C6864C67-220A-4DD8-979E-A8EA5A0496CB}" type="pres">
      <dgm:prSet presAssocID="{AE8A7F5E-1BF2-48D5-90F1-3A70E9C3237C}" presName="node" presStyleLbl="node1" presStyleIdx="3" presStyleCnt="4">
        <dgm:presLayoutVars>
          <dgm:bulletEnabled val="1"/>
        </dgm:presLayoutVars>
      </dgm:prSet>
      <dgm:spPr/>
    </dgm:pt>
  </dgm:ptLst>
  <dgm:cxnLst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Relevant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Function ability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Communicated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 dirty="0"/>
        </a:p>
      </dgm:t>
    </dgm:pt>
    <dgm:pt modelId="{C1F7834A-070D-4FD1-88DD-191693256C79}">
      <dgm:prSet phldrT="[Text]"/>
      <dgm:spPr/>
      <dgm:t>
        <a:bodyPr/>
        <a:lstStyle/>
        <a:p>
          <a:r>
            <a:rPr lang="en-US" dirty="0"/>
            <a:t>Adaptable</a:t>
          </a:r>
        </a:p>
      </dgm:t>
    </dgm:pt>
    <dgm:pt modelId="{D5EC795F-3BBE-4F9F-9C81-CD353506DA95}" type="parTrans" cxnId="{693D45EA-E8D5-41DF-9D50-8AE8D632ADEA}">
      <dgm:prSet/>
      <dgm:spPr/>
      <dgm:t>
        <a:bodyPr/>
        <a:lstStyle/>
        <a:p>
          <a:endParaRPr lang="en-US"/>
        </a:p>
      </dgm:t>
    </dgm:pt>
    <dgm:pt modelId="{0E4D8A9D-665D-482A-9B9F-EDC82367B6FF}" type="sibTrans" cxnId="{693D45EA-E8D5-41DF-9D50-8AE8D632ADEA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5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4"/>
      <dgm:spPr/>
    </dgm:pt>
    <dgm:pt modelId="{E30EF92F-0A4F-42B0-8515-25FA0504ED15}" type="pres">
      <dgm:prSet presAssocID="{5503B645-A631-4E31-8D98-782F6D13A77D}" presName="connectorText" presStyleLbl="sibTrans2D1" presStyleIdx="0" presStyleCnt="4"/>
      <dgm:spPr/>
    </dgm:pt>
    <dgm:pt modelId="{FF04ECBB-C20D-473A-91FA-08DF92D32CDB}" type="pres">
      <dgm:prSet presAssocID="{AD635885-3415-48BB-8A57-7832A14C565E}" presName="node" presStyleLbl="node1" presStyleIdx="1" presStyleCnt="5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4"/>
      <dgm:spPr/>
    </dgm:pt>
    <dgm:pt modelId="{679E1D14-2AA9-4851-A612-D05252B57EEC}" type="pres">
      <dgm:prSet presAssocID="{933C2700-7992-4F23-94C9-3A5DAB1BC9DB}" presName="connectorText" presStyleLbl="sibTrans2D1" presStyleIdx="1" presStyleCnt="4"/>
      <dgm:spPr/>
    </dgm:pt>
    <dgm:pt modelId="{04A196B7-985A-43D7-8F44-96F28BA93045}" type="pres">
      <dgm:prSet presAssocID="{C2A73256-8D3D-40C1-8775-89939B3913D6}" presName="node" presStyleLbl="node1" presStyleIdx="2" presStyleCnt="5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4"/>
      <dgm:spPr/>
    </dgm:pt>
    <dgm:pt modelId="{AAC0FACC-EA43-4EF7-B651-FC8AAA764AA2}" type="pres">
      <dgm:prSet presAssocID="{FE2841FF-EF17-4B2A-A51C-8E1EA3227BA5}" presName="connectorText" presStyleLbl="sibTrans2D1" presStyleIdx="2" presStyleCnt="4"/>
      <dgm:spPr/>
    </dgm:pt>
    <dgm:pt modelId="{C6864C67-220A-4DD8-979E-A8EA5A0496CB}" type="pres">
      <dgm:prSet presAssocID="{AE8A7F5E-1BF2-48D5-90F1-3A70E9C3237C}" presName="node" presStyleLbl="node1" presStyleIdx="3" presStyleCnt="5">
        <dgm:presLayoutVars>
          <dgm:bulletEnabled val="1"/>
        </dgm:presLayoutVars>
      </dgm:prSet>
      <dgm:spPr/>
    </dgm:pt>
    <dgm:pt modelId="{408D1669-DEC9-4BD2-A8EF-1374AE5D19D5}" type="pres">
      <dgm:prSet presAssocID="{69F7F4FC-5868-4912-85EC-390E6F26DF62}" presName="sibTrans" presStyleLbl="sibTrans2D1" presStyleIdx="3" presStyleCnt="4"/>
      <dgm:spPr/>
    </dgm:pt>
    <dgm:pt modelId="{614C5374-B982-4BF5-980E-950213152E88}" type="pres">
      <dgm:prSet presAssocID="{69F7F4FC-5868-4912-85EC-390E6F26DF62}" presName="connectorText" presStyleLbl="sibTrans2D1" presStyleIdx="3" presStyleCnt="4"/>
      <dgm:spPr/>
    </dgm:pt>
    <dgm:pt modelId="{1CCBF355-5975-426E-BCD5-EDD13ADD0100}" type="pres">
      <dgm:prSet presAssocID="{C1F7834A-070D-4FD1-88DD-191693256C79}" presName="node" presStyleLbl="node1" presStyleIdx="4" presStyleCnt="5">
        <dgm:presLayoutVars>
          <dgm:bulletEnabled val="1"/>
        </dgm:presLayoutVars>
      </dgm:prSet>
      <dgm:spPr/>
    </dgm:pt>
  </dgm:ptLst>
  <dgm:cxnLst>
    <dgm:cxn modelId="{7BACB219-6D41-463C-8888-E5BD94614024}" type="presOf" srcId="{69F7F4FC-5868-4912-85EC-390E6F26DF62}" destId="{614C5374-B982-4BF5-980E-950213152E88}" srcOrd="1" destOrd="0" presId="urn:microsoft.com/office/officeart/2005/8/layout/process1"/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451A6A3E-AE10-43A0-A587-EFD4148266C8}" type="presOf" srcId="{69F7F4FC-5868-4912-85EC-390E6F26DF62}" destId="{408D1669-DEC9-4BD2-A8EF-1374AE5D19D5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FCD45AC1-564F-467B-B035-1371F68FC160}" type="presOf" srcId="{C1F7834A-070D-4FD1-88DD-191693256C79}" destId="{1CCBF355-5975-426E-BCD5-EDD13ADD0100}" srcOrd="0" destOrd="0" presId="urn:microsoft.com/office/officeart/2005/8/layout/process1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93D45EA-E8D5-41DF-9D50-8AE8D632ADEA}" srcId="{AF8018F1-462E-4172-BE3E-9E285F05DFAB}" destId="{C1F7834A-070D-4FD1-88DD-191693256C79}" srcOrd="4" destOrd="0" parTransId="{D5EC795F-3BBE-4F9F-9C81-CD353506DA95}" sibTransId="{0E4D8A9D-665D-482A-9B9F-EDC82367B6FF}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  <dgm:cxn modelId="{B381EEF9-9384-4542-9B25-0D2C06A6DE05}" type="presParOf" srcId="{CE568796-DC70-49BF-A950-C8FEB29F7349}" destId="{408D1669-DEC9-4BD2-A8EF-1374AE5D19D5}" srcOrd="7" destOrd="0" presId="urn:microsoft.com/office/officeart/2005/8/layout/process1"/>
    <dgm:cxn modelId="{D79253CF-2E89-4492-BA10-BA10C0698F2D}" type="presParOf" srcId="{408D1669-DEC9-4BD2-A8EF-1374AE5D19D5}" destId="{614C5374-B982-4BF5-980E-950213152E88}" srcOrd="0" destOrd="0" presId="urn:microsoft.com/office/officeart/2005/8/layout/process1"/>
    <dgm:cxn modelId="{C64C6E00-E0D5-470E-95A2-60A03D2A0CEB}" type="presParOf" srcId="{CE568796-DC70-49BF-A950-C8FEB29F7349}" destId="{1CCBF355-5975-426E-BCD5-EDD13ADD0100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94E90F-6BC0-4D62-BD13-33422C70F5A0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4A13639A-584A-46B7-9739-EB81D35AB912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usability of your product</a:t>
          </a:r>
        </a:p>
      </dgm:t>
    </dgm:pt>
    <dgm:pt modelId="{53668250-0279-4FC8-BD54-FC1C23F3995A}" type="parTrans" cxnId="{FC13CD79-24F0-4332-A3C3-F5E315584810}">
      <dgm:prSet/>
      <dgm:spPr/>
      <dgm:t>
        <a:bodyPr/>
        <a:lstStyle/>
        <a:p>
          <a:endParaRPr lang="en-US"/>
        </a:p>
      </dgm:t>
    </dgm:pt>
    <dgm:pt modelId="{246FB821-F4CC-4C05-A6E0-BAF0FBAFC674}" type="sibTrans" cxnId="{FC13CD79-24F0-4332-A3C3-F5E315584810}">
      <dgm:prSet/>
      <dgm:spPr/>
      <dgm:t>
        <a:bodyPr/>
        <a:lstStyle/>
        <a:p>
          <a:endParaRPr lang="en-US"/>
        </a:p>
      </dgm:t>
    </dgm:pt>
    <dgm:pt modelId="{22CA7B07-5B93-43D1-8E63-B8B31DB435F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ergonomics of your product</a:t>
          </a:r>
        </a:p>
      </dgm:t>
    </dgm:pt>
    <dgm:pt modelId="{F52651E5-777C-4F32-9C6A-26C7A55B3CEB}" type="parTrans" cxnId="{46F249AC-FC75-4A67-B07A-E6235E7C29C3}">
      <dgm:prSet/>
      <dgm:spPr/>
      <dgm:t>
        <a:bodyPr/>
        <a:lstStyle/>
        <a:p>
          <a:endParaRPr lang="en-US"/>
        </a:p>
      </dgm:t>
    </dgm:pt>
    <dgm:pt modelId="{D3489E71-2EE1-422D-B37E-EB6C93465A0D}" type="sibTrans" cxnId="{46F249AC-FC75-4A67-B07A-E6235E7C29C3}">
      <dgm:prSet/>
      <dgm:spPr/>
      <dgm:t>
        <a:bodyPr/>
        <a:lstStyle/>
        <a:p>
          <a:endParaRPr lang="en-US"/>
        </a:p>
      </dgm:t>
    </dgm:pt>
    <dgm:pt modelId="{DCB35546-3E4D-443C-8B94-06C4F969823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aesthetic appeal of your product</a:t>
          </a:r>
        </a:p>
      </dgm:t>
    </dgm:pt>
    <dgm:pt modelId="{F3EDD81A-E6AF-4C47-81D7-FDCEC7B1453E}" type="parTrans" cxnId="{17E0046B-41BA-4F57-8B39-7CD30AB9D89C}">
      <dgm:prSet/>
      <dgm:spPr/>
      <dgm:t>
        <a:bodyPr/>
        <a:lstStyle/>
        <a:p>
          <a:endParaRPr lang="en-US"/>
        </a:p>
      </dgm:t>
    </dgm:pt>
    <dgm:pt modelId="{BC70DF14-D6D6-405C-A719-1AA2F66DA7A2}" type="sibTrans" cxnId="{17E0046B-41BA-4F57-8B39-7CD30AB9D89C}">
      <dgm:prSet/>
      <dgm:spPr/>
      <dgm:t>
        <a:bodyPr/>
        <a:lstStyle/>
        <a:p>
          <a:endParaRPr lang="en-US"/>
        </a:p>
      </dgm:t>
    </dgm:pt>
    <dgm:pt modelId="{CAD566B4-67C8-4125-9CE0-09DFD5DF19B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durability of your product</a:t>
          </a:r>
        </a:p>
      </dgm:t>
    </dgm:pt>
    <dgm:pt modelId="{05ABA1F9-F3AD-4909-A299-C4FF37F919CB}" type="parTrans" cxnId="{971F8459-9AF6-455F-A14E-7E9947A0104C}">
      <dgm:prSet/>
      <dgm:spPr/>
      <dgm:t>
        <a:bodyPr/>
        <a:lstStyle/>
        <a:p>
          <a:endParaRPr lang="en-US"/>
        </a:p>
      </dgm:t>
    </dgm:pt>
    <dgm:pt modelId="{1C7A7437-F6F3-41B6-9E25-C5C2E736405F}" type="sibTrans" cxnId="{971F8459-9AF6-455F-A14E-7E9947A0104C}">
      <dgm:prSet/>
      <dgm:spPr/>
      <dgm:t>
        <a:bodyPr/>
        <a:lstStyle/>
        <a:p>
          <a:endParaRPr lang="en-US"/>
        </a:p>
      </dgm:t>
    </dgm:pt>
    <dgm:pt modelId="{8C4F4923-E571-4150-AA64-C9822C4F1B9D}" type="pres">
      <dgm:prSet presAssocID="{6C94E90F-6BC0-4D62-BD13-33422C70F5A0}" presName="Name0" presStyleCnt="0">
        <dgm:presLayoutVars>
          <dgm:dir/>
          <dgm:resizeHandles val="exact"/>
        </dgm:presLayoutVars>
      </dgm:prSet>
      <dgm:spPr/>
    </dgm:pt>
    <dgm:pt modelId="{C6BD7719-525A-4F81-A225-F5048F665DCE}" type="pres">
      <dgm:prSet presAssocID="{4A13639A-584A-46B7-9739-EB81D35AB912}" presName="node" presStyleLbl="node1" presStyleIdx="0" presStyleCnt="4">
        <dgm:presLayoutVars>
          <dgm:bulletEnabled val="1"/>
        </dgm:presLayoutVars>
      </dgm:prSet>
      <dgm:spPr/>
    </dgm:pt>
    <dgm:pt modelId="{E8F057CC-17EC-4B1E-BF0F-FF8847F9AC7F}" type="pres">
      <dgm:prSet presAssocID="{246FB821-F4CC-4C05-A6E0-BAF0FBAFC674}" presName="sibTrans" presStyleLbl="sibTrans2D1" presStyleIdx="0" presStyleCnt="3"/>
      <dgm:spPr/>
    </dgm:pt>
    <dgm:pt modelId="{A252E097-0B8A-4D7F-88AA-9E7EA23F6B1F}" type="pres">
      <dgm:prSet presAssocID="{246FB821-F4CC-4C05-A6E0-BAF0FBAFC674}" presName="connectorText" presStyleLbl="sibTrans2D1" presStyleIdx="0" presStyleCnt="3"/>
      <dgm:spPr/>
    </dgm:pt>
    <dgm:pt modelId="{2F5C2F8E-5241-4AA4-AFE8-6E7AD736225F}" type="pres">
      <dgm:prSet presAssocID="{22CA7B07-5B93-43D1-8E63-B8B31DB435F7}" presName="node" presStyleLbl="node1" presStyleIdx="1" presStyleCnt="4">
        <dgm:presLayoutVars>
          <dgm:bulletEnabled val="1"/>
        </dgm:presLayoutVars>
      </dgm:prSet>
      <dgm:spPr/>
    </dgm:pt>
    <dgm:pt modelId="{F733D555-54DD-45D8-8A2B-B40DA7567F48}" type="pres">
      <dgm:prSet presAssocID="{D3489E71-2EE1-422D-B37E-EB6C93465A0D}" presName="sibTrans" presStyleLbl="sibTrans2D1" presStyleIdx="1" presStyleCnt="3"/>
      <dgm:spPr/>
    </dgm:pt>
    <dgm:pt modelId="{5D42D9EB-A655-46DB-BBE0-24F51A06FEA7}" type="pres">
      <dgm:prSet presAssocID="{D3489E71-2EE1-422D-B37E-EB6C93465A0D}" presName="connectorText" presStyleLbl="sibTrans2D1" presStyleIdx="1" presStyleCnt="3"/>
      <dgm:spPr/>
    </dgm:pt>
    <dgm:pt modelId="{32168141-6F6D-410C-9F30-B4C51C40681B}" type="pres">
      <dgm:prSet presAssocID="{DCB35546-3E4D-443C-8B94-06C4F969823B}" presName="node" presStyleLbl="node1" presStyleIdx="2" presStyleCnt="4">
        <dgm:presLayoutVars>
          <dgm:bulletEnabled val="1"/>
        </dgm:presLayoutVars>
      </dgm:prSet>
      <dgm:spPr/>
    </dgm:pt>
    <dgm:pt modelId="{0D35F016-5FB0-4E3F-B16C-F3038E5DDF57}" type="pres">
      <dgm:prSet presAssocID="{BC70DF14-D6D6-405C-A719-1AA2F66DA7A2}" presName="sibTrans" presStyleLbl="sibTrans2D1" presStyleIdx="2" presStyleCnt="3"/>
      <dgm:spPr/>
    </dgm:pt>
    <dgm:pt modelId="{3A1DFDC3-082E-4007-9552-0FF31D449C7B}" type="pres">
      <dgm:prSet presAssocID="{BC70DF14-D6D6-405C-A719-1AA2F66DA7A2}" presName="connectorText" presStyleLbl="sibTrans2D1" presStyleIdx="2" presStyleCnt="3"/>
      <dgm:spPr/>
    </dgm:pt>
    <dgm:pt modelId="{488175FF-19D0-493A-B973-3357E64F7112}" type="pres">
      <dgm:prSet presAssocID="{CAD566B4-67C8-4125-9CE0-09DFD5DF19BD}" presName="node" presStyleLbl="node1" presStyleIdx="3" presStyleCnt="4">
        <dgm:presLayoutVars>
          <dgm:bulletEnabled val="1"/>
        </dgm:presLayoutVars>
      </dgm:prSet>
      <dgm:spPr/>
    </dgm:pt>
  </dgm:ptLst>
  <dgm:cxnLst>
    <dgm:cxn modelId="{1F3D431C-D339-43E6-B232-A38796BDCE1C}" type="presOf" srcId="{BC70DF14-D6D6-405C-A719-1AA2F66DA7A2}" destId="{3A1DFDC3-082E-4007-9552-0FF31D449C7B}" srcOrd="1" destOrd="0" presId="urn:microsoft.com/office/officeart/2005/8/layout/process1"/>
    <dgm:cxn modelId="{5A58F036-82B8-4D5C-ADBE-05C296C331C0}" type="presOf" srcId="{D3489E71-2EE1-422D-B37E-EB6C93465A0D}" destId="{5D42D9EB-A655-46DB-BBE0-24F51A06FEA7}" srcOrd="1" destOrd="0" presId="urn:microsoft.com/office/officeart/2005/8/layout/process1"/>
    <dgm:cxn modelId="{17E0046B-41BA-4F57-8B39-7CD30AB9D89C}" srcId="{6C94E90F-6BC0-4D62-BD13-33422C70F5A0}" destId="{DCB35546-3E4D-443C-8B94-06C4F969823B}" srcOrd="2" destOrd="0" parTransId="{F3EDD81A-E6AF-4C47-81D7-FDCEC7B1453E}" sibTransId="{BC70DF14-D6D6-405C-A719-1AA2F66DA7A2}"/>
    <dgm:cxn modelId="{402DC46C-0947-4C92-A90F-247FBB8B82A8}" type="presOf" srcId="{22CA7B07-5B93-43D1-8E63-B8B31DB435F7}" destId="{2F5C2F8E-5241-4AA4-AFE8-6E7AD736225F}" srcOrd="0" destOrd="0" presId="urn:microsoft.com/office/officeart/2005/8/layout/process1"/>
    <dgm:cxn modelId="{971F8459-9AF6-455F-A14E-7E9947A0104C}" srcId="{6C94E90F-6BC0-4D62-BD13-33422C70F5A0}" destId="{CAD566B4-67C8-4125-9CE0-09DFD5DF19BD}" srcOrd="3" destOrd="0" parTransId="{05ABA1F9-F3AD-4909-A299-C4FF37F919CB}" sibTransId="{1C7A7437-F6F3-41B6-9E25-C5C2E736405F}"/>
    <dgm:cxn modelId="{FC13CD79-24F0-4332-A3C3-F5E315584810}" srcId="{6C94E90F-6BC0-4D62-BD13-33422C70F5A0}" destId="{4A13639A-584A-46B7-9739-EB81D35AB912}" srcOrd="0" destOrd="0" parTransId="{53668250-0279-4FC8-BD54-FC1C23F3995A}" sibTransId="{246FB821-F4CC-4C05-A6E0-BAF0FBAFC674}"/>
    <dgm:cxn modelId="{12D8F859-9EEC-45CB-9553-863F7FD16B55}" type="presOf" srcId="{6C94E90F-6BC0-4D62-BD13-33422C70F5A0}" destId="{8C4F4923-E571-4150-AA64-C9822C4F1B9D}" srcOrd="0" destOrd="0" presId="urn:microsoft.com/office/officeart/2005/8/layout/process1"/>
    <dgm:cxn modelId="{7E94147B-09E0-4EE1-A35A-8F2156A70FAF}" type="presOf" srcId="{D3489E71-2EE1-422D-B37E-EB6C93465A0D}" destId="{F733D555-54DD-45D8-8A2B-B40DA7567F48}" srcOrd="0" destOrd="0" presId="urn:microsoft.com/office/officeart/2005/8/layout/process1"/>
    <dgm:cxn modelId="{0BD1ED83-5D7B-42F8-8108-D811DDA82888}" type="presOf" srcId="{4A13639A-584A-46B7-9739-EB81D35AB912}" destId="{C6BD7719-525A-4F81-A225-F5048F665DCE}" srcOrd="0" destOrd="0" presId="urn:microsoft.com/office/officeart/2005/8/layout/process1"/>
    <dgm:cxn modelId="{229B9589-F6A7-455A-9604-889B8C78A6BE}" type="presOf" srcId="{DCB35546-3E4D-443C-8B94-06C4F969823B}" destId="{32168141-6F6D-410C-9F30-B4C51C40681B}" srcOrd="0" destOrd="0" presId="urn:microsoft.com/office/officeart/2005/8/layout/process1"/>
    <dgm:cxn modelId="{10D5A08B-4C8A-4D5D-8FC3-77178F7FC12F}" type="presOf" srcId="{BC70DF14-D6D6-405C-A719-1AA2F66DA7A2}" destId="{0D35F016-5FB0-4E3F-B16C-F3038E5DDF57}" srcOrd="0" destOrd="0" presId="urn:microsoft.com/office/officeart/2005/8/layout/process1"/>
    <dgm:cxn modelId="{17557B97-9D32-4B7C-8E9A-977646328A1A}" type="presOf" srcId="{246FB821-F4CC-4C05-A6E0-BAF0FBAFC674}" destId="{A252E097-0B8A-4D7F-88AA-9E7EA23F6B1F}" srcOrd="1" destOrd="0" presId="urn:microsoft.com/office/officeart/2005/8/layout/process1"/>
    <dgm:cxn modelId="{46F249AC-FC75-4A67-B07A-E6235E7C29C3}" srcId="{6C94E90F-6BC0-4D62-BD13-33422C70F5A0}" destId="{22CA7B07-5B93-43D1-8E63-B8B31DB435F7}" srcOrd="1" destOrd="0" parTransId="{F52651E5-777C-4F32-9C6A-26C7A55B3CEB}" sibTransId="{D3489E71-2EE1-422D-B37E-EB6C93465A0D}"/>
    <dgm:cxn modelId="{238FBFD0-2E89-4554-AD08-AD3F6FF0238B}" type="presOf" srcId="{246FB821-F4CC-4C05-A6E0-BAF0FBAFC674}" destId="{E8F057CC-17EC-4B1E-BF0F-FF8847F9AC7F}" srcOrd="0" destOrd="0" presId="urn:microsoft.com/office/officeart/2005/8/layout/process1"/>
    <dgm:cxn modelId="{0CD1CEDC-323B-4836-8E35-4A04E2B39D0B}" type="presOf" srcId="{CAD566B4-67C8-4125-9CE0-09DFD5DF19BD}" destId="{488175FF-19D0-493A-B973-3357E64F7112}" srcOrd="0" destOrd="0" presId="urn:microsoft.com/office/officeart/2005/8/layout/process1"/>
    <dgm:cxn modelId="{78FCD910-4E0D-4827-8A38-77097D7E910D}" type="presParOf" srcId="{8C4F4923-E571-4150-AA64-C9822C4F1B9D}" destId="{C6BD7719-525A-4F81-A225-F5048F665DCE}" srcOrd="0" destOrd="0" presId="urn:microsoft.com/office/officeart/2005/8/layout/process1"/>
    <dgm:cxn modelId="{D0A76BB3-CC34-4D34-AB32-447736925A16}" type="presParOf" srcId="{8C4F4923-E571-4150-AA64-C9822C4F1B9D}" destId="{E8F057CC-17EC-4B1E-BF0F-FF8847F9AC7F}" srcOrd="1" destOrd="0" presId="urn:microsoft.com/office/officeart/2005/8/layout/process1"/>
    <dgm:cxn modelId="{6796A9AF-EC89-41D1-8BBA-E65211EDCFE5}" type="presParOf" srcId="{E8F057CC-17EC-4B1E-BF0F-FF8847F9AC7F}" destId="{A252E097-0B8A-4D7F-88AA-9E7EA23F6B1F}" srcOrd="0" destOrd="0" presId="urn:microsoft.com/office/officeart/2005/8/layout/process1"/>
    <dgm:cxn modelId="{B3BDE56F-304D-4082-8AFF-659D55A78F2A}" type="presParOf" srcId="{8C4F4923-E571-4150-AA64-C9822C4F1B9D}" destId="{2F5C2F8E-5241-4AA4-AFE8-6E7AD736225F}" srcOrd="2" destOrd="0" presId="urn:microsoft.com/office/officeart/2005/8/layout/process1"/>
    <dgm:cxn modelId="{0AC07F65-B346-4A6B-B610-536405472A58}" type="presParOf" srcId="{8C4F4923-E571-4150-AA64-C9822C4F1B9D}" destId="{F733D555-54DD-45D8-8A2B-B40DA7567F48}" srcOrd="3" destOrd="0" presId="urn:microsoft.com/office/officeart/2005/8/layout/process1"/>
    <dgm:cxn modelId="{66D92F3A-E80A-45D2-A619-F44B97C699B4}" type="presParOf" srcId="{F733D555-54DD-45D8-8A2B-B40DA7567F48}" destId="{5D42D9EB-A655-46DB-BBE0-24F51A06FEA7}" srcOrd="0" destOrd="0" presId="urn:microsoft.com/office/officeart/2005/8/layout/process1"/>
    <dgm:cxn modelId="{5425617D-3D1B-4248-A0C7-9FBBB21C2B77}" type="presParOf" srcId="{8C4F4923-E571-4150-AA64-C9822C4F1B9D}" destId="{32168141-6F6D-410C-9F30-B4C51C40681B}" srcOrd="4" destOrd="0" presId="urn:microsoft.com/office/officeart/2005/8/layout/process1"/>
    <dgm:cxn modelId="{2FBF5073-B1AD-4EE9-926A-7A21DA60E624}" type="presParOf" srcId="{8C4F4923-E571-4150-AA64-C9822C4F1B9D}" destId="{0D35F016-5FB0-4E3F-B16C-F3038E5DDF57}" srcOrd="5" destOrd="0" presId="urn:microsoft.com/office/officeart/2005/8/layout/process1"/>
    <dgm:cxn modelId="{3C97E04B-03F8-4EFC-A3B7-EAFA7F645EE0}" type="presParOf" srcId="{0D35F016-5FB0-4E3F-B16C-F3038E5DDF57}" destId="{3A1DFDC3-082E-4007-9552-0FF31D449C7B}" srcOrd="0" destOrd="0" presId="urn:microsoft.com/office/officeart/2005/8/layout/process1"/>
    <dgm:cxn modelId="{6FFC7C13-A193-4110-96BF-91CB05B54DA1}" type="presParOf" srcId="{8C4F4923-E571-4150-AA64-C9822C4F1B9D}" destId="{488175FF-19D0-493A-B973-3357E64F711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3907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</a:t>
          </a:r>
        </a:p>
      </dsp:txBody>
      <dsp:txXfrm>
        <a:off x="30672" y="26765"/>
        <a:ext cx="1655006" cy="860278"/>
      </dsp:txXfrm>
    </dsp:sp>
    <dsp:sp modelId="{9B4404E1-CCF0-439C-BAF2-7BE2FFD05F5F}">
      <dsp:nvSpPr>
        <dsp:cNvPr id="0" name=""/>
        <dsp:cNvSpPr/>
      </dsp:nvSpPr>
      <dsp:spPr>
        <a:xfrm>
          <a:off x="1883298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1883298" y="329788"/>
        <a:ext cx="253546" cy="254231"/>
      </dsp:txXfrm>
    </dsp:sp>
    <dsp:sp modelId="{FF04ECBB-C20D-473A-91FA-08DF92D32CDB}">
      <dsp:nvSpPr>
        <dsp:cNvPr id="0" name=""/>
        <dsp:cNvSpPr/>
      </dsp:nvSpPr>
      <dsp:spPr>
        <a:xfrm>
          <a:off x="2395859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Quality</a:t>
          </a:r>
        </a:p>
      </dsp:txBody>
      <dsp:txXfrm>
        <a:off x="2422624" y="26765"/>
        <a:ext cx="1655006" cy="860278"/>
      </dsp:txXfrm>
    </dsp:sp>
    <dsp:sp modelId="{DD6FF145-5FA9-4E4A-809B-428253881258}">
      <dsp:nvSpPr>
        <dsp:cNvPr id="0" name=""/>
        <dsp:cNvSpPr/>
      </dsp:nvSpPr>
      <dsp:spPr>
        <a:xfrm>
          <a:off x="4275249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4275249" y="329788"/>
        <a:ext cx="253546" cy="254231"/>
      </dsp:txXfrm>
    </dsp:sp>
    <dsp:sp modelId="{04A196B7-985A-43D7-8F44-96F28BA93045}">
      <dsp:nvSpPr>
        <dsp:cNvPr id="0" name=""/>
        <dsp:cNvSpPr/>
      </dsp:nvSpPr>
      <dsp:spPr>
        <a:xfrm>
          <a:off x="4787810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strategy</a:t>
          </a:r>
        </a:p>
      </dsp:txBody>
      <dsp:txXfrm>
        <a:off x="4814575" y="26765"/>
        <a:ext cx="1655006" cy="860278"/>
      </dsp:txXfrm>
    </dsp:sp>
    <dsp:sp modelId="{8685B28E-5C55-4437-8CE0-E67186D87021}">
      <dsp:nvSpPr>
        <dsp:cNvPr id="0" name=""/>
        <dsp:cNvSpPr/>
      </dsp:nvSpPr>
      <dsp:spPr>
        <a:xfrm>
          <a:off x="6667201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6667201" y="329788"/>
        <a:ext cx="253546" cy="254231"/>
      </dsp:txXfrm>
    </dsp:sp>
    <dsp:sp modelId="{C6864C67-220A-4DD8-979E-A8EA5A0496CB}">
      <dsp:nvSpPr>
        <dsp:cNvPr id="0" name=""/>
        <dsp:cNvSpPr/>
      </dsp:nvSpPr>
      <dsp:spPr>
        <a:xfrm>
          <a:off x="7179762" y="0"/>
          <a:ext cx="1708536" cy="913808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segment</a:t>
          </a:r>
        </a:p>
      </dsp:txBody>
      <dsp:txXfrm>
        <a:off x="7206527" y="26765"/>
        <a:ext cx="1655006" cy="8602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4768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Relevant</a:t>
          </a:r>
        </a:p>
      </dsp:txBody>
      <dsp:txXfrm>
        <a:off x="30748" y="248647"/>
        <a:ext cx="1426420" cy="835068"/>
      </dsp:txXfrm>
    </dsp:sp>
    <dsp:sp modelId="{9B4404E1-CCF0-439C-BAF2-7BE2FFD05F5F}">
      <dsp:nvSpPr>
        <dsp:cNvPr id="0" name=""/>
        <dsp:cNvSpPr/>
      </dsp:nvSpPr>
      <dsp:spPr>
        <a:xfrm>
          <a:off x="16309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1630987" y="556190"/>
        <a:ext cx="219391" cy="219982"/>
      </dsp:txXfrm>
    </dsp:sp>
    <dsp:sp modelId="{FF04ECBB-C20D-473A-91FA-08DF92D32CDB}">
      <dsp:nvSpPr>
        <dsp:cNvPr id="0" name=""/>
        <dsp:cNvSpPr/>
      </dsp:nvSpPr>
      <dsp:spPr>
        <a:xfrm>
          <a:off x="2074502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2450223"/>
            <a:satOff val="-10194"/>
            <a:lumOff val="24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Function ability</a:t>
          </a:r>
        </a:p>
      </dsp:txBody>
      <dsp:txXfrm>
        <a:off x="2100482" y="248647"/>
        <a:ext cx="1426420" cy="835068"/>
      </dsp:txXfrm>
    </dsp:sp>
    <dsp:sp modelId="{DD6FF145-5FA9-4E4A-809B-428253881258}">
      <dsp:nvSpPr>
        <dsp:cNvPr id="0" name=""/>
        <dsp:cNvSpPr/>
      </dsp:nvSpPr>
      <dsp:spPr>
        <a:xfrm>
          <a:off x="3700720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3700720" y="556190"/>
        <a:ext cx="219391" cy="219982"/>
      </dsp:txXfrm>
    </dsp:sp>
    <dsp:sp modelId="{04A196B7-985A-43D7-8F44-96F28BA93045}">
      <dsp:nvSpPr>
        <dsp:cNvPr id="0" name=""/>
        <dsp:cNvSpPr/>
      </dsp:nvSpPr>
      <dsp:spPr>
        <a:xfrm>
          <a:off x="4144235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Communicated</a:t>
          </a:r>
        </a:p>
      </dsp:txBody>
      <dsp:txXfrm>
        <a:off x="4170215" y="248647"/>
        <a:ext cx="1426420" cy="835068"/>
      </dsp:txXfrm>
    </dsp:sp>
    <dsp:sp modelId="{8685B28E-5C55-4437-8CE0-E67186D87021}">
      <dsp:nvSpPr>
        <dsp:cNvPr id="0" name=""/>
        <dsp:cNvSpPr/>
      </dsp:nvSpPr>
      <dsp:spPr>
        <a:xfrm>
          <a:off x="5770453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5770453" y="556190"/>
        <a:ext cx="219391" cy="219982"/>
      </dsp:txXfrm>
    </dsp:sp>
    <dsp:sp modelId="{C6864C67-220A-4DD8-979E-A8EA5A0496CB}">
      <dsp:nvSpPr>
        <dsp:cNvPr id="0" name=""/>
        <dsp:cNvSpPr/>
      </dsp:nvSpPr>
      <dsp:spPr>
        <a:xfrm>
          <a:off x="6213968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7350668"/>
            <a:satOff val="-30583"/>
            <a:lumOff val="72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Name</a:t>
          </a:r>
        </a:p>
      </dsp:txBody>
      <dsp:txXfrm>
        <a:off x="6239948" y="248647"/>
        <a:ext cx="1426420" cy="835068"/>
      </dsp:txXfrm>
    </dsp:sp>
    <dsp:sp modelId="{408D1669-DEC9-4BD2-A8EF-1374AE5D19D5}">
      <dsp:nvSpPr>
        <dsp:cNvPr id="0" name=""/>
        <dsp:cNvSpPr/>
      </dsp:nvSpPr>
      <dsp:spPr>
        <a:xfrm>
          <a:off x="78401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7840187" y="556190"/>
        <a:ext cx="219391" cy="219982"/>
      </dsp:txXfrm>
    </dsp:sp>
    <dsp:sp modelId="{1CCBF355-5975-426E-BCD5-EDD13ADD0100}">
      <dsp:nvSpPr>
        <dsp:cNvPr id="0" name=""/>
        <dsp:cNvSpPr/>
      </dsp:nvSpPr>
      <dsp:spPr>
        <a:xfrm>
          <a:off x="8283701" y="222667"/>
          <a:ext cx="1478380" cy="887028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Adaptable</a:t>
          </a:r>
        </a:p>
      </dsp:txBody>
      <dsp:txXfrm>
        <a:off x="8309681" y="248647"/>
        <a:ext cx="1426420" cy="83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D7719-525A-4F81-A225-F5048F665DCE}">
      <dsp:nvSpPr>
        <dsp:cNvPr id="0" name=""/>
        <dsp:cNvSpPr/>
      </dsp:nvSpPr>
      <dsp:spPr>
        <a:xfrm>
          <a:off x="4016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usability of your product</a:t>
          </a:r>
        </a:p>
      </dsp:txBody>
      <dsp:txXfrm>
        <a:off x="34876" y="252989"/>
        <a:ext cx="1694347" cy="991920"/>
      </dsp:txXfrm>
    </dsp:sp>
    <dsp:sp modelId="{E8F057CC-17EC-4B1E-BF0F-FF8847F9AC7F}">
      <dsp:nvSpPr>
        <dsp:cNvPr id="0" name=""/>
        <dsp:cNvSpPr/>
      </dsp:nvSpPr>
      <dsp:spPr>
        <a:xfrm>
          <a:off x="1935690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935690" y="618298"/>
        <a:ext cx="260600" cy="261302"/>
      </dsp:txXfrm>
    </dsp:sp>
    <dsp:sp modelId="{2F5C2F8E-5241-4AA4-AFE8-6E7AD736225F}">
      <dsp:nvSpPr>
        <dsp:cNvPr id="0" name=""/>
        <dsp:cNvSpPr/>
      </dsp:nvSpPr>
      <dsp:spPr>
        <a:xfrm>
          <a:off x="2462510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ergonomics of your product</a:t>
          </a:r>
        </a:p>
      </dsp:txBody>
      <dsp:txXfrm>
        <a:off x="2493370" y="252989"/>
        <a:ext cx="1694347" cy="991920"/>
      </dsp:txXfrm>
    </dsp:sp>
    <dsp:sp modelId="{F733D555-54DD-45D8-8A2B-B40DA7567F48}">
      <dsp:nvSpPr>
        <dsp:cNvPr id="0" name=""/>
        <dsp:cNvSpPr/>
      </dsp:nvSpPr>
      <dsp:spPr>
        <a:xfrm>
          <a:off x="4394184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394184" y="618298"/>
        <a:ext cx="260600" cy="261302"/>
      </dsp:txXfrm>
    </dsp:sp>
    <dsp:sp modelId="{32168141-6F6D-410C-9F30-B4C51C40681B}">
      <dsp:nvSpPr>
        <dsp:cNvPr id="0" name=""/>
        <dsp:cNvSpPr/>
      </dsp:nvSpPr>
      <dsp:spPr>
        <a:xfrm>
          <a:off x="4921004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aesthetic appeal of your product</a:t>
          </a:r>
        </a:p>
      </dsp:txBody>
      <dsp:txXfrm>
        <a:off x="4951864" y="252989"/>
        <a:ext cx="1694347" cy="991920"/>
      </dsp:txXfrm>
    </dsp:sp>
    <dsp:sp modelId="{0D35F016-5FB0-4E3F-B16C-F3038E5DDF57}">
      <dsp:nvSpPr>
        <dsp:cNvPr id="0" name=""/>
        <dsp:cNvSpPr/>
      </dsp:nvSpPr>
      <dsp:spPr>
        <a:xfrm>
          <a:off x="6852679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6852679" y="618298"/>
        <a:ext cx="260600" cy="261302"/>
      </dsp:txXfrm>
    </dsp:sp>
    <dsp:sp modelId="{488175FF-19D0-493A-B973-3357E64F7112}">
      <dsp:nvSpPr>
        <dsp:cNvPr id="0" name=""/>
        <dsp:cNvSpPr/>
      </dsp:nvSpPr>
      <dsp:spPr>
        <a:xfrm>
          <a:off x="7379499" y="222129"/>
          <a:ext cx="1756067" cy="1053640"/>
        </a:xfrm>
        <a:prstGeom prst="roundRect">
          <a:avLst>
            <a:gd name="adj" fmla="val 1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durability of your product</a:t>
          </a:r>
        </a:p>
      </dsp:txBody>
      <dsp:txXfrm>
        <a:off x="7410359" y="252989"/>
        <a:ext cx="1694347" cy="991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3-01-20T11:58:18.68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16244 14977 0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emf"/><Relationship Id="rId7" Type="http://schemas.openxmlformats.org/officeDocument/2006/relationships/image" Target="../media/image1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0.jpg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7.jpg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6.emf"/><Relationship Id="rId7" Type="http://schemas.openxmlformats.org/officeDocument/2006/relationships/image" Target="../media/image29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g"/><Relationship Id="rId4" Type="http://schemas.openxmlformats.org/officeDocument/2006/relationships/image" Target="../media/image7.emf"/><Relationship Id="rId9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1.png"/><Relationship Id="rId3" Type="http://schemas.openxmlformats.org/officeDocument/2006/relationships/image" Target="../media/image36.emf"/><Relationship Id="rId12" Type="http://schemas.openxmlformats.org/officeDocument/2006/relationships/image" Target="../media/image40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image" Target="../media/image39.jpeg"/><Relationship Id="rId5" Type="http://schemas.openxmlformats.org/officeDocument/2006/relationships/image" Target="../media/image38.emf"/><Relationship Id="rId10" Type="http://schemas.openxmlformats.org/officeDocument/2006/relationships/image" Target="../media/image32.png"/><Relationship Id="rId4" Type="http://schemas.openxmlformats.org/officeDocument/2006/relationships/image" Target="../media/image37.png"/><Relationship Id="rId1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50EB8B0B-E19F-32F4-BDF2-97024C213392}"/>
              </a:ext>
            </a:extLst>
          </p:cNvPr>
          <p:cNvSpPr/>
          <p:nvPr/>
        </p:nvSpPr>
        <p:spPr>
          <a:xfrm>
            <a:off x="6336058" y="100272"/>
            <a:ext cx="6677157" cy="649135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1966" y="5463880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5772823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8226" y="4224871"/>
            <a:ext cx="6156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9E9B142-2590-2F71-8DBA-86E51C3DDC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33253CC-DF20-977C-9BD4-BDEA84388984}"/>
              </a:ext>
            </a:extLst>
          </p:cNvPr>
          <p:cNvSpPr/>
          <p:nvPr/>
        </p:nvSpPr>
        <p:spPr>
          <a:xfrm>
            <a:off x="6409081" y="558427"/>
            <a:ext cx="6227528" cy="5962808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D245BD-99D0-4C04-BD26-DE62BF3BA752}"/>
              </a:ext>
            </a:extLst>
          </p:cNvPr>
          <p:cNvSpPr txBox="1"/>
          <p:nvPr/>
        </p:nvSpPr>
        <p:spPr>
          <a:xfrm>
            <a:off x="302148" y="2916342"/>
            <a:ext cx="7394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89"/>
            <a:ext cx="233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•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	Understanding of complete product development process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Understand how to build products with sustainable competitive advantage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445282B9-AEF4-C66C-F58F-2C408B0718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7346365" y="1822122"/>
            <a:ext cx="5802533" cy="32674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6DC980F-F368-586E-40EF-CDBFDEACDC9A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DB22FB0-06A7-5D78-5A73-782D498C64E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23664" y="55449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89"/>
            <a:ext cx="233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•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	Understanding of complete product development process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Understand how to build products with sustainable competitive advantage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Learn to prioritize new product ideas based on business strategic alignment, return on investments and ability to execute.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Deliver new product developments on time and how to manage a team (or virtual team) of project resources and multiple business units’ stakeholders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445282B9-AEF4-C66C-F58F-2C408B0718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7346365" y="1822122"/>
            <a:ext cx="5802533" cy="32674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6DC980F-F368-586E-40EF-CDBFDEACDC9A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DB22FB0-06A7-5D78-5A73-782D498C64E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23664" y="55449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21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999" y="236724"/>
            <a:ext cx="1928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4160" y="2108110"/>
            <a:ext cx="9666288" cy="443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4: Product Roadmaps &amp; How to Make Them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5:  - Business Model 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                    - Product and Brand Strategy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0BA83AA6-4E50-D8EC-D17E-9C4AC2A77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7077454" y="2692418"/>
            <a:ext cx="4962146" cy="24955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11CFAF-37D2-7408-13A8-BC1C74375F0F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6962238-2FD3-8D94-6A42-281076DF01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7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999" y="236724"/>
            <a:ext cx="1928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4160" y="2108110"/>
            <a:ext cx="9666288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0BA83AA6-4E50-D8EC-D17E-9C4AC2A77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7077454" y="2692418"/>
            <a:ext cx="4962146" cy="24955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11CFAF-37D2-7408-13A8-BC1C74375F0F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6962238-2FD3-8D94-6A42-281076DF01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832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62099" y="517011"/>
            <a:ext cx="57715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Examples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Rectangle: Single Corner Rounded 2">
            <a:extLst>
              <a:ext uri="{FF2B5EF4-FFF2-40B4-BE49-F238E27FC236}">
                <a16:creationId xmlns:a16="http://schemas.microsoft.com/office/drawing/2014/main" id="{051A1E7E-EEC9-EC17-445D-F91F1633C3D9}"/>
              </a:ext>
            </a:extLst>
          </p:cNvPr>
          <p:cNvSpPr/>
          <p:nvPr/>
        </p:nvSpPr>
        <p:spPr>
          <a:xfrm flipV="1">
            <a:off x="1" y="13350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FEA7B80-38B7-0ABD-CC07-146B1C5371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28826"/>
            <a:ext cx="8659664" cy="53007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30B9B6-1844-951A-F70E-B0EF62C64E18}"/>
              </a:ext>
            </a:extLst>
          </p:cNvPr>
          <p:cNvSpPr txBox="1"/>
          <p:nvPr/>
        </p:nvSpPr>
        <p:spPr>
          <a:xfrm>
            <a:off x="7651375" y="3080861"/>
            <a:ext cx="46165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Product Analysis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and Development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6D98657-BF68-F2BB-42F6-7D4FE4CF34D6}"/>
              </a:ext>
            </a:extLst>
          </p:cNvPr>
          <p:cNvSpPr/>
          <p:nvPr/>
        </p:nvSpPr>
        <p:spPr>
          <a:xfrm>
            <a:off x="7807728" y="48772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BFA41A-9CA4-D403-54E0-C6F099F37C54}"/>
              </a:ext>
            </a:extLst>
          </p:cNvPr>
          <p:cNvSpPr txBox="1"/>
          <p:nvPr/>
        </p:nvSpPr>
        <p:spPr>
          <a:xfrm>
            <a:off x="6632323" y="5686101"/>
            <a:ext cx="3005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ENT 614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Product Analysis (part one)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DDF7B1-AFF0-4893-D7A1-253FED33F88F}"/>
              </a:ext>
            </a:extLst>
          </p:cNvPr>
          <p:cNvSpPr txBox="1"/>
          <p:nvPr/>
        </p:nvSpPr>
        <p:spPr>
          <a:xfrm>
            <a:off x="721284" y="5949955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Aya Mohamed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C2BBBF-AFAB-401C-0246-175015335A57}"/>
              </a:ext>
            </a:extLst>
          </p:cNvPr>
          <p:cNvSpPr txBox="1"/>
          <p:nvPr/>
        </p:nvSpPr>
        <p:spPr>
          <a:xfrm>
            <a:off x="721284" y="5497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FCEC1951-4A04-B175-5379-0881E1C604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66032" y="33194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78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74916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and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1446" y="236724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6320" y="1973928"/>
            <a:ext cx="9666288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 in Design and Technology?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Why Is Product Analysis Necessary?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64C819-E407-4B95-A7AA-7EBF32BE2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377577" y="542048"/>
            <a:ext cx="880960" cy="27859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4F718C-AAD4-4A14-B4EB-5BD45CF3E3F4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5FB475B7-EEAA-99D3-47EC-8A4F7095A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8994231" y="3045004"/>
            <a:ext cx="3710586" cy="237161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45EAEA3-F1E0-B36D-A139-59DD5596C21A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EA1D5BD-4913-154F-4DD2-EDC3B141CB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96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74916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and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1446" y="236724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6320" y="1973928"/>
            <a:ext cx="966628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 in Design and Technology?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Why Is Product Analysis Necessary?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Examining the Difference Between Product Screening and Product Analysis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the Difference Between Customer Analysis and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Difference Between Ladle Analysis and Product Analysis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64C819-E407-4B95-A7AA-7EBF32BE2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377577" y="542048"/>
            <a:ext cx="880960" cy="27859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4F718C-AAD4-4A14-B4EB-5BD45CF3E3F4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5FB475B7-EEAA-99D3-47EC-8A4F7095A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8994231" y="3045004"/>
            <a:ext cx="3710586" cy="237161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45EAEA3-F1E0-B36D-A139-59DD5596C21A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EA1D5BD-4913-154F-4DD2-EDC3B141CB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9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Image result for Cartoon Person">
            <a:extLst>
              <a:ext uri="{FF2B5EF4-FFF2-40B4-BE49-F238E27FC236}">
                <a16:creationId xmlns:a16="http://schemas.microsoft.com/office/drawing/2014/main" id="{B49F4B89-AC69-BCB6-3328-18759BE0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570" y="2236256"/>
            <a:ext cx="2159332" cy="30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E562DBA-A673-A819-2F6F-7921BA20503B}"/>
              </a:ext>
            </a:extLst>
          </p:cNvPr>
          <p:cNvSpPr txBox="1"/>
          <p:nvPr/>
        </p:nvSpPr>
        <p:spPr>
          <a:xfrm>
            <a:off x="1050877" y="2265405"/>
            <a:ext cx="37605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 want to travel from one country to another one 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870DF0B-FEA9-D5C5-606B-6574B1681A1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42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Image result for Cartoon Person">
            <a:extLst>
              <a:ext uri="{FF2B5EF4-FFF2-40B4-BE49-F238E27FC236}">
                <a16:creationId xmlns:a16="http://schemas.microsoft.com/office/drawing/2014/main" id="{B49F4B89-AC69-BCB6-3328-18759BE0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570" y="2236256"/>
            <a:ext cx="2159332" cy="30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E562DBA-A673-A819-2F6F-7921BA20503B}"/>
              </a:ext>
            </a:extLst>
          </p:cNvPr>
          <p:cNvSpPr txBox="1"/>
          <p:nvPr/>
        </p:nvSpPr>
        <p:spPr>
          <a:xfrm>
            <a:off x="1050877" y="2265405"/>
            <a:ext cx="37605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 want to travel from one country to another one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050BC8-ED71-5E51-4EC8-D1AF9510D8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3676" y="1413587"/>
            <a:ext cx="2307446" cy="15182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6C7249-B810-F7CB-C968-13D0F5237F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3675" y="3092696"/>
            <a:ext cx="2307447" cy="1666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B5F9D6-5927-E88A-243F-2FD09090C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3675" y="4926960"/>
            <a:ext cx="2307447" cy="1371674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2EAFFEA-0978-8405-C9E2-3E71D953E2D9}"/>
              </a:ext>
            </a:extLst>
          </p:cNvPr>
          <p:cNvCxnSpPr/>
          <p:nvPr/>
        </p:nvCxnSpPr>
        <p:spPr>
          <a:xfrm flipV="1">
            <a:off x="7601803" y="2236256"/>
            <a:ext cx="968991" cy="4796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D99F0D5-222A-288E-187D-F334B5D5F5C5}"/>
              </a:ext>
            </a:extLst>
          </p:cNvPr>
          <p:cNvCxnSpPr>
            <a:cxnSpLocks/>
          </p:cNvCxnSpPr>
          <p:nvPr/>
        </p:nvCxnSpPr>
        <p:spPr>
          <a:xfrm flipV="1">
            <a:off x="7500318" y="3873335"/>
            <a:ext cx="1179658" cy="64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3EC22D8-6D2F-9E08-D314-9DA9F5E32A6F}"/>
              </a:ext>
            </a:extLst>
          </p:cNvPr>
          <p:cNvCxnSpPr>
            <a:cxnSpLocks/>
          </p:cNvCxnSpPr>
          <p:nvPr/>
        </p:nvCxnSpPr>
        <p:spPr>
          <a:xfrm>
            <a:off x="7754203" y="4860880"/>
            <a:ext cx="939421" cy="4623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Graphic 21">
            <a:extLst>
              <a:ext uri="{FF2B5EF4-FFF2-40B4-BE49-F238E27FC236}">
                <a16:creationId xmlns:a16="http://schemas.microsoft.com/office/drawing/2014/main" id="{49C95896-8B33-133D-6C06-19D5EC43A56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76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F9B93E0B-4A1B-4BDD-8194-67698B9CA2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8" name="Line 10">
              <a:extLst>
                <a:ext uri="{FF2B5EF4-FFF2-40B4-BE49-F238E27FC236}">
                  <a16:creationId xmlns:a16="http://schemas.microsoft.com/office/drawing/2014/main" id="{22541F1F-A6CB-4A05-B1BC-E7F9CC34C9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4157"/>
              <a:ext cx="32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CA6D98A-6E61-40F8-BB56-C856C69E4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499237F-D1A0-4B69-A64F-9503E35BF1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3951"/>
              <a:ext cx="1380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3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F7CA494-1450-8239-CE16-ECAECA41D17B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6D1D9CE-63A7-CB72-68AB-4298D0B7750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89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F9B93E0B-4A1B-4BDD-8194-67698B9CA2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8" name="Line 10">
              <a:extLst>
                <a:ext uri="{FF2B5EF4-FFF2-40B4-BE49-F238E27FC236}">
                  <a16:creationId xmlns:a16="http://schemas.microsoft.com/office/drawing/2014/main" id="{22541F1F-A6CB-4A05-B1BC-E7F9CC34C9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4157"/>
              <a:ext cx="32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CA6D98A-6E61-40F8-BB56-C856C69E4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499237F-D1A0-4B69-A64F-9503E35BF1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3951"/>
              <a:ext cx="1380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3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32FAC98C-6203-8A82-CE20-454B3C3DC1CE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8E23B49-1FAF-1780-0AE8-7C4EA01022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246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446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Every product is made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cost,</a:t>
            </a:r>
            <a:r>
              <a:rPr lang="en-US" sz="2400" dirty="0">
                <a:cs typeface="Tajawal ExtraBold" panose="00000800000000000000"/>
              </a:rPr>
              <a:t> and each is sold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price</a:t>
            </a:r>
            <a:r>
              <a:rPr lang="en-US" sz="2400" dirty="0">
                <a:cs typeface="Tajawal ExtraBold" panose="00000800000000000000"/>
              </a:rPr>
              <a:t>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The price that can be charged depends on the market, the quality, the marketing and the segment that is targeted.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5268E2E-4E21-B992-FC2C-D60A4A2C75BA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CF4F95E6-08C9-654A-6D69-3419C26145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781403"/>
            <a:ext cx="1638575" cy="76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37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446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Every product is made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cost,</a:t>
            </a:r>
            <a:r>
              <a:rPr lang="en-US" sz="2400" dirty="0">
                <a:cs typeface="Tajawal ExtraBold" panose="00000800000000000000"/>
              </a:rPr>
              <a:t> and each is sold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price</a:t>
            </a:r>
            <a:r>
              <a:rPr lang="en-US" sz="2400" dirty="0">
                <a:cs typeface="Tajawal ExtraBold" panose="00000800000000000000"/>
              </a:rPr>
              <a:t>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The price that can be charged depends on the market, the quality, the marketing and the segment that is targeted.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76673FE-FA8D-4A22-8C91-AC8C86181194}"/>
              </a:ext>
            </a:extLst>
          </p:cNvPr>
          <p:cNvGraphicFramePr/>
          <p:nvPr/>
        </p:nvGraphicFramePr>
        <p:xfrm>
          <a:off x="2040835" y="5145013"/>
          <a:ext cx="8892207" cy="913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5" name="Picture 24" descr="A bottle of soda&#10;&#10;Description automatically generated with medium confidence">
            <a:extLst>
              <a:ext uri="{FF2B5EF4-FFF2-40B4-BE49-F238E27FC236}">
                <a16:creationId xmlns:a16="http://schemas.microsoft.com/office/drawing/2014/main" id="{42483AD7-DA55-420D-B3EB-6CF191C8E2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75" b="95057" l="10000" r="90000">
                        <a14:foregroundMark x1="58556" y1="47701" x2="32444" y2="53736"/>
                        <a14:foregroundMark x1="32444" y1="53736" x2="57889" y2="51149"/>
                        <a14:foregroundMark x1="57889" y1="51149" x2="40556" y2="50460"/>
                        <a14:foregroundMark x1="40556" y1="50460" x2="53333" y2="47414"/>
                        <a14:foregroundMark x1="53333" y1="47414" x2="53000" y2="45632"/>
                        <a14:foregroundMark x1="70889" y1="42529" x2="29667" y2="44195"/>
                        <a14:foregroundMark x1="29667" y1="44195" x2="34333" y2="53506"/>
                        <a14:foregroundMark x1="34333" y1="53506" x2="56444" y2="54828"/>
                        <a14:foregroundMark x1="56444" y1="54828" x2="71556" y2="47356"/>
                        <a14:foregroundMark x1="71556" y1="47356" x2="66111" y2="40000"/>
                        <a14:foregroundMark x1="66111" y1="40000" x2="66111" y2="40402"/>
                        <a14:foregroundMark x1="27222" y1="41724" x2="21667" y2="48333"/>
                        <a14:foregroundMark x1="21667" y1="48333" x2="22111" y2="56034"/>
                        <a14:foregroundMark x1="22111" y1="56034" x2="58333" y2="55402"/>
                        <a14:foregroundMark x1="58333" y1="55402" x2="77889" y2="51552"/>
                        <a14:foregroundMark x1="77889" y1="51552" x2="72778" y2="44253"/>
                        <a14:foregroundMark x1="72778" y1="44253" x2="55556" y2="40230"/>
                        <a14:foregroundMark x1="55556" y1="40230" x2="24000" y2="43161"/>
                        <a14:foregroundMark x1="24000" y1="43161" x2="22333" y2="44655"/>
                        <a14:foregroundMark x1="57889" y1="747" x2="39667" y2="8448"/>
                        <a14:foregroundMark x1="39667" y1="8448" x2="46000" y2="17356"/>
                        <a14:foregroundMark x1="46000" y1="17356" x2="62667" y2="14770"/>
                        <a14:foregroundMark x1="65073" y1="10142" x2="66222" y2="7931"/>
                        <a14:foregroundMark x1="62667" y1="14770" x2="63680" y2="12822"/>
                        <a14:foregroundMark x1="61891" y1="4004" x2="58111" y2="575"/>
                        <a14:foregroundMark x1="66222" y1="7931" x2="65191" y2="6996"/>
                        <a14:foregroundMark x1="58111" y1="575" x2="58556" y2="1379"/>
                        <a14:foregroundMark x1="60111" y1="5230" x2="40556" y2="10575"/>
                        <a14:foregroundMark x1="40556" y1="10575" x2="42889" y2="18678"/>
                        <a14:foregroundMark x1="42889" y1="18678" x2="57778" y2="14598"/>
                        <a14:foregroundMark x1="57778" y1="14598" x2="60388" y2="6281"/>
                        <a14:foregroundMark x1="60257" y1="5703" x2="58222" y2="5402"/>
                        <a14:foregroundMark x1="58222" y1="8103" x2="44333" y2="12701"/>
                        <a14:foregroundMark x1="44333" y1="12701" x2="58222" y2="18218"/>
                        <a14:foregroundMark x1="58222" y1="18218" x2="58111" y2="7529"/>
                        <a14:foregroundMark x1="58111" y1="7529" x2="56778" y2="8506"/>
                        <a14:foregroundMark x1="46667" y1="89253" x2="20778" y2="95862"/>
                        <a14:foregroundMark x1="20778" y1="95862" x2="39000" y2="98448"/>
                        <a14:foregroundMark x1="39000" y1="98448" x2="74000" y2="95057"/>
                        <a14:foregroundMark x1="74000" y1="95057" x2="70222" y2="87989"/>
                        <a14:foregroundMark x1="70222" y1="87989" x2="46444" y2="86954"/>
                        <a14:foregroundMark x1="46444" y1="86954" x2="40333" y2="88333"/>
                        <a14:foregroundMark x1="29778" y1="48103" x2="26778" y2="56724"/>
                        <a14:foregroundMark x1="26778" y1="56724" x2="34444" y2="46609"/>
                        <a14:foregroundMark x1="34444" y1="46609" x2="30222" y2="45402"/>
                        <a14:foregroundMark x1="69778" y1="41379" x2="56667" y2="48448"/>
                        <a14:foregroundMark x1="56667" y1="48448" x2="73111" y2="45460"/>
                        <a14:foregroundMark x1="73111" y1="45460" x2="68667" y2="40172"/>
                        <a14:backgroundMark x1="62000" y1="5000" x2="63778" y2="12816"/>
                        <a14:backgroundMark x1="63778" y1="12816" x2="63889" y2="3391"/>
                        <a14:backgroundMark x1="63889" y1="3391" x2="63111" y2="8103"/>
                        <a14:backgroundMark x1="39556" y1="9253" x2="38444" y2="8678"/>
                        <a14:backgroundMark x1="62333" y1="13333" x2="62000" y2="14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028" y="418558"/>
            <a:ext cx="886027" cy="1712986"/>
          </a:xfrm>
          <a:prstGeom prst="rect">
            <a:avLst/>
          </a:prstGeom>
        </p:spPr>
      </p:pic>
      <p:pic>
        <p:nvPicPr>
          <p:cNvPr id="29" name="Picture 28" descr="Diagram&#10;&#10;Description automatically generated">
            <a:extLst>
              <a:ext uri="{FF2B5EF4-FFF2-40B4-BE49-F238E27FC236}">
                <a16:creationId xmlns:a16="http://schemas.microsoft.com/office/drawing/2014/main" id="{935DE8A2-B4B7-46B9-9526-C3F44A46859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836" y="3011886"/>
            <a:ext cx="2188687" cy="125278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5268E2E-4E21-B992-FC2C-D60A4A2C75BA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CF4F95E6-08C9-654A-6D69-3419C261453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781403"/>
            <a:ext cx="1638575" cy="76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25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C8BCE24-B3A7-4E21-A28E-02C205ECF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524" y="3449752"/>
            <a:ext cx="2143125" cy="2143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6149C5-01DA-261E-76BA-C5DBD3DA5040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62B56A5-CA09-DE07-A840-F2C7D01A89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43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r>
              <a:rPr lang="en-US" sz="2400" dirty="0">
                <a:cs typeface="Tajawal ExtraBold" panose="00000800000000000000"/>
              </a:rPr>
              <a:t>3-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Easily communicated</a:t>
            </a:r>
            <a:r>
              <a:rPr lang="en-US" sz="2400" dirty="0">
                <a:cs typeface="Tajawal ExtraBold" panose="00000800000000000000"/>
              </a:rPr>
              <a:t>: Users and potential users must know why they need to use it, what benefits they can derive from it, and what it does difference it does to their lives.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solidFill>
                  <a:srgbClr val="C00000"/>
                </a:solidFill>
                <a:cs typeface="Tajawal ExtraBold" panose="00000800000000000000"/>
              </a:rPr>
              <a:t>Advertising and 'brand building' best do this.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845A13E1-5600-43C2-8432-7C5B2E37B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32" y="4358569"/>
            <a:ext cx="2095500" cy="15906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C8BCE24-B3A7-4E21-A28E-02C205ECF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246" y="356306"/>
            <a:ext cx="2143125" cy="2143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6149C5-01DA-261E-76BA-C5DBD3DA5040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62B56A5-CA09-DE07-A840-F2C7D01A898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87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picture containing text, cat, indoor, bottle&#10;&#10;Description automatically generated">
            <a:extLst>
              <a:ext uri="{FF2B5EF4-FFF2-40B4-BE49-F238E27FC236}">
                <a16:creationId xmlns:a16="http://schemas.microsoft.com/office/drawing/2014/main" id="{35615800-D044-48E5-B813-AB46F9871B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99" y="4177649"/>
            <a:ext cx="1856596" cy="247192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F9E88C9-46CF-11C4-FB37-B162B3CDEBD5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EB64AEA-129F-7366-8DD8-387770B93E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5" y="5632713"/>
            <a:ext cx="1957016" cy="91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06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76673FE-FA8D-4A22-8C91-AC8C86181194}"/>
              </a:ext>
            </a:extLst>
          </p:cNvPr>
          <p:cNvGraphicFramePr/>
          <p:nvPr/>
        </p:nvGraphicFramePr>
        <p:xfrm>
          <a:off x="1166191" y="4726457"/>
          <a:ext cx="9766851" cy="1332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 descr="A picture containing text, cat, indoor, bottle&#10;&#10;Description automatically generated">
            <a:extLst>
              <a:ext uri="{FF2B5EF4-FFF2-40B4-BE49-F238E27FC236}">
                <a16:creationId xmlns:a16="http://schemas.microsoft.com/office/drawing/2014/main" id="{35615800-D044-48E5-B813-AB46F9871B1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744" y="1448906"/>
            <a:ext cx="1856596" cy="247192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F9E88C9-46CF-11C4-FB37-B162B3CDEBD5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EB64AEA-129F-7366-8DD8-387770B93ED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5" y="5632713"/>
            <a:ext cx="1957016" cy="91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7319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746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Types of Product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3184" y="3814177"/>
            <a:ext cx="9709424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Defining Newness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New-to-the-Company like Mac coffee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New-to-the-Market Place like uber introduce into new market </a:t>
            </a:r>
            <a:endParaRPr lang="ar-EG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C283B3-E4BC-4FD7-934E-FCC2DC629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4D9C14-6847-408E-8D23-8979F6D1C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3A27E6-90AA-478F-AF37-70FF77F1C4F2}"/>
              </a:ext>
            </a:extLst>
          </p:cNvPr>
          <p:cNvSpPr txBox="1"/>
          <p:nvPr/>
        </p:nvSpPr>
        <p:spPr>
          <a:xfrm>
            <a:off x="1139684" y="1974574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Existing Product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AC711E-E541-4CC7-890B-C813D1052990}"/>
              </a:ext>
            </a:extLst>
          </p:cNvPr>
          <p:cNvSpPr txBox="1"/>
          <p:nvPr/>
        </p:nvSpPr>
        <p:spPr>
          <a:xfrm>
            <a:off x="7109795" y="1967950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New Product </a:t>
            </a:r>
          </a:p>
        </p:txBody>
      </p:sp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2B277440-05AB-4127-A2A5-BDA2D3597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75" y="2698673"/>
            <a:ext cx="1094547" cy="1354637"/>
          </a:xfrm>
          <a:prstGeom prst="rect">
            <a:avLst/>
          </a:prstGeom>
        </p:spPr>
      </p:pic>
      <p:pic>
        <p:nvPicPr>
          <p:cNvPr id="19" name="Picture 18" descr="A close-up of a stethoscope on a table&#10;&#10;Description automatically generated with medium confidence">
            <a:extLst>
              <a:ext uri="{FF2B5EF4-FFF2-40B4-BE49-F238E27FC236}">
                <a16:creationId xmlns:a16="http://schemas.microsoft.com/office/drawing/2014/main" id="{2B1BB1A8-D049-4ABD-9B7C-D5A6BD47AC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648" y="2848910"/>
            <a:ext cx="2762250" cy="16573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9E70374-FE70-0B96-0469-DA800BBE83A3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EE0B57DD-D480-CB91-5F55-AEB56F2500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727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0401" y="498334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624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5"/>
            <a:ext cx="3179850" cy="605061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8CAD70-CB56-47BC-B279-CBE6A20769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567" y="2411673"/>
            <a:ext cx="2750654" cy="18272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BEABCE-1DD8-ED07-D344-6BC4B2CC17F2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D561F3BE-1BE0-849E-AA27-B2DF6CC457D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48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0401" y="498334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624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5"/>
            <a:ext cx="3179850" cy="605061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523664" y="1817717"/>
            <a:ext cx="773642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Moreover, most of these do what the company claims, and some thoroughly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fail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their product delivery.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All of this is the result of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Product Analysis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8CAD70-CB56-47BC-B279-CBE6A20769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216" y="719928"/>
            <a:ext cx="2750654" cy="18272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DFC9BC-F75B-42CF-AB1C-AEE85517D2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9329" r="29954"/>
          <a:stretch/>
        </p:blipFill>
        <p:spPr>
          <a:xfrm>
            <a:off x="8785681" y="2605301"/>
            <a:ext cx="1222425" cy="3848507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768180DA-A777-4E9D-89E6-BFD1E3B434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669" y="2712510"/>
            <a:ext cx="1494667" cy="1494667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A77C7F92-976D-4243-A426-47D24BDA49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7" r="37857"/>
          <a:stretch/>
        </p:blipFill>
        <p:spPr>
          <a:xfrm>
            <a:off x="10173669" y="4299441"/>
            <a:ext cx="1494667" cy="22949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BEABCE-1DD8-ED07-D344-6BC4B2CC17F2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D561F3BE-1BE0-849E-AA27-B2DF6CC457D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322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510206" y="1210632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B970A-EE98-4E39-82B9-1C5C9C2B8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" y="2971419"/>
            <a:ext cx="7937603" cy="1271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69C53-EF44-4C29-B5C7-5BB15FD3C5F6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3EC6A4-7A7B-B010-A55A-221B77E35021}"/>
              </a:ext>
            </a:extLst>
          </p:cNvPr>
          <p:cNvSpPr/>
          <p:nvPr/>
        </p:nvSpPr>
        <p:spPr>
          <a:xfrm>
            <a:off x="182354" y="54575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FABD182-5EA8-5E78-05C3-BBB6D6F15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21446" y="2018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35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510206" y="1210632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C0F213-63D5-4BEA-9835-08C5B3D5DFFE}"/>
              </a:ext>
            </a:extLst>
          </p:cNvPr>
          <p:cNvSpPr txBox="1"/>
          <p:nvPr/>
        </p:nvSpPr>
        <p:spPr>
          <a:xfrm>
            <a:off x="530085" y="4344194"/>
            <a:ext cx="105354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>
                <a:solidFill>
                  <a:srgbClr val="C00000"/>
                </a:solidFill>
              </a:defRPr>
            </a:lvl1pPr>
          </a:lstStyle>
          <a:p>
            <a:r>
              <a:rPr lang="en-US" dirty="0"/>
              <a:t>The distinguishing factor that attracts the customers and makes the product or service stand out from the competitors.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>
                <a:solidFill>
                  <a:srgbClr val="0A1F61"/>
                </a:solidFill>
              </a:rPr>
              <a:t>It is a unique point associated with the product like a differentiating feature, capability, cost, or some other customer-centric aspect that accounts for its selling potential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B970A-EE98-4E39-82B9-1C5C9C2B8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" y="2971419"/>
            <a:ext cx="7937603" cy="1271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69C53-EF44-4C29-B5C7-5BB15FD3C5F6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3EC6A4-7A7B-B010-A55A-221B77E35021}"/>
              </a:ext>
            </a:extLst>
          </p:cNvPr>
          <p:cNvSpPr/>
          <p:nvPr/>
        </p:nvSpPr>
        <p:spPr>
          <a:xfrm>
            <a:off x="182354" y="54575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FABD182-5EA8-5E78-05C3-BBB6D6F15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21446" y="2018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401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 is “the process of gathering, defining, and analyzing data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about a product or service to make better decisions.”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create products that fit the needs of your target market,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need to have a clear understanding of what those needs are. 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where product analysis comes in.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C075F7CB-EB6B-33C4-C53D-ECB9CC4DFC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7976363" y="2743534"/>
            <a:ext cx="5135109" cy="258253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5BC958D-543D-66CC-74DD-CD51D99F316C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DEE865F-8A24-3EEF-A804-7B9A783845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509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Its component parts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costs involved in making the product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design of the product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Competitive analysis.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EF3E97-E555-B9CD-7D87-A78D2C7FC83E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0C8A264-9239-C452-AF40-631754EEA4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363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0378" y="1523354"/>
            <a:ext cx="10489744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                                                           How it is made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Its component parts                                                      The manufacturing process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                 Its utility and usefulness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design of the product                                      The technology used in making the product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marketing                                              Its unique selling proposition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                                             Competitive analysis.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EF3E97-E555-B9CD-7D87-A78D2C7FC83E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0C8A264-9239-C452-AF40-631754EEA4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224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644214" y="1289460"/>
            <a:ext cx="98066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</p:txBody>
      </p:sp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6F5C7701-9251-417F-A8B9-B8523CD0F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859" y="3062302"/>
            <a:ext cx="2362200" cy="1933575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ABFDD447-7D42-4913-B5CB-A9854BE4C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523" y="3062303"/>
            <a:ext cx="3182112" cy="1933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C04F270-8809-7CD9-FDED-4DB9DE5F2F6C}"/>
              </a:ext>
            </a:extLst>
          </p:cNvPr>
          <p:cNvSpPr/>
          <p:nvPr/>
        </p:nvSpPr>
        <p:spPr>
          <a:xfrm>
            <a:off x="87761" y="561519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51751D-2B48-1BD4-91C0-6540FA8B01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21446" y="1890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2955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644214" y="1289460"/>
            <a:ext cx="980660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C00000"/>
                </a:solidFill>
              </a:rPr>
              <a:t>Product analysis </a:t>
            </a:r>
            <a:r>
              <a:rPr lang="en-US" sz="2400" dirty="0"/>
              <a:t>aims to understand as much as possible about a product so that informed decisions can be made</a:t>
            </a:r>
          </a:p>
        </p:txBody>
      </p:sp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6F5C7701-9251-417F-A8B9-B8523CD0F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956" y="3659049"/>
            <a:ext cx="2362200" cy="1933575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05FE877F-2AC8-4122-8F87-E402C225E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4" y="3316721"/>
            <a:ext cx="5894114" cy="3070246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ABFDD447-7D42-4913-B5CB-A9854BE4C4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985" y="4055530"/>
            <a:ext cx="3182112" cy="1933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C04F270-8809-7CD9-FDED-4DB9DE5F2F6C}"/>
              </a:ext>
            </a:extLst>
          </p:cNvPr>
          <p:cNvSpPr/>
          <p:nvPr/>
        </p:nvSpPr>
        <p:spPr>
          <a:xfrm>
            <a:off x="87761" y="561519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51751D-2B48-1BD4-91C0-6540FA8B015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21446" y="1890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524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2678" y="543490"/>
            <a:ext cx="10948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9A63E5-2F07-49E1-BAA7-134C133181C5}"/>
              </a:ext>
            </a:extLst>
          </p:cNvPr>
          <p:cNvSpPr txBox="1"/>
          <p:nvPr/>
        </p:nvSpPr>
        <p:spPr>
          <a:xfrm>
            <a:off x="3959086" y="3618710"/>
            <a:ext cx="4654826" cy="71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200000"/>
              </a:lnSpc>
              <a:defRPr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defRPr>
            </a:lvl1pPr>
          </a:lstStyle>
          <a:p>
            <a:r>
              <a:rPr lang="en-US" sz="2400" b="1" dirty="0">
                <a:solidFill>
                  <a:srgbClr val="C00000"/>
                </a:solidFill>
              </a:rPr>
              <a:t>Product Analysis Evaluate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6F53BF-EF7B-9A7A-E9B7-C004F5D05194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C13DF4C-0E41-0ABC-CF6D-FAA47801B0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5" y="5632713"/>
            <a:ext cx="1957016" cy="91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1940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2678" y="543490"/>
            <a:ext cx="10948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9A63E5-2F07-49E1-BAA7-134C133181C5}"/>
              </a:ext>
            </a:extLst>
          </p:cNvPr>
          <p:cNvSpPr txBox="1"/>
          <p:nvPr/>
        </p:nvSpPr>
        <p:spPr>
          <a:xfrm>
            <a:off x="3959086" y="3618710"/>
            <a:ext cx="4654826" cy="71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200000"/>
              </a:lnSpc>
              <a:defRPr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defRPr>
            </a:lvl1pPr>
          </a:lstStyle>
          <a:p>
            <a:r>
              <a:rPr lang="en-US" sz="2400" b="1" dirty="0">
                <a:solidFill>
                  <a:srgbClr val="C00000"/>
                </a:solidFill>
              </a:rPr>
              <a:t>Product Analysis Evaluate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0D3008E1-DE7E-4096-A821-2FD31393E147}"/>
              </a:ext>
            </a:extLst>
          </p:cNvPr>
          <p:cNvGraphicFramePr/>
          <p:nvPr/>
        </p:nvGraphicFramePr>
        <p:xfrm>
          <a:off x="2031999" y="4640434"/>
          <a:ext cx="9139583" cy="149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B56F53BF-EF7B-9A7A-E9B7-C004F5D05194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C13DF4C-0E41-0ABC-CF6D-FAA47801B0F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5" y="5632713"/>
            <a:ext cx="1957016" cy="91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242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8572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understanding these factors, you can make decisions to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Advance the user experience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Implement the customer’s needs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Improve your product roadmap. 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technology,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helps you understand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feasibility of your product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6C6E8AE-02BD-B8ED-4162-298B0CADE1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942282" y="2148498"/>
            <a:ext cx="4642768" cy="23349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98E3ACF-2325-86EB-9DFE-54DCC0ABF729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B072BB0-95F1-DFF1-2EB3-E605D906089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443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92164" y="44141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</a:t>
            </a:r>
            <a:r>
              <a:rPr lang="en-US" sz="2800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How well your product meets customer needs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complexity of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cost of manufacturing your product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2552A35-B1AF-8A88-24ED-275EF4573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8310752" y="2379520"/>
            <a:ext cx="4962146" cy="2495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46FEDED-834E-8CDE-8B5F-A09A416696CB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083FC88-BBD8-5E23-0A60-C1431C9695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057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92164" y="44141"/>
            <a:ext cx="108673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</a:t>
            </a:r>
            <a:r>
              <a:rPr lang="en-US" sz="2800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How well your product meets customer needs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complexity of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cost of manufacturing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time it will take to develop and deploy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demand for the features v/s the capacity of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your engineering team.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prioritization of certain features over others.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2552A35-B1AF-8A88-24ED-275EF4573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 rot="5400000">
            <a:off x="8310752" y="2379520"/>
            <a:ext cx="4962146" cy="2495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46FEDED-834E-8CDE-8B5F-A09A416696CB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083FC88-BBD8-5E23-0A60-C1431C9695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4948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66" y="2367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2026" y="1417336"/>
            <a:ext cx="9533101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different types of analyses can be done on a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 one provides valuable information that can be used to make decisions about the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essential because it helps you understand your product and how to make it better when it comes down to it.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b="1" i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 Without product analysis, you would be flying blind and making decisions based on guesswork.”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2720EC-858F-0368-0F9F-2F9CC85DA4E3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0A18479-7011-E0AA-E5B0-58A0C6C600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450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5945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Wrap Up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A0BBC3-032C-40EA-A147-2A12A28878EC}"/>
              </a:ext>
            </a:extLst>
          </p:cNvPr>
          <p:cNvSpPr txBox="1"/>
          <p:nvPr/>
        </p:nvSpPr>
        <p:spPr>
          <a:xfrm>
            <a:off x="1156320" y="1973928"/>
            <a:ext cx="966628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the product and its characters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Importance of Product Analysis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Examining the Difference Between Product Screening and Product Analysis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the Difference Between Customer Analysis and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Difference Between Ladle Analysis and Product Analysis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EAC59F-370F-E1FA-D223-9E2FAE84634E}"/>
              </a:ext>
            </a:extLst>
          </p:cNvPr>
          <p:cNvSpPr/>
          <p:nvPr/>
        </p:nvSpPr>
        <p:spPr>
          <a:xfrm>
            <a:off x="1995389" y="1444388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225C500E-13BD-6E73-89C9-46D0246EC9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56814" y="54701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9758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6365" y="2621984"/>
            <a:ext cx="6707581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19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DA767-8F13-4F07-923C-55FC94389DD9}"/>
              </a:ext>
            </a:extLst>
          </p:cNvPr>
          <p:cNvSpPr txBox="1"/>
          <p:nvPr/>
        </p:nvSpPr>
        <p:spPr>
          <a:xfrm>
            <a:off x="3485321" y="3004929"/>
            <a:ext cx="4134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Thank You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14:cNvPr>
              <p14:cNvContentPartPr/>
              <p14:nvPr/>
            </p14:nvContentPartPr>
            <p14:xfrm>
              <a:off x="5847840" y="5391720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832000" y="5328360"/>
                <a:ext cx="3168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6A45000C-D783-5E47-A80C-60A08FE299C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6" y="107359"/>
            <a:ext cx="12192000" cy="6843776"/>
          </a:xfrm>
          <a:prstGeom prst="rect">
            <a:avLst/>
          </a:prstGeom>
        </p:spPr>
      </p:pic>
      <p:sp>
        <p:nvSpPr>
          <p:cNvPr id="7" name="Right Triangle 6">
            <a:extLst>
              <a:ext uri="{FF2B5EF4-FFF2-40B4-BE49-F238E27FC236}">
                <a16:creationId xmlns:a16="http://schemas.microsoft.com/office/drawing/2014/main" id="{31C00207-2E1A-2457-3EED-DB06FD402800}"/>
              </a:ext>
            </a:extLst>
          </p:cNvPr>
          <p:cNvSpPr/>
          <p:nvPr/>
        </p:nvSpPr>
        <p:spPr>
          <a:xfrm flipH="1">
            <a:off x="6642928" y="3394557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EE6AE2-0110-8363-733D-E9A91E275D33}"/>
              </a:ext>
            </a:extLst>
          </p:cNvPr>
          <p:cNvSpPr txBox="1"/>
          <p:nvPr/>
        </p:nvSpPr>
        <p:spPr>
          <a:xfrm>
            <a:off x="626809" y="5807322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9" name="Parallelogram 13">
            <a:extLst>
              <a:ext uri="{FF2B5EF4-FFF2-40B4-BE49-F238E27FC236}">
                <a16:creationId xmlns:a16="http://schemas.microsoft.com/office/drawing/2014/main" id="{FE75BFED-509C-7209-074A-19E62B49C74A}"/>
              </a:ext>
            </a:extLst>
          </p:cNvPr>
          <p:cNvSpPr/>
          <p:nvPr/>
        </p:nvSpPr>
        <p:spPr>
          <a:xfrm rot="16200000" flipV="1">
            <a:off x="-2137966" y="4501661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043F38E-1D5A-6E30-FB1B-24F713E4455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6788" y="303447"/>
            <a:ext cx="2580006" cy="1204686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2642C86F-175E-FD72-8401-9513A6CDACF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250176" y="6200544"/>
            <a:ext cx="2279266" cy="3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14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1A42BC-8C3B-4898-9D30-F8742503E9E9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aca13214-df29-4e3c-a050-857c0bf7bd8e"/>
    <ds:schemaRef ds:uri="688354b5-287c-4cda-825e-1d7935aea40e"/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1743</Words>
  <Application>Microsoft Office PowerPoint</Application>
  <PresentationFormat>Widescreen</PresentationFormat>
  <Paragraphs>223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ayadawaba365.el</cp:lastModifiedBy>
  <cp:revision>8</cp:revision>
  <dcterms:created xsi:type="dcterms:W3CDTF">2023-04-29T09:08:00Z</dcterms:created>
  <dcterms:modified xsi:type="dcterms:W3CDTF">2025-01-08T17:26:01Z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