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Default Extension="svg" ContentType="image/sv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2"/>
  </p:notesMasterIdLst>
  <p:sldIdLst>
    <p:sldId id="526" r:id="rId2"/>
    <p:sldId id="527" r:id="rId3"/>
    <p:sldId id="549" r:id="rId4"/>
    <p:sldId id="489" r:id="rId5"/>
    <p:sldId id="582" r:id="rId6"/>
    <p:sldId id="595" r:id="rId7"/>
    <p:sldId id="546" r:id="rId8"/>
    <p:sldId id="589" r:id="rId9"/>
    <p:sldId id="576" r:id="rId10"/>
    <p:sldId id="548" r:id="rId11"/>
    <p:sldId id="577" r:id="rId12"/>
    <p:sldId id="578" r:id="rId13"/>
    <p:sldId id="547" r:id="rId14"/>
    <p:sldId id="579" r:id="rId15"/>
    <p:sldId id="580" r:id="rId16"/>
    <p:sldId id="581" r:id="rId17"/>
    <p:sldId id="550" r:id="rId18"/>
    <p:sldId id="583" r:id="rId19"/>
    <p:sldId id="584" r:id="rId20"/>
    <p:sldId id="528" r:id="rId21"/>
    <p:sldId id="585" r:id="rId22"/>
    <p:sldId id="586" r:id="rId23"/>
    <p:sldId id="587" r:id="rId24"/>
    <p:sldId id="596" r:id="rId25"/>
    <p:sldId id="588" r:id="rId26"/>
    <p:sldId id="590" r:id="rId27"/>
    <p:sldId id="597" r:id="rId28"/>
    <p:sldId id="591" r:id="rId29"/>
    <p:sldId id="602" r:id="rId30"/>
    <p:sldId id="592" r:id="rId31"/>
    <p:sldId id="603" r:id="rId32"/>
    <p:sldId id="593" r:id="rId33"/>
    <p:sldId id="604" r:id="rId34"/>
    <p:sldId id="594" r:id="rId35"/>
    <p:sldId id="598" r:id="rId36"/>
    <p:sldId id="486" r:id="rId37"/>
    <p:sldId id="599" r:id="rId38"/>
    <p:sldId id="600" r:id="rId39"/>
    <p:sldId id="601" r:id="rId40"/>
    <p:sldId id="349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="" xmlns:p14="http://schemas.microsoft.com/office/powerpoint/2010/main">
        <p14:section name="Default Section" id="{73925AE7-E9D8-48BC-A988-41815CE32A48}">
          <p14:sldIdLst>
            <p14:sldId id="526"/>
            <p14:sldId id="527"/>
            <p14:sldId id="549"/>
            <p14:sldId id="489"/>
            <p14:sldId id="582"/>
            <p14:sldId id="595"/>
            <p14:sldId id="546"/>
            <p14:sldId id="589"/>
            <p14:sldId id="576"/>
            <p14:sldId id="548"/>
            <p14:sldId id="577"/>
            <p14:sldId id="578"/>
            <p14:sldId id="547"/>
            <p14:sldId id="579"/>
            <p14:sldId id="580"/>
            <p14:sldId id="581"/>
            <p14:sldId id="550"/>
            <p14:sldId id="583"/>
            <p14:sldId id="584"/>
            <p14:sldId id="528"/>
            <p14:sldId id="585"/>
            <p14:sldId id="586"/>
            <p14:sldId id="587"/>
            <p14:sldId id="596"/>
            <p14:sldId id="588"/>
            <p14:sldId id="590"/>
            <p14:sldId id="597"/>
            <p14:sldId id="591"/>
            <p14:sldId id="602"/>
            <p14:sldId id="592"/>
            <p14:sldId id="603"/>
            <p14:sldId id="593"/>
            <p14:sldId id="604"/>
            <p14:sldId id="594"/>
            <p14:sldId id="598"/>
            <p14:sldId id="486"/>
            <p14:sldId id="599"/>
            <p14:sldId id="600"/>
            <p14:sldId id="601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472C4"/>
    <a:srgbClr val="000000"/>
    <a:srgbClr val="669BBC"/>
    <a:srgbClr val="2D3956"/>
    <a:srgbClr val="8E5A6D"/>
    <a:srgbClr val="FAC748"/>
    <a:srgbClr val="852F4A"/>
    <a:srgbClr val="FFFFF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>
        <p:scale>
          <a:sx n="66" d="100"/>
          <a:sy n="66" d="100"/>
        </p:scale>
        <p:origin x="-792" y="-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pPr/>
              <a:t>2/15/2024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369908703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369908703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36990870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369908703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369908703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369908703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369908703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369908703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369908703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369908703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369908703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369908703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369908703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369908703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369908703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369908703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369908703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369908703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369908703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Pursuit: </a:t>
            </a:r>
            <a:r>
              <a:rPr lang="ar-EG" dirty="0" smtClean="0"/>
              <a:t>السعي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pPr/>
              <a:t>36</a:t>
            </a:fld>
            <a:endParaRPr 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Pursuit: </a:t>
            </a:r>
            <a:r>
              <a:rPr lang="ar-EG" dirty="0" smtClean="0"/>
              <a:t>السعي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pPr/>
              <a:t>37</a:t>
            </a:fld>
            <a:endParaRPr 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Pursuit: </a:t>
            </a:r>
            <a:r>
              <a:rPr lang="ar-EG" dirty="0" smtClean="0"/>
              <a:t>السعي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pPr/>
              <a:t>38</a:t>
            </a:fld>
            <a:endParaRPr 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Pursuit: </a:t>
            </a:r>
            <a:r>
              <a:rPr lang="ar-EG" dirty="0" smtClean="0"/>
              <a:t>السعي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pPr/>
              <a:t>39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2/15/2024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2/15/2024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2/15/2024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2/15/2024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2/15/2024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2/15/2024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2/15/2024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2/15/2024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2/15/2024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2/15/2024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2/15/2024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xmlns="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xmlns="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=""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xmlns="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=""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xmlns="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=""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hape 18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5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 dirty="0"/>
          </a:p>
        </p:txBody>
      </p:sp>
      <p:sp>
        <p:nvSpPr>
          <p:cNvPr id="19" name="Shape 19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 sz="1600">
                <a:solidFill>
                  <a:schemeClr val="tx1"/>
                </a:solidFill>
              </a:defRPr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pPr lvl="1"/>
            <a:endParaRPr dirty="0"/>
          </a:p>
        </p:txBody>
      </p:sp>
      <p:sp>
        <p:nvSpPr>
          <p:cNvPr id="20" name="Shape 20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 sz="1200"/>
            </a:lvl1pPr>
            <a:lvl2pPr lvl="1">
              <a:buNone/>
              <a:defRPr sz="1200"/>
            </a:lvl2pPr>
            <a:lvl3pPr lvl="2">
              <a:buNone/>
              <a:defRPr sz="1200"/>
            </a:lvl3pPr>
            <a:lvl4pPr lvl="3">
              <a:buNone/>
              <a:defRPr sz="1200"/>
            </a:lvl4pPr>
            <a:lvl5pPr lvl="4">
              <a:buNone/>
              <a:defRPr sz="1200"/>
            </a:lvl5pPr>
            <a:lvl6pPr lvl="5">
              <a:buNone/>
              <a:defRPr sz="1200"/>
            </a:lvl6pPr>
            <a:lvl7pPr lvl="6">
              <a:buNone/>
              <a:defRPr sz="1200"/>
            </a:lvl7pPr>
            <a:lvl8pPr lvl="7">
              <a:buNone/>
              <a:defRPr sz="1200"/>
            </a:lvl8pPr>
            <a:lvl9pPr lvl="8">
              <a:buNone/>
              <a:defRPr sz="1200"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1_Section header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hape 15"/>
          <p:cNvSpPr txBox="1">
            <a:spLocks noGrp="1"/>
          </p:cNvSpPr>
          <p:nvPr>
            <p:ph type="title"/>
          </p:nvPr>
        </p:nvSpPr>
        <p:spPr>
          <a:xfrm>
            <a:off x="415600" y="2867800"/>
            <a:ext cx="11360800" cy="11223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6" name="Shape 1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pPr/>
              <a:t>2/15/2024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4" r:id="rId14"/>
    <p:sldLayoutId id="2147483667" r:id="rId15"/>
    <p:sldLayoutId id="2147483668" r:id="rId16"/>
    <p:sldLayoutId id="2147483669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4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6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6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6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6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7.sv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=""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=""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Prof.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Shereen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Taie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=""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21674" y="2365980"/>
            <a:ext cx="587808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Creative and Scientific Thinking</a:t>
            </a:r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=""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3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=""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403020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CRE252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Information Technology Department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=""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 cstate="print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=""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=""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=""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5658344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Creative and Scientific</a:t>
            </a:r>
          </a:p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Thinking</a:t>
            </a:r>
          </a:p>
          <a:p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=""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US" sz="2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394524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CRE252</a:t>
            </a: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Information Technology Department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Prof. </a:t>
            </a:r>
            <a:r>
              <a:rPr lang="en-US" sz="28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Shereen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Taie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=""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=""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xmlns="" id="{B5E37E79-C734-4EBE-9F75-392280F4D6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5600" y="869133"/>
            <a:ext cx="11360800" cy="763500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Learning Objectives:</a:t>
            </a:r>
            <a:endParaRPr lang="en-US" b="1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B462CDC7-F915-448E-A93D-8FC9B3E275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15600" y="1527973"/>
            <a:ext cx="11360800" cy="4555200"/>
          </a:xfrm>
        </p:spPr>
        <p:txBody>
          <a:bodyPr>
            <a:normAutofit fontScale="47500" lnSpcReduction="20000"/>
          </a:bodyPr>
          <a:lstStyle/>
          <a:p>
            <a:pPr>
              <a:lnSpc>
                <a:spcPct val="200000"/>
              </a:lnSpc>
            </a:pP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Three types of Scientific thinking</a:t>
            </a:r>
          </a:p>
          <a:p>
            <a:pPr>
              <a:lnSpc>
                <a:spcPct val="200000"/>
              </a:lnSpc>
            </a:pP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Creative/Divergent Thinking Definition</a:t>
            </a:r>
          </a:p>
          <a:p>
            <a:pPr>
              <a:lnSpc>
                <a:spcPct val="200000"/>
              </a:lnSpc>
            </a:pP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How to increase creativity?</a:t>
            </a:r>
          </a:p>
          <a:p>
            <a:pPr>
              <a:lnSpc>
                <a:spcPct val="200000"/>
              </a:lnSpc>
            </a:pP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Some approaches involved in creative thinking skills</a:t>
            </a:r>
          </a:p>
          <a:p>
            <a:pPr>
              <a:lnSpc>
                <a:spcPct val="200000"/>
              </a:lnSpc>
            </a:pP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Blocks to creativity</a:t>
            </a:r>
          </a:p>
          <a:p>
            <a:pPr>
              <a:lnSpc>
                <a:spcPct val="200000"/>
              </a:lnSpc>
            </a:pP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Critical/Convergent Thinking Definition</a:t>
            </a:r>
          </a:p>
          <a:p>
            <a:pPr>
              <a:lnSpc>
                <a:spcPct val="200000"/>
              </a:lnSpc>
            </a:pP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Lateral /</a:t>
            </a:r>
            <a:r>
              <a:rPr lang="en-US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Metacognition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Thinking Definition</a:t>
            </a:r>
          </a:p>
          <a:p>
            <a:pPr>
              <a:lnSpc>
                <a:spcPct val="200000"/>
              </a:lnSpc>
            </a:pP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Three types of Scientific thinking Steps</a:t>
            </a:r>
            <a:endParaRPr lang="en-US" sz="4000" dirty="0" smtClean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200000"/>
              </a:lnSpc>
            </a:pPr>
            <a:endParaRPr lang="en-US" sz="4000" b="1" dirty="0" smtClean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200000"/>
              </a:lnSpc>
            </a:pPr>
            <a:endParaRPr lang="en-US" sz="4000" b="1" dirty="0" smtClean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200000"/>
              </a:lnSpc>
            </a:pPr>
            <a:endParaRPr lang="en-US" sz="4800" b="1" dirty="0" smtClean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200000"/>
              </a:lnSpc>
            </a:pPr>
            <a:endParaRPr lang="en-US" sz="4000" b="1" dirty="0" smtClean="0"/>
          </a:p>
          <a:p>
            <a:pPr>
              <a:lnSpc>
                <a:spcPct val="200000"/>
              </a:lnSpc>
            </a:pPr>
            <a:endParaRPr lang="en-US" sz="4000" b="1" dirty="0" smtClean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200000"/>
              </a:lnSpc>
            </a:pPr>
            <a:endParaRPr lang="en-US" sz="4000" b="1" dirty="0" smtClean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200000"/>
              </a:lnSpc>
            </a:pPr>
            <a:endParaRPr lang="en-US" sz="2900" dirty="0" smtClean="0"/>
          </a:p>
          <a:p>
            <a:pPr>
              <a:lnSpc>
                <a:spcPct val="200000"/>
              </a:lnSpc>
            </a:pPr>
            <a:endParaRPr lang="en-US" dirty="0" smtClean="0"/>
          </a:p>
          <a:p>
            <a:pPr>
              <a:lnSpc>
                <a:spcPct val="200000"/>
              </a:lnSpc>
            </a:pPr>
            <a:endParaRPr lang="en-US" b="1" dirty="0" smtClean="0"/>
          </a:p>
          <a:p>
            <a:pPr>
              <a:lnSpc>
                <a:spcPct val="200000"/>
              </a:lnSpc>
            </a:pPr>
            <a:endParaRPr lang="en-US" b="1" dirty="0" smtClean="0"/>
          </a:p>
          <a:p>
            <a:pPr>
              <a:lnSpc>
                <a:spcPct val="200000"/>
              </a:lnSpc>
            </a:pPr>
            <a:endParaRPr lang="en-US" dirty="0" smtClean="0"/>
          </a:p>
          <a:p>
            <a:pPr>
              <a:lnSpc>
                <a:spcPct val="200000"/>
              </a:lnSpc>
            </a:pPr>
            <a:endParaRPr lang="en-US" dirty="0" smtClean="0"/>
          </a:p>
          <a:p>
            <a:pPr>
              <a:lnSpc>
                <a:spcPct val="200000"/>
              </a:lnSpc>
            </a:pPr>
            <a:endParaRPr lang="en-US" dirty="0" smtClean="0"/>
          </a:p>
          <a:p>
            <a:pPr>
              <a:lnSpc>
                <a:spcPct val="200000"/>
              </a:lnSpc>
            </a:pPr>
            <a:endParaRPr lang="en-US" dirty="0" smtClean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xmlns="" id="{2907E750-9155-4EF3-AE3B-D47A9282DD34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3</a:t>
            </a:fld>
            <a:endParaRPr lang="en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625A65B4-F2A8-05FC-5604-83D2080647B6}"/>
              </a:ext>
            </a:extLst>
          </p:cNvPr>
          <p:cNvSpPr/>
          <p:nvPr/>
        </p:nvSpPr>
        <p:spPr>
          <a:xfrm>
            <a:off x="2335893" y="500900"/>
            <a:ext cx="9856108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xmlns="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="" xmlns:p14="http://schemas.microsoft.com/office/powerpoint/2010/main" val="14361044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AF80551-6BB4-4F2D-933A-C75121B779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400" b="1" dirty="0" smtClean="0"/>
              <a:t>Three types of Scientific thinking</a:t>
            </a:r>
            <a:endParaRPr lang="en-US" sz="4400" b="1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xmlns="" id="{951A473B-82A8-4017-B374-545F4C37961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4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xmlns="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="" xmlns:p14="http://schemas.microsoft.com/office/powerpoint/2010/main" val="27209449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="" xmlns:a16="http://schemas.microsoft.com/office/drawing/2014/main" id="{951A473B-82A8-4017-B374-545F4C37961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5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161144" y="867900"/>
            <a:ext cx="10392227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sz="3200" b="1" dirty="0" smtClean="0">
                <a:solidFill>
                  <a:srgbClr val="FF0000"/>
                </a:solidFill>
              </a:rPr>
              <a:t>Scientific Thinking: </a:t>
            </a:r>
          </a:p>
          <a:p>
            <a:pPr marL="457200" indent="-457200">
              <a:lnSpc>
                <a:spcPct val="200000"/>
              </a:lnSpc>
              <a:buFont typeface="+mj-lt"/>
              <a:buAutoNum type="arabicPeriod"/>
            </a:pPr>
            <a:r>
              <a:rPr lang="en-US" sz="2400" b="1" dirty="0" smtClean="0"/>
              <a:t> Creative/Divergent Thinking</a:t>
            </a:r>
          </a:p>
          <a:p>
            <a:pPr marL="457200" indent="-457200">
              <a:lnSpc>
                <a:spcPct val="200000"/>
              </a:lnSpc>
              <a:buFont typeface="+mj-lt"/>
              <a:buAutoNum type="arabicPeriod"/>
            </a:pPr>
            <a:r>
              <a:rPr lang="en-US" sz="2400" b="1" dirty="0" smtClean="0"/>
              <a:t> Critical/Convergent Thinking</a:t>
            </a:r>
          </a:p>
          <a:p>
            <a:pPr marL="457200" indent="-457200">
              <a:lnSpc>
                <a:spcPct val="200000"/>
              </a:lnSpc>
              <a:buFont typeface="+mj-lt"/>
              <a:buAutoNum type="arabicPeriod"/>
            </a:pPr>
            <a:r>
              <a:rPr lang="en-US" sz="2400" b="1" dirty="0" smtClean="0"/>
              <a:t> Lateral /Metacognitive (thinking about their thinking) thinking individual.</a:t>
            </a:r>
            <a:endParaRPr lang="en-US" sz="2400" dirty="0" smtClean="0"/>
          </a:p>
          <a:p>
            <a:pPr algn="ctr">
              <a:lnSpc>
                <a:spcPct val="200000"/>
              </a:lnSpc>
            </a:pPr>
            <a:endParaRPr lang="en-US" sz="2400" b="1" i="1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20944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xmlns="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xmlns="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xmlns="" id="{C7D257D7-D9C6-8F63-F8F8-E2BE53F2E2DB}"/>
              </a:ext>
            </a:extLst>
          </p:cNvPr>
          <p:cNvSpPr txBox="1"/>
          <p:nvPr/>
        </p:nvSpPr>
        <p:spPr>
          <a:xfrm>
            <a:off x="6139556" y="1300334"/>
            <a:ext cx="56766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Creative/Divergent Thinking Definition</a:t>
            </a:r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AB738525-DD8E-2E85-F385-345FF64341EB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="" xmlns:p14="http://schemas.microsoft.com/office/powerpoint/2010/main" val="2257388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372051" y="1043136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>
              <a:buNone/>
            </a:pPr>
            <a:r>
              <a:rPr lang="en-US" sz="3600" b="1" dirty="0" smtClean="0">
                <a:solidFill>
                  <a:srgbClr val="FF0000"/>
                </a:solidFill>
              </a:rPr>
              <a:t>1. Creative/Divergent Thinking Definition:</a:t>
            </a:r>
          </a:p>
          <a:p>
            <a:pPr lvl="0" indent="-355600" algn="just">
              <a:lnSpc>
                <a:spcPct val="150000"/>
              </a:lnSpc>
              <a:buSzPts val="2000"/>
              <a:buNone/>
            </a:pPr>
            <a:endParaRPr lang="en-US" sz="800" b="1" dirty="0" smtClean="0"/>
          </a:p>
          <a:p>
            <a:pPr lvl="0" indent="-355600" algn="just">
              <a:lnSpc>
                <a:spcPct val="150000"/>
              </a:lnSpc>
              <a:buSzPts val="2000"/>
            </a:pPr>
            <a:r>
              <a:rPr lang="en-US" b="1" dirty="0" smtClean="0">
                <a:solidFill>
                  <a:srgbClr val="FF0000"/>
                </a:solidFill>
              </a:rPr>
              <a:t>Divergent </a:t>
            </a:r>
            <a:r>
              <a:rPr lang="en-US" b="1" dirty="0">
                <a:solidFill>
                  <a:srgbClr val="FF0000"/>
                </a:solidFill>
              </a:rPr>
              <a:t>Thinking </a:t>
            </a:r>
            <a:r>
              <a:rPr lang="en-US" dirty="0" smtClean="0"/>
              <a:t>is a thought process or method </a:t>
            </a:r>
            <a:r>
              <a:rPr lang="en-US" u="sng" dirty="0" smtClean="0"/>
              <a:t>used to generate creative ideas</a:t>
            </a:r>
            <a:r>
              <a:rPr lang="en-US" dirty="0" smtClean="0"/>
              <a:t> by </a:t>
            </a:r>
            <a:r>
              <a:rPr lang="en-US" u="sng" dirty="0" smtClean="0"/>
              <a:t>exploring many possible solutions</a:t>
            </a:r>
            <a:r>
              <a:rPr lang="en-US" dirty="0" smtClean="0"/>
              <a:t>.</a:t>
            </a:r>
          </a:p>
          <a:p>
            <a:pPr lvl="0" indent="-355600" algn="just">
              <a:lnSpc>
                <a:spcPct val="150000"/>
              </a:lnSpc>
              <a:buSzPts val="2000"/>
            </a:pPr>
            <a:r>
              <a:rPr lang="en-US" b="1" dirty="0">
                <a:solidFill>
                  <a:srgbClr val="FF0000"/>
                </a:solidFill>
              </a:rPr>
              <a:t>Divergent Thinking </a:t>
            </a:r>
            <a:r>
              <a:rPr lang="en-US" dirty="0" smtClean="0"/>
              <a:t>typically occurs in a spontaneous, free-flowing, </a:t>
            </a:r>
            <a:r>
              <a:rPr lang="en-US" u="sng" dirty="0" smtClean="0"/>
              <a:t>“non-linear” manner</a:t>
            </a:r>
            <a:r>
              <a:rPr lang="en-US" dirty="0" smtClean="0"/>
              <a:t>, such that </a:t>
            </a:r>
            <a:r>
              <a:rPr lang="en-US" u="sng" dirty="0" smtClean="0"/>
              <a:t>many ideas are generated</a:t>
            </a:r>
            <a:r>
              <a:rPr lang="en-US" dirty="0" smtClean="0"/>
              <a:t> in an emergent cognitive fashion.</a:t>
            </a:r>
            <a:endParaRPr lang="en" dirty="0" smtClean="0"/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7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="" xmlns:p14="http://schemas.microsoft.com/office/powerpoint/2010/main" val="3399733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372051" y="1043136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>
              <a:buNone/>
            </a:pPr>
            <a:r>
              <a:rPr lang="en-US" sz="3600" b="1" dirty="0" smtClean="0">
                <a:solidFill>
                  <a:srgbClr val="FF0000"/>
                </a:solidFill>
              </a:rPr>
              <a:t>1. Creative/Divergent Thinking Definition:</a:t>
            </a:r>
          </a:p>
          <a:p>
            <a:pPr lvl="0" indent="-355600" algn="just">
              <a:lnSpc>
                <a:spcPct val="150000"/>
              </a:lnSpc>
              <a:buSzPts val="2000"/>
              <a:buNone/>
            </a:pPr>
            <a:endParaRPr lang="en-US" sz="800" b="1" dirty="0" smtClean="0"/>
          </a:p>
          <a:p>
            <a:pPr indent="-355600" algn="just">
              <a:lnSpc>
                <a:spcPct val="150000"/>
              </a:lnSpc>
              <a:buSzPts val="2000"/>
            </a:pPr>
            <a:r>
              <a:rPr lang="en-US" sz="2400" u="sng" dirty="0" smtClean="0"/>
              <a:t>Many possible solutions </a:t>
            </a:r>
            <a:r>
              <a:rPr lang="en-US" sz="2400" dirty="0" smtClean="0"/>
              <a:t>are </a:t>
            </a:r>
            <a:r>
              <a:rPr lang="en-US" sz="2400" u="sng" dirty="0" smtClean="0"/>
              <a:t>explored in a short amount of time</a:t>
            </a:r>
            <a:r>
              <a:rPr lang="en-US" sz="2400" dirty="0" smtClean="0"/>
              <a:t>, and </a:t>
            </a:r>
            <a:r>
              <a:rPr lang="en-US" sz="2400" u="sng" dirty="0" smtClean="0"/>
              <a:t>unexpected connections are drawn</a:t>
            </a:r>
            <a:r>
              <a:rPr lang="en-US" sz="2400" dirty="0" smtClean="0"/>
              <a:t>.</a:t>
            </a:r>
          </a:p>
          <a:p>
            <a:pPr indent="-355600" algn="just">
              <a:lnSpc>
                <a:spcPct val="150000"/>
              </a:lnSpc>
              <a:buSzPts val="2000"/>
            </a:pPr>
            <a:endParaRPr lang="en-US" sz="2400" dirty="0" smtClean="0"/>
          </a:p>
          <a:p>
            <a:pPr indent="-355600" algn="just">
              <a:lnSpc>
                <a:spcPct val="150000"/>
              </a:lnSpc>
              <a:buSzPts val="2000"/>
            </a:pPr>
            <a:r>
              <a:rPr lang="en-US" sz="2400" u="sng" dirty="0" smtClean="0"/>
              <a:t>After</a:t>
            </a:r>
            <a:r>
              <a:rPr lang="en-US" sz="2400" dirty="0" smtClean="0"/>
              <a:t> the process of </a:t>
            </a:r>
            <a:r>
              <a:rPr lang="en-US" sz="2400" u="sng" dirty="0" smtClean="0"/>
              <a:t>divergent thinking has been completed</a:t>
            </a:r>
            <a:r>
              <a:rPr lang="en-US" sz="2400" dirty="0" smtClean="0"/>
              <a:t>, </a:t>
            </a:r>
            <a:r>
              <a:rPr lang="en-US" sz="2400" u="sng" dirty="0" smtClean="0"/>
              <a:t>ideas and information are organized and structured using convergent thinking</a:t>
            </a:r>
            <a:r>
              <a:rPr lang="en-US" sz="2400" dirty="0" smtClean="0"/>
              <a:t>.</a:t>
            </a:r>
          </a:p>
          <a:p>
            <a:pPr lvl="0" indent="-355600" algn="just">
              <a:lnSpc>
                <a:spcPct val="150000"/>
              </a:lnSpc>
              <a:buSzPts val="2000"/>
            </a:pPr>
            <a:endParaRPr lang="en-US" dirty="0" smtClean="0"/>
          </a:p>
          <a:p>
            <a:pPr lvl="0" indent="-355600" algn="just">
              <a:lnSpc>
                <a:spcPct val="150000"/>
              </a:lnSpc>
              <a:buSzPts val="2000"/>
            </a:pPr>
            <a:endParaRPr lang="en-US" dirty="0" smtClean="0"/>
          </a:p>
          <a:p>
            <a:pPr marL="457200" marR="0" lvl="0" indent="-3556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000"/>
              <a:buChar char="●"/>
            </a:pPr>
            <a:endParaRPr lang="en" dirty="0" smtClean="0">
              <a:solidFill>
                <a:srgbClr val="0070C0"/>
              </a:solidFill>
            </a:endParaRPr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8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="" xmlns:p14="http://schemas.microsoft.com/office/powerpoint/2010/main" val="3399733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372051" y="1043136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>
              <a:buNone/>
            </a:pPr>
            <a:r>
              <a:rPr lang="en-US" sz="3600" b="1" dirty="0" smtClean="0">
                <a:solidFill>
                  <a:srgbClr val="FF0000"/>
                </a:solidFill>
              </a:rPr>
              <a:t>1. Creative/Divergent Thinking Definition:</a:t>
            </a:r>
          </a:p>
          <a:p>
            <a:pPr lvl="0" indent="-355600" algn="just">
              <a:lnSpc>
                <a:spcPct val="150000"/>
              </a:lnSpc>
              <a:buSzPts val="2000"/>
              <a:buNone/>
            </a:pPr>
            <a:endParaRPr lang="en-US" sz="800" b="1" dirty="0" smtClean="0"/>
          </a:p>
          <a:p>
            <a:pPr lvl="0" indent="-355600" algn="just">
              <a:lnSpc>
                <a:spcPct val="150000"/>
              </a:lnSpc>
              <a:buSzPts val="2000"/>
              <a:buNone/>
            </a:pPr>
            <a:endParaRPr lang="en-US" sz="2400" dirty="0" smtClean="0"/>
          </a:p>
          <a:p>
            <a:pPr lvl="0" indent="-355600" algn="just">
              <a:lnSpc>
                <a:spcPct val="150000"/>
              </a:lnSpc>
              <a:buSzPts val="2000"/>
            </a:pPr>
            <a:endParaRPr lang="en-US" dirty="0" smtClean="0"/>
          </a:p>
          <a:p>
            <a:pPr lvl="0" indent="-355600" algn="just">
              <a:lnSpc>
                <a:spcPct val="150000"/>
              </a:lnSpc>
              <a:buSzPts val="2000"/>
            </a:pPr>
            <a:endParaRPr lang="en-US" dirty="0" smtClean="0"/>
          </a:p>
          <a:p>
            <a:pPr marL="457200" marR="0" lvl="0" indent="-3556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000"/>
              <a:buChar char="●"/>
            </a:pPr>
            <a:endParaRPr lang="en" dirty="0" smtClean="0">
              <a:solidFill>
                <a:srgbClr val="0070C0"/>
              </a:solidFill>
            </a:endParaRPr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9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46161" y="2291828"/>
            <a:ext cx="10739315" cy="25394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399733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10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14651" y="1091821"/>
            <a:ext cx="10495128" cy="4995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399733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372051" y="1043136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>
              <a:buNone/>
            </a:pPr>
            <a:r>
              <a:rPr lang="en-US" sz="3600" b="1" dirty="0" smtClean="0">
                <a:solidFill>
                  <a:srgbClr val="FF0000"/>
                </a:solidFill>
              </a:rPr>
              <a:t>The background of creative thinking?</a:t>
            </a:r>
          </a:p>
          <a:p>
            <a:pPr lvl="0" indent="-355600" algn="just">
              <a:lnSpc>
                <a:spcPct val="150000"/>
              </a:lnSpc>
              <a:buSzPts val="2000"/>
              <a:buNone/>
            </a:pPr>
            <a:endParaRPr lang="en-US" sz="800" b="1" dirty="0" smtClean="0"/>
          </a:p>
          <a:p>
            <a:pPr lvl="0" indent="-355600" algn="just">
              <a:lnSpc>
                <a:spcPct val="150000"/>
              </a:lnSpc>
              <a:buSzPts val="2000"/>
              <a:buNone/>
            </a:pPr>
            <a:endParaRPr lang="en-US" sz="2400" dirty="0" smtClean="0"/>
          </a:p>
          <a:p>
            <a:pPr lvl="0" indent="-355600" algn="just">
              <a:lnSpc>
                <a:spcPct val="150000"/>
              </a:lnSpc>
              <a:buSzPts val="2000"/>
            </a:pPr>
            <a:endParaRPr lang="en-US" dirty="0" smtClean="0"/>
          </a:p>
          <a:p>
            <a:pPr lvl="0" indent="-355600" algn="just">
              <a:lnSpc>
                <a:spcPct val="150000"/>
              </a:lnSpc>
              <a:buSzPts val="2000"/>
            </a:pPr>
            <a:endParaRPr lang="en-US" dirty="0" smtClean="0"/>
          </a:p>
          <a:p>
            <a:pPr marL="457200" marR="0" lvl="0" indent="-3556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000"/>
              <a:buChar char="●"/>
            </a:pPr>
            <a:endParaRPr lang="en" dirty="0" smtClean="0">
              <a:solidFill>
                <a:srgbClr val="0070C0"/>
              </a:solidFill>
            </a:endParaRPr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11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11" name="Rectangle 10"/>
          <p:cNvSpPr/>
          <p:nvPr/>
        </p:nvSpPr>
        <p:spPr>
          <a:xfrm>
            <a:off x="586854" y="1855296"/>
            <a:ext cx="10849971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800" dirty="0" smtClean="0"/>
          </a:p>
          <a:p>
            <a:r>
              <a:rPr lang="en-US" sz="2800" b="1" dirty="0" smtClean="0"/>
              <a:t>Creative thinking represent:</a:t>
            </a:r>
          </a:p>
          <a:p>
            <a:endParaRPr lang="en-US" sz="2800" b="1" dirty="0" smtClean="0"/>
          </a:p>
          <a:p>
            <a:r>
              <a:rPr lang="en-US" sz="2800" dirty="0" smtClean="0"/>
              <a:t>• </a:t>
            </a:r>
            <a:r>
              <a:rPr lang="en-US" sz="2800" dirty="0" smtClean="0">
                <a:solidFill>
                  <a:srgbClr val="0070C0"/>
                </a:solidFill>
              </a:rPr>
              <a:t>Open</a:t>
            </a:r>
            <a:r>
              <a:rPr lang="en-US" sz="2800" dirty="0" smtClean="0"/>
              <a:t> approach </a:t>
            </a:r>
            <a:r>
              <a:rPr lang="en-US" sz="2800" dirty="0" smtClean="0">
                <a:solidFill>
                  <a:srgbClr val="0070C0"/>
                </a:solidFill>
              </a:rPr>
              <a:t>more </a:t>
            </a:r>
            <a:r>
              <a:rPr lang="en-US" sz="2800" dirty="0" smtClean="0"/>
              <a:t>than</a:t>
            </a:r>
            <a:r>
              <a:rPr lang="en-US" sz="2800" dirty="0" smtClean="0">
                <a:solidFill>
                  <a:srgbClr val="0070C0"/>
                </a:solidFill>
              </a:rPr>
              <a:t> critical thinking</a:t>
            </a:r>
            <a:r>
              <a:rPr lang="en-US" sz="2800" dirty="0" smtClean="0"/>
              <a:t>.</a:t>
            </a:r>
          </a:p>
          <a:p>
            <a:endParaRPr lang="en-US" sz="2800" dirty="0" smtClean="0"/>
          </a:p>
          <a:p>
            <a:r>
              <a:rPr lang="en-US" sz="2800" dirty="0" smtClean="0"/>
              <a:t>• </a:t>
            </a:r>
            <a:r>
              <a:rPr lang="en-US" sz="2800" dirty="0" smtClean="0">
                <a:solidFill>
                  <a:srgbClr val="0070C0"/>
                </a:solidFill>
              </a:rPr>
              <a:t>Less ordered, less structured, less predictable</a:t>
            </a:r>
            <a:r>
              <a:rPr lang="en-US" sz="2800" dirty="0" smtClean="0"/>
              <a:t> than </a:t>
            </a:r>
            <a:r>
              <a:rPr lang="en-US" sz="2800" dirty="0" smtClean="0">
                <a:solidFill>
                  <a:srgbClr val="0070C0"/>
                </a:solidFill>
              </a:rPr>
              <a:t>critical thinking</a:t>
            </a:r>
            <a:r>
              <a:rPr lang="en-US" sz="2800" dirty="0" smtClean="0"/>
              <a:t>. </a:t>
            </a:r>
          </a:p>
        </p:txBody>
      </p:sp>
    </p:spTree>
    <p:extLst>
      <p:ext uri="{BB962C8B-B14F-4D97-AF65-F5344CB8AC3E}">
        <p14:creationId xmlns="" xmlns:p14="http://schemas.microsoft.com/office/powerpoint/2010/main" val="3399733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xmlns="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xmlns="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xmlns="" id="{C7D257D7-D9C6-8F63-F8F8-E2BE53F2E2DB}"/>
              </a:ext>
            </a:extLst>
          </p:cNvPr>
          <p:cNvSpPr txBox="1"/>
          <p:nvPr/>
        </p:nvSpPr>
        <p:spPr>
          <a:xfrm>
            <a:off x="6301339" y="1259391"/>
            <a:ext cx="49467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How to increase creativity?</a:t>
            </a:r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AB738525-DD8E-2E85-F385-345FF64341EB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="" xmlns:p14="http://schemas.microsoft.com/office/powerpoint/2010/main" val="2257388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358403" y="1821072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 indent="-355600" algn="just">
              <a:lnSpc>
                <a:spcPct val="150000"/>
              </a:lnSpc>
              <a:buSzPts val="2000"/>
              <a:buNone/>
            </a:pPr>
            <a:endParaRPr lang="en-US" sz="800" b="1" dirty="0" smtClean="0"/>
          </a:p>
          <a:p>
            <a:pPr lvl="0" indent="-355600" algn="just">
              <a:lnSpc>
                <a:spcPct val="150000"/>
              </a:lnSpc>
              <a:buSzPts val="2000"/>
              <a:buNone/>
            </a:pPr>
            <a:r>
              <a:rPr lang="en-US" b="1" dirty="0" smtClean="0"/>
              <a:t>1. Learn Through Curiosity </a:t>
            </a:r>
            <a:r>
              <a:rPr lang="ar-EG" sz="1600" dirty="0" smtClean="0"/>
              <a:t>فضول</a:t>
            </a:r>
            <a:r>
              <a:rPr lang="en-US" sz="1600" dirty="0" smtClean="0"/>
              <a:t>- </a:t>
            </a:r>
            <a:r>
              <a:rPr lang="ar-EG" sz="1600" dirty="0" smtClean="0"/>
              <a:t>حب إستطلاع</a:t>
            </a:r>
            <a:r>
              <a:rPr lang="en-US" sz="1600" dirty="0" smtClean="0"/>
              <a:t> </a:t>
            </a:r>
            <a:endParaRPr lang="en-US" sz="1600" b="1" dirty="0" smtClean="0"/>
          </a:p>
          <a:p>
            <a:pPr lvl="0" indent="-355600" algn="just">
              <a:lnSpc>
                <a:spcPct val="150000"/>
              </a:lnSpc>
              <a:buSzPts val="2000"/>
              <a:buNone/>
            </a:pPr>
            <a:endParaRPr lang="en-US" b="1" dirty="0" smtClean="0"/>
          </a:p>
          <a:p>
            <a:pPr>
              <a:buNone/>
            </a:pPr>
            <a:r>
              <a:rPr lang="en-US" dirty="0" smtClean="0"/>
              <a:t>• The </a:t>
            </a:r>
            <a:r>
              <a:rPr lang="en-US" u="sng" dirty="0" smtClean="0"/>
              <a:t>human brain works magically </a:t>
            </a:r>
            <a:r>
              <a:rPr lang="en-US" dirty="0" smtClean="0"/>
              <a:t>when you </a:t>
            </a:r>
            <a:r>
              <a:rPr lang="en-US" dirty="0" smtClean="0">
                <a:solidFill>
                  <a:srgbClr val="0070C0"/>
                </a:solidFill>
              </a:rPr>
              <a:t>read enough </a:t>
            </a:r>
            <a:r>
              <a:rPr lang="en-US" dirty="0" smtClean="0"/>
              <a:t>or </a:t>
            </a:r>
            <a:r>
              <a:rPr lang="en-US" dirty="0" smtClean="0">
                <a:solidFill>
                  <a:srgbClr val="0070C0"/>
                </a:solidFill>
              </a:rPr>
              <a:t>talk to enough experts</a:t>
            </a:r>
            <a:r>
              <a:rPr lang="en-US" dirty="0" smtClean="0"/>
              <a:t>,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• When you </a:t>
            </a:r>
            <a:r>
              <a:rPr lang="en-US" dirty="0" smtClean="0">
                <a:solidFill>
                  <a:srgbClr val="0070C0"/>
                </a:solidFill>
              </a:rPr>
              <a:t>have enough inputs</a:t>
            </a:r>
            <a:r>
              <a:rPr lang="en-US" dirty="0" smtClean="0"/>
              <a:t>, </a:t>
            </a:r>
            <a:r>
              <a:rPr lang="en-US" u="sng" dirty="0" smtClean="0"/>
              <a:t>new ideas start appearing</a:t>
            </a:r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13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691120" y="721697"/>
            <a:ext cx="2173049" cy="25401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399733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259308" y="1534475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 indent="-355600" algn="just">
              <a:lnSpc>
                <a:spcPct val="150000"/>
              </a:lnSpc>
              <a:buSzPts val="2000"/>
              <a:buNone/>
            </a:pPr>
            <a:endParaRPr lang="en-US" sz="800" b="1" dirty="0" smtClean="0"/>
          </a:p>
          <a:p>
            <a:endParaRPr lang="en-US" dirty="0" smtClean="0"/>
          </a:p>
          <a:p>
            <a:pPr>
              <a:buNone/>
            </a:pPr>
            <a:r>
              <a:rPr lang="en-US" b="1" dirty="0" smtClean="0"/>
              <a:t>2. Do Something You Love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• </a:t>
            </a:r>
            <a:r>
              <a:rPr lang="en-US" dirty="0" smtClean="0">
                <a:solidFill>
                  <a:srgbClr val="0070C0"/>
                </a:solidFill>
              </a:rPr>
              <a:t>Do something that pleases you </a:t>
            </a:r>
            <a:r>
              <a:rPr lang="en-US" dirty="0" smtClean="0"/>
              <a:t>that </a:t>
            </a:r>
            <a:r>
              <a:rPr lang="en-US" u="sng" dirty="0" smtClean="0"/>
              <a:t>is the way to learn the most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• When you are </a:t>
            </a:r>
            <a:r>
              <a:rPr lang="en-US" dirty="0" smtClean="0">
                <a:solidFill>
                  <a:srgbClr val="0070C0"/>
                </a:solidFill>
              </a:rPr>
              <a:t>doing something with such enjoyment</a:t>
            </a:r>
            <a:r>
              <a:rPr lang="en-US" dirty="0" smtClean="0"/>
              <a:t>, you </a:t>
            </a:r>
            <a:r>
              <a:rPr lang="en-US" u="sng" dirty="0" smtClean="0"/>
              <a:t>don't notice that the time passes</a:t>
            </a:r>
            <a:r>
              <a:rPr lang="ar-EG" dirty="0" smtClean="0"/>
              <a:t>.</a:t>
            </a:r>
            <a:endParaRPr lang="en-US" dirty="0" smtClean="0"/>
          </a:p>
          <a:p>
            <a:pPr lvl="0" indent="-355600" algn="just">
              <a:lnSpc>
                <a:spcPct val="150000"/>
              </a:lnSpc>
              <a:buSzPts val="2000"/>
              <a:buNone/>
            </a:pPr>
            <a:endParaRPr lang="en-US" b="1" dirty="0" smtClean="0"/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14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812740" y="721482"/>
            <a:ext cx="2065646" cy="21038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399733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303811" y="1534464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 indent="-355600" algn="just">
              <a:lnSpc>
                <a:spcPct val="150000"/>
              </a:lnSpc>
              <a:buSzPts val="2000"/>
              <a:buNone/>
            </a:pPr>
            <a:endParaRPr lang="en-US" sz="800" b="1" dirty="0" smtClean="0"/>
          </a:p>
          <a:p>
            <a:pPr lvl="0" indent="-355600" algn="just">
              <a:lnSpc>
                <a:spcPct val="150000"/>
              </a:lnSpc>
              <a:buSzPts val="2000"/>
              <a:buNone/>
            </a:pPr>
            <a:endParaRPr lang="en-US" b="1" dirty="0" smtClean="0"/>
          </a:p>
          <a:p>
            <a:pPr>
              <a:buNone/>
            </a:pPr>
            <a:r>
              <a:rPr lang="en-US" b="1" dirty="0" smtClean="0"/>
              <a:t>3. have a hoppy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•   </a:t>
            </a:r>
            <a:r>
              <a:rPr lang="en-US" dirty="0" smtClean="0">
                <a:solidFill>
                  <a:srgbClr val="0070C0"/>
                </a:solidFill>
              </a:rPr>
              <a:t>participate in a hobby</a:t>
            </a:r>
            <a:r>
              <a:rPr lang="en-US" dirty="0" smtClean="0"/>
              <a:t>, such as playing an instrument, running, or collecting memorabilia </a:t>
            </a:r>
            <a:r>
              <a:rPr lang="ar-EG" sz="1600" dirty="0" smtClean="0"/>
              <a:t>تذكارات</a:t>
            </a:r>
            <a:endParaRPr lang="en-US" sz="1600" dirty="0" smtClean="0"/>
          </a:p>
          <a:p>
            <a:endParaRPr lang="en-US" dirty="0" smtClean="0"/>
          </a:p>
          <a:p>
            <a:r>
              <a:rPr lang="en-US" dirty="0" smtClean="0"/>
              <a:t>can </a:t>
            </a:r>
            <a:r>
              <a:rPr lang="en-US" dirty="0" smtClean="0">
                <a:solidFill>
                  <a:srgbClr val="0070C0"/>
                </a:solidFill>
              </a:rPr>
              <a:t>help you relax and fight stress </a:t>
            </a:r>
            <a:r>
              <a:rPr lang="en-US" dirty="0" smtClean="0"/>
              <a:t>while </a:t>
            </a:r>
            <a:r>
              <a:rPr lang="en-US" u="sng" dirty="0" smtClean="0"/>
              <a:t>giving your creativity a boost</a:t>
            </a:r>
            <a:r>
              <a:rPr lang="en-US" dirty="0" smtClean="0"/>
              <a:t>.</a:t>
            </a:r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15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689910" y="788372"/>
            <a:ext cx="2132677" cy="23385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399733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303812" y="1425287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 indent="-355600" algn="just">
              <a:lnSpc>
                <a:spcPct val="150000"/>
              </a:lnSpc>
              <a:buSzPts val="2000"/>
              <a:buNone/>
            </a:pPr>
            <a:endParaRPr lang="en-US" sz="800" b="1" dirty="0" smtClean="0"/>
          </a:p>
          <a:p>
            <a:pPr lvl="0" indent="-355600" algn="just">
              <a:lnSpc>
                <a:spcPct val="150000"/>
              </a:lnSpc>
              <a:buSzPts val="2000"/>
              <a:buNone/>
            </a:pPr>
            <a:r>
              <a:rPr lang="en-US" b="1" dirty="0" smtClean="0"/>
              <a:t>4. Ask For Advice or Feedback</a:t>
            </a:r>
          </a:p>
          <a:p>
            <a:pPr lvl="0" indent="-355600" algn="just">
              <a:lnSpc>
                <a:spcPct val="150000"/>
              </a:lnSpc>
              <a:buSzPts val="2000"/>
              <a:buNone/>
            </a:pPr>
            <a:endParaRPr lang="en-US" b="1" dirty="0" smtClean="0"/>
          </a:p>
          <a:p>
            <a:pPr>
              <a:buNone/>
            </a:pPr>
            <a:r>
              <a:rPr lang="en-US" dirty="0" smtClean="0"/>
              <a:t>• </a:t>
            </a:r>
            <a:r>
              <a:rPr lang="en-US" dirty="0" smtClean="0">
                <a:solidFill>
                  <a:srgbClr val="0070C0"/>
                </a:solidFill>
              </a:rPr>
              <a:t>Asking for help isn't a sign of weakness</a:t>
            </a:r>
            <a:r>
              <a:rPr lang="en-US" dirty="0" smtClean="0"/>
              <a:t>.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• </a:t>
            </a:r>
            <a:r>
              <a:rPr lang="en-US" dirty="0" smtClean="0">
                <a:solidFill>
                  <a:srgbClr val="0070C0"/>
                </a:solidFill>
              </a:rPr>
              <a:t>Ask for help </a:t>
            </a:r>
            <a:r>
              <a:rPr lang="en-US" dirty="0" smtClean="0"/>
              <a:t>and </a:t>
            </a:r>
            <a:r>
              <a:rPr lang="en-US" dirty="0" smtClean="0">
                <a:solidFill>
                  <a:srgbClr val="0070C0"/>
                </a:solidFill>
              </a:rPr>
              <a:t>advice from friends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• Even if you don't use their advice, </a:t>
            </a:r>
            <a:r>
              <a:rPr lang="en-US" u="sng" dirty="0" smtClean="0"/>
              <a:t>it may spark some new, creative thinking </a:t>
            </a:r>
            <a:r>
              <a:rPr lang="en-US" dirty="0" smtClean="0"/>
              <a:t>that will get you where you need to go.</a:t>
            </a:r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16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553433" y="817018"/>
            <a:ext cx="2092301" cy="2191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399733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AF80551-6BB4-4F2D-933A-C75121B779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400" b="1" dirty="0" smtClean="0"/>
              <a:t>Some approaches involved in creative thinking skills</a:t>
            </a:r>
            <a:endParaRPr lang="en-US" sz="4400" b="1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xmlns="" id="{951A473B-82A8-4017-B374-545F4C37961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17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xmlns="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="" xmlns:p14="http://schemas.microsoft.com/office/powerpoint/2010/main" val="272094492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303812" y="1425287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 indent="-355600" algn="just">
              <a:lnSpc>
                <a:spcPct val="150000"/>
              </a:lnSpc>
              <a:buSzPts val="2000"/>
              <a:buNone/>
            </a:pPr>
            <a:endParaRPr lang="en-US" sz="800" b="1" dirty="0" smtClean="0"/>
          </a:p>
          <a:p>
            <a:pPr>
              <a:buNone/>
            </a:pPr>
            <a:r>
              <a:rPr lang="en-US" b="1" dirty="0" smtClean="0">
                <a:solidFill>
                  <a:srgbClr val="FF0000"/>
                </a:solidFill>
              </a:rPr>
              <a:t>Creative thinking skills involve such approaches as: </a:t>
            </a:r>
          </a:p>
          <a:p>
            <a:pPr lvl="0" indent="-355600" algn="just">
              <a:lnSpc>
                <a:spcPct val="150000"/>
              </a:lnSpc>
              <a:buSzPts val="2000"/>
              <a:buNone/>
            </a:pPr>
            <a:endParaRPr lang="en-US" b="1" dirty="0" smtClean="0"/>
          </a:p>
          <a:p>
            <a:r>
              <a:rPr lang="en-US" dirty="0" smtClean="0"/>
              <a:t>Looking for many possible answers rather than one. </a:t>
            </a:r>
          </a:p>
          <a:p>
            <a:pPr>
              <a:buNone/>
            </a:pPr>
            <a:endParaRPr lang="en-US" dirty="0" smtClean="0"/>
          </a:p>
          <a:p>
            <a:r>
              <a:rPr lang="en-US" dirty="0" smtClean="0"/>
              <a:t>Allowing yourself to make wild </a:t>
            </a:r>
            <a:r>
              <a:rPr lang="ar-EG" sz="1600" b="1" dirty="0" smtClean="0"/>
              <a:t>جامح </a:t>
            </a:r>
            <a:r>
              <a:rPr lang="en-US" sz="1600" b="1" dirty="0" smtClean="0"/>
              <a:t> </a:t>
            </a:r>
            <a:r>
              <a:rPr lang="en-US" dirty="0" smtClean="0"/>
              <a:t>suggestions as well as those that seem sensible. </a:t>
            </a:r>
          </a:p>
          <a:p>
            <a:endParaRPr lang="en-US" dirty="0" smtClean="0"/>
          </a:p>
          <a:p>
            <a:r>
              <a:rPr lang="en-US" dirty="0" smtClean="0"/>
              <a:t>Not judging ideas early in the process. </a:t>
            </a:r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18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="" xmlns:p14="http://schemas.microsoft.com/office/powerpoint/2010/main" val="3399733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303812" y="1425287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 indent="-355600" algn="just">
              <a:lnSpc>
                <a:spcPct val="150000"/>
              </a:lnSpc>
              <a:buSzPts val="2000"/>
              <a:buNone/>
            </a:pPr>
            <a:endParaRPr lang="en-US" sz="800" b="1" dirty="0" smtClean="0"/>
          </a:p>
          <a:p>
            <a:pPr>
              <a:buNone/>
            </a:pPr>
            <a:r>
              <a:rPr lang="en-US" b="1" dirty="0" smtClean="0">
                <a:solidFill>
                  <a:srgbClr val="FF0000"/>
                </a:solidFill>
              </a:rPr>
              <a:t>Creative thinking skills involve such approaches as: </a:t>
            </a:r>
          </a:p>
          <a:p>
            <a:pPr lvl="0" indent="-355600" algn="just">
              <a:lnSpc>
                <a:spcPct val="150000"/>
              </a:lnSpc>
              <a:buSzPts val="2000"/>
              <a:buNone/>
            </a:pPr>
            <a:endParaRPr lang="en-US" b="1" dirty="0" smtClean="0"/>
          </a:p>
          <a:p>
            <a:r>
              <a:rPr lang="en-US" dirty="0" smtClean="0"/>
              <a:t>Treat all ideas as if they may contain the seeds of something potentially useful.</a:t>
            </a:r>
          </a:p>
          <a:p>
            <a:endParaRPr lang="en-US" dirty="0" smtClean="0"/>
          </a:p>
          <a:p>
            <a:r>
              <a:rPr lang="en-US" dirty="0" smtClean="0"/>
              <a:t>Don’t be afraid to make mistakes.</a:t>
            </a:r>
          </a:p>
          <a:p>
            <a:endParaRPr lang="en-US" dirty="0" smtClean="0"/>
          </a:p>
          <a:p>
            <a:r>
              <a:rPr lang="en-US" dirty="0" smtClean="0"/>
              <a:t>Learning from what has not worked as well as what did. </a:t>
            </a:r>
          </a:p>
          <a:p>
            <a:endParaRPr lang="en-US" dirty="0" smtClean="0"/>
          </a:p>
          <a:p>
            <a:pPr>
              <a:buNone/>
            </a:pPr>
            <a:endParaRPr lang="en-US" dirty="0" smtClean="0"/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19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="" xmlns:p14="http://schemas.microsoft.com/office/powerpoint/2010/main" val="3399733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xmlns="" id="{951A473B-82A8-4017-B374-545F4C37961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20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xmlns="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211" y="1642869"/>
            <a:ext cx="11593453" cy="26971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Rectangle 11"/>
          <p:cNvSpPr/>
          <p:nvPr/>
        </p:nvSpPr>
        <p:spPr>
          <a:xfrm>
            <a:off x="415565" y="4622758"/>
            <a:ext cx="132119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/>
              <a:t>Bar:</a:t>
            </a:r>
            <a:r>
              <a:rPr lang="ar-EG" sz="2400" dirty="0" smtClean="0"/>
              <a:t>حاجز </a:t>
            </a:r>
            <a:endParaRPr lang="en-US" sz="2400" dirty="0"/>
          </a:p>
        </p:txBody>
      </p:sp>
    </p:spTree>
    <p:extLst>
      <p:ext uri="{BB962C8B-B14F-4D97-AF65-F5344CB8AC3E}">
        <p14:creationId xmlns="" xmlns:p14="http://schemas.microsoft.com/office/powerpoint/2010/main" val="272094492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xmlns="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xmlns="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xmlns="" id="{C7D257D7-D9C6-8F63-F8F8-E2BE53F2E2DB}"/>
              </a:ext>
            </a:extLst>
          </p:cNvPr>
          <p:cNvSpPr txBox="1"/>
          <p:nvPr/>
        </p:nvSpPr>
        <p:spPr>
          <a:xfrm>
            <a:off x="6983727" y="1218447"/>
            <a:ext cx="355155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Blocks to creativity</a:t>
            </a:r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AB738525-DD8E-2E85-F385-345FF64341EB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="" xmlns:p14="http://schemas.microsoft.com/office/powerpoint/2010/main" val="2257388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303812" y="1425287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 indent="-355600" algn="just">
              <a:lnSpc>
                <a:spcPct val="150000"/>
              </a:lnSpc>
              <a:buSzPts val="2000"/>
              <a:buNone/>
            </a:pPr>
            <a:endParaRPr lang="en-US" sz="800" b="1" dirty="0" smtClean="0"/>
          </a:p>
          <a:p>
            <a:pPr>
              <a:buNone/>
            </a:pPr>
            <a:r>
              <a:rPr lang="en-US" sz="4000" b="1" dirty="0" smtClean="0">
                <a:solidFill>
                  <a:srgbClr val="FF0000"/>
                </a:solidFill>
              </a:rPr>
              <a:t>Blocks to creativity we may fear: </a:t>
            </a:r>
          </a:p>
          <a:p>
            <a:pPr>
              <a:buNone/>
            </a:pPr>
            <a:endParaRPr lang="en-US" dirty="0" smtClean="0"/>
          </a:p>
          <a:p>
            <a:r>
              <a:rPr lang="en-US" dirty="0" smtClean="0"/>
              <a:t>Fear that you are not a creative person: </a:t>
            </a:r>
          </a:p>
          <a:p>
            <a:pPr lvl="1"/>
            <a:r>
              <a:rPr lang="en-US" sz="2400" dirty="0" smtClean="0"/>
              <a:t>Solution Look around at the ways you overcome difficulties and see how creative you already are.</a:t>
            </a:r>
          </a:p>
          <a:p>
            <a:endParaRPr lang="en-US" dirty="0" smtClean="0"/>
          </a:p>
          <a:p>
            <a:r>
              <a:rPr lang="en-US" dirty="0" smtClean="0"/>
              <a:t>Fear of failure: </a:t>
            </a:r>
          </a:p>
          <a:p>
            <a:pPr lvl="1"/>
            <a:r>
              <a:rPr lang="en-US" sz="2400" dirty="0" smtClean="0"/>
              <a:t>Solution know that success is the process of exploring and learning.</a:t>
            </a:r>
          </a:p>
          <a:p>
            <a:pPr>
              <a:buNone/>
            </a:pPr>
            <a:endParaRPr lang="en-US" dirty="0" smtClean="0"/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22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="" xmlns:p14="http://schemas.microsoft.com/office/powerpoint/2010/main" val="3399733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303812" y="1425287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 indent="-355600" algn="just">
              <a:lnSpc>
                <a:spcPct val="150000"/>
              </a:lnSpc>
              <a:buSzPts val="2000"/>
              <a:buNone/>
            </a:pPr>
            <a:endParaRPr lang="en-US" sz="800" b="1" dirty="0" smtClean="0"/>
          </a:p>
          <a:p>
            <a:pPr>
              <a:buNone/>
            </a:pPr>
            <a:r>
              <a:rPr lang="en-US" sz="4000" b="1" dirty="0" smtClean="0">
                <a:solidFill>
                  <a:srgbClr val="FF0000"/>
                </a:solidFill>
              </a:rPr>
              <a:t>Blocks to creativity we may fear: </a:t>
            </a:r>
          </a:p>
          <a:p>
            <a:pPr>
              <a:buNone/>
            </a:pPr>
            <a:endParaRPr lang="en-US" dirty="0" smtClean="0"/>
          </a:p>
          <a:p>
            <a:r>
              <a:rPr lang="en-US" sz="3200" b="1" dirty="0" smtClean="0"/>
              <a:t>Exercise: </a:t>
            </a:r>
          </a:p>
          <a:p>
            <a:pPr lvl="1"/>
            <a:r>
              <a:rPr lang="en-US" sz="2800" dirty="0" smtClean="0"/>
              <a:t>Try to remember a time when you were creative, what happened? </a:t>
            </a:r>
          </a:p>
          <a:p>
            <a:pPr lvl="1"/>
            <a:endParaRPr lang="en-US" sz="2800" dirty="0" smtClean="0"/>
          </a:p>
          <a:p>
            <a:pPr lvl="1"/>
            <a:r>
              <a:rPr lang="en-US" sz="2800" dirty="0" smtClean="0"/>
              <a:t>How did you feel?</a:t>
            </a:r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23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070575" y="612799"/>
            <a:ext cx="1917704" cy="24033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399733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xmlns="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xmlns="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xmlns="" id="{C7D257D7-D9C6-8F63-F8F8-E2BE53F2E2DB}"/>
              </a:ext>
            </a:extLst>
          </p:cNvPr>
          <p:cNvSpPr txBox="1"/>
          <p:nvPr/>
        </p:nvSpPr>
        <p:spPr>
          <a:xfrm>
            <a:off x="6076655" y="1300334"/>
            <a:ext cx="580242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Critical/Convergent Thinking Definition</a:t>
            </a:r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AB738525-DD8E-2E85-F385-345FF64341EB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="" xmlns:p14="http://schemas.microsoft.com/office/powerpoint/2010/main" val="2257388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372051" y="1043136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>
              <a:buNone/>
            </a:pPr>
            <a:r>
              <a:rPr lang="en-US" sz="3600" b="1" dirty="0" smtClean="0">
                <a:solidFill>
                  <a:srgbClr val="FF0000"/>
                </a:solidFill>
              </a:rPr>
              <a:t>2. Critical/Convergent Thinking Definition:</a:t>
            </a:r>
          </a:p>
          <a:p>
            <a:pPr lvl="0" indent="-355600" algn="just">
              <a:lnSpc>
                <a:spcPct val="150000"/>
              </a:lnSpc>
              <a:buSzPts val="2000"/>
              <a:buNone/>
            </a:pPr>
            <a:endParaRPr lang="en-US" sz="800" b="1" dirty="0" smtClean="0"/>
          </a:p>
          <a:p>
            <a:pPr marL="101600" indent="0" algn="just">
              <a:lnSpc>
                <a:spcPct val="150000"/>
              </a:lnSpc>
              <a:buSzPts val="2000"/>
              <a:buNone/>
            </a:pPr>
            <a:r>
              <a:rPr lang="en-US" sz="2400" b="1" dirty="0">
                <a:solidFill>
                  <a:srgbClr val="FF0000"/>
                </a:solidFill>
              </a:rPr>
              <a:t>Convergent Thinking </a:t>
            </a:r>
            <a:r>
              <a:rPr lang="en-US" sz="2400" b="1" dirty="0" smtClean="0">
                <a:solidFill>
                  <a:srgbClr val="FF0000"/>
                </a:solidFill>
              </a:rPr>
              <a:t> </a:t>
            </a:r>
            <a:r>
              <a:rPr lang="en-US" sz="2400" dirty="0" smtClean="0"/>
              <a:t>is the process of finding </a:t>
            </a:r>
            <a:r>
              <a:rPr lang="en-US" sz="2400" u="sng" dirty="0" smtClean="0"/>
              <a:t>a single best solution </a:t>
            </a:r>
            <a:r>
              <a:rPr lang="en-US" sz="2400" dirty="0" smtClean="0"/>
              <a:t>to a problem </a:t>
            </a:r>
            <a:r>
              <a:rPr lang="en-US" sz="2400" u="sng" dirty="0" smtClean="0"/>
              <a:t>that you are trying to solve</a:t>
            </a:r>
            <a:r>
              <a:rPr lang="en-US" sz="2400" dirty="0" smtClean="0"/>
              <a:t>.</a:t>
            </a:r>
          </a:p>
          <a:p>
            <a:pPr marL="101600" indent="0" algn="just">
              <a:lnSpc>
                <a:spcPct val="150000"/>
              </a:lnSpc>
              <a:buSzPts val="2000"/>
              <a:buNone/>
            </a:pPr>
            <a:endParaRPr lang="en-US" sz="2400" dirty="0" smtClean="0"/>
          </a:p>
          <a:p>
            <a:pPr indent="-355600" algn="just">
              <a:lnSpc>
                <a:spcPct val="150000"/>
              </a:lnSpc>
              <a:buSzPts val="2000"/>
            </a:pPr>
            <a:r>
              <a:rPr lang="en-US" sz="2400" u="sng" dirty="0" smtClean="0"/>
              <a:t>Many tests </a:t>
            </a:r>
            <a:r>
              <a:rPr lang="en-US" sz="2400" dirty="0" smtClean="0"/>
              <a:t>that are used in schools, such as multiple choice tests, spelling tests, math quizzes, and standardized tests, </a:t>
            </a:r>
            <a:r>
              <a:rPr lang="en-US" sz="2400" dirty="0"/>
              <a:t>are </a:t>
            </a:r>
            <a:r>
              <a:rPr lang="en-US" sz="2400" u="sng" dirty="0"/>
              <a:t>measured of Convergent Thinking </a:t>
            </a:r>
            <a:r>
              <a:rPr lang="en-US" sz="2400" dirty="0" smtClean="0"/>
              <a:t>.</a:t>
            </a:r>
          </a:p>
          <a:p>
            <a:pPr indent="-355600" algn="just">
              <a:lnSpc>
                <a:spcPct val="150000"/>
              </a:lnSpc>
              <a:buSzPts val="2000"/>
            </a:pPr>
            <a:r>
              <a:rPr lang="en-US" sz="2400" u="sng" dirty="0" smtClean="0"/>
              <a:t>Traditional intelligent tests</a:t>
            </a:r>
            <a:r>
              <a:rPr lang="en-US" sz="2400" dirty="0" smtClean="0"/>
              <a:t>, such as the Stanford-</a:t>
            </a:r>
            <a:r>
              <a:rPr lang="en-US" sz="2400" dirty="0" err="1" smtClean="0"/>
              <a:t>Binet</a:t>
            </a:r>
            <a:r>
              <a:rPr lang="en-US" sz="2400" dirty="0" smtClean="0"/>
              <a:t>, </a:t>
            </a:r>
            <a:r>
              <a:rPr lang="en-US" sz="2400" u="sng" dirty="0"/>
              <a:t>also measure Convergent </a:t>
            </a:r>
            <a:r>
              <a:rPr lang="en-US" sz="2400" u="sng" dirty="0" smtClean="0"/>
              <a:t>testing</a:t>
            </a:r>
            <a:r>
              <a:rPr lang="en-US" sz="2400" dirty="0" smtClean="0"/>
              <a:t>.</a:t>
            </a:r>
          </a:p>
          <a:p>
            <a:pPr lvl="0" indent="-355600" algn="just">
              <a:lnSpc>
                <a:spcPct val="150000"/>
              </a:lnSpc>
              <a:buSzPts val="2000"/>
            </a:pPr>
            <a:endParaRPr lang="en-US" dirty="0" smtClean="0"/>
          </a:p>
          <a:p>
            <a:pPr lvl="0" indent="-355600" algn="just">
              <a:lnSpc>
                <a:spcPct val="150000"/>
              </a:lnSpc>
              <a:buSzPts val="2000"/>
            </a:pPr>
            <a:endParaRPr lang="en-US" dirty="0" smtClean="0"/>
          </a:p>
          <a:p>
            <a:pPr marL="457200" marR="0" lvl="0" indent="-3556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000"/>
              <a:buChar char="●"/>
            </a:pPr>
            <a:endParaRPr lang="en" dirty="0" smtClean="0">
              <a:solidFill>
                <a:srgbClr val="0070C0"/>
              </a:solidFill>
            </a:endParaRPr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25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="" xmlns:p14="http://schemas.microsoft.com/office/powerpoint/2010/main" val="3399733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372051" y="1043136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>
              <a:buNone/>
            </a:pPr>
            <a:r>
              <a:rPr lang="en-US" sz="3600" b="1" dirty="0" smtClean="0">
                <a:solidFill>
                  <a:srgbClr val="FF0000"/>
                </a:solidFill>
              </a:rPr>
              <a:t>2. Critical/Convergent Thinking Definition:</a:t>
            </a:r>
          </a:p>
          <a:p>
            <a:pPr lvl="0" indent="-355600" algn="just">
              <a:lnSpc>
                <a:spcPct val="150000"/>
              </a:lnSpc>
              <a:buSzPts val="2000"/>
              <a:buNone/>
            </a:pPr>
            <a:endParaRPr lang="en-US" sz="800" b="1" dirty="0" smtClean="0"/>
          </a:p>
          <a:p>
            <a:pPr lvl="0" indent="-355600" algn="just">
              <a:lnSpc>
                <a:spcPct val="150000"/>
              </a:lnSpc>
              <a:buSzPts val="2000"/>
              <a:buNone/>
            </a:pPr>
            <a:endParaRPr lang="en-US" sz="2400" dirty="0" smtClean="0"/>
          </a:p>
          <a:p>
            <a:pPr lvl="0" indent="-355600" algn="just">
              <a:lnSpc>
                <a:spcPct val="150000"/>
              </a:lnSpc>
              <a:buSzPts val="2000"/>
            </a:pPr>
            <a:endParaRPr lang="en-US" dirty="0" smtClean="0"/>
          </a:p>
          <a:p>
            <a:pPr lvl="0" indent="-355600" algn="just">
              <a:lnSpc>
                <a:spcPct val="150000"/>
              </a:lnSpc>
              <a:buSzPts val="2000"/>
            </a:pPr>
            <a:endParaRPr lang="en-US" dirty="0" smtClean="0"/>
          </a:p>
          <a:p>
            <a:pPr marL="457200" marR="0" lvl="0" indent="-3556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000"/>
              <a:buChar char="●"/>
            </a:pPr>
            <a:endParaRPr lang="en" dirty="0" smtClean="0">
              <a:solidFill>
                <a:srgbClr val="0070C0"/>
              </a:solidFill>
            </a:endParaRPr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26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61063" y="2439657"/>
            <a:ext cx="7533563" cy="24462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399733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xmlns="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xmlns="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xmlns="" id="{C7D257D7-D9C6-8F63-F8F8-E2BE53F2E2DB}"/>
              </a:ext>
            </a:extLst>
          </p:cNvPr>
          <p:cNvSpPr txBox="1"/>
          <p:nvPr/>
        </p:nvSpPr>
        <p:spPr>
          <a:xfrm>
            <a:off x="6054193" y="1300334"/>
            <a:ext cx="617489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Lateral /</a:t>
            </a:r>
            <a:r>
              <a:rPr lang="en-US" sz="24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Metacognition</a:t>
            </a:r>
            <a:r>
              <a:rPr lang="en-US" sz="2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Thinking Definition</a:t>
            </a:r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AB738525-DD8E-2E85-F385-345FF64341EB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="" xmlns:p14="http://schemas.microsoft.com/office/powerpoint/2010/main" val="2257388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372051" y="1043136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>
              <a:buNone/>
            </a:pPr>
            <a:r>
              <a:rPr lang="en-US" sz="3600" b="1" dirty="0" smtClean="0">
                <a:solidFill>
                  <a:srgbClr val="FF0000"/>
                </a:solidFill>
              </a:rPr>
              <a:t>3. Lateral /</a:t>
            </a:r>
            <a:r>
              <a:rPr lang="en-US" sz="3600" b="1" dirty="0" err="1" smtClean="0">
                <a:solidFill>
                  <a:srgbClr val="FF0000"/>
                </a:solidFill>
              </a:rPr>
              <a:t>Metacognition</a:t>
            </a:r>
            <a:r>
              <a:rPr lang="en-US" sz="3600" b="1" dirty="0" smtClean="0">
                <a:solidFill>
                  <a:srgbClr val="FF0000"/>
                </a:solidFill>
              </a:rPr>
              <a:t> Thinking Definition:</a:t>
            </a:r>
          </a:p>
          <a:p>
            <a:pPr indent="-355600" algn="just">
              <a:lnSpc>
                <a:spcPct val="150000"/>
              </a:lnSpc>
              <a:buSzPts val="2000"/>
            </a:pPr>
            <a:endParaRPr lang="en-US" dirty="0" smtClean="0">
              <a:solidFill>
                <a:srgbClr val="0070C0"/>
              </a:solidFill>
            </a:endParaRPr>
          </a:p>
          <a:p>
            <a:pPr indent="-355600" algn="just">
              <a:lnSpc>
                <a:spcPct val="150000"/>
              </a:lnSpc>
              <a:buSzPts val="2000"/>
            </a:pPr>
            <a:r>
              <a:rPr lang="en-US" dirty="0" smtClean="0">
                <a:solidFill>
                  <a:srgbClr val="0070C0"/>
                </a:solidFill>
              </a:rPr>
              <a:t>Lateral /</a:t>
            </a:r>
            <a:r>
              <a:rPr lang="en-US" dirty="0" err="1" smtClean="0">
                <a:solidFill>
                  <a:srgbClr val="0070C0"/>
                </a:solidFill>
              </a:rPr>
              <a:t>Metacognition</a:t>
            </a:r>
            <a:r>
              <a:rPr lang="en-US" dirty="0" smtClean="0">
                <a:solidFill>
                  <a:srgbClr val="0070C0"/>
                </a:solidFill>
              </a:rPr>
              <a:t> Thinking </a:t>
            </a:r>
            <a:r>
              <a:rPr lang="en-US" dirty="0" smtClean="0">
                <a:solidFill>
                  <a:srgbClr val="002060"/>
                </a:solidFill>
              </a:rPr>
              <a:t>is </a:t>
            </a:r>
            <a:r>
              <a:rPr lang="en-US" u="sng" dirty="0" smtClean="0">
                <a:solidFill>
                  <a:srgbClr val="002060"/>
                </a:solidFill>
              </a:rPr>
              <a:t>solving problems</a:t>
            </a:r>
            <a:r>
              <a:rPr lang="en-US" dirty="0" smtClean="0">
                <a:solidFill>
                  <a:srgbClr val="002060"/>
                </a:solidFill>
              </a:rPr>
              <a:t> through an </a:t>
            </a:r>
            <a:r>
              <a:rPr lang="en-US" u="sng" dirty="0" smtClean="0">
                <a:solidFill>
                  <a:srgbClr val="002060"/>
                </a:solidFill>
              </a:rPr>
              <a:t>indirect and creative approach</a:t>
            </a:r>
            <a:r>
              <a:rPr lang="en-US" dirty="0" smtClean="0">
                <a:solidFill>
                  <a:srgbClr val="002060"/>
                </a:solidFill>
              </a:rPr>
              <a:t>.</a:t>
            </a:r>
          </a:p>
          <a:p>
            <a:pPr indent="-355600" algn="just">
              <a:lnSpc>
                <a:spcPct val="150000"/>
              </a:lnSpc>
              <a:buSzPts val="2000"/>
            </a:pPr>
            <a:endParaRPr lang="en-US" sz="800" dirty="0" smtClean="0">
              <a:solidFill>
                <a:srgbClr val="0070C0"/>
              </a:solidFill>
            </a:endParaRPr>
          </a:p>
          <a:p>
            <a:pPr indent="-355600" algn="just">
              <a:lnSpc>
                <a:spcPct val="150000"/>
              </a:lnSpc>
              <a:buSzPts val="2000"/>
            </a:pPr>
            <a:r>
              <a:rPr lang="en-US" dirty="0" smtClean="0">
                <a:solidFill>
                  <a:srgbClr val="0070C0"/>
                </a:solidFill>
              </a:rPr>
              <a:t>Lateral /</a:t>
            </a:r>
            <a:r>
              <a:rPr lang="en-US" dirty="0" err="1" smtClean="0">
                <a:solidFill>
                  <a:srgbClr val="0070C0"/>
                </a:solidFill>
              </a:rPr>
              <a:t>Metacognition</a:t>
            </a:r>
            <a:r>
              <a:rPr lang="en-US" dirty="0" smtClean="0">
                <a:solidFill>
                  <a:srgbClr val="0070C0"/>
                </a:solidFill>
              </a:rPr>
              <a:t> Thinking </a:t>
            </a:r>
            <a:r>
              <a:rPr lang="en-US" u="sng" dirty="0" smtClean="0">
                <a:solidFill>
                  <a:srgbClr val="002060"/>
                </a:solidFill>
              </a:rPr>
              <a:t>using reasoning </a:t>
            </a:r>
            <a:r>
              <a:rPr lang="en-US" dirty="0" smtClean="0">
                <a:solidFill>
                  <a:srgbClr val="002060"/>
                </a:solidFill>
              </a:rPr>
              <a:t>that is </a:t>
            </a:r>
            <a:r>
              <a:rPr lang="en-US" u="sng" dirty="0" smtClean="0">
                <a:solidFill>
                  <a:srgbClr val="002060"/>
                </a:solidFill>
              </a:rPr>
              <a:t>not immediately obvious </a:t>
            </a:r>
            <a:r>
              <a:rPr lang="en-US" dirty="0" smtClean="0">
                <a:solidFill>
                  <a:srgbClr val="002060"/>
                </a:solidFill>
              </a:rPr>
              <a:t>and </a:t>
            </a:r>
            <a:r>
              <a:rPr lang="en-US" u="sng" dirty="0" smtClean="0">
                <a:solidFill>
                  <a:srgbClr val="002060"/>
                </a:solidFill>
              </a:rPr>
              <a:t>involving ideas that may not be obtainable</a:t>
            </a:r>
            <a:r>
              <a:rPr lang="en-US" dirty="0" smtClean="0">
                <a:solidFill>
                  <a:srgbClr val="002060"/>
                </a:solidFill>
              </a:rPr>
              <a:t> by </a:t>
            </a:r>
            <a:r>
              <a:rPr lang="en-US" u="sng" dirty="0" smtClean="0">
                <a:solidFill>
                  <a:srgbClr val="002060"/>
                </a:solidFill>
              </a:rPr>
              <a:t>using only traditional step-by-step logic</a:t>
            </a:r>
            <a:r>
              <a:rPr lang="en-US" dirty="0" smtClean="0">
                <a:solidFill>
                  <a:srgbClr val="002060"/>
                </a:solidFill>
              </a:rPr>
              <a:t>.</a:t>
            </a:r>
            <a:endParaRPr lang="en-US" dirty="0" smtClean="0">
              <a:solidFill>
                <a:srgbClr val="0070C0"/>
              </a:solidFill>
            </a:endParaRPr>
          </a:p>
          <a:p>
            <a:pPr lvl="0" indent="-355600" algn="just">
              <a:lnSpc>
                <a:spcPct val="150000"/>
              </a:lnSpc>
              <a:buSzPts val="2000"/>
              <a:buNone/>
            </a:pPr>
            <a:endParaRPr lang="en-US" sz="2400" dirty="0" smtClean="0"/>
          </a:p>
          <a:p>
            <a:pPr lvl="0" indent="-355600" algn="just">
              <a:lnSpc>
                <a:spcPct val="150000"/>
              </a:lnSpc>
              <a:buSzPts val="2000"/>
            </a:pPr>
            <a:endParaRPr lang="en-US" dirty="0" smtClean="0"/>
          </a:p>
          <a:p>
            <a:pPr lvl="0" indent="-355600" algn="just">
              <a:lnSpc>
                <a:spcPct val="150000"/>
              </a:lnSpc>
              <a:buSzPts val="2000"/>
            </a:pPr>
            <a:endParaRPr lang="en-US" dirty="0" smtClean="0"/>
          </a:p>
          <a:p>
            <a:pPr marL="457200" marR="0" lvl="0" indent="-3556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000"/>
              <a:buChar char="●"/>
            </a:pPr>
            <a:endParaRPr lang="en" dirty="0" smtClean="0">
              <a:solidFill>
                <a:srgbClr val="0070C0"/>
              </a:solidFill>
            </a:endParaRPr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28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="" xmlns:p14="http://schemas.microsoft.com/office/powerpoint/2010/main" val="3399733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xmlns="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xmlns="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xmlns="" id="{C7D257D7-D9C6-8F63-F8F8-E2BE53F2E2DB}"/>
              </a:ext>
            </a:extLst>
          </p:cNvPr>
          <p:cNvSpPr txBox="1"/>
          <p:nvPr/>
        </p:nvSpPr>
        <p:spPr>
          <a:xfrm>
            <a:off x="6112342" y="1313982"/>
            <a:ext cx="55988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Critical /  Convergent </a:t>
            </a:r>
            <a:r>
              <a:rPr lang="en-US" sz="2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Thinking Steps</a:t>
            </a:r>
            <a:r>
              <a:rPr lang="en-US" sz="2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AB738525-DD8E-2E85-F385-345FF64341EB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="" xmlns:p14="http://schemas.microsoft.com/office/powerpoint/2010/main" val="2257388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372051" y="1043136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>
              <a:buNone/>
            </a:pPr>
            <a:r>
              <a:rPr lang="en-US" sz="3600" b="1" dirty="0" smtClean="0">
                <a:solidFill>
                  <a:srgbClr val="FF0000"/>
                </a:solidFill>
              </a:rPr>
              <a:t>1. </a:t>
            </a:r>
            <a:r>
              <a:rPr lang="en-US" sz="3600" b="1" dirty="0" smtClean="0">
                <a:solidFill>
                  <a:srgbClr val="FF0000"/>
                </a:solidFill>
              </a:rPr>
              <a:t>Critical /  Convergent Thinking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en-US" sz="3600" b="1" dirty="0" smtClean="0">
                <a:solidFill>
                  <a:srgbClr val="FF0000"/>
                </a:solidFill>
              </a:rPr>
              <a:t>Steps:</a:t>
            </a:r>
          </a:p>
          <a:p>
            <a:pPr lvl="0" indent="-355600" algn="just">
              <a:lnSpc>
                <a:spcPct val="150000"/>
              </a:lnSpc>
              <a:buSzPts val="2000"/>
              <a:buNone/>
            </a:pPr>
            <a:endParaRPr lang="en-US" sz="800" b="1" dirty="0" smtClean="0"/>
          </a:p>
          <a:p>
            <a:pPr lvl="0" indent="-355600" algn="just">
              <a:lnSpc>
                <a:spcPct val="150000"/>
              </a:lnSpc>
              <a:buSzPts val="2000"/>
              <a:buNone/>
            </a:pPr>
            <a:endParaRPr lang="en-US" sz="2400" dirty="0" smtClean="0"/>
          </a:p>
          <a:p>
            <a:pPr lvl="0" indent="-355600" algn="just">
              <a:lnSpc>
                <a:spcPct val="150000"/>
              </a:lnSpc>
              <a:buSzPts val="2000"/>
            </a:pPr>
            <a:endParaRPr lang="en-US" dirty="0" smtClean="0"/>
          </a:p>
          <a:p>
            <a:pPr lvl="0" indent="-355600" algn="just">
              <a:lnSpc>
                <a:spcPct val="150000"/>
              </a:lnSpc>
              <a:buSzPts val="2000"/>
            </a:pPr>
            <a:endParaRPr lang="en-US" dirty="0" smtClean="0"/>
          </a:p>
          <a:p>
            <a:pPr marL="457200" marR="0" lvl="0" indent="-3556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000"/>
              <a:buChar char="●"/>
            </a:pPr>
            <a:endParaRPr lang="en" dirty="0" smtClean="0">
              <a:solidFill>
                <a:srgbClr val="0070C0"/>
              </a:solidFill>
            </a:endParaRPr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30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graphicFrame>
        <p:nvGraphicFramePr>
          <p:cNvPr id="11" name="Table 10"/>
          <p:cNvGraphicFramePr>
            <a:graphicFrameLocks noGrp="1"/>
          </p:cNvGraphicFramePr>
          <p:nvPr/>
        </p:nvGraphicFramePr>
        <p:xfrm>
          <a:off x="1663510" y="1800227"/>
          <a:ext cx="8128000" cy="445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28000"/>
              </a:tblGrid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</a:pPr>
                      <a:r>
                        <a:rPr lang="en-US" sz="28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1. Critical /  Convergent Thinking</a:t>
                      </a:r>
                      <a:r>
                        <a:rPr lang="en-US" sz="18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</a:pPr>
                      <a:r>
                        <a:rPr lang="en-US" sz="2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 Analyzing components and relationships in a system </a:t>
                      </a:r>
                    </a:p>
                    <a:p>
                      <a:pPr>
                        <a:lnSpc>
                          <a:spcPct val="200000"/>
                        </a:lnSpc>
                      </a:pPr>
                      <a:r>
                        <a:rPr lang="en-US" sz="2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2. Comparing and contrasting options </a:t>
                      </a:r>
                    </a:p>
                    <a:p>
                      <a:pPr>
                        <a:lnSpc>
                          <a:spcPct val="200000"/>
                        </a:lnSpc>
                      </a:pPr>
                      <a:r>
                        <a:rPr lang="en-US" sz="2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3. Making inferences and interpretations from data </a:t>
                      </a:r>
                    </a:p>
                    <a:p>
                      <a:pPr>
                        <a:lnSpc>
                          <a:spcPct val="200000"/>
                        </a:lnSpc>
                      </a:pPr>
                      <a:r>
                        <a:rPr lang="en-US" sz="2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4. Evaluating the relative worth of options </a:t>
                      </a: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3399733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xmlns="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xmlns="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xmlns="" id="{C7D257D7-D9C6-8F63-F8F8-E2BE53F2E2DB}"/>
              </a:ext>
            </a:extLst>
          </p:cNvPr>
          <p:cNvSpPr txBox="1"/>
          <p:nvPr/>
        </p:nvSpPr>
        <p:spPr>
          <a:xfrm>
            <a:off x="6217723" y="1313982"/>
            <a:ext cx="53880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Creative / Divergent Thinking</a:t>
            </a:r>
            <a:r>
              <a:rPr lang="en-US" sz="2400" b="1" dirty="0" smtClean="0">
                <a:solidFill>
                  <a:srgbClr val="FF0000"/>
                </a:solidFill>
              </a:rPr>
              <a:t> </a:t>
            </a:r>
            <a:r>
              <a:rPr lang="en-US" sz="2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Steps: </a:t>
            </a:r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AB738525-DD8E-2E85-F385-345FF64341EB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="" xmlns:p14="http://schemas.microsoft.com/office/powerpoint/2010/main" val="2257388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372051" y="1043136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>
              <a:buNone/>
            </a:pPr>
            <a:r>
              <a:rPr lang="en-US" sz="3600" b="1" dirty="0" smtClean="0">
                <a:solidFill>
                  <a:srgbClr val="FF0000"/>
                </a:solidFill>
              </a:rPr>
              <a:t>2. Creative / Divergent Thinking Steps </a:t>
            </a:r>
          </a:p>
          <a:p>
            <a:pPr lvl="0" indent="-355600" algn="just">
              <a:lnSpc>
                <a:spcPct val="150000"/>
              </a:lnSpc>
              <a:buSzPts val="2000"/>
              <a:buNone/>
            </a:pPr>
            <a:endParaRPr lang="en-US" sz="800" b="1" dirty="0" smtClean="0"/>
          </a:p>
          <a:p>
            <a:pPr lvl="0" indent="-355600" algn="just">
              <a:lnSpc>
                <a:spcPct val="150000"/>
              </a:lnSpc>
              <a:buSzPts val="2000"/>
              <a:buNone/>
            </a:pPr>
            <a:endParaRPr lang="en-US" sz="2400" dirty="0" smtClean="0"/>
          </a:p>
          <a:p>
            <a:pPr lvl="0" indent="-355600" algn="just">
              <a:lnSpc>
                <a:spcPct val="150000"/>
              </a:lnSpc>
              <a:buSzPts val="2000"/>
            </a:pPr>
            <a:endParaRPr lang="en-US" dirty="0" smtClean="0"/>
          </a:p>
          <a:p>
            <a:pPr lvl="0" indent="-355600" algn="just">
              <a:lnSpc>
                <a:spcPct val="150000"/>
              </a:lnSpc>
              <a:buSzPts val="2000"/>
            </a:pPr>
            <a:endParaRPr lang="en-US" dirty="0" smtClean="0"/>
          </a:p>
          <a:p>
            <a:pPr marL="457200" marR="0" lvl="0" indent="-3556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000"/>
              <a:buChar char="●"/>
            </a:pPr>
            <a:endParaRPr lang="en" dirty="0" smtClean="0">
              <a:solidFill>
                <a:srgbClr val="0070C0"/>
              </a:solidFill>
            </a:endParaRPr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32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graphicFrame>
        <p:nvGraphicFramePr>
          <p:cNvPr id="11" name="Table 10"/>
          <p:cNvGraphicFramePr>
            <a:graphicFrameLocks noGrp="1"/>
          </p:cNvGraphicFramePr>
          <p:nvPr/>
        </p:nvGraphicFramePr>
        <p:xfrm>
          <a:off x="1281366" y="1852429"/>
          <a:ext cx="8128000" cy="4724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28000"/>
              </a:tblGrid>
              <a:tr h="90779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2. Creative / Divergent Thinking</a:t>
                      </a:r>
                      <a:r>
                        <a:rPr lang="en-US" sz="18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</a:txBody>
                  <a:tcPr/>
                </a:tc>
              </a:tr>
              <a:tr h="3367620">
                <a:tc>
                  <a:txBody>
                    <a:bodyPr/>
                    <a:lstStyle/>
                    <a:p>
                      <a:endParaRPr lang="en-US" sz="1800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2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1.Generating many possible options</a:t>
                      </a:r>
                    </a:p>
                    <a:p>
                      <a:r>
                        <a:rPr lang="en-US" sz="2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r>
                        <a:rPr lang="en-US" sz="2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2.Generating a variety of types of possible options </a:t>
                      </a:r>
                    </a:p>
                    <a:p>
                      <a:endParaRPr lang="en-US" sz="2800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2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3.Generating originality in possible options </a:t>
                      </a:r>
                    </a:p>
                    <a:p>
                      <a:endParaRPr lang="en-US" sz="2800" b="1" i="1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2800" b="1" i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4.What if . . .? How about . . .? Could we try this or that idea . . .? </a:t>
                      </a: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3399733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xmlns="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xmlns="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xmlns="" id="{C7D257D7-D9C6-8F63-F8F8-E2BE53F2E2DB}"/>
              </a:ext>
            </a:extLst>
          </p:cNvPr>
          <p:cNvSpPr txBox="1"/>
          <p:nvPr/>
        </p:nvSpPr>
        <p:spPr>
          <a:xfrm>
            <a:off x="6027382" y="1313982"/>
            <a:ext cx="57687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Lateral /</a:t>
            </a:r>
            <a:r>
              <a:rPr lang="en-US" sz="24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Metacognition</a:t>
            </a:r>
            <a:r>
              <a:rPr lang="en-US" sz="2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Thinking Steps: </a:t>
            </a:r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AB738525-DD8E-2E85-F385-345FF64341EB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="" xmlns:p14="http://schemas.microsoft.com/office/powerpoint/2010/main" val="2257388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372051" y="1043136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>
              <a:buNone/>
            </a:pPr>
            <a:r>
              <a:rPr lang="en-US" sz="3600" b="1" dirty="0" smtClean="0">
                <a:solidFill>
                  <a:srgbClr val="FF0000"/>
                </a:solidFill>
              </a:rPr>
              <a:t>3. Lateral /</a:t>
            </a:r>
            <a:r>
              <a:rPr lang="en-US" sz="3600" b="1" dirty="0" err="1" smtClean="0">
                <a:solidFill>
                  <a:srgbClr val="FF0000"/>
                </a:solidFill>
              </a:rPr>
              <a:t>Metacognition</a:t>
            </a:r>
            <a:r>
              <a:rPr lang="en-US" sz="3600" b="1" dirty="0" smtClean="0">
                <a:solidFill>
                  <a:srgbClr val="FF0000"/>
                </a:solidFill>
              </a:rPr>
              <a:t> Thinking Steps</a:t>
            </a:r>
          </a:p>
          <a:p>
            <a:pPr lvl="0" indent="-355600" algn="just">
              <a:lnSpc>
                <a:spcPct val="150000"/>
              </a:lnSpc>
              <a:buSzPts val="2000"/>
              <a:buNone/>
            </a:pPr>
            <a:endParaRPr lang="en-US" sz="800" b="1" dirty="0" smtClean="0"/>
          </a:p>
          <a:p>
            <a:pPr lvl="0" indent="-355600" algn="just">
              <a:lnSpc>
                <a:spcPct val="150000"/>
              </a:lnSpc>
              <a:buSzPts val="2000"/>
              <a:buNone/>
            </a:pPr>
            <a:endParaRPr lang="en-US" sz="2400" dirty="0" smtClean="0"/>
          </a:p>
          <a:p>
            <a:pPr lvl="0" indent="-355600" algn="just">
              <a:lnSpc>
                <a:spcPct val="150000"/>
              </a:lnSpc>
              <a:buSzPts val="2000"/>
            </a:pPr>
            <a:endParaRPr lang="en-US" dirty="0" smtClean="0"/>
          </a:p>
          <a:p>
            <a:pPr lvl="0" indent="-355600" algn="just">
              <a:lnSpc>
                <a:spcPct val="150000"/>
              </a:lnSpc>
              <a:buSzPts val="2000"/>
            </a:pPr>
            <a:endParaRPr lang="en-US" dirty="0" smtClean="0"/>
          </a:p>
          <a:p>
            <a:pPr marL="457200" marR="0" lvl="0" indent="-3556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000"/>
              <a:buChar char="●"/>
            </a:pPr>
            <a:endParaRPr lang="en" dirty="0" smtClean="0">
              <a:solidFill>
                <a:srgbClr val="0070C0"/>
              </a:solidFill>
            </a:endParaRPr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34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graphicFrame>
        <p:nvGraphicFramePr>
          <p:cNvPr id="11" name="Table 10"/>
          <p:cNvGraphicFramePr>
            <a:graphicFrameLocks noGrp="1"/>
          </p:cNvGraphicFramePr>
          <p:nvPr/>
        </p:nvGraphicFramePr>
        <p:xfrm>
          <a:off x="1281366" y="1852429"/>
          <a:ext cx="8128000" cy="409461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28000"/>
              </a:tblGrid>
              <a:tr h="726998">
                <a:tc>
                  <a:txBody>
                    <a:bodyPr/>
                    <a:lstStyle/>
                    <a:p>
                      <a:r>
                        <a:rPr lang="en-US" sz="28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3. Lateral /</a:t>
                      </a:r>
                      <a:r>
                        <a:rPr lang="en-US" sz="2800" b="1" kern="1200" baseline="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Metacognition</a:t>
                      </a:r>
                      <a:r>
                        <a:rPr lang="en-US" sz="28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b="1" kern="1200" baseline="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Thinkingg</a:t>
                      </a:r>
                      <a:endParaRPr lang="en-US" sz="1800" b="1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3367620">
                <a:tc>
                  <a:txBody>
                    <a:bodyPr/>
                    <a:lstStyle/>
                    <a:p>
                      <a:endParaRPr lang="en-US" sz="1800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l" defTabSz="914400" rtl="0" eaLnBrk="1" latinLnBrk="0" hangingPunct="1"/>
                      <a:r>
                        <a:rPr lang="en-US" sz="2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 Monitoring, </a:t>
                      </a:r>
                    </a:p>
                    <a:p>
                      <a:pPr marL="0" algn="l" defTabSz="914400" rtl="0" eaLnBrk="1" latinLnBrk="0" hangingPunct="1"/>
                      <a:endParaRPr lang="en-US" sz="2800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l" defTabSz="914400" rtl="0" eaLnBrk="1" latinLnBrk="0" hangingPunct="1"/>
                      <a:r>
                        <a:rPr lang="en-US" sz="2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2. Evaluating</a:t>
                      </a:r>
                    </a:p>
                    <a:p>
                      <a:pPr marL="0" algn="l" defTabSz="914400" rtl="0" eaLnBrk="1" latinLnBrk="0" hangingPunct="1"/>
                      <a:endParaRPr lang="en-US" sz="2800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l" defTabSz="914400" rtl="0" eaLnBrk="1" latinLnBrk="0" hangingPunct="1"/>
                      <a:r>
                        <a:rPr lang="en-US" sz="2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3. Revising own thinking </a:t>
                      </a: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3399733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AF80551-6BB4-4F2D-933A-C75121B779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657" y="2708146"/>
            <a:ext cx="11360800" cy="1122300"/>
          </a:xfrm>
        </p:spPr>
        <p:txBody>
          <a:bodyPr>
            <a:noAutofit/>
          </a:bodyPr>
          <a:lstStyle/>
          <a:p>
            <a:r>
              <a:rPr lang="en-US" sz="4000" dirty="0" smtClean="0"/>
              <a:t/>
            </a:r>
            <a:br>
              <a:rPr lang="en-US" sz="4000" dirty="0" smtClean="0"/>
            </a:br>
            <a:r>
              <a:rPr lang="en-US" sz="4000" b="1" dirty="0" smtClean="0"/>
              <a:t> </a:t>
            </a:r>
            <a:r>
              <a:rPr lang="en-US" sz="4400" b="1" dirty="0" smtClean="0"/>
              <a:t>Examples</a:t>
            </a:r>
            <a:r>
              <a:rPr lang="en-US" sz="4000" b="1" dirty="0" smtClean="0"/>
              <a:t> </a:t>
            </a:r>
            <a:endParaRPr lang="en-US" sz="4000" b="1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xmlns="" id="{951A473B-82A8-4017-B374-545F4C37961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35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xmlns="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="" xmlns:p14="http://schemas.microsoft.com/office/powerpoint/2010/main" val="2720944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xmlns="" id="{B5E37E79-C734-4EBE-9F75-392280F4D6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3367" y="1378855"/>
            <a:ext cx="11224857" cy="3918859"/>
          </a:xfrm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US" sz="3200" b="1" dirty="0" smtClean="0">
                <a:solidFill>
                  <a:srgbClr val="FF0000"/>
                </a:solidFill>
              </a:rPr>
              <a:t>Creative/Divergent thinking:</a:t>
            </a:r>
            <a:br>
              <a:rPr lang="en-US" sz="3200" b="1" dirty="0" smtClean="0">
                <a:solidFill>
                  <a:srgbClr val="FF0000"/>
                </a:solidFill>
              </a:rPr>
            </a:br>
            <a:r>
              <a:rPr lang="en-US" sz="800" b="1" dirty="0" smtClean="0">
                <a:solidFill>
                  <a:srgbClr val="FF0000"/>
                </a:solidFill>
              </a:rPr>
              <a:t/>
            </a:r>
            <a:br>
              <a:rPr lang="en-US" sz="800" b="1" dirty="0" smtClean="0">
                <a:solidFill>
                  <a:srgbClr val="FF0000"/>
                </a:solidFill>
              </a:rPr>
            </a:br>
            <a:r>
              <a:rPr lang="en-US" sz="3200" dirty="0" smtClean="0"/>
              <a:t>Mr. A’s home is at a distance of five miles from work. His Chevrolet gets 30 MPG. However, he wishes to expend less fuel in his travel for both monetary and conservation-associated reasons. Money is not an issue. </a:t>
            </a:r>
            <a:endParaRPr lang="en-US" sz="3200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xmlns="" id="{2907E750-9155-4EF3-AE3B-D47A9282DD34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36</a:t>
            </a:fld>
            <a:endParaRPr lang="en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625A65B4-F2A8-05FC-5604-83D2080647B6}"/>
              </a:ext>
            </a:extLst>
          </p:cNvPr>
          <p:cNvSpPr/>
          <p:nvPr/>
        </p:nvSpPr>
        <p:spPr>
          <a:xfrm>
            <a:off x="2306863" y="464457"/>
            <a:ext cx="9885137" cy="6764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xmlns="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="" xmlns:p14="http://schemas.microsoft.com/office/powerpoint/2010/main" val="1516217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xmlns="" id="{B5E37E79-C734-4EBE-9F75-392280F4D6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3367" y="1378855"/>
            <a:ext cx="11224857" cy="3918859"/>
          </a:xfrm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</a:rPr>
              <a:t>Creative/Divergent thinking:</a:t>
            </a:r>
            <a:br>
              <a:rPr lang="en-US" sz="3200" b="1" dirty="0" smtClean="0">
                <a:solidFill>
                  <a:srgbClr val="FF0000"/>
                </a:solidFill>
              </a:rPr>
            </a:br>
            <a:r>
              <a:rPr lang="en-US" sz="800" b="1" dirty="0" smtClean="0">
                <a:solidFill>
                  <a:srgbClr val="FF0000"/>
                </a:solidFill>
              </a:rPr>
              <a:t/>
            </a:r>
            <a:br>
              <a:rPr lang="en-US" sz="800" b="1" dirty="0" smtClean="0">
                <a:solidFill>
                  <a:srgbClr val="FF0000"/>
                </a:solidFill>
              </a:rPr>
            </a:br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b="1" dirty="0" smtClean="0"/>
              <a:t>What choices does he have to cut his fuel consumption?</a:t>
            </a:r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 smtClean="0"/>
              <a:t>{it could still be possible to find an option that is entirely different from what the user asked –like devise a vehicle that runs off of air, or start a new business from home.}</a:t>
            </a:r>
            <a:endParaRPr lang="en-US" sz="3200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xmlns="" id="{2907E750-9155-4EF3-AE3B-D47A9282DD34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37</a:t>
            </a:fld>
            <a:endParaRPr lang="en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625A65B4-F2A8-05FC-5604-83D2080647B6}"/>
              </a:ext>
            </a:extLst>
          </p:cNvPr>
          <p:cNvSpPr/>
          <p:nvPr/>
        </p:nvSpPr>
        <p:spPr>
          <a:xfrm>
            <a:off x="2306863" y="464457"/>
            <a:ext cx="9885137" cy="6764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xmlns="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="" xmlns:p14="http://schemas.microsoft.com/office/powerpoint/2010/main" val="1516217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xmlns="" id="{B5E37E79-C734-4EBE-9F75-392280F4D6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3367" y="1378855"/>
            <a:ext cx="11224857" cy="3918859"/>
          </a:xfrm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US" sz="3200" b="1" dirty="0" smtClean="0">
                <a:solidFill>
                  <a:srgbClr val="FF0000"/>
                </a:solidFill>
              </a:rPr>
              <a:t>Critical/Convergent thinking:</a:t>
            </a:r>
            <a:br>
              <a:rPr lang="en-US" sz="3200" b="1" dirty="0" smtClean="0">
                <a:solidFill>
                  <a:srgbClr val="FF0000"/>
                </a:solidFill>
              </a:rPr>
            </a:br>
            <a:r>
              <a:rPr lang="en-US" sz="800" b="1" dirty="0" smtClean="0">
                <a:solidFill>
                  <a:srgbClr val="FF0000"/>
                </a:solidFill>
              </a:rPr>
              <a:t/>
            </a:r>
            <a:br>
              <a:rPr lang="en-US" sz="800" b="1" dirty="0" smtClean="0">
                <a:solidFill>
                  <a:srgbClr val="FF0000"/>
                </a:solidFill>
              </a:rPr>
            </a:br>
            <a:r>
              <a:rPr lang="en-US" sz="3200" dirty="0" smtClean="0"/>
              <a:t>Mr. A’s home is at a distance of five miles from work. His Chevrolet gets 30 MPG. However, he wishes to expend less fuel in his travel for both monetary and conservation-associated reasons. Money is not an issue. </a:t>
            </a:r>
            <a:endParaRPr lang="en-US" sz="3200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xmlns="" id="{2907E750-9155-4EF3-AE3B-D47A9282DD34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38</a:t>
            </a:fld>
            <a:endParaRPr lang="en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625A65B4-F2A8-05FC-5604-83D2080647B6}"/>
              </a:ext>
            </a:extLst>
          </p:cNvPr>
          <p:cNvSpPr/>
          <p:nvPr/>
        </p:nvSpPr>
        <p:spPr>
          <a:xfrm>
            <a:off x="2306863" y="464457"/>
            <a:ext cx="9885137" cy="6764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xmlns="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="" xmlns:p14="http://schemas.microsoft.com/office/powerpoint/2010/main" val="1516217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xmlns="" id="{B5E37E79-C734-4EBE-9F75-392280F4D6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3367" y="1378855"/>
            <a:ext cx="11224857" cy="3918859"/>
          </a:xfrm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</a:rPr>
              <a:t>Critical/Convergent thinking:</a:t>
            </a:r>
            <a:br>
              <a:rPr lang="en-US" sz="3200" b="1" dirty="0" smtClean="0">
                <a:solidFill>
                  <a:srgbClr val="FF0000"/>
                </a:solidFill>
              </a:rPr>
            </a:br>
            <a:r>
              <a:rPr lang="en-US" sz="800" b="1" dirty="0" smtClean="0">
                <a:solidFill>
                  <a:srgbClr val="FF0000"/>
                </a:solidFill>
              </a:rPr>
              <a:t/>
            </a:r>
            <a:br>
              <a:rPr lang="en-US" sz="800" b="1" dirty="0" smtClean="0">
                <a:solidFill>
                  <a:srgbClr val="FF0000"/>
                </a:solidFill>
              </a:rPr>
            </a:br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b="1" dirty="0" smtClean="0"/>
              <a:t>Which three vehicles are the best replacements for his car?</a:t>
            </a:r>
            <a:r>
              <a:rPr lang="en-US" sz="3200" dirty="0" smtClean="0"/>
              <a:t> </a:t>
            </a:r>
            <a:endParaRPr lang="en-US" sz="3200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xmlns="" id="{2907E750-9155-4EF3-AE3B-D47A9282DD34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39</a:t>
            </a:fld>
            <a:endParaRPr lang="en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625A65B4-F2A8-05FC-5604-83D2080647B6}"/>
              </a:ext>
            </a:extLst>
          </p:cNvPr>
          <p:cNvSpPr/>
          <p:nvPr/>
        </p:nvSpPr>
        <p:spPr>
          <a:xfrm>
            <a:off x="2306863" y="464457"/>
            <a:ext cx="9885137" cy="6764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xmlns="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="" xmlns:p14="http://schemas.microsoft.com/office/powerpoint/2010/main" val="1516217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xmlns="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xmlns="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xmlns="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xmlns="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xmlns="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269687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1797</TotalTime>
  <Words>1033</Words>
  <Application>Microsoft Office PowerPoint</Application>
  <PresentationFormat>Custom</PresentationFormat>
  <Paragraphs>340</Paragraphs>
  <Slides>40</Slides>
  <Notes>26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1" baseType="lpstr">
      <vt:lpstr>Office Theme</vt:lpstr>
      <vt:lpstr>Slide 1</vt:lpstr>
      <vt:lpstr>Slide 2</vt:lpstr>
      <vt:lpstr>Learning Objectives:</vt:lpstr>
      <vt:lpstr>Three types of Scientific thinking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Some approaches involved in creative thinking skills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  Examples </vt:lpstr>
      <vt:lpstr>Creative/Divergent thinking:  Mr. A’s home is at a distance of five miles from work. His Chevrolet gets 30 MPG. However, he wishes to expend less fuel in his travel for both monetary and conservation-associated reasons. Money is not an issue. </vt:lpstr>
      <vt:lpstr>Creative/Divergent thinking:   What choices does he have to cut his fuel consumption?  {it could still be possible to find an option that is entirely different from what the user asked –like devise a vehicle that runs off of air, or start a new business from home.}</vt:lpstr>
      <vt:lpstr>Critical/Convergent thinking:  Mr. A’s home is at a distance of five miles from work. His Chevrolet gets 30 MPG. However, he wishes to expend less fuel in his travel for both monetary and conservation-associated reasons. Money is not an issue. </vt:lpstr>
      <vt:lpstr>Critical/Convergent thinking:   Which three vehicles are the best replacements for his car? </vt:lpstr>
      <vt:lpstr>Slide 40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Prof. Dr. Shereen</cp:lastModifiedBy>
  <cp:revision>448</cp:revision>
  <dcterms:created xsi:type="dcterms:W3CDTF">2023-04-29T09:08:23Z</dcterms:created>
  <dcterms:modified xsi:type="dcterms:W3CDTF">2024-02-15T09:14:14Z</dcterms:modified>
</cp:coreProperties>
</file>