
<file path=[Content_Types].xml><?xml version="1.0" encoding="utf-8"?>
<Types xmlns="http://schemas.openxmlformats.org/package/2006/content-type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1" r:id="rId1"/>
  </p:sldMasterIdLst>
  <p:sldIdLst>
    <p:sldId id="256" r:id="rId2"/>
    <p:sldId id="257" r:id="rId3"/>
    <p:sldId id="258" r:id="rId4"/>
    <p:sldId id="259" r:id="rId5"/>
    <p:sldId id="260" r:id="rId6"/>
    <p:sldId id="261" r:id="rId7"/>
    <p:sldId id="262" r:id="rId8"/>
    <p:sldId id="264" r:id="rId9"/>
    <p:sldId id="265" r:id="rId10"/>
    <p:sldId id="266" r:id="rId11"/>
    <p:sldId id="268" r:id="rId12"/>
    <p:sldId id="269"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DA2E6BF-8769-483C-A9D1-C2A07232C011}">
          <p14:sldIdLst>
            <p14:sldId id="256"/>
            <p14:sldId id="257"/>
          </p14:sldIdLst>
        </p14:section>
        <p14:section name="Untitled Section" id="{D40894A1-F515-431C-95C4-1D0153608677}">
          <p14:sldIdLst>
            <p14:sldId id="258"/>
            <p14:sldId id="259"/>
            <p14:sldId id="260"/>
            <p14:sldId id="261"/>
            <p14:sldId id="262"/>
            <p14:sldId id="264"/>
            <p14:sldId id="265"/>
            <p14:sldId id="266"/>
            <p14:sldId id="268"/>
            <p14:sldId id="26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3" d="100"/>
          <a:sy n="73" d="100"/>
        </p:scale>
        <p:origin x="1080" y="3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0"/>
    <c:plotArea>
      <c:layout/>
      <c:barChart>
        <c:barDir val="col"/>
        <c:grouping val="clustered"/>
        <c:varyColors val="1"/>
        <c:ser>
          <c:idx val="0"/>
          <c:order val="0"/>
          <c:tx>
            <c:strRef>
              <c:f>Sheet1!$B$1</c:f>
              <c:strCache>
                <c:ptCount val="1"/>
                <c:pt idx="0">
                  <c:v>Accuracy (%)</c:v>
                </c:pt>
              </c:strCache>
            </c:strRef>
          </c:tx>
          <c:invertIfNegative val="1"/>
          <c:cat>
            <c:strRef>
              <c:f>Sheet1!$A$2:$A$4</c:f>
              <c:strCache>
                <c:ptCount val="3"/>
                <c:pt idx="0">
                  <c:v>Sogandi (2024)</c:v>
                </c:pt>
                <c:pt idx="1">
                  <c:v>Hassan (2024)</c:v>
                </c:pt>
                <c:pt idx="2">
                  <c:v>Lee (2023)</c:v>
                </c:pt>
              </c:strCache>
            </c:strRef>
          </c:cat>
          <c:val>
            <c:numRef>
              <c:f>Sheet1!$B$2:$B$4</c:f>
              <c:numCache>
                <c:formatCode>General</c:formatCode>
                <c:ptCount val="3"/>
                <c:pt idx="0">
                  <c:v>85</c:v>
                </c:pt>
                <c:pt idx="1">
                  <c:v>92</c:v>
                </c:pt>
                <c:pt idx="2">
                  <c:v>88</c:v>
                </c:pt>
              </c:numCache>
            </c:numRef>
          </c:val>
          <c:extLst>
            <c:ext xmlns:c16="http://schemas.microsoft.com/office/drawing/2014/chart" uri="{C3380CC4-5D6E-409C-BE32-E72D297353CC}">
              <c16:uniqueId val="{00000000-25CB-4719-BA73-83C4CB9A9CDE}"/>
            </c:ext>
          </c:extLst>
        </c:ser>
        <c:ser>
          <c:idx val="1"/>
          <c:order val="1"/>
          <c:tx>
            <c:strRef>
              <c:f>Sheet1!$C$1</c:f>
              <c:strCache>
                <c:ptCount val="1"/>
                <c:pt idx="0">
                  <c:v>F1-score (%)</c:v>
                </c:pt>
              </c:strCache>
            </c:strRef>
          </c:tx>
          <c:invertIfNegative val="1"/>
          <c:cat>
            <c:strRef>
              <c:f>Sheet1!$A$2:$A$4</c:f>
              <c:strCache>
                <c:ptCount val="3"/>
                <c:pt idx="0">
                  <c:v>Sogandi (2024)</c:v>
                </c:pt>
                <c:pt idx="1">
                  <c:v>Hassan (2024)</c:v>
                </c:pt>
                <c:pt idx="2">
                  <c:v>Lee (2023)</c:v>
                </c:pt>
              </c:strCache>
            </c:strRef>
          </c:cat>
          <c:val>
            <c:numRef>
              <c:f>Sheet1!$C$2:$C$4</c:f>
              <c:numCache>
                <c:formatCode>General</c:formatCode>
                <c:ptCount val="3"/>
                <c:pt idx="0">
                  <c:v>83</c:v>
                </c:pt>
                <c:pt idx="1">
                  <c:v>90</c:v>
                </c:pt>
                <c:pt idx="2">
                  <c:v>86</c:v>
                </c:pt>
              </c:numCache>
            </c:numRef>
          </c:val>
          <c:extLst>
            <c:ext xmlns:c16="http://schemas.microsoft.com/office/drawing/2014/chart" uri="{C3380CC4-5D6E-409C-BE32-E72D297353CC}">
              <c16:uniqueId val="{00000001-25CB-4719-BA73-83C4CB9A9CDE}"/>
            </c:ext>
          </c:extLst>
        </c:ser>
        <c:dLbls>
          <c:showLegendKey val="0"/>
          <c:showVal val="0"/>
          <c:showCatName val="0"/>
          <c:showSerName val="0"/>
          <c:showPercent val="0"/>
          <c:showBubbleSize val="0"/>
        </c:dLbls>
        <c:gapWidth val="150"/>
        <c:axId val="-2068027336"/>
        <c:axId val="-2113994440"/>
      </c:barChart>
      <c:catAx>
        <c:axId val="-2068027336"/>
        <c:scaling>
          <c:orientation val="minMax"/>
        </c:scaling>
        <c:delete val="0"/>
        <c:axPos val="b"/>
        <c:numFmt formatCode="General" sourceLinked="0"/>
        <c:majorTickMark val="out"/>
        <c:minorTickMark val="none"/>
        <c:tickLblPos val="nextTo"/>
        <c:crossAx val="-2113994440"/>
        <c:crosses val="autoZero"/>
        <c:auto val="1"/>
        <c:lblAlgn val="ctr"/>
        <c:lblOffset val="100"/>
        <c:noMultiLvlLbl val="0"/>
      </c:catAx>
      <c:valAx>
        <c:axId val="-2113994440"/>
        <c:scaling>
          <c:orientation val="minMax"/>
        </c:scaling>
        <c:delete val="0"/>
        <c:axPos val="l"/>
        <c:majorGridlines/>
        <c:numFmt formatCode="General" sourceLinked="1"/>
        <c:majorTickMark val="out"/>
        <c:minorTickMark val="none"/>
        <c:tickLblPos val="nextTo"/>
        <c:crossAx val="-2068027336"/>
        <c:crosses val="autoZero"/>
        <c:crossBetween val="between"/>
      </c:valAx>
    </c:plotArea>
    <c:legend>
      <c:legendPos val="r"/>
      <c:layout>
        <c:manualLayout>
          <c:xMode val="edge"/>
          <c:yMode val="edge"/>
          <c:x val="0.77713076881014875"/>
          <c:y val="8.4220301266689487E-2"/>
          <c:w val="0.20724423118985127"/>
          <c:h val="0.20112461485792538"/>
        </c:manualLayout>
      </c:layout>
      <c:overlay val="1"/>
    </c:legend>
    <c:plotVisOnly val="1"/>
    <c:dispBlanksAs val="gap"/>
    <c:showDLblsOverMax val="1"/>
  </c:chart>
  <c:txPr>
    <a:bodyPr/>
    <a:lstStyle/>
    <a:p>
      <a:pPr>
        <a:defRPr sz="18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8/27/2025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066946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8/27/2025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85773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99715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8/27/2025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385544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8/27/2025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09787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8/27/2025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69722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8/27/2025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084389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135162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393019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8/27/2025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28662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8/27/2025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120025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CAD085-E8A6-8845-BD4E-CB4CCA059FC4}" type="datetimeFigureOut">
              <a:rPr lang="en-US" smtClean="0"/>
              <a:t>8/27/2025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512364453"/>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3200" dirty="0">
                <a:solidFill>
                  <a:srgbClr val="C00000"/>
                </a:solidFill>
              </a:rPr>
              <a:t>AI-Powered Symptom-to-Treatment System for Accurate and Timely Medical Recommendation</a:t>
            </a:r>
            <a:endParaRPr lang="en-GB" sz="3200" dirty="0">
              <a:solidFill>
                <a:srgbClr val="C00000"/>
              </a:solidFill>
            </a:endParaRPr>
          </a:p>
        </p:txBody>
      </p:sp>
      <p:sp>
        <p:nvSpPr>
          <p:cNvPr id="3" name="Subtitle 2"/>
          <p:cNvSpPr>
            <a:spLocks noGrp="1"/>
          </p:cNvSpPr>
          <p:nvPr>
            <p:ph type="subTitle" idx="1"/>
          </p:nvPr>
        </p:nvSpPr>
        <p:spPr/>
        <p:txBody>
          <a:bodyPr/>
          <a:lstStyle/>
          <a:p>
            <a:r>
              <a:rPr lang="en-GB" dirty="0"/>
              <a:t>Research Presentation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2400" dirty="0">
                <a:solidFill>
                  <a:schemeClr val="accent1"/>
                </a:solidFill>
              </a:rPr>
              <a:t>Introduction</a:t>
            </a:r>
            <a:r>
              <a:rPr lang="en-GB" sz="2400" dirty="0">
                <a:solidFill>
                  <a:schemeClr val="accent1"/>
                </a:solidFill>
              </a:rPr>
              <a:t>:</a:t>
            </a:r>
            <a:endParaRPr sz="2400" dirty="0">
              <a:solidFill>
                <a:schemeClr val="accent1"/>
              </a:solidFill>
            </a:endParaRPr>
          </a:p>
        </p:txBody>
      </p:sp>
      <p:sp>
        <p:nvSpPr>
          <p:cNvPr id="3" name="Content Placeholder 2"/>
          <p:cNvSpPr>
            <a:spLocks noGrp="1"/>
          </p:cNvSpPr>
          <p:nvPr>
            <p:ph idx="1"/>
          </p:nvPr>
        </p:nvSpPr>
        <p:spPr>
          <a:xfrm>
            <a:off x="340157" y="1027907"/>
            <a:ext cx="8229600" cy="5092020"/>
          </a:xfrm>
        </p:spPr>
        <p:txBody>
          <a:bodyPr>
            <a:normAutofit lnSpcReduction="10000"/>
          </a:bodyPr>
          <a:lstStyle/>
          <a:p>
            <a:endParaRPr dirty="0"/>
          </a:p>
          <a:p>
            <a:endParaRPr lang="en-GB" b="1" dirty="0"/>
          </a:p>
          <a:p>
            <a:r>
              <a:rPr lang="en-GB" sz="1900" dirty="0"/>
              <a:t>When someone feels sick and starts searching their symptoms online, they often end up confused by too much information. In many places, especially remote or crowded areas, seeing a doctor quickly is not always possible because of long waiting times, cost, or distance. This shows the real need for a simple and reliable system that can take a person’s symptoms and give them useful medical guidance.</a:t>
            </a:r>
          </a:p>
          <a:p>
            <a:r>
              <a:rPr lang="en-GB" sz="1900" dirty="0"/>
              <a:t>Artificial Intelligence (AI) has already shown great promise in healthcare by analysing large amounts of data and helping in disease prediction. Models like Random Forest, LSTM, and BERT can meet patterns in symptoms and predict possible disease. However, most studies so far have focused only on predicting diseases, without going to suggest treatments. This project goals to close that gap by building an intelligent system that can not only identify the likely disease from symptoms but also recommend safe treatment options, making healthcare more accessible and faster for everyone.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501409"/>
            <a:ext cx="8229600" cy="1143000"/>
          </a:xfrm>
        </p:spPr>
        <p:txBody>
          <a:bodyPr>
            <a:normAutofit/>
          </a:bodyPr>
          <a:lstStyle/>
          <a:p>
            <a:r>
              <a:rPr sz="2400" dirty="0">
                <a:solidFill>
                  <a:schemeClr val="accent1"/>
                </a:solidFill>
              </a:rPr>
              <a:t>Research Problem</a:t>
            </a:r>
          </a:p>
        </p:txBody>
      </p:sp>
      <p:sp>
        <p:nvSpPr>
          <p:cNvPr id="3" name="Content Placeholder 2"/>
          <p:cNvSpPr>
            <a:spLocks noGrp="1"/>
          </p:cNvSpPr>
          <p:nvPr>
            <p:ph idx="4294967295"/>
          </p:nvPr>
        </p:nvSpPr>
        <p:spPr>
          <a:xfrm>
            <a:off x="256033" y="841246"/>
            <a:ext cx="8229600" cy="4553395"/>
          </a:xfrm>
        </p:spPr>
        <p:txBody>
          <a:bodyPr>
            <a:normAutofit/>
          </a:bodyPr>
          <a:lstStyle/>
          <a:p>
            <a:endParaRPr dirty="0"/>
          </a:p>
          <a:p>
            <a:endParaRPr lang="en-GB" b="1" dirty="0"/>
          </a:p>
          <a:p>
            <a:r>
              <a:rPr lang="en-GB" sz="1900" dirty="0"/>
              <a:t>Most of the existing AI-based medical systems focus only on predicting diseases from symptoms, stopping at the stage of </a:t>
            </a:r>
            <a:r>
              <a:rPr lang="en-GB" sz="1900" i="1" dirty="0"/>
              <a:t>symptoms → disease</a:t>
            </a:r>
            <a:r>
              <a:rPr lang="en-GB" sz="1900" dirty="0"/>
              <a:t>. While this is valuable, it leaves a critical gap: patients do not receive direct and safe treatment recommendations. Many access also depend heavily on electronic health records (EHRs), which are often unavailable .</a:t>
            </a:r>
          </a:p>
          <a:p>
            <a:r>
              <a:rPr lang="en-GB" sz="1900" dirty="0"/>
              <a:t>As a result, there is still no integrated solution that can take symptoms entered in natural language and provide both accurate disease predictions and safe treatment suggestions. This gap limits the usefulness of current AI systems for users timely medical support</a:t>
            </a:r>
            <a:r>
              <a:rPr lang="en-GB" dirty="0"/>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2400" dirty="0">
                <a:solidFill>
                  <a:schemeClr val="accent1"/>
                </a:solidFill>
              </a:rPr>
              <a:t>Research Objectives</a:t>
            </a:r>
          </a:p>
        </p:txBody>
      </p:sp>
      <p:sp>
        <p:nvSpPr>
          <p:cNvPr id="3" name="Content Placeholder 2"/>
          <p:cNvSpPr>
            <a:spLocks noGrp="1"/>
          </p:cNvSpPr>
          <p:nvPr>
            <p:ph idx="1"/>
          </p:nvPr>
        </p:nvSpPr>
        <p:spPr>
          <a:xfrm>
            <a:off x="457200" y="1110344"/>
            <a:ext cx="8229600" cy="5007428"/>
          </a:xfrm>
        </p:spPr>
        <p:txBody>
          <a:bodyPr>
            <a:normAutofit/>
          </a:bodyPr>
          <a:lstStyle/>
          <a:p>
            <a:endParaRPr dirty="0"/>
          </a:p>
          <a:p>
            <a:r>
              <a:rPr lang="en-GB" sz="1800" dirty="0"/>
              <a:t>In this research, data will be collected from open-access datasets available on Kaggle, which include information about symptoms, diseases, and treatments. The collected data will then undergo a preprocessing phase, where it will be cleaned and prepared, in addition to applying Natural Language Processing (NLP) techniques to convert text symptoms into numerical representations proper for modelling. Over the model development stage, advanced models such as LSTM, CNN-LSTM, and Transformers will be built and trained to enhance prediction accuracy and effectively handle complex text data. This will be followed by the evaluation phase, in which model performance will be tested using comprehensive metrics such as Accuracy, Recall, and F1-score to assess their effectiveness. Finally, a user-friendly interface will be designed, allowing users to input their symptoms and directly receive </a:t>
            </a:r>
            <a:r>
              <a:rPr lang="en-GB" sz="1800" dirty="0" err="1"/>
              <a:t>apprope</a:t>
            </a:r>
            <a:r>
              <a:rPr lang="en-GB" sz="1800" dirty="0"/>
              <a:t> treatment recommendations in a simple and efficient manner.</a:t>
            </a:r>
            <a:endParaRPr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530" y="891821"/>
            <a:ext cx="7886700" cy="1325563"/>
          </a:xfrm>
        </p:spPr>
        <p:txBody>
          <a:bodyPr>
            <a:normAutofit/>
          </a:bodyPr>
          <a:lstStyle/>
          <a:p>
            <a:r>
              <a:rPr sz="2400" dirty="0">
                <a:solidFill>
                  <a:schemeClr val="accent1"/>
                </a:solidFill>
              </a:rPr>
              <a:t>Research Questions</a:t>
            </a:r>
          </a:p>
        </p:txBody>
      </p:sp>
      <p:sp>
        <p:nvSpPr>
          <p:cNvPr id="3" name="Content Placeholder 2"/>
          <p:cNvSpPr>
            <a:spLocks noGrp="1"/>
          </p:cNvSpPr>
          <p:nvPr>
            <p:ph idx="1"/>
          </p:nvPr>
        </p:nvSpPr>
        <p:spPr/>
        <p:txBody>
          <a:bodyPr/>
          <a:lstStyle/>
          <a:p>
            <a:endParaRPr dirty="0"/>
          </a:p>
          <a:p>
            <a:r>
              <a:rPr sz="2000" dirty="0"/>
              <a:t>How can we convert symptom text (Arabic/English) into numerical data?</a:t>
            </a:r>
          </a:p>
          <a:p>
            <a:r>
              <a:rPr sz="2000" dirty="0"/>
              <a:t>Can AI accurately link symptoms to diseases?</a:t>
            </a:r>
          </a:p>
          <a:p>
            <a:r>
              <a:rPr sz="2000" dirty="0"/>
              <a:t>How can AI provide reliable treatment recommendations?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2400" dirty="0">
                <a:solidFill>
                  <a:schemeClr val="accent1"/>
                </a:solidFill>
              </a:rPr>
              <a:t>Related Work</a:t>
            </a:r>
          </a:p>
        </p:txBody>
      </p:sp>
      <p:graphicFrame>
        <p:nvGraphicFramePr>
          <p:cNvPr id="3" name="Table 2"/>
          <p:cNvGraphicFramePr>
            <a:graphicFrameLocks noGrp="1"/>
          </p:cNvGraphicFramePr>
          <p:nvPr/>
        </p:nvGraphicFramePr>
        <p:xfrm>
          <a:off x="457200" y="1371600"/>
          <a:ext cx="8229600" cy="2194560"/>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57200">
                <a:tc>
                  <a:txBody>
                    <a:bodyPr/>
                    <a:lstStyle/>
                    <a:p>
                      <a:r>
                        <a:t>Study</a:t>
                      </a:r>
                    </a:p>
                  </a:txBody>
                  <a:tcPr/>
                </a:tc>
                <a:tc>
                  <a:txBody>
                    <a:bodyPr/>
                    <a:lstStyle/>
                    <a:p>
                      <a:r>
                        <a:t>Focus</a:t>
                      </a:r>
                    </a:p>
                  </a:txBody>
                  <a:tcPr/>
                </a:tc>
                <a:tc>
                  <a:txBody>
                    <a:bodyPr/>
                    <a:lstStyle/>
                    <a:p>
                      <a:r>
                        <a:t>Limitation</a:t>
                      </a:r>
                    </a:p>
                  </a:txBody>
                  <a:tcPr/>
                </a:tc>
                <a:extLst>
                  <a:ext uri="{0D108BD9-81ED-4DB2-BD59-A6C34878D82A}">
                    <a16:rowId xmlns:a16="http://schemas.microsoft.com/office/drawing/2014/main" val="10000"/>
                  </a:ext>
                </a:extLst>
              </a:tr>
              <a:tr h="457200">
                <a:tc>
                  <a:txBody>
                    <a:bodyPr/>
                    <a:lstStyle/>
                    <a:p>
                      <a:r>
                        <a:t>Sogandi (2024)</a:t>
                      </a:r>
                    </a:p>
                  </a:txBody>
                  <a:tcPr/>
                </a:tc>
                <a:tc>
                  <a:txBody>
                    <a:bodyPr/>
                    <a:lstStyle/>
                    <a:p>
                      <a:r>
                        <a:t>Rules extraction (Apriori)</a:t>
                      </a:r>
                    </a:p>
                  </a:txBody>
                  <a:tcPr/>
                </a:tc>
                <a:tc>
                  <a:txBody>
                    <a:bodyPr/>
                    <a:lstStyle/>
                    <a:p>
                      <a:r>
                        <a:t>No treatment recommendation</a:t>
                      </a:r>
                    </a:p>
                  </a:txBody>
                  <a:tcPr/>
                </a:tc>
                <a:extLst>
                  <a:ext uri="{0D108BD9-81ED-4DB2-BD59-A6C34878D82A}">
                    <a16:rowId xmlns:a16="http://schemas.microsoft.com/office/drawing/2014/main" val="10001"/>
                  </a:ext>
                </a:extLst>
              </a:tr>
              <a:tr h="457200">
                <a:tc>
                  <a:txBody>
                    <a:bodyPr/>
                    <a:lstStyle/>
                    <a:p>
                      <a:r>
                        <a:t>Hassan (2024)</a:t>
                      </a:r>
                    </a:p>
                  </a:txBody>
                  <a:tcPr/>
                </a:tc>
                <a:tc>
                  <a:txBody>
                    <a:bodyPr/>
                    <a:lstStyle/>
                    <a:p>
                      <a:r>
                        <a:t>BERT vs BiLSTM</a:t>
                      </a:r>
                    </a:p>
                  </a:txBody>
                  <a:tcPr/>
                </a:tc>
                <a:tc>
                  <a:txBody>
                    <a:bodyPr/>
                    <a:lstStyle/>
                    <a:p>
                      <a:r>
                        <a:t>Focused on disease only</a:t>
                      </a:r>
                    </a:p>
                  </a:txBody>
                  <a:tcPr/>
                </a:tc>
                <a:extLst>
                  <a:ext uri="{0D108BD9-81ED-4DB2-BD59-A6C34878D82A}">
                    <a16:rowId xmlns:a16="http://schemas.microsoft.com/office/drawing/2014/main" val="10002"/>
                  </a:ext>
                </a:extLst>
              </a:tr>
              <a:tr h="457200">
                <a:tc>
                  <a:txBody>
                    <a:bodyPr/>
                    <a:lstStyle/>
                    <a:p>
                      <a:r>
                        <a:t>Lee (2023)</a:t>
                      </a:r>
                    </a:p>
                  </a:txBody>
                  <a:tcPr/>
                </a:tc>
                <a:tc>
                  <a:txBody>
                    <a:bodyPr/>
                    <a:lstStyle/>
                    <a:p>
                      <a:r>
                        <a:t>Drug recommendation (GraphBERT)</a:t>
                      </a:r>
                    </a:p>
                  </a:txBody>
                  <a:tcPr/>
                </a:tc>
                <a:tc>
                  <a:txBody>
                    <a:bodyPr/>
                    <a:lstStyle/>
                    <a:p>
                      <a:r>
                        <a:t>Requires EHR, not symptoms only</a:t>
                      </a:r>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922" y="270028"/>
            <a:ext cx="7886700" cy="1325563"/>
          </a:xfrm>
        </p:spPr>
        <p:txBody>
          <a:bodyPr>
            <a:normAutofit/>
          </a:bodyPr>
          <a:lstStyle/>
          <a:p>
            <a:r>
              <a:rPr sz="2400" dirty="0">
                <a:solidFill>
                  <a:schemeClr val="accent1"/>
                </a:solidFill>
              </a:rPr>
              <a:t>Research Gap</a:t>
            </a:r>
          </a:p>
        </p:txBody>
      </p:sp>
      <p:sp>
        <p:nvSpPr>
          <p:cNvPr id="3" name="Content Placeholder 2"/>
          <p:cNvSpPr>
            <a:spLocks noGrp="1"/>
          </p:cNvSpPr>
          <p:nvPr>
            <p:ph idx="1"/>
          </p:nvPr>
        </p:nvSpPr>
        <p:spPr>
          <a:xfrm>
            <a:off x="457200" y="1284514"/>
            <a:ext cx="8229600" cy="5116286"/>
          </a:xfrm>
        </p:spPr>
        <p:txBody>
          <a:bodyPr>
            <a:normAutofit/>
          </a:bodyPr>
          <a:lstStyle/>
          <a:p>
            <a:endParaRPr dirty="0"/>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Focus on diseases without treatment</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Most previous studies fixed on classifying diseases based only on symptoms, while giving little attention to providing appropriate treatment recommendations.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Reliance on limited or non–open-source data</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Some studies did not disclose the dataset used or relied on closed datasets, which weakens result return and limits practical workable.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Imperfect use of advanced deep learning techniques</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Several studies relied on traditional algorithms (such as SVM and Random Forest), while modern models like LSTM, CNN-LSTM, or Transformers have not been not enough employed to analyze complex text symptoms.</a:t>
            </a:r>
          </a:p>
          <a:p>
            <a:pPr marL="0" indent="0">
              <a:buNone/>
            </a:pPr>
            <a:endParaRPr lang="en-GB" sz="1800" dirty="0"/>
          </a:p>
          <a:p>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2400" dirty="0">
                <a:solidFill>
                  <a:schemeClr val="accent1"/>
                </a:solidFill>
              </a:rPr>
              <a:t>Expected Contributions</a:t>
            </a:r>
          </a:p>
        </p:txBody>
      </p:sp>
      <p:sp>
        <p:nvSpPr>
          <p:cNvPr id="3" name="Content Placeholder 2"/>
          <p:cNvSpPr>
            <a:spLocks noGrp="1"/>
          </p:cNvSpPr>
          <p:nvPr>
            <p:ph idx="1"/>
          </p:nvPr>
        </p:nvSpPr>
        <p:spPr>
          <a:xfrm>
            <a:off x="457200" y="1320800"/>
            <a:ext cx="7886700" cy="4351338"/>
          </a:xfrm>
        </p:spPr>
        <p:txBody>
          <a:bodyPr/>
          <a:lstStyle/>
          <a:p>
            <a:endParaRPr dirty="0"/>
          </a:p>
          <a:p>
            <a:r>
              <a:rPr sz="1800" dirty="0"/>
              <a:t>First integrated system: Symptoms → Treatment</a:t>
            </a:r>
          </a:p>
          <a:p>
            <a:r>
              <a:rPr sz="1800" dirty="0"/>
              <a:t>Improves healthcare accessibility and early intervention</a:t>
            </a:r>
          </a:p>
          <a:p>
            <a:r>
              <a:rPr sz="1800" dirty="0"/>
              <a:t>Transparent and reproducible model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2400" dirty="0">
                <a:solidFill>
                  <a:schemeClr val="accent1"/>
                </a:solidFill>
              </a:rPr>
              <a:t>Expected Results</a:t>
            </a:r>
            <a:r>
              <a:rPr lang="en-GB" sz="2400" dirty="0">
                <a:solidFill>
                  <a:schemeClr val="accent1"/>
                </a:solidFill>
              </a:rPr>
              <a:t>:</a:t>
            </a:r>
            <a:endParaRPr sz="2400" dirty="0">
              <a:solidFill>
                <a:schemeClr val="accent1"/>
              </a:solidFill>
            </a:endParaRPr>
          </a:p>
        </p:txBody>
      </p:sp>
      <p:sp>
        <p:nvSpPr>
          <p:cNvPr id="3" name="Content Placeholder 2"/>
          <p:cNvSpPr>
            <a:spLocks noGrp="1"/>
          </p:cNvSpPr>
          <p:nvPr>
            <p:ph idx="1"/>
          </p:nvPr>
        </p:nvSpPr>
        <p:spPr/>
        <p:txBody>
          <a:bodyPr/>
          <a:lstStyle/>
          <a:p>
            <a:endParaRPr dirty="0"/>
          </a:p>
          <a:p>
            <a:r>
              <a:rPr sz="2000" dirty="0"/>
              <a:t>High accuracy for common diseases</a:t>
            </a:r>
          </a:p>
          <a:p>
            <a:r>
              <a:rPr sz="2000" dirty="0"/>
              <a:t>Reliable treatment recommendations</a:t>
            </a:r>
          </a:p>
          <a:p>
            <a:r>
              <a:rPr lang="en-GB" sz="2000" dirty="0"/>
              <a:t>Analyse the patients condition faster</a:t>
            </a:r>
            <a:endParaRPr sz="2000" dirty="0"/>
          </a:p>
          <a:p>
            <a:r>
              <a:rPr lang="en-GB" sz="2000" dirty="0"/>
              <a:t>It can be developed</a:t>
            </a:r>
            <a:r>
              <a:rPr sz="2000" dirty="0"/>
              <a:t> for more languages and datasets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2400" dirty="0">
                <a:solidFill>
                  <a:schemeClr val="accent1"/>
                </a:solidFill>
              </a:rPr>
              <a:t>Comparative Results: Accuracy vs F1-score</a:t>
            </a:r>
          </a:p>
        </p:txBody>
      </p:sp>
      <p:graphicFrame>
        <p:nvGraphicFramePr>
          <p:cNvPr id="3" name="Chart 2"/>
          <p:cNvGraphicFramePr>
            <a:graphicFrameLocks noGrp="1"/>
          </p:cNvGraphicFramePr>
          <p:nvPr>
            <p:extLst>
              <p:ext uri="{D42A27DB-BD31-4B8C-83A1-F6EECF244321}">
                <p14:modId xmlns:p14="http://schemas.microsoft.com/office/powerpoint/2010/main" val="3748582430"/>
              </p:ext>
            </p:extLst>
          </p:nvPr>
        </p:nvGraphicFramePr>
        <p:xfrm>
          <a:off x="914400" y="1371600"/>
          <a:ext cx="7315200" cy="3505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700" b="1" dirty="0">
                <a:solidFill>
                  <a:schemeClr val="accent1"/>
                </a:solidFill>
              </a:rPr>
              <a:t>Conclusion</a:t>
            </a:r>
            <a:r>
              <a:rPr lang="ar-SA" b="1" dirty="0"/>
              <a:t>                                      </a:t>
            </a:r>
            <a:br>
              <a:rPr lang="en-GB" b="1" dirty="0"/>
            </a:br>
            <a:endParaRPr dirty="0"/>
          </a:p>
        </p:txBody>
      </p:sp>
      <p:sp>
        <p:nvSpPr>
          <p:cNvPr id="3" name="Content Placeholder 2"/>
          <p:cNvSpPr>
            <a:spLocks noGrp="1"/>
          </p:cNvSpPr>
          <p:nvPr>
            <p:ph idx="1"/>
          </p:nvPr>
        </p:nvSpPr>
        <p:spPr>
          <a:xfrm>
            <a:off x="457200" y="1121230"/>
            <a:ext cx="8229600" cy="5004934"/>
          </a:xfrm>
        </p:spPr>
        <p:txBody>
          <a:bodyPr>
            <a:normAutofit/>
          </a:bodyPr>
          <a:lstStyle/>
          <a:p>
            <a:r>
              <a:rPr lang="en-GB" sz="2200" dirty="0"/>
              <a:t>This research highlights the urgent need for intelligent systems that can bridge the gap between symptom-based disease prediction and appropriate treatment recommendations. While prior studies have focused primarily on diagnosis, this project goals to advance the field by integrating modern deep learning techniques, open-access datasets, and a user friendly interface. By addressing existing research gaps such as limited treatment recommendation, reliance on closed datasets, and lack of user interaction the proposed system aspires to provide accurate, accessible, and practical medical decision support. Ultimately, this study seeks not only to contribute academically but also to pave the way for real-world applications that enhance healthcare quality and accessibility.</a:t>
            </a:r>
          </a:p>
          <a:p>
            <a:endParaRPr dirty="0"/>
          </a:p>
        </p:txBody>
      </p:sp>
    </p:spTree>
    <p:extLst>
      <p:ext uri="{BB962C8B-B14F-4D97-AF65-F5344CB8AC3E}">
        <p14:creationId xmlns:p14="http://schemas.microsoft.com/office/powerpoint/2010/main" val="623290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E845B-1553-EB93-F85A-FFE53ADB7D13}"/>
              </a:ext>
            </a:extLst>
          </p:cNvPr>
          <p:cNvSpPr>
            <a:spLocks noGrp="1"/>
          </p:cNvSpPr>
          <p:nvPr>
            <p:ph type="title"/>
          </p:nvPr>
        </p:nvSpPr>
        <p:spPr>
          <a:xfrm>
            <a:off x="2945130" y="2402931"/>
            <a:ext cx="7886700" cy="1325563"/>
          </a:xfrm>
        </p:spPr>
        <p:txBody>
          <a:bodyPr>
            <a:normAutofit/>
          </a:bodyPr>
          <a:lstStyle/>
          <a:p>
            <a:r>
              <a:rPr lang="en-GB" sz="6000" dirty="0"/>
              <a:t>Thank you</a:t>
            </a:r>
          </a:p>
        </p:txBody>
      </p:sp>
    </p:spTree>
    <p:extLst>
      <p:ext uri="{BB962C8B-B14F-4D97-AF65-F5344CB8AC3E}">
        <p14:creationId xmlns:p14="http://schemas.microsoft.com/office/powerpoint/2010/main" val="32905151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123</TotalTime>
  <Words>809</Words>
  <Application>Microsoft Office PowerPoint</Application>
  <PresentationFormat>On-screen Show (4:3)</PresentationFormat>
  <Paragraphs>53</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Aptos Display</vt:lpstr>
      <vt:lpstr>Arial</vt:lpstr>
      <vt:lpstr>Office Theme</vt:lpstr>
      <vt:lpstr>AI-Powered Symptom-to-Treatment System for Accurate and Timely Medical Recommendation</vt:lpstr>
      <vt:lpstr>Introduction:</vt:lpstr>
      <vt:lpstr>Research Problem</vt:lpstr>
      <vt:lpstr>Research Objectives</vt:lpstr>
      <vt:lpstr>Research Questions</vt:lpstr>
      <vt:lpstr>Related Work</vt:lpstr>
      <vt:lpstr>Research Gap</vt:lpstr>
      <vt:lpstr>Expected Contributions</vt:lpstr>
      <vt:lpstr>Expected Results:</vt:lpstr>
      <vt:lpstr>Comparative Results: Accuracy vs F1-score</vt:lpstr>
      <vt:lpstr>Conclusion                                       </vt:lpstr>
      <vt:lpstr>Thank you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Mona Abdulwahab</cp:lastModifiedBy>
  <cp:revision>3</cp:revision>
  <dcterms:created xsi:type="dcterms:W3CDTF">2013-01-27T09:14:16Z</dcterms:created>
  <dcterms:modified xsi:type="dcterms:W3CDTF">2025-08-27T15:09:20Z</dcterms:modified>
  <cp:category/>
</cp:coreProperties>
</file>