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0" r:id="rId1"/>
  </p:sldMasterIdLst>
  <p:notesMasterIdLst>
    <p:notesMasterId r:id="rId46"/>
  </p:notesMasterIdLst>
  <p:sldIdLst>
    <p:sldId id="557" r:id="rId2"/>
    <p:sldId id="313" r:id="rId3"/>
    <p:sldId id="515" r:id="rId4"/>
    <p:sldId id="535" r:id="rId5"/>
    <p:sldId id="516" r:id="rId6"/>
    <p:sldId id="517" r:id="rId7"/>
    <p:sldId id="518" r:id="rId8"/>
    <p:sldId id="519" r:id="rId9"/>
    <p:sldId id="520" r:id="rId10"/>
    <p:sldId id="521" r:id="rId11"/>
    <p:sldId id="523" r:id="rId12"/>
    <p:sldId id="524" r:id="rId13"/>
    <p:sldId id="526" r:id="rId14"/>
    <p:sldId id="527" r:id="rId15"/>
    <p:sldId id="528" r:id="rId16"/>
    <p:sldId id="529" r:id="rId17"/>
    <p:sldId id="522" r:id="rId18"/>
    <p:sldId id="530" r:id="rId19"/>
    <p:sldId id="531" r:id="rId20"/>
    <p:sldId id="532" r:id="rId21"/>
    <p:sldId id="533" r:id="rId22"/>
    <p:sldId id="534" r:id="rId23"/>
    <p:sldId id="536" r:id="rId24"/>
    <p:sldId id="537" r:id="rId25"/>
    <p:sldId id="538" r:id="rId26"/>
    <p:sldId id="539" r:id="rId27"/>
    <p:sldId id="540" r:id="rId28"/>
    <p:sldId id="541" r:id="rId29"/>
    <p:sldId id="542" r:id="rId30"/>
    <p:sldId id="543" r:id="rId31"/>
    <p:sldId id="544" r:id="rId32"/>
    <p:sldId id="545" r:id="rId33"/>
    <p:sldId id="546" r:id="rId34"/>
    <p:sldId id="547" r:id="rId35"/>
    <p:sldId id="548" r:id="rId36"/>
    <p:sldId id="549" r:id="rId37"/>
    <p:sldId id="552" r:id="rId38"/>
    <p:sldId id="553" r:id="rId39"/>
    <p:sldId id="554" r:id="rId40"/>
    <p:sldId id="555" r:id="rId41"/>
    <p:sldId id="550" r:id="rId42"/>
    <p:sldId id="556" r:id="rId43"/>
    <p:sldId id="514" r:id="rId44"/>
    <p:sldId id="558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557"/>
            <p14:sldId id="313"/>
            <p14:sldId id="515"/>
            <p14:sldId id="535"/>
            <p14:sldId id="516"/>
            <p14:sldId id="517"/>
            <p14:sldId id="518"/>
            <p14:sldId id="519"/>
            <p14:sldId id="520"/>
            <p14:sldId id="521"/>
            <p14:sldId id="523"/>
            <p14:sldId id="524"/>
            <p14:sldId id="526"/>
            <p14:sldId id="527"/>
            <p14:sldId id="528"/>
            <p14:sldId id="529"/>
            <p14:sldId id="522"/>
            <p14:sldId id="530"/>
            <p14:sldId id="531"/>
            <p14:sldId id="532"/>
            <p14:sldId id="533"/>
            <p14:sldId id="534"/>
            <p14:sldId id="536"/>
            <p14:sldId id="537"/>
            <p14:sldId id="538"/>
            <p14:sldId id="539"/>
            <p14:sldId id="540"/>
            <p14:sldId id="541"/>
            <p14:sldId id="542"/>
            <p14:sldId id="543"/>
            <p14:sldId id="544"/>
            <p14:sldId id="545"/>
            <p14:sldId id="546"/>
            <p14:sldId id="547"/>
            <p14:sldId id="548"/>
            <p14:sldId id="549"/>
            <p14:sldId id="552"/>
            <p14:sldId id="553"/>
            <p14:sldId id="554"/>
            <p14:sldId id="555"/>
            <p14:sldId id="550"/>
            <p14:sldId id="556"/>
            <p14:sldId id="514"/>
            <p14:sldId id="558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C748"/>
    <a:srgbClr val="000000"/>
    <a:srgbClr val="669BBC"/>
    <a:srgbClr val="2D3956"/>
    <a:srgbClr val="8E5A6D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680" autoAdjust="0"/>
    <p:restoredTop sz="93738" autoAdjust="0"/>
  </p:normalViewPr>
  <p:slideViewPr>
    <p:cSldViewPr snapToGrid="0">
      <p:cViewPr varScale="1">
        <p:scale>
          <a:sx n="87" d="100"/>
          <a:sy n="87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052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E14A94-F801-CF10-5E73-00C6B69D5FDD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www.midocean.ae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C02FC4-5973-F43B-FD6A-0FDE1513851D}"/>
              </a:ext>
            </a:extLst>
          </p:cNvPr>
          <p:cNvSpPr txBox="1"/>
          <p:nvPr userDrawn="1"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37165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3F18F0-918C-DDF5-98FE-8B0A861DC841}"/>
              </a:ext>
            </a:extLst>
          </p:cNvPr>
          <p:cNvSpPr txBox="1"/>
          <p:nvPr/>
        </p:nvSpPr>
        <p:spPr>
          <a:xfrm>
            <a:off x="4455391" y="639410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www.midocean.ae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7CBA84-8DE7-6EE4-C43D-A2F5618088B0}"/>
              </a:ext>
            </a:extLst>
          </p:cNvPr>
          <p:cNvSpPr txBox="1"/>
          <p:nvPr userDrawn="1"/>
        </p:nvSpPr>
        <p:spPr>
          <a:xfrm>
            <a:off x="4455391" y="639410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506888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EA6C1C-AB94-8CE5-7D28-A49B72DDC40B}"/>
              </a:ext>
            </a:extLst>
          </p:cNvPr>
          <p:cNvSpPr txBox="1"/>
          <p:nvPr userDrawn="1"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356689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383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76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260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084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24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261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951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8311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043600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26574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478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4783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2885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1331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8689544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745250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648840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703327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93720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05160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4584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73103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71065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9160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0230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CB13607E-0590-83DC-96EE-B1D021839066}"/>
              </a:ext>
            </a:extLst>
          </p:cNvPr>
          <p:cNvPicPr>
            <a:picLocks noChangeAspect="1"/>
          </p:cNvPicPr>
          <p:nvPr/>
        </p:nvPicPr>
        <p:blipFill rotWithShape="1">
          <a:blip r:embed="rId3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08012" y="320676"/>
            <a:ext cx="2040885" cy="952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163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  <p:sldLayoutId id="2147483688" r:id="rId18"/>
    <p:sldLayoutId id="2147483689" r:id="rId19"/>
    <p:sldLayoutId id="2147483690" r:id="rId20"/>
    <p:sldLayoutId id="2147483691" r:id="rId21"/>
    <p:sldLayoutId id="2147483692" r:id="rId22"/>
    <p:sldLayoutId id="2147483693" r:id="rId23"/>
    <p:sldLayoutId id="2147483694" r:id="rId24"/>
    <p:sldLayoutId id="2147483695" r:id="rId25"/>
    <p:sldLayoutId id="2147483696" r:id="rId26"/>
    <p:sldLayoutId id="2147483697" r:id="rId27"/>
    <p:sldLayoutId id="2147483698" r:id="rId28"/>
    <p:sldLayoutId id="2147483660" r:id="rId29"/>
    <p:sldLayoutId id="2147483665" r:id="rId30"/>
    <p:sldLayoutId id="2147483667" r:id="rId3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en-US" sz="3700" b="1" i="0" u="none" strike="noStrike" kern="1200" cap="all" spc="0" normalizeH="0" baseline="0" dirty="0">
          <a:ln w="500">
            <a:solidFill>
              <a:srgbClr val="B13F9A">
                <a:shade val="20000"/>
                <a:satMod val="120000"/>
              </a:srgbClr>
            </a:solidFill>
          </a:ln>
          <a:gradFill>
            <a:gsLst>
              <a:gs pos="0">
                <a:srgbClr val="F9B639">
                  <a:tint val="13000"/>
                </a:srgbClr>
              </a:gs>
              <a:gs pos="10000">
                <a:srgbClr val="F9B639">
                  <a:tint val="20000"/>
                </a:srgbClr>
              </a:gs>
              <a:gs pos="49000">
                <a:srgbClr val="F9B639">
                  <a:tint val="70000"/>
                </a:srgbClr>
              </a:gs>
              <a:gs pos="50000">
                <a:srgbClr val="F9B639">
                  <a:tint val="97000"/>
                </a:srgbClr>
              </a:gs>
              <a:gs pos="100000">
                <a:srgbClr val="F9B639">
                  <a:tint val="20000"/>
                </a:srgbClr>
              </a:gs>
            </a:gsLst>
            <a:lin ang="5400000" scaled="1"/>
          </a:gradFill>
          <a:effectLst/>
          <a:uLnTx/>
          <a:uFillTx/>
          <a:latin typeface="Trebuchet MS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454222" y="3330770"/>
            <a:ext cx="4374214" cy="398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>
                <a:latin typeface="Alexandria"/>
                <a:cs typeface="Alexandria" charset="0"/>
              </a:rPr>
              <a:t>Prepared by Dr. Yasser Abdelhamid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18473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US" sz="4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-207" y="580666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4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4129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IT 382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Software Engineering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5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67F962-7D1B-830D-26A9-0334A3192303}"/>
              </a:ext>
            </a:extLst>
          </p:cNvPr>
          <p:cNvSpPr txBox="1"/>
          <p:nvPr/>
        </p:nvSpPr>
        <p:spPr>
          <a:xfrm>
            <a:off x="1143000" y="2622884"/>
            <a:ext cx="46349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Software Engineering</a:t>
            </a:r>
          </a:p>
        </p:txBody>
      </p:sp>
      <p:pic>
        <p:nvPicPr>
          <p:cNvPr id="3" name="Audio 3">
            <a:hlinkClick r:id="" action="ppaction://media"/>
            <a:extLst>
              <a:ext uri="{FF2B5EF4-FFF2-40B4-BE49-F238E27FC236}">
                <a16:creationId xmlns:a16="http://schemas.microsoft.com/office/drawing/2014/main" id="{2825B544-E434-A661-B26E-524426D9FF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0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3598250" y="1936174"/>
            <a:ext cx="8040594" cy="434218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88446" y="2093911"/>
            <a:ext cx="7614932" cy="41298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2400" b="1" dirty="0"/>
              <a:t>Coping with change.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2400" b="1" dirty="0"/>
              <a:t>Sources of change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2400" b="1" dirty="0"/>
              <a:t>Cost of change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2400" b="1" dirty="0"/>
              <a:t>How to reduce cost of change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2400" b="1" dirty="0"/>
              <a:t>Prototyping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2400" b="1" dirty="0"/>
              <a:t>Incremental development and delivery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endParaRPr lang="en-US" sz="2400" b="1" dirty="0"/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endParaRPr lang="en-US" sz="2400" b="1" dirty="0"/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endParaRPr lang="en-US" sz="2400" b="1" dirty="0"/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endParaRPr lang="en-US" sz="2400" b="1" dirty="0"/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endParaRPr lang="en-US" sz="2400" b="1" dirty="0"/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039050" y="1259065"/>
            <a:ext cx="676864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cap="all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  <a:latin typeface="Trebuchet MS"/>
                <a:ea typeface="+mj-ea"/>
                <a:cs typeface="+mj-cs"/>
              </a:rPr>
              <a:t>Lecture Outline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Coping with change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8000" dirty="0"/>
          </a:p>
          <a:p>
            <a:pPr marL="0" indent="0" algn="ctr">
              <a:buNone/>
            </a:pPr>
            <a:r>
              <a:rPr lang="en-US" sz="8000" b="1" dirty="0"/>
              <a:t>Change</a:t>
            </a:r>
            <a:r>
              <a:rPr lang="en-US" sz="4400" dirty="0"/>
              <a:t> is </a:t>
            </a:r>
            <a:r>
              <a:rPr lang="en-US" sz="5400" b="1" dirty="0"/>
              <a:t>inevitable</a:t>
            </a:r>
            <a:r>
              <a:rPr lang="en-US" sz="4400" b="1" dirty="0"/>
              <a:t> </a:t>
            </a:r>
            <a:r>
              <a:rPr lang="en-US" sz="4400" dirty="0"/>
              <a:t>in all large software projects.</a:t>
            </a:r>
          </a:p>
        </p:txBody>
      </p:sp>
    </p:spTree>
    <p:extLst>
      <p:ext uri="{BB962C8B-B14F-4D97-AF65-F5344CB8AC3E}">
        <p14:creationId xmlns:p14="http://schemas.microsoft.com/office/powerpoint/2010/main" val="1256414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Sources of change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400" dirty="0">
                <a:solidFill>
                  <a:srgbClr val="FF0000"/>
                </a:solidFill>
              </a:rPr>
              <a:t>Business requirements </a:t>
            </a:r>
            <a:r>
              <a:rPr lang="en-US" sz="4000" dirty="0"/>
              <a:t>changes </a:t>
            </a:r>
          </a:p>
          <a:p>
            <a:r>
              <a:rPr lang="en-US" sz="4400" dirty="0">
                <a:solidFill>
                  <a:srgbClr val="FF0000"/>
                </a:solidFill>
              </a:rPr>
              <a:t>New technologies  </a:t>
            </a:r>
            <a:r>
              <a:rPr lang="en-US" sz="4000" dirty="0"/>
              <a:t>emerge which  open up new possibilities for improving implementations</a:t>
            </a:r>
          </a:p>
          <a:p>
            <a:r>
              <a:rPr lang="en-US" sz="4400" dirty="0">
                <a:solidFill>
                  <a:srgbClr val="FF0000"/>
                </a:solidFill>
              </a:rPr>
              <a:t>Changing</a:t>
            </a:r>
            <a:r>
              <a:rPr lang="en-US" sz="4400" dirty="0"/>
              <a:t> </a:t>
            </a:r>
            <a:r>
              <a:rPr lang="en-US" sz="4400" dirty="0">
                <a:solidFill>
                  <a:srgbClr val="FF0000"/>
                </a:solidFill>
              </a:rPr>
              <a:t>platforms</a:t>
            </a:r>
            <a:r>
              <a:rPr lang="en-US" sz="4400" dirty="0"/>
              <a:t> </a:t>
            </a:r>
            <a:r>
              <a:rPr lang="en-US" sz="4000" dirty="0"/>
              <a:t>require application changes</a:t>
            </a:r>
          </a:p>
          <a:p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909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 of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costs of change </a:t>
            </a:r>
          </a:p>
          <a:p>
            <a:pPr lvl="1"/>
            <a:r>
              <a:rPr lang="en-US" sz="3600" dirty="0"/>
              <a:t>cost of </a:t>
            </a:r>
            <a:r>
              <a:rPr lang="en-US" sz="3600" dirty="0">
                <a:solidFill>
                  <a:srgbClr val="FF0000"/>
                </a:solidFill>
              </a:rPr>
              <a:t>rework</a:t>
            </a:r>
            <a:r>
              <a:rPr lang="en-US" sz="3600" dirty="0"/>
              <a:t> (e.g., re-analyzing requirements) </a:t>
            </a:r>
          </a:p>
          <a:p>
            <a:pPr lvl="1"/>
            <a:r>
              <a:rPr lang="en-US" sz="3600" dirty="0"/>
              <a:t>costs of </a:t>
            </a:r>
            <a:r>
              <a:rPr lang="en-US" sz="3600" dirty="0">
                <a:solidFill>
                  <a:srgbClr val="FF0000"/>
                </a:solidFill>
              </a:rPr>
              <a:t>implementing</a:t>
            </a:r>
            <a:r>
              <a:rPr lang="en-US" sz="3600" dirty="0"/>
              <a:t> new functionality</a:t>
            </a: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05084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Reducing the costs of rework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Two ways to reduce cost of change</a:t>
            </a:r>
          </a:p>
          <a:p>
            <a:pPr lvl="1"/>
            <a:r>
              <a:rPr lang="en-US" sz="3200" dirty="0"/>
              <a:t>Change avoidance</a:t>
            </a:r>
          </a:p>
          <a:p>
            <a:pPr lvl="1"/>
            <a:r>
              <a:rPr lang="en-US" sz="3200" dirty="0"/>
              <a:t>Change tolerance</a:t>
            </a:r>
          </a:p>
        </p:txBody>
      </p:sp>
    </p:spTree>
    <p:extLst>
      <p:ext uri="{BB962C8B-B14F-4D97-AF65-F5344CB8AC3E}">
        <p14:creationId xmlns:p14="http://schemas.microsoft.com/office/powerpoint/2010/main" val="915060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avoidance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Change avoidance</a:t>
            </a:r>
            <a:r>
              <a:rPr lang="en-GB" sz="3600" dirty="0"/>
              <a:t>, can be accomplished </a:t>
            </a:r>
            <a:r>
              <a:rPr lang="en-GB" sz="3200" dirty="0"/>
              <a:t>by </a:t>
            </a:r>
            <a:r>
              <a:rPr lang="en-GB" sz="3200" dirty="0">
                <a:solidFill>
                  <a:srgbClr val="FF0000"/>
                </a:solidFill>
              </a:rPr>
              <a:t>anticipating</a:t>
            </a:r>
            <a:r>
              <a:rPr lang="en-GB" sz="3200" dirty="0"/>
              <a:t> possible changes. </a:t>
            </a:r>
          </a:p>
          <a:p>
            <a:pPr lvl="1"/>
            <a:r>
              <a:rPr lang="en-GB" sz="3200" dirty="0"/>
              <a:t>For example, a </a:t>
            </a:r>
            <a:r>
              <a:rPr lang="en-GB" sz="3200" dirty="0">
                <a:solidFill>
                  <a:srgbClr val="FF0000"/>
                </a:solidFill>
              </a:rPr>
              <a:t>prototype</a:t>
            </a:r>
            <a:r>
              <a:rPr lang="en-GB" sz="3200" dirty="0"/>
              <a:t> system may be developed to show some key features of the system to customers. 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56713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tolerance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Change tolerance</a:t>
            </a:r>
            <a:r>
              <a:rPr lang="en-GB" sz="3600" dirty="0"/>
              <a:t> can be accomplished by making changes accommodated at relatively </a:t>
            </a:r>
            <a:r>
              <a:rPr lang="en-GB" sz="3600" dirty="0">
                <a:solidFill>
                  <a:srgbClr val="FF0000"/>
                </a:solidFill>
              </a:rPr>
              <a:t>low cost</a:t>
            </a:r>
            <a:r>
              <a:rPr lang="en-GB" sz="3600" dirty="0"/>
              <a:t>.</a:t>
            </a:r>
          </a:p>
          <a:p>
            <a:pPr lvl="1"/>
            <a:r>
              <a:rPr lang="en-GB" sz="3200" dirty="0"/>
              <a:t>Using </a:t>
            </a:r>
            <a:r>
              <a:rPr lang="en-GB" sz="3200" dirty="0">
                <a:solidFill>
                  <a:srgbClr val="FF0000"/>
                </a:solidFill>
              </a:rPr>
              <a:t>incremental development</a:t>
            </a:r>
            <a:r>
              <a:rPr lang="en-GB" sz="3200" dirty="0"/>
              <a:t> approach</a:t>
            </a:r>
          </a:p>
          <a:p>
            <a:pPr lvl="1"/>
            <a:r>
              <a:rPr lang="en-GB" sz="3000" dirty="0"/>
              <a:t>Proposed changes may be implemented in increments that have not yet been developed. </a:t>
            </a:r>
            <a:endParaRPr lang="en-US" sz="30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719702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Software prototyping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What is a prototype?</a:t>
            </a:r>
          </a:p>
          <a:p>
            <a:pPr lvl="1"/>
            <a:r>
              <a:rPr lang="en-US" sz="3600" dirty="0"/>
              <a:t>A prototype is an </a:t>
            </a:r>
            <a:r>
              <a:rPr lang="en-US" sz="3600" dirty="0">
                <a:solidFill>
                  <a:srgbClr val="FF0000"/>
                </a:solidFill>
              </a:rPr>
              <a:t>initial version </a:t>
            </a:r>
            <a:r>
              <a:rPr lang="en-US" sz="3600" dirty="0"/>
              <a:t>of a system.</a:t>
            </a:r>
          </a:p>
          <a:p>
            <a:pPr lvl="1"/>
            <a:r>
              <a:rPr lang="en-US" sz="3600" dirty="0"/>
              <a:t>It is used to:</a:t>
            </a:r>
          </a:p>
          <a:p>
            <a:pPr lvl="2"/>
            <a:r>
              <a:rPr lang="en-US" sz="3200" dirty="0">
                <a:solidFill>
                  <a:srgbClr val="FF0000"/>
                </a:solidFill>
              </a:rPr>
              <a:t>Demonstrate concepts.</a:t>
            </a:r>
            <a:endParaRPr lang="en-US" sz="3200" dirty="0"/>
          </a:p>
          <a:p>
            <a:pPr lvl="2"/>
            <a:r>
              <a:rPr lang="en-US" sz="3200" dirty="0">
                <a:solidFill>
                  <a:srgbClr val="FF0000"/>
                </a:solidFill>
              </a:rPr>
              <a:t>Try out design options</a:t>
            </a:r>
            <a:r>
              <a:rPr lang="en-US" sz="3200" dirty="0"/>
              <a:t>.</a:t>
            </a:r>
          </a:p>
          <a:p>
            <a:pPr lvl="1"/>
            <a:endParaRPr lang="en-US" sz="36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525514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Software prototyping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How a prototype can be used?</a:t>
            </a:r>
          </a:p>
          <a:p>
            <a:pPr lvl="1"/>
            <a:r>
              <a:rPr lang="en-US" sz="3200" dirty="0"/>
              <a:t>Prototyping can be used for:</a:t>
            </a:r>
          </a:p>
          <a:p>
            <a:pPr lvl="1"/>
            <a:r>
              <a:rPr lang="en-US" sz="3200" dirty="0"/>
              <a:t>The </a:t>
            </a:r>
            <a:r>
              <a:rPr lang="en-US" sz="3200" b="1" dirty="0"/>
              <a:t>requirements engineering </a:t>
            </a:r>
            <a:r>
              <a:rPr lang="en-US" sz="3200" dirty="0"/>
              <a:t>process to help with </a:t>
            </a:r>
            <a:r>
              <a:rPr lang="en-US" sz="3200" dirty="0">
                <a:solidFill>
                  <a:srgbClr val="FF0000"/>
                </a:solidFill>
              </a:rPr>
              <a:t>requirements elicitation and validation</a:t>
            </a:r>
            <a:r>
              <a:rPr lang="en-US" sz="3200" dirty="0"/>
              <a:t>;</a:t>
            </a:r>
          </a:p>
          <a:p>
            <a:pPr lvl="1"/>
            <a:r>
              <a:rPr lang="en-US" sz="3200" dirty="0"/>
              <a:t>In </a:t>
            </a:r>
            <a:r>
              <a:rPr lang="en-US" sz="3200" b="1" dirty="0"/>
              <a:t>design processes </a:t>
            </a:r>
            <a:r>
              <a:rPr lang="en-US" sz="3200" dirty="0"/>
              <a:t>to </a:t>
            </a:r>
            <a:r>
              <a:rPr lang="en-US" sz="3200" dirty="0">
                <a:solidFill>
                  <a:srgbClr val="FF0000"/>
                </a:solidFill>
              </a:rPr>
              <a:t>explore options </a:t>
            </a:r>
            <a:r>
              <a:rPr lang="en-US" sz="3200" dirty="0"/>
              <a:t>and develop a </a:t>
            </a:r>
            <a:r>
              <a:rPr lang="en-US" sz="3200" dirty="0">
                <a:solidFill>
                  <a:srgbClr val="FF0000"/>
                </a:solidFill>
              </a:rPr>
              <a:t>User Interface design</a:t>
            </a:r>
            <a:r>
              <a:rPr lang="en-US" sz="3200" dirty="0"/>
              <a:t>;</a:t>
            </a:r>
          </a:p>
          <a:p>
            <a:pPr lvl="1"/>
            <a:r>
              <a:rPr lang="en-US" sz="3200" dirty="0"/>
              <a:t>In the </a:t>
            </a:r>
            <a:r>
              <a:rPr lang="en-US" sz="3200" b="1" dirty="0"/>
              <a:t>testing process </a:t>
            </a:r>
            <a:r>
              <a:rPr lang="en-US" sz="3200" dirty="0"/>
              <a:t>to run back-to-back tests.</a:t>
            </a:r>
          </a:p>
          <a:p>
            <a:endParaRPr lang="en-US" sz="36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281485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of prototyping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Improved system </a:t>
            </a:r>
            <a:r>
              <a:rPr lang="en-US" sz="3600" dirty="0">
                <a:solidFill>
                  <a:srgbClr val="FF0000"/>
                </a:solidFill>
              </a:rPr>
              <a:t>usability</a:t>
            </a:r>
            <a:r>
              <a:rPr lang="en-US" sz="3600" dirty="0"/>
              <a:t>.</a:t>
            </a:r>
          </a:p>
          <a:p>
            <a:r>
              <a:rPr lang="en-US" sz="3600" dirty="0"/>
              <a:t>A </a:t>
            </a:r>
            <a:r>
              <a:rPr lang="en-US" sz="3600" dirty="0">
                <a:solidFill>
                  <a:srgbClr val="FF0000"/>
                </a:solidFill>
              </a:rPr>
              <a:t>closer match </a:t>
            </a:r>
            <a:r>
              <a:rPr lang="en-US" sz="3600" dirty="0"/>
              <a:t>to users’ real needs.</a:t>
            </a:r>
          </a:p>
          <a:p>
            <a:r>
              <a:rPr lang="en-US" sz="3600" dirty="0"/>
              <a:t>Improved </a:t>
            </a:r>
            <a:r>
              <a:rPr lang="en-US" sz="3600" dirty="0">
                <a:solidFill>
                  <a:srgbClr val="FF0000"/>
                </a:solidFill>
              </a:rPr>
              <a:t>design quality</a:t>
            </a:r>
            <a:r>
              <a:rPr lang="en-US" sz="3600" dirty="0"/>
              <a:t>.</a:t>
            </a:r>
          </a:p>
          <a:p>
            <a:r>
              <a:rPr lang="en-US" sz="3600" dirty="0"/>
              <a:t>Improved </a:t>
            </a:r>
            <a:r>
              <a:rPr lang="en-US" sz="3600" dirty="0">
                <a:solidFill>
                  <a:srgbClr val="FF0000"/>
                </a:solidFill>
              </a:rPr>
              <a:t>maintainability</a:t>
            </a:r>
            <a:r>
              <a:rPr lang="en-US" sz="3600" dirty="0"/>
              <a:t>.</a:t>
            </a:r>
          </a:p>
          <a:p>
            <a:r>
              <a:rPr lang="en-US" sz="3600" dirty="0"/>
              <a:t>Reduced </a:t>
            </a:r>
            <a:r>
              <a:rPr lang="en-US" sz="3600" dirty="0">
                <a:solidFill>
                  <a:srgbClr val="FF0000"/>
                </a:solidFill>
              </a:rPr>
              <a:t>development effort</a:t>
            </a:r>
            <a:r>
              <a:rPr lang="en-US" sz="3600" dirty="0"/>
              <a:t>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859994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process of prototype </a:t>
            </a:r>
            <a:br>
              <a:rPr lang="en-GB" dirty="0"/>
            </a:br>
            <a:r>
              <a:rPr lang="en-GB" dirty="0"/>
              <a:t>development</a:t>
            </a:r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252133"/>
            <a:ext cx="10546607" cy="309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3517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Prototype development features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lnSpc>
                <a:spcPct val="100000"/>
              </a:lnSpc>
              <a:buNone/>
            </a:pPr>
            <a:endParaRPr lang="en-US" sz="4800" dirty="0"/>
          </a:p>
          <a:p>
            <a:pPr marL="0" lvl="0" indent="0" algn="ctr">
              <a:lnSpc>
                <a:spcPct val="100000"/>
              </a:lnSpc>
              <a:buNone/>
            </a:pPr>
            <a:r>
              <a:rPr lang="en-US" sz="4800" dirty="0"/>
              <a:t>A prototype may involve </a:t>
            </a:r>
            <a:r>
              <a:rPr lang="en-US" sz="6600" b="1" dirty="0"/>
              <a:t>leaving out functionality</a:t>
            </a:r>
            <a:endParaRPr lang="en-US" sz="4800" b="1" dirty="0"/>
          </a:p>
          <a:p>
            <a:pPr algn="ctr"/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348497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Prototype development features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lnSpc>
                <a:spcPct val="100000"/>
              </a:lnSpc>
              <a:buNone/>
            </a:pPr>
            <a:endParaRPr lang="en-US" sz="4800" dirty="0"/>
          </a:p>
          <a:p>
            <a:pPr marL="0" lvl="0" indent="0" algn="ctr">
              <a:lnSpc>
                <a:spcPct val="100000"/>
              </a:lnSpc>
              <a:buNone/>
            </a:pPr>
            <a:r>
              <a:rPr lang="en-US" sz="4800" dirty="0"/>
              <a:t>Prototype should </a:t>
            </a:r>
            <a:r>
              <a:rPr lang="en-US" sz="6000" b="1" dirty="0"/>
              <a:t>focus</a:t>
            </a:r>
            <a:r>
              <a:rPr lang="en-US" sz="4800" dirty="0"/>
              <a:t> on areas of the product that are </a:t>
            </a:r>
          </a:p>
          <a:p>
            <a:pPr marL="0" lvl="0" indent="0" algn="ctr">
              <a:lnSpc>
                <a:spcPct val="100000"/>
              </a:lnSpc>
              <a:buNone/>
            </a:pPr>
            <a:r>
              <a:rPr lang="en-US" sz="5400" b="1" dirty="0"/>
              <a:t>not well-understood</a:t>
            </a:r>
            <a:endParaRPr lang="en-US" sz="5400" dirty="0"/>
          </a:p>
          <a:p>
            <a:pPr algn="ctr"/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04236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Prototype development features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lnSpc>
                <a:spcPct val="100000"/>
              </a:lnSpc>
              <a:buNone/>
            </a:pPr>
            <a:endParaRPr lang="en-US" sz="4800" dirty="0"/>
          </a:p>
          <a:p>
            <a:pPr marL="0" lvl="0" indent="0" algn="ctr">
              <a:lnSpc>
                <a:spcPct val="100000"/>
              </a:lnSpc>
              <a:buNone/>
            </a:pPr>
            <a:r>
              <a:rPr lang="en-US" sz="5400" b="1" dirty="0"/>
              <a:t>Error checking and recovery </a:t>
            </a:r>
            <a:r>
              <a:rPr lang="en-US" sz="6000" b="1" dirty="0"/>
              <a:t>may </a:t>
            </a:r>
            <a:r>
              <a:rPr lang="en-US" sz="7200" b="1" dirty="0"/>
              <a:t>not</a:t>
            </a:r>
            <a:r>
              <a:rPr lang="en-US" sz="6000" b="1" dirty="0"/>
              <a:t> </a:t>
            </a:r>
            <a:r>
              <a:rPr lang="en-US" sz="4800" b="1" dirty="0"/>
              <a:t>be included </a:t>
            </a:r>
            <a:r>
              <a:rPr lang="en-US" sz="4800" dirty="0"/>
              <a:t>in the </a:t>
            </a:r>
            <a:r>
              <a:rPr lang="en-US" sz="5400" dirty="0"/>
              <a:t>prototype</a:t>
            </a:r>
            <a:endParaRPr lang="en-US" sz="4800" dirty="0"/>
          </a:p>
          <a:p>
            <a:pPr algn="ctr"/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895920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Prototype development features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4400" dirty="0"/>
          </a:p>
          <a:p>
            <a:pPr marL="0" indent="0" algn="ctr">
              <a:buNone/>
            </a:pPr>
            <a:r>
              <a:rPr lang="en-US" sz="4400" dirty="0"/>
              <a:t>Focus on </a:t>
            </a:r>
            <a:r>
              <a:rPr lang="en-US" sz="6000" b="1" dirty="0"/>
              <a:t>functional</a:t>
            </a:r>
            <a:r>
              <a:rPr lang="en-US" sz="4400" b="1" dirty="0"/>
              <a:t> </a:t>
            </a:r>
            <a:r>
              <a:rPr lang="en-US" sz="4400" dirty="0"/>
              <a:t>rather than non-functional requirements such as reliability and security</a:t>
            </a:r>
          </a:p>
          <a:p>
            <a:pPr algn="ctr"/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4661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US" sz="4000" dirty="0"/>
              <a:t>Should we </a:t>
            </a:r>
            <a:r>
              <a:rPr lang="en-US" sz="4800" b="1" dirty="0"/>
              <a:t>use the prototype as a part of the real product</a:t>
            </a:r>
            <a:r>
              <a:rPr lang="en-US" sz="4000" dirty="0"/>
              <a:t>, or should we </a:t>
            </a:r>
            <a:r>
              <a:rPr lang="en-US" sz="5400" b="1" dirty="0"/>
              <a:t>throw it away</a:t>
            </a:r>
            <a:r>
              <a:rPr lang="en-US" sz="4000" dirty="0"/>
              <a:t>, and start building the system from the beginning</a:t>
            </a:r>
          </a:p>
          <a:p>
            <a:pPr marL="0" indent="0" algn="ctr">
              <a:buNone/>
            </a:pPr>
            <a:r>
              <a:rPr lang="en-US" sz="13700" dirty="0"/>
              <a:t>?</a:t>
            </a:r>
          </a:p>
          <a:p>
            <a:pPr algn="ctr"/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687950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Throw-away prototypes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US" sz="4000" dirty="0"/>
              <a:t>Prototypes </a:t>
            </a:r>
            <a:r>
              <a:rPr lang="en-US" sz="5400" dirty="0">
                <a:solidFill>
                  <a:srgbClr val="FF0000"/>
                </a:solidFill>
              </a:rPr>
              <a:t>should be discarded </a:t>
            </a:r>
            <a:r>
              <a:rPr lang="en-US" sz="4000" dirty="0"/>
              <a:t>after development as they are </a:t>
            </a:r>
            <a:r>
              <a:rPr lang="en-US" sz="5400" dirty="0"/>
              <a:t>not a good basis</a:t>
            </a:r>
            <a:r>
              <a:rPr lang="en-US" sz="4000" dirty="0"/>
              <a:t> </a:t>
            </a:r>
            <a:r>
              <a:rPr lang="en-US" sz="5400" dirty="0"/>
              <a:t>for a production system</a:t>
            </a:r>
            <a:r>
              <a:rPr lang="en-US" sz="4000" dirty="0"/>
              <a:t>.</a:t>
            </a:r>
          </a:p>
          <a:p>
            <a:pPr algn="ctr"/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9188891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Prototypes should be </a:t>
            </a:r>
            <a:br>
              <a:rPr lang="en-US" dirty="0"/>
            </a:br>
            <a:r>
              <a:rPr lang="en-US" dirty="0"/>
              <a:t>discarded?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b="1" dirty="0"/>
              <a:t>(1)</a:t>
            </a:r>
          </a:p>
          <a:p>
            <a:pPr marL="0" indent="0" algn="ctr">
              <a:buNone/>
            </a:pPr>
            <a:r>
              <a:rPr lang="en-US" sz="4400" b="1" dirty="0"/>
              <a:t>It may </a:t>
            </a:r>
            <a:r>
              <a:rPr lang="en-US" sz="6000" b="1" dirty="0"/>
              <a:t>be impossible to tune </a:t>
            </a:r>
            <a:r>
              <a:rPr lang="en-US" sz="4400" b="1" dirty="0"/>
              <a:t>the system to meet </a:t>
            </a:r>
            <a:r>
              <a:rPr lang="en-US" sz="4800" b="1" dirty="0"/>
              <a:t>non-functional</a:t>
            </a:r>
            <a:r>
              <a:rPr lang="en-US" sz="4400" b="1" dirty="0"/>
              <a:t> requirements;</a:t>
            </a:r>
          </a:p>
          <a:p>
            <a:pPr marL="0" indent="0" algn="ctr">
              <a:buNone/>
            </a:pPr>
            <a:endParaRPr lang="en-US" sz="4400" b="1" dirty="0"/>
          </a:p>
        </p:txBody>
      </p:sp>
    </p:spTree>
    <p:extLst>
      <p:ext uri="{BB962C8B-B14F-4D97-AF65-F5344CB8AC3E}">
        <p14:creationId xmlns:p14="http://schemas.microsoft.com/office/powerpoint/2010/main" val="17597461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Prototypes should be </a:t>
            </a:r>
            <a:br>
              <a:rPr lang="en-US" dirty="0"/>
            </a:br>
            <a:r>
              <a:rPr lang="en-US" dirty="0"/>
              <a:t>discarded?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b="1" dirty="0"/>
              <a:t>(2)</a:t>
            </a:r>
          </a:p>
          <a:p>
            <a:pPr marL="0" indent="0" algn="ctr">
              <a:buNone/>
            </a:pPr>
            <a:endParaRPr lang="en-US" sz="4400" dirty="0"/>
          </a:p>
          <a:p>
            <a:pPr marL="0" indent="0" algn="ctr">
              <a:buNone/>
            </a:pPr>
            <a:r>
              <a:rPr lang="en-US" sz="4400" dirty="0"/>
              <a:t>Prototypes are normally </a:t>
            </a:r>
            <a:r>
              <a:rPr lang="en-US" sz="6600" dirty="0">
                <a:solidFill>
                  <a:srgbClr val="FF0000"/>
                </a:solidFill>
              </a:rPr>
              <a:t>undocumented</a:t>
            </a:r>
            <a:r>
              <a:rPr lang="en-US" sz="4400" dirty="0"/>
              <a:t>;</a:t>
            </a:r>
          </a:p>
          <a:p>
            <a:pPr algn="ctr"/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7199768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Prototypes should be </a:t>
            </a:r>
            <a:br>
              <a:rPr lang="en-US" dirty="0"/>
            </a:br>
            <a:r>
              <a:rPr lang="en-US" dirty="0"/>
              <a:t>discarded?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800" dirty="0"/>
              <a:t>(3)</a:t>
            </a:r>
          </a:p>
          <a:p>
            <a:pPr marL="0" indent="0" algn="ctr">
              <a:buNone/>
            </a:pPr>
            <a:r>
              <a:rPr lang="en-US" sz="4800" dirty="0"/>
              <a:t>The prototype </a:t>
            </a:r>
            <a:r>
              <a:rPr lang="en-US" sz="6000" dirty="0">
                <a:solidFill>
                  <a:srgbClr val="FF0000"/>
                </a:solidFill>
              </a:rPr>
              <a:t>structure is usually degraded</a:t>
            </a:r>
            <a:r>
              <a:rPr lang="en-US" sz="4800" dirty="0">
                <a:solidFill>
                  <a:srgbClr val="FF0000"/>
                </a:solidFill>
              </a:rPr>
              <a:t> </a:t>
            </a:r>
            <a:r>
              <a:rPr lang="en-US" sz="4800" dirty="0"/>
              <a:t>through rapid change;</a:t>
            </a:r>
          </a:p>
        </p:txBody>
      </p:sp>
    </p:spTree>
    <p:extLst>
      <p:ext uri="{BB962C8B-B14F-4D97-AF65-F5344CB8AC3E}">
        <p14:creationId xmlns:p14="http://schemas.microsoft.com/office/powerpoint/2010/main" val="42290939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Prototypes should be </a:t>
            </a:r>
            <a:br>
              <a:rPr lang="en-US" dirty="0"/>
            </a:br>
            <a:r>
              <a:rPr lang="en-US" dirty="0"/>
              <a:t>discarded?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dirty="0"/>
              <a:t>(4)</a:t>
            </a:r>
          </a:p>
          <a:p>
            <a:pPr marL="0" indent="0" algn="ctr">
              <a:buNone/>
            </a:pPr>
            <a:r>
              <a:rPr lang="en-US" sz="4400" dirty="0"/>
              <a:t>The prototype probably will not meet normal </a:t>
            </a:r>
            <a:r>
              <a:rPr lang="en-US" sz="4400" b="1" dirty="0"/>
              <a:t>organizational</a:t>
            </a:r>
            <a:r>
              <a:rPr lang="en-US" sz="4400" dirty="0"/>
              <a:t> </a:t>
            </a:r>
            <a:r>
              <a:rPr lang="en-US" sz="6600" dirty="0">
                <a:solidFill>
                  <a:srgbClr val="FF0000"/>
                </a:solidFill>
              </a:rPr>
              <a:t>quality standards</a:t>
            </a:r>
            <a:r>
              <a:rPr lang="en-US" sz="6600" dirty="0"/>
              <a:t>.</a:t>
            </a:r>
            <a:endParaRPr lang="en-US" sz="4400" dirty="0"/>
          </a:p>
          <a:p>
            <a:pPr algn="ctr"/>
            <a:endParaRPr lang="en-US" sz="4400" dirty="0"/>
          </a:p>
          <a:p>
            <a:pPr algn="ctr"/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891255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delivery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Rather than deliver the system as a single delivery, the development and delivery is broken down into </a:t>
            </a:r>
            <a:r>
              <a:rPr lang="en-GB" sz="4400" dirty="0">
                <a:solidFill>
                  <a:srgbClr val="FF0000"/>
                </a:solidFill>
              </a:rPr>
              <a:t>increments</a:t>
            </a:r>
            <a:r>
              <a:rPr lang="en-GB" sz="3600" dirty="0"/>
              <a:t> with </a:t>
            </a:r>
            <a:r>
              <a:rPr lang="en-GB" sz="3600" dirty="0">
                <a:solidFill>
                  <a:srgbClr val="FF0000"/>
                </a:solidFill>
              </a:rPr>
              <a:t>each increment delivering part of the required functionality</a:t>
            </a:r>
            <a:r>
              <a:rPr lang="en-GB" sz="3600" dirty="0"/>
              <a:t>.</a:t>
            </a:r>
          </a:p>
          <a:p>
            <a:pPr algn="ctr"/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6690859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delivery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User requirements are </a:t>
            </a:r>
            <a:r>
              <a:rPr lang="en-GB" sz="4800" dirty="0">
                <a:solidFill>
                  <a:srgbClr val="FF0000"/>
                </a:solidFill>
              </a:rPr>
              <a:t>prioritised</a:t>
            </a:r>
            <a:r>
              <a:rPr lang="en-GB" sz="4000" dirty="0">
                <a:solidFill>
                  <a:srgbClr val="FF0000"/>
                </a:solidFill>
              </a:rPr>
              <a:t> </a:t>
            </a:r>
            <a:r>
              <a:rPr lang="en-GB" sz="4000" dirty="0"/>
              <a:t>and the highest priority requirements are included in </a:t>
            </a:r>
            <a:r>
              <a:rPr lang="en-GB" sz="4800" dirty="0">
                <a:solidFill>
                  <a:srgbClr val="FF0000"/>
                </a:solidFill>
              </a:rPr>
              <a:t>early increments</a:t>
            </a:r>
            <a:r>
              <a:rPr lang="en-GB" sz="4000" dirty="0"/>
              <a:t>.</a:t>
            </a:r>
          </a:p>
          <a:p>
            <a:pPr marL="0" indent="0" algn="ctr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7062439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delivery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3600" dirty="0"/>
          </a:p>
          <a:p>
            <a:pPr marL="0" indent="0" algn="ctr">
              <a:buNone/>
            </a:pPr>
            <a:r>
              <a:rPr lang="en-GB" sz="3600" dirty="0"/>
              <a:t>Once the development of an increment is started, the </a:t>
            </a:r>
            <a:r>
              <a:rPr lang="en-GB" sz="3600" dirty="0">
                <a:solidFill>
                  <a:srgbClr val="FF0000"/>
                </a:solidFill>
              </a:rPr>
              <a:t>requirements are </a:t>
            </a:r>
            <a:r>
              <a:rPr lang="en-GB" sz="4800" dirty="0">
                <a:solidFill>
                  <a:srgbClr val="FF0000"/>
                </a:solidFill>
              </a:rPr>
              <a:t>frozen</a:t>
            </a:r>
            <a:r>
              <a:rPr lang="en-GB" sz="3600" dirty="0">
                <a:solidFill>
                  <a:srgbClr val="FF0000"/>
                </a:solidFill>
              </a:rPr>
              <a:t> </a:t>
            </a:r>
            <a:r>
              <a:rPr lang="en-GB" sz="3600" dirty="0"/>
              <a:t>though requirements for later increments can continue to evolve.</a:t>
            </a:r>
          </a:p>
          <a:p>
            <a:pPr marL="0" indent="0" algn="ctr">
              <a:buNone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0894949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Incremental development and </a:t>
            </a:r>
            <a:br>
              <a:rPr lang="en-US" dirty="0"/>
            </a:br>
            <a:r>
              <a:rPr lang="en-US" dirty="0"/>
              <a:t>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Incremental development</a:t>
            </a:r>
          </a:p>
          <a:p>
            <a:pPr lvl="1"/>
            <a:r>
              <a:rPr lang="en-US" sz="3600" dirty="0"/>
              <a:t>Develop the system in </a:t>
            </a:r>
            <a:r>
              <a:rPr lang="en-US" sz="4000" dirty="0"/>
              <a:t>increments</a:t>
            </a:r>
            <a:r>
              <a:rPr lang="en-US" sz="3600" dirty="0"/>
              <a:t> and </a:t>
            </a:r>
            <a:r>
              <a:rPr lang="en-US" sz="4800" dirty="0">
                <a:solidFill>
                  <a:srgbClr val="FF0000"/>
                </a:solidFill>
              </a:rPr>
              <a:t>evaluate each increment </a:t>
            </a:r>
            <a:r>
              <a:rPr lang="en-US" sz="3600" dirty="0"/>
              <a:t>before proceeding to the development of the next increment;</a:t>
            </a:r>
          </a:p>
          <a:p>
            <a:pPr lvl="1"/>
            <a:r>
              <a:rPr lang="en-US" sz="3600" dirty="0"/>
              <a:t>Normal approach used in </a:t>
            </a:r>
            <a:r>
              <a:rPr lang="en-US" sz="4800" dirty="0">
                <a:solidFill>
                  <a:srgbClr val="FF0000"/>
                </a:solidFill>
              </a:rPr>
              <a:t>agile</a:t>
            </a:r>
            <a:r>
              <a:rPr lang="en-US" sz="3600" dirty="0"/>
              <a:t> methods;</a:t>
            </a:r>
          </a:p>
          <a:p>
            <a:pPr lvl="1"/>
            <a:r>
              <a:rPr lang="en-US" sz="3600" dirty="0"/>
              <a:t>Evaluation done by </a:t>
            </a:r>
            <a:r>
              <a:rPr lang="en-US" sz="4800" dirty="0">
                <a:solidFill>
                  <a:srgbClr val="FF0000"/>
                </a:solidFill>
              </a:rPr>
              <a:t>user/customer</a:t>
            </a:r>
            <a:r>
              <a:rPr lang="en-US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989783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Incremental development and </a:t>
            </a:r>
            <a:br>
              <a:rPr lang="en-US" dirty="0"/>
            </a:br>
            <a:r>
              <a:rPr lang="en-US" dirty="0"/>
              <a:t>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Incremental delivery</a:t>
            </a:r>
          </a:p>
          <a:p>
            <a:pPr lvl="1"/>
            <a:r>
              <a:rPr lang="en-US" sz="2800" dirty="0"/>
              <a:t>Deploy</a:t>
            </a:r>
            <a:r>
              <a:rPr lang="en-US" sz="3200" dirty="0"/>
              <a:t> an increment for use by </a:t>
            </a:r>
            <a:r>
              <a:rPr lang="en-US" sz="4400" dirty="0"/>
              <a:t>end-users</a:t>
            </a:r>
            <a:r>
              <a:rPr lang="en-US" sz="3200" dirty="0"/>
              <a:t>;</a:t>
            </a:r>
          </a:p>
          <a:p>
            <a:pPr lvl="1"/>
            <a:r>
              <a:rPr lang="en-US" sz="3200" dirty="0"/>
              <a:t>More </a:t>
            </a:r>
            <a:r>
              <a:rPr lang="en-US" sz="3600" b="1" dirty="0"/>
              <a:t>realistic</a:t>
            </a:r>
            <a:r>
              <a:rPr lang="en-US" sz="3200" b="1" dirty="0"/>
              <a:t> evaluation </a:t>
            </a:r>
            <a:r>
              <a:rPr lang="en-US" sz="3200" dirty="0"/>
              <a:t>about practical use of software;</a:t>
            </a:r>
          </a:p>
          <a:p>
            <a:pPr lvl="1"/>
            <a:r>
              <a:rPr lang="en-US" sz="3200" dirty="0"/>
              <a:t>But difficult to implement for </a:t>
            </a:r>
            <a:r>
              <a:rPr lang="en-US" sz="4000" b="1" dirty="0"/>
              <a:t>replacement systems </a:t>
            </a:r>
            <a:r>
              <a:rPr lang="en-US" sz="3200" dirty="0"/>
              <a:t>as </a:t>
            </a:r>
            <a:r>
              <a:rPr lang="en-US" sz="3200" dirty="0">
                <a:solidFill>
                  <a:srgbClr val="FF0000"/>
                </a:solidFill>
              </a:rPr>
              <a:t>increments have less functionality </a:t>
            </a:r>
            <a:r>
              <a:rPr lang="en-US" sz="3200" dirty="0"/>
              <a:t>than the system being replaced.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2201108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delivery </a:t>
            </a:r>
            <a:endParaRPr lang="en-US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200" y="1915242"/>
            <a:ext cx="10515600" cy="4172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08710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delivery advantages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(1)</a:t>
            </a:r>
          </a:p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GB" sz="5400" dirty="0">
                <a:solidFill>
                  <a:srgbClr val="FF0000"/>
                </a:solidFill>
              </a:rPr>
              <a:t>Customer</a:t>
            </a:r>
            <a:r>
              <a:rPr lang="en-GB" sz="4000" dirty="0"/>
              <a:t> </a:t>
            </a:r>
            <a:r>
              <a:rPr lang="en-GB" sz="5400" dirty="0">
                <a:solidFill>
                  <a:srgbClr val="FF0000"/>
                </a:solidFill>
              </a:rPr>
              <a:t>value</a:t>
            </a:r>
            <a:r>
              <a:rPr lang="en-GB" sz="4000" dirty="0"/>
              <a:t> can be </a:t>
            </a:r>
            <a:r>
              <a:rPr lang="en-GB" sz="5400" dirty="0">
                <a:solidFill>
                  <a:srgbClr val="FF0000"/>
                </a:solidFill>
              </a:rPr>
              <a:t>delivered</a:t>
            </a:r>
            <a:r>
              <a:rPr lang="en-GB" sz="4000" dirty="0"/>
              <a:t> with each increment so system functionality is available </a:t>
            </a:r>
            <a:r>
              <a:rPr lang="en-GB" sz="5400" dirty="0">
                <a:solidFill>
                  <a:srgbClr val="FF0000"/>
                </a:solidFill>
              </a:rPr>
              <a:t>earlier</a:t>
            </a:r>
            <a:r>
              <a:rPr lang="en-GB" sz="4000" dirty="0"/>
              <a:t>.</a:t>
            </a:r>
          </a:p>
          <a:p>
            <a:pPr marL="0" indent="0" algn="ctr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6586224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delivery advantages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(2)</a:t>
            </a:r>
          </a:p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GB" sz="4000" dirty="0"/>
              <a:t>Early </a:t>
            </a:r>
            <a:r>
              <a:rPr lang="en-GB" sz="4400" dirty="0">
                <a:solidFill>
                  <a:srgbClr val="FF0000"/>
                </a:solidFill>
              </a:rPr>
              <a:t>increments act as a prototype </a:t>
            </a:r>
            <a:r>
              <a:rPr lang="en-GB" sz="4000" dirty="0"/>
              <a:t>to help </a:t>
            </a:r>
            <a:r>
              <a:rPr lang="en-GB" sz="4800" dirty="0">
                <a:solidFill>
                  <a:srgbClr val="FF0000"/>
                </a:solidFill>
              </a:rPr>
              <a:t>elicit</a:t>
            </a:r>
            <a:r>
              <a:rPr lang="en-GB" sz="4000" dirty="0"/>
              <a:t> requirements for later increments.</a:t>
            </a:r>
          </a:p>
          <a:p>
            <a:pPr marL="0" indent="0" algn="ctr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9567471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delivery advantages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(3)</a:t>
            </a:r>
          </a:p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GB" sz="5400" dirty="0">
                <a:solidFill>
                  <a:srgbClr val="FF0000"/>
                </a:solidFill>
              </a:rPr>
              <a:t>Lower</a:t>
            </a:r>
            <a:r>
              <a:rPr lang="en-GB" sz="5400" dirty="0"/>
              <a:t> </a:t>
            </a:r>
            <a:r>
              <a:rPr lang="en-GB" sz="5400" dirty="0">
                <a:solidFill>
                  <a:srgbClr val="FF0000"/>
                </a:solidFill>
              </a:rPr>
              <a:t>risk</a:t>
            </a:r>
            <a:r>
              <a:rPr lang="en-GB" sz="5400" dirty="0"/>
              <a:t> </a:t>
            </a:r>
            <a:r>
              <a:rPr lang="en-GB" sz="4000" dirty="0"/>
              <a:t>of overall project </a:t>
            </a:r>
            <a:r>
              <a:rPr lang="en-GB" sz="5400" dirty="0">
                <a:solidFill>
                  <a:srgbClr val="FF0000"/>
                </a:solidFill>
              </a:rPr>
              <a:t>failure</a:t>
            </a:r>
            <a:r>
              <a:rPr lang="en-GB" sz="4000" dirty="0"/>
              <a:t>.</a:t>
            </a:r>
          </a:p>
          <a:p>
            <a:pPr marL="0" indent="0" algn="ctr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5429324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Incremental delivery advantages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(4)</a:t>
            </a:r>
          </a:p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GB" sz="4000" dirty="0"/>
              <a:t>The </a:t>
            </a:r>
            <a:r>
              <a:rPr lang="en-GB" sz="5400" dirty="0">
                <a:solidFill>
                  <a:srgbClr val="FF0000"/>
                </a:solidFill>
              </a:rPr>
              <a:t>highest priority </a:t>
            </a:r>
            <a:r>
              <a:rPr lang="en-GB" sz="4000" dirty="0"/>
              <a:t>system </a:t>
            </a:r>
            <a:r>
              <a:rPr lang="en-GB" sz="5400" dirty="0">
                <a:solidFill>
                  <a:srgbClr val="FF0000"/>
                </a:solidFill>
              </a:rPr>
              <a:t>services</a:t>
            </a:r>
            <a:r>
              <a:rPr lang="en-GB" sz="4000" dirty="0"/>
              <a:t> tend to receive the </a:t>
            </a:r>
            <a:r>
              <a:rPr lang="en-GB" sz="5400" dirty="0">
                <a:solidFill>
                  <a:srgbClr val="FF0000"/>
                </a:solidFill>
              </a:rPr>
              <a:t>most testing</a:t>
            </a:r>
            <a:r>
              <a:rPr lang="en-GB" sz="4000" dirty="0"/>
              <a:t>.</a:t>
            </a:r>
          </a:p>
          <a:p>
            <a:pPr marL="0" indent="0" algn="ctr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431885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Incremental delivery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4000" dirty="0"/>
              <a:t>(1)</a:t>
            </a:r>
          </a:p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GB" sz="4000" dirty="0"/>
              <a:t>Most systems require a </a:t>
            </a:r>
            <a:r>
              <a:rPr lang="en-GB" sz="4800" dirty="0">
                <a:solidFill>
                  <a:srgbClr val="FF0000"/>
                </a:solidFill>
              </a:rPr>
              <a:t>set of basic facilities </a:t>
            </a:r>
            <a:r>
              <a:rPr lang="en-GB" sz="4000" dirty="0"/>
              <a:t>that are used by different parts of the system.</a:t>
            </a:r>
          </a:p>
          <a:p>
            <a:pPr marL="0" indent="0" algn="ctr">
              <a:buNone/>
            </a:pPr>
            <a:r>
              <a:rPr lang="en-GB" sz="4000" dirty="0"/>
              <a:t>As requirements are not defined in detail until an increment is to be implemented, </a:t>
            </a:r>
            <a:r>
              <a:rPr lang="en-GB" sz="4000" dirty="0">
                <a:solidFill>
                  <a:srgbClr val="FF0000"/>
                </a:solidFill>
              </a:rPr>
              <a:t>it can be hard to identify common facilities </a:t>
            </a:r>
            <a:r>
              <a:rPr lang="en-GB" sz="4000" dirty="0"/>
              <a:t>that are needed by all increments. </a:t>
            </a:r>
          </a:p>
          <a:p>
            <a:pPr marL="0" indent="0" algn="ctr">
              <a:buNone/>
            </a:pP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1876682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Incremental delivery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3600" dirty="0"/>
              <a:t>(2)</a:t>
            </a:r>
          </a:p>
          <a:p>
            <a:pPr marL="0" indent="0" algn="ctr">
              <a:buNone/>
            </a:pPr>
            <a:endParaRPr lang="en-US" sz="3600" dirty="0"/>
          </a:p>
          <a:p>
            <a:pPr marL="0" indent="0" algn="ctr">
              <a:buNone/>
            </a:pPr>
            <a:r>
              <a:rPr lang="en-GB" sz="3600" dirty="0"/>
              <a:t>The essence of iterative processes is that the </a:t>
            </a:r>
            <a:r>
              <a:rPr lang="en-GB" sz="4300" dirty="0">
                <a:solidFill>
                  <a:srgbClr val="FF0000"/>
                </a:solidFill>
              </a:rPr>
              <a:t>specification is developed in conjunction with the software</a:t>
            </a:r>
            <a:r>
              <a:rPr lang="en-GB" sz="3600" dirty="0"/>
              <a:t>. </a:t>
            </a:r>
          </a:p>
          <a:p>
            <a:pPr marL="0" indent="0" algn="ctr">
              <a:buNone/>
            </a:pPr>
            <a:r>
              <a:rPr lang="en-GB" sz="3600" dirty="0"/>
              <a:t>This conflicts with the </a:t>
            </a:r>
            <a:r>
              <a:rPr lang="en-GB" sz="4400" b="1" dirty="0">
                <a:solidFill>
                  <a:srgbClr val="FF0000"/>
                </a:solidFill>
              </a:rPr>
              <a:t>procurement model</a:t>
            </a:r>
            <a:r>
              <a:rPr lang="en-GB" sz="3600" dirty="0"/>
              <a:t>, where the complete system specification is part of the system </a:t>
            </a:r>
            <a:r>
              <a:rPr lang="en-GB" sz="3600" b="1" dirty="0"/>
              <a:t>development </a:t>
            </a:r>
            <a:r>
              <a:rPr lang="en-GB" sz="4300" b="1" dirty="0">
                <a:solidFill>
                  <a:srgbClr val="FF0000"/>
                </a:solidFill>
              </a:rPr>
              <a:t>contract</a:t>
            </a:r>
            <a:r>
              <a:rPr lang="en-GB" sz="3600" dirty="0"/>
              <a:t>. </a:t>
            </a:r>
          </a:p>
          <a:p>
            <a:pPr marL="0" indent="0" algn="ctr">
              <a:buNone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9222771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Boehm’s spiral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Process is represented as a </a:t>
            </a:r>
            <a:r>
              <a:rPr lang="en-GB" sz="4000" b="1" dirty="0">
                <a:solidFill>
                  <a:srgbClr val="FF0000"/>
                </a:solidFill>
              </a:rPr>
              <a:t>spiral</a:t>
            </a:r>
            <a:r>
              <a:rPr lang="en-GB" sz="3200" b="1" dirty="0"/>
              <a:t> </a:t>
            </a:r>
            <a:r>
              <a:rPr lang="en-GB" sz="3200" dirty="0"/>
              <a:t>rather than as a sequence of activities with backtracking.. </a:t>
            </a:r>
          </a:p>
          <a:p>
            <a:r>
              <a:rPr lang="en-GB" sz="3200" dirty="0"/>
              <a:t>No fixed phases such as specification or design </a:t>
            </a:r>
          </a:p>
          <a:p>
            <a:pPr lvl="1"/>
            <a:r>
              <a:rPr lang="en-GB" sz="2800" dirty="0"/>
              <a:t>loops in the spiral are chosen depending on what is required.</a:t>
            </a:r>
          </a:p>
          <a:p>
            <a:r>
              <a:rPr lang="en-GB" sz="4000" b="1" dirty="0">
                <a:solidFill>
                  <a:srgbClr val="FF0000"/>
                </a:solidFill>
              </a:rPr>
              <a:t>Risks</a:t>
            </a:r>
            <a:r>
              <a:rPr lang="en-GB" sz="3200" b="1" dirty="0"/>
              <a:t> are explicitly assessed </a:t>
            </a:r>
            <a:r>
              <a:rPr lang="en-GB" sz="3200" dirty="0"/>
              <a:t>and resolved throughout the process.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7973815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8658888" cy="566528"/>
          </a:xfrm>
        </p:spPr>
        <p:txBody>
          <a:bodyPr>
            <a:normAutofit fontScale="90000"/>
          </a:bodyPr>
          <a:lstStyle/>
          <a:p>
            <a:r>
              <a:rPr lang="en-GB" dirty="0"/>
              <a:t>Boehm’s spiral model</a:t>
            </a:r>
            <a:endParaRPr lang="en-US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84" y="931654"/>
            <a:ext cx="8344841" cy="583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03405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Spiral model sectors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Objective setting</a:t>
            </a:r>
          </a:p>
          <a:p>
            <a:pPr lvl="1"/>
            <a:r>
              <a:rPr lang="en-GB" sz="3600" dirty="0"/>
              <a:t>Specific objectives for the phase are identified.</a:t>
            </a: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3120786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Spiral model sectors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Risk assessment and reduction</a:t>
            </a:r>
          </a:p>
          <a:p>
            <a:pPr lvl="1"/>
            <a:r>
              <a:rPr lang="en-GB" sz="4800" dirty="0">
                <a:solidFill>
                  <a:srgbClr val="FF0000"/>
                </a:solidFill>
              </a:rPr>
              <a:t>Risks</a:t>
            </a:r>
            <a:r>
              <a:rPr lang="en-GB" sz="3600" dirty="0"/>
              <a:t> are </a:t>
            </a:r>
            <a:r>
              <a:rPr lang="en-GB" sz="4800" dirty="0">
                <a:solidFill>
                  <a:srgbClr val="FF0000"/>
                </a:solidFill>
              </a:rPr>
              <a:t>identified</a:t>
            </a:r>
            <a:r>
              <a:rPr lang="en-GB" sz="3600" dirty="0"/>
              <a:t> and assessed and </a:t>
            </a:r>
          </a:p>
          <a:p>
            <a:pPr lvl="1"/>
            <a:r>
              <a:rPr lang="en-GB" sz="3600" dirty="0"/>
              <a:t>Activities put in place to </a:t>
            </a:r>
            <a:r>
              <a:rPr lang="en-GB" sz="4800" dirty="0">
                <a:solidFill>
                  <a:srgbClr val="FF0000"/>
                </a:solidFill>
              </a:rPr>
              <a:t>reduce</a:t>
            </a:r>
            <a:r>
              <a:rPr lang="en-GB" sz="3600" dirty="0"/>
              <a:t> the key risks.</a:t>
            </a: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1940279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Spiral model sectors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Development and Validation</a:t>
            </a:r>
          </a:p>
          <a:p>
            <a:pPr lvl="1"/>
            <a:r>
              <a:rPr lang="en-GB" sz="3600" dirty="0"/>
              <a:t>A development model for the system is chosen  which can be </a:t>
            </a:r>
            <a:r>
              <a:rPr lang="en-GB" sz="4800" dirty="0">
                <a:solidFill>
                  <a:srgbClr val="FF0000"/>
                </a:solidFill>
              </a:rPr>
              <a:t>any of the generic models.</a:t>
            </a:r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2974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Spiral model sectors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Planning</a:t>
            </a:r>
          </a:p>
          <a:p>
            <a:pPr lvl="1"/>
            <a:r>
              <a:rPr lang="en-GB" sz="3600" dirty="0"/>
              <a:t>The </a:t>
            </a:r>
            <a:r>
              <a:rPr lang="en-GB" sz="4800" dirty="0">
                <a:solidFill>
                  <a:srgbClr val="FF0000"/>
                </a:solidFill>
              </a:rPr>
              <a:t>project</a:t>
            </a:r>
            <a:r>
              <a:rPr lang="en-GB" sz="3600" dirty="0"/>
              <a:t> is </a:t>
            </a:r>
            <a:r>
              <a:rPr lang="en-GB" sz="4800" dirty="0">
                <a:solidFill>
                  <a:srgbClr val="FF0000"/>
                </a:solidFill>
              </a:rPr>
              <a:t>reviewed</a:t>
            </a:r>
            <a:r>
              <a:rPr lang="en-GB" sz="3600" dirty="0"/>
              <a:t> and the </a:t>
            </a:r>
            <a:r>
              <a:rPr lang="en-GB" sz="4800" dirty="0">
                <a:solidFill>
                  <a:srgbClr val="FF0000"/>
                </a:solidFill>
              </a:rPr>
              <a:t>next phase</a:t>
            </a:r>
            <a:r>
              <a:rPr lang="en-GB" sz="3600" dirty="0"/>
              <a:t> of the spiral is </a:t>
            </a:r>
            <a:r>
              <a:rPr lang="en-GB" sz="4800" dirty="0">
                <a:solidFill>
                  <a:srgbClr val="FF0000"/>
                </a:solidFill>
              </a:rPr>
              <a:t>planned</a:t>
            </a:r>
            <a:r>
              <a:rPr lang="en-GB" sz="3600" dirty="0"/>
              <a:t>.</a:t>
            </a:r>
          </a:p>
          <a:p>
            <a:endParaRPr lang="en-US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3953600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44355"/>
            <a:ext cx="8658888" cy="601033"/>
          </a:xfrm>
        </p:spPr>
        <p:txBody>
          <a:bodyPr/>
          <a:lstStyle/>
          <a:p>
            <a:r>
              <a:rPr lang="en-US" dirty="0"/>
              <a:t>Examples of risks</a:t>
            </a:r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04" y="1362974"/>
            <a:ext cx="11611154" cy="5495026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48516009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Spiral model usage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Spiral model has been very influential in helping people think about </a:t>
            </a:r>
            <a:r>
              <a:rPr lang="en-US" sz="3600" b="1" dirty="0"/>
              <a:t>iteration in software processes</a:t>
            </a:r>
            <a:r>
              <a:rPr lang="en-US" sz="3600" dirty="0"/>
              <a:t>. </a:t>
            </a:r>
          </a:p>
          <a:p>
            <a:r>
              <a:rPr lang="en-US" sz="3600" dirty="0"/>
              <a:t>introducing the </a:t>
            </a:r>
            <a:r>
              <a:rPr lang="en-US" sz="3600" b="1" dirty="0"/>
              <a:t>risk-driven</a:t>
            </a:r>
            <a:r>
              <a:rPr lang="en-US" sz="3600" dirty="0"/>
              <a:t> approach to development.</a:t>
            </a:r>
          </a:p>
          <a:p>
            <a:r>
              <a:rPr lang="en-US" sz="3600" dirty="0"/>
              <a:t>But the model is rarely used as published for practical software development.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92571603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0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3598250" y="1936174"/>
            <a:ext cx="8040594" cy="434218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88446" y="2093911"/>
            <a:ext cx="7614932" cy="41298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039050" y="1259065"/>
            <a:ext cx="676864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cap="all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  <a:latin typeface="Trebuchet MS"/>
                <a:ea typeface="+mj-ea"/>
                <a:cs typeface="+mj-cs"/>
              </a:rPr>
              <a:t>Summary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4040846" y="2246311"/>
            <a:ext cx="7614932" cy="41298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3200" b="1" dirty="0"/>
              <a:t>Coping with change.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3200" b="1" dirty="0"/>
              <a:t>Sources of change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3200" b="1" dirty="0"/>
              <a:t>Cost of change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3200" b="1" dirty="0"/>
              <a:t>How to reduce cost of change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3200" b="1" dirty="0"/>
              <a:t>Prototyping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3200" b="1" dirty="0"/>
              <a:t>Incremental development and delivery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en-US" sz="3200" b="1" dirty="0"/>
              <a:t>Spiral model</a:t>
            </a:r>
          </a:p>
        </p:txBody>
      </p:sp>
    </p:spTree>
    <p:extLst>
      <p:ext uri="{BB962C8B-B14F-4D97-AF65-F5344CB8AC3E}">
        <p14:creationId xmlns:p14="http://schemas.microsoft.com/office/powerpoint/2010/main" val="381079807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3" name="Audio 1">
            <a:hlinkClick r:id="" action="ppaction://media"/>
            <a:extLst>
              <a:ext uri="{FF2B5EF4-FFF2-40B4-BE49-F238E27FC236}">
                <a16:creationId xmlns:a16="http://schemas.microsoft.com/office/drawing/2014/main" id="{390DEF8E-2C25-005E-9857-8CC24CF006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New-template-update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ew-template-updated" id="{DDA3DAB0-4A34-4A41-AD30-904A9822814F}" vid="{9812C9CC-CD78-4C4F-B9C1-B24C755F0B1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2843</TotalTime>
  <Words>1008</Words>
  <Application>Microsoft Office PowerPoint</Application>
  <PresentationFormat>Widescreen</PresentationFormat>
  <Paragraphs>174</Paragraphs>
  <Slides>44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Alexandria</vt:lpstr>
      <vt:lpstr>Arial</vt:lpstr>
      <vt:lpstr>Calibri</vt:lpstr>
      <vt:lpstr>Times New Roman</vt:lpstr>
      <vt:lpstr>Trebuchet MS</vt:lpstr>
      <vt:lpstr>Wingdings 2</vt:lpstr>
      <vt:lpstr>New-template-updated</vt:lpstr>
      <vt:lpstr>PowerPoint Presentation</vt:lpstr>
      <vt:lpstr>PowerPoint Presentation</vt:lpstr>
      <vt:lpstr>Coping with change</vt:lpstr>
      <vt:lpstr>Sources of change</vt:lpstr>
      <vt:lpstr>Cost of change</vt:lpstr>
      <vt:lpstr>Reducing the costs of rework</vt:lpstr>
      <vt:lpstr>Change avoidance</vt:lpstr>
      <vt:lpstr>Change tolerance </vt:lpstr>
      <vt:lpstr>Software prototyping</vt:lpstr>
      <vt:lpstr>Software prototyping</vt:lpstr>
      <vt:lpstr>Benefits of prototyping</vt:lpstr>
      <vt:lpstr>The process of prototype  development</vt:lpstr>
      <vt:lpstr>Prototype development features </vt:lpstr>
      <vt:lpstr>Prototype development features </vt:lpstr>
      <vt:lpstr>Prototype development features </vt:lpstr>
      <vt:lpstr>Prototype development features </vt:lpstr>
      <vt:lpstr>Question?</vt:lpstr>
      <vt:lpstr>Throw-away prototypes</vt:lpstr>
      <vt:lpstr>Why Prototypes should be  discarded?</vt:lpstr>
      <vt:lpstr>Why Prototypes should be  discarded?</vt:lpstr>
      <vt:lpstr>Why Prototypes should be  discarded?</vt:lpstr>
      <vt:lpstr>Why Prototypes should be  discarded?</vt:lpstr>
      <vt:lpstr>Incremental delivery</vt:lpstr>
      <vt:lpstr>Incremental delivery</vt:lpstr>
      <vt:lpstr>Incremental delivery</vt:lpstr>
      <vt:lpstr>Incremental development and  delivery</vt:lpstr>
      <vt:lpstr>Incremental development and  delivery</vt:lpstr>
      <vt:lpstr>Incremental delivery </vt:lpstr>
      <vt:lpstr>Incremental delivery advantages</vt:lpstr>
      <vt:lpstr>Incremental delivery advantages</vt:lpstr>
      <vt:lpstr>Incremental delivery advantages</vt:lpstr>
      <vt:lpstr>Incremental delivery advantages</vt:lpstr>
      <vt:lpstr>Incremental delivery problems</vt:lpstr>
      <vt:lpstr>Incremental delivery problems</vt:lpstr>
      <vt:lpstr>Boehm’s spiral model</vt:lpstr>
      <vt:lpstr>Boehm’s spiral model</vt:lpstr>
      <vt:lpstr>Spiral model sectors</vt:lpstr>
      <vt:lpstr>Spiral model sectors</vt:lpstr>
      <vt:lpstr>Spiral model sectors</vt:lpstr>
      <vt:lpstr>Spiral model sectors</vt:lpstr>
      <vt:lpstr>Examples of risks</vt:lpstr>
      <vt:lpstr>Spiral model usage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Yasser Abdelfattah</cp:lastModifiedBy>
  <cp:revision>168</cp:revision>
  <dcterms:created xsi:type="dcterms:W3CDTF">2023-04-29T09:08:23Z</dcterms:created>
  <dcterms:modified xsi:type="dcterms:W3CDTF">2025-06-29T12:53:24Z</dcterms:modified>
</cp:coreProperties>
</file>