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342" r:id="rId3"/>
    <p:sldId id="357" r:id="rId4"/>
    <p:sldId id="298" r:id="rId5"/>
    <p:sldId id="356" r:id="rId6"/>
    <p:sldId id="388" r:id="rId7"/>
    <p:sldId id="389" r:id="rId8"/>
    <p:sldId id="390" r:id="rId9"/>
    <p:sldId id="391" r:id="rId10"/>
    <p:sldId id="355" r:id="rId11"/>
    <p:sldId id="354" r:id="rId12"/>
    <p:sldId id="393" r:id="rId13"/>
    <p:sldId id="394" r:id="rId14"/>
    <p:sldId id="395" r:id="rId15"/>
    <p:sldId id="396" r:id="rId16"/>
    <p:sldId id="397" r:id="rId17"/>
    <p:sldId id="398" r:id="rId18"/>
    <p:sldId id="399" r:id="rId19"/>
    <p:sldId id="400" r:id="rId20"/>
    <p:sldId id="401" r:id="rId21"/>
    <p:sldId id="402" r:id="rId22"/>
    <p:sldId id="403" r:id="rId23"/>
    <p:sldId id="404" r:id="rId24"/>
    <p:sldId id="405" r:id="rId25"/>
    <p:sldId id="353" r:id="rId26"/>
    <p:sldId id="406" r:id="rId27"/>
    <p:sldId id="407" r:id="rId28"/>
    <p:sldId id="408" r:id="rId29"/>
    <p:sldId id="352" r:id="rId30"/>
    <p:sldId id="409" r:id="rId31"/>
    <p:sldId id="410" r:id="rId32"/>
    <p:sldId id="411" r:id="rId33"/>
    <p:sldId id="344" r:id="rId34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FF9518"/>
    <a:srgbClr val="0A1F61"/>
    <a:srgbClr val="24A9E1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4681" autoAdjust="0"/>
    <p:restoredTop sz="94660"/>
  </p:normalViewPr>
  <p:slideViewPr>
    <p:cSldViewPr snapToGrid="0">
      <p:cViewPr varScale="1">
        <p:scale>
          <a:sx n="67" d="100"/>
          <a:sy n="67" d="100"/>
        </p:scale>
        <p:origin x="656" y="44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heme" Target="theme/theme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viewProps" Target="view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presProps" Target="pres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26919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794029292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64099869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22845037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96927721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887034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655287581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7723733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4398243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00242128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24629435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C74A31B-FF56-417B-8DEE-958FFCC6BCD5}" type="datetimeFigureOut">
              <a:rPr lang="en-US" smtClean="0"/>
              <a:t>2/10/2022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DED41F8-FC0F-4085-8150-313B6CF0521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95524541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emf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1.xml"/><Relationship Id="rId6" Type="http://schemas.openxmlformats.org/officeDocument/2006/relationships/image" Target="../media/image5.emf"/><Relationship Id="rId5" Type="http://schemas.openxmlformats.org/officeDocument/2006/relationships/image" Target="../media/image4.emf"/><Relationship Id="rId4" Type="http://schemas.openxmlformats.org/officeDocument/2006/relationships/image" Target="../media/image3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.png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6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image" Target="../media/image6.emf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9.emf"/><Relationship Id="rId4" Type="http://schemas.openxmlformats.org/officeDocument/2006/relationships/image" Target="../media/image8.emf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75549" y="0"/>
            <a:ext cx="11616451" cy="6680068"/>
          </a:xfrm>
          <a:prstGeom prst="rect">
            <a:avLst/>
          </a:prstGeom>
        </p:spPr>
      </p:pic>
      <p:sp>
        <p:nvSpPr>
          <p:cNvPr id="11" name="Rectangle 10"/>
          <p:cNvSpPr/>
          <p:nvPr/>
        </p:nvSpPr>
        <p:spPr>
          <a:xfrm rot="10800000">
            <a:off x="-79022" y="-93133"/>
            <a:ext cx="12350045" cy="7044267"/>
          </a:xfrm>
          <a:prstGeom prst="rect">
            <a:avLst/>
          </a:prstGeom>
          <a:gradFill flip="none" rotWithShape="1">
            <a:gsLst>
              <a:gs pos="0">
                <a:srgbClr val="24A9E1">
                  <a:tint val="66000"/>
                  <a:satMod val="160000"/>
                  <a:alpha val="33000"/>
                </a:srgbClr>
              </a:gs>
              <a:gs pos="50000">
                <a:srgbClr val="24A9E1">
                  <a:tint val="44500"/>
                  <a:satMod val="160000"/>
                  <a:alpha val="22000"/>
                </a:srgbClr>
              </a:gs>
              <a:gs pos="100000">
                <a:srgbClr val="24A9E1">
                  <a:tint val="23500"/>
                  <a:satMod val="160000"/>
                  <a:alpha val="44000"/>
                </a:srgbClr>
              </a:gs>
            </a:gsLst>
            <a:lin ang="5400000" scaled="1"/>
            <a:tileRect/>
          </a:gra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 rotWithShape="1">
          <a:blip r:embed="rId3"/>
          <a:srcRect l="984" r="914" b="11911"/>
          <a:stretch/>
        </p:blipFill>
        <p:spPr>
          <a:xfrm>
            <a:off x="0" y="4199708"/>
            <a:ext cx="12200709" cy="2688772"/>
          </a:xfrm>
          <a:prstGeom prst="rect">
            <a:avLst/>
          </a:prstGeom>
        </p:spPr>
      </p:pic>
      <p:pic>
        <p:nvPicPr>
          <p:cNvPr id="6" name="Picture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0762" y="4963885"/>
            <a:ext cx="1699476" cy="1524000"/>
          </a:xfrm>
          <a:prstGeom prst="rect">
            <a:avLst/>
          </a:prstGeom>
        </p:spPr>
      </p:pic>
      <p:pic>
        <p:nvPicPr>
          <p:cNvPr id="12" name="Picture 11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12889" y="422122"/>
            <a:ext cx="7818614" cy="1972334"/>
          </a:xfrm>
          <a:prstGeom prst="rect">
            <a:avLst/>
          </a:prstGeom>
        </p:spPr>
      </p:pic>
      <p:pic>
        <p:nvPicPr>
          <p:cNvPr id="13" name="Picture 12"/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237963" y="3125529"/>
            <a:ext cx="6078216" cy="1407469"/>
          </a:xfrm>
          <a:prstGeom prst="rect">
            <a:avLst/>
          </a:prstGeom>
        </p:spPr>
      </p:pic>
      <p:sp>
        <p:nvSpPr>
          <p:cNvPr id="14" name="TextBox 13"/>
          <p:cNvSpPr txBox="1"/>
          <p:nvPr/>
        </p:nvSpPr>
        <p:spPr>
          <a:xfrm>
            <a:off x="188383" y="715791"/>
            <a:ext cx="4544257" cy="138499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Risk Management</a:t>
            </a:r>
          </a:p>
          <a:p>
            <a:r>
              <a:rPr lang="en-US" sz="2800" dirty="0">
                <a:solidFill>
                  <a:srgbClr val="24A9E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Prepared by </a:t>
            </a:r>
            <a:r>
              <a:rPr lang="en-US" sz="2800" dirty="0">
                <a:solidFill>
                  <a:srgbClr val="FF0000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Dr. Nael Zabel</a:t>
            </a:r>
          </a:p>
          <a:p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6" name="TextBox 15"/>
          <p:cNvSpPr txBox="1"/>
          <p:nvPr/>
        </p:nvSpPr>
        <p:spPr>
          <a:xfrm>
            <a:off x="6237963" y="3185565"/>
            <a:ext cx="6078216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MGM 510</a:t>
            </a:r>
          </a:p>
          <a:p>
            <a:pPr algn="just"/>
            <a:r>
              <a:rPr lang="en-US" sz="2800" dirty="0">
                <a:solidFill>
                  <a:schemeClr val="bg1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Risk Management</a:t>
            </a:r>
          </a:p>
        </p:txBody>
      </p:sp>
    </p:spTree>
    <p:extLst>
      <p:ext uri="{BB962C8B-B14F-4D97-AF65-F5344CB8AC3E}">
        <p14:creationId xmlns:p14="http://schemas.microsoft.com/office/powerpoint/2010/main" val="1870429447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542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Topics to Cover in Week 3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3120D5D0-FD2B-4E97-A202-F1B364E3E27A}"/>
              </a:ext>
            </a:extLst>
          </p:cNvPr>
          <p:cNvSpPr txBox="1"/>
          <p:nvPr/>
        </p:nvSpPr>
        <p:spPr>
          <a:xfrm>
            <a:off x="1103312" y="1384157"/>
            <a:ext cx="917257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 Classification.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Four Types of Risk.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Manage uncertainty risks.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Control Management.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Categories of operational disruption.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Minimize compliance risks</a:t>
            </a:r>
          </a:p>
        </p:txBody>
      </p:sp>
    </p:spTree>
    <p:extLst>
      <p:ext uri="{BB962C8B-B14F-4D97-AF65-F5344CB8AC3E}">
        <p14:creationId xmlns:p14="http://schemas.microsoft.com/office/powerpoint/2010/main" val="287680531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 advTm="30962"/>
    </mc:Choice>
    <mc:Fallback xmlns="">
      <p:transition spd="slow" advTm="30962"/>
    </mc:Fallback>
  </mc:AlternateContent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0151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Risk Classification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18AD3BA-DF7D-4333-B99B-7571776CC91A}"/>
              </a:ext>
            </a:extLst>
          </p:cNvPr>
          <p:cNvSpPr txBox="1"/>
          <p:nvPr/>
        </p:nvSpPr>
        <p:spPr>
          <a:xfrm>
            <a:off x="1103311" y="1384157"/>
            <a:ext cx="10869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Risks can be classified in many ways.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Hazard risks can be divided into many types of risks, including risks to property, risks to people and risks to the continuity of a business.</a:t>
            </a:r>
          </a:p>
        </p:txBody>
      </p:sp>
    </p:spTree>
    <p:extLst>
      <p:ext uri="{BB962C8B-B14F-4D97-AF65-F5344CB8AC3E}">
        <p14:creationId xmlns:p14="http://schemas.microsoft.com/office/powerpoint/2010/main" val="163258225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52126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Types of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0A6855F-72C8-4EAC-9566-30CB18F4DE97}"/>
              </a:ext>
            </a:extLst>
          </p:cNvPr>
          <p:cNvSpPr txBox="1"/>
          <p:nvPr/>
        </p:nvSpPr>
        <p:spPr>
          <a:xfrm>
            <a:off x="788986" y="1722144"/>
            <a:ext cx="10869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Risks can be classified according to the timeframe for the impact of the risk.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The classification of risks as long-, medium- and short-term impact is a very useful means of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analysing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the risk exposure of an organization.</a:t>
            </a:r>
          </a:p>
        </p:txBody>
      </p:sp>
    </p:spTree>
    <p:extLst>
      <p:ext uri="{BB962C8B-B14F-4D97-AF65-F5344CB8AC3E}">
        <p14:creationId xmlns:p14="http://schemas.microsoft.com/office/powerpoint/2010/main" val="560597917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6436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long-term risks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722144"/>
            <a:ext cx="108696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long-term risks will impact several years, perhaps up to five years, after the event occurs or the decision is taken.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Long-term risks therefore relate to strategic decisions.</a:t>
            </a:r>
          </a:p>
        </p:txBody>
      </p:sp>
    </p:spTree>
    <p:extLst>
      <p:ext uri="{BB962C8B-B14F-4D97-AF65-F5344CB8AC3E}">
        <p14:creationId xmlns:p14="http://schemas.microsoft.com/office/powerpoint/2010/main" val="3090416611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24319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lang="en-US" sz="2800" dirty="0">
                <a:solidFill>
                  <a:srgbClr val="FF9518"/>
                </a:solidFill>
                <a:latin typeface="Tajawal Medium" panose="00000600000000000000" pitchFamily="2" charset="-78"/>
                <a:cs typeface="Tajawal Medium" panose="00000600000000000000" pitchFamily="2" charset="-78"/>
              </a:rPr>
              <a:t>Medium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-term risks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Medium-term risks have their impact some time after the event occurs or the decision is taken, and typically this will be about a year later.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sz="3600" dirty="0">
              <a:solidFill>
                <a:prstClr val="black"/>
              </a:solidFill>
              <a:latin typeface="Calibri" panose="020F0502020204030204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Medium-term risks are often associated with projects or </a:t>
            </a:r>
            <a:r>
              <a:rPr kumimoji="0" lang="en-US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programmes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 of work.</a:t>
            </a:r>
          </a:p>
        </p:txBody>
      </p:sp>
    </p:spTree>
    <p:extLst>
      <p:ext uri="{BB962C8B-B14F-4D97-AF65-F5344CB8AC3E}">
        <p14:creationId xmlns:p14="http://schemas.microsoft.com/office/powerpoint/2010/main" val="4262382749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21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Short-term risks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Short-term risks have their impact immediately after the event occurs. </a:t>
            </a: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Accidents at work, traffic accidents, fire and theft are all short-term risks that have an immediate impact and immediate consequences as soon as the event has occurred. </a:t>
            </a:r>
          </a:p>
        </p:txBody>
      </p:sp>
    </p:spTree>
    <p:extLst>
      <p:ext uri="{BB962C8B-B14F-4D97-AF65-F5344CB8AC3E}">
        <p14:creationId xmlns:p14="http://schemas.microsoft.com/office/powerpoint/2010/main" val="1414451528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21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Short-term risks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Short-term risks cause immediate disruption to normal efficient operations and are probably the easiest types of risks to identify and manage or mitigate.</a:t>
            </a:r>
          </a:p>
        </p:txBody>
      </p:sp>
    </p:spTree>
    <p:extLst>
      <p:ext uri="{BB962C8B-B14F-4D97-AF65-F5344CB8AC3E}">
        <p14:creationId xmlns:p14="http://schemas.microsoft.com/office/powerpoint/2010/main" val="2397925456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82160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Short-term risks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D55ADFF-57E8-4596-B04C-9E0F6744E57A}"/>
              </a:ext>
            </a:extLst>
          </p:cNvPr>
          <p:cNvSpPr txBox="1"/>
          <p:nvPr/>
        </p:nvSpPr>
        <p:spPr>
          <a:xfrm>
            <a:off x="788986" y="1590579"/>
            <a:ext cx="10869613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Insurable risks are quite often short-term risks, although the exact timing and magnitude/impact of the insured events is uncertain. 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  <a:p>
            <a:pPr marL="571500" marR="0" lvl="0" indent="-5715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Insurance is designed to provide protection against risks that have immediate consequences.</a:t>
            </a:r>
          </a:p>
        </p:txBody>
      </p:sp>
    </p:spTree>
    <p:extLst>
      <p:ext uri="{BB962C8B-B14F-4D97-AF65-F5344CB8AC3E}">
        <p14:creationId xmlns:p14="http://schemas.microsoft.com/office/powerpoint/2010/main" val="1106485800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7522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Four Types of Risk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1E602315-C641-4210-8BF8-7193D9786712}"/>
              </a:ext>
            </a:extLst>
          </p:cNvPr>
          <p:cNvSpPr txBox="1"/>
          <p:nvPr/>
        </p:nvSpPr>
        <p:spPr>
          <a:xfrm>
            <a:off x="788986" y="1590578"/>
            <a:ext cx="5897563" cy="326243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●● Compliance risks;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●● Hazard risks;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●● Control risks;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ClrTx/>
              <a:buSzTx/>
              <a:tabLst/>
              <a:defRPr/>
            </a:pPr>
            <a:r>
              <a:rPr kumimoji="0" lang="en-US" sz="44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Calibri" panose="020F0502020204030204"/>
                <a:ea typeface="+mn-ea"/>
                <a:cs typeface="+mn-cs"/>
              </a:rPr>
              <a:t>●● Opportunity risks.</a:t>
            </a:r>
          </a:p>
        </p:txBody>
      </p:sp>
    </p:spTree>
    <p:extLst>
      <p:ext uri="{BB962C8B-B14F-4D97-AF65-F5344CB8AC3E}">
        <p14:creationId xmlns:p14="http://schemas.microsoft.com/office/powerpoint/2010/main" val="97179598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0636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Compliance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471487" y="1650458"/>
            <a:ext cx="11249025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n-US" sz="3600" b="0" i="0" dirty="0">
                <a:solidFill>
                  <a:srgbClr val="38445D"/>
                </a:solidFill>
                <a:effectLst/>
                <a:latin typeface="Roboto" panose="02000000000000000000" pitchFamily="2" charset="0"/>
              </a:rPr>
              <a:t>Compliance is defined as the outcome for adhering</a:t>
            </a:r>
            <a:r>
              <a:rPr lang="ar-EG" sz="3600" b="0" i="0" dirty="0">
                <a:solidFill>
                  <a:srgbClr val="38445D"/>
                </a:solidFill>
                <a:effectLst/>
                <a:latin typeface="Roboto" panose="02000000000000000000" pitchFamily="2" charset="0"/>
              </a:rPr>
              <a:t>الالتزام </a:t>
            </a:r>
            <a:r>
              <a:rPr lang="en-US" sz="3600" b="0" i="0" dirty="0">
                <a:solidFill>
                  <a:srgbClr val="38445D"/>
                </a:solidFill>
                <a:effectLst/>
                <a:latin typeface="Roboto" panose="02000000000000000000" pitchFamily="2" charset="0"/>
              </a:rPr>
              <a:t> to a rule.</a:t>
            </a:r>
          </a:p>
          <a:p>
            <a:pPr marL="457200" indent="-457200" algn="l">
              <a:buFont typeface="Wingdings" panose="05000000000000000000" pitchFamily="2" charset="2"/>
              <a:buChar char="§"/>
            </a:pPr>
            <a:endParaRPr lang="en-US" sz="3600" b="0" i="0" dirty="0">
              <a:solidFill>
                <a:srgbClr val="38445D"/>
              </a:solidFill>
              <a:effectLst/>
              <a:latin typeface="Roboto" panose="02000000000000000000" pitchFamily="2" charset="0"/>
            </a:endParaRPr>
          </a:p>
          <a:p>
            <a:pPr marL="457200" indent="-457200" algn="l">
              <a:buFont typeface="Wingdings" panose="05000000000000000000" pitchFamily="2" charset="2"/>
              <a:buChar char="§"/>
            </a:pPr>
            <a:r>
              <a:rPr lang="en-US" sz="3600" b="0" i="0" dirty="0">
                <a:solidFill>
                  <a:srgbClr val="38445D"/>
                </a:solidFill>
                <a:effectLst/>
                <a:latin typeface="Roboto" panose="02000000000000000000" pitchFamily="2" charset="0"/>
              </a:rPr>
              <a:t> Compliance risk captures the legal and financial penalties for failing to act under internal and external regulations and legislature. </a:t>
            </a:r>
          </a:p>
        </p:txBody>
      </p:sp>
    </p:spTree>
    <p:extLst>
      <p:ext uri="{BB962C8B-B14F-4D97-AF65-F5344CB8AC3E}">
        <p14:creationId xmlns:p14="http://schemas.microsoft.com/office/powerpoint/2010/main" val="104233944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7401136" cy="923899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141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Examples of Compliance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276225" y="1912736"/>
            <a:ext cx="562927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Failure to conduct due diligence 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الحرص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on new customers.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Arial" panose="020B0604020202020204" pitchFamily="34" charset="0"/>
              <a:buChar char="•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Failure to report suspicious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مشبوهه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transactions</a:t>
            </a:r>
          </a:p>
        </p:txBody>
      </p:sp>
      <p:pic>
        <p:nvPicPr>
          <p:cNvPr id="5" name="Picture 4">
            <a:extLst>
              <a:ext uri="{FF2B5EF4-FFF2-40B4-BE49-F238E27FC236}">
                <a16:creationId xmlns:a16="http://schemas.microsoft.com/office/drawing/2014/main" id="{E0AAF9C8-1739-4FCA-A135-33191231E803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6157817" y="1901636"/>
            <a:ext cx="4934046" cy="324186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8977679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23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Hazard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400050" y="1859340"/>
            <a:ext cx="11249025" cy="224676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Hazard risks are the risks that can only inhibit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تمنع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achievement of the corporate mission.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28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Typically, these are insurable-type risks or perils, and will include fire, storm, flood, injury and so on.</a:t>
            </a:r>
          </a:p>
        </p:txBody>
      </p:sp>
    </p:spTree>
    <p:extLst>
      <p:ext uri="{BB962C8B-B14F-4D97-AF65-F5344CB8AC3E}">
        <p14:creationId xmlns:p14="http://schemas.microsoft.com/office/powerpoint/2010/main" val="43960337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23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Control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00EF0B77-13A6-4321-91B5-1E52CAABC68A}"/>
              </a:ext>
            </a:extLst>
          </p:cNvPr>
          <p:cNvSpPr txBox="1"/>
          <p:nvPr/>
        </p:nvSpPr>
        <p:spPr>
          <a:xfrm>
            <a:off x="523664" y="1659285"/>
            <a:ext cx="11249025" cy="35394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Control risks are risks that cause doubt about the ability to achieve the organization’s mission.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Internal financial control protocols are a good example of a response to a control risk.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lang="en-US" sz="3200" dirty="0">
              <a:solidFill>
                <a:srgbClr val="38445D"/>
              </a:solidFill>
              <a:latin typeface="Roboto" panose="02000000000000000000" pitchFamily="2" charset="0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Control risks are the most difficult type of risk.</a:t>
            </a:r>
          </a:p>
        </p:txBody>
      </p:sp>
    </p:spTree>
    <p:extLst>
      <p:ext uri="{BB962C8B-B14F-4D97-AF65-F5344CB8AC3E}">
        <p14:creationId xmlns:p14="http://schemas.microsoft.com/office/powerpoint/2010/main" val="42496944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23230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Control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897370" y="1838074"/>
            <a:ext cx="1056871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r>
              <a:rPr lang="en-US" dirty="0"/>
              <a:t>Control risks are associated with uncertainty, and examples include the potential for failure to achieve legal compliance and losses caused by fraud</a:t>
            </a:r>
            <a:r>
              <a:rPr lang="ar-EG" dirty="0"/>
              <a:t>الاحتيال </a:t>
            </a:r>
            <a:r>
              <a:rPr lang="en-US" dirty="0"/>
              <a:t>. </a:t>
            </a:r>
          </a:p>
          <a:p>
            <a:endParaRPr lang="en-US" dirty="0"/>
          </a:p>
          <a:p>
            <a:r>
              <a:rPr lang="en-US" dirty="0"/>
              <a:t>They are usually dependent on the successful management of people and effective implementation of control protocols.</a:t>
            </a:r>
          </a:p>
        </p:txBody>
      </p:sp>
    </p:spTree>
    <p:extLst>
      <p:ext uri="{BB962C8B-B14F-4D97-AF65-F5344CB8AC3E}">
        <p14:creationId xmlns:p14="http://schemas.microsoft.com/office/powerpoint/2010/main" val="3281209368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12136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Opportunity 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811645" y="1500974"/>
            <a:ext cx="10568710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Opportunity risks are the risks that are (usually) deliberately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عمدا 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sought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تسعي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or embraced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تحتضنها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by the organization.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These risks arise because the organization is seeking to enhance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the achievement of the mission, although they might inhibit </a:t>
            </a:r>
            <a:r>
              <a:rPr lang="ar-EG" dirty="0"/>
              <a:t>تمنع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the organization if the outcome is adverse.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This is the most important type of risk for the future long-term </a:t>
            </a:r>
          </a:p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success of any organization.</a:t>
            </a:r>
          </a:p>
        </p:txBody>
      </p:sp>
    </p:spTree>
    <p:extLst>
      <p:ext uri="{BB962C8B-B14F-4D97-AF65-F5344CB8AC3E}">
        <p14:creationId xmlns:p14="http://schemas.microsoft.com/office/powerpoint/2010/main" val="4067245172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60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Embrace Opportunity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651740" y="2204822"/>
            <a:ext cx="10568710" cy="2677656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Some risks are taken deliberately </a:t>
            </a:r>
            <a:r>
              <a:rPr kumimoji="0" lang="ar-EG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عمدا</a:t>
            </a: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by organizations in order to achieve their mission.</a:t>
            </a:r>
          </a:p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en-US" sz="28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These risks are often marketplace or commercial risks that have been taken in the expectation of achieving a positive return. </a:t>
            </a:r>
          </a:p>
        </p:txBody>
      </p:sp>
    </p:spTree>
    <p:extLst>
      <p:ext uri="{BB962C8B-B14F-4D97-AF65-F5344CB8AC3E}">
        <p14:creationId xmlns:p14="http://schemas.microsoft.com/office/powerpoint/2010/main" val="1018431233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56086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Embrace Opportunity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651740" y="1577633"/>
            <a:ext cx="10568710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Opportunity risks can otherwise be referred to as commercial, speculative 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المضاربه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or business risks.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sz="3200" dirty="0"/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Opportunity risks are the type of risk with potential to enhance.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All organizations have some appetite for seizing opportunities and are willing to invest in them. </a:t>
            </a:r>
          </a:p>
        </p:txBody>
      </p:sp>
    </p:spTree>
    <p:extLst>
      <p:ext uri="{BB962C8B-B14F-4D97-AF65-F5344CB8AC3E}">
        <p14:creationId xmlns:p14="http://schemas.microsoft.com/office/powerpoint/2010/main" val="1515501553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227092" y="2327939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4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Manage uncertainty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697236" y="1527348"/>
            <a:ext cx="10843023" cy="4524315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The organization has to accept a level of uncertainty.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Uncertainty or control risks are an inevitable</a:t>
            </a:r>
            <a:r>
              <a:rPr kumimoji="0" lang="ar-EG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لا مفر منه </a:t>
            </a: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part of undertaking a project.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lang="en-US" sz="3200" dirty="0"/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A contingency fund to allow for the unexpected will need to be part of a project budget, as well as contingent time built into project schedules.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</p:txBody>
      </p:sp>
    </p:spTree>
    <p:extLst>
      <p:ext uri="{BB962C8B-B14F-4D97-AF65-F5344CB8AC3E}">
        <p14:creationId xmlns:p14="http://schemas.microsoft.com/office/powerpoint/2010/main" val="3800832859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4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Manage uncertainty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1144885" y="2009585"/>
            <a:ext cx="990223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The organization must make the necessary resources available to identify the controls, implement the controls and respond to the consequences of any control risk materializing.</a:t>
            </a:r>
          </a:p>
        </p:txBody>
      </p:sp>
    </p:spTree>
    <p:extLst>
      <p:ext uri="{BB962C8B-B14F-4D97-AF65-F5344CB8AC3E}">
        <p14:creationId xmlns:p14="http://schemas.microsoft.com/office/powerpoint/2010/main" val="1418585987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4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Manage uncertainty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1103312" y="1642966"/>
            <a:ext cx="10466090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The nature of control risks and the appropriate responses depend on the level of uncertainty and the nature of the risk.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Uncertainty represents a deviation from the required or expected outcome. </a:t>
            </a:r>
          </a:p>
        </p:txBody>
      </p:sp>
    </p:spTree>
    <p:extLst>
      <p:ext uri="{BB962C8B-B14F-4D97-AF65-F5344CB8AC3E}">
        <p14:creationId xmlns:p14="http://schemas.microsoft.com/office/powerpoint/2010/main" val="3209623922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18415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Manage uncertainty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F5128E8D-23ED-40D3-957E-352E4AA50376}"/>
              </a:ext>
            </a:extLst>
          </p:cNvPr>
          <p:cNvSpPr txBox="1"/>
          <p:nvPr/>
        </p:nvSpPr>
        <p:spPr>
          <a:xfrm>
            <a:off x="914398" y="1999143"/>
            <a:ext cx="10544177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R="0" lvl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“The risk management requirements of the UK corporate governance code (September 2016) concentrate on internal control with little reference to risk assessment.”</a:t>
            </a:r>
          </a:p>
        </p:txBody>
      </p:sp>
    </p:spTree>
    <p:extLst>
      <p:ext uri="{BB962C8B-B14F-4D97-AF65-F5344CB8AC3E}">
        <p14:creationId xmlns:p14="http://schemas.microsoft.com/office/powerpoint/2010/main" val="2323782203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645550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Control Management 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A668F7-FC0E-465B-8CAC-87E2CE74344A}"/>
              </a:ext>
            </a:extLst>
          </p:cNvPr>
          <p:cNvSpPr txBox="1"/>
          <p:nvPr/>
        </p:nvSpPr>
        <p:spPr>
          <a:xfrm>
            <a:off x="798511" y="1443841"/>
            <a:ext cx="10793413" cy="3970318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Control management is the basis of the approach to risk management adopted by internal auditors and accountants.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Control management is concerned with reducing the uncertainty associated with significant risks and reducing the variability </a:t>
            </a:r>
            <a:r>
              <a:rPr kumimoji="0" lang="ar-EG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تقلب</a:t>
            </a: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of outcomes.</a:t>
            </a:r>
          </a:p>
        </p:txBody>
      </p:sp>
    </p:spTree>
    <p:extLst>
      <p:ext uri="{BB962C8B-B14F-4D97-AF65-F5344CB8AC3E}">
        <p14:creationId xmlns:p14="http://schemas.microsoft.com/office/powerpoint/2010/main" val="597354914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34836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Mitigate hazard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39A668F7-FC0E-465B-8CAC-87E2CE74344A}"/>
              </a:ext>
            </a:extLst>
          </p:cNvPr>
          <p:cNvSpPr txBox="1"/>
          <p:nvPr/>
        </p:nvSpPr>
        <p:spPr>
          <a:xfrm>
            <a:off x="737316" y="1633537"/>
            <a:ext cx="10793413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The range of hazard risks that can affect an organization needs to be identified.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6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Hazard risks can result in unplanned disruption for the organization. </a:t>
            </a:r>
          </a:p>
        </p:txBody>
      </p:sp>
    </p:spTree>
    <p:extLst>
      <p:ext uri="{BB962C8B-B14F-4D97-AF65-F5344CB8AC3E}">
        <p14:creationId xmlns:p14="http://schemas.microsoft.com/office/powerpoint/2010/main" val="1197689531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3726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7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Categories of operational disruption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40740742"/>
              </p:ext>
            </p:extLst>
          </p:nvPr>
        </p:nvGraphicFramePr>
        <p:xfrm>
          <a:off x="1765465" y="1623202"/>
          <a:ext cx="9400375" cy="3885777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793957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6606418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/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People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Lack of people skills and/or resources Inappropriate behavior by a senior manager 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Unexpected absence of key personnel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health, accident or injury to people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64236535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3726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7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Categories of operational disruption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15397754"/>
              </p:ext>
            </p:extLst>
          </p:nvPr>
        </p:nvGraphicFramePr>
        <p:xfrm>
          <a:off x="1765465" y="1623202"/>
          <a:ext cx="9774795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5241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6869554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/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Premises</a:t>
                      </a:r>
                      <a:endParaRPr lang="ar-EG" sz="4000" dirty="0"/>
                    </a:p>
                    <a:p>
                      <a:pPr algn="ctr"/>
                      <a:r>
                        <a:rPr lang="ar-EG" sz="4000" dirty="0"/>
                        <a:t>المباني</a:t>
                      </a:r>
                      <a:r>
                        <a:rPr lang="en-US" sz="4000" dirty="0"/>
                        <a:t>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 Inadequate, insufficient or denial </a:t>
                      </a:r>
                      <a:r>
                        <a:rPr lang="ar-EG" sz="3200" dirty="0"/>
                        <a:t>منع </a:t>
                      </a:r>
                      <a:r>
                        <a:rPr lang="en-US" sz="3200" dirty="0"/>
                        <a:t>of access to premises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Damage to or contamination of premises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Damage to and breakdown of physical assets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Theft or loss of physical assets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615531688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3726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7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Categories of operational disruption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8645034"/>
              </p:ext>
            </p:extLst>
          </p:nvPr>
        </p:nvGraphicFramePr>
        <p:xfrm>
          <a:off x="1765465" y="1623202"/>
          <a:ext cx="9774795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532215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7242580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/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Processes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Failure of IT hardware or software systems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Disruption by hacker or computer virus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Inadequate management of information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Failure of communication or transport systems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93366500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83726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58673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Categories of operational disruption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graphicFrame>
        <p:nvGraphicFramePr>
          <p:cNvPr id="5" name="Table 5">
            <a:extLst>
              <a:ext uri="{FF2B5EF4-FFF2-40B4-BE49-F238E27FC236}">
                <a16:creationId xmlns:a16="http://schemas.microsoft.com/office/drawing/2014/main" id="{DEF4DA49-068C-4B35-93DC-DE60949D545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078301697"/>
              </p:ext>
            </p:extLst>
          </p:nvPr>
        </p:nvGraphicFramePr>
        <p:xfrm>
          <a:off x="1765465" y="1623202"/>
          <a:ext cx="9774795" cy="414528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2905241">
                  <a:extLst>
                    <a:ext uri="{9D8B030D-6E8A-4147-A177-3AD203B41FA5}">
                      <a16:colId xmlns:a16="http://schemas.microsoft.com/office/drawing/2014/main" val="307070120"/>
                    </a:ext>
                  </a:extLst>
                </a:gridCol>
                <a:gridCol w="6869554">
                  <a:extLst>
                    <a:ext uri="{9D8B030D-6E8A-4147-A177-3AD203B41FA5}">
                      <a16:colId xmlns:a16="http://schemas.microsoft.com/office/drawing/2014/main" val="3957578981"/>
                    </a:ext>
                  </a:extLst>
                </a:gridCol>
              </a:tblGrid>
              <a:tr h="629744"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Category</a:t>
                      </a:r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US" sz="3600" dirty="0"/>
                        <a:t>Examples of Disruption</a:t>
                      </a:r>
                    </a:p>
                  </a:txBody>
                  <a:tcPr>
                    <a:solidFill>
                      <a:schemeClr val="bg2">
                        <a:lumMod val="25000"/>
                      </a:schemeClr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3872052610"/>
                  </a:ext>
                </a:extLst>
              </a:tr>
              <a:tr h="3245697">
                <a:tc>
                  <a:txBody>
                    <a:bodyPr/>
                    <a:lstStyle/>
                    <a:p>
                      <a:pPr algn="ctr"/>
                      <a:endParaRPr lang="en-US" sz="3200" dirty="0"/>
                    </a:p>
                    <a:p>
                      <a:pPr algn="ctr"/>
                      <a:endParaRPr lang="en-US" sz="3200" dirty="0"/>
                    </a:p>
                    <a:p>
                      <a:pPr algn="ctr"/>
                      <a:r>
                        <a:rPr lang="en-US" sz="4000" dirty="0"/>
                        <a:t>Products  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Poor product or service quality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Disruption caused by failure of supplier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Delivery of defective goods or components</a:t>
                      </a:r>
                    </a:p>
                    <a:p>
                      <a:pPr marL="571500" indent="-571500" algn="l">
                        <a:buFont typeface="Wingdings" panose="05000000000000000000" pitchFamily="2" charset="2"/>
                        <a:buChar char="§"/>
                      </a:pPr>
                      <a:r>
                        <a:rPr lang="en-US" sz="3200" dirty="0"/>
                        <a:t>Failure of outsourced services and facilities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13691382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421297368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636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Minimize compliance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792480" y="1775449"/>
            <a:ext cx="1102545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All organizations will be aware of the wide range of compliance requirements that they have to fulfil. 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These compliance requirements vary considerably between business sectors, and many sectors are highly regulated with their own dedicated regulator for the industry or sector. </a:t>
            </a:r>
          </a:p>
        </p:txBody>
      </p:sp>
    </p:spTree>
    <p:extLst>
      <p:ext uri="{BB962C8B-B14F-4D97-AF65-F5344CB8AC3E}">
        <p14:creationId xmlns:p14="http://schemas.microsoft.com/office/powerpoint/2010/main" val="24720087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636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Minimize compliance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792480" y="2196964"/>
            <a:ext cx="11025459" cy="2308324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Generally speaking, organizations will work towards ensuring full compliance with all applicable rules and regulations and, thereby, minimize the compliance risks. </a:t>
            </a:r>
          </a:p>
        </p:txBody>
      </p:sp>
    </p:spTree>
    <p:extLst>
      <p:ext uri="{BB962C8B-B14F-4D97-AF65-F5344CB8AC3E}">
        <p14:creationId xmlns:p14="http://schemas.microsoft.com/office/powerpoint/2010/main" val="4224783004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636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Minimize compliance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802641" y="1878936"/>
            <a:ext cx="10718800" cy="2862322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6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In many cases, dedicated teams of specialist risk professionals will be employed and this is particularly the case in relation to health and safety, money-laundering and security arrangements.</a:t>
            </a:r>
          </a:p>
        </p:txBody>
      </p:sp>
    </p:spTree>
    <p:extLst>
      <p:ext uri="{BB962C8B-B14F-4D97-AF65-F5344CB8AC3E}">
        <p14:creationId xmlns:p14="http://schemas.microsoft.com/office/powerpoint/2010/main" val="2411144121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523664" y="39722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7" name="TextBox 6"/>
          <p:cNvSpPr txBox="1"/>
          <p:nvPr/>
        </p:nvSpPr>
        <p:spPr>
          <a:xfrm>
            <a:off x="2650377" y="543490"/>
            <a:ext cx="436369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srgbClr val="FF9518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Minimize compliance risks</a:t>
            </a:r>
          </a:p>
        </p:txBody>
      </p:sp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6CDE6D3-0E49-4270-8BD7-7628A71A31F2}"/>
              </a:ext>
            </a:extLst>
          </p:cNvPr>
          <p:cNvSpPr txBox="1"/>
          <p:nvPr/>
        </p:nvSpPr>
        <p:spPr>
          <a:xfrm>
            <a:off x="651740" y="1555322"/>
            <a:ext cx="11284815" cy="4031873"/>
          </a:xfrm>
          <a:prstGeom prst="rect">
            <a:avLst/>
          </a:prstGeom>
          <a:noFill/>
        </p:spPr>
        <p:txBody>
          <a:bodyPr wrap="square">
            <a:spAutoFit/>
          </a:bodyPr>
          <a:lstStyle>
            <a:defPPr>
              <a:defRPr lang="en-US"/>
            </a:defPPr>
            <a:lvl1pPr marR="0" lvl="0" indent="0" fontAlgn="auto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 kumimoji="0" sz="2800" b="0" i="0" u="none" strike="noStrike" cap="none" spc="0" normalizeH="0" baseline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</a:defRPr>
            </a:lvl1pPr>
          </a:lstStyle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It is important for organizations to recognize their compliance risks and include consideration of these risks in their risk management activities.</a:t>
            </a: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endParaRPr kumimoji="0" lang="en-US" sz="3200" b="0" i="0" u="none" strike="noStrike" kern="1200" cap="none" spc="0" normalizeH="0" baseline="0" noProof="0" dirty="0">
              <a:ln>
                <a:noFill/>
              </a:ln>
              <a:solidFill>
                <a:srgbClr val="38445D"/>
              </a:solidFill>
              <a:effectLst/>
              <a:uLnTx/>
              <a:uFillTx/>
              <a:latin typeface="Roboto" panose="02000000000000000000" pitchFamily="2" charset="0"/>
              <a:ea typeface="+mn-ea"/>
              <a:cs typeface="+mn-cs"/>
            </a:endParaRPr>
          </a:p>
          <a:p>
            <a:pPr marL="457200" marR="0" lvl="0" indent="-45720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 typeface="Wingdings" panose="05000000000000000000" pitchFamily="2" charset="2"/>
              <a:buChar char="§"/>
              <a:tabLst/>
              <a:defRPr/>
            </a:pPr>
            <a:r>
              <a:rPr kumimoji="0" lang="en-US" sz="3200" b="0" i="0" u="none" strike="noStrike" kern="1200" cap="none" spc="0" normalizeH="0" baseline="0" noProof="0" dirty="0">
                <a:ln>
                  <a:noFill/>
                </a:ln>
                <a:solidFill>
                  <a:srgbClr val="38445D"/>
                </a:solidFill>
                <a:effectLst/>
                <a:uLnTx/>
                <a:uFillTx/>
                <a:latin typeface="Roboto" panose="02000000000000000000" pitchFamily="2" charset="0"/>
                <a:ea typeface="+mn-ea"/>
                <a:cs typeface="+mn-cs"/>
              </a:rPr>
              <a:t> It is also important to ensure that the various areas of risk management expertise within the company co-operate with each other, so that an organized and/or co- ordinated approach to compliance is achieved.</a:t>
            </a:r>
          </a:p>
        </p:txBody>
      </p:sp>
    </p:spTree>
    <p:extLst>
      <p:ext uri="{BB962C8B-B14F-4D97-AF65-F5344CB8AC3E}">
        <p14:creationId xmlns:p14="http://schemas.microsoft.com/office/powerpoint/2010/main" val="3471667850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7" name="Picture 16" descr="Thank You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3134784" y="2337789"/>
            <a:ext cx="6734386" cy="840667"/>
          </a:xfrm>
          <a:prstGeom prst="rect">
            <a:avLst/>
          </a:prstGeom>
        </p:spPr>
      </p:pic>
      <p:sp>
        <p:nvSpPr>
          <p:cNvPr id="13" name="Freeform 5"/>
          <p:cNvSpPr>
            <a:spLocks/>
          </p:cNvSpPr>
          <p:nvPr/>
        </p:nvSpPr>
        <p:spPr bwMode="auto">
          <a:xfrm>
            <a:off x="857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6 w 1137"/>
              <a:gd name="T5" fmla="*/ 742 h 754"/>
              <a:gd name="T6" fmla="*/ 820 w 1137"/>
              <a:gd name="T7" fmla="*/ 644 h 754"/>
              <a:gd name="T8" fmla="*/ 1137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6" y="680"/>
                  <a:pt x="181" y="690"/>
                </a:cubicBezTo>
                <a:cubicBezTo>
                  <a:pt x="250" y="718"/>
                  <a:pt x="322" y="735"/>
                  <a:pt x="396" y="742"/>
                </a:cubicBezTo>
                <a:cubicBezTo>
                  <a:pt x="543" y="754"/>
                  <a:pt x="694" y="722"/>
                  <a:pt x="820" y="644"/>
                </a:cubicBezTo>
                <a:cubicBezTo>
                  <a:pt x="1025" y="517"/>
                  <a:pt x="1131" y="279"/>
                  <a:pt x="1137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FF9518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4" name="Freeform 6"/>
          <p:cNvSpPr>
            <a:spLocks/>
          </p:cNvSpPr>
          <p:nvPr/>
        </p:nvSpPr>
        <p:spPr bwMode="auto">
          <a:xfrm>
            <a:off x="-22225" y="1588"/>
            <a:ext cx="2446338" cy="1631950"/>
          </a:xfrm>
          <a:custGeom>
            <a:avLst/>
            <a:gdLst>
              <a:gd name="T0" fmla="*/ 2 w 1137"/>
              <a:gd name="T1" fmla="*/ 588 h 754"/>
              <a:gd name="T2" fmla="*/ 181 w 1137"/>
              <a:gd name="T3" fmla="*/ 690 h 754"/>
              <a:gd name="T4" fmla="*/ 395 w 1137"/>
              <a:gd name="T5" fmla="*/ 742 h 754"/>
              <a:gd name="T6" fmla="*/ 819 w 1137"/>
              <a:gd name="T7" fmla="*/ 644 h 754"/>
              <a:gd name="T8" fmla="*/ 1136 w 1137"/>
              <a:gd name="T9" fmla="*/ 43 h 754"/>
              <a:gd name="T10" fmla="*/ 1136 w 1137"/>
              <a:gd name="T11" fmla="*/ 0 h 754"/>
              <a:gd name="T12" fmla="*/ 44 w 1137"/>
              <a:gd name="T13" fmla="*/ 0 h 754"/>
              <a:gd name="T14" fmla="*/ 2 w 1137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37" h="754">
                <a:moveTo>
                  <a:pt x="2" y="588"/>
                </a:moveTo>
                <a:cubicBezTo>
                  <a:pt x="0" y="615"/>
                  <a:pt x="155" y="680"/>
                  <a:pt x="181" y="690"/>
                </a:cubicBezTo>
                <a:cubicBezTo>
                  <a:pt x="249" y="718"/>
                  <a:pt x="322" y="735"/>
                  <a:pt x="395" y="742"/>
                </a:cubicBezTo>
                <a:cubicBezTo>
                  <a:pt x="543" y="754"/>
                  <a:pt x="693" y="722"/>
                  <a:pt x="819" y="644"/>
                </a:cubicBezTo>
                <a:cubicBezTo>
                  <a:pt x="1024" y="517"/>
                  <a:pt x="1131" y="279"/>
                  <a:pt x="1136" y="43"/>
                </a:cubicBezTo>
                <a:cubicBezTo>
                  <a:pt x="1137" y="29"/>
                  <a:pt x="1137" y="14"/>
                  <a:pt x="1136" y="0"/>
                </a:cubicBezTo>
                <a:cubicBezTo>
                  <a:pt x="772" y="0"/>
                  <a:pt x="408" y="0"/>
                  <a:pt x="44" y="0"/>
                </a:cubicBezTo>
                <a:cubicBezTo>
                  <a:pt x="30" y="196"/>
                  <a:pt x="16" y="392"/>
                  <a:pt x="2" y="588"/>
                </a:cubicBezTo>
                <a:close/>
              </a:path>
            </a:pathLst>
          </a:custGeom>
          <a:solidFill>
            <a:srgbClr val="0A1F61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sp>
        <p:nvSpPr>
          <p:cNvPr id="16" name="Freeform 8"/>
          <p:cNvSpPr>
            <a:spLocks/>
          </p:cNvSpPr>
          <p:nvPr/>
        </p:nvSpPr>
        <p:spPr bwMode="auto">
          <a:xfrm>
            <a:off x="-131763" y="1588"/>
            <a:ext cx="2470150" cy="1631950"/>
          </a:xfrm>
          <a:custGeom>
            <a:avLst/>
            <a:gdLst>
              <a:gd name="T0" fmla="*/ 13 w 1148"/>
              <a:gd name="T1" fmla="*/ 588 h 754"/>
              <a:gd name="T2" fmla="*/ 192 w 1148"/>
              <a:gd name="T3" fmla="*/ 690 h 754"/>
              <a:gd name="T4" fmla="*/ 407 w 1148"/>
              <a:gd name="T5" fmla="*/ 742 h 754"/>
              <a:gd name="T6" fmla="*/ 831 w 1148"/>
              <a:gd name="T7" fmla="*/ 644 h 754"/>
              <a:gd name="T8" fmla="*/ 1148 w 1148"/>
              <a:gd name="T9" fmla="*/ 43 h 754"/>
              <a:gd name="T10" fmla="*/ 1147 w 1148"/>
              <a:gd name="T11" fmla="*/ 0 h 754"/>
              <a:gd name="T12" fmla="*/ 14 w 1148"/>
              <a:gd name="T13" fmla="*/ 0 h 754"/>
              <a:gd name="T14" fmla="*/ 13 w 1148"/>
              <a:gd name="T15" fmla="*/ 588 h 754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  <a:cxn ang="0">
                <a:pos x="T8" y="T9"/>
              </a:cxn>
              <a:cxn ang="0">
                <a:pos x="T10" y="T11"/>
              </a:cxn>
              <a:cxn ang="0">
                <a:pos x="T12" y="T13"/>
              </a:cxn>
              <a:cxn ang="0">
                <a:pos x="T14" y="T15"/>
              </a:cxn>
            </a:cxnLst>
            <a:rect l="0" t="0" r="r" b="b"/>
            <a:pathLst>
              <a:path w="1148" h="754">
                <a:moveTo>
                  <a:pt x="13" y="588"/>
                </a:moveTo>
                <a:cubicBezTo>
                  <a:pt x="11" y="615"/>
                  <a:pt x="167" y="680"/>
                  <a:pt x="192" y="690"/>
                </a:cubicBezTo>
                <a:cubicBezTo>
                  <a:pt x="261" y="718"/>
                  <a:pt x="333" y="735"/>
                  <a:pt x="407" y="742"/>
                </a:cubicBezTo>
                <a:cubicBezTo>
                  <a:pt x="554" y="754"/>
                  <a:pt x="705" y="722"/>
                  <a:pt x="831" y="644"/>
                </a:cubicBezTo>
                <a:cubicBezTo>
                  <a:pt x="1036" y="517"/>
                  <a:pt x="1142" y="279"/>
                  <a:pt x="1148" y="43"/>
                </a:cubicBezTo>
                <a:cubicBezTo>
                  <a:pt x="1148" y="29"/>
                  <a:pt x="1148" y="14"/>
                  <a:pt x="1147" y="0"/>
                </a:cubicBezTo>
                <a:cubicBezTo>
                  <a:pt x="783" y="0"/>
                  <a:pt x="378" y="0"/>
                  <a:pt x="14" y="0"/>
                </a:cubicBezTo>
                <a:cubicBezTo>
                  <a:pt x="0" y="196"/>
                  <a:pt x="27" y="392"/>
                  <a:pt x="13" y="588"/>
                </a:cubicBezTo>
                <a:close/>
              </a:path>
            </a:pathLst>
          </a:custGeom>
          <a:solidFill>
            <a:srgbClr val="25A9E7"/>
          </a:solidFill>
          <a:ln>
            <a:noFill/>
          </a:ln>
          <a:extLs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round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marL="0" marR="0" lvl="0" indent="0" algn="l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en-US" sz="1800" b="0" i="0" u="none" strike="noStrike" kern="1200" cap="none" spc="0" normalizeH="0" baseline="0" noProof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Calibri" panose="020F0502020204030204"/>
              <a:ea typeface="+mn-ea"/>
              <a:cs typeface="+mn-cs"/>
            </a:endParaRPr>
          </a:p>
        </p:txBody>
      </p:sp>
      <p:pic>
        <p:nvPicPr>
          <p:cNvPr id="2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51740" y="5508979"/>
            <a:ext cx="1222425" cy="1096206"/>
          </a:xfrm>
          <a:prstGeom prst="rect">
            <a:avLst/>
          </a:prstGeom>
        </p:spPr>
      </p:pic>
      <p:pic>
        <p:nvPicPr>
          <p:cNvPr id="3" name="Picture 2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2440788" y="5949244"/>
            <a:ext cx="9902229" cy="204838"/>
          </a:xfrm>
          <a:prstGeom prst="rect">
            <a:avLst/>
          </a:prstGeom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-108036" y="2204822"/>
            <a:ext cx="238650" cy="2709534"/>
          </a:xfrm>
          <a:prstGeom prst="rect">
            <a:avLst/>
          </a:prstGeom>
        </p:spPr>
      </p:pic>
      <p:sp>
        <p:nvSpPr>
          <p:cNvPr id="8" name="TextBox 7"/>
          <p:cNvSpPr txBox="1"/>
          <p:nvPr/>
        </p:nvSpPr>
        <p:spPr>
          <a:xfrm>
            <a:off x="171828" y="236724"/>
            <a:ext cx="168507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en-US" sz="2800" b="0" i="0" u="none" strike="noStrike" kern="1200" cap="none" spc="0" normalizeH="0" baseline="0" noProof="0" dirty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Tajawal Medium" panose="00000600000000000000" pitchFamily="2" charset="-78"/>
                <a:ea typeface="+mn-ea"/>
                <a:cs typeface="Tajawal Medium" panose="00000600000000000000" pitchFamily="2" charset="-78"/>
              </a:rPr>
              <a:t>Lecture 3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7AF3DC06-2065-4370-AFAD-7687BD61FBF1}"/>
              </a:ext>
            </a:extLst>
          </p:cNvPr>
          <p:cNvSpPr txBox="1"/>
          <p:nvPr/>
        </p:nvSpPr>
        <p:spPr>
          <a:xfrm>
            <a:off x="5928189" y="2527289"/>
            <a:ext cx="2650732" cy="461665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US" sz="2400" b="1" dirty="0">
                <a:solidFill>
                  <a:schemeClr val="bg1"/>
                </a:solidFill>
              </a:rPr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22128288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793</TotalTime>
  <Words>1268</Words>
  <Application>Microsoft Office PowerPoint</Application>
  <PresentationFormat>Widescreen</PresentationFormat>
  <Paragraphs>188</Paragraphs>
  <Slides>33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33</vt:i4>
      </vt:variant>
    </vt:vector>
  </HeadingPairs>
  <TitlesOfParts>
    <vt:vector size="40" baseType="lpstr">
      <vt:lpstr>Arial</vt:lpstr>
      <vt:lpstr>Calibri</vt:lpstr>
      <vt:lpstr>Calibri Light</vt:lpstr>
      <vt:lpstr>Roboto</vt:lpstr>
      <vt:lpstr>Tajawal Medium</vt:lpstr>
      <vt:lpstr>Wingdings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LENOVO</dc:creator>
  <cp:lastModifiedBy>Zabel, Nael</cp:lastModifiedBy>
  <cp:revision>183</cp:revision>
  <dcterms:created xsi:type="dcterms:W3CDTF">2021-08-03T13:03:26Z</dcterms:created>
  <dcterms:modified xsi:type="dcterms:W3CDTF">2022-02-10T12:46:58Z</dcterms:modified>
</cp:coreProperties>
</file>