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730" r:id="rId6"/>
    <p:sldId id="793" r:id="rId7"/>
    <p:sldId id="731" r:id="rId8"/>
    <p:sldId id="795" r:id="rId9"/>
    <p:sldId id="796" r:id="rId10"/>
    <p:sldId id="703" r:id="rId11"/>
    <p:sldId id="757" r:id="rId12"/>
    <p:sldId id="797" r:id="rId13"/>
    <p:sldId id="798" r:id="rId14"/>
    <p:sldId id="704" r:id="rId15"/>
    <p:sldId id="799" r:id="rId16"/>
    <p:sldId id="800" r:id="rId17"/>
    <p:sldId id="778" r:id="rId18"/>
    <p:sldId id="801" r:id="rId19"/>
    <p:sldId id="802" r:id="rId20"/>
    <p:sldId id="803" r:id="rId21"/>
    <p:sldId id="804" r:id="rId22"/>
    <p:sldId id="805" r:id="rId23"/>
    <p:sldId id="806" r:id="rId24"/>
    <p:sldId id="807" r:id="rId25"/>
    <p:sldId id="808" r:id="rId26"/>
    <p:sldId id="809" r:id="rId27"/>
    <p:sldId id="810" r:id="rId28"/>
    <p:sldId id="811" r:id="rId29"/>
    <p:sldId id="812" r:id="rId30"/>
    <p:sldId id="779" r:id="rId31"/>
    <p:sldId id="813" r:id="rId32"/>
    <p:sldId id="814" r:id="rId33"/>
    <p:sldId id="815" r:id="rId34"/>
    <p:sldId id="816" r:id="rId35"/>
    <p:sldId id="817" r:id="rId36"/>
    <p:sldId id="818" r:id="rId37"/>
    <p:sldId id="819" r:id="rId38"/>
    <p:sldId id="820" r:id="rId39"/>
    <p:sldId id="821" r:id="rId40"/>
    <p:sldId id="822" r:id="rId41"/>
    <p:sldId id="823" r:id="rId42"/>
    <p:sldId id="824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730"/>
            <p14:sldId id="793"/>
            <p14:sldId id="731"/>
            <p14:sldId id="795"/>
            <p14:sldId id="796"/>
            <p14:sldId id="703"/>
            <p14:sldId id="757"/>
            <p14:sldId id="797"/>
            <p14:sldId id="798"/>
            <p14:sldId id="704"/>
            <p14:sldId id="799"/>
            <p14:sldId id="800"/>
            <p14:sldId id="778"/>
            <p14:sldId id="801"/>
            <p14:sldId id="802"/>
            <p14:sldId id="803"/>
            <p14:sldId id="804"/>
            <p14:sldId id="805"/>
            <p14:sldId id="806"/>
            <p14:sldId id="807"/>
            <p14:sldId id="808"/>
            <p14:sldId id="809"/>
            <p14:sldId id="810"/>
            <p14:sldId id="811"/>
            <p14:sldId id="812"/>
            <p14:sldId id="779"/>
            <p14:sldId id="813"/>
            <p14:sldId id="814"/>
            <p14:sldId id="815"/>
            <p14:sldId id="816"/>
            <p14:sldId id="817"/>
            <p14:sldId id="818"/>
            <p14:sldId id="819"/>
            <p14:sldId id="820"/>
            <p14:sldId id="821"/>
            <p14:sldId id="822"/>
            <p14:sldId id="823"/>
            <p14:sldId id="82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203E5F"/>
    <a:srgbClr val="FAC748"/>
    <a:srgbClr val="000000"/>
    <a:srgbClr val="FFD200"/>
    <a:srgbClr val="669BBC"/>
    <a:srgbClr val="2D3956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63" d="100"/>
          <a:sy n="63" d="100"/>
        </p:scale>
        <p:origin x="15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104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105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bd924ddcd4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bd924ddcd4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041048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701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8559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2265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139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786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3421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1421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5655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7362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8841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0059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654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340839" y="-720725"/>
            <a:ext cx="749594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930438" y="430244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0" y="1898890"/>
            <a:ext cx="64090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Accreditation in Healthcare</a:t>
            </a:r>
            <a:endParaRPr lang="en-US" sz="4000" b="1" dirty="0" smtClean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40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(Part I)</a:t>
            </a:r>
            <a:endParaRPr lang="en-US" sz="40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97291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MHA623</a:t>
            </a:r>
          </a:p>
          <a:p>
            <a:r>
              <a:rPr lang="en-US" b="1" dirty="0"/>
              <a:t>Healthcare Quality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728591" y="-320675"/>
            <a:ext cx="6882202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0"/>
          <p:cNvSpPr txBox="1">
            <a:spLocks noGrp="1"/>
          </p:cNvSpPr>
          <p:nvPr>
            <p:ph type="title"/>
          </p:nvPr>
        </p:nvSpPr>
        <p:spPr>
          <a:xfrm>
            <a:off x="212748" y="226771"/>
            <a:ext cx="7283600" cy="528400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b="1" dirty="0">
                <a:solidFill>
                  <a:srgbClr val="CA0619"/>
                </a:solidFill>
                <a:latin typeface="Book Antiqua" panose="02040602050305030304" pitchFamily="18" charset="0"/>
              </a:rPr>
              <a:t>Our Roadmap</a:t>
            </a:r>
            <a:endParaRPr b="1" dirty="0">
              <a:solidFill>
                <a:srgbClr val="CA0619"/>
              </a:solidFill>
              <a:latin typeface="Book Antiqua" panose="02040602050305030304" pitchFamily="18" charset="0"/>
            </a:endParaRPr>
          </a:p>
        </p:txBody>
      </p:sp>
      <p:sp>
        <p:nvSpPr>
          <p:cNvPr id="380" name="Google Shape;380;p40"/>
          <p:cNvSpPr txBox="1">
            <a:spLocks noGrp="1"/>
          </p:cNvSpPr>
          <p:nvPr>
            <p:ph type="sldNum" idx="12"/>
          </p:nvPr>
        </p:nvSpPr>
        <p:spPr>
          <a:xfrm>
            <a:off x="11205845" y="6231535"/>
            <a:ext cx="731600" cy="524800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 algn="r"/>
            <a:fld id="{00000000-1234-1234-1234-123412341234}" type="slidenum">
              <a:rPr lang="en">
                <a:solidFill>
                  <a:schemeClr val="accent5"/>
                </a:solidFill>
              </a:rPr>
              <a:pPr algn="r"/>
              <a:t>2</a:t>
            </a:fld>
            <a:endParaRPr>
              <a:solidFill>
                <a:schemeClr val="accent5"/>
              </a:solidFill>
            </a:endParaRPr>
          </a:p>
        </p:txBody>
      </p:sp>
      <p:sp>
        <p:nvSpPr>
          <p:cNvPr id="381" name="Google Shape;381;p40"/>
          <p:cNvSpPr/>
          <p:nvPr/>
        </p:nvSpPr>
        <p:spPr>
          <a:xfrm>
            <a:off x="0" y="3364572"/>
            <a:ext cx="12192000" cy="1348057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228600" cap="flat" cmpd="sng">
            <a:solidFill>
              <a:schemeClr val="lt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endParaRPr sz="2400">
              <a:ln>
                <a:solidFill>
                  <a:srgbClr val="FF0000"/>
                </a:solidFill>
              </a:ln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40"/>
          <p:cNvSpPr/>
          <p:nvPr/>
        </p:nvSpPr>
        <p:spPr>
          <a:xfrm>
            <a:off x="0" y="3364572"/>
            <a:ext cx="12192000" cy="1348057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19050" cap="flat" cmpd="sng">
            <a:solidFill>
              <a:schemeClr val="dk1"/>
            </a:solidFill>
            <a:prstDash val="dash"/>
            <a:miter lim="8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83" name="Google Shape;383;p40"/>
          <p:cNvGrpSpPr/>
          <p:nvPr/>
        </p:nvGrpSpPr>
        <p:grpSpPr>
          <a:xfrm>
            <a:off x="2381785" y="2474401"/>
            <a:ext cx="631200" cy="631200"/>
            <a:chOff x="1786339" y="1703401"/>
            <a:chExt cx="473400" cy="473400"/>
          </a:xfrm>
        </p:grpSpPr>
        <p:sp>
          <p:nvSpPr>
            <p:cNvPr id="384" name="Google Shape;384;p40"/>
            <p:cNvSpPr/>
            <p:nvPr/>
          </p:nvSpPr>
          <p:spPr>
            <a:xfrm rot="8100000">
              <a:off x="1855667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85" name="Google Shape;385;p40"/>
            <p:cNvSpPr/>
            <p:nvPr/>
          </p:nvSpPr>
          <p:spPr>
            <a:xfrm>
              <a:off x="1955989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ea typeface="Lora"/>
                  <a:cs typeface="Lora"/>
                  <a:sym typeface="Lora"/>
                </a:rPr>
                <a:t>1</a:t>
              </a:r>
              <a:endParaRPr sz="1600" dirty="0">
                <a:solidFill>
                  <a:schemeClr val="dk2"/>
                </a:solidFill>
                <a:latin typeface="Lora"/>
                <a:ea typeface="Lora"/>
                <a:cs typeface="Lora"/>
                <a:sym typeface="Lora"/>
              </a:endParaRPr>
            </a:p>
          </p:txBody>
        </p:sp>
      </p:grpSp>
      <p:grpSp>
        <p:nvGrpSpPr>
          <p:cNvPr id="386" name="Google Shape;386;p40"/>
          <p:cNvGrpSpPr/>
          <p:nvPr/>
        </p:nvGrpSpPr>
        <p:grpSpPr>
          <a:xfrm>
            <a:off x="5085885" y="2474401"/>
            <a:ext cx="631200" cy="631200"/>
            <a:chOff x="3814414" y="1703401"/>
            <a:chExt cx="473400" cy="473400"/>
          </a:xfrm>
        </p:grpSpPr>
        <p:sp>
          <p:nvSpPr>
            <p:cNvPr id="387" name="Google Shape;387;p40"/>
            <p:cNvSpPr/>
            <p:nvPr/>
          </p:nvSpPr>
          <p:spPr>
            <a:xfrm rot="8100000">
              <a:off x="3883742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88" name="Google Shape;388;p40"/>
            <p:cNvSpPr/>
            <p:nvPr/>
          </p:nvSpPr>
          <p:spPr>
            <a:xfrm>
              <a:off x="3984064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3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89" name="Google Shape;389;p40"/>
          <p:cNvGrpSpPr/>
          <p:nvPr/>
        </p:nvGrpSpPr>
        <p:grpSpPr>
          <a:xfrm>
            <a:off x="7789985" y="2474401"/>
            <a:ext cx="631200" cy="631200"/>
            <a:chOff x="5842489" y="1703401"/>
            <a:chExt cx="473400" cy="473400"/>
          </a:xfrm>
        </p:grpSpPr>
        <p:sp>
          <p:nvSpPr>
            <p:cNvPr id="390" name="Google Shape;390;p40"/>
            <p:cNvSpPr/>
            <p:nvPr/>
          </p:nvSpPr>
          <p:spPr>
            <a:xfrm rot="8100000">
              <a:off x="5911817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1" name="Google Shape;391;p40"/>
            <p:cNvSpPr/>
            <p:nvPr/>
          </p:nvSpPr>
          <p:spPr>
            <a:xfrm>
              <a:off x="6012139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5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2" name="Google Shape;392;p40"/>
          <p:cNvGrpSpPr/>
          <p:nvPr/>
        </p:nvGrpSpPr>
        <p:grpSpPr>
          <a:xfrm>
            <a:off x="9174419" y="4971600"/>
            <a:ext cx="631200" cy="631200"/>
            <a:chOff x="6880814" y="3576300"/>
            <a:chExt cx="473400" cy="473400"/>
          </a:xfrm>
        </p:grpSpPr>
        <p:sp>
          <p:nvSpPr>
            <p:cNvPr id="393" name="Google Shape;393;p40"/>
            <p:cNvSpPr/>
            <p:nvPr/>
          </p:nvSpPr>
          <p:spPr>
            <a:xfrm rot="-2700000">
              <a:off x="6950142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4" name="Google Shape;394;p40"/>
            <p:cNvSpPr/>
            <p:nvPr/>
          </p:nvSpPr>
          <p:spPr>
            <a:xfrm flipH="1">
              <a:off x="7050464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6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5" name="Google Shape;395;p40"/>
          <p:cNvGrpSpPr/>
          <p:nvPr/>
        </p:nvGrpSpPr>
        <p:grpSpPr>
          <a:xfrm>
            <a:off x="6562751" y="5064034"/>
            <a:ext cx="446325" cy="446325"/>
            <a:chOff x="4922067" y="3645628"/>
            <a:chExt cx="334744" cy="334744"/>
          </a:xfrm>
        </p:grpSpPr>
        <p:sp>
          <p:nvSpPr>
            <p:cNvPr id="396" name="Google Shape;396;p40"/>
            <p:cNvSpPr/>
            <p:nvPr/>
          </p:nvSpPr>
          <p:spPr>
            <a:xfrm rot="-2700000">
              <a:off x="4922067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7" name="Google Shape;397;p40"/>
            <p:cNvSpPr/>
            <p:nvPr/>
          </p:nvSpPr>
          <p:spPr>
            <a:xfrm flipH="1">
              <a:off x="5022393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4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8" name="Google Shape;398;p40"/>
          <p:cNvGrpSpPr/>
          <p:nvPr/>
        </p:nvGrpSpPr>
        <p:grpSpPr>
          <a:xfrm>
            <a:off x="3766219" y="4971600"/>
            <a:ext cx="631200" cy="631200"/>
            <a:chOff x="2824664" y="3576300"/>
            <a:chExt cx="473400" cy="473400"/>
          </a:xfrm>
        </p:grpSpPr>
        <p:sp>
          <p:nvSpPr>
            <p:cNvPr id="399" name="Google Shape;399;p40"/>
            <p:cNvSpPr/>
            <p:nvPr/>
          </p:nvSpPr>
          <p:spPr>
            <a:xfrm rot="-2700000">
              <a:off x="2893992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400" name="Google Shape;400;p40"/>
            <p:cNvSpPr/>
            <p:nvPr/>
          </p:nvSpPr>
          <p:spPr>
            <a:xfrm flipH="1">
              <a:off x="2994314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2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sp>
        <p:nvSpPr>
          <p:cNvPr id="401" name="Google Shape;401;p40"/>
          <p:cNvSpPr txBox="1"/>
          <p:nvPr/>
        </p:nvSpPr>
        <p:spPr>
          <a:xfrm>
            <a:off x="848140" y="1757919"/>
            <a:ext cx="3737112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Book Antiqua" panose="02040602050305030304" pitchFamily="18" charset="0"/>
                <a:ea typeface="Lora"/>
                <a:cs typeface="Lora"/>
                <a:sym typeface="Lora"/>
              </a:rPr>
              <a:t> Quality improvement methodologies Overview</a:t>
            </a:r>
            <a:endParaRPr sz="2000" b="1" dirty="0">
              <a:solidFill>
                <a:srgbClr val="7030A0"/>
              </a:solidFill>
              <a:latin typeface="Book Antiqua" panose="02040602050305030304" pitchFamily="18" charset="0"/>
              <a:ea typeface="Lora"/>
              <a:cs typeface="Lora"/>
              <a:sym typeface="Lora"/>
            </a:endParaRPr>
          </a:p>
        </p:txBody>
      </p:sp>
      <p:sp>
        <p:nvSpPr>
          <p:cNvPr id="402" name="Google Shape;402;p40"/>
          <p:cNvSpPr txBox="1"/>
          <p:nvPr/>
        </p:nvSpPr>
        <p:spPr>
          <a:xfrm>
            <a:off x="4714974" y="1731415"/>
            <a:ext cx="1715200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Book Antiqua" panose="02040602050305030304" pitchFamily="18" charset="0"/>
                <a:sym typeface="Lora"/>
              </a:rPr>
              <a:t>Common planning tools</a:t>
            </a:r>
            <a:endParaRPr sz="2000" b="1" dirty="0">
              <a:solidFill>
                <a:srgbClr val="FF0000"/>
              </a:solidFill>
              <a:latin typeface="Book Antiqua" panose="02040602050305030304" pitchFamily="18" charset="0"/>
              <a:sym typeface="Lora"/>
            </a:endParaRPr>
          </a:p>
        </p:txBody>
      </p:sp>
      <p:sp>
        <p:nvSpPr>
          <p:cNvPr id="403" name="Google Shape;403;p40"/>
          <p:cNvSpPr txBox="1"/>
          <p:nvPr/>
        </p:nvSpPr>
        <p:spPr>
          <a:xfrm>
            <a:off x="6956464" y="1744667"/>
            <a:ext cx="2333309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Book Antiqua" panose="02040602050305030304" pitchFamily="18" charset="0"/>
                <a:sym typeface="Lora"/>
              </a:rPr>
              <a:t>Six-Sigma methodology</a:t>
            </a:r>
            <a:endParaRPr sz="2000" b="1" dirty="0">
              <a:solidFill>
                <a:schemeClr val="accent2">
                  <a:lumMod val="75000"/>
                </a:schemeClr>
              </a:solidFill>
              <a:latin typeface="Book Antiqua" panose="02040602050305030304" pitchFamily="18" charset="0"/>
              <a:sym typeface="Lora"/>
            </a:endParaRPr>
          </a:p>
        </p:txBody>
      </p:sp>
      <p:sp>
        <p:nvSpPr>
          <p:cNvPr id="404" name="Google Shape;404;p40"/>
          <p:cNvSpPr txBox="1"/>
          <p:nvPr/>
        </p:nvSpPr>
        <p:spPr>
          <a:xfrm>
            <a:off x="3224233" y="5621333"/>
            <a:ext cx="1715200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Book Antiqua" panose="02040602050305030304" pitchFamily="18" charset="0"/>
                <a:sym typeface="Lora"/>
              </a:rPr>
              <a:t>Planning phase orientation</a:t>
            </a:r>
            <a:endParaRPr sz="2000" b="1" dirty="0">
              <a:solidFill>
                <a:srgbClr val="C00000"/>
              </a:solidFill>
              <a:latin typeface="Book Antiqua" panose="02040602050305030304" pitchFamily="18" charset="0"/>
              <a:sym typeface="Lora"/>
            </a:endParaRPr>
          </a:p>
        </p:txBody>
      </p:sp>
      <p:sp>
        <p:nvSpPr>
          <p:cNvPr id="405" name="Google Shape;405;p40"/>
          <p:cNvSpPr txBox="1"/>
          <p:nvPr/>
        </p:nvSpPr>
        <p:spPr>
          <a:xfrm>
            <a:off x="5862078" y="5621333"/>
            <a:ext cx="1903695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  <a:latin typeface="Book Antiqua" panose="02040602050305030304" pitchFamily="18" charset="0"/>
                <a:sym typeface="Lora"/>
              </a:rPr>
              <a:t>PDCA cycle</a:t>
            </a:r>
            <a:endParaRPr sz="2400" b="1" dirty="0">
              <a:solidFill>
                <a:srgbClr val="00B050"/>
              </a:solidFill>
              <a:latin typeface="Book Antiqua" panose="02040602050305030304" pitchFamily="18" charset="0"/>
              <a:sym typeface="Lora"/>
            </a:endParaRPr>
          </a:p>
        </p:txBody>
      </p:sp>
      <p:sp>
        <p:nvSpPr>
          <p:cNvPr id="406" name="Google Shape;406;p40"/>
          <p:cNvSpPr txBox="1"/>
          <p:nvPr/>
        </p:nvSpPr>
        <p:spPr>
          <a:xfrm>
            <a:off x="8155368" y="5515315"/>
            <a:ext cx="2777675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Book Antiqua" panose="02040602050305030304" pitchFamily="18" charset="0"/>
                <a:sym typeface="Lora"/>
              </a:rPr>
              <a:t>Accreditation overview</a:t>
            </a:r>
            <a:endParaRPr sz="2400" b="1" dirty="0">
              <a:solidFill>
                <a:srgbClr val="00B0F0"/>
              </a:solidFill>
              <a:latin typeface="Book Antiqua" panose="02040602050305030304" pitchFamily="18" charset="0"/>
              <a:sym typeface="Lora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65407DD0-7670-4520-9997-66B02F5F47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9718" y="5440438"/>
            <a:ext cx="1231499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702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Intended Objectives</a:t>
            </a:r>
            <a:endParaRPr lang="en-US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4" y="8440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3756" y="875097"/>
            <a:ext cx="117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8" y="11282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99355" y="1940706"/>
            <a:ext cx="110032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 smtClean="0">
                <a:latin typeface="Alexandria"/>
              </a:rPr>
              <a:t>Distinguish </a:t>
            </a:r>
            <a:r>
              <a:rPr lang="en-US" sz="2400" dirty="0">
                <a:latin typeface="Alexandria"/>
              </a:rPr>
              <a:t>between accreditation, certification, and licensure—three pillars of quality assurance.  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 smtClean="0">
                <a:latin typeface="Alexandria"/>
              </a:rPr>
              <a:t>Understand</a:t>
            </a:r>
            <a:r>
              <a:rPr lang="en-US" sz="2400" dirty="0" smtClean="0"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how accreditation evolved from early 20th-century reforms to today’s global systems.  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 smtClean="0">
                <a:latin typeface="Alexandria"/>
              </a:rPr>
              <a:t>Identify</a:t>
            </a:r>
            <a:r>
              <a:rPr lang="en-US" sz="2400" dirty="0" smtClean="0"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the tangible benefits accreditation brings to patients, providers, and healthcare organizations.  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 smtClean="0">
                <a:latin typeface="Alexandria"/>
              </a:rPr>
              <a:t>Compare</a:t>
            </a:r>
            <a:r>
              <a:rPr lang="en-US" sz="2400" dirty="0" smtClean="0"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major international accreditation frameworks like JCI and ISO.  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 smtClean="0">
                <a:latin typeface="Alexandria"/>
              </a:rPr>
              <a:t>Navigate</a:t>
            </a:r>
            <a:r>
              <a:rPr lang="en-US" sz="2400" dirty="0" smtClean="0"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the step-by-step journey of an organization seeking accreditation.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1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en-US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Key </a:t>
            </a:r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Definitions </a:t>
            </a:r>
            <a:endParaRPr lang="ar-EG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7829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582483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58221"/>
                </a:solidFill>
                <a:latin typeface="Alexandria" charset="0"/>
                <a:cs typeface="Alexandria" charset="0"/>
              </a:rPr>
              <a:t>Key </a:t>
            </a:r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Definitions </a:t>
            </a:r>
            <a:endParaRPr lang="ar-EG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81367" y="2233418"/>
            <a:ext cx="745011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i="1" dirty="0" smtClean="0">
                <a:solidFill>
                  <a:srgbClr val="203E5F"/>
                </a:solidFill>
                <a:latin typeface="Alexandria"/>
              </a:rPr>
              <a:t>Certification: </a:t>
            </a:r>
            <a:r>
              <a:rPr lang="en-US" sz="3200" dirty="0">
                <a:latin typeface="Alexandria"/>
              </a:rPr>
              <a:t>Focuses on validating competence in a specific area (e.g., a hospital unit certified for diabetes care). It’s like earning a </a:t>
            </a:r>
            <a:r>
              <a:rPr lang="en-US" sz="3200" b="1" i="1" dirty="0">
                <a:latin typeface="Alexandria"/>
              </a:rPr>
              <a:t>"specialized badge" </a:t>
            </a:r>
            <a:r>
              <a:rPr lang="en-US" sz="3200" dirty="0">
                <a:latin typeface="Alexandria"/>
              </a:rPr>
              <a:t>for excellence.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3351" y="1691371"/>
            <a:ext cx="3394171" cy="4784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6870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Key Definitions </a:t>
            </a:r>
            <a:endParaRPr lang="ar-EG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47577" y="2441585"/>
            <a:ext cx="8100106" cy="2955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i="1" dirty="0" smtClean="0">
                <a:solidFill>
                  <a:srgbClr val="203E5F"/>
                </a:solidFill>
                <a:latin typeface="Alexandria"/>
              </a:rPr>
              <a:t>Licensure: </a:t>
            </a:r>
            <a:r>
              <a:rPr lang="en-US" sz="3200" dirty="0">
                <a:latin typeface="Alexandria"/>
              </a:rPr>
              <a:t>A legal requirement to operate. Without it, a hospital or clinician cannot legally provide </a:t>
            </a:r>
            <a:r>
              <a:rPr lang="en-US" sz="3200" dirty="0" smtClean="0">
                <a:latin typeface="Alexandria"/>
              </a:rPr>
              <a:t>services </a:t>
            </a:r>
            <a:r>
              <a:rPr lang="en-US" sz="3200" b="1" i="1" dirty="0" smtClean="0">
                <a:latin typeface="Alexandria"/>
              </a:rPr>
              <a:t>“similar </a:t>
            </a:r>
            <a:r>
              <a:rPr lang="en-US" sz="3200" b="1" i="1" dirty="0">
                <a:latin typeface="Alexandria"/>
              </a:rPr>
              <a:t>to a driver’s license for </a:t>
            </a:r>
            <a:r>
              <a:rPr lang="en-US" sz="3200" b="1" i="1" dirty="0" smtClean="0">
                <a:latin typeface="Alexandria"/>
              </a:rPr>
              <a:t>healthcare”.  </a:t>
            </a:r>
            <a:endParaRPr lang="en-US" sz="3200" b="1" i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7683" y="1691371"/>
            <a:ext cx="2926157" cy="47902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5066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Key Definitions </a:t>
            </a:r>
            <a:endParaRPr lang="ar-EG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50887" y="2441585"/>
            <a:ext cx="856263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i="1" dirty="0" smtClean="0">
                <a:solidFill>
                  <a:srgbClr val="203E5F"/>
                </a:solidFill>
                <a:latin typeface="Alexandria"/>
              </a:rPr>
              <a:t>Accreditation</a:t>
            </a:r>
            <a:r>
              <a:rPr lang="en-US" sz="2800" b="1" i="1" dirty="0">
                <a:solidFill>
                  <a:srgbClr val="203E5F"/>
                </a:solidFill>
                <a:latin typeface="Alexandria"/>
              </a:rPr>
              <a:t>: </a:t>
            </a:r>
            <a:r>
              <a:rPr lang="en-US" sz="2800" dirty="0">
                <a:latin typeface="Alexandria"/>
              </a:rPr>
              <a:t>A voluntary, </a:t>
            </a:r>
            <a:r>
              <a:rPr lang="en-US" sz="2800" b="1" i="1" dirty="0">
                <a:latin typeface="Alexandria"/>
              </a:rPr>
              <a:t>in-depth evaluation </a:t>
            </a:r>
            <a:r>
              <a:rPr lang="en-US" sz="2800" dirty="0">
                <a:latin typeface="Alexandria"/>
              </a:rPr>
              <a:t>where healthcare organizations are assessed against high-performance standards by external experts. Think of it as a </a:t>
            </a:r>
            <a:r>
              <a:rPr lang="en-US" sz="2800" b="1" i="1" dirty="0">
                <a:latin typeface="Alexandria"/>
              </a:rPr>
              <a:t>"quality seal" </a:t>
            </a:r>
            <a:r>
              <a:rPr lang="en-US" sz="2800" dirty="0">
                <a:latin typeface="Alexandria"/>
              </a:rPr>
              <a:t>awarded after </a:t>
            </a:r>
            <a:r>
              <a:rPr lang="en-US" sz="2800" b="1" i="1" dirty="0">
                <a:latin typeface="Alexandria"/>
              </a:rPr>
              <a:t>rigorous peer review</a:t>
            </a:r>
            <a:r>
              <a:rPr lang="en-US" sz="2800" dirty="0">
                <a:latin typeface="Alexandria"/>
              </a:rPr>
              <a:t>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3520" y="1721977"/>
            <a:ext cx="2870471" cy="47632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63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85495"/>
            <a:ext cx="11362543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693099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Key Definitions </a:t>
            </a:r>
            <a:endParaRPr lang="ar-EG" sz="36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4974508"/>
              </p:ext>
            </p:extLst>
          </p:nvPr>
        </p:nvGraphicFramePr>
        <p:xfrm>
          <a:off x="843195" y="2373459"/>
          <a:ext cx="10515600" cy="3830228"/>
        </p:xfrm>
        <a:graphic>
          <a:graphicData uri="http://schemas.openxmlformats.org/drawingml/2006/table">
            <a:tbl>
              <a:tblPr firstRow="1" firstCol="1" bandRow="1">
                <a:tableStyleId>{C083E6E3-FA7D-4D7B-A595-EF9225AFEA82}</a:tableStyleId>
              </a:tblPr>
              <a:tblGrid>
                <a:gridCol w="2113365">
                  <a:extLst>
                    <a:ext uri="{9D8B030D-6E8A-4147-A177-3AD203B41FA5}">
                      <a16:colId xmlns:a16="http://schemas.microsoft.com/office/drawing/2014/main" val="1490814200"/>
                    </a:ext>
                  </a:extLst>
                </a:gridCol>
                <a:gridCol w="3144435">
                  <a:extLst>
                    <a:ext uri="{9D8B030D-6E8A-4147-A177-3AD203B41FA5}">
                      <a16:colId xmlns:a16="http://schemas.microsoft.com/office/drawing/2014/main" val="3959448865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400823739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218231263"/>
                    </a:ext>
                  </a:extLst>
                </a:gridCol>
              </a:tblGrid>
              <a:tr h="9575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Aspect</a:t>
                      </a:r>
                      <a:endParaRPr lang="en-US" sz="20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Accreditation</a:t>
                      </a:r>
                      <a:endParaRPr lang="en-US" sz="20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Certification</a:t>
                      </a:r>
                      <a:endParaRPr lang="en-US" sz="20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Licensure</a:t>
                      </a:r>
                      <a:endParaRPr lang="en-US" sz="20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0637805"/>
                  </a:ext>
                </a:extLst>
              </a:tr>
              <a:tr h="9575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Purpose</a:t>
                      </a:r>
                      <a:endParaRPr lang="en-US" sz="20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Holistic organizational quality</a:t>
                      </a:r>
                      <a:endParaRPr lang="en-US" sz="18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Specific service or skill validation</a:t>
                      </a:r>
                      <a:endParaRPr lang="en-US" sz="18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Legal permission to operate</a:t>
                      </a:r>
                      <a:endParaRPr lang="en-US" sz="180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713295"/>
                  </a:ext>
                </a:extLst>
              </a:tr>
              <a:tr h="9575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Voluntary?</a:t>
                      </a:r>
                      <a:endParaRPr lang="en-US" sz="20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Yes (but highly influential for reputation)</a:t>
                      </a:r>
                      <a:endParaRPr lang="en-US" sz="180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Often voluntary</a:t>
                      </a:r>
                      <a:endParaRPr lang="en-US" sz="18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Mandatory by law</a:t>
                      </a:r>
                      <a:endParaRPr lang="en-US" sz="18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351145"/>
                  </a:ext>
                </a:extLst>
              </a:tr>
              <a:tr h="9575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Renewal</a:t>
                      </a:r>
                      <a:endParaRPr lang="en-US" sz="20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Every 1–3 years with re-evaluation</a:t>
                      </a:r>
                      <a:endParaRPr lang="en-US" sz="180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Automatic if fees paid</a:t>
                      </a:r>
                      <a:endParaRPr lang="en-US" sz="180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Annual, with strict monitoring</a:t>
                      </a:r>
                      <a:endParaRPr lang="en-US" sz="18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3098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266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A36A61B-5DD0-43B9-8AA7-D3949EA79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6488" y="3822492"/>
            <a:ext cx="2045512" cy="30355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76405" y="434715"/>
            <a:ext cx="10202035" cy="6217308"/>
          </a:xfrm>
          <a:prstGeom prst="cloudCallout">
            <a:avLst>
              <a:gd name="adj1" fmla="val 59013"/>
              <a:gd name="adj2" fmla="val -2419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Example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Alexandria"/>
              </a:rPr>
              <a:t>A </a:t>
            </a:r>
            <a:r>
              <a:rPr lang="en-US" sz="2800" dirty="0">
                <a:latin typeface="Alexandria"/>
              </a:rPr>
              <a:t>hospital might be </a:t>
            </a:r>
            <a:r>
              <a:rPr lang="en-US" sz="2800" b="1" i="1" dirty="0" smtClean="0">
                <a:latin typeface="Alexandria"/>
              </a:rPr>
              <a:t>“Licensed” </a:t>
            </a:r>
            <a:r>
              <a:rPr lang="en-US" sz="2800" dirty="0">
                <a:latin typeface="Alexandria"/>
              </a:rPr>
              <a:t>to operate, </a:t>
            </a:r>
            <a:r>
              <a:rPr lang="en-US" sz="2800" b="1" i="1" dirty="0">
                <a:latin typeface="Alexandria"/>
              </a:rPr>
              <a:t>“Certified” </a:t>
            </a:r>
            <a:r>
              <a:rPr lang="en-US" sz="2800" dirty="0">
                <a:latin typeface="Alexandria"/>
              </a:rPr>
              <a:t>for cardiac surgery, and </a:t>
            </a:r>
            <a:r>
              <a:rPr lang="en-US" sz="2800" b="1" i="1" dirty="0">
                <a:latin typeface="Alexandria"/>
              </a:rPr>
              <a:t>“Accredited”</a:t>
            </a:r>
            <a:r>
              <a:rPr lang="en-US" sz="2800" dirty="0" smtClean="0">
                <a:latin typeface="Alexandria"/>
              </a:rPr>
              <a:t> </a:t>
            </a:r>
            <a:r>
              <a:rPr lang="en-US" sz="2800" dirty="0">
                <a:latin typeface="Alexandria"/>
              </a:rPr>
              <a:t>for overall excellence by </a:t>
            </a:r>
            <a:r>
              <a:rPr lang="en-US" sz="2800" dirty="0" smtClean="0">
                <a:latin typeface="Alexandria"/>
              </a:rPr>
              <a:t>Joint Commission International (JCI).  </a:t>
            </a:r>
            <a:endParaRPr lang="en-US" sz="28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23256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en-US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The </a:t>
            </a:r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Evolution of Accreditation</a:t>
            </a:r>
            <a:endParaRPr lang="ar-EG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9724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345306"/>
            <a:ext cx="11362543" cy="52714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215552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 smtClean="0">
                <a:solidFill>
                  <a:srgbClr val="203E5F"/>
                </a:solidFill>
                <a:latin typeface="Alexandria"/>
              </a:rPr>
              <a:t>The </a:t>
            </a:r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Evolution of </a:t>
            </a:r>
            <a:r>
              <a:rPr lang="en-US" sz="3200" b="1" i="1" dirty="0" smtClean="0">
                <a:solidFill>
                  <a:srgbClr val="203E5F"/>
                </a:solidFill>
                <a:latin typeface="Alexandria"/>
              </a:rPr>
              <a:t>Accreditation</a:t>
            </a:r>
            <a:endParaRPr lang="ar-EG" sz="3200" b="1" i="1" dirty="0">
              <a:solidFill>
                <a:srgbClr val="203E5F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4596" y="1627834"/>
            <a:ext cx="1097279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Problem: </a:t>
            </a:r>
            <a:r>
              <a:rPr lang="en-US" sz="2800" b="1" dirty="0">
                <a:latin typeface="Alexandria"/>
              </a:rPr>
              <a:t>Wide Variability in U.S. Medical Schools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In the early 1900s</a:t>
            </a:r>
            <a:r>
              <a:rPr lang="en-US" sz="2800" dirty="0">
                <a:latin typeface="Alexandria"/>
              </a:rPr>
              <a:t>, medical education in the U.S. was </a:t>
            </a:r>
            <a:r>
              <a:rPr lang="en-US" sz="2800" dirty="0" smtClean="0">
                <a:latin typeface="Alexandria"/>
              </a:rPr>
              <a:t>inconsistent.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Some </a:t>
            </a:r>
            <a:r>
              <a:rPr lang="en-US" sz="2800" dirty="0">
                <a:latin typeface="Alexandria"/>
              </a:rPr>
              <a:t>medical schools provided high-quality education, while others were poorly structured or </a:t>
            </a:r>
            <a:r>
              <a:rPr lang="en-US" sz="2800" dirty="0" smtClean="0">
                <a:latin typeface="Alexandria"/>
              </a:rPr>
              <a:t>inadequate.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lexandria"/>
              </a:rPr>
              <a:t>There </a:t>
            </a:r>
            <a:r>
              <a:rPr lang="en-US" sz="2800" dirty="0">
                <a:latin typeface="Alexandria"/>
              </a:rPr>
              <a:t>was a lack of uniform standards for what constituted proper medical training.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55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345306"/>
            <a:ext cx="11362543" cy="52714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215552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The Evolution of Accreditation</a:t>
            </a:r>
            <a:endParaRPr lang="ar-EG" sz="3200" b="1" i="1" dirty="0">
              <a:solidFill>
                <a:srgbClr val="203E5F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4596" y="1844993"/>
            <a:ext cx="10972799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Solution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: </a:t>
            </a:r>
            <a:r>
              <a:rPr lang="en-US" sz="2800" b="1" dirty="0">
                <a:latin typeface="Alexandria"/>
              </a:rPr>
              <a:t>Abraham Flexner's Report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lexandria"/>
              </a:rPr>
              <a:t>Abraham Flexner</a:t>
            </a:r>
            <a:r>
              <a:rPr lang="en-US" sz="2000" dirty="0">
                <a:latin typeface="Alexandria"/>
              </a:rPr>
              <a:t>, an educator, was hired to evaluate medical schools in the U.S. and Canada.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His 1910 report </a:t>
            </a:r>
            <a:r>
              <a:rPr lang="en-US" sz="2000" b="1" dirty="0">
                <a:latin typeface="Alexandria"/>
              </a:rPr>
              <a:t>(the Flexner Report)</a:t>
            </a:r>
            <a:r>
              <a:rPr lang="en-US" sz="2000" dirty="0">
                <a:latin typeface="Alexandria"/>
              </a:rPr>
              <a:t> revealed serious flaws in medical education, including poor facilities, unqualified teachers, and lack of scientific research.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F58221"/>
                </a:solidFill>
                <a:latin typeface="Alexandria"/>
              </a:rPr>
              <a:t>Flexner advocated for reform and recommended that medical schools:</a:t>
            </a:r>
          </a:p>
          <a:p>
            <a:pPr marL="13716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Adopt higher academic standards.</a:t>
            </a:r>
          </a:p>
          <a:p>
            <a:pPr marL="13716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Focus on scientific and evidence-based training.</a:t>
            </a:r>
          </a:p>
          <a:p>
            <a:pPr marL="1371600" lvl="2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/>
              </a:rPr>
              <a:t>Be associated with universities for better integration with higher education standards</a:t>
            </a:r>
            <a:r>
              <a:rPr lang="en-US" sz="2000" dirty="0" smtClean="0">
                <a:latin typeface="Alexandria"/>
              </a:rPr>
              <a:t>.</a:t>
            </a:r>
            <a:endParaRPr 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53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345306"/>
            <a:ext cx="11362543" cy="52714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215552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The Evolution of Accreditation</a:t>
            </a:r>
            <a:endParaRPr lang="ar-EG" sz="3200" b="1" i="1" dirty="0">
              <a:solidFill>
                <a:srgbClr val="203E5F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1" y="43914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56949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5" y="8015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4596" y="1650496"/>
            <a:ext cx="1097279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Legacy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: </a:t>
            </a:r>
            <a:r>
              <a:rPr lang="en-US" sz="2800" b="1" dirty="0">
                <a:latin typeface="Alexandria"/>
              </a:rPr>
              <a:t>Groundwork for Modern Accreditation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 smtClean="0">
                <a:latin typeface="Alexandria"/>
              </a:rPr>
              <a:t>Reform </a:t>
            </a:r>
            <a:r>
              <a:rPr lang="en-US" altLang="en-US" sz="2400" b="1" dirty="0">
                <a:latin typeface="Alexandria"/>
              </a:rPr>
              <a:t>of Medical Education: </a:t>
            </a:r>
            <a:r>
              <a:rPr lang="en-US" altLang="en-US" sz="2400" dirty="0">
                <a:latin typeface="Alexandria"/>
              </a:rPr>
              <a:t>The Flexner Report exposed flaws in U.S. medical schools, leading to significant reforms in curriculum and standards.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Standardized Accreditation: </a:t>
            </a:r>
            <a:r>
              <a:rPr lang="en-US" altLang="en-US" sz="2400" dirty="0">
                <a:latin typeface="Alexandria"/>
              </a:rPr>
              <a:t>It introduced a system for accrediting medical schools, ensuring consistent quality and improved training.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Legacy of Modern Medical Education: </a:t>
            </a:r>
            <a:r>
              <a:rPr lang="en-US" altLang="en-US" sz="2400" dirty="0">
                <a:latin typeface="Alexandria"/>
              </a:rPr>
              <a:t>The report laid the foundation for today’s accreditation system and professional licensing in healthcare</a:t>
            </a:r>
            <a:r>
              <a:rPr lang="en-US" altLang="en-US" sz="2400" dirty="0" smtClean="0">
                <a:latin typeface="Alexandria"/>
              </a:rPr>
              <a:t>.</a:t>
            </a:r>
            <a:endParaRPr lang="en-US" alt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11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8" y="89992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The Evolution of Accreditation</a:t>
            </a:r>
            <a:endParaRPr lang="ar-EG" sz="3200" b="1" i="1" dirty="0">
              <a:solidFill>
                <a:srgbClr val="203E5F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28895" y="1903555"/>
            <a:ext cx="1074420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3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Hospital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Standardization Program (1917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):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Initiated by the American College of Surgeons </a:t>
            </a:r>
            <a:r>
              <a:rPr lang="en-US" sz="2400" dirty="0">
                <a:latin typeface="Alexandria"/>
              </a:rPr>
              <a:t>to set minimum standards for hospital operations.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Focused primarily on </a:t>
            </a:r>
            <a:r>
              <a:rPr lang="en-US" sz="2400" b="1" dirty="0">
                <a:latin typeface="Alexandria"/>
              </a:rPr>
              <a:t>operating room conditions </a:t>
            </a:r>
            <a:r>
              <a:rPr lang="en-US" sz="2400" dirty="0">
                <a:latin typeface="Alexandria"/>
              </a:rPr>
              <a:t>to reduce preventable errors and improve surgical care quality.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Its success in </a:t>
            </a:r>
            <a:r>
              <a:rPr lang="en-US" sz="2400" b="1" dirty="0">
                <a:latin typeface="Alexandria"/>
              </a:rPr>
              <a:t>improving surgical standards </a:t>
            </a:r>
            <a:r>
              <a:rPr lang="en-US" sz="2400" dirty="0">
                <a:latin typeface="Alexandria"/>
              </a:rPr>
              <a:t>laid the foundation for </a:t>
            </a:r>
            <a:r>
              <a:rPr lang="en-US" sz="2400" b="1" dirty="0">
                <a:latin typeface="Alexandria"/>
              </a:rPr>
              <a:t>broader healthcare quality initiatives</a:t>
            </a:r>
            <a:r>
              <a:rPr lang="en-US" sz="2400" dirty="0" smtClean="0">
                <a:latin typeface="Alexandria"/>
              </a:rPr>
              <a:t>.</a:t>
            </a: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92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88757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The Evolution of Accreditation</a:t>
            </a:r>
            <a:endParaRPr lang="ar-EG" sz="3200" b="1" i="1" dirty="0">
              <a:solidFill>
                <a:srgbClr val="203E5F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38768" y="1565308"/>
            <a:ext cx="1092445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3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Creation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of JCAHO (1951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):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The </a:t>
            </a:r>
            <a:r>
              <a:rPr lang="en-US" sz="2400" b="1" dirty="0">
                <a:latin typeface="Alexandria"/>
              </a:rPr>
              <a:t>Joint Commission on Accreditation of Healthcare Organizations (JCAHO)</a:t>
            </a:r>
            <a:r>
              <a:rPr lang="en-US" sz="2400" dirty="0">
                <a:latin typeface="Alexandria"/>
              </a:rPr>
              <a:t> was formed in 1951, evolving from the Hospital Standardization Program.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Expanded Scope: </a:t>
            </a:r>
            <a:r>
              <a:rPr lang="en-US" altLang="en-US" sz="2400" dirty="0">
                <a:latin typeface="Alexandria"/>
              </a:rPr>
              <a:t>Extended beyond hospitals to include </a:t>
            </a:r>
            <a:r>
              <a:rPr lang="en-US" altLang="en-US" sz="2400" b="1" dirty="0">
                <a:latin typeface="Alexandria"/>
              </a:rPr>
              <a:t>nursing homes</a:t>
            </a:r>
            <a:r>
              <a:rPr lang="en-US" altLang="en-US" sz="2400" dirty="0">
                <a:latin typeface="Alexandria"/>
              </a:rPr>
              <a:t>, </a:t>
            </a:r>
            <a:r>
              <a:rPr lang="en-US" altLang="en-US" sz="2400" b="1" dirty="0">
                <a:latin typeface="Alexandria"/>
              </a:rPr>
              <a:t>ambulatory care centers</a:t>
            </a:r>
            <a:r>
              <a:rPr lang="en-US" altLang="en-US" sz="2400" dirty="0">
                <a:latin typeface="Alexandria"/>
              </a:rPr>
              <a:t>, </a:t>
            </a:r>
            <a:r>
              <a:rPr lang="en-US" altLang="en-US" sz="2400" b="1" dirty="0">
                <a:latin typeface="Alexandria"/>
              </a:rPr>
              <a:t>and other healthcare settings</a:t>
            </a:r>
            <a:r>
              <a:rPr lang="en-US" altLang="en-US" sz="2400" dirty="0">
                <a:latin typeface="Alexandria"/>
              </a:rPr>
              <a:t>.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Core Focus: </a:t>
            </a:r>
            <a:r>
              <a:rPr lang="en-US" altLang="en-US" sz="2400" dirty="0">
                <a:latin typeface="Alexandria"/>
              </a:rPr>
              <a:t>Ensures </a:t>
            </a:r>
            <a:r>
              <a:rPr lang="en-US" altLang="en-US" sz="2400" b="1" dirty="0">
                <a:latin typeface="Alexandria"/>
              </a:rPr>
              <a:t>quality care</a:t>
            </a:r>
            <a:r>
              <a:rPr lang="en-US" altLang="en-US" sz="2400" dirty="0">
                <a:latin typeface="Alexandria"/>
              </a:rPr>
              <a:t>, </a:t>
            </a:r>
            <a:r>
              <a:rPr lang="en-US" altLang="en-US" sz="2400" b="1" dirty="0">
                <a:latin typeface="Alexandria"/>
              </a:rPr>
              <a:t>patient safety</a:t>
            </a:r>
            <a:r>
              <a:rPr lang="en-US" altLang="en-US" sz="2400" dirty="0">
                <a:latin typeface="Alexandria"/>
              </a:rPr>
              <a:t>, </a:t>
            </a:r>
            <a:r>
              <a:rPr lang="en-US" altLang="en-US" sz="2400" b="1" dirty="0">
                <a:latin typeface="Alexandria"/>
              </a:rPr>
              <a:t>and continuous improvement</a:t>
            </a:r>
            <a:r>
              <a:rPr lang="en-US" altLang="en-US" sz="2400" dirty="0">
                <a:latin typeface="Alexandria"/>
              </a:rPr>
              <a:t> in healthcare institutions.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64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88757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The Evolution of Accreditation</a:t>
            </a:r>
            <a:endParaRPr lang="ar-EG" sz="3200" b="1" i="1" dirty="0">
              <a:solidFill>
                <a:srgbClr val="203E5F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38768" y="1506602"/>
            <a:ext cx="713363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3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Global Impact: Joint Commission International (JCI):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Joint Commission International (JCI) </a:t>
            </a:r>
            <a:r>
              <a:rPr lang="en-US" sz="2400" dirty="0">
                <a:latin typeface="Alexandria"/>
              </a:rPr>
              <a:t>was created to adapt the standards and principles of JCAHO for global healthcare.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JCI applies these standards worldwide to improve healthcare quality and safety across borders</a:t>
            </a:r>
            <a:r>
              <a:rPr lang="en-US" sz="2400" dirty="0" smtClean="0">
                <a:latin typeface="Alexandria"/>
              </a:rPr>
              <a:t>.</a:t>
            </a: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443" y="1768227"/>
            <a:ext cx="3592925" cy="43703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135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88757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The Evolution of Accreditation</a:t>
            </a:r>
            <a:endParaRPr lang="ar-EG" sz="3200" b="1" i="1" dirty="0">
              <a:solidFill>
                <a:srgbClr val="203E5F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82520" y="1488057"/>
            <a:ext cx="10836952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3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203E5F"/>
                </a:solidFill>
                <a:latin typeface="Alexandria"/>
              </a:rPr>
              <a:t>Different </a:t>
            </a:r>
            <a:r>
              <a:rPr lang="en-US" sz="2800" b="1" dirty="0">
                <a:solidFill>
                  <a:srgbClr val="203E5F"/>
                </a:solidFill>
                <a:latin typeface="Alexandria"/>
              </a:rPr>
              <a:t>Accreditation Programs Offered by </a:t>
            </a:r>
            <a:r>
              <a:rPr lang="en-US" sz="2800" b="1" dirty="0" smtClean="0">
                <a:solidFill>
                  <a:srgbClr val="203E5F"/>
                </a:solidFill>
                <a:latin typeface="Alexandria"/>
              </a:rPr>
              <a:t>JCI:</a:t>
            </a:r>
            <a:endParaRPr lang="en-US" sz="2800" b="1" dirty="0">
              <a:solidFill>
                <a:srgbClr val="203E5F"/>
              </a:solidFill>
              <a:latin typeface="Alexandria"/>
            </a:endParaRP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Hospital Accreditation: </a:t>
            </a:r>
            <a:r>
              <a:rPr lang="en-US" sz="2000" dirty="0">
                <a:latin typeface="Alexandria"/>
              </a:rPr>
              <a:t>Assessing hospitals' compliance with global healthcare standards for quality and safety.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Primary Care Accreditation: </a:t>
            </a:r>
            <a:r>
              <a:rPr lang="en-US" sz="2000" dirty="0">
                <a:latin typeface="Alexandria"/>
              </a:rPr>
              <a:t>Evaluates the quality of care and services in primary care settings.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Ambulatory Care Accreditation: </a:t>
            </a:r>
            <a:r>
              <a:rPr lang="en-US" sz="2000" dirty="0">
                <a:latin typeface="Alexandria"/>
              </a:rPr>
              <a:t>Focuses on standards for outpatient care facilities.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Patient Safety Goals: </a:t>
            </a:r>
            <a:r>
              <a:rPr lang="en-US" sz="2000" dirty="0">
                <a:latin typeface="Alexandria"/>
              </a:rPr>
              <a:t>Specific programs aimed at improving patient safety in healthcare organizations.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Disease-Specific Care Certification: </a:t>
            </a:r>
            <a:r>
              <a:rPr lang="en-US" sz="2000" dirty="0">
                <a:latin typeface="Alexandria"/>
              </a:rPr>
              <a:t>Provides accreditation for specific areas of care, such as cancer, diabetes, and stroke management</a:t>
            </a:r>
            <a:r>
              <a:rPr lang="en-US" sz="2000" dirty="0" smtClean="0">
                <a:latin typeface="Alexandria"/>
              </a:rPr>
              <a:t>.</a:t>
            </a:r>
            <a:endParaRPr 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29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en-US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Why </a:t>
            </a:r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Accreditation </a:t>
            </a:r>
            <a:r>
              <a:rPr lang="en-US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Matters ?</a:t>
            </a:r>
            <a:endParaRPr lang="ar-EG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045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439678"/>
            <a:ext cx="5689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Why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Accreditation Matters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?</a:t>
            </a:r>
            <a:endParaRPr lang="ar-EG" sz="3200" b="1" dirty="0">
              <a:solidFill>
                <a:srgbClr val="F58221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8216" y="1565308"/>
            <a:ext cx="1062556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3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203E5F"/>
                </a:solidFill>
                <a:latin typeface="Alexandria"/>
              </a:rPr>
              <a:t>Compelling Reasons</a:t>
            </a:r>
            <a:r>
              <a:rPr lang="en-US" sz="3200" b="1" dirty="0">
                <a:solidFill>
                  <a:srgbClr val="203E5F"/>
                </a:solidFill>
                <a:latin typeface="Alexandria"/>
              </a:rPr>
              <a:t>:</a:t>
            </a:r>
            <a:r>
              <a:rPr lang="en-US" sz="3200" b="1" dirty="0" smtClean="0">
                <a:solidFill>
                  <a:srgbClr val="203E5F"/>
                </a:solidFill>
                <a:latin typeface="Alexandria"/>
              </a:rPr>
              <a:t>  </a:t>
            </a:r>
            <a:endParaRPr lang="en-US" sz="3200" b="1" dirty="0">
              <a:solidFill>
                <a:srgbClr val="203E5F"/>
              </a:solidFill>
              <a:latin typeface="Alexandria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 smtClean="0">
                <a:latin typeface="Alexandria"/>
              </a:rPr>
              <a:t>Patient Trust: </a:t>
            </a:r>
            <a:r>
              <a:rPr lang="en-US" sz="2800" dirty="0" smtClean="0">
                <a:latin typeface="Alexandria"/>
              </a:rPr>
              <a:t>Accredited </a:t>
            </a:r>
            <a:r>
              <a:rPr lang="en-US" sz="2800" dirty="0">
                <a:latin typeface="Alexandria"/>
              </a:rPr>
              <a:t>hospitals signal safety and quality to communities.  </a:t>
            </a:r>
            <a:endParaRPr lang="en-US" sz="2800" dirty="0" smtClean="0">
              <a:latin typeface="Alexandria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 smtClean="0">
                <a:latin typeface="Alexandria"/>
              </a:rPr>
              <a:t>Performance </a:t>
            </a:r>
            <a:r>
              <a:rPr lang="en-US" sz="2800" b="1" dirty="0">
                <a:latin typeface="Alexandria"/>
              </a:rPr>
              <a:t>Metrics</a:t>
            </a:r>
            <a:r>
              <a:rPr lang="en-US" sz="2800" b="1" dirty="0" smtClean="0">
                <a:latin typeface="Alexandria"/>
              </a:rPr>
              <a:t>: </a:t>
            </a:r>
            <a:r>
              <a:rPr lang="en-US" sz="2800" dirty="0">
                <a:latin typeface="Alexandria"/>
              </a:rPr>
              <a:t>Quantifiable standards (e.g., infection rates) drive accountability.  </a:t>
            </a:r>
            <a:endParaRPr lang="en-US" sz="2800" dirty="0" smtClean="0">
              <a:latin typeface="Alexandria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 smtClean="0">
                <a:latin typeface="Alexandria"/>
              </a:rPr>
              <a:t>Standardization: </a:t>
            </a:r>
            <a:r>
              <a:rPr lang="en-US" sz="2800" dirty="0">
                <a:latin typeface="Alexandria"/>
              </a:rPr>
              <a:t>Reduces </a:t>
            </a:r>
            <a:r>
              <a:rPr lang="en-US" sz="2800" dirty="0" smtClean="0">
                <a:latin typeface="Alexandria"/>
              </a:rPr>
              <a:t>variability, like </a:t>
            </a:r>
            <a:r>
              <a:rPr lang="en-US" sz="2800" dirty="0">
                <a:latin typeface="Alexandria"/>
              </a:rPr>
              <a:t>ensuring all hospitals follow best-practice protocols.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69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439678"/>
            <a:ext cx="5689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Why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Accreditation Matters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?</a:t>
            </a:r>
            <a:endParaRPr lang="ar-EG" sz="3200" b="1" dirty="0">
              <a:solidFill>
                <a:srgbClr val="F58221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82520" y="1978301"/>
            <a:ext cx="10836952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3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203E5F"/>
                </a:solidFill>
                <a:latin typeface="Alexandria"/>
              </a:rPr>
              <a:t>Compelling Reasons</a:t>
            </a:r>
            <a:r>
              <a:rPr lang="en-US" sz="3200" b="1" dirty="0">
                <a:solidFill>
                  <a:srgbClr val="203E5F"/>
                </a:solidFill>
                <a:latin typeface="Alexandria"/>
              </a:rPr>
              <a:t>:</a:t>
            </a:r>
            <a:r>
              <a:rPr lang="en-US" sz="3200" b="1" dirty="0" smtClean="0">
                <a:solidFill>
                  <a:srgbClr val="203E5F"/>
                </a:solidFill>
                <a:latin typeface="Alexandria"/>
              </a:rPr>
              <a:t>  </a:t>
            </a:r>
            <a:endParaRPr lang="en-US" sz="3200" b="1" dirty="0">
              <a:solidFill>
                <a:srgbClr val="203E5F"/>
              </a:solidFill>
              <a:latin typeface="Alexandria"/>
            </a:endParaRPr>
          </a:p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</a:pPr>
            <a:r>
              <a:rPr lang="en-US" sz="2800" b="1" dirty="0" smtClean="0">
                <a:latin typeface="Alexandria"/>
              </a:rPr>
              <a:t>Benchmarking: </a:t>
            </a:r>
            <a:r>
              <a:rPr lang="en-US" sz="2800" dirty="0">
                <a:latin typeface="Alexandria"/>
              </a:rPr>
              <a:t>Learn from top performers (e.g., adopting a leading hospital’s patient-safety model).  </a:t>
            </a:r>
            <a:endParaRPr lang="en-US" sz="2800" dirty="0" smtClean="0">
              <a:latin typeface="Alexandria"/>
            </a:endParaRPr>
          </a:p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</a:pPr>
            <a:r>
              <a:rPr lang="en-US" sz="2800" b="1" dirty="0" smtClean="0">
                <a:latin typeface="Alexandria"/>
              </a:rPr>
              <a:t>Report </a:t>
            </a:r>
            <a:r>
              <a:rPr lang="en-US" sz="2800" b="1" dirty="0">
                <a:latin typeface="Alexandria"/>
              </a:rPr>
              <a:t>Cards</a:t>
            </a:r>
            <a:r>
              <a:rPr lang="en-US" sz="2800" b="1" dirty="0" smtClean="0">
                <a:latin typeface="Alexandria"/>
              </a:rPr>
              <a:t>: </a:t>
            </a:r>
            <a:r>
              <a:rPr lang="en-US" sz="2800" dirty="0">
                <a:latin typeface="Alexandria"/>
              </a:rPr>
              <a:t>Publicly share outcomes (e.g., survival rates) to build transparency.  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08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439678"/>
            <a:ext cx="5689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Why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Accreditation Matters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?</a:t>
            </a:r>
            <a:endParaRPr lang="ar-EG" sz="3200" b="1" dirty="0">
              <a:solidFill>
                <a:srgbClr val="F58221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59" y="2851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99242" y="34272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2936" y="60569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82520" y="1333394"/>
            <a:ext cx="1083695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3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203E5F"/>
                </a:solidFill>
                <a:latin typeface="Alexandria"/>
              </a:rPr>
              <a:t>Real-World Benefits</a:t>
            </a:r>
            <a:r>
              <a:rPr lang="en-US" sz="2800" b="1" dirty="0">
                <a:solidFill>
                  <a:srgbClr val="203E5F"/>
                </a:solidFill>
                <a:latin typeface="Alexandria"/>
              </a:rPr>
              <a:t>:</a:t>
            </a:r>
            <a:r>
              <a:rPr lang="en-US" sz="2800" b="1" dirty="0" smtClean="0">
                <a:solidFill>
                  <a:srgbClr val="203E5F"/>
                </a:solidFill>
                <a:latin typeface="Alexandria"/>
              </a:rPr>
              <a:t>  </a:t>
            </a:r>
            <a:endParaRPr lang="en-US" sz="2800" b="1" dirty="0">
              <a:solidFill>
                <a:srgbClr val="203E5F"/>
              </a:solidFill>
              <a:latin typeface="Alexandria"/>
            </a:endParaRP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For Hospitals: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Alexandria"/>
              </a:rPr>
              <a:t>Faster </a:t>
            </a:r>
            <a:r>
              <a:rPr lang="en-US" sz="2400" b="1" dirty="0">
                <a:latin typeface="Alexandria"/>
              </a:rPr>
              <a:t>insurance reimbursements.  </a:t>
            </a:r>
            <a:endParaRPr lang="en-US" sz="2400" b="1" dirty="0" smtClean="0">
              <a:latin typeface="Alexandria"/>
            </a:endParaRP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Alexandria"/>
              </a:rPr>
              <a:t>Lower </a:t>
            </a:r>
            <a:r>
              <a:rPr lang="en-US" sz="2400" b="1" dirty="0">
                <a:latin typeface="Alexandria"/>
              </a:rPr>
              <a:t>malpractice premiums (proof of quality reduces risk).  </a:t>
            </a:r>
          </a:p>
          <a:p>
            <a:pPr marL="800100" lvl="1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For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Staff</a:t>
            </a:r>
            <a:r>
              <a:rPr lang="en-US" sz="28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Alexandria"/>
              </a:rPr>
              <a:t>Pride </a:t>
            </a:r>
            <a:r>
              <a:rPr lang="en-US" sz="2400" b="1" dirty="0">
                <a:latin typeface="Alexandria"/>
              </a:rPr>
              <a:t>in working for a top-tier institution.  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Alexandria"/>
              </a:rPr>
              <a:t>Easier </a:t>
            </a:r>
            <a:r>
              <a:rPr lang="en-US" sz="2400" b="1" dirty="0">
                <a:latin typeface="Alexandria"/>
              </a:rPr>
              <a:t>recruitment of skilled professionals.  </a:t>
            </a:r>
          </a:p>
          <a:p>
            <a:pPr lvl="1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i="1" dirty="0" smtClean="0">
                <a:solidFill>
                  <a:srgbClr val="00AEEF"/>
                </a:solidFill>
                <a:latin typeface="Alexandria"/>
              </a:rPr>
              <a:t>“Accreditation </a:t>
            </a:r>
            <a:r>
              <a:rPr lang="en-US" sz="2400" b="1" i="1" dirty="0">
                <a:solidFill>
                  <a:srgbClr val="00AEEF"/>
                </a:solidFill>
                <a:latin typeface="Alexandria"/>
              </a:rPr>
              <a:t>isn’t just a plaque on the </a:t>
            </a:r>
            <a:r>
              <a:rPr lang="en-US" sz="2400" b="1" i="1" dirty="0" smtClean="0">
                <a:solidFill>
                  <a:srgbClr val="00AEEF"/>
                </a:solidFill>
                <a:latin typeface="Alexandria"/>
              </a:rPr>
              <a:t>wall, it’s </a:t>
            </a:r>
            <a:r>
              <a:rPr lang="en-US" sz="2400" b="1" i="1" dirty="0">
                <a:solidFill>
                  <a:srgbClr val="00AEEF"/>
                </a:solidFill>
                <a:latin typeface="Alexandria"/>
              </a:rPr>
              <a:t>a culture of continuous improvement</a:t>
            </a:r>
            <a:r>
              <a:rPr lang="en-US" sz="2400" b="1" i="1" dirty="0" smtClean="0">
                <a:solidFill>
                  <a:srgbClr val="00AEEF"/>
                </a:solidFill>
                <a:latin typeface="Alexandria"/>
              </a:rPr>
              <a:t>." </a:t>
            </a:r>
            <a:endParaRPr lang="en-US" sz="2400" b="1" i="1" dirty="0">
              <a:solidFill>
                <a:srgbClr val="00AEEF"/>
              </a:solidFill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16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en-US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Inside </a:t>
            </a:r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the Accreditation System</a:t>
            </a:r>
            <a:endParaRPr lang="ar-EG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886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88757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 smtClean="0">
                <a:solidFill>
                  <a:srgbClr val="203E5F"/>
                </a:solidFill>
                <a:latin typeface="Alexandria"/>
              </a:rPr>
              <a:t>The </a:t>
            </a:r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4 Pillars of Accreditation</a:t>
            </a:r>
            <a:endParaRPr lang="ar-EG" sz="3200" b="1" i="1" dirty="0">
              <a:solidFill>
                <a:srgbClr val="203E5F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19725" y="1353809"/>
            <a:ext cx="108879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 smtClean="0">
                <a:solidFill>
                  <a:srgbClr val="00AEEF"/>
                </a:solidFill>
                <a:latin typeface="Alexandria"/>
              </a:rPr>
              <a:t>Governance: </a:t>
            </a:r>
            <a:r>
              <a:rPr lang="en-US" sz="2800" dirty="0">
                <a:latin typeface="Alexandria"/>
              </a:rPr>
              <a:t>A board of experts (doctors, administrators) oversees standards and decisions.  </a:t>
            </a:r>
            <a:endParaRPr lang="en-US" sz="2800" dirty="0" smtClean="0">
              <a:latin typeface="Alexandria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 smtClean="0">
                <a:solidFill>
                  <a:srgbClr val="00AEEF"/>
                </a:solidFill>
                <a:latin typeface="Alexandria"/>
              </a:rPr>
              <a:t>Education: </a:t>
            </a:r>
            <a:r>
              <a:rPr lang="en-US" sz="2800" dirty="0">
                <a:latin typeface="Alexandria"/>
              </a:rPr>
              <a:t>Training programs help hospitals prepare (e.g., workshops on compliance).  </a:t>
            </a:r>
            <a:endParaRPr lang="en-US" sz="2800" dirty="0" smtClean="0">
              <a:latin typeface="Alexandria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Standards Development: </a:t>
            </a:r>
            <a:r>
              <a:rPr lang="en-US" sz="2800" dirty="0">
                <a:latin typeface="Alexandria"/>
              </a:rPr>
              <a:t>Experts draft criteria (e.g., patient rights, infection control).  </a:t>
            </a:r>
            <a:endParaRPr lang="en-US" sz="2800" dirty="0" smtClean="0">
              <a:latin typeface="Alexandria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Surveying: </a:t>
            </a:r>
            <a:r>
              <a:rPr lang="en-US" sz="2800" dirty="0">
                <a:latin typeface="Alexandria"/>
              </a:rPr>
              <a:t>Teams conduct on-site reviews, interviewing staff and inspecting records.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54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18916" y="334978"/>
            <a:ext cx="5689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 smtClean="0">
                <a:solidFill>
                  <a:srgbClr val="203E5F"/>
                </a:solidFill>
                <a:latin typeface="Alexandria"/>
              </a:rPr>
              <a:t>Example </a:t>
            </a:r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Standards</a:t>
            </a:r>
            <a:endParaRPr lang="ar-EG" sz="3200" b="1" i="1" dirty="0">
              <a:solidFill>
                <a:srgbClr val="203E5F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6998" y="1809660"/>
            <a:ext cx="108879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Patient-Centered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Care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Clear </a:t>
            </a:r>
            <a:r>
              <a:rPr lang="en-US" sz="2800" b="1" dirty="0">
                <a:latin typeface="Alexandria"/>
              </a:rPr>
              <a:t>communication about treatment options.  </a:t>
            </a:r>
            <a:endParaRPr lang="en-US" sz="2800" b="1" dirty="0" smtClean="0">
              <a:latin typeface="Alexandria"/>
            </a:endParaRP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Respect </a:t>
            </a:r>
            <a:r>
              <a:rPr lang="en-US" sz="2800" b="1" dirty="0">
                <a:latin typeface="Alexandria"/>
              </a:rPr>
              <a:t>for cultural preferences.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Clinical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Excellence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:  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Regular </a:t>
            </a:r>
            <a:r>
              <a:rPr lang="en-US" sz="2800" b="1" dirty="0">
                <a:latin typeface="Alexandria"/>
              </a:rPr>
              <a:t>staff training.  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 smtClean="0">
                <a:latin typeface="Alexandria"/>
              </a:rPr>
              <a:t>Protocols </a:t>
            </a:r>
            <a:r>
              <a:rPr lang="en-US" sz="2800" b="1" dirty="0">
                <a:latin typeface="Alexandria"/>
              </a:rPr>
              <a:t>to prevent medication errors. 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endParaRPr 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73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88757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 smtClean="0">
                <a:solidFill>
                  <a:srgbClr val="203E5F"/>
                </a:solidFill>
                <a:latin typeface="Alexandria"/>
              </a:rPr>
              <a:t>Global </a:t>
            </a:r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Accreditation Frameworks</a:t>
            </a:r>
            <a:endParaRPr lang="ar-EG" sz="3200" b="1" i="1" dirty="0">
              <a:solidFill>
                <a:srgbClr val="203E5F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6998" y="1888473"/>
            <a:ext cx="1088799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JCI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(Joint Commission International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):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 smtClean="0">
                <a:solidFill>
                  <a:srgbClr val="00AEEF"/>
                </a:solidFill>
                <a:latin typeface="Alexandria"/>
              </a:rPr>
              <a:t>Focus: </a:t>
            </a:r>
            <a:r>
              <a:rPr lang="en-US" sz="2800" b="1" dirty="0">
                <a:latin typeface="Alexandria"/>
              </a:rPr>
              <a:t>Patient safety and operational rigor.  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Survey Process:  </a:t>
            </a:r>
          </a:p>
          <a:p>
            <a:pPr marL="1828800" lvl="3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lexandria"/>
              </a:rPr>
              <a:t>Tour </a:t>
            </a:r>
            <a:r>
              <a:rPr lang="en-US" sz="2800" dirty="0">
                <a:latin typeface="Alexandria"/>
              </a:rPr>
              <a:t>facilities </a:t>
            </a:r>
            <a:r>
              <a:rPr lang="en-US" sz="2800" dirty="0" smtClean="0">
                <a:latin typeface="Alexandria"/>
              </a:rPr>
              <a:t>(</a:t>
            </a:r>
            <a:r>
              <a:rPr lang="en-US" sz="2800" dirty="0">
                <a:latin typeface="Alexandria"/>
              </a:rPr>
              <a:t>e.g., </a:t>
            </a:r>
            <a:r>
              <a:rPr lang="en-US" sz="2800" dirty="0" smtClean="0">
                <a:latin typeface="Alexandria"/>
              </a:rPr>
              <a:t>ORs</a:t>
            </a:r>
            <a:r>
              <a:rPr lang="en-US" sz="2800" dirty="0">
                <a:latin typeface="Alexandria"/>
              </a:rPr>
              <a:t>, pharmacies).  </a:t>
            </a:r>
          </a:p>
          <a:p>
            <a:pPr marL="1828800" lvl="3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lexandria"/>
              </a:rPr>
              <a:t>Interview </a:t>
            </a:r>
            <a:r>
              <a:rPr lang="en-US" sz="2800" dirty="0">
                <a:latin typeface="Alexandria"/>
              </a:rPr>
              <a:t>staff and patients.  </a:t>
            </a:r>
          </a:p>
          <a:p>
            <a:pPr marL="1828800" lvl="3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lexandria"/>
              </a:rPr>
              <a:t>Review </a:t>
            </a:r>
            <a:r>
              <a:rPr lang="en-US" sz="2800" dirty="0">
                <a:latin typeface="Alexandria"/>
              </a:rPr>
              <a:t>incident reports (e.g., medication errors). </a:t>
            </a:r>
            <a:r>
              <a:rPr lang="en-US" sz="2800" dirty="0" smtClean="0">
                <a:latin typeface="Alexandria"/>
              </a:rPr>
              <a:t> </a:t>
            </a:r>
            <a:endParaRPr 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62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88757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 smtClean="0">
                <a:solidFill>
                  <a:srgbClr val="203E5F"/>
                </a:solidFill>
                <a:latin typeface="Alexandria"/>
              </a:rPr>
              <a:t>Global </a:t>
            </a:r>
            <a:r>
              <a:rPr lang="en-US" sz="3200" b="1" i="1" dirty="0">
                <a:solidFill>
                  <a:srgbClr val="203E5F"/>
                </a:solidFill>
                <a:latin typeface="Alexandria"/>
              </a:rPr>
              <a:t>Accreditation Frameworks</a:t>
            </a:r>
            <a:endParaRPr lang="ar-EG" sz="3200" b="1" i="1" dirty="0">
              <a:solidFill>
                <a:srgbClr val="203E5F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6998" y="1585384"/>
            <a:ext cx="10887996" cy="5071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International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Organization for Standardization (ISO) in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Healthcare:</a:t>
            </a:r>
            <a:endParaRPr lang="en-US" sz="3200" b="1" dirty="0">
              <a:solidFill>
                <a:srgbClr val="F58221"/>
              </a:solidFill>
              <a:latin typeface="Alexandria"/>
            </a:endParaRP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 smtClean="0">
                <a:solidFill>
                  <a:srgbClr val="00AEEF"/>
                </a:solidFill>
                <a:latin typeface="Alexandria"/>
              </a:rPr>
              <a:t>Focus</a:t>
            </a: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: </a:t>
            </a:r>
            <a:r>
              <a:rPr lang="en-US" altLang="en-US" sz="2800" b="1" dirty="0">
                <a:latin typeface="Alexandria"/>
              </a:rPr>
              <a:t>Process efficiency and customer satisfaction.</a:t>
            </a:r>
          </a:p>
          <a:p>
            <a:pPr marL="1371600" lvl="2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Survey Process:</a:t>
            </a:r>
          </a:p>
          <a:p>
            <a:pPr marL="1828800" lvl="3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Assess hospital-designed quality programs within ISO’s framework.</a:t>
            </a:r>
          </a:p>
          <a:p>
            <a:pPr marL="1828800" lvl="3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Evaluate process efficiency improvements (e.g., reducing wait times).</a:t>
            </a:r>
          </a:p>
          <a:p>
            <a:pPr marL="1828800" lvl="3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Review patient feedback and satisfaction metrics</a:t>
            </a:r>
            <a:r>
              <a:rPr lang="en-US" altLang="en-US" sz="2400" dirty="0" smtClean="0">
                <a:latin typeface="Alexandria"/>
              </a:rPr>
              <a:t>.</a:t>
            </a:r>
            <a:endParaRPr lang="en-US" sz="2400" dirty="0" smtClean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25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4420"/>
              </p:ext>
            </p:extLst>
          </p:nvPr>
        </p:nvGraphicFramePr>
        <p:xfrm>
          <a:off x="106680" y="66834"/>
          <a:ext cx="11963399" cy="6714966"/>
        </p:xfrm>
        <a:graphic>
          <a:graphicData uri="http://schemas.openxmlformats.org/drawingml/2006/table">
            <a:tbl>
              <a:tblPr firstRow="1" firstCol="1" bandRow="1">
                <a:tableStyleId>{1FECB4D8-DB02-4DC6-A0A2-4F2EBAE1DC90}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666922692"/>
                    </a:ext>
                  </a:extLst>
                </a:gridCol>
                <a:gridCol w="5455920">
                  <a:extLst>
                    <a:ext uri="{9D8B030D-6E8A-4147-A177-3AD203B41FA5}">
                      <a16:colId xmlns:a16="http://schemas.microsoft.com/office/drawing/2014/main" val="572454057"/>
                    </a:ext>
                  </a:extLst>
                </a:gridCol>
                <a:gridCol w="4754879">
                  <a:extLst>
                    <a:ext uri="{9D8B030D-6E8A-4147-A177-3AD203B41FA5}">
                      <a16:colId xmlns:a16="http://schemas.microsoft.com/office/drawing/2014/main" val="1632810497"/>
                    </a:ext>
                  </a:extLst>
                </a:gridCol>
              </a:tblGrid>
              <a:tr h="6751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Aspect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JCI (Joint Commission International)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ISO (International Organization for Standardization)</a:t>
                      </a:r>
                      <a:endParaRPr lang="en-US" sz="1600" kern="100" dirty="0">
                        <a:solidFill>
                          <a:schemeClr val="tx1"/>
                        </a:solidFill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8378423"/>
                  </a:ext>
                </a:extLst>
              </a:tr>
              <a:tr h="6760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Focus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Patient safety, clinical quality, and operational rigor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Alexandria"/>
                        </a:rPr>
                        <a:t>Process efficiency, standardization, and customer satisfaction</a:t>
                      </a:r>
                      <a:endParaRPr lang="en-US" sz="1600" kern="10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8208665"/>
                  </a:ext>
                </a:extLst>
              </a:tr>
              <a:tr h="6760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Approach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Alexandria"/>
                        </a:rPr>
                        <a:t>Rule-Based</a:t>
                      </a:r>
                      <a:r>
                        <a:rPr lang="en-US" sz="1600" b="1" kern="0" dirty="0" smtClean="0">
                          <a:effectLst/>
                          <a:latin typeface="Alexandria"/>
                        </a:rPr>
                        <a:t>: </a:t>
                      </a:r>
                      <a:r>
                        <a:rPr lang="en-US" sz="1600" kern="0" dirty="0">
                          <a:effectLst/>
                          <a:latin typeface="Alexandria"/>
                        </a:rPr>
                        <a:t>Hospitals must follow JCI’s predefined safety and quality protocols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Alexandria"/>
                        </a:rPr>
                        <a:t>Framework-Based</a:t>
                      </a:r>
                      <a:r>
                        <a:rPr lang="en-US" sz="1600" b="1" kern="0" dirty="0" smtClean="0">
                          <a:effectLst/>
                          <a:latin typeface="Alexandria"/>
                        </a:rPr>
                        <a:t>: </a:t>
                      </a:r>
                      <a:r>
                        <a:rPr lang="en-US" sz="1600" kern="0" dirty="0">
                          <a:effectLst/>
                          <a:latin typeface="Alexandria"/>
                        </a:rPr>
                        <a:t>Hospitals design their own quality systems within ISO’s framework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1226808"/>
                  </a:ext>
                </a:extLst>
              </a:tr>
              <a:tr h="10029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Standards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Focuses on clinical safety, infection control, medication management, patient rights, and leadership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Emphasizes documentation, process control, risk management, and continuous improvement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5245412"/>
                  </a:ext>
                </a:extLst>
              </a:tr>
              <a:tr h="10029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Survey Process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On-site inspections, interviews with staff and patients, and review of incident reports (e.g., medication errors)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Audits focused on compliance with hospital-designed processes, efficiency improvements, and quality documentation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1211528"/>
                  </a:ext>
                </a:extLst>
              </a:tr>
              <a:tr h="10029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Example in Action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Requires hospitals to implement standardized hand hygiene protocols to reduce infections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Requires hospitals to establish a system for monitoring and improving hand hygiene compliance, but the method is hospital-specific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4585099"/>
                  </a:ext>
                </a:extLst>
              </a:tr>
              <a:tr h="10029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Accreditation Outcome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Certification demonstrates compliance with internationally recognized patient safety and quality standards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Certification confirms that the hospital has effective quality management systems in place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8859665"/>
                  </a:ext>
                </a:extLst>
              </a:tr>
              <a:tr h="6760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 smtClean="0">
                          <a:effectLst/>
                          <a:latin typeface="Alexandria"/>
                        </a:rPr>
                        <a:t>Common </a:t>
                      </a:r>
                      <a:r>
                        <a:rPr lang="en-US" sz="1600" kern="0" dirty="0">
                          <a:effectLst/>
                          <a:latin typeface="Alexandria"/>
                        </a:rPr>
                        <a:t>Use Cases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Alexandria"/>
                        </a:rPr>
                        <a:t>Hospitals seeking international recognition for clinical excellence and patient safety</a:t>
                      </a:r>
                      <a:endParaRPr lang="en-US" sz="1600" kern="10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Alexandria"/>
                        </a:rPr>
                        <a:t>Hospitals looking to improve operational efficiency and establish standardized processes</a:t>
                      </a:r>
                      <a:endParaRPr lang="en-US" sz="1600" kern="100" dirty="0">
                        <a:effectLst/>
                        <a:latin typeface="Alexandria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5522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807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en-US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The </a:t>
            </a:r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Accreditation Journey</a:t>
            </a:r>
            <a:endParaRPr lang="ar-EG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50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453500"/>
            <a:ext cx="5689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203E5F"/>
                </a:solidFill>
                <a:latin typeface="Alexandria"/>
              </a:rPr>
              <a:t>Step 1: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Self-Assessment</a:t>
            </a:r>
            <a:endParaRPr lang="ar-EG" sz="3200" b="1" dirty="0">
              <a:solidFill>
                <a:srgbClr val="F58221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6998" y="1691138"/>
            <a:ext cx="108879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 smtClean="0">
                <a:solidFill>
                  <a:srgbClr val="00AEEF"/>
                </a:solidFill>
                <a:latin typeface="Alexandria"/>
              </a:rPr>
              <a:t>Overview</a:t>
            </a: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: </a:t>
            </a:r>
            <a:r>
              <a:rPr lang="en-US" altLang="en-US" sz="2400" dirty="0">
                <a:latin typeface="Alexandria"/>
              </a:rPr>
              <a:t>The self-assessment is the initial step hospitals take to gauge their current compliance with accreditation standards. This step helps identify strengths and areas that need improvement.</a:t>
            </a: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Activities:</a:t>
            </a:r>
          </a:p>
          <a:p>
            <a:pPr marL="91440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Internal Audit: </a:t>
            </a:r>
            <a:r>
              <a:rPr lang="en-US" altLang="en-US" sz="2400" dirty="0">
                <a:latin typeface="Alexandria"/>
              </a:rPr>
              <a:t>Hospitals review and assess their processes, policies, and practices against the set accreditation standards. This could include auditing clinical processes like infection control, patient safety protocols, and administrative procedures</a:t>
            </a:r>
            <a:r>
              <a:rPr lang="en-US" altLang="en-US" sz="2400" dirty="0" smtClean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61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453500"/>
            <a:ext cx="5689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203E5F"/>
                </a:solidFill>
                <a:latin typeface="Alexandria"/>
              </a:rPr>
              <a:t>Step 1: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Self-Assessment</a:t>
            </a:r>
            <a:endParaRPr lang="ar-EG" sz="3200" b="1" dirty="0">
              <a:solidFill>
                <a:srgbClr val="F58221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6998" y="1345306"/>
            <a:ext cx="1088799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 smtClean="0">
                <a:solidFill>
                  <a:srgbClr val="00AEEF"/>
                </a:solidFill>
                <a:latin typeface="Alexandria"/>
              </a:rPr>
              <a:t>Key Questions (Examples):</a:t>
            </a:r>
            <a:endParaRPr lang="en-US" altLang="en-US" sz="2800" b="1" dirty="0">
              <a:solidFill>
                <a:srgbClr val="00AEEF"/>
              </a:solidFill>
              <a:latin typeface="Alexandria"/>
            </a:endParaRP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"Do our patient consent forms meet the required criteria</a:t>
            </a:r>
            <a:r>
              <a:rPr lang="en-US" altLang="en-US" sz="2400" dirty="0" smtClean="0">
                <a:latin typeface="Alexandria"/>
              </a:rPr>
              <a:t>?“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lexandria"/>
              </a:rPr>
              <a:t>"</a:t>
            </a:r>
            <a:r>
              <a:rPr lang="en-US" altLang="en-US" sz="2400" dirty="0">
                <a:latin typeface="Alexandria"/>
              </a:rPr>
              <a:t>Are our patient safety procedures in line with best practices</a:t>
            </a:r>
            <a:r>
              <a:rPr lang="en-US" altLang="en-US" sz="2400" dirty="0" smtClean="0">
                <a:latin typeface="Alexandria"/>
              </a:rPr>
              <a:t>?“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Alexandria"/>
              </a:rPr>
              <a:t>"</a:t>
            </a:r>
            <a:r>
              <a:rPr lang="en-US" altLang="en-US" sz="2400" dirty="0">
                <a:latin typeface="Alexandria"/>
              </a:rPr>
              <a:t>Do we comply with prescribed medication management protocols?"</a:t>
            </a:r>
          </a:p>
          <a:p>
            <a:pPr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Team Involvement: </a:t>
            </a:r>
            <a:r>
              <a:rPr lang="en-US" altLang="en-US" sz="2400" dirty="0">
                <a:latin typeface="Alexandria"/>
              </a:rPr>
              <a:t>Typically, multiple departments, including clinical, administrative, and quality assurance teams, are involved in this audit process to get a holistic view of the hospital’s adherence to standards.</a:t>
            </a:r>
          </a:p>
          <a:p>
            <a:pPr marL="628650" lvl="1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Goal: </a:t>
            </a:r>
            <a:r>
              <a:rPr lang="en-US" altLang="en-US" sz="2400" b="1" i="1" dirty="0">
                <a:latin typeface="Alexandria"/>
              </a:rPr>
              <a:t>The hospital identifies non-compliance areas early, allowing time to rectify them before the on-site survey</a:t>
            </a:r>
            <a:r>
              <a:rPr lang="en-US" altLang="en-US" sz="2400" b="1" i="1" dirty="0" smtClean="0">
                <a:latin typeface="Alexandria"/>
              </a:rPr>
              <a:t>.</a:t>
            </a:r>
            <a:endParaRPr lang="en-US" altLang="en-US" sz="2400" b="1" i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18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453500"/>
            <a:ext cx="5689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203E5F"/>
                </a:solidFill>
                <a:latin typeface="Alexandria"/>
              </a:rPr>
              <a:t>Step 2: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On-Site Survey</a:t>
            </a:r>
            <a:endParaRPr lang="ar-EG" sz="3200" b="1" dirty="0">
              <a:solidFill>
                <a:srgbClr val="F58221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6998" y="1529842"/>
            <a:ext cx="10887996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 smtClean="0">
                <a:solidFill>
                  <a:srgbClr val="00AEEF"/>
                </a:solidFill>
                <a:latin typeface="Alexandria"/>
              </a:rPr>
              <a:t>Overview</a:t>
            </a: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: </a:t>
            </a:r>
            <a:r>
              <a:rPr lang="en-US" altLang="en-US" sz="2800" dirty="0">
                <a:latin typeface="Alexandria"/>
              </a:rPr>
              <a:t>This step involves an on-site evaluation by an external surveyor or accreditation body. The surveyor assesses hospital operations, observes practices, and interviews staff and patients to ensure compliance with accreditation standards.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Surveyor Activities: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Observation of Procedures: </a:t>
            </a:r>
            <a:r>
              <a:rPr lang="en-US" altLang="en-US" sz="2400" dirty="0">
                <a:latin typeface="Alexandria"/>
              </a:rPr>
              <a:t>Surveyors observe various hospital operations to ensure protocols are followed. For example, observing surgeries to check that sterility protocols are being adhered to</a:t>
            </a:r>
            <a:r>
              <a:rPr lang="en-US" altLang="en-US" sz="2400" dirty="0" smtClean="0">
                <a:latin typeface="Alexandria"/>
              </a:rPr>
              <a:t>.</a:t>
            </a:r>
            <a:endParaRPr lang="en-US" altLang="en-US" dirty="0">
              <a:latin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30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453500"/>
            <a:ext cx="5689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203E5F"/>
                </a:solidFill>
                <a:latin typeface="Alexandria"/>
              </a:rPr>
              <a:t>Step 2: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On-Site Survey</a:t>
            </a:r>
            <a:endParaRPr lang="ar-EG" sz="3200" b="1" dirty="0">
              <a:solidFill>
                <a:srgbClr val="F58221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6998" y="1611475"/>
            <a:ext cx="10887996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 smtClean="0">
                <a:solidFill>
                  <a:srgbClr val="00AEEF"/>
                </a:solidFill>
                <a:latin typeface="Alexandria"/>
              </a:rPr>
              <a:t>Surveyor </a:t>
            </a: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Activities: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 smtClean="0">
                <a:solidFill>
                  <a:srgbClr val="F58221"/>
                </a:solidFill>
                <a:latin typeface="Alexandria"/>
              </a:rPr>
              <a:t>Emergency </a:t>
            </a: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Preparedness Drills: </a:t>
            </a:r>
            <a:r>
              <a:rPr lang="en-US" altLang="en-US" sz="2400" dirty="0">
                <a:latin typeface="Alexandria"/>
              </a:rPr>
              <a:t>Surveyors may participate in or observe emergency response drills, such as fire response drills, to ensure staff know how to react in emergencies</a:t>
            </a:r>
            <a:r>
              <a:rPr lang="en-US" altLang="en-US" sz="2400" dirty="0" smtClean="0">
                <a:latin typeface="Alexandria"/>
              </a:rPr>
              <a:t>.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Patient Interviews: </a:t>
            </a:r>
            <a:r>
              <a:rPr lang="en-US" altLang="en-US" sz="2400" dirty="0">
                <a:latin typeface="Alexandria"/>
              </a:rPr>
              <a:t>Surveyors interview patients to assess their experience. Example questions:</a:t>
            </a:r>
          </a:p>
          <a:p>
            <a:pPr marL="1257300" lvl="2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"Did the staff explain your treatment plan clearly?"</a:t>
            </a:r>
          </a:p>
          <a:p>
            <a:pPr marL="1257300" lvl="2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"Do you feel your rights as a patient are being respected</a:t>
            </a:r>
            <a:r>
              <a:rPr lang="en-US" altLang="en-US" sz="2400" b="1" dirty="0" smtClean="0">
                <a:latin typeface="Alexandria"/>
              </a:rPr>
              <a:t>?"</a:t>
            </a:r>
            <a:endParaRPr lang="en-US" alt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013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6189" y="453500"/>
            <a:ext cx="5689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203E5F"/>
                </a:solidFill>
                <a:latin typeface="Alexandria"/>
              </a:rPr>
              <a:t>Step 2: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On-Site Survey</a:t>
            </a:r>
            <a:endParaRPr lang="ar-EG" sz="3200" b="1" dirty="0">
              <a:solidFill>
                <a:srgbClr val="F58221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6998" y="1691138"/>
            <a:ext cx="1088799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 smtClean="0">
                <a:solidFill>
                  <a:srgbClr val="00AEEF"/>
                </a:solidFill>
                <a:latin typeface="Alexandria"/>
              </a:rPr>
              <a:t>Surveyor </a:t>
            </a: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Activities: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 smtClean="0">
                <a:solidFill>
                  <a:srgbClr val="F58221"/>
                </a:solidFill>
                <a:latin typeface="Alexandria"/>
              </a:rPr>
              <a:t>Document </a:t>
            </a:r>
            <a:r>
              <a:rPr lang="en-US" altLang="en-US" sz="2400" b="1" dirty="0">
                <a:solidFill>
                  <a:srgbClr val="F58221"/>
                </a:solidFill>
                <a:latin typeface="Alexandria"/>
              </a:rPr>
              <a:t>Review: </a:t>
            </a:r>
            <a:r>
              <a:rPr lang="en-US" altLang="en-US" sz="2400" dirty="0">
                <a:latin typeface="Alexandria"/>
              </a:rPr>
              <a:t>Surveyors review critical documentation, such as patient records, safety logs, and incident reports (e.g., medication errors) to ensure compliance with safety and privacy regulations.</a:t>
            </a: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solidFill>
                  <a:srgbClr val="00AEEF"/>
                </a:solidFill>
                <a:latin typeface="Alexandria"/>
              </a:rPr>
              <a:t>Goal: </a:t>
            </a:r>
            <a:r>
              <a:rPr lang="en-US" altLang="en-US" sz="2800" b="1" i="1" dirty="0">
                <a:latin typeface="Alexandria"/>
              </a:rPr>
              <a:t>The surveyor gathers evidence that the hospital meets or exceeds the required standards for accreditation</a:t>
            </a:r>
            <a:r>
              <a:rPr lang="en-US" altLang="en-US" sz="2800" b="1" i="1" dirty="0" smtClean="0">
                <a:latin typeface="Alexandria"/>
              </a:rPr>
              <a:t>.</a:t>
            </a:r>
            <a:endParaRPr lang="en-US" altLang="en-US" sz="2800" i="1" dirty="0" smtClean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61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99222" y="453500"/>
            <a:ext cx="62035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203E5F"/>
                </a:solidFill>
                <a:latin typeface="Alexandria"/>
              </a:rPr>
              <a:t>Step </a:t>
            </a:r>
            <a:r>
              <a:rPr lang="en-US" sz="3200" b="1" dirty="0" smtClean="0">
                <a:solidFill>
                  <a:srgbClr val="203E5F"/>
                </a:solidFill>
                <a:latin typeface="Alexandria"/>
              </a:rPr>
              <a:t>3: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Results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&amp; Improvement</a:t>
            </a:r>
            <a:endParaRPr lang="ar-EG" sz="3200" b="1" dirty="0">
              <a:solidFill>
                <a:srgbClr val="F58221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6997" y="1506602"/>
            <a:ext cx="1088799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b="1" dirty="0" smtClean="0">
                <a:solidFill>
                  <a:srgbClr val="00AEEF"/>
                </a:solidFill>
                <a:latin typeface="Alexandria"/>
              </a:rPr>
              <a:t>Overview</a:t>
            </a:r>
            <a:r>
              <a:rPr lang="en-US" altLang="en-US" sz="2000" b="1" dirty="0">
                <a:solidFill>
                  <a:srgbClr val="00AEEF"/>
                </a:solidFill>
                <a:latin typeface="Alexandria"/>
              </a:rPr>
              <a:t>: </a:t>
            </a:r>
            <a:r>
              <a:rPr lang="en-US" altLang="en-US" sz="2000" dirty="0">
                <a:latin typeface="Alexandria"/>
              </a:rPr>
              <a:t>After the on-site survey, the hospital receives feedback on its compliance. Based on the results, there are two possible outcomes: full accreditation or conditional approval.</a:t>
            </a: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b="1" dirty="0">
                <a:solidFill>
                  <a:srgbClr val="00AEEF"/>
                </a:solidFill>
                <a:latin typeface="Alexandria"/>
              </a:rPr>
              <a:t>Outcomes</a:t>
            </a:r>
            <a:r>
              <a:rPr lang="en-US" altLang="en-US" sz="2000" b="1" dirty="0" smtClean="0">
                <a:solidFill>
                  <a:srgbClr val="00AEEF"/>
                </a:solidFill>
                <a:latin typeface="Alexandria"/>
              </a:rPr>
              <a:t>: </a:t>
            </a:r>
            <a:r>
              <a:rPr lang="en-US" altLang="en-US" sz="2000" b="1" i="1" dirty="0" smtClean="0">
                <a:solidFill>
                  <a:srgbClr val="203E5F"/>
                </a:solidFill>
                <a:latin typeface="Alexandria"/>
              </a:rPr>
              <a:t>Either:</a:t>
            </a:r>
            <a:endParaRPr lang="en-US" altLang="en-US" sz="2000" b="1" i="1" dirty="0">
              <a:solidFill>
                <a:srgbClr val="203E5F"/>
              </a:solidFill>
              <a:latin typeface="Alexandria"/>
            </a:endParaRPr>
          </a:p>
          <a:p>
            <a:pPr marL="971550" lvl="1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UcPeriod"/>
            </a:pPr>
            <a:r>
              <a:rPr lang="en-US" altLang="en-US" sz="2000" b="1" dirty="0">
                <a:solidFill>
                  <a:srgbClr val="F58221"/>
                </a:solidFill>
                <a:latin typeface="Alexandria"/>
              </a:rPr>
              <a:t>Full Accreditation:</a:t>
            </a:r>
          </a:p>
          <a:p>
            <a:pPr marL="1371600" lvl="2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000" b="1" dirty="0">
                <a:solidFill>
                  <a:srgbClr val="203E5F"/>
                </a:solidFill>
                <a:latin typeface="Alexandria"/>
              </a:rPr>
              <a:t>What it means: </a:t>
            </a:r>
            <a:r>
              <a:rPr lang="en-US" altLang="en-US" sz="2000" dirty="0">
                <a:latin typeface="Alexandria"/>
              </a:rPr>
              <a:t>The hospital has successfully met all the necessary standards and has demonstrated consistent, high-quality patient care and operational processes.</a:t>
            </a:r>
          </a:p>
          <a:p>
            <a:pPr marL="1371600" lvl="2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000" b="1" dirty="0">
                <a:solidFill>
                  <a:srgbClr val="203E5F"/>
                </a:solidFill>
                <a:latin typeface="Alexandria"/>
              </a:rPr>
              <a:t>Next Steps: </a:t>
            </a:r>
            <a:r>
              <a:rPr lang="en-US" altLang="en-US" sz="2000" dirty="0">
                <a:latin typeface="Alexandria"/>
              </a:rPr>
              <a:t>Celebrate the achievement, but the work isn’t over. Continuous monitoring and improvement are essential to maintaining the accreditation status. Hospitals must regularly assess their practices and strive for ongoing improvement</a:t>
            </a:r>
            <a:r>
              <a:rPr lang="en-US" altLang="en-US" sz="2000" dirty="0" smtClean="0">
                <a:latin typeface="Alexandria"/>
              </a:rPr>
              <a:t>.</a:t>
            </a:r>
            <a:endParaRPr lang="en-US" altLang="en-US" sz="20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57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99222" y="453500"/>
            <a:ext cx="62035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203E5F"/>
                </a:solidFill>
                <a:latin typeface="Alexandria"/>
              </a:rPr>
              <a:t>Step </a:t>
            </a:r>
            <a:r>
              <a:rPr lang="en-US" sz="3200" b="1" dirty="0" smtClean="0">
                <a:solidFill>
                  <a:srgbClr val="203E5F"/>
                </a:solidFill>
                <a:latin typeface="Alexandria"/>
              </a:rPr>
              <a:t>3: </a:t>
            </a:r>
            <a:r>
              <a:rPr lang="en-US" sz="3200" b="1" dirty="0" smtClean="0">
                <a:solidFill>
                  <a:srgbClr val="F58221"/>
                </a:solidFill>
                <a:latin typeface="Alexandria"/>
              </a:rPr>
              <a:t>Results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&amp; Improvement</a:t>
            </a:r>
            <a:endParaRPr lang="ar-EG" sz="3200" b="1" dirty="0">
              <a:solidFill>
                <a:srgbClr val="F58221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6997" y="1446142"/>
            <a:ext cx="1088799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b="1" dirty="0" smtClean="0">
                <a:solidFill>
                  <a:srgbClr val="00AEEF"/>
                </a:solidFill>
                <a:latin typeface="Alexandria"/>
              </a:rPr>
              <a:t>Outcomes: </a:t>
            </a:r>
            <a:r>
              <a:rPr lang="en-US" altLang="en-US" sz="2000" b="1" i="1" dirty="0" smtClean="0">
                <a:solidFill>
                  <a:srgbClr val="203E5F"/>
                </a:solidFill>
                <a:latin typeface="Alexandria"/>
              </a:rPr>
              <a:t>Either:</a:t>
            </a:r>
            <a:endParaRPr lang="en-US" altLang="en-US" sz="2000" b="1" i="1" dirty="0">
              <a:solidFill>
                <a:srgbClr val="203E5F"/>
              </a:solidFill>
              <a:latin typeface="Alexandria"/>
            </a:endParaRPr>
          </a:p>
          <a:p>
            <a:pPr marL="971550" lvl="1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UcPeriod" startAt="2"/>
            </a:pPr>
            <a:r>
              <a:rPr lang="en-US" altLang="en-US" sz="2000" b="1" dirty="0" smtClean="0">
                <a:solidFill>
                  <a:srgbClr val="F58221"/>
                </a:solidFill>
                <a:latin typeface="Alexandria"/>
              </a:rPr>
              <a:t>Conditional </a:t>
            </a:r>
            <a:r>
              <a:rPr lang="en-US" altLang="en-US" sz="2000" b="1" dirty="0">
                <a:solidFill>
                  <a:srgbClr val="F58221"/>
                </a:solidFill>
                <a:latin typeface="Alexandria"/>
              </a:rPr>
              <a:t>Approval:</a:t>
            </a:r>
          </a:p>
          <a:p>
            <a:pPr marL="1371600" lvl="2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000" b="1" dirty="0">
                <a:solidFill>
                  <a:srgbClr val="203E5F"/>
                </a:solidFill>
                <a:latin typeface="Alexandria"/>
              </a:rPr>
              <a:t>What it means: </a:t>
            </a:r>
            <a:r>
              <a:rPr lang="en-US" altLang="en-US" sz="2000" dirty="0">
                <a:latin typeface="Alexandria"/>
              </a:rPr>
              <a:t>The hospital did not meet one or more critical standards and is given time to correct these issues.</a:t>
            </a:r>
          </a:p>
          <a:p>
            <a:pPr marL="1371600" lvl="2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000" b="1" dirty="0">
                <a:solidFill>
                  <a:srgbClr val="203E5F"/>
                </a:solidFill>
                <a:latin typeface="Alexandria"/>
              </a:rPr>
              <a:t>Next Steps: </a:t>
            </a:r>
            <a:r>
              <a:rPr lang="en-US" altLang="en-US" sz="2000" dirty="0">
                <a:latin typeface="Alexandria"/>
              </a:rPr>
              <a:t>Hospitals must address identified gaps before re-assessment. For example, if the surveyor found weaknesses in record-keeping, the hospital would need to improve its documentation practices and then request a follow-up survey.</a:t>
            </a:r>
          </a:p>
          <a:p>
            <a:pPr marL="1371600" lvl="2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000" b="1" dirty="0">
                <a:solidFill>
                  <a:srgbClr val="203E5F"/>
                </a:solidFill>
                <a:latin typeface="Alexandria"/>
              </a:rPr>
              <a:t>Action Plan: </a:t>
            </a:r>
            <a:r>
              <a:rPr lang="en-US" altLang="en-US" sz="2000" dirty="0">
                <a:latin typeface="Alexandria"/>
              </a:rPr>
              <a:t>The hospital typically creates an action plan that addresses each identified gap, outlines steps to fix issues, and sets deadlines for completion.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000" b="1" dirty="0" smtClean="0">
                <a:solidFill>
                  <a:srgbClr val="00AEEF"/>
                </a:solidFill>
                <a:latin typeface="Alexandria"/>
              </a:rPr>
              <a:t>Goal: </a:t>
            </a:r>
            <a:r>
              <a:rPr lang="en-US" altLang="en-US" sz="2000" b="1" i="1" dirty="0" smtClean="0">
                <a:latin typeface="Alexandria"/>
              </a:rPr>
              <a:t>The </a:t>
            </a:r>
            <a:r>
              <a:rPr lang="en-US" altLang="en-US" sz="2000" b="1" i="1" dirty="0">
                <a:latin typeface="Alexandria"/>
              </a:rPr>
              <a:t>goal of this phase is to ensure hospitals are committed to maintaining </a:t>
            </a:r>
            <a:r>
              <a:rPr lang="en-US" altLang="en-US" sz="2000" b="1" i="1" dirty="0" smtClean="0">
                <a:latin typeface="Alexandria"/>
              </a:rPr>
              <a:t>quality </a:t>
            </a:r>
            <a:r>
              <a:rPr lang="en-US" altLang="en-US" sz="2000" b="1" i="1" dirty="0">
                <a:latin typeface="Alexandria"/>
              </a:rPr>
              <a:t>standards and continually improving patient care and safety</a:t>
            </a:r>
            <a:r>
              <a:rPr lang="en-US" altLang="en-US" sz="2000" b="1" i="1" dirty="0" smtClean="0">
                <a:latin typeface="Alexandria"/>
              </a:rPr>
              <a:t>.</a:t>
            </a:r>
            <a:endParaRPr lang="en-US" altLang="en-US" sz="2000" i="1" dirty="0" smtClean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9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hought Bubble: Cloud 6">
            <a:extLst>
              <a:ext uri="{FF2B5EF4-FFF2-40B4-BE49-F238E27FC236}">
                <a16:creationId xmlns:a16="http://schemas.microsoft.com/office/drawing/2014/main" id="{63F82DF9-CE65-4105-8F45-C5ABD30CE335}"/>
              </a:ext>
            </a:extLst>
          </p:cNvPr>
          <p:cNvSpPr/>
          <p:nvPr/>
        </p:nvSpPr>
        <p:spPr>
          <a:xfrm>
            <a:off x="198120" y="1201227"/>
            <a:ext cx="7741920" cy="5338947"/>
          </a:xfrm>
          <a:prstGeom prst="cloudCallout">
            <a:avLst>
              <a:gd name="adj1" fmla="val 60326"/>
              <a:gd name="adj2" fmla="val 8514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>
              <a:lnSpc>
                <a:spcPct val="150000"/>
              </a:lnSpc>
            </a:pPr>
            <a:r>
              <a:rPr lang="en-US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Future </a:t>
            </a:r>
            <a:r>
              <a:rPr 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203E5F"/>
                </a:solidFill>
                <a:latin typeface="Alexandria"/>
              </a:rPr>
              <a:t>Trends</a:t>
            </a:r>
            <a:endParaRPr lang="ar-EG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1489099"/>
            <a:ext cx="3068591" cy="4763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864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99222" y="453500"/>
            <a:ext cx="62035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203E5F"/>
                </a:solidFill>
                <a:latin typeface="Alexandria"/>
              </a:rPr>
              <a:t>Future Trends</a:t>
            </a:r>
            <a:endParaRPr lang="ar-EG" sz="3200" b="1" dirty="0">
              <a:solidFill>
                <a:srgbClr val="F58221"/>
              </a:solidFill>
              <a:latin typeface="Alexand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6997" y="1446142"/>
            <a:ext cx="108879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Digital </a:t>
            </a:r>
            <a:r>
              <a:rPr lang="en-US" sz="2800" b="1" dirty="0" smtClean="0">
                <a:solidFill>
                  <a:srgbClr val="00AEEF"/>
                </a:solidFill>
                <a:latin typeface="Alexandria"/>
              </a:rPr>
              <a:t>Transformation:</a:t>
            </a:r>
            <a:endParaRPr lang="en-US" sz="2800" b="1" dirty="0">
              <a:solidFill>
                <a:srgbClr val="00AEEF"/>
              </a:solidFill>
              <a:latin typeface="Alexandria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Electronic </a:t>
            </a:r>
            <a:r>
              <a:rPr lang="en-US" sz="2400" b="1" dirty="0">
                <a:latin typeface="Alexandria"/>
              </a:rPr>
              <a:t>Health Records (EHRs</a:t>
            </a:r>
            <a:r>
              <a:rPr lang="en-US" sz="2400" b="1" dirty="0" smtClean="0">
                <a:latin typeface="Alexandria"/>
              </a:rPr>
              <a:t>): </a:t>
            </a:r>
            <a:r>
              <a:rPr lang="en-US" sz="2400" dirty="0">
                <a:latin typeface="Alexandria"/>
              </a:rPr>
              <a:t>Streamline documentation for accreditation audits.  </a:t>
            </a:r>
            <a:endParaRPr lang="en-US" sz="2400" dirty="0" smtClean="0">
              <a:latin typeface="Alexandria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Telemedicine: </a:t>
            </a:r>
            <a:r>
              <a:rPr lang="en-US" sz="2400" dirty="0">
                <a:latin typeface="Alexandria"/>
              </a:rPr>
              <a:t>New standards for virtual care quality. 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00AEEF"/>
                </a:solidFill>
                <a:latin typeface="Alexandria"/>
              </a:rPr>
              <a:t>Patient-Centered Innovations: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Real-Time </a:t>
            </a:r>
            <a:r>
              <a:rPr lang="en-US" sz="2400" b="1" dirty="0">
                <a:latin typeface="Alexandria"/>
              </a:rPr>
              <a:t>Feedback</a:t>
            </a:r>
            <a:r>
              <a:rPr lang="en-US" sz="2400" b="1" dirty="0" smtClean="0">
                <a:latin typeface="Alexandria"/>
              </a:rPr>
              <a:t>: </a:t>
            </a:r>
            <a:r>
              <a:rPr lang="en-US" sz="2400" dirty="0">
                <a:latin typeface="Alexandria"/>
              </a:rPr>
              <a:t>Apps let patients report experiences during hospital stays.  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 smtClean="0">
                <a:latin typeface="Alexandria"/>
              </a:rPr>
              <a:t>Outcome </a:t>
            </a:r>
            <a:r>
              <a:rPr lang="en-US" sz="2400" b="1" dirty="0">
                <a:latin typeface="Alexandria"/>
              </a:rPr>
              <a:t>Transparency</a:t>
            </a:r>
            <a:r>
              <a:rPr lang="en-US" sz="2400" b="1" dirty="0" smtClean="0">
                <a:latin typeface="Alexandria"/>
              </a:rPr>
              <a:t>: </a:t>
            </a:r>
            <a:r>
              <a:rPr lang="en-US" sz="2400" dirty="0">
                <a:latin typeface="Alexandria"/>
              </a:rPr>
              <a:t>Public dashboards show accreditation scores (e.g., infection rates). 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00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99222" y="453500"/>
            <a:ext cx="62035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6997" y="1446142"/>
            <a:ext cx="108879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 smtClean="0">
                <a:latin typeface="Alexandria"/>
              </a:rPr>
              <a:t>Accreditation</a:t>
            </a:r>
            <a:r>
              <a:rPr lang="en-US" sz="2800" dirty="0" smtClean="0">
                <a:latin typeface="Alexandria"/>
              </a:rPr>
              <a:t> </a:t>
            </a:r>
            <a:r>
              <a:rPr lang="en-US" sz="2800" dirty="0">
                <a:latin typeface="Alexandria"/>
              </a:rPr>
              <a:t>= voluntary "quality seal"; </a:t>
            </a:r>
            <a:r>
              <a:rPr lang="en-US" sz="2800" b="1" dirty="0" smtClean="0">
                <a:latin typeface="Alexandria"/>
              </a:rPr>
              <a:t>Certification</a:t>
            </a:r>
            <a:r>
              <a:rPr lang="en-US" sz="2800" dirty="0" smtClean="0">
                <a:latin typeface="Alexandria"/>
              </a:rPr>
              <a:t> </a:t>
            </a:r>
            <a:r>
              <a:rPr lang="en-US" sz="2800" dirty="0">
                <a:latin typeface="Alexandria"/>
              </a:rPr>
              <a:t>= specialized competence; </a:t>
            </a:r>
            <a:r>
              <a:rPr lang="en-US" sz="2800" b="1" dirty="0" smtClean="0">
                <a:latin typeface="Alexandria"/>
              </a:rPr>
              <a:t>Licensure</a:t>
            </a:r>
            <a:r>
              <a:rPr lang="en-US" sz="2800" dirty="0" smtClean="0">
                <a:latin typeface="Alexandria"/>
              </a:rPr>
              <a:t> </a:t>
            </a:r>
            <a:r>
              <a:rPr lang="en-US" sz="2800" dirty="0">
                <a:latin typeface="Alexandria"/>
              </a:rPr>
              <a:t>= legal requirement.  </a:t>
            </a:r>
            <a:endParaRPr lang="en-US" sz="2800" dirty="0" smtClean="0">
              <a:latin typeface="Alexandria"/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 smtClean="0">
                <a:latin typeface="Alexandria"/>
              </a:rPr>
              <a:t>Flexner </a:t>
            </a:r>
            <a:r>
              <a:rPr lang="en-US" sz="2800" b="1" dirty="0">
                <a:latin typeface="Alexandria"/>
              </a:rPr>
              <a:t>Report (1910</a:t>
            </a:r>
            <a:r>
              <a:rPr lang="en-US" sz="2800" b="1" dirty="0" smtClean="0">
                <a:latin typeface="Alexandria"/>
              </a:rPr>
              <a:t>) </a:t>
            </a:r>
            <a:r>
              <a:rPr lang="en-US" sz="2800" dirty="0">
                <a:latin typeface="Alexandria"/>
              </a:rPr>
              <a:t>reformed medical education, paving the way for modern accreditation.  </a:t>
            </a:r>
            <a:endParaRPr lang="en-US" sz="2800" dirty="0" smtClean="0">
              <a:latin typeface="Alexandria"/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 smtClean="0">
                <a:latin typeface="Alexandria"/>
              </a:rPr>
              <a:t>JCI </a:t>
            </a:r>
            <a:r>
              <a:rPr lang="en-US" sz="2800" dirty="0">
                <a:latin typeface="Alexandria"/>
              </a:rPr>
              <a:t>ensures global patient safety; **ISO** focuses on process efficiency.  </a:t>
            </a:r>
            <a:endParaRPr lang="en-US" sz="2800" dirty="0" smtClean="0">
              <a:latin typeface="Alexandria"/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1" dirty="0" smtClean="0">
                <a:latin typeface="Alexandria"/>
              </a:rPr>
              <a:t>Accreditation </a:t>
            </a:r>
            <a:r>
              <a:rPr lang="en-US" sz="2800" b="1" dirty="0">
                <a:latin typeface="Alexandria"/>
              </a:rPr>
              <a:t>boosts </a:t>
            </a:r>
            <a:r>
              <a:rPr lang="en-US" sz="2800" dirty="0">
                <a:latin typeface="Alexandria"/>
              </a:rPr>
              <a:t>trust, standardization, reimbursements, and reduces risks</a:t>
            </a:r>
            <a:r>
              <a:rPr lang="en-US" sz="2800" dirty="0" smtClean="0">
                <a:latin typeface="Alexandria"/>
              </a:rPr>
              <a:t>.</a:t>
            </a: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61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222811"/>
            <a:ext cx="11362543" cy="53939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99222" y="453500"/>
            <a:ext cx="62035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5060" y="34060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1" y="4427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4" y="68277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6997" y="1611475"/>
            <a:ext cx="10887996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 startAt="5"/>
            </a:pPr>
            <a:r>
              <a:rPr lang="en-US" sz="2800" b="1" dirty="0" smtClean="0">
                <a:latin typeface="Alexandria"/>
              </a:rPr>
              <a:t>Four pillars: </a:t>
            </a:r>
            <a:r>
              <a:rPr lang="en-US" sz="2800" dirty="0">
                <a:latin typeface="Alexandria"/>
              </a:rPr>
              <a:t>Governance, Education, Standards, and Surveys.  </a:t>
            </a:r>
            <a:endParaRPr lang="en-US" sz="2800" dirty="0" smtClean="0">
              <a:latin typeface="Alexandria"/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5"/>
            </a:pPr>
            <a:r>
              <a:rPr lang="en-US" sz="2800" b="1" dirty="0" smtClean="0">
                <a:latin typeface="Alexandria"/>
              </a:rPr>
              <a:t>Steps: </a:t>
            </a:r>
            <a:r>
              <a:rPr lang="en-US" sz="2800" dirty="0">
                <a:latin typeface="Alexandria"/>
              </a:rPr>
              <a:t>Self-assessment → On-site survey → Continuous improvement.  </a:t>
            </a:r>
            <a:endParaRPr lang="en-US" sz="2800" dirty="0" smtClean="0">
              <a:latin typeface="Alexandria"/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5"/>
            </a:pPr>
            <a:r>
              <a:rPr lang="en-US" sz="2800" b="1" dirty="0" smtClean="0">
                <a:latin typeface="Alexandria"/>
              </a:rPr>
              <a:t>Future trends: </a:t>
            </a:r>
            <a:r>
              <a:rPr lang="en-US" sz="2800" dirty="0">
                <a:latin typeface="Alexandria"/>
              </a:rPr>
              <a:t>EHRs, telemedicine, and real-time patient feedback.  </a:t>
            </a:r>
            <a:endParaRPr lang="en-US" sz="2800" dirty="0" smtClean="0">
              <a:latin typeface="Alexandria"/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 startAt="5"/>
            </a:pPr>
            <a:r>
              <a:rPr lang="en-US" sz="2800" b="1" dirty="0" smtClean="0">
                <a:latin typeface="Alexandria"/>
              </a:rPr>
              <a:t>Accreditation </a:t>
            </a:r>
            <a:r>
              <a:rPr lang="en-US" sz="2800" b="1" dirty="0">
                <a:latin typeface="Alexandria"/>
              </a:rPr>
              <a:t>= </a:t>
            </a:r>
            <a:r>
              <a:rPr lang="en-US" sz="2800" dirty="0">
                <a:latin typeface="Alexandria"/>
              </a:rPr>
              <a:t>ongoing commitment to excellence, not just a milestone</a:t>
            </a:r>
            <a:r>
              <a:rPr lang="en-US" sz="2800" dirty="0" smtClean="0">
                <a:latin typeface="Alexandria"/>
              </a:rPr>
              <a:t>.</a:t>
            </a: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16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AC450902-4368-460E-A078-435217A3C68B}"/>
</file>

<file path=docProps/app.xml><?xml version="1.0" encoding="utf-8"?>
<Properties xmlns="http://schemas.openxmlformats.org/officeDocument/2006/extended-properties" xmlns:vt="http://schemas.openxmlformats.org/officeDocument/2006/docPropsVTypes">
  <TotalTime>4257</TotalTime>
  <Words>2183</Words>
  <Application>Microsoft Office PowerPoint</Application>
  <PresentationFormat>Widescreen</PresentationFormat>
  <Paragraphs>299</Paragraphs>
  <Slides>40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Alexandria</vt:lpstr>
      <vt:lpstr>Arial</vt:lpstr>
      <vt:lpstr>Book Antiqua</vt:lpstr>
      <vt:lpstr>Calibri</vt:lpstr>
      <vt:lpstr>Calibri Light</vt:lpstr>
      <vt:lpstr>Lora</vt:lpstr>
      <vt:lpstr>Roboto Light</vt:lpstr>
      <vt:lpstr>Wingdings</vt:lpstr>
      <vt:lpstr>Office Theme</vt:lpstr>
      <vt:lpstr>PowerPoint Presentation</vt:lpstr>
      <vt:lpstr>Our Roadmap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 HISHAM</cp:lastModifiedBy>
  <cp:revision>633</cp:revision>
  <dcterms:created xsi:type="dcterms:W3CDTF">2023-04-29T09:08:00Z</dcterms:created>
  <dcterms:modified xsi:type="dcterms:W3CDTF">2025-04-01T19:09:50Z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