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8" r:id="rId5"/>
    <p:sldId id="497" r:id="rId6"/>
    <p:sldId id="313" r:id="rId7"/>
    <p:sldId id="276" r:id="rId8"/>
    <p:sldId id="499" r:id="rId9"/>
    <p:sldId id="501" r:id="rId10"/>
    <p:sldId id="527" r:id="rId11"/>
    <p:sldId id="528" r:id="rId12"/>
    <p:sldId id="521" r:id="rId13"/>
    <p:sldId id="502" r:id="rId14"/>
    <p:sldId id="529" r:id="rId15"/>
    <p:sldId id="530" r:id="rId16"/>
    <p:sldId id="256" r:id="rId17"/>
    <p:sldId id="506" r:id="rId18"/>
    <p:sldId id="510" r:id="rId19"/>
    <p:sldId id="511" r:id="rId20"/>
    <p:sldId id="512" r:id="rId21"/>
    <p:sldId id="513" r:id="rId22"/>
    <p:sldId id="514" r:id="rId23"/>
    <p:sldId id="507" r:id="rId24"/>
    <p:sldId id="515" r:id="rId25"/>
    <p:sldId id="516" r:id="rId26"/>
    <p:sldId id="517" r:id="rId27"/>
    <p:sldId id="518" r:id="rId28"/>
    <p:sldId id="519" r:id="rId29"/>
    <p:sldId id="531" r:id="rId30"/>
    <p:sldId id="520" r:id="rId31"/>
    <p:sldId id="523" r:id="rId32"/>
    <p:sldId id="535" r:id="rId33"/>
    <p:sldId id="524" r:id="rId34"/>
    <p:sldId id="534" r:id="rId35"/>
    <p:sldId id="525" r:id="rId36"/>
    <p:sldId id="526" r:id="rId37"/>
    <p:sldId id="532" r:id="rId38"/>
    <p:sldId id="538" r:id="rId39"/>
    <p:sldId id="539" r:id="rId40"/>
    <p:sldId id="540" r:id="rId41"/>
    <p:sldId id="500" r:id="rId42"/>
    <p:sldId id="504" r:id="rId43"/>
    <p:sldId id="53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497"/>
            <p14:sldId id="313"/>
            <p14:sldId id="276"/>
            <p14:sldId id="499"/>
            <p14:sldId id="501"/>
            <p14:sldId id="527"/>
            <p14:sldId id="528"/>
            <p14:sldId id="521"/>
            <p14:sldId id="502"/>
            <p14:sldId id="529"/>
            <p14:sldId id="530"/>
            <p14:sldId id="256"/>
            <p14:sldId id="506"/>
            <p14:sldId id="510"/>
            <p14:sldId id="511"/>
            <p14:sldId id="512"/>
            <p14:sldId id="513"/>
            <p14:sldId id="514"/>
            <p14:sldId id="507"/>
            <p14:sldId id="515"/>
            <p14:sldId id="516"/>
            <p14:sldId id="517"/>
            <p14:sldId id="518"/>
            <p14:sldId id="519"/>
            <p14:sldId id="531"/>
            <p14:sldId id="520"/>
            <p14:sldId id="523"/>
            <p14:sldId id="535"/>
            <p14:sldId id="524"/>
            <p14:sldId id="534"/>
            <p14:sldId id="525"/>
            <p14:sldId id="526"/>
            <p14:sldId id="532"/>
            <p14:sldId id="538"/>
            <p14:sldId id="539"/>
            <p14:sldId id="540"/>
            <p14:sldId id="500"/>
            <p14:sldId id="504"/>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92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22465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9.svg"/><Relationship Id="rId4" Type="http://schemas.openxmlformats.org/officeDocument/2006/relationships/image" Target="../media/image18.sv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png"/><Relationship Id="rId7" Type="http://schemas.openxmlformats.org/officeDocument/2006/relationships/image" Target="../media/image26.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5.png"/><Relationship Id="rId11" Type="http://schemas.openxmlformats.org/officeDocument/2006/relationships/image" Target="../media/image30.svg"/><Relationship Id="rId5" Type="http://schemas.openxmlformats.org/officeDocument/2006/relationships/image" Target="../media/image24.sv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sv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36.svg"/><Relationship Id="rId4" Type="http://schemas.openxmlformats.org/officeDocument/2006/relationships/image" Target="../media/image35.svg"/></Relationships>
</file>

<file path=ppt/slides/_rels/slide16.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0.svg"/><Relationship Id="rId5" Type="http://schemas.openxmlformats.org/officeDocument/2006/relationships/image" Target="../media/image39.svg"/><Relationship Id="rId4" Type="http://schemas.openxmlformats.org/officeDocument/2006/relationships/image" Target="../media/image38.svg"/></Relationships>
</file>

<file path=ppt/slides/_rels/slide17.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0.sv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52.svg"/><Relationship Id="rId4" Type="http://schemas.openxmlformats.org/officeDocument/2006/relationships/image" Target="../media/image51.svg"/></Relationships>
</file>

<file path=ppt/slides/_rels/slide23.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54.png"/></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61.svg"/><Relationship Id="rId5" Type="http://schemas.openxmlformats.org/officeDocument/2006/relationships/image" Target="../media/image60.svg"/><Relationship Id="rId4" Type="http://schemas.openxmlformats.org/officeDocument/2006/relationships/image" Target="../media/image59.sv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62.png"/></Relationships>
</file>

<file path=ppt/slides/_rels/slide33.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asjp.cerist.dz/en/downArticle/717/7/2/174050?utm_source=chatgpt.com" TargetMode="External"/><Relationship Id="rId7" Type="http://schemas.openxmlformats.org/officeDocument/2006/relationships/hyperlink" Target="https://search.shamaa.org/PDF/Articles/JOJej/JejVol9SpecialIssue10Y2024/jej_2024-v9-spen-10_362-382.pdf?utm_source=chatgpt.com"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jsst.journals.ekb.eg/article_376550_8cbe3f9655412f556784a10996a2c6f3.pdf?utm_source=chatgpt.com" TargetMode="External"/><Relationship Id="rId5" Type="http://schemas.openxmlformats.org/officeDocument/2006/relationships/hyperlink" Target="https://asjp.cerist.dz/en/downArticle/97/23/1/195844?utm_source=chatgpt.com" TargetMode="External"/><Relationship Id="rId4" Type="http://schemas.openxmlformats.org/officeDocument/2006/relationships/hyperlink" Target="https://journals.ajsrp.com/index.php/jeals/article/download/5841/5564/8761?utm_source=chatgpt.com"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jssh.edu.af/jssh/article/download/131/64/1108?utm_source=chatgpt.com" TargetMode="External"/><Relationship Id="rId7" Type="http://schemas.openxmlformats.org/officeDocument/2006/relationships/hyperlink" Target="https://www.emerald.com/ccij/article/29/3/285/1233702?utm_source=chatgpt.com"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journals.sagepub.com/doi/10.1177/21582440251399773?utm_source=chatgpt.com" TargetMode="External"/><Relationship Id="rId5" Type="http://schemas.openxmlformats.org/officeDocument/2006/relationships/hyperlink" Target="https://www.ecgi.global/sites/default/files/working_papers/documents/informationflows.pdf?utm_source=chatgpt.com" TargetMode="External"/><Relationship Id="rId4" Type="http://schemas.openxmlformats.org/officeDocument/2006/relationships/hyperlink" Target="https://www.emerald.com/prr/article/8/3/633/1229199/How-information-technology-influences?utm_source=chatgpt.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67.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520996" y="2360751"/>
            <a:ext cx="541021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الاتصالات التنظيمية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a:t>
            </a:r>
            <a:r>
              <a:rPr kumimoji="0" lang="en-US"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6</a:t>
            </a:r>
            <a:r>
              <a:rPr kumimoji="0" lang="ar-EG"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15</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9650"/>
    </mc:Choice>
    <mc:Fallback xmlns="">
      <p:transition spd="slow" advTm="96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998639" y="2999315"/>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216837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318783" y="646943"/>
            <a:ext cx="5692786" cy="219970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المحاضرة الثا</a:t>
            </a:r>
            <a:r>
              <a:rPr lang="ar-EG" sz="2400" b="1">
                <a:solidFill>
                  <a:srgbClr val="00B0F0"/>
                </a:solidFill>
                <a:latin typeface="Alexandria" pitchFamily="2" charset="-78"/>
                <a:cs typeface="Alexandria" pitchFamily="2" charset="-78"/>
              </a:rPr>
              <a:t>لثة</a:t>
            </a:r>
            <a:endParaRPr kumimoji="0" lang="ar-EG"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مبادئ الاتصال التنظيمي </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والمفاهيم الإدارية</a:t>
            </a:r>
          </a:p>
        </p:txBody>
      </p:sp>
      <p:sp>
        <p:nvSpPr>
          <p:cNvPr id="42" name="TextBox 41"/>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78"/>
    </mc:Choice>
    <mc:Fallback xmlns="">
      <p:transition spd="slow" advTm="7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763154" cy="478530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8951218" y="1178706"/>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ar-EG" sz="4000" b="1">
                <a:solidFill>
                  <a:schemeClr val="bg1"/>
                </a:solidFill>
                <a:latin typeface="Alexandria" charset="0"/>
                <a:cs typeface="Alexandria" charset="0"/>
              </a:rPr>
              <a:t>3</a:t>
            </a:r>
            <a:endParaRPr lang="en-US" sz="4000" b="1">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7" name="Group 26">
            <a:extLst>
              <a:ext uri="{FF2B5EF4-FFF2-40B4-BE49-F238E27FC236}">
                <a16:creationId xmlns:a16="http://schemas.microsoft.com/office/drawing/2014/main" id="{0FCC7BD9-F035-9E2E-1C51-042BDF5504C1}"/>
              </a:ext>
            </a:extLst>
          </p:cNvPr>
          <p:cNvGrpSpPr/>
          <p:nvPr/>
        </p:nvGrpSpPr>
        <p:grpSpPr>
          <a:xfrm>
            <a:off x="1538869" y="1799304"/>
            <a:ext cx="10456632" cy="4677324"/>
            <a:chOff x="38919" y="883593"/>
            <a:chExt cx="8608963" cy="3905398"/>
          </a:xfrm>
        </p:grpSpPr>
        <p:sp>
          <p:nvSpPr>
            <p:cNvPr id="29" name="Text 1"/>
            <p:cNvSpPr/>
            <p:nvPr/>
          </p:nvSpPr>
          <p:spPr>
            <a:xfrm>
              <a:off x="38919" y="883593"/>
              <a:ext cx="8608963" cy="162818"/>
            </a:xfrm>
            <a:prstGeom prst="rect">
              <a:avLst/>
            </a:prstGeom>
            <a:noFill/>
            <a:ln/>
          </p:spPr>
          <p:txBody>
            <a:bodyPr wrap="none" lIns="0" tIns="0" rIns="0" bIns="0" rtlCol="0" anchor="t"/>
            <a:lstStyle/>
            <a:p>
              <a:pPr marL="0" marR="0" lvl="0" indent="0" algn="just"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بنهاية هذه المحاضرة، يكون الطالب قادرًا على:</a:t>
              </a:r>
              <a:endParaRPr kumimoji="0" lang="ar-SA" sz="1600" b="0" i="0" u="none" strike="noStrike" kern="0" cap="none" spc="0" normalizeH="0" baseline="0" noProof="0" dirty="0">
                <a:ln>
                  <a:noFill/>
                </a:ln>
                <a:solidFill>
                  <a:prstClr val="black"/>
                </a:solidFill>
                <a:effectLst/>
                <a:uLnTx/>
                <a:uFillTx/>
              </a:endParaRPr>
            </a:p>
          </p:txBody>
        </p:sp>
        <p:pic>
          <p:nvPicPr>
            <p:cNvPr id="30" name="Image 0"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1153195"/>
              <a:ext cx="8151763" cy="651197"/>
            </a:xfrm>
            <a:prstGeom prst="rect">
              <a:avLst/>
            </a:prstGeom>
          </p:spPr>
        </p:pic>
        <p:sp>
          <p:nvSpPr>
            <p:cNvPr id="31" name="Text 2"/>
            <p:cNvSpPr/>
            <p:nvPr/>
          </p:nvSpPr>
          <p:spPr>
            <a:xfrm>
              <a:off x="8332812" y="1377032"/>
              <a:ext cx="162744" cy="20344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35" name="Text 3"/>
            <p:cNvSpPr/>
            <p:nvPr/>
          </p:nvSpPr>
          <p:spPr>
            <a:xfrm>
              <a:off x="6747793" y="1275978"/>
              <a:ext cx="1356717" cy="16951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فهم العلاقة الجوهرية</a:t>
              </a:r>
              <a:endParaRPr kumimoji="0" lang="ar-SA" sz="1600" b="0" i="0" u="none" strike="noStrike" kern="0" cap="none" spc="0" normalizeH="0" baseline="0" noProof="0" dirty="0">
                <a:ln>
                  <a:noFill/>
                </a:ln>
                <a:solidFill>
                  <a:prstClr val="black"/>
                </a:solidFill>
                <a:effectLst/>
                <a:uLnTx/>
                <a:uFillTx/>
              </a:endParaRPr>
            </a:p>
          </p:txBody>
        </p:sp>
        <p:sp>
          <p:nvSpPr>
            <p:cNvPr id="36" name="Text 4"/>
            <p:cNvSpPr/>
            <p:nvPr/>
          </p:nvSpPr>
          <p:spPr>
            <a:xfrm>
              <a:off x="618902" y="1502420"/>
              <a:ext cx="7485608" cy="162818"/>
            </a:xfrm>
            <a:prstGeom prst="rect">
              <a:avLst/>
            </a:prstGeom>
            <a:noFill/>
            <a:ln/>
          </p:spPr>
          <p:txBody>
            <a:bodyPr wrap="none" lIns="0" tIns="0" rIns="0" bIns="0" rtlCol="0" anchor="t"/>
            <a:lstStyle/>
            <a:p>
              <a:pPr marL="0" marR="0" lvl="0" indent="0" algn="just"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شرح كيف يرتبط الاتصال التنظيمي بالهيكل الإداري وكيف يحدد هذا الهيكل مسارات انتقال المعلومات.</a:t>
              </a:r>
              <a:endParaRPr kumimoji="0" lang="ar-SA" sz="1600" b="0" i="0" u="none" strike="noStrike" kern="0" cap="none" spc="0" normalizeH="0" baseline="0" noProof="0" dirty="0">
                <a:ln>
                  <a:noFill/>
                </a:ln>
                <a:solidFill>
                  <a:prstClr val="black"/>
                </a:solidFill>
                <a:effectLst/>
                <a:uLnTx/>
                <a:uFillTx/>
              </a:endParaRPr>
            </a:p>
          </p:txBody>
        </p:sp>
        <p:pic>
          <p:nvPicPr>
            <p:cNvPr id="3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1899345"/>
              <a:ext cx="8151763" cy="651197"/>
            </a:xfrm>
            <a:prstGeom prst="rect">
              <a:avLst/>
            </a:prstGeom>
          </p:spPr>
        </p:pic>
        <p:sp>
          <p:nvSpPr>
            <p:cNvPr id="38" name="Text 5"/>
            <p:cNvSpPr/>
            <p:nvPr/>
          </p:nvSpPr>
          <p:spPr>
            <a:xfrm>
              <a:off x="8332812" y="2123182"/>
              <a:ext cx="162744" cy="20344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39" name="Text 6"/>
            <p:cNvSpPr/>
            <p:nvPr/>
          </p:nvSpPr>
          <p:spPr>
            <a:xfrm>
              <a:off x="6442100" y="2022128"/>
              <a:ext cx="1662410" cy="16951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تفسير أثر السلطة والتفويض</a:t>
              </a:r>
              <a:endParaRPr kumimoji="0" lang="ar-SA" sz="1600" b="0" i="0" u="none" strike="noStrike" kern="0" cap="none" spc="0" normalizeH="0" baseline="0" noProof="0" dirty="0">
                <a:ln>
                  <a:noFill/>
                </a:ln>
                <a:solidFill>
                  <a:prstClr val="black"/>
                </a:solidFill>
                <a:effectLst/>
                <a:uLnTx/>
                <a:uFillTx/>
              </a:endParaRPr>
            </a:p>
          </p:txBody>
        </p:sp>
        <p:sp>
          <p:nvSpPr>
            <p:cNvPr id="40" name="Text 7"/>
            <p:cNvSpPr/>
            <p:nvPr/>
          </p:nvSpPr>
          <p:spPr>
            <a:xfrm>
              <a:off x="618902" y="2248570"/>
              <a:ext cx="7485608" cy="162818"/>
            </a:xfrm>
            <a:prstGeom prst="rect">
              <a:avLst/>
            </a:prstGeom>
            <a:noFill/>
            <a:ln/>
          </p:spPr>
          <p:txBody>
            <a:bodyPr wrap="none" lIns="0" tIns="0" rIns="0" bIns="0" rtlCol="0" anchor="t"/>
            <a:lstStyle/>
            <a:p>
              <a:pPr marL="0" marR="0" lvl="0" indent="0" algn="just"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تحليل أثر علاقات السلطة والمسؤولية والتفويض على جودة الاتصال وسرعة اتخاذ القرار.</a:t>
              </a:r>
              <a:endParaRPr kumimoji="0" lang="ar-SA" sz="1600" b="0" i="0" u="none" strike="noStrike" kern="0" cap="none" spc="0" normalizeH="0" baseline="0" noProof="0" dirty="0">
                <a:ln>
                  <a:noFill/>
                </a:ln>
                <a:solidFill>
                  <a:prstClr val="black"/>
                </a:solidFill>
                <a:effectLst/>
                <a:uLnTx/>
                <a:uFillTx/>
              </a:endParaRPr>
            </a:p>
          </p:txBody>
        </p:sp>
        <p:pic>
          <p:nvPicPr>
            <p:cNvPr id="4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645494"/>
              <a:ext cx="8151763" cy="651197"/>
            </a:xfrm>
            <a:prstGeom prst="rect">
              <a:avLst/>
            </a:prstGeom>
          </p:spPr>
        </p:pic>
        <p:sp>
          <p:nvSpPr>
            <p:cNvPr id="42" name="Text 8"/>
            <p:cNvSpPr/>
            <p:nvPr/>
          </p:nvSpPr>
          <p:spPr>
            <a:xfrm>
              <a:off x="8332812" y="2869332"/>
              <a:ext cx="162744" cy="20344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43" name="Text 9"/>
            <p:cNvSpPr/>
            <p:nvPr/>
          </p:nvSpPr>
          <p:spPr>
            <a:xfrm>
              <a:off x="6747793" y="2768278"/>
              <a:ext cx="1356717" cy="16951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التمييز بين المسارات</a:t>
              </a:r>
              <a:endParaRPr kumimoji="0" lang="ar-SA" sz="1600" b="0" i="0" u="none" strike="noStrike" kern="0" cap="none" spc="0" normalizeH="0" baseline="0" noProof="0" dirty="0">
                <a:ln>
                  <a:noFill/>
                </a:ln>
                <a:solidFill>
                  <a:prstClr val="black"/>
                </a:solidFill>
                <a:effectLst/>
                <a:uLnTx/>
                <a:uFillTx/>
              </a:endParaRPr>
            </a:p>
          </p:txBody>
        </p:sp>
        <p:sp>
          <p:nvSpPr>
            <p:cNvPr id="44" name="Text 10"/>
            <p:cNvSpPr/>
            <p:nvPr/>
          </p:nvSpPr>
          <p:spPr>
            <a:xfrm>
              <a:off x="618902" y="2994720"/>
              <a:ext cx="7485608" cy="162818"/>
            </a:xfrm>
            <a:prstGeom prst="rect">
              <a:avLst/>
            </a:prstGeom>
            <a:noFill/>
            <a:ln/>
          </p:spPr>
          <p:txBody>
            <a:bodyPr wrap="none" lIns="0" tIns="0" rIns="0" bIns="0" rtlCol="0" anchor="t"/>
            <a:lstStyle/>
            <a:p>
              <a:pPr marL="0" marR="0" lvl="0" indent="0" algn="just"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التعرف على الفروق الجوهرية بين مسارات الاتصال الرسمية وغير الرسمية داخل المنظمة.</a:t>
              </a:r>
              <a:endParaRPr kumimoji="0" lang="ar-SA" sz="1600" b="0" i="0" u="none" strike="noStrike" kern="0" cap="none" spc="0" normalizeH="0" baseline="0" noProof="0" dirty="0">
                <a:ln>
                  <a:noFill/>
                </a:ln>
                <a:solidFill>
                  <a:prstClr val="black"/>
                </a:solidFill>
                <a:effectLst/>
                <a:uLnTx/>
                <a:uFillTx/>
              </a:endParaRPr>
            </a:p>
          </p:txBody>
        </p:sp>
        <p:pic>
          <p:nvPicPr>
            <p:cNvPr id="45"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391644"/>
              <a:ext cx="8151763" cy="651197"/>
            </a:xfrm>
            <a:prstGeom prst="rect">
              <a:avLst/>
            </a:prstGeom>
          </p:spPr>
        </p:pic>
        <p:sp>
          <p:nvSpPr>
            <p:cNvPr id="46" name="Text 11"/>
            <p:cNvSpPr/>
            <p:nvPr/>
          </p:nvSpPr>
          <p:spPr>
            <a:xfrm>
              <a:off x="8332812" y="3615482"/>
              <a:ext cx="162744" cy="20344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4</a:t>
              </a:r>
              <a:endParaRPr kumimoji="0" lang="en-US" sz="1600" b="0" i="0" u="none" strike="noStrike" kern="0" cap="none" spc="0" normalizeH="0" baseline="0" noProof="0" dirty="0">
                <a:ln>
                  <a:noFill/>
                </a:ln>
                <a:solidFill>
                  <a:prstClr val="black"/>
                </a:solidFill>
                <a:effectLst/>
                <a:uLnTx/>
                <a:uFillTx/>
              </a:endParaRPr>
            </a:p>
          </p:txBody>
        </p:sp>
        <p:sp>
          <p:nvSpPr>
            <p:cNvPr id="47" name="Text 12"/>
            <p:cNvSpPr/>
            <p:nvPr/>
          </p:nvSpPr>
          <p:spPr>
            <a:xfrm>
              <a:off x="6747793" y="3514427"/>
              <a:ext cx="1356717" cy="16951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تطبيق مبادئ التنسيق</a:t>
              </a:r>
              <a:endParaRPr kumimoji="0" lang="ar-SA" sz="1600" b="0" i="0" u="none" strike="noStrike" kern="0" cap="none" spc="0" normalizeH="0" baseline="0" noProof="0" dirty="0">
                <a:ln>
                  <a:noFill/>
                </a:ln>
                <a:solidFill>
                  <a:prstClr val="black"/>
                </a:solidFill>
                <a:effectLst/>
                <a:uLnTx/>
                <a:uFillTx/>
              </a:endParaRPr>
            </a:p>
          </p:txBody>
        </p:sp>
        <p:sp>
          <p:nvSpPr>
            <p:cNvPr id="48" name="Text 13"/>
            <p:cNvSpPr/>
            <p:nvPr/>
          </p:nvSpPr>
          <p:spPr>
            <a:xfrm>
              <a:off x="618902" y="3740869"/>
              <a:ext cx="7485608" cy="162818"/>
            </a:xfrm>
            <a:prstGeom prst="rect">
              <a:avLst/>
            </a:prstGeom>
            <a:noFill/>
            <a:ln/>
          </p:spPr>
          <p:txBody>
            <a:bodyPr wrap="none" lIns="0" tIns="0" rIns="0" bIns="0" rtlCol="0" anchor="t"/>
            <a:lstStyle/>
            <a:p>
              <a:pPr marL="0" marR="0" lvl="0" indent="0" algn="just"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توظيف مبدأ التنسيق ووحدة الهدف لضمان اتصال فعّال بين الأقسام والإدارات المختلفة.</a:t>
              </a:r>
              <a:endParaRPr kumimoji="0" lang="ar-SA" sz="1600" b="0" i="0" u="none" strike="noStrike" kern="0" cap="none" spc="0" normalizeH="0" baseline="0" noProof="0" dirty="0">
                <a:ln>
                  <a:noFill/>
                </a:ln>
                <a:solidFill>
                  <a:prstClr val="black"/>
                </a:solidFill>
                <a:effectLst/>
                <a:uLnTx/>
                <a:uFillTx/>
              </a:endParaRPr>
            </a:p>
          </p:txBody>
        </p:sp>
        <p:pic>
          <p:nvPicPr>
            <p:cNvPr id="49" name="Image 4"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4137794"/>
              <a:ext cx="8151763" cy="651197"/>
            </a:xfrm>
            <a:prstGeom prst="rect">
              <a:avLst/>
            </a:prstGeom>
          </p:spPr>
        </p:pic>
        <p:sp>
          <p:nvSpPr>
            <p:cNvPr id="50" name="Text 14"/>
            <p:cNvSpPr/>
            <p:nvPr/>
          </p:nvSpPr>
          <p:spPr>
            <a:xfrm>
              <a:off x="8332812" y="4361631"/>
              <a:ext cx="162744" cy="20344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5</a:t>
              </a:r>
              <a:endParaRPr kumimoji="0" lang="en-US" sz="1600" b="0" i="0" u="none" strike="noStrike" kern="0" cap="none" spc="0" normalizeH="0" baseline="0" noProof="0" dirty="0">
                <a:ln>
                  <a:noFill/>
                </a:ln>
                <a:solidFill>
                  <a:prstClr val="black"/>
                </a:solidFill>
                <a:effectLst/>
                <a:uLnTx/>
                <a:uFillTx/>
              </a:endParaRPr>
            </a:p>
          </p:txBody>
        </p:sp>
        <p:sp>
          <p:nvSpPr>
            <p:cNvPr id="51" name="Text 15"/>
            <p:cNvSpPr/>
            <p:nvPr/>
          </p:nvSpPr>
          <p:spPr>
            <a:xfrm>
              <a:off x="6747793" y="4260577"/>
              <a:ext cx="1356717" cy="16951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التحليل التطبيقي</a:t>
              </a:r>
              <a:endParaRPr kumimoji="0" lang="ar-SA" sz="1600" b="0" i="0" u="none" strike="noStrike" kern="0" cap="none" spc="0" normalizeH="0" baseline="0" noProof="0" dirty="0">
                <a:ln>
                  <a:noFill/>
                </a:ln>
                <a:solidFill>
                  <a:prstClr val="black"/>
                </a:solidFill>
                <a:effectLst/>
                <a:uLnTx/>
                <a:uFillTx/>
              </a:endParaRPr>
            </a:p>
          </p:txBody>
        </p:sp>
        <p:sp>
          <p:nvSpPr>
            <p:cNvPr id="52" name="Text 16"/>
            <p:cNvSpPr/>
            <p:nvPr/>
          </p:nvSpPr>
          <p:spPr>
            <a:xfrm>
              <a:off x="618902" y="4487019"/>
              <a:ext cx="7485608" cy="162818"/>
            </a:xfrm>
            <a:prstGeom prst="rect">
              <a:avLst/>
            </a:prstGeom>
            <a:noFill/>
            <a:ln/>
          </p:spPr>
          <p:txBody>
            <a:bodyPr wrap="none" lIns="0" tIns="0" rIns="0" bIns="0" rtlCol="0" anchor="t"/>
            <a:lstStyle/>
            <a:p>
              <a:pPr marL="0" marR="0" lvl="0" indent="0" algn="just" defTabSz="914400" rtl="1" eaLnBrk="1" fontAlgn="auto" latinLnBrk="0" hangingPunct="1">
                <a:lnSpc>
                  <a:spcPct val="12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تحليل هيكل تنظيمي حقيقي وتحديد مسارات الاتصال ونقاط القوة ومواطن الخلل المحتملة.</a:t>
              </a:r>
              <a:endParaRPr kumimoji="0" lang="ar-SA" sz="1600" b="0" i="0" u="none" strike="noStrike" kern="0" cap="none" spc="0" normalizeH="0" baseline="0" noProof="0" dirty="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91537"/>
    </mc:Choice>
    <mc:Fallback xmlns="">
      <p:transition spd="slow" advTm="915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771" y="1345306"/>
            <a:ext cx="11337219"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25589" y="588402"/>
            <a:ext cx="4527395" cy="521970"/>
          </a:xfrm>
          <a:prstGeom prst="rect">
            <a:avLst/>
          </a:prstGeom>
          <a:noFill/>
        </p:spPr>
        <p:txBody>
          <a:bodyPr wrap="square" rtlCol="0">
            <a:spAutoFit/>
          </a:bodyPr>
          <a:lstStyle/>
          <a:p>
            <a:pPr algn="ctr"/>
            <a:r>
              <a:rPr lang="ar-EG" sz="2800" b="1">
                <a:latin typeface="Alexandria" charset="0"/>
                <a:cs typeface="Alexandria" charset="0"/>
              </a:rPr>
              <a:t>مقدمة</a:t>
            </a:r>
            <a:endParaRPr lang="en-US" sz="2800" b="1">
              <a:latin typeface="Alexandria" charset="0"/>
              <a:cs typeface="Alexandria" charset="0"/>
            </a:endParaRPr>
          </a:p>
        </p:txBody>
      </p:sp>
      <p:sp>
        <p:nvSpPr>
          <p:cNvPr id="5" name="Rectangle 4"/>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1A30077A-F9D2-07EA-8C80-3B2C59495010}"/>
              </a:ext>
            </a:extLst>
          </p:cNvPr>
          <p:cNvGrpSpPr/>
          <p:nvPr/>
        </p:nvGrpSpPr>
        <p:grpSpPr>
          <a:xfrm>
            <a:off x="4420008" y="1726476"/>
            <a:ext cx="7249854" cy="4451300"/>
            <a:chOff x="3925119" y="1712788"/>
            <a:chExt cx="4722763" cy="2151906"/>
          </a:xfrm>
        </p:grpSpPr>
        <p:sp>
          <p:nvSpPr>
            <p:cNvPr id="4" name="Text 1"/>
            <p:cNvSpPr/>
            <p:nvPr/>
          </p:nvSpPr>
          <p:spPr>
            <a:xfrm>
              <a:off x="3925119" y="1712788"/>
              <a:ext cx="4722763" cy="1330300"/>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105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التنظيمي ليس عملية مستقلة بذاتها، بل هو انعكاس مباشر للهيكل الإداري للمنظمة. فكلما كانت الأدوار والعلاقات الإدارية واضحة، كان الاتصال أكثر دقةً وسرعةً وفاعلية.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في هذه المحاضرة، سنستكشف العلاقة العضوية بين بنية المنظمة وجودة تدفق المعلومات بداخلها، وكيف تؤثر مفاهيم السلطة والتفويض والتخصص والتنسيق في مسارات الاتصال الرسمية وغير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 name="Shape 2"/>
            <p:cNvSpPr/>
            <p:nvPr/>
          </p:nvSpPr>
          <p:spPr>
            <a:xfrm>
              <a:off x="3925119" y="3182615"/>
              <a:ext cx="4722763" cy="682079"/>
            </a:xfrm>
            <a:prstGeom prst="roundRect">
              <a:avLst>
                <a:gd name="adj" fmla="val 7638"/>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9" name="Image 1" descr="preencoded.png"/>
            <p:cNvPicPr>
              <a:picLocks noChangeAspect="1"/>
            </p:cNvPicPr>
            <p:nvPr/>
          </p:nvPicPr>
          <p:blipFill>
            <a:blip r:embed="rId3"/>
            <a:stretch>
              <a:fillRect/>
            </a:stretch>
          </p:blipFill>
          <p:spPr>
            <a:xfrm>
              <a:off x="8368903" y="3362399"/>
              <a:ext cx="155004" cy="123974"/>
            </a:xfrm>
            <a:prstGeom prst="rect">
              <a:avLst/>
            </a:prstGeom>
          </p:spPr>
        </p:pic>
        <p:sp>
          <p:nvSpPr>
            <p:cNvPr id="11" name="Text 3"/>
            <p:cNvSpPr/>
            <p:nvPr/>
          </p:nvSpPr>
          <p:spPr>
            <a:xfrm>
              <a:off x="4049092" y="3325192"/>
              <a:ext cx="4195837"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المنظمة التي تمتلك هيكلًا إداريًا واضحًا تمتلك بالضرورة اتصالًا داخليًا أكثر كفاءة وموثوقية.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13" name="Picture 12">
            <a:extLst>
              <a:ext uri="{FF2B5EF4-FFF2-40B4-BE49-F238E27FC236}">
                <a16:creationId xmlns:a16="http://schemas.microsoft.com/office/drawing/2014/main" id="{AB2DCFEF-3E3D-EC4D-6A41-D37412A68E9F}"/>
              </a:ext>
            </a:extLst>
          </p:cNvPr>
          <p:cNvPicPr>
            <a:picLocks noChangeAspect="1"/>
          </p:cNvPicPr>
          <p:nvPr/>
        </p:nvPicPr>
        <p:blipFill>
          <a:blip r:embed="rId4"/>
          <a:stretch>
            <a:fillRect/>
          </a:stretch>
        </p:blipFill>
        <p:spPr>
          <a:xfrm>
            <a:off x="801050" y="1667999"/>
            <a:ext cx="3008299" cy="4509777"/>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10" advTm="111972"/>
    </mc:Choice>
    <mc:Fallback xmlns="">
      <p:transition advTm="11197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A4EAC-C631-590F-4A45-40187980D7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7164A2-7DB0-E299-D753-2D9F6639F54D}"/>
              </a:ext>
            </a:extLst>
          </p:cNvPr>
          <p:cNvSpPr/>
          <p:nvPr/>
        </p:nvSpPr>
        <p:spPr>
          <a:xfrm>
            <a:off x="208009" y="1345306"/>
            <a:ext cx="11775981" cy="5334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47CA55-F4DC-9C4F-8A0F-4C29790C9041}"/>
              </a:ext>
            </a:extLst>
          </p:cNvPr>
          <p:cNvSpPr txBox="1"/>
          <p:nvPr/>
        </p:nvSpPr>
        <p:spPr>
          <a:xfrm>
            <a:off x="2997589" y="594803"/>
            <a:ext cx="6360448" cy="523220"/>
          </a:xfrm>
          <a:prstGeom prst="rect">
            <a:avLst/>
          </a:prstGeom>
          <a:noFill/>
        </p:spPr>
        <p:txBody>
          <a:bodyPr wrap="square" rtlCol="0">
            <a:spAutoFit/>
          </a:bodyPr>
          <a:lstStyle/>
          <a:p>
            <a:pPr algn="ctr"/>
            <a:r>
              <a:rPr lang="ar-EG" sz="2800" b="1">
                <a:latin typeface="Alexandria" charset="0"/>
                <a:cs typeface="Alexandria" charset="0"/>
              </a:rPr>
              <a:t>مبادئ الاتصال التنظيمي </a:t>
            </a:r>
          </a:p>
        </p:txBody>
      </p:sp>
      <p:sp>
        <p:nvSpPr>
          <p:cNvPr id="5" name="Rectangle 4">
            <a:extLst>
              <a:ext uri="{FF2B5EF4-FFF2-40B4-BE49-F238E27FC236}">
                <a16:creationId xmlns:a16="http://schemas.microsoft.com/office/drawing/2014/main" id="{FFB18B02-DA6B-E7A7-BF57-1E64610DCE53}"/>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D87A99-C0A3-ABE8-5598-7C781EB11E54}"/>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0E79B1-45B7-BF70-5EAB-8D7C40E26BE1}"/>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5ED9425-FCF5-C532-55A9-CF2E8EED9E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4E87EECD-ACF9-F92E-F2A9-5794CCFE02D4}"/>
              </a:ext>
            </a:extLst>
          </p:cNvPr>
          <p:cNvGrpSpPr/>
          <p:nvPr/>
        </p:nvGrpSpPr>
        <p:grpSpPr>
          <a:xfrm>
            <a:off x="490654" y="1581049"/>
            <a:ext cx="11374244" cy="2219713"/>
            <a:chOff x="496119" y="2108003"/>
            <a:chExt cx="8302262" cy="1702592"/>
          </a:xfrm>
        </p:grpSpPr>
        <p:sp>
          <p:nvSpPr>
            <p:cNvPr id="2" name="Text 1"/>
            <p:cNvSpPr/>
            <p:nvPr/>
          </p:nvSpPr>
          <p:spPr>
            <a:xfrm>
              <a:off x="496119" y="2108003"/>
              <a:ext cx="8302262" cy="17706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يمكن تعريف مباديء الاتصال التنظيمي على أنها</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الضوابط والقواعد الأساسية التي تحكم عملية الاتصال داخل المؤسسات والمنظمات، وتتعلق بالإجراءات والأساليب التي يجب اتباعها في التواصل بين أفراد المؤسسة وفروعها المختلفة وجمهورها.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6013326" y="2783979"/>
              <a:ext cx="2634555" cy="451321"/>
            </a:xfrm>
            <a:prstGeom prst="roundRect">
              <a:avLst>
                <a:gd name="adj" fmla="val 1154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6968579" y="291271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الوظيفة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4"/>
            <p:cNvSpPr/>
            <p:nvPr/>
          </p:nvSpPr>
          <p:spPr>
            <a:xfrm>
              <a:off x="3254722" y="2783979"/>
              <a:ext cx="2634630" cy="451321"/>
            </a:xfrm>
            <a:prstGeom prst="roundRect">
              <a:avLst>
                <a:gd name="adj" fmla="val 1154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5"/>
            <p:cNvSpPr/>
            <p:nvPr/>
          </p:nvSpPr>
          <p:spPr>
            <a:xfrm>
              <a:off x="4210050" y="291271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التخصص</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6"/>
            <p:cNvSpPr/>
            <p:nvPr/>
          </p:nvSpPr>
          <p:spPr>
            <a:xfrm>
              <a:off x="496193" y="2783979"/>
              <a:ext cx="2634555" cy="451321"/>
            </a:xfrm>
            <a:prstGeom prst="roundRect">
              <a:avLst>
                <a:gd name="adj" fmla="val 1154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7"/>
            <p:cNvSpPr/>
            <p:nvPr/>
          </p:nvSpPr>
          <p:spPr>
            <a:xfrm>
              <a:off x="1451446" y="291271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التنسيق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8"/>
            <p:cNvSpPr/>
            <p:nvPr/>
          </p:nvSpPr>
          <p:spPr>
            <a:xfrm>
              <a:off x="4634061" y="3359274"/>
              <a:ext cx="4013820" cy="451321"/>
            </a:xfrm>
            <a:prstGeom prst="roundRect">
              <a:avLst>
                <a:gd name="adj" fmla="val 1154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6968579" y="348801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وحدة الهدف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0"/>
            <p:cNvSpPr/>
            <p:nvPr/>
          </p:nvSpPr>
          <p:spPr>
            <a:xfrm>
              <a:off x="496193" y="3359274"/>
              <a:ext cx="4013895" cy="451321"/>
            </a:xfrm>
            <a:prstGeom prst="roundRect">
              <a:avLst>
                <a:gd name="adj" fmla="val 1154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1"/>
            <p:cNvSpPr/>
            <p:nvPr/>
          </p:nvSpPr>
          <p:spPr>
            <a:xfrm>
              <a:off x="2830785" y="348801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نطاق الإشراف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9" name="Group 18">
            <a:extLst>
              <a:ext uri="{FF2B5EF4-FFF2-40B4-BE49-F238E27FC236}">
                <a16:creationId xmlns:a16="http://schemas.microsoft.com/office/drawing/2014/main" id="{95FA1C11-403A-44C5-D7C7-ADF2F1677ACC}"/>
              </a:ext>
            </a:extLst>
          </p:cNvPr>
          <p:cNvGrpSpPr/>
          <p:nvPr/>
        </p:nvGrpSpPr>
        <p:grpSpPr>
          <a:xfrm>
            <a:off x="490654" y="3850321"/>
            <a:ext cx="11168057" cy="2651470"/>
            <a:chOff x="38918" y="1365274"/>
            <a:chExt cx="8608964" cy="2651470"/>
          </a:xfrm>
        </p:grpSpPr>
        <p:sp>
          <p:nvSpPr>
            <p:cNvPr id="20" name="Shape 0">
              <a:extLst>
                <a:ext uri="{FF2B5EF4-FFF2-40B4-BE49-F238E27FC236}">
                  <a16:creationId xmlns:a16="http://schemas.microsoft.com/office/drawing/2014/main" id="{B0859AD9-A504-5B0F-B394-828A2B742390}"/>
                </a:ext>
              </a:extLst>
            </p:cNvPr>
            <p:cNvSpPr/>
            <p:nvPr/>
          </p:nvSpPr>
          <p:spPr>
            <a:xfrm>
              <a:off x="7259545" y="1365274"/>
              <a:ext cx="1388337" cy="282773"/>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1" name="Image 0" descr="preencoded.png">
              <a:extLst>
                <a:ext uri="{FF2B5EF4-FFF2-40B4-BE49-F238E27FC236}">
                  <a16:creationId xmlns:a16="http://schemas.microsoft.com/office/drawing/2014/main" id="{939E7C63-6751-1BEA-C59E-3E6EE5BEB1E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74273" y="1432247"/>
              <a:ext cx="99194" cy="99194"/>
            </a:xfrm>
            <a:prstGeom prst="rect">
              <a:avLst/>
            </a:prstGeom>
          </p:spPr>
        </p:pic>
        <p:sp>
          <p:nvSpPr>
            <p:cNvPr id="22" name="Text 1">
              <a:extLst>
                <a:ext uri="{FF2B5EF4-FFF2-40B4-BE49-F238E27FC236}">
                  <a16:creationId xmlns:a16="http://schemas.microsoft.com/office/drawing/2014/main" id="{8277ED11-1D6D-D310-FC45-ACE143C7DD5C}"/>
                </a:ext>
              </a:extLst>
            </p:cNvPr>
            <p:cNvSpPr/>
            <p:nvPr/>
          </p:nvSpPr>
          <p:spPr>
            <a:xfrm>
              <a:off x="7462019" y="1402482"/>
              <a:ext cx="962695"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المبدأ الأول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2">
              <a:extLst>
                <a:ext uri="{FF2B5EF4-FFF2-40B4-BE49-F238E27FC236}">
                  <a16:creationId xmlns:a16="http://schemas.microsoft.com/office/drawing/2014/main" id="{1338137B-3EE0-5BBF-20C6-79DC87A95B13}"/>
                </a:ext>
              </a:extLst>
            </p:cNvPr>
            <p:cNvSpPr/>
            <p:nvPr/>
          </p:nvSpPr>
          <p:spPr>
            <a:xfrm>
              <a:off x="1866591" y="1458292"/>
              <a:ext cx="5059189"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الوظيفة — مبدأ التعريف الوظيفي</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3">
              <a:extLst>
                <a:ext uri="{FF2B5EF4-FFF2-40B4-BE49-F238E27FC236}">
                  <a16:creationId xmlns:a16="http://schemas.microsoft.com/office/drawing/2014/main" id="{AD47B89E-3A99-81C1-BC81-EDFE496D85C4}"/>
                </a:ext>
              </a:extLst>
            </p:cNvPr>
            <p:cNvSpPr/>
            <p:nvPr/>
          </p:nvSpPr>
          <p:spPr>
            <a:xfrm>
              <a:off x="38919" y="1942453"/>
              <a:ext cx="8608963" cy="5798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يعني التعريف الواضح لسلطة الموظفين ومسؤولياتهم؛ فإذا لم يتم تحديد مسؤولية مهمة معينة بوضوح، فهناك احتمال ألا يقوم أحد بهذا العمل ويبقى دون إنجاز.</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Shape 4">
              <a:extLst>
                <a:ext uri="{FF2B5EF4-FFF2-40B4-BE49-F238E27FC236}">
                  <a16:creationId xmlns:a16="http://schemas.microsoft.com/office/drawing/2014/main" id="{B2681150-23ED-7C9C-C8C2-7C14216CE855}"/>
                </a:ext>
              </a:extLst>
            </p:cNvPr>
            <p:cNvSpPr/>
            <p:nvPr/>
          </p:nvSpPr>
          <p:spPr>
            <a:xfrm>
              <a:off x="38918" y="2758083"/>
              <a:ext cx="8608964" cy="821604"/>
            </a:xfrm>
            <a:prstGeom prst="roundRect">
              <a:avLst>
                <a:gd name="adj" fmla="val 7638"/>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7" name="Image 1" descr="preencoded.png">
              <a:extLst>
                <a:ext uri="{FF2B5EF4-FFF2-40B4-BE49-F238E27FC236}">
                  <a16:creationId xmlns:a16="http://schemas.microsoft.com/office/drawing/2014/main" id="{F9D69178-A77B-A788-1612-1ADC0553D56E}"/>
                </a:ext>
              </a:extLst>
            </p:cNvPr>
            <p:cNvPicPr>
              <a:picLocks noChangeAspect="1"/>
            </p:cNvPicPr>
            <p:nvPr/>
          </p:nvPicPr>
          <p:blipFill>
            <a:blip r:embed="rId4"/>
            <a:stretch>
              <a:fillRect/>
            </a:stretch>
          </p:blipFill>
          <p:spPr>
            <a:xfrm>
              <a:off x="8368903" y="2937867"/>
              <a:ext cx="155004" cy="123974"/>
            </a:xfrm>
            <a:prstGeom prst="rect">
              <a:avLst/>
            </a:prstGeom>
          </p:spPr>
        </p:pic>
        <p:sp>
          <p:nvSpPr>
            <p:cNvPr id="28" name="Text 5">
              <a:extLst>
                <a:ext uri="{FF2B5EF4-FFF2-40B4-BE49-F238E27FC236}">
                  <a16:creationId xmlns:a16="http://schemas.microsoft.com/office/drawing/2014/main" id="{3F3547F9-0853-9246-E25F-292543D08B40}"/>
                </a:ext>
              </a:extLst>
            </p:cNvPr>
            <p:cNvSpPr/>
            <p:nvPr/>
          </p:nvSpPr>
          <p:spPr>
            <a:xfrm>
              <a:off x="71783" y="2900660"/>
              <a:ext cx="8352930" cy="24841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مثال: إيقاف تشغيل الأجهزة الكهربائية بعد ساعات العمل — إذا لم تُسند هذه المسؤولية لشخص بعينه، لا يمكن تحميل أي موظف المسؤولية.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6">
              <a:extLst>
                <a:ext uri="{FF2B5EF4-FFF2-40B4-BE49-F238E27FC236}">
                  <a16:creationId xmlns:a16="http://schemas.microsoft.com/office/drawing/2014/main" id="{0FE56508-425D-EF9D-D99F-CD394B9293BB}"/>
                </a:ext>
              </a:extLst>
            </p:cNvPr>
            <p:cNvSpPr/>
            <p:nvPr/>
          </p:nvSpPr>
          <p:spPr>
            <a:xfrm>
              <a:off x="38919" y="3579687"/>
              <a:ext cx="8608963" cy="437057"/>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يجب إخبار جميع الموظفين بوضوح بمسؤولياتهم الوظيفية والسلطات الممنوحة لهم حتى يتمكنوا من أداء عملهم دون تأخير.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739917312"/>
      </p:ext>
    </p:extLst>
  </p:cSld>
  <p:clrMapOvr>
    <a:masterClrMapping/>
  </p:clrMapOvr>
  <mc:AlternateContent xmlns:mc="http://schemas.openxmlformats.org/markup-compatibility/2006" xmlns:p14="http://schemas.microsoft.com/office/powerpoint/2010/main">
    <mc:Choice Requires="p14">
      <p:transition p14:dur="10" advTm="198306"/>
    </mc:Choice>
    <mc:Fallback xmlns="">
      <p:transition advTm="1983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E2DFB-B596-92B5-BB7E-0DEE0A4A14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2422C9-D440-8F74-1E4F-896907772C2E}"/>
              </a:ext>
            </a:extLst>
          </p:cNvPr>
          <p:cNvSpPr/>
          <p:nvPr/>
        </p:nvSpPr>
        <p:spPr>
          <a:xfrm>
            <a:off x="122664" y="1297543"/>
            <a:ext cx="11956916" cy="5437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6032D9-E0A2-46E5-AB7D-3979FF64459F}"/>
              </a:ext>
            </a:extLst>
          </p:cNvPr>
          <p:cNvSpPr txBox="1"/>
          <p:nvPr/>
        </p:nvSpPr>
        <p:spPr>
          <a:xfrm>
            <a:off x="3216876" y="588402"/>
            <a:ext cx="5949426"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C8C45B9D-BFB1-FD79-E112-2A2A19A2A01C}"/>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B78075-09DE-1D2F-E8E0-E30545D4DF06}"/>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3548F7-623A-7081-3331-1BC6D5368C3F}"/>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F083911-613A-EFE4-8BCC-4EB136542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03176C93-F311-ACC5-0DF9-205BE8FE7D5D}"/>
              </a:ext>
            </a:extLst>
          </p:cNvPr>
          <p:cNvGrpSpPr/>
          <p:nvPr/>
        </p:nvGrpSpPr>
        <p:grpSpPr>
          <a:xfrm>
            <a:off x="420819" y="1650730"/>
            <a:ext cx="11271349" cy="2037585"/>
            <a:chOff x="3925119" y="1383878"/>
            <a:chExt cx="4722764" cy="2037585"/>
          </a:xfrm>
        </p:grpSpPr>
        <p:sp>
          <p:nvSpPr>
            <p:cNvPr id="2" name="Shape 0"/>
            <p:cNvSpPr/>
            <p:nvPr/>
          </p:nvSpPr>
          <p:spPr>
            <a:xfrm>
              <a:off x="7729465" y="1383878"/>
              <a:ext cx="918418" cy="466898"/>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74273" y="1450851"/>
              <a:ext cx="99194" cy="99194"/>
            </a:xfrm>
            <a:prstGeom prst="rect">
              <a:avLst/>
            </a:prstGeom>
          </p:spPr>
        </p:pic>
        <p:sp>
          <p:nvSpPr>
            <p:cNvPr id="9" name="Text 1"/>
            <p:cNvSpPr/>
            <p:nvPr/>
          </p:nvSpPr>
          <p:spPr>
            <a:xfrm>
              <a:off x="7442076" y="1421085"/>
              <a:ext cx="982638"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المبدأ الثاني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2"/>
            <p:cNvSpPr/>
            <p:nvPr/>
          </p:nvSpPr>
          <p:spPr>
            <a:xfrm>
              <a:off x="4459002" y="1450851"/>
              <a:ext cx="3148154" cy="418219"/>
            </a:xfrm>
            <a:prstGeom prst="rect">
              <a:avLst/>
            </a:prstGeom>
            <a:noFill/>
            <a:ln/>
          </p:spPr>
          <p:txBody>
            <a:bodyPr wrap="square" lIns="0" tIns="0" rIns="0" bIns="0" rtlCol="0" anchor="t">
              <a:norm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التخصص — توزيع العمل وفق المهارات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3"/>
            <p:cNvSpPr/>
            <p:nvPr/>
          </p:nvSpPr>
          <p:spPr>
            <a:xfrm>
              <a:off x="3925119" y="1905648"/>
              <a:ext cx="4722763" cy="151581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105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من أهم مبادئ التنظيم الإداري؛ إذ يُطلب من المدير تخصيص العمل بين مرؤوسيه على أساس المؤهلات والمهارات والقدرات. فلا يمكن مطالبة محاسب بإعداد قائمة مواد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الإنتاج.</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و</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إذا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تم اتباع مبدأ التخصص بشكل صحيح، يُكمَل العمل في وقت أقل وبجودة أعلى، كما يستمتع الموظفون بعملهم عندما يُمنحون المهام التي يُجيدونها.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13" name="Text 2"/>
          <p:cNvSpPr/>
          <p:nvPr/>
        </p:nvSpPr>
        <p:spPr>
          <a:xfrm>
            <a:off x="3216876" y="3388044"/>
            <a:ext cx="4720605" cy="45527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تحقيق مبدأ التخصص الوظيفي</a:t>
            </a:r>
            <a:endParaRPr kumimoji="0" lang="ar-SA" b="1" i="0" u="none" strike="noStrike" kern="0" cap="none" spc="0" normalizeH="0" baseline="0" noProof="0" dirty="0">
              <a:ln>
                <a:noFill/>
              </a:ln>
              <a:solidFill>
                <a:prstClr val="black"/>
              </a:solidFill>
              <a:effectLst/>
              <a:uLnTx/>
              <a:uFillTx/>
            </a:endParaRPr>
          </a:p>
        </p:txBody>
      </p:sp>
      <p:grpSp>
        <p:nvGrpSpPr>
          <p:cNvPr id="20" name="Group 19">
            <a:extLst>
              <a:ext uri="{FF2B5EF4-FFF2-40B4-BE49-F238E27FC236}">
                <a16:creationId xmlns:a16="http://schemas.microsoft.com/office/drawing/2014/main" id="{C32EE5E2-9202-BFEB-5C59-2955DECC6A83}"/>
              </a:ext>
            </a:extLst>
          </p:cNvPr>
          <p:cNvGrpSpPr/>
          <p:nvPr/>
        </p:nvGrpSpPr>
        <p:grpSpPr>
          <a:xfrm>
            <a:off x="211873" y="3844498"/>
            <a:ext cx="11772118" cy="1399648"/>
            <a:chOff x="496119" y="1750368"/>
            <a:chExt cx="8151762" cy="953283"/>
          </a:xfrm>
        </p:grpSpPr>
        <p:pic>
          <p:nvPicPr>
            <p:cNvPr id="14"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337798" y="1750368"/>
              <a:ext cx="310083" cy="310083"/>
            </a:xfrm>
            <a:prstGeom prst="rect">
              <a:avLst/>
            </a:prstGeom>
          </p:spPr>
        </p:pic>
        <p:sp>
          <p:nvSpPr>
            <p:cNvPr id="15" name="Text 3"/>
            <p:cNvSpPr/>
            <p:nvPr/>
          </p:nvSpPr>
          <p:spPr>
            <a:xfrm>
              <a:off x="6708552" y="180848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التخطيط المسبق</a:t>
              </a:r>
              <a:endParaRPr kumimoji="0" lang="ar-SA" sz="1600" b="0" i="0" u="none" strike="noStrike" kern="0" cap="none" spc="0" normalizeH="0" baseline="0" noProof="0" dirty="0">
                <a:ln>
                  <a:noFill/>
                </a:ln>
                <a:solidFill>
                  <a:prstClr val="black"/>
                </a:solidFill>
                <a:effectLst/>
                <a:uLnTx/>
                <a:uFillTx/>
              </a:endParaRPr>
            </a:p>
          </p:txBody>
        </p:sp>
        <p:sp>
          <p:nvSpPr>
            <p:cNvPr id="16" name="Text 4"/>
            <p:cNvSpPr/>
            <p:nvPr/>
          </p:nvSpPr>
          <p:spPr>
            <a:xfrm>
              <a:off x="6034013" y="2219051"/>
              <a:ext cx="2613868" cy="48459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الأهداف والمهام المطلوبة وتوزيعها بناءً على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مهارات الموظفين</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pic>
          <p:nvPicPr>
            <p:cNvPr id="1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568925" y="1750368"/>
              <a:ext cx="310083" cy="310083"/>
            </a:xfrm>
            <a:prstGeom prst="rect">
              <a:avLst/>
            </a:prstGeom>
          </p:spPr>
        </p:pic>
        <p:sp>
          <p:nvSpPr>
            <p:cNvPr id="18" name="Text 5"/>
            <p:cNvSpPr/>
            <p:nvPr/>
          </p:nvSpPr>
          <p:spPr>
            <a:xfrm>
              <a:off x="3928590" y="182337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ضمان توافق المهام</a:t>
              </a:r>
              <a:endParaRPr kumimoji="0" lang="ar-SA" sz="1600" b="0" i="0" u="none" strike="noStrike" kern="0" cap="none" spc="0" normalizeH="0" baseline="0" noProof="0" dirty="0">
                <a:ln>
                  <a:noFill/>
                </a:ln>
                <a:solidFill>
                  <a:prstClr val="black"/>
                </a:solidFill>
                <a:effectLst/>
                <a:uLnTx/>
                <a:uFillTx/>
              </a:endParaRPr>
            </a:p>
          </p:txBody>
        </p:sp>
        <p:sp>
          <p:nvSpPr>
            <p:cNvPr id="19" name="Text 6"/>
            <p:cNvSpPr/>
            <p:nvPr/>
          </p:nvSpPr>
          <p:spPr>
            <a:xfrm>
              <a:off x="3265066" y="2156491"/>
              <a:ext cx="2613943" cy="547160"/>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التحقق من أن المهام الموكلة لكل موظف تتوافق مع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خبرته ومؤهلاته</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pic>
          <p:nvPicPr>
            <p:cNvPr id="21"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799978" y="1750368"/>
              <a:ext cx="310083" cy="310083"/>
            </a:xfrm>
            <a:prstGeom prst="rect">
              <a:avLst/>
            </a:prstGeom>
          </p:spPr>
        </p:pic>
        <p:sp>
          <p:nvSpPr>
            <p:cNvPr id="22" name="Text 7"/>
            <p:cNvSpPr/>
            <p:nvPr/>
          </p:nvSpPr>
          <p:spPr>
            <a:xfrm>
              <a:off x="1144536" y="180848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الحرص على التواصل</a:t>
              </a:r>
              <a:endParaRPr kumimoji="0" lang="ar-SA" sz="1600" b="0" i="0" u="none" strike="noStrike" kern="0" cap="none" spc="0" normalizeH="0" baseline="0" noProof="0" dirty="0">
                <a:ln>
                  <a:noFill/>
                </a:ln>
                <a:solidFill>
                  <a:prstClr val="black"/>
                </a:solidFill>
                <a:effectLst/>
                <a:uLnTx/>
                <a:uFillTx/>
              </a:endParaRPr>
            </a:p>
          </p:txBody>
        </p:sp>
        <p:sp>
          <p:nvSpPr>
            <p:cNvPr id="23" name="Text 8"/>
            <p:cNvSpPr/>
            <p:nvPr/>
          </p:nvSpPr>
          <p:spPr>
            <a:xfrm>
              <a:off x="496119" y="2137921"/>
              <a:ext cx="2613943" cy="547161"/>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ضمان تبادل المعلومات المتعلقة بالعمل وتحقيق الأهداف المحددة بين الأفراد.</a:t>
              </a:r>
              <a:endParaRPr kumimoji="0" lang="ar-SA" sz="1600" b="0" i="0" u="none" strike="noStrike" kern="0" cap="none" spc="0" normalizeH="0" baseline="0" noProof="0" dirty="0">
                <a:ln>
                  <a:noFill/>
                </a:ln>
                <a:solidFill>
                  <a:prstClr val="black"/>
                </a:solidFill>
                <a:effectLst/>
                <a:uLnTx/>
                <a:uFillTx/>
              </a:endParaRPr>
            </a:p>
          </p:txBody>
        </p:sp>
      </p:grpSp>
      <p:grpSp>
        <p:nvGrpSpPr>
          <p:cNvPr id="24" name="Group 23">
            <a:extLst>
              <a:ext uri="{FF2B5EF4-FFF2-40B4-BE49-F238E27FC236}">
                <a16:creationId xmlns:a16="http://schemas.microsoft.com/office/drawing/2014/main" id="{D3228A65-61EB-2C23-E8D8-9D9C642FA03C}"/>
              </a:ext>
            </a:extLst>
          </p:cNvPr>
          <p:cNvGrpSpPr/>
          <p:nvPr/>
        </p:nvGrpSpPr>
        <p:grpSpPr>
          <a:xfrm>
            <a:off x="208010" y="5415184"/>
            <a:ext cx="11680392" cy="1173850"/>
            <a:chOff x="496119" y="3067129"/>
            <a:chExt cx="5382890" cy="902342"/>
          </a:xfrm>
        </p:grpSpPr>
        <p:pic>
          <p:nvPicPr>
            <p:cNvPr id="26"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568925" y="3128665"/>
              <a:ext cx="310083" cy="310083"/>
            </a:xfrm>
            <a:prstGeom prst="rect">
              <a:avLst/>
            </a:prstGeom>
          </p:spPr>
        </p:pic>
        <p:sp>
          <p:nvSpPr>
            <p:cNvPr id="27" name="Text 9"/>
            <p:cNvSpPr/>
            <p:nvPr/>
          </p:nvSpPr>
          <p:spPr>
            <a:xfrm>
              <a:off x="3837420" y="3067129"/>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التدريب والتطوير</a:t>
              </a:r>
              <a:endParaRPr kumimoji="0" lang="ar-SA" sz="1600" b="0" i="0" u="none" strike="noStrike" kern="0" cap="none" spc="0" normalizeH="0" baseline="0" noProof="0" dirty="0">
                <a:ln>
                  <a:noFill/>
                </a:ln>
                <a:solidFill>
                  <a:prstClr val="black"/>
                </a:solidFill>
                <a:effectLst/>
                <a:uLnTx/>
                <a:uFillTx/>
              </a:endParaRPr>
            </a:p>
          </p:txBody>
        </p:sp>
        <p:sp>
          <p:nvSpPr>
            <p:cNvPr id="28" name="Text 10"/>
            <p:cNvSpPr/>
            <p:nvPr/>
          </p:nvSpPr>
          <p:spPr>
            <a:xfrm>
              <a:off x="3265066" y="3450837"/>
              <a:ext cx="2613943" cy="518634"/>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توفير فرص التدريب والتعلم لتطوير مهارات الموظفين وتحسين أدائهم.</a:t>
              </a:r>
              <a:endParaRPr kumimoji="0" lang="ar-SA" sz="1600" b="0" i="0" u="none" strike="noStrike" kern="0" cap="none" spc="0" normalizeH="0" baseline="0" noProof="0" dirty="0">
                <a:ln>
                  <a:noFill/>
                </a:ln>
                <a:solidFill>
                  <a:prstClr val="black"/>
                </a:solidFill>
                <a:effectLst/>
                <a:uLnTx/>
                <a:uFillTx/>
              </a:endParaRPr>
            </a:p>
          </p:txBody>
        </p:sp>
        <p:pic>
          <p:nvPicPr>
            <p:cNvPr id="29"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799978" y="3128665"/>
              <a:ext cx="310083" cy="310083"/>
            </a:xfrm>
            <a:prstGeom prst="rect">
              <a:avLst/>
            </a:prstGeom>
          </p:spPr>
        </p:pic>
        <p:sp>
          <p:nvSpPr>
            <p:cNvPr id="30" name="Text 11"/>
            <p:cNvSpPr/>
            <p:nvPr/>
          </p:nvSpPr>
          <p:spPr>
            <a:xfrm>
              <a:off x="842999" y="3090275"/>
              <a:ext cx="1776040"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التحكم في عمليات العمل</a:t>
              </a:r>
              <a:endParaRPr kumimoji="0" lang="ar-SA" sz="1600" b="0" i="0" u="none" strike="noStrike" kern="0" cap="none" spc="0" normalizeH="0" baseline="0" noProof="0" dirty="0">
                <a:ln>
                  <a:noFill/>
                </a:ln>
                <a:solidFill>
                  <a:prstClr val="black"/>
                </a:solidFill>
                <a:effectLst/>
                <a:uLnTx/>
                <a:uFillTx/>
              </a:endParaRPr>
            </a:p>
          </p:txBody>
        </p:sp>
        <p:sp>
          <p:nvSpPr>
            <p:cNvPr id="31" name="Text 12"/>
            <p:cNvSpPr/>
            <p:nvPr/>
          </p:nvSpPr>
          <p:spPr>
            <a:xfrm>
              <a:off x="496119" y="3438749"/>
              <a:ext cx="2613943" cy="530722"/>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الآليات المناسبة لمراقبة العمل وضمان تحقيق الأهداف بشكل فعال.</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899006203"/>
      </p:ext>
    </p:extLst>
  </p:cSld>
  <p:clrMapOvr>
    <a:masterClrMapping/>
  </p:clrMapOvr>
  <mc:AlternateContent xmlns:mc="http://schemas.openxmlformats.org/markup-compatibility/2006" xmlns:p14="http://schemas.microsoft.com/office/powerpoint/2010/main">
    <mc:Choice Requires="p14">
      <p:transition p14:dur="10" advTm="211467"/>
    </mc:Choice>
    <mc:Fallback xmlns="">
      <p:transition advTm="2114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9D656-ACE1-C77C-1719-77B7CBF3BE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E0F979-AB0A-BD16-FE1D-6B918D9A95A6}"/>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366533-5A31-0452-D123-E3393544620E}"/>
              </a:ext>
            </a:extLst>
          </p:cNvPr>
          <p:cNvSpPr txBox="1"/>
          <p:nvPr/>
        </p:nvSpPr>
        <p:spPr>
          <a:xfrm>
            <a:off x="3345366" y="588402"/>
            <a:ext cx="5709424" cy="523220"/>
          </a:xfrm>
          <a:prstGeom prst="rect">
            <a:avLst/>
          </a:prstGeom>
          <a:noFill/>
        </p:spPr>
        <p:txBody>
          <a:bodyPr wrap="square" rtlCol="0">
            <a:spAutoFit/>
          </a:bodyPr>
          <a:lstStyle/>
          <a:p>
            <a:pPr algn="ctr" rtl="1"/>
            <a:r>
              <a:rPr lang="ar-EG" sz="2800" b="1">
                <a:latin typeface="Alexandria" charset="0"/>
                <a:cs typeface="Alexandria" charset="0"/>
              </a:rPr>
              <a:t>مبدأ التخصص</a:t>
            </a:r>
          </a:p>
        </p:txBody>
      </p:sp>
      <p:sp>
        <p:nvSpPr>
          <p:cNvPr id="5" name="Rectangle 4">
            <a:extLst>
              <a:ext uri="{FF2B5EF4-FFF2-40B4-BE49-F238E27FC236}">
                <a16:creationId xmlns:a16="http://schemas.microsoft.com/office/drawing/2014/main" id="{7DFBC15F-6C3B-26B2-476B-F52B89FE1C94}"/>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746ABA-AF34-3620-AA8E-4A8FE23C58D9}"/>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9E6B54-4AE8-B67E-62CC-7C53A7EBEBD1}"/>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5EDCD04-CAC2-4C8B-6A65-EA8B137225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1F7A139E-603B-C89E-C844-9A082904110D}"/>
              </a:ext>
            </a:extLst>
          </p:cNvPr>
          <p:cNvGrpSpPr/>
          <p:nvPr/>
        </p:nvGrpSpPr>
        <p:grpSpPr>
          <a:xfrm>
            <a:off x="574288" y="1903541"/>
            <a:ext cx="11251580" cy="2470487"/>
            <a:chOff x="496119" y="1822103"/>
            <a:chExt cx="8151763" cy="1870766"/>
          </a:xfrm>
        </p:grpSpPr>
        <p:sp>
          <p:nvSpPr>
            <p:cNvPr id="2" name="Text 0"/>
            <p:cNvSpPr/>
            <p:nvPr/>
          </p:nvSpPr>
          <p:spPr>
            <a:xfrm>
              <a:off x="3104927" y="1822103"/>
              <a:ext cx="5542955"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فوائد التخصص الوظيفي في الاتصال</a:t>
              </a:r>
              <a:endParaRPr kumimoji="0" lang="ar-SA" sz="1600" b="0" i="0" u="none" strike="noStrike" kern="0" cap="none" spc="0" normalizeH="0" baseline="0" noProof="0" dirty="0">
                <a:ln>
                  <a:noFill/>
                </a:ln>
                <a:solidFill>
                  <a:prstClr val="black"/>
                </a:solidFill>
                <a:effectLst/>
                <a:uLnTx/>
                <a:uFillTx/>
              </a:endParaRPr>
            </a:p>
          </p:txBody>
        </p:sp>
        <p:pic>
          <p:nvPicPr>
            <p:cNvPr id="8"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2457673"/>
              <a:ext cx="310083" cy="310083"/>
            </a:xfrm>
            <a:prstGeom prst="rect">
              <a:avLst/>
            </a:prstGeom>
          </p:spPr>
        </p:pic>
        <p:sp>
          <p:nvSpPr>
            <p:cNvPr id="9" name="Text 1"/>
            <p:cNvSpPr/>
            <p:nvPr/>
          </p:nvSpPr>
          <p:spPr>
            <a:xfrm>
              <a:off x="6632228" y="245767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دقة الرسائل</a:t>
              </a:r>
              <a:endParaRPr kumimoji="0" lang="ar-SA" sz="1600" b="0" i="0" u="none" strike="noStrike" kern="0" cap="none" spc="0" normalizeH="0" baseline="0" noProof="0" dirty="0">
                <a:ln>
                  <a:noFill/>
                </a:ln>
                <a:solidFill>
                  <a:prstClr val="black"/>
                </a:solidFill>
                <a:effectLst/>
                <a:uLnTx/>
                <a:uFillTx/>
              </a:endParaRPr>
            </a:p>
          </p:txBody>
        </p:sp>
        <p:sp>
          <p:nvSpPr>
            <p:cNvPr id="11" name="Text 2"/>
            <p:cNvSpPr/>
            <p:nvPr/>
          </p:nvSpPr>
          <p:spPr>
            <a:xfrm>
              <a:off x="6034013" y="2725936"/>
              <a:ext cx="2148780" cy="96693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المتخصص في مجاله يُصيغ رسائل أكثر دقة واحترافية، مما يُقلل من سوء الفهم بين الأطراف.</a:t>
              </a:r>
              <a:endParaRPr kumimoji="0" lang="ar-SA" sz="1600" b="0" i="0" u="none" strike="noStrike" kern="0" cap="none" spc="0" normalizeH="0" baseline="0" noProof="0" dirty="0">
                <a:ln>
                  <a:noFill/>
                </a:ln>
                <a:solidFill>
                  <a:prstClr val="black"/>
                </a:solidFill>
                <a:effectLst/>
                <a:uLnTx/>
                <a:uFillTx/>
              </a:endParaRPr>
            </a:p>
          </p:txBody>
        </p:sp>
        <p:pic>
          <p:nvPicPr>
            <p:cNvPr id="1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68925" y="2457673"/>
              <a:ext cx="310083" cy="310083"/>
            </a:xfrm>
            <a:prstGeom prst="rect">
              <a:avLst/>
            </a:prstGeom>
          </p:spPr>
        </p:pic>
        <p:sp>
          <p:nvSpPr>
            <p:cNvPr id="14" name="Text 3"/>
            <p:cNvSpPr/>
            <p:nvPr/>
          </p:nvSpPr>
          <p:spPr>
            <a:xfrm>
              <a:off x="3853309" y="2457673"/>
              <a:ext cx="1560612"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وضوح مسارات الاتصال</a:t>
              </a:r>
              <a:endParaRPr kumimoji="0" lang="ar-SA" sz="1600" b="0" i="0" u="none" strike="noStrike" kern="0" cap="none" spc="0" normalizeH="0" baseline="0" noProof="0" dirty="0">
                <a:ln>
                  <a:noFill/>
                </a:ln>
                <a:solidFill>
                  <a:prstClr val="black"/>
                </a:solidFill>
                <a:effectLst/>
                <a:uLnTx/>
                <a:uFillTx/>
              </a:endParaRPr>
            </a:p>
          </p:txBody>
        </p:sp>
        <p:sp>
          <p:nvSpPr>
            <p:cNvPr id="15" name="Text 4"/>
            <p:cNvSpPr/>
            <p:nvPr/>
          </p:nvSpPr>
          <p:spPr>
            <a:xfrm>
              <a:off x="3265066" y="2725936"/>
              <a:ext cx="2148855" cy="96693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التخصص يُحدد بوضوح من يتواصل مع من في كل موضوع، فلا تتشابك القنوات أو تتعطل.</a:t>
              </a:r>
              <a:endParaRPr kumimoji="0" lang="ar-SA" sz="1600" b="0" i="0" u="none" strike="noStrike" kern="0" cap="none" spc="0" normalizeH="0" baseline="0" noProof="0" dirty="0">
                <a:ln>
                  <a:noFill/>
                </a:ln>
                <a:solidFill>
                  <a:prstClr val="black"/>
                </a:solidFill>
                <a:effectLst/>
                <a:uLnTx/>
                <a:uFillTx/>
              </a:endParaRPr>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799978" y="2457673"/>
              <a:ext cx="310083" cy="310083"/>
            </a:xfrm>
            <a:prstGeom prst="rect">
              <a:avLst/>
            </a:prstGeom>
          </p:spPr>
        </p:pic>
        <p:sp>
          <p:nvSpPr>
            <p:cNvPr id="17" name="Text 5"/>
            <p:cNvSpPr/>
            <p:nvPr/>
          </p:nvSpPr>
          <p:spPr>
            <a:xfrm>
              <a:off x="1094408" y="245767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سرعة الاستجابة</a:t>
              </a:r>
              <a:endParaRPr kumimoji="0" lang="ar-SA" sz="1600" b="0" i="0" u="none" strike="noStrike" kern="0" cap="none" spc="0" normalizeH="0" baseline="0" noProof="0" dirty="0">
                <a:ln>
                  <a:noFill/>
                </a:ln>
                <a:solidFill>
                  <a:prstClr val="black"/>
                </a:solidFill>
                <a:effectLst/>
                <a:uLnTx/>
                <a:uFillTx/>
              </a:endParaRPr>
            </a:p>
          </p:txBody>
        </p:sp>
        <p:sp>
          <p:nvSpPr>
            <p:cNvPr id="18" name="Text 6"/>
            <p:cNvSpPr/>
            <p:nvPr/>
          </p:nvSpPr>
          <p:spPr>
            <a:xfrm>
              <a:off x="496119" y="2725936"/>
              <a:ext cx="2148855"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المتخصص يمتلك المعلومة والصلاحية معًا، فيردّ بسرعة دون الحاجة إلى الرجوع المستمر لجهات أخرى.</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380021110"/>
      </p:ext>
    </p:extLst>
  </p:cSld>
  <p:clrMapOvr>
    <a:masterClrMapping/>
  </p:clrMapOvr>
  <mc:AlternateContent xmlns:mc="http://schemas.openxmlformats.org/markup-compatibility/2006" xmlns:p14="http://schemas.microsoft.com/office/powerpoint/2010/main">
    <mc:Choice Requires="p14">
      <p:transition p14:dur="10" advTm="64898"/>
    </mc:Choice>
    <mc:Fallback xmlns="">
      <p:transition advTm="6489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AA278-E815-C9C0-DA8C-53CD238E2D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FA2C8E-A663-FE5D-092B-BAC054B49A76}"/>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2BE537-5DE6-3325-2381-B41C6903129A}"/>
              </a:ext>
            </a:extLst>
          </p:cNvPr>
          <p:cNvSpPr txBox="1"/>
          <p:nvPr/>
        </p:nvSpPr>
        <p:spPr>
          <a:xfrm>
            <a:off x="2418549" y="588402"/>
            <a:ext cx="7338767" cy="523220"/>
          </a:xfrm>
          <a:prstGeom prst="rect">
            <a:avLst/>
          </a:prstGeom>
          <a:noFill/>
        </p:spPr>
        <p:txBody>
          <a:bodyPr wrap="square" rtlCol="0">
            <a:spAutoFit/>
          </a:bodyPr>
          <a:lstStyle/>
          <a:p>
            <a:pPr algn="ctr" rtl="1"/>
            <a:r>
              <a:rPr lang="ar-EG" sz="2800" b="1">
                <a:latin typeface="Alexandria" charset="0"/>
                <a:cs typeface="Alexandria" charset="0"/>
              </a:rPr>
              <a:t>التخصص يُرسّخ مسارات الاتصال الرسمية</a:t>
            </a:r>
          </a:p>
        </p:txBody>
      </p:sp>
      <p:sp>
        <p:nvSpPr>
          <p:cNvPr id="5" name="Rectangle 4">
            <a:extLst>
              <a:ext uri="{FF2B5EF4-FFF2-40B4-BE49-F238E27FC236}">
                <a16:creationId xmlns:a16="http://schemas.microsoft.com/office/drawing/2014/main" id="{E132769D-EFC3-AE19-87A8-1105B131682A}"/>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92B339-3828-207F-34F9-D7FEBD36D27A}"/>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6C90D6-F119-F25F-04C6-5319FC3CF0AE}"/>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6384CCE4-64E2-4F43-B26E-358DDAC5A9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831B4233-E58F-E2E0-91F3-0E11C5891E42}"/>
              </a:ext>
            </a:extLst>
          </p:cNvPr>
          <p:cNvGrpSpPr/>
          <p:nvPr/>
        </p:nvGrpSpPr>
        <p:grpSpPr>
          <a:xfrm>
            <a:off x="475649" y="3780221"/>
            <a:ext cx="11240699" cy="1320305"/>
            <a:chOff x="5061421" y="2029867"/>
            <a:chExt cx="3680445" cy="1320305"/>
          </a:xfrm>
        </p:grpSpPr>
        <p:sp>
          <p:nvSpPr>
            <p:cNvPr id="2" name="Shape 3"/>
            <p:cNvSpPr/>
            <p:nvPr/>
          </p:nvSpPr>
          <p:spPr>
            <a:xfrm>
              <a:off x="5061421" y="2029867"/>
              <a:ext cx="3680445" cy="1320305"/>
            </a:xfrm>
            <a:prstGeom prst="roundRect">
              <a:avLst>
                <a:gd name="adj" fmla="val 5389"/>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4"/>
            <p:cNvSpPr/>
            <p:nvPr/>
          </p:nvSpPr>
          <p:spPr>
            <a:xfrm>
              <a:off x="6610127" y="2153841"/>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مثال تطبيقي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5"/>
            <p:cNvSpPr/>
            <p:nvPr/>
          </p:nvSpPr>
          <p:spPr>
            <a:xfrm>
              <a:off x="5185395" y="2471663"/>
              <a:ext cx="3432497"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في مستشفى: تواصل التمريض مع الصيدلة حول الدواء، ومع الإدارة حول الجداول، ومع الأطباء حول الحالات. كل قناة مخصصة لموضوع واضح.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64E88884-85F1-F617-0981-A1FEE9A349F1}"/>
              </a:ext>
            </a:extLst>
          </p:cNvPr>
          <p:cNvGrpSpPr/>
          <p:nvPr/>
        </p:nvGrpSpPr>
        <p:grpSpPr>
          <a:xfrm>
            <a:off x="356839" y="1563626"/>
            <a:ext cx="11143828" cy="1421755"/>
            <a:chOff x="496119" y="2153841"/>
            <a:chExt cx="4347270" cy="1421755"/>
          </a:xfrm>
        </p:grpSpPr>
        <p:sp>
          <p:nvSpPr>
            <p:cNvPr id="12" name="Text 1"/>
            <p:cNvSpPr/>
            <p:nvPr/>
          </p:nvSpPr>
          <p:spPr>
            <a:xfrm>
              <a:off x="1884387" y="2153841"/>
              <a:ext cx="295900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كيف يرسم التخصص خطوط الاتصال؟</a:t>
              </a:r>
              <a:endParaRPr kumimoji="0" lang="ar-SA" sz="1600" b="0" i="0" u="none" strike="noStrike" kern="0" cap="none" spc="0" normalizeH="0" baseline="0" noProof="0" dirty="0">
                <a:ln>
                  <a:noFill/>
                </a:ln>
                <a:solidFill>
                  <a:prstClr val="black"/>
                </a:solidFill>
                <a:effectLst/>
                <a:uLnTx/>
                <a:uFillTx/>
              </a:endParaRPr>
            </a:p>
          </p:txBody>
        </p:sp>
        <p:sp>
          <p:nvSpPr>
            <p:cNvPr id="13" name="Text 2"/>
            <p:cNvSpPr/>
            <p:nvPr/>
          </p:nvSpPr>
          <p:spPr>
            <a:xfrm>
              <a:off x="496119" y="2471663"/>
              <a:ext cx="4347270" cy="1103933"/>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85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المنظمة ذات التخصص الواضح، يعرف قسم المحاسبة أنه يُراسل قسم الميزانية وليس الإنتاج في المسائل المالية. هذا الوضوح يُنشئ شبكة اتصال رسمية طبيعية لا تحتاج إلى تعليمات مستمرة.</a:t>
              </a:r>
              <a:endParaRPr kumimoji="0" lang="ar-SA" sz="1600" b="0" i="0" u="none" strike="noStrike" kern="0" cap="none" spc="0" normalizeH="0" baseline="0" noProof="0" dirty="0">
                <a:ln>
                  <a:noFill/>
                </a:ln>
                <a:solidFill>
                  <a:prstClr val="black"/>
                </a:solidFill>
                <a:effectLst/>
                <a:uLnTx/>
                <a:uFillTx/>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التخصص يُلغي التساؤلات المتكررة: "من المسؤول عن هذا؟" أو "إلى من أُرسل هذا التقرير؟"</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983086547"/>
      </p:ext>
    </p:extLst>
  </p:cSld>
  <p:clrMapOvr>
    <a:masterClrMapping/>
  </p:clrMapOvr>
  <mc:AlternateContent xmlns:mc="http://schemas.openxmlformats.org/markup-compatibility/2006" xmlns:p14="http://schemas.microsoft.com/office/powerpoint/2010/main">
    <mc:Choice Requires="p14">
      <p:transition p14:dur="10" advTm="109652"/>
    </mc:Choice>
    <mc:Fallback xmlns="">
      <p:transition advTm="1096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60CCE-F70C-EDD3-CEFA-3A035D0F10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E126F2-86C8-BBEE-76E0-0E9780BB6567}"/>
              </a:ext>
            </a:extLst>
          </p:cNvPr>
          <p:cNvSpPr/>
          <p:nvPr/>
        </p:nvSpPr>
        <p:spPr>
          <a:xfrm>
            <a:off x="154861" y="1471920"/>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097EFD-9E29-D941-B393-87B77EC2EEFC}"/>
              </a:ext>
            </a:extLst>
          </p:cNvPr>
          <p:cNvSpPr txBox="1"/>
          <p:nvPr/>
        </p:nvSpPr>
        <p:spPr>
          <a:xfrm>
            <a:off x="2524142" y="588402"/>
            <a:ext cx="7154707" cy="523220"/>
          </a:xfrm>
          <a:prstGeom prst="rect">
            <a:avLst/>
          </a:prstGeom>
          <a:noFill/>
        </p:spPr>
        <p:txBody>
          <a:bodyPr wrap="square" rtlCol="0">
            <a:spAutoFit/>
          </a:bodyPr>
          <a:lstStyle/>
          <a:p>
            <a:r>
              <a:rPr lang="ar-EG" sz="2800" b="1">
                <a:latin typeface="Alexandria" charset="0"/>
                <a:cs typeface="Alexandria" charset="0"/>
              </a:rPr>
              <a:t>غياب التخصص وأثره التداخل والازدواجية</a:t>
            </a:r>
          </a:p>
        </p:txBody>
      </p:sp>
      <p:sp>
        <p:nvSpPr>
          <p:cNvPr id="5" name="Rectangle 4">
            <a:extLst>
              <a:ext uri="{FF2B5EF4-FFF2-40B4-BE49-F238E27FC236}">
                <a16:creationId xmlns:a16="http://schemas.microsoft.com/office/drawing/2014/main" id="{7EA035CD-1E63-3512-7F93-36E16F9EE557}"/>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16CFE8-40BB-D426-9794-0A1D0E058104}"/>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78A5FB-5CF8-7181-DCBE-A3F490162C08}"/>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09B0ABC-7857-4DDD-9D26-CA23FF7519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9B46F8DC-7F4D-9AD1-A596-3A283C339D9D}"/>
              </a:ext>
            </a:extLst>
          </p:cNvPr>
          <p:cNvGrpSpPr/>
          <p:nvPr/>
        </p:nvGrpSpPr>
        <p:grpSpPr>
          <a:xfrm>
            <a:off x="261158" y="1738029"/>
            <a:ext cx="11403711" cy="1996325"/>
            <a:chOff x="496193" y="2319411"/>
            <a:chExt cx="8165976" cy="1437211"/>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319411"/>
              <a:ext cx="2648843" cy="1437211"/>
            </a:xfrm>
            <a:prstGeom prst="rect">
              <a:avLst/>
            </a:prstGeom>
          </p:spPr>
        </p:pic>
        <p:sp>
          <p:nvSpPr>
            <p:cNvPr id="4" name="Text 1"/>
            <p:cNvSpPr/>
            <p:nvPr/>
          </p:nvSpPr>
          <p:spPr>
            <a:xfrm>
              <a:off x="6794822" y="2457673"/>
              <a:ext cx="167193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ازدواجية المهام والرسائل</a:t>
              </a:r>
              <a:endParaRPr kumimoji="0" lang="ar-SA" sz="1600" b="0" i="0" u="none" strike="noStrike" kern="0" cap="none" spc="0" normalizeH="0" baseline="0" noProof="0" dirty="0">
                <a:ln>
                  <a:noFill/>
                </a:ln>
                <a:solidFill>
                  <a:prstClr val="black"/>
                </a:solidFill>
                <a:effectLst/>
                <a:uLnTx/>
                <a:uFillTx/>
              </a:endParaRPr>
            </a:p>
          </p:txBody>
        </p:sp>
        <p:sp>
          <p:nvSpPr>
            <p:cNvPr id="8" name="Text 2"/>
            <p:cNvSpPr/>
            <p:nvPr/>
          </p:nvSpPr>
          <p:spPr>
            <a:xfrm>
              <a:off x="6151587" y="2725936"/>
              <a:ext cx="2315170"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تتداخل الأدوار، ترسل أطراف متعددة رسائل متضاربة حول الموضوع نفسه، مما يُربك المتلقي ويُعطّل العمل.</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319412"/>
              <a:ext cx="2648917" cy="1437210"/>
            </a:xfrm>
            <a:prstGeom prst="rect">
              <a:avLst/>
            </a:prstGeom>
          </p:spPr>
        </p:pic>
        <p:sp>
          <p:nvSpPr>
            <p:cNvPr id="11" name="Text 3"/>
            <p:cNvSpPr/>
            <p:nvPr/>
          </p:nvSpPr>
          <p:spPr>
            <a:xfrm>
              <a:off x="3679329" y="2457673"/>
              <a:ext cx="202889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ضياع المعلومات بين الأقسام</a:t>
              </a:r>
              <a:endParaRPr kumimoji="0" lang="ar-SA" sz="1600" b="0" i="0" u="none" strike="noStrike" kern="0" cap="none" spc="0" normalizeH="0" baseline="0" noProof="0" dirty="0">
                <a:ln>
                  <a:noFill/>
                </a:ln>
                <a:solidFill>
                  <a:prstClr val="black"/>
                </a:solidFill>
                <a:effectLst/>
                <a:uLnTx/>
                <a:uFillTx/>
              </a:endParaRPr>
            </a:p>
          </p:txBody>
        </p:sp>
        <p:sp>
          <p:nvSpPr>
            <p:cNvPr id="13" name="Text 4"/>
            <p:cNvSpPr/>
            <p:nvPr/>
          </p:nvSpPr>
          <p:spPr>
            <a:xfrm>
              <a:off x="3392984" y="2725936"/>
              <a:ext cx="2315245" cy="10306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غياب التخصص يعني غياب "صاحب المعلومة"، فتتقاذف الأقسام المسؤولية عن الردّ وتُضيّع المعلومات في الفجوات.</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2319411"/>
              <a:ext cx="2648843" cy="1437210"/>
            </a:xfrm>
            <a:prstGeom prst="rect">
              <a:avLst/>
            </a:prstGeom>
          </p:spPr>
        </p:pic>
        <p:sp>
          <p:nvSpPr>
            <p:cNvPr id="15" name="Text 5"/>
            <p:cNvSpPr/>
            <p:nvPr/>
          </p:nvSpPr>
          <p:spPr>
            <a:xfrm>
              <a:off x="1102593" y="2457673"/>
              <a:ext cx="184703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تراجع الثقة بمصادر الاتصال</a:t>
              </a:r>
              <a:endParaRPr kumimoji="0" lang="ar-SA" sz="1600" b="0" i="0" u="none" strike="noStrike" kern="0" cap="none" spc="0" normalizeH="0" baseline="0" noProof="0" dirty="0">
                <a:ln>
                  <a:noFill/>
                </a:ln>
                <a:solidFill>
                  <a:prstClr val="black"/>
                </a:solidFill>
                <a:effectLst/>
                <a:uLnTx/>
                <a:uFillTx/>
              </a:endParaRPr>
            </a:p>
          </p:txBody>
        </p:sp>
        <p:sp>
          <p:nvSpPr>
            <p:cNvPr id="16" name="Text 6"/>
            <p:cNvSpPr/>
            <p:nvPr/>
          </p:nvSpPr>
          <p:spPr>
            <a:xfrm>
              <a:off x="634454" y="2725936"/>
              <a:ext cx="2315170"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حين يصدر نفس القرار عن جهات متعددة بصياغات مختلفة، يفقد الموظفون الثقة بصحة المعلومات الواردة إليهم.</a:t>
              </a:r>
              <a:endParaRPr kumimoji="0" lang="ar-SA" sz="1600" b="0" i="0" u="none" strike="noStrike" kern="0" cap="none" spc="0" normalizeH="0" baseline="0" noProof="0" dirty="0">
                <a:ln>
                  <a:noFill/>
                </a:ln>
                <a:solidFill>
                  <a:prstClr val="black"/>
                </a:solidFill>
                <a:effectLst/>
                <a:uLnTx/>
                <a:uFillTx/>
              </a:endParaRPr>
            </a:p>
          </p:txBody>
        </p:sp>
      </p:grpSp>
      <p:sp>
        <p:nvSpPr>
          <p:cNvPr id="17" name="Text 0"/>
          <p:cNvSpPr/>
          <p:nvPr/>
        </p:nvSpPr>
        <p:spPr>
          <a:xfrm>
            <a:off x="6455217" y="4592222"/>
            <a:ext cx="5167387"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التخصص والاتصال: الصورة الكاملة</a:t>
            </a:r>
            <a:endParaRPr kumimoji="0" lang="ar-SA" sz="2000" b="1" i="0" u="none" strike="noStrike" kern="0" cap="none" spc="0" normalizeH="0" baseline="0" noProof="0" dirty="0">
              <a:ln>
                <a:noFill/>
              </a:ln>
              <a:solidFill>
                <a:prstClr val="black"/>
              </a:solidFill>
              <a:effectLst/>
              <a:uLnTx/>
              <a:uFillTx/>
            </a:endParaRPr>
          </a:p>
        </p:txBody>
      </p:sp>
      <p:sp>
        <p:nvSpPr>
          <p:cNvPr id="18" name="Text 4"/>
          <p:cNvSpPr/>
          <p:nvPr/>
        </p:nvSpPr>
        <p:spPr>
          <a:xfrm>
            <a:off x="454238" y="5711025"/>
            <a:ext cx="11210631" cy="697011"/>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تطبيق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مبدأ التخصص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يُحوّل الاتصال من عملية عشوائية تعتمد على المبادرة الشخصية إلى منظومة رسمية منهجية تضمن وصول المعلومات الصحيحة إلى الشخص الصحيح في الوقت الصحيح.</a:t>
            </a:r>
            <a:endParaRPr kumimoji="0" lang="ar-SA" sz="1600" b="0" i="0" u="none" strike="noStrike" kern="0" cap="none" spc="0" normalizeH="0" baseline="0" noProof="0" dirty="0">
              <a:ln>
                <a:noFill/>
              </a:ln>
              <a:solidFill>
                <a:prstClr val="black"/>
              </a:solidFill>
              <a:effectLst/>
              <a:uLnTx/>
              <a:uFillTx/>
            </a:endParaRPr>
          </a:p>
        </p:txBody>
      </p:sp>
      <p:grpSp>
        <p:nvGrpSpPr>
          <p:cNvPr id="19" name="Group 18">
            <a:extLst>
              <a:ext uri="{FF2B5EF4-FFF2-40B4-BE49-F238E27FC236}">
                <a16:creationId xmlns:a16="http://schemas.microsoft.com/office/drawing/2014/main" id="{B7CBA2EA-5337-D431-BED1-39502912FD6F}"/>
              </a:ext>
            </a:extLst>
          </p:cNvPr>
          <p:cNvGrpSpPr/>
          <p:nvPr/>
        </p:nvGrpSpPr>
        <p:grpSpPr>
          <a:xfrm>
            <a:off x="1006204" y="3661851"/>
            <a:ext cx="6353601" cy="2193218"/>
            <a:chOff x="911200" y="1296070"/>
            <a:chExt cx="7321525" cy="2650406"/>
          </a:xfrm>
        </p:grpSpPr>
        <p:pic>
          <p:nvPicPr>
            <p:cNvPr id="20" name="Image 0" descr="preencoded.png"/>
            <p:cNvPicPr>
              <a:picLocks noChangeAspect="1"/>
            </p:cNvPicPr>
            <p:nvPr/>
          </p:nvPicPr>
          <p:blipFill>
            <a:blip r:embed="rId4"/>
            <a:stretch>
              <a:fillRect/>
            </a:stretch>
          </p:blipFill>
          <p:spPr>
            <a:xfrm>
              <a:off x="911200" y="1296070"/>
              <a:ext cx="7321525" cy="2650406"/>
            </a:xfrm>
            <a:prstGeom prst="rect">
              <a:avLst/>
            </a:prstGeom>
          </p:spPr>
        </p:pic>
        <p:sp>
          <p:nvSpPr>
            <p:cNvPr id="21" name="Text 1"/>
            <p:cNvSpPr/>
            <p:nvPr/>
          </p:nvSpPr>
          <p:spPr>
            <a:xfrm>
              <a:off x="5786135" y="3299511"/>
              <a:ext cx="1909134" cy="229264"/>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كفاءة تبادل المعلومات</a:t>
              </a:r>
              <a:endParaRPr kumimoji="0" lang="ar-SA" sz="1600" b="0" i="0" u="none" strike="noStrike" kern="0" cap="none" spc="0" normalizeH="0" baseline="0" noProof="0" dirty="0">
                <a:ln>
                  <a:noFill/>
                </a:ln>
                <a:solidFill>
                  <a:prstClr val="black"/>
                </a:solidFill>
                <a:effectLst/>
                <a:uLnTx/>
                <a:uFillTx/>
              </a:endParaRPr>
            </a:p>
          </p:txBody>
        </p:sp>
        <p:sp>
          <p:nvSpPr>
            <p:cNvPr id="22" name="Text 2"/>
            <p:cNvSpPr/>
            <p:nvPr/>
          </p:nvSpPr>
          <p:spPr>
            <a:xfrm>
              <a:off x="5861155" y="2500653"/>
              <a:ext cx="1834114" cy="229264"/>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وضوح قنوات الاتصال</a:t>
              </a:r>
              <a:endParaRPr kumimoji="0" lang="ar-SA" sz="1600" b="0" i="0" u="none" strike="noStrike" kern="0" cap="none" spc="0" normalizeH="0" baseline="0" noProof="0" dirty="0">
                <a:ln>
                  <a:noFill/>
                </a:ln>
                <a:solidFill>
                  <a:prstClr val="black"/>
                </a:solidFill>
                <a:effectLst/>
                <a:uLnTx/>
                <a:uFillTx/>
              </a:endParaRPr>
            </a:p>
          </p:txBody>
        </p:sp>
        <p:sp>
          <p:nvSpPr>
            <p:cNvPr id="23" name="Text 3"/>
            <p:cNvSpPr/>
            <p:nvPr/>
          </p:nvSpPr>
          <p:spPr>
            <a:xfrm>
              <a:off x="5861155" y="1693643"/>
              <a:ext cx="1834114" cy="229264"/>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تحديد الأدوار</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27763342"/>
      </p:ext>
    </p:extLst>
  </p:cSld>
  <p:clrMapOvr>
    <a:masterClrMapping/>
  </p:clrMapOvr>
  <mc:AlternateContent xmlns:mc="http://schemas.openxmlformats.org/markup-compatibility/2006" xmlns:p14="http://schemas.microsoft.com/office/powerpoint/2010/main">
    <mc:Choice Requires="p14">
      <p:transition p14:dur="10" advTm="105033"/>
    </mc:Choice>
    <mc:Fallback xmlns="">
      <p:transition advTm="1050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A8A79-A938-17D4-38E8-CBA3FD779C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FA53A-05E4-1F02-F156-8DED14C9B427}"/>
              </a:ext>
            </a:extLst>
          </p:cNvPr>
          <p:cNvSpPr/>
          <p:nvPr/>
        </p:nvSpPr>
        <p:spPr>
          <a:xfrm>
            <a:off x="208009" y="1345306"/>
            <a:ext cx="11775981" cy="5345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FC5BC0-DF56-952D-BA72-91BA20DA1927}"/>
              </a:ext>
            </a:extLst>
          </p:cNvPr>
          <p:cNvSpPr txBox="1"/>
          <p:nvPr/>
        </p:nvSpPr>
        <p:spPr>
          <a:xfrm>
            <a:off x="3216877" y="588402"/>
            <a:ext cx="6060938" cy="523220"/>
          </a:xfrm>
          <a:prstGeom prst="rect">
            <a:avLst/>
          </a:prstGeom>
          <a:noFill/>
        </p:spPr>
        <p:txBody>
          <a:bodyPr wrap="square" rtlCol="0">
            <a:spAutoFit/>
          </a:bodyPr>
          <a:lstStyle/>
          <a:p>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0F572E46-4B5E-6330-30F9-E6687527D227}"/>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FFE807-724D-35BA-5874-E092CEC9259F}"/>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86F71C-8981-C16F-BF23-7C061453A26D}"/>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8C186390-40B1-16F3-AC0B-F4C498E59D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AA5FD3ED-8C5F-01B0-607B-88FA1A434B75}"/>
              </a:ext>
            </a:extLst>
          </p:cNvPr>
          <p:cNvGrpSpPr/>
          <p:nvPr/>
        </p:nvGrpSpPr>
        <p:grpSpPr>
          <a:xfrm>
            <a:off x="367990" y="1577653"/>
            <a:ext cx="11441151" cy="1408247"/>
            <a:chOff x="3925119" y="1577653"/>
            <a:chExt cx="4722763" cy="1408247"/>
          </a:xfrm>
        </p:grpSpPr>
        <p:sp>
          <p:nvSpPr>
            <p:cNvPr id="2" name="Shape 0"/>
            <p:cNvSpPr/>
            <p:nvPr/>
          </p:nvSpPr>
          <p:spPr>
            <a:xfrm>
              <a:off x="7785981" y="1577653"/>
              <a:ext cx="861900" cy="387548"/>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74273" y="1644625"/>
              <a:ext cx="99194" cy="99194"/>
            </a:xfrm>
            <a:prstGeom prst="rect">
              <a:avLst/>
            </a:prstGeom>
          </p:spPr>
        </p:pic>
        <p:sp>
          <p:nvSpPr>
            <p:cNvPr id="9" name="Text 1"/>
            <p:cNvSpPr/>
            <p:nvPr/>
          </p:nvSpPr>
          <p:spPr>
            <a:xfrm>
              <a:off x="7436569" y="1614860"/>
              <a:ext cx="988144"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المبدأ الثالث</a:t>
              </a:r>
              <a:endParaRPr kumimoji="0" lang="ar-SA" sz="1600" b="0" i="0" u="none" strike="noStrike" kern="0" cap="none" spc="0" normalizeH="0" baseline="0" noProof="0" dirty="0">
                <a:ln>
                  <a:noFill/>
                </a:ln>
                <a:solidFill>
                  <a:prstClr val="black"/>
                </a:solidFill>
                <a:effectLst/>
                <a:uLnTx/>
                <a:uFillTx/>
              </a:endParaRPr>
            </a:p>
          </p:txBody>
        </p:sp>
        <p:sp>
          <p:nvSpPr>
            <p:cNvPr id="11" name="Text 2"/>
            <p:cNvSpPr/>
            <p:nvPr/>
          </p:nvSpPr>
          <p:spPr>
            <a:xfrm>
              <a:off x="3941081" y="1614860"/>
              <a:ext cx="3770486"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التنسيق — توحيد الجهود</a:t>
              </a:r>
              <a:endParaRPr kumimoji="0" lang="ar-SA" sz="2000" b="0" i="0" u="none" strike="noStrike" kern="0" cap="none" spc="0" normalizeH="0" baseline="0" noProof="0" dirty="0">
                <a:ln>
                  <a:noFill/>
                </a:ln>
                <a:solidFill>
                  <a:prstClr val="black"/>
                </a:solidFill>
                <a:effectLst/>
                <a:uLnTx/>
                <a:uFillTx/>
              </a:endParaRPr>
            </a:p>
          </p:txBody>
        </p:sp>
        <p:sp>
          <p:nvSpPr>
            <p:cNvPr id="12" name="Text 3"/>
            <p:cNvSpPr/>
            <p:nvPr/>
          </p:nvSpPr>
          <p:spPr>
            <a:xfrm>
              <a:off x="3925119" y="1962222"/>
              <a:ext cx="4722763" cy="1023678"/>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105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مبدأ التنسيق مهم للتنظيم الإداري؛ إذ تتم في المنظمة أنواع مختلفة من العمل في أقسام مختلفة في آنٍ واحد. ومن المهم تنسيق هذه الأنشطة بحيث تكون جميع الأقسام على نفس النهج لتحقيق الهدف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المشترك.</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كلما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زاد حجم المنظمة وتعقدت أنشطتها، عظمت أهمية التنسيق لنظام فاعل من الاتصالات الرأسية والأفقية.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3" name="Group 12">
            <a:extLst>
              <a:ext uri="{FF2B5EF4-FFF2-40B4-BE49-F238E27FC236}">
                <a16:creationId xmlns:a16="http://schemas.microsoft.com/office/drawing/2014/main" id="{B6326074-7F73-3215-3858-B7333AFE5EAD}"/>
              </a:ext>
            </a:extLst>
          </p:cNvPr>
          <p:cNvGrpSpPr/>
          <p:nvPr/>
        </p:nvGrpSpPr>
        <p:grpSpPr>
          <a:xfrm>
            <a:off x="6096000" y="3088652"/>
            <a:ext cx="5728008" cy="1895944"/>
            <a:chOff x="406822" y="2300064"/>
            <a:chExt cx="4103191" cy="1409179"/>
          </a:xfrm>
        </p:grpSpPr>
        <p:sp>
          <p:nvSpPr>
            <p:cNvPr id="14" name="Shape 3"/>
            <p:cNvSpPr/>
            <p:nvPr/>
          </p:nvSpPr>
          <p:spPr>
            <a:xfrm>
              <a:off x="406822" y="2300064"/>
              <a:ext cx="4103191" cy="1409179"/>
            </a:xfrm>
            <a:prstGeom prst="roundRect">
              <a:avLst>
                <a:gd name="adj" fmla="val 6338"/>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4"/>
            <p:cNvSpPr/>
            <p:nvPr/>
          </p:nvSpPr>
          <p:spPr>
            <a:xfrm>
              <a:off x="2378273" y="2374918"/>
              <a:ext cx="2007766" cy="183134"/>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مداخل التنسيق</a:t>
              </a:r>
              <a:endParaRPr kumimoji="0" lang="ar-SA" b="1" i="0" u="none" strike="noStrike" kern="0" cap="none" spc="0" normalizeH="0" baseline="0" noProof="0" dirty="0">
                <a:ln>
                  <a:noFill/>
                </a:ln>
                <a:solidFill>
                  <a:prstClr val="black"/>
                </a:solidFill>
                <a:effectLst/>
                <a:uLnTx/>
                <a:uFillTx/>
              </a:endParaRPr>
            </a:p>
          </p:txBody>
        </p:sp>
        <p:sp>
          <p:nvSpPr>
            <p:cNvPr id="16" name="Text 5"/>
            <p:cNvSpPr/>
            <p:nvPr/>
          </p:nvSpPr>
          <p:spPr>
            <a:xfrm>
              <a:off x="530796" y="2591264"/>
              <a:ext cx="3855244" cy="104663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إرساء ثقافة المنظمة القائمة على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التعاون والتضامن</a:t>
              </a:r>
              <a:r>
                <a:rPr kumimoji="0" lang="ar-EG"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تصميم سياسات وإجراءات تنمي التنسيق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بين الوظائف</a:t>
              </a:r>
              <a:r>
                <a:rPr kumimoji="0" lang="ar-EG"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تكوين لجان وفرق تضم ممثلي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عدة أقسام</a:t>
              </a:r>
              <a:r>
                <a:rPr kumimoji="0" lang="ar-EG"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grpSp>
      <p:grpSp>
        <p:nvGrpSpPr>
          <p:cNvPr id="17" name="Group 16">
            <a:extLst>
              <a:ext uri="{FF2B5EF4-FFF2-40B4-BE49-F238E27FC236}">
                <a16:creationId xmlns:a16="http://schemas.microsoft.com/office/drawing/2014/main" id="{BFD9CA6A-6ACE-05AF-62A5-89BD506DFCED}"/>
              </a:ext>
            </a:extLst>
          </p:cNvPr>
          <p:cNvGrpSpPr/>
          <p:nvPr/>
        </p:nvGrpSpPr>
        <p:grpSpPr>
          <a:xfrm>
            <a:off x="367990" y="2985900"/>
            <a:ext cx="5560839" cy="1986753"/>
            <a:chOff x="4728046" y="2424038"/>
            <a:chExt cx="3924598" cy="842455"/>
          </a:xfrm>
        </p:grpSpPr>
        <p:sp>
          <p:nvSpPr>
            <p:cNvPr id="18" name="Text 6"/>
            <p:cNvSpPr/>
            <p:nvPr/>
          </p:nvSpPr>
          <p:spPr>
            <a:xfrm>
              <a:off x="6644878" y="2424038"/>
              <a:ext cx="2007766" cy="139401"/>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استراتيجيات التنسيق</a:t>
              </a:r>
              <a:endParaRPr kumimoji="0" lang="ar-SA" b="1" i="0" u="none" strike="noStrike" kern="0" cap="none" spc="0" normalizeH="0" baseline="0" noProof="0" dirty="0">
                <a:ln>
                  <a:noFill/>
                </a:ln>
                <a:solidFill>
                  <a:prstClr val="black"/>
                </a:solidFill>
                <a:effectLst/>
                <a:uLnTx/>
                <a:uFillTx/>
              </a:endParaRPr>
            </a:p>
          </p:txBody>
        </p:sp>
        <p:sp>
          <p:nvSpPr>
            <p:cNvPr id="19" name="Text 7"/>
            <p:cNvSpPr/>
            <p:nvPr/>
          </p:nvSpPr>
          <p:spPr>
            <a:xfrm>
              <a:off x="4728046" y="2563439"/>
              <a:ext cx="3924598" cy="703054"/>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التسلسل الإداري المنظّم: يتلقى الموظف الأمر من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مدير واحد</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وجود القائد الحقيقي: يزيد من حجم التنسيق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بين الأعمال</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التواصل الفعّال: يُزيل الضبابية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ويوضح الأمور</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الذاتي: التعاون المتبادل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بين الأقسام</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grpSp>
      <p:grpSp>
        <p:nvGrpSpPr>
          <p:cNvPr id="20" name="Group 19">
            <a:extLst>
              <a:ext uri="{FF2B5EF4-FFF2-40B4-BE49-F238E27FC236}">
                <a16:creationId xmlns:a16="http://schemas.microsoft.com/office/drawing/2014/main" id="{71EBCA1B-2AE2-3DF0-A520-30F410F85C46}"/>
              </a:ext>
            </a:extLst>
          </p:cNvPr>
          <p:cNvGrpSpPr/>
          <p:nvPr/>
        </p:nvGrpSpPr>
        <p:grpSpPr>
          <a:xfrm>
            <a:off x="406658" y="5057994"/>
            <a:ext cx="11417352" cy="1531043"/>
            <a:chOff x="496118" y="2376331"/>
            <a:chExt cx="8346907" cy="1167862"/>
          </a:xfrm>
        </p:grpSpPr>
        <p:sp>
          <p:nvSpPr>
            <p:cNvPr id="21" name="Text 3"/>
            <p:cNvSpPr/>
            <p:nvPr/>
          </p:nvSpPr>
          <p:spPr>
            <a:xfrm>
              <a:off x="496119" y="2376331"/>
              <a:ext cx="8346906" cy="34625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يلعب التنسيق الإداري دورًا هامًا في إدارة الأزمات واحتوائها؛ فمن خلال تحديد الأدوار المنوطة بكل فرد أو قسم، يتم تحديد أسباب المشكلات والبحث في حلول جذرية لها.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Shape 4"/>
            <p:cNvSpPr/>
            <p:nvPr/>
          </p:nvSpPr>
          <p:spPr>
            <a:xfrm>
              <a:off x="496119" y="2994190"/>
              <a:ext cx="8346905" cy="550003"/>
            </a:xfrm>
            <a:prstGeom prst="roundRect">
              <a:avLst>
                <a:gd name="adj" fmla="val 7638"/>
              </a:avLst>
            </a:prstGeom>
            <a:solidFill>
              <a:srgbClr val="FCF2B5"/>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Text 5"/>
            <p:cNvSpPr/>
            <p:nvPr/>
          </p:nvSpPr>
          <p:spPr>
            <a:xfrm>
              <a:off x="496118" y="2996227"/>
              <a:ext cx="8204242" cy="405390"/>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على مستوى الحكومات، يجب أن يكون التنسيق الإداري على مستوى إدارات المنظمات للإسهام في إيجاد حلول للمشكلات الاقتصادية. وجود التنسيق لا يعني بالضرورة غياب الصراعات التنافسية بين المنظمات المتشابهة في الأهداف.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475857516"/>
      </p:ext>
    </p:extLst>
  </p:cSld>
  <p:clrMapOvr>
    <a:masterClrMapping/>
  </p:clrMapOvr>
  <mc:AlternateContent xmlns:mc="http://schemas.openxmlformats.org/markup-compatibility/2006" xmlns:p14="http://schemas.microsoft.com/office/powerpoint/2010/main">
    <mc:Choice Requires="p14">
      <p:transition p14:dur="10" advTm="219322"/>
    </mc:Choice>
    <mc:Fallback xmlns="">
      <p:transition advTm="2193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9000FC-0F7E-2B1F-D867-6161B95A89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AE91B5-768F-B932-9DB4-F9FCCF4F683A}"/>
              </a:ext>
            </a:extLst>
          </p:cNvPr>
          <p:cNvSpPr/>
          <p:nvPr/>
        </p:nvSpPr>
        <p:spPr>
          <a:xfrm>
            <a:off x="234536" y="1361763"/>
            <a:ext cx="11775981" cy="5423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A82BD0-B99B-6E0C-A6E7-6FE129BCDF58}"/>
              </a:ext>
            </a:extLst>
          </p:cNvPr>
          <p:cNvSpPr txBox="1"/>
          <p:nvPr/>
        </p:nvSpPr>
        <p:spPr>
          <a:xfrm>
            <a:off x="3880625" y="588402"/>
            <a:ext cx="5129560" cy="523220"/>
          </a:xfrm>
          <a:prstGeom prst="rect">
            <a:avLst/>
          </a:prstGeom>
          <a:noFill/>
        </p:spPr>
        <p:txBody>
          <a:bodyPr wrap="square" rtlCol="0">
            <a:spAutoFit/>
          </a:bodyPr>
          <a:lstStyle/>
          <a:p>
            <a:pPr algn="ctr"/>
            <a:r>
              <a:rPr lang="ar-EG" sz="2800" b="1">
                <a:latin typeface="Alexandria" charset="0"/>
                <a:cs typeface="Alexandria" charset="0"/>
              </a:rPr>
              <a:t> تابع مبدأ التنسيق</a:t>
            </a:r>
          </a:p>
        </p:txBody>
      </p:sp>
      <p:sp>
        <p:nvSpPr>
          <p:cNvPr id="5" name="Rectangle 4">
            <a:extLst>
              <a:ext uri="{FF2B5EF4-FFF2-40B4-BE49-F238E27FC236}">
                <a16:creationId xmlns:a16="http://schemas.microsoft.com/office/drawing/2014/main" id="{72D43F75-A2BB-E35A-CCC9-231BC3F43DA4}"/>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C2FF4C-C4D8-814C-B7C7-656C93E38879}"/>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49D41F-1935-A8F8-9ACA-9DEA971DF869}"/>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093CCDA-AE61-0390-DB00-D791FEF9C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0E650D1E-670C-A0EA-5CDA-BF1D7DD84EE9}"/>
              </a:ext>
            </a:extLst>
          </p:cNvPr>
          <p:cNvGrpSpPr/>
          <p:nvPr/>
        </p:nvGrpSpPr>
        <p:grpSpPr>
          <a:xfrm>
            <a:off x="323385" y="1713152"/>
            <a:ext cx="11552663" cy="1006982"/>
            <a:chOff x="3925119" y="2080245"/>
            <a:chExt cx="4722763" cy="1038672"/>
          </a:xfrm>
        </p:grpSpPr>
        <p:sp>
          <p:nvSpPr>
            <p:cNvPr id="4" name="Text 1"/>
            <p:cNvSpPr/>
            <p:nvPr/>
          </p:nvSpPr>
          <p:spPr>
            <a:xfrm>
              <a:off x="3925119" y="2080245"/>
              <a:ext cx="472276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9" name="Image 1" descr="preencoded.png"/>
            <p:cNvPicPr>
              <a:picLocks noChangeAspect="1"/>
            </p:cNvPicPr>
            <p:nvPr/>
          </p:nvPicPr>
          <p:blipFill>
            <a:blip r:embed="rId3"/>
            <a:stretch>
              <a:fillRect/>
            </a:stretch>
          </p:blipFill>
          <p:spPr>
            <a:xfrm>
              <a:off x="8368903" y="2994943"/>
              <a:ext cx="155004" cy="123974"/>
            </a:xfrm>
            <a:prstGeom prst="rect">
              <a:avLst/>
            </a:prstGeom>
          </p:spPr>
        </p:pic>
      </p:grpSp>
      <p:grpSp>
        <p:nvGrpSpPr>
          <p:cNvPr id="19" name="Group 18">
            <a:extLst>
              <a:ext uri="{FF2B5EF4-FFF2-40B4-BE49-F238E27FC236}">
                <a16:creationId xmlns:a16="http://schemas.microsoft.com/office/drawing/2014/main" id="{65773747-B256-0F35-0559-6E5B0ED97E8B}"/>
              </a:ext>
            </a:extLst>
          </p:cNvPr>
          <p:cNvGrpSpPr/>
          <p:nvPr/>
        </p:nvGrpSpPr>
        <p:grpSpPr>
          <a:xfrm>
            <a:off x="523308" y="1601337"/>
            <a:ext cx="11385394" cy="4760839"/>
            <a:chOff x="496119" y="1365518"/>
            <a:chExt cx="8151763" cy="2909691"/>
          </a:xfrm>
        </p:grpSpPr>
        <p:sp>
          <p:nvSpPr>
            <p:cNvPr id="13" name="Text 1"/>
            <p:cNvSpPr/>
            <p:nvPr/>
          </p:nvSpPr>
          <p:spPr>
            <a:xfrm>
              <a:off x="6184552" y="1771632"/>
              <a:ext cx="2251519" cy="219317"/>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إعلان الأهداف المشتركة</a:t>
              </a:r>
              <a:endParaRPr kumimoji="0" lang="ar-SA" sz="1600" b="0" i="0" u="none" strike="noStrike" kern="0" cap="none" spc="0" normalizeH="0" baseline="0" noProof="0" dirty="0">
                <a:ln>
                  <a:noFill/>
                </a:ln>
                <a:solidFill>
                  <a:prstClr val="black"/>
                </a:solidFill>
                <a:effectLst/>
                <a:uLnTx/>
                <a:uFillTx/>
              </a:endParaRPr>
            </a:p>
          </p:txBody>
        </p:sp>
        <p:sp>
          <p:nvSpPr>
            <p:cNvPr id="14" name="Text 2"/>
            <p:cNvSpPr/>
            <p:nvPr/>
          </p:nvSpPr>
          <p:spPr>
            <a:xfrm>
              <a:off x="6184553" y="2065362"/>
              <a:ext cx="2463329" cy="396925"/>
            </a:xfrm>
            <a:prstGeom prst="rect">
              <a:avLst/>
            </a:prstGeom>
            <a:noFill/>
            <a:ln/>
          </p:spPr>
          <p:txBody>
            <a:bodyPr wrap="square" lIns="0" tIns="0" rIns="0" bIns="0" rtlCol="0" anchor="t">
              <a:noAutofit/>
            </a:bodyPr>
            <a:lstStyle/>
            <a:p>
              <a:pPr marL="0" marR="0" lvl="0" indent="0"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الإدارة العليا توصل الأهداف بوضوح لجميع الأقسام عبر قنوات رسمية.</a:t>
              </a:r>
              <a:endParaRPr kumimoji="0" lang="ar-SA" sz="1600" b="0" i="0" u="none" strike="noStrike" kern="0" cap="none" spc="0" normalizeH="0" baseline="0" noProof="0" dirty="0">
                <a:ln>
                  <a:noFill/>
                </a:ln>
                <a:solidFill>
                  <a:prstClr val="black"/>
                </a:solidFill>
                <a:effectLst/>
                <a:uLnTx/>
                <a:uFillTx/>
              </a:endParaRPr>
            </a:p>
          </p:txBody>
        </p:sp>
        <p:pic>
          <p:nvPicPr>
            <p:cNvPr id="15" name="Image 0" descr="preencoded.png"/>
            <p:cNvPicPr>
              <a:picLocks noChangeAspect="1"/>
            </p:cNvPicPr>
            <p:nvPr/>
          </p:nvPicPr>
          <p:blipFill>
            <a:blip r:embed="rId4"/>
            <a:stretch>
              <a:fillRect/>
            </a:stretch>
          </p:blipFill>
          <p:spPr>
            <a:xfrm>
              <a:off x="3371442" y="1422099"/>
              <a:ext cx="2853110" cy="2853110"/>
            </a:xfrm>
            <a:prstGeom prst="rect">
              <a:avLst/>
            </a:prstGeom>
          </p:spPr>
        </p:pic>
        <p:pic>
          <p:nvPicPr>
            <p:cNvPr id="16"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053273" y="1979675"/>
              <a:ext cx="185589" cy="185589"/>
            </a:xfrm>
            <a:prstGeom prst="rect">
              <a:avLst/>
            </a:prstGeom>
          </p:spPr>
        </p:pic>
        <p:sp>
          <p:nvSpPr>
            <p:cNvPr id="17" name="Text 3"/>
            <p:cNvSpPr/>
            <p:nvPr/>
          </p:nvSpPr>
          <p:spPr>
            <a:xfrm>
              <a:off x="598808" y="1797100"/>
              <a:ext cx="2360566" cy="146841"/>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التواصل بين الأقسام</a:t>
              </a:r>
              <a:endParaRPr kumimoji="0" lang="ar-SA" sz="1600" b="0" i="0" u="none" strike="noStrike" kern="0" cap="none" spc="0" normalizeH="0" baseline="0" noProof="0" dirty="0">
                <a:ln>
                  <a:noFill/>
                </a:ln>
                <a:solidFill>
                  <a:prstClr val="black"/>
                </a:solidFill>
                <a:effectLst/>
                <a:uLnTx/>
                <a:uFillTx/>
              </a:endParaRPr>
            </a:p>
          </p:txBody>
        </p:sp>
        <p:sp>
          <p:nvSpPr>
            <p:cNvPr id="18" name="Text 4"/>
            <p:cNvSpPr/>
            <p:nvPr/>
          </p:nvSpPr>
          <p:spPr>
            <a:xfrm>
              <a:off x="496119" y="2065362"/>
              <a:ext cx="246325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الأقسام تتبادل المعلومات بصفة منتظمة لضمان التوافق وعدم التضارب في العمل.</a:t>
              </a:r>
              <a:endParaRPr kumimoji="0" lang="ar-SA" sz="1600" b="0" i="0" u="none" strike="noStrike" kern="0" cap="none" spc="0" normalizeH="0" baseline="0" noProof="0" dirty="0">
                <a:ln>
                  <a:noFill/>
                </a:ln>
                <a:solidFill>
                  <a:prstClr val="black"/>
                </a:solidFill>
                <a:effectLst/>
                <a:uLnTx/>
                <a:uFillTx/>
              </a:endParaRPr>
            </a:p>
          </p:txBody>
        </p:sp>
        <p:pic>
          <p:nvPicPr>
            <p:cNvPr id="20" name="Image 2" descr="preencoded.png"/>
            <p:cNvPicPr>
              <a:picLocks noChangeAspect="1"/>
            </p:cNvPicPr>
            <p:nvPr/>
          </p:nvPicPr>
          <p:blipFill>
            <a:blip r:embed="rId6"/>
            <a:stretch>
              <a:fillRect/>
            </a:stretch>
          </p:blipFill>
          <p:spPr>
            <a:xfrm>
              <a:off x="2931458" y="1365518"/>
              <a:ext cx="2853110" cy="2853110"/>
            </a:xfrm>
            <a:prstGeom prst="rect">
              <a:avLst/>
            </a:prstGeom>
          </p:spPr>
        </p:pic>
        <p:pic>
          <p:nvPicPr>
            <p:cNvPr id="21"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662102" y="2222488"/>
              <a:ext cx="185589" cy="185589"/>
            </a:xfrm>
            <a:prstGeom prst="rect">
              <a:avLst/>
            </a:prstGeom>
          </p:spPr>
        </p:pic>
        <p:sp>
          <p:nvSpPr>
            <p:cNvPr id="22" name="Text 5"/>
            <p:cNvSpPr/>
            <p:nvPr/>
          </p:nvSpPr>
          <p:spPr>
            <a:xfrm>
              <a:off x="496119" y="3316709"/>
              <a:ext cx="2463254" cy="268263"/>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تغذية راجعة مستمرة</a:t>
              </a:r>
              <a:endParaRPr kumimoji="0" lang="ar-SA" sz="1600" b="0" i="0" u="none" strike="noStrike" kern="0" cap="none" spc="0" normalizeH="0" baseline="0" noProof="0" dirty="0">
                <a:ln>
                  <a:noFill/>
                </a:ln>
                <a:solidFill>
                  <a:prstClr val="black"/>
                </a:solidFill>
                <a:effectLst/>
                <a:uLnTx/>
                <a:uFillTx/>
              </a:endParaRPr>
            </a:p>
          </p:txBody>
        </p:sp>
        <p:sp>
          <p:nvSpPr>
            <p:cNvPr id="23" name="Text 6"/>
            <p:cNvSpPr/>
            <p:nvPr/>
          </p:nvSpPr>
          <p:spPr>
            <a:xfrm>
              <a:off x="496119" y="3584972"/>
              <a:ext cx="2463254"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تُرفع تقارير التقدم إلى الإدارة بانتظام لتصحيح الانحراف نحو الهدف المشترك.</a:t>
              </a:r>
              <a:endParaRPr kumimoji="0" lang="ar-SA" sz="1600" b="0" i="0" u="none" strike="noStrike" kern="0" cap="none" spc="0" normalizeH="0" baseline="0" noProof="0" dirty="0">
                <a:ln>
                  <a:noFill/>
                </a:ln>
                <a:solidFill>
                  <a:prstClr val="black"/>
                </a:solidFill>
                <a:effectLst/>
                <a:uLnTx/>
                <a:uFillTx/>
              </a:endParaRPr>
            </a:p>
          </p:txBody>
        </p:sp>
        <p:pic>
          <p:nvPicPr>
            <p:cNvPr id="24" name="Image 4" descr="preencoded.png"/>
            <p:cNvPicPr>
              <a:picLocks noChangeAspect="1"/>
            </p:cNvPicPr>
            <p:nvPr/>
          </p:nvPicPr>
          <p:blipFill>
            <a:blip r:embed="rId8"/>
            <a:stretch>
              <a:fillRect/>
            </a:stretch>
          </p:blipFill>
          <p:spPr>
            <a:xfrm>
              <a:off x="2920611" y="1705142"/>
              <a:ext cx="2680343" cy="2570067"/>
            </a:xfrm>
            <a:prstGeom prst="rect">
              <a:avLst/>
            </a:prstGeom>
          </p:spPr>
        </p:pic>
        <p:pic>
          <p:nvPicPr>
            <p:cNvPr id="26" name="Image 5" descr="preencoded.png"/>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904915" y="3613658"/>
              <a:ext cx="185589" cy="185589"/>
            </a:xfrm>
            <a:prstGeom prst="rect">
              <a:avLst/>
            </a:prstGeom>
          </p:spPr>
        </p:pic>
        <p:sp>
          <p:nvSpPr>
            <p:cNvPr id="27" name="Text 7"/>
            <p:cNvSpPr/>
            <p:nvPr/>
          </p:nvSpPr>
          <p:spPr>
            <a:xfrm>
              <a:off x="6184553" y="3316709"/>
              <a:ext cx="2360566"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تحقيق وحدة الهدف</a:t>
              </a:r>
              <a:endParaRPr kumimoji="0" lang="ar-SA" sz="1600" b="0" i="0" u="none" strike="noStrike" kern="0" cap="none" spc="0" normalizeH="0" baseline="0" noProof="0" dirty="0">
                <a:ln>
                  <a:noFill/>
                </a:ln>
                <a:solidFill>
                  <a:prstClr val="black"/>
                </a:solidFill>
                <a:effectLst/>
                <a:uLnTx/>
                <a:uFillTx/>
              </a:endParaRPr>
            </a:p>
          </p:txBody>
        </p:sp>
        <p:sp>
          <p:nvSpPr>
            <p:cNvPr id="28" name="Text 8"/>
            <p:cNvSpPr/>
            <p:nvPr/>
          </p:nvSpPr>
          <p:spPr>
            <a:xfrm>
              <a:off x="6184553" y="3584972"/>
              <a:ext cx="2463329" cy="396925"/>
            </a:xfrm>
            <a:prstGeom prst="rect">
              <a:avLst/>
            </a:prstGeom>
            <a:noFill/>
            <a:ln/>
          </p:spPr>
          <p:txBody>
            <a:bodyPr wrap="square" lIns="0" tIns="0" rIns="0" bIns="0" rtlCol="0" anchor="t">
              <a:noAutofit/>
            </a:bodyPr>
            <a:lstStyle/>
            <a:p>
              <a:pPr marL="0" marR="0" lvl="0" indent="0"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النتيجة النهائية: عمل متسق ومتوافق يُحقق الهدف المشترك بكفاءة.</a:t>
              </a:r>
              <a:endParaRPr kumimoji="0" lang="ar-SA" sz="1600" b="0" i="0" u="none" strike="noStrike" kern="0" cap="none" spc="0" normalizeH="0" baseline="0" noProof="0" dirty="0">
                <a:ln>
                  <a:noFill/>
                </a:ln>
                <a:solidFill>
                  <a:prstClr val="black"/>
                </a:solidFill>
                <a:effectLst/>
                <a:uLnTx/>
                <a:uFillTx/>
              </a:endParaRPr>
            </a:p>
          </p:txBody>
        </p:sp>
        <p:pic>
          <p:nvPicPr>
            <p:cNvPr id="29" name="Image 6" descr="preencoded.png"/>
            <p:cNvPicPr>
              <a:picLocks noChangeAspect="1"/>
            </p:cNvPicPr>
            <p:nvPr/>
          </p:nvPicPr>
          <p:blipFill>
            <a:blip r:embed="rId10"/>
            <a:stretch>
              <a:fillRect/>
            </a:stretch>
          </p:blipFill>
          <p:spPr>
            <a:xfrm>
              <a:off x="3741953" y="1736321"/>
              <a:ext cx="2399575" cy="2399576"/>
            </a:xfrm>
            <a:prstGeom prst="rect">
              <a:avLst/>
            </a:prstGeom>
          </p:spPr>
        </p:pic>
        <p:pic>
          <p:nvPicPr>
            <p:cNvPr id="30" name="Image 7" descr="preencoded.png"/>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296086" y="3370845"/>
              <a:ext cx="185589" cy="185589"/>
            </a:xfrm>
            <a:prstGeom prst="rect">
              <a:avLst/>
            </a:prstGeom>
          </p:spPr>
        </p:pic>
      </p:grpSp>
      <p:sp>
        <p:nvSpPr>
          <p:cNvPr id="32" name="Text 0">
            <a:extLst>
              <a:ext uri="{FF2B5EF4-FFF2-40B4-BE49-F238E27FC236}">
                <a16:creationId xmlns:a16="http://schemas.microsoft.com/office/drawing/2014/main" id="{57886344-5DF9-1FC2-E2A2-BE58F093126F}"/>
              </a:ext>
            </a:extLst>
          </p:cNvPr>
          <p:cNvSpPr/>
          <p:nvPr/>
        </p:nvSpPr>
        <p:spPr>
          <a:xfrm>
            <a:off x="5346812" y="3876290"/>
            <a:ext cx="1820071" cy="73795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التنسيق </a:t>
            </a:r>
            <a:r>
              <a:rPr kumimoji="0" lang="ar-SA" altLang="en-US" sz="1600" b="1"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كآلية </a:t>
            </a:r>
            <a:endParaRPr kumimoji="0" lang="ar-EG" altLang="en-US" sz="1600" b="1"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endParaRPr>
          </a:p>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للاتصال </a:t>
            </a:r>
            <a:r>
              <a:rPr kumimoji="0" lang="ar-SA" altLang="en-US" sz="16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المتكامل</a:t>
            </a:r>
            <a:endParaRPr kumimoji="0" lang="ar-SA" sz="160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32537432"/>
      </p:ext>
    </p:extLst>
  </p:cSld>
  <p:clrMapOvr>
    <a:masterClrMapping/>
  </p:clrMapOvr>
  <mc:AlternateContent xmlns:mc="http://schemas.openxmlformats.org/markup-compatibility/2006" xmlns:p14="http://schemas.microsoft.com/office/powerpoint/2010/main">
    <mc:Choice Requires="p14">
      <p:transition p14:dur="10" advTm="93020"/>
    </mc:Choice>
    <mc:Fallback xmlns="">
      <p:transition advTm="930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4F3BB-BFB0-2FAD-FD6B-FB20F193EB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BE1425-D828-9285-E0E0-7FE66DB4D4ED}"/>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A8CB49-C8D1-F2A5-0F9C-87BB33202EE7}"/>
              </a:ext>
            </a:extLst>
          </p:cNvPr>
          <p:cNvSpPr txBox="1"/>
          <p:nvPr/>
        </p:nvSpPr>
        <p:spPr>
          <a:xfrm>
            <a:off x="2524142" y="588402"/>
            <a:ext cx="7255478" cy="523220"/>
          </a:xfrm>
          <a:prstGeom prst="rect">
            <a:avLst/>
          </a:prstGeom>
          <a:noFill/>
        </p:spPr>
        <p:txBody>
          <a:bodyPr wrap="square" rtlCol="0">
            <a:spAutoFit/>
          </a:bodyPr>
          <a:lstStyle/>
          <a:p>
            <a:r>
              <a:rPr lang="ar-EG" sz="2800" b="1">
                <a:latin typeface="Alexandria" charset="0"/>
                <a:cs typeface="Alexandria" charset="0"/>
              </a:rPr>
              <a:t>التنسيق بين الأقسام: الأهمية والتحديات</a:t>
            </a:r>
          </a:p>
        </p:txBody>
      </p:sp>
      <p:sp>
        <p:nvSpPr>
          <p:cNvPr id="5" name="Rectangle 4">
            <a:extLst>
              <a:ext uri="{FF2B5EF4-FFF2-40B4-BE49-F238E27FC236}">
                <a16:creationId xmlns:a16="http://schemas.microsoft.com/office/drawing/2014/main" id="{8924D5C0-0C2F-A857-4FEF-0F4CFA705252}"/>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E62678-DA90-6B16-99AE-79FEFAD49668}"/>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7FA8F4-A923-9240-3F65-8329382C0059}"/>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6E4352E-CE9E-729C-0F61-15544E9E9B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21A8B598-13EF-0971-32C6-BCA4C5FB8027}"/>
              </a:ext>
            </a:extLst>
          </p:cNvPr>
          <p:cNvGrpSpPr/>
          <p:nvPr/>
        </p:nvGrpSpPr>
        <p:grpSpPr>
          <a:xfrm>
            <a:off x="6634976" y="1777975"/>
            <a:ext cx="4989515" cy="3734719"/>
            <a:chOff x="406822" y="2032992"/>
            <a:chExt cx="4103191" cy="1651025"/>
          </a:xfrm>
        </p:grpSpPr>
        <p:sp>
          <p:nvSpPr>
            <p:cNvPr id="2" name="Shape 1"/>
            <p:cNvSpPr/>
            <p:nvPr/>
          </p:nvSpPr>
          <p:spPr>
            <a:xfrm>
              <a:off x="406822" y="2032992"/>
              <a:ext cx="4103191" cy="1651025"/>
            </a:xfrm>
            <a:prstGeom prst="roundRect">
              <a:avLst>
                <a:gd name="adj" fmla="val 541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2"/>
            <p:cNvSpPr/>
            <p:nvPr/>
          </p:nvSpPr>
          <p:spPr>
            <a:xfrm>
              <a:off x="2082701" y="2156966"/>
              <a:ext cx="2303338"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لماذا يفشل التنسيق أحيانًا؟</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530796" y="2474788"/>
              <a:ext cx="3855244" cy="1165845"/>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غياب قنوات الاتصال الرسمية بين الأقسام</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تضارب الأولويات بين المديرين</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ضعف الثقة والتعاون بين الفرق</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عدم وضوح الأهداف المشتركة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الاعتماد المفرط على الاتصال غير الرسمي</a:t>
              </a:r>
              <a:endParaRPr kumimoji="0" lang="ar-SA" sz="1600" b="0" i="0" u="none" strike="noStrike" kern="0" cap="none" spc="0" normalizeH="0" baseline="0" noProof="0" dirty="0">
                <a:ln>
                  <a:noFill/>
                </a:ln>
                <a:solidFill>
                  <a:prstClr val="black"/>
                </a:solidFill>
                <a:effectLst/>
                <a:uLnTx/>
                <a:uFillTx/>
              </a:endParaRPr>
            </a:p>
          </p:txBody>
        </p:sp>
      </p:grpSp>
      <p:grpSp>
        <p:nvGrpSpPr>
          <p:cNvPr id="11" name="Group 10">
            <a:extLst>
              <a:ext uri="{FF2B5EF4-FFF2-40B4-BE49-F238E27FC236}">
                <a16:creationId xmlns:a16="http://schemas.microsoft.com/office/drawing/2014/main" id="{427F0C66-AA34-9A69-06EB-6ACD53F154C6}"/>
              </a:ext>
            </a:extLst>
          </p:cNvPr>
          <p:cNvGrpSpPr/>
          <p:nvPr/>
        </p:nvGrpSpPr>
        <p:grpSpPr>
          <a:xfrm>
            <a:off x="718261" y="2035510"/>
            <a:ext cx="4989515" cy="3082900"/>
            <a:chOff x="4728046" y="2156966"/>
            <a:chExt cx="3924598" cy="1483667"/>
          </a:xfrm>
        </p:grpSpPr>
        <p:sp>
          <p:nvSpPr>
            <p:cNvPr id="12" name="Text 4"/>
            <p:cNvSpPr/>
            <p:nvPr/>
          </p:nvSpPr>
          <p:spPr>
            <a:xfrm>
              <a:off x="6644878" y="2156966"/>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أدوات التنسيق الفعّال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4728046" y="2474788"/>
              <a:ext cx="3924598" cy="1165845"/>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الاجتماعات الدورية المشتركة بين الأقسام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لجان التنسيق متعددة التخصصات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منصات الاتصال المؤسسية المشتركة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توثيق القرارات المشتركة وتوزيعها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مسؤول تنسيق في كل فريق كبير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071609413"/>
      </p:ext>
    </p:extLst>
  </p:cSld>
  <p:clrMapOvr>
    <a:masterClrMapping/>
  </p:clrMapOvr>
  <mc:AlternateContent xmlns:mc="http://schemas.openxmlformats.org/markup-compatibility/2006" xmlns:p14="http://schemas.microsoft.com/office/powerpoint/2010/main">
    <mc:Choice Requires="p14">
      <p:transition p14:dur="10" advTm="221907"/>
    </mc:Choice>
    <mc:Fallback xmlns="">
      <p:transition advTm="22190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737096"/>
            <a:ext cx="3584086" cy="59424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7201" y="1155869"/>
            <a:ext cx="11240428"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4" name="Group 13">
            <a:extLst>
              <a:ext uri="{FF2B5EF4-FFF2-40B4-BE49-F238E27FC236}">
                <a16:creationId xmlns:a16="http://schemas.microsoft.com/office/drawing/2014/main" id="{8A74F8AA-25F7-FAD5-6583-602392B88A31}"/>
              </a:ext>
            </a:extLst>
          </p:cNvPr>
          <p:cNvGrpSpPr/>
          <p:nvPr/>
        </p:nvGrpSpPr>
        <p:grpSpPr>
          <a:xfrm>
            <a:off x="779794" y="1223693"/>
            <a:ext cx="10632411" cy="5043291"/>
            <a:chOff x="-1984528" y="819671"/>
            <a:chExt cx="10632411" cy="3364632"/>
          </a:xfrm>
        </p:grpSpPr>
        <p:sp>
          <p:nvSpPr>
            <p:cNvPr id="2" name="Shape 0"/>
            <p:cNvSpPr/>
            <p:nvPr/>
          </p:nvSpPr>
          <p:spPr>
            <a:xfrm>
              <a:off x="7661449" y="819671"/>
              <a:ext cx="986433" cy="233214"/>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74273" y="886644"/>
              <a:ext cx="99194" cy="99194"/>
            </a:xfrm>
            <a:prstGeom prst="rect">
              <a:avLst/>
            </a:prstGeom>
          </p:spPr>
        </p:pic>
        <p:sp>
          <p:nvSpPr>
            <p:cNvPr id="4" name="Text 1"/>
            <p:cNvSpPr/>
            <p:nvPr/>
          </p:nvSpPr>
          <p:spPr>
            <a:xfrm>
              <a:off x="7278663" y="856878"/>
              <a:ext cx="1146051"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نشاط تطبيقي</a:t>
              </a:r>
              <a:endParaRPr kumimoji="0" lang="ar-SA" sz="1600" b="0" i="0" u="none" strike="noStrike" kern="0" cap="none" spc="0" normalizeH="0" baseline="0" noProof="0" dirty="0">
                <a:ln>
                  <a:noFill/>
                </a:ln>
                <a:solidFill>
                  <a:prstClr val="black"/>
                </a:solidFill>
                <a:effectLst/>
                <a:uLnTx/>
                <a:uFillTx/>
              </a:endParaRPr>
            </a:p>
          </p:txBody>
        </p:sp>
        <p:sp>
          <p:nvSpPr>
            <p:cNvPr id="6" name="Text 2"/>
            <p:cNvSpPr/>
            <p:nvPr/>
          </p:nvSpPr>
          <p:spPr>
            <a:xfrm>
              <a:off x="4367585" y="1102444"/>
              <a:ext cx="4280297"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خريطة التنسيق بين الأقسام</a:t>
              </a:r>
              <a:endParaRPr kumimoji="0" lang="ar-SA" sz="1600" b="0" i="0" u="none" strike="noStrike" kern="0" cap="none" spc="0" normalizeH="0" baseline="0" noProof="0" dirty="0">
                <a:ln>
                  <a:noFill/>
                </a:ln>
                <a:solidFill>
                  <a:prstClr val="black"/>
                </a:solidFill>
                <a:effectLst/>
                <a:uLnTx/>
                <a:uFillTx/>
              </a:endParaRPr>
            </a:p>
          </p:txBody>
        </p:sp>
        <p:sp>
          <p:nvSpPr>
            <p:cNvPr id="7" name="Shape 3"/>
            <p:cNvSpPr/>
            <p:nvPr/>
          </p:nvSpPr>
          <p:spPr>
            <a:xfrm>
              <a:off x="-1984528" y="1343699"/>
              <a:ext cx="10632411" cy="815946"/>
            </a:xfrm>
            <a:prstGeom prst="roundRect">
              <a:avLst>
                <a:gd name="adj" fmla="val 10773"/>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8" name="Image 1" descr="preencoded.png"/>
            <p:cNvPicPr>
              <a:picLocks noChangeAspect="1"/>
            </p:cNvPicPr>
            <p:nvPr/>
          </p:nvPicPr>
          <p:blipFill>
            <a:blip r:embed="rId4"/>
            <a:stretch>
              <a:fillRect/>
            </a:stretch>
          </p:blipFill>
          <p:spPr>
            <a:xfrm>
              <a:off x="8368903" y="1855812"/>
              <a:ext cx="155004" cy="123974"/>
            </a:xfrm>
            <a:prstGeom prst="rect">
              <a:avLst/>
            </a:prstGeom>
          </p:spPr>
        </p:pic>
        <p:sp>
          <p:nvSpPr>
            <p:cNvPr id="9" name="Text 4"/>
            <p:cNvSpPr/>
            <p:nvPr/>
          </p:nvSpPr>
          <p:spPr>
            <a:xfrm>
              <a:off x="41141" y="1527238"/>
              <a:ext cx="8082037"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وصف النشاط</a:t>
              </a:r>
              <a:r>
                <a:rPr kumimoji="0" lang="ar-SA" altLang="en-US" sz="1600" b="1"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a:t>
              </a:r>
              <a:r>
                <a:rPr kumimoji="0" lang="ar-EG"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يمكنكم اختيار</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مؤس</a:t>
              </a:r>
              <a:r>
                <a:rPr kumimoji="0" lang="ar-EG"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سة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وتصميم خريطة اتصال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للتنسيق بين أقسامها. </a:t>
              </a:r>
              <a:endParaRPr kumimoji="0" lang="ar-SA" sz="1600" b="0" i="0" u="none" strike="noStrike" kern="0" cap="none" spc="0" normalizeH="0" baseline="0" noProof="0" dirty="0">
                <a:ln>
                  <a:noFill/>
                </a:ln>
                <a:solidFill>
                  <a:prstClr val="black"/>
                </a:solidFill>
                <a:effectLst/>
                <a:uLnTx/>
                <a:uFillTx/>
              </a:endParaRPr>
            </a:p>
          </p:txBody>
        </p:sp>
        <p:sp>
          <p:nvSpPr>
            <p:cNvPr id="10" name="Text 5"/>
            <p:cNvSpPr/>
            <p:nvPr/>
          </p:nvSpPr>
          <p:spPr>
            <a:xfrm>
              <a:off x="38919" y="2299171"/>
              <a:ext cx="8608963"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خطوات النشاط:</a:t>
              </a:r>
              <a:endParaRPr kumimoji="0" lang="ar-SA" sz="1600" b="0" i="0" u="none" strike="noStrike" kern="0" cap="none" spc="0" normalizeH="0" baseline="0" noProof="0" dirty="0">
                <a:ln>
                  <a:noFill/>
                </a:ln>
                <a:solidFill>
                  <a:prstClr val="black"/>
                </a:solidFill>
                <a:effectLst/>
                <a:uLnTx/>
                <a:uFillTx/>
              </a:endParaRPr>
            </a:p>
          </p:txBody>
        </p:sp>
        <p:sp>
          <p:nvSpPr>
            <p:cNvPr id="11" name="Text 6"/>
            <p:cNvSpPr/>
            <p:nvPr/>
          </p:nvSpPr>
          <p:spPr>
            <a:xfrm>
              <a:off x="496119" y="2637160"/>
              <a:ext cx="8151763"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 typeface="+mj-lt"/>
                <a:buAutoNum type="arabicPeriod"/>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اختر مؤسسة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(شركة تجارية، مستشفى، جامعة...)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 typeface="+mj-lt"/>
                <a:buAutoNum type="arabicPeriod" startAt="2"/>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حدّد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ثلاثة أقسام</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داخل هذه المؤسسة مع بيان وظيفة كل منها</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 typeface="+mj-lt"/>
                <a:buAutoNum type="arabicPeriod" startAt="3"/>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ارسم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مسار اتصال</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يُوضح كيف تتعاون هذه الأقسام الثلاثة لتحقيق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هدف واحد مشترك</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 typeface="+mj-lt"/>
                <a:buAutoNum type="arabicPeriod" startAt="4"/>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حدد نوع الاتصال في كل مسار: رسمي أم غير رسمي؟ هابط أم صاعد أم أفقي؟</a:t>
              </a:r>
              <a:endParaRPr kumimoji="0" lang="ar-SA" sz="1600" b="0" i="0" u="none" strike="noStrike" kern="0" cap="none" spc="0" normalizeH="0" baseline="0" noProof="0" dirty="0">
                <a:ln>
                  <a:noFill/>
                </a:ln>
                <a:solidFill>
                  <a:prstClr val="black"/>
                </a:solidFill>
                <a:effectLst/>
                <a:uLnTx/>
                <a:uFillTx/>
              </a:endParaRPr>
            </a:p>
          </p:txBody>
        </p:sp>
        <p:sp>
          <p:nvSpPr>
            <p:cNvPr id="12" name="Shape 7"/>
            <p:cNvSpPr/>
            <p:nvPr/>
          </p:nvSpPr>
          <p:spPr>
            <a:xfrm>
              <a:off x="-913219" y="3700686"/>
              <a:ext cx="9561102" cy="483617"/>
            </a:xfrm>
            <a:prstGeom prst="roundRect">
              <a:avLst>
                <a:gd name="adj" fmla="val 10773"/>
              </a:avLst>
            </a:prstGeom>
            <a:solidFill>
              <a:srgbClr val="B6FC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3" name="Image 2" descr="preencoded.png"/>
            <p:cNvPicPr>
              <a:picLocks noChangeAspect="1"/>
            </p:cNvPicPr>
            <p:nvPr/>
          </p:nvPicPr>
          <p:blipFill>
            <a:blip r:embed="rId5"/>
            <a:stretch>
              <a:fillRect/>
            </a:stretch>
          </p:blipFill>
          <p:spPr>
            <a:xfrm>
              <a:off x="8368903" y="3880470"/>
              <a:ext cx="155004" cy="123974"/>
            </a:xfrm>
            <a:prstGeom prst="rect">
              <a:avLst/>
            </a:prstGeom>
          </p:spPr>
        </p:pic>
        <p:sp>
          <p:nvSpPr>
            <p:cNvPr id="15" name="Text 8"/>
            <p:cNvSpPr/>
            <p:nvPr/>
          </p:nvSpPr>
          <p:spPr>
            <a:xfrm>
              <a:off x="162892" y="3843263"/>
              <a:ext cx="8082037"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النتيجة المتوقعة: يتدرب الطلاب على تصميم شبكة تنسيق وظيفية واضحة تعكس مبدأ وحدة الهدف.</a:t>
              </a:r>
              <a:endParaRPr kumimoji="0" lang="ar-SA" sz="1600" b="0" i="0" u="none" strike="noStrike" kern="0" cap="none" spc="0" normalizeH="0" baseline="0" noProof="0" dirty="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106237"/>
    </mc:Choice>
    <mc:Fallback xmlns="">
      <p:transition spd="slow" advTm="10623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42A67-1735-540D-690D-25F91BC9EE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48FC75-73CE-7607-BF2D-40303B8DA290}"/>
              </a:ext>
            </a:extLst>
          </p:cNvPr>
          <p:cNvSpPr/>
          <p:nvPr/>
        </p:nvSpPr>
        <p:spPr>
          <a:xfrm>
            <a:off x="253127" y="1200467"/>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91812A-639E-E6A5-D36B-F4F328E6339B}"/>
              </a:ext>
            </a:extLst>
          </p:cNvPr>
          <p:cNvSpPr txBox="1"/>
          <p:nvPr/>
        </p:nvSpPr>
        <p:spPr>
          <a:xfrm>
            <a:off x="2997589" y="588402"/>
            <a:ext cx="6291377"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081B3C72-AAFF-DE8D-1172-6965C6C29F44}"/>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40191D-19A0-EC3A-36FD-6272509BE333}"/>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48D25D-9884-F42D-6A0C-51F94FA08095}"/>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A3F6AD9-77B5-83BD-B6CB-D75A5C2882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A4972D56-5369-E096-6AF3-A8EA3FBE5CDF}"/>
              </a:ext>
            </a:extLst>
          </p:cNvPr>
          <p:cNvGrpSpPr/>
          <p:nvPr/>
        </p:nvGrpSpPr>
        <p:grpSpPr>
          <a:xfrm>
            <a:off x="496119" y="1399200"/>
            <a:ext cx="11313022" cy="1493280"/>
            <a:chOff x="496119" y="1845841"/>
            <a:chExt cx="4722763" cy="1141949"/>
          </a:xfrm>
        </p:grpSpPr>
        <p:sp>
          <p:nvSpPr>
            <p:cNvPr id="2" name="Shape 0"/>
            <p:cNvSpPr/>
            <p:nvPr/>
          </p:nvSpPr>
          <p:spPr>
            <a:xfrm>
              <a:off x="4362322" y="1845841"/>
              <a:ext cx="856559" cy="387548"/>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045273" y="1912813"/>
              <a:ext cx="99194" cy="99194"/>
            </a:xfrm>
            <a:prstGeom prst="rect">
              <a:avLst/>
            </a:prstGeom>
          </p:spPr>
        </p:pic>
        <p:sp>
          <p:nvSpPr>
            <p:cNvPr id="9" name="Text 1"/>
            <p:cNvSpPr/>
            <p:nvPr/>
          </p:nvSpPr>
          <p:spPr>
            <a:xfrm>
              <a:off x="4038972" y="1883048"/>
              <a:ext cx="956742"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المبدأ الرابع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2"/>
            <p:cNvSpPr/>
            <p:nvPr/>
          </p:nvSpPr>
          <p:spPr>
            <a:xfrm>
              <a:off x="642315" y="1915550"/>
              <a:ext cx="3558332"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وحدة الهدف</a:t>
              </a:r>
              <a:endParaRPr kumimoji="0" lang="ar-SA" sz="20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3"/>
            <p:cNvSpPr/>
            <p:nvPr/>
          </p:nvSpPr>
          <p:spPr>
            <a:xfrm>
              <a:off x="496119" y="2344313"/>
              <a:ext cx="4722763" cy="64347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يعني أن جميع موظفي المنظمة يجب أن يعملوا نحو الهدف المشترك للمنظمة. أثناء التنظيم، يجب استخدام جهود ووقت ومهارات جميع الموظفين لتحقيق هذا الهدف المشترك، ويتطلب ذلك تخطيطًا شاملاً.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3" name="Group 12">
            <a:extLst>
              <a:ext uri="{FF2B5EF4-FFF2-40B4-BE49-F238E27FC236}">
                <a16:creationId xmlns:a16="http://schemas.microsoft.com/office/drawing/2014/main" id="{C29B608E-FB48-ED98-65CC-C1E066D27D64}"/>
              </a:ext>
            </a:extLst>
          </p:cNvPr>
          <p:cNvGrpSpPr/>
          <p:nvPr/>
        </p:nvGrpSpPr>
        <p:grpSpPr>
          <a:xfrm>
            <a:off x="253127" y="3155269"/>
            <a:ext cx="11556011" cy="2502263"/>
            <a:chOff x="162892" y="1674168"/>
            <a:chExt cx="8484990" cy="1655638"/>
          </a:xfrm>
        </p:grpSpPr>
        <p:sp>
          <p:nvSpPr>
            <p:cNvPr id="14" name="Text 0">
              <a:extLst>
                <a:ext uri="{FF2B5EF4-FFF2-40B4-BE49-F238E27FC236}">
                  <a16:creationId xmlns:a16="http://schemas.microsoft.com/office/drawing/2014/main" id="{2E6F4BA9-7647-4DFA-76CA-FF001ACC64C8}"/>
                </a:ext>
              </a:extLst>
            </p:cNvPr>
            <p:cNvSpPr/>
            <p:nvPr/>
          </p:nvSpPr>
          <p:spPr>
            <a:xfrm>
              <a:off x="1436712" y="1674168"/>
              <a:ext cx="7211169" cy="387548"/>
            </a:xfrm>
            <a:prstGeom prst="rect">
              <a:avLst/>
            </a:prstGeom>
            <a:noFill/>
            <a:ln/>
          </p:spPr>
          <p:txBody>
            <a:bodyPr wrap="none" lIns="0" tIns="0" rIns="0" bIns="0" rtlCol="0" anchor="t"/>
            <a:lstStyle/>
            <a:p>
              <a:pPr algn="r" rtl="1">
                <a:lnSpc>
                  <a:spcPct val="104000"/>
                </a:lnSpc>
              </a:pPr>
              <a:r>
                <a:rPr lang="ar-SA" altLang="en-US" sz="2000" b="1" dirty="0">
                  <a:solidFill>
                    <a:srgbClr val="3257B8"/>
                  </a:solidFill>
                  <a:latin typeface="Alexandria" pitchFamily="2" charset="-78"/>
                  <a:ea typeface="Alexandria" pitchFamily="34" charset="-122"/>
                  <a:cs typeface="Alexandria" pitchFamily="2" charset="-78"/>
                </a:rPr>
                <a:t>الإدارة بالأهداف — Management By Objectives</a:t>
              </a:r>
              <a:endParaRPr lang="ar-SA" sz="2000" b="1" dirty="0">
                <a:solidFill>
                  <a:prstClr val="black"/>
                </a:solidFill>
                <a:latin typeface="Alexandria" pitchFamily="2" charset="-78"/>
                <a:cs typeface="Alexandria" pitchFamily="2" charset="-78"/>
              </a:endParaRPr>
            </a:p>
          </p:txBody>
        </p:sp>
        <p:sp>
          <p:nvSpPr>
            <p:cNvPr id="15" name="Text 1">
              <a:extLst>
                <a:ext uri="{FF2B5EF4-FFF2-40B4-BE49-F238E27FC236}">
                  <a16:creationId xmlns:a16="http://schemas.microsoft.com/office/drawing/2014/main" id="{84CF08B0-97BA-E515-8748-0357B8E3EAA8}"/>
                </a:ext>
              </a:extLst>
            </p:cNvPr>
            <p:cNvSpPr/>
            <p:nvPr/>
          </p:nvSpPr>
          <p:spPr>
            <a:xfrm>
              <a:off x="273500" y="2061716"/>
              <a:ext cx="8374382" cy="644947"/>
            </a:xfrm>
            <a:prstGeom prst="rect">
              <a:avLst/>
            </a:prstGeom>
            <a:noFill/>
            <a:ln/>
          </p:spPr>
          <p:txBody>
            <a:bodyPr wrap="square" lIns="0" tIns="0" rIns="0" bIns="0" rtlCol="0" anchor="t">
              <a:noAutofit/>
            </a:bodyPr>
            <a:lstStyle/>
            <a:p>
              <a:pPr algn="r" rtl="1">
                <a:lnSpc>
                  <a:spcPct val="133000"/>
                </a:lnSpc>
              </a:pPr>
              <a:r>
                <a:rPr lang="ar-SA" altLang="en-US" sz="1600" dirty="0">
                  <a:solidFill>
                    <a:srgbClr val="15213F"/>
                  </a:solidFill>
                  <a:latin typeface="Alexandria" pitchFamily="2" charset="-78"/>
                  <a:ea typeface="Alexandria" pitchFamily="34" charset="-122"/>
                  <a:cs typeface="Alexandria" pitchFamily="2" charset="-78"/>
                </a:rPr>
                <a:t>نموذج إداري يهدف إلى تحسين أداء المنظمة من خلال تحديد أهداف يتفق عليها الإدارة والموظفون معًا. يشجع الحوار في وضع الأهداف على المشاركة والالتزام، ويحقق التوازن بين أهداف الموظفين وأهداف المنظمة.</a:t>
              </a:r>
              <a:endParaRPr lang="ar-SA" sz="1600" dirty="0">
                <a:solidFill>
                  <a:prstClr val="black"/>
                </a:solidFill>
                <a:latin typeface="Alexandria" pitchFamily="2" charset="-78"/>
                <a:cs typeface="Alexandria" pitchFamily="2" charset="-78"/>
              </a:endParaRPr>
            </a:p>
          </p:txBody>
        </p:sp>
        <p:sp>
          <p:nvSpPr>
            <p:cNvPr id="16" name="Shape 2">
              <a:extLst>
                <a:ext uri="{FF2B5EF4-FFF2-40B4-BE49-F238E27FC236}">
                  <a16:creationId xmlns:a16="http://schemas.microsoft.com/office/drawing/2014/main" id="{0BC0BBA9-8B0A-B26E-BD72-635F918D2F10}"/>
                </a:ext>
              </a:extLst>
            </p:cNvPr>
            <p:cNvSpPr/>
            <p:nvPr/>
          </p:nvSpPr>
          <p:spPr>
            <a:xfrm>
              <a:off x="344104" y="2846189"/>
              <a:ext cx="8303778" cy="483617"/>
            </a:xfrm>
            <a:prstGeom prst="roundRect">
              <a:avLst>
                <a:gd name="adj" fmla="val 10773"/>
              </a:avLst>
            </a:prstGeom>
            <a:solidFill>
              <a:srgbClr val="B6D6FC"/>
            </a:solidFill>
            <a:ln/>
          </p:spPr>
          <p:txBody>
            <a:bodyPr/>
            <a:lstStyle/>
            <a:p>
              <a:endParaRPr lang="en-US" sz="1600">
                <a:solidFill>
                  <a:prstClr val="black"/>
                </a:solidFill>
                <a:latin typeface="Alexandria" pitchFamily="2" charset="-78"/>
                <a:cs typeface="Alexandria" pitchFamily="2" charset="-78"/>
              </a:endParaRPr>
            </a:p>
          </p:txBody>
        </p:sp>
        <p:pic>
          <p:nvPicPr>
            <p:cNvPr id="17" name="Image 0" descr="preencoded.png">
              <a:extLst>
                <a:ext uri="{FF2B5EF4-FFF2-40B4-BE49-F238E27FC236}">
                  <a16:creationId xmlns:a16="http://schemas.microsoft.com/office/drawing/2014/main" id="{5B9A205C-B521-480D-5347-A4F0A6C6F092}"/>
                </a:ext>
              </a:extLst>
            </p:cNvPr>
            <p:cNvPicPr>
              <a:picLocks noChangeAspect="1"/>
            </p:cNvPicPr>
            <p:nvPr/>
          </p:nvPicPr>
          <p:blipFill>
            <a:blip r:embed="rId4"/>
            <a:stretch>
              <a:fillRect/>
            </a:stretch>
          </p:blipFill>
          <p:spPr>
            <a:xfrm>
              <a:off x="8368903" y="3025973"/>
              <a:ext cx="155004" cy="123974"/>
            </a:xfrm>
            <a:prstGeom prst="rect">
              <a:avLst/>
            </a:prstGeom>
          </p:spPr>
        </p:pic>
        <p:sp>
          <p:nvSpPr>
            <p:cNvPr id="18" name="Text 3">
              <a:extLst>
                <a:ext uri="{FF2B5EF4-FFF2-40B4-BE49-F238E27FC236}">
                  <a16:creationId xmlns:a16="http://schemas.microsoft.com/office/drawing/2014/main" id="{56DF0422-7D20-C232-9167-474F6AD6644A}"/>
                </a:ext>
              </a:extLst>
            </p:cNvPr>
            <p:cNvSpPr/>
            <p:nvPr/>
          </p:nvSpPr>
          <p:spPr>
            <a:xfrm>
              <a:off x="162892" y="2988766"/>
              <a:ext cx="8082037" cy="198462"/>
            </a:xfrm>
            <a:prstGeom prst="rect">
              <a:avLst/>
            </a:prstGeom>
            <a:noFill/>
            <a:ln/>
          </p:spPr>
          <p:txBody>
            <a:bodyPr wrap="none" lIns="0" tIns="0" rIns="0" bIns="0" rtlCol="0" anchor="t"/>
            <a:lstStyle/>
            <a:p>
              <a:pPr algn="just" rtl="1">
                <a:lnSpc>
                  <a:spcPct val="133000"/>
                </a:lnSpc>
              </a:pPr>
              <a:r>
                <a:rPr lang="ar-SA" altLang="en-US" sz="1600" dirty="0">
                  <a:solidFill>
                    <a:srgbClr val="000000"/>
                  </a:solidFill>
                  <a:latin typeface="Alexandria" pitchFamily="2" charset="-78"/>
                  <a:ea typeface="Alexandria" pitchFamily="34" charset="-122"/>
                  <a:cs typeface="Alexandria" pitchFamily="2" charset="-78"/>
                </a:rPr>
                <a:t>تم تحديد هذا المصطلح لأول مرة من قبل المدير الإداري </a:t>
              </a:r>
              <a:r>
                <a:rPr lang="ar-SA" altLang="en-US" sz="1600" b="1" dirty="0">
                  <a:solidFill>
                    <a:srgbClr val="000000"/>
                  </a:solidFill>
                  <a:latin typeface="Alexandria" pitchFamily="2" charset="-78"/>
                  <a:ea typeface="Alexandria" pitchFamily="34" charset="-122"/>
                  <a:cs typeface="Alexandria" pitchFamily="2" charset="-78"/>
                </a:rPr>
                <a:t>بيتر دراكر</a:t>
              </a:r>
              <a:r>
                <a:rPr lang="ar-SA" altLang="en-US" sz="1600" dirty="0">
                  <a:solidFill>
                    <a:srgbClr val="000000"/>
                  </a:solidFill>
                  <a:latin typeface="Alexandria" pitchFamily="2" charset="-78"/>
                  <a:ea typeface="Alexandria" pitchFamily="34" charset="-122"/>
                  <a:cs typeface="Alexandria" pitchFamily="2" charset="-78"/>
                </a:rPr>
                <a:t> في كتابه "ممارسة الإدارة" الصادر عام </a:t>
              </a:r>
              <a:r>
                <a:rPr lang="ar-SA" altLang="en-US" sz="1600" b="1" dirty="0">
                  <a:solidFill>
                    <a:srgbClr val="000000"/>
                  </a:solidFill>
                  <a:latin typeface="Alexandria" pitchFamily="2" charset="-78"/>
                  <a:ea typeface="Alexandria" pitchFamily="34" charset="-122"/>
                  <a:cs typeface="Alexandria" pitchFamily="2" charset="-78"/>
                </a:rPr>
                <a:t>1954</a:t>
              </a:r>
              <a:r>
                <a:rPr lang="ar-SA" altLang="en-US" sz="1600" dirty="0">
                  <a:solidFill>
                    <a:srgbClr val="000000"/>
                  </a:solidFill>
                  <a:latin typeface="Alexandria" pitchFamily="2" charset="-78"/>
                  <a:ea typeface="Alexandria" pitchFamily="34" charset="-122"/>
                  <a:cs typeface="Alexandria" pitchFamily="2" charset="-78"/>
                </a:rPr>
                <a:t>.</a:t>
              </a:r>
              <a:endParaRPr lang="ar-SA"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3488143947"/>
      </p:ext>
    </p:extLst>
  </p:cSld>
  <p:clrMapOvr>
    <a:masterClrMapping/>
  </p:clrMapOvr>
  <mc:AlternateContent xmlns:mc="http://schemas.openxmlformats.org/markup-compatibility/2006" xmlns:p14="http://schemas.microsoft.com/office/powerpoint/2010/main">
    <mc:Choice Requires="p14">
      <p:transition p14:dur="10" advTm="106112"/>
    </mc:Choice>
    <mc:Fallback xmlns="">
      <p:transition advTm="1061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D3C-F493-427C-E1CE-C574FC75D7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AC8C50-FA8C-80F7-C2AF-4DE69892A932}"/>
              </a:ext>
            </a:extLst>
          </p:cNvPr>
          <p:cNvSpPr/>
          <p:nvPr/>
        </p:nvSpPr>
        <p:spPr>
          <a:xfrm>
            <a:off x="242099" y="1399199"/>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A038547-398C-2113-E685-196A6B998DB1}"/>
              </a:ext>
            </a:extLst>
          </p:cNvPr>
          <p:cNvSpPr txBox="1"/>
          <p:nvPr/>
        </p:nvSpPr>
        <p:spPr>
          <a:xfrm>
            <a:off x="2997589" y="588402"/>
            <a:ext cx="6291377"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A4FB5E94-84D2-D2C3-4F96-46043D883470}"/>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B5FA72-4156-9BC1-050B-17AA1C01D538}"/>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08762D-71CD-BCE5-74A3-B0D44C6BB203}"/>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BDDF152-F02A-3A67-1FBB-57A6547BFE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286653BA-D9D7-CCF1-559C-7324C9E9A9D3}"/>
              </a:ext>
            </a:extLst>
          </p:cNvPr>
          <p:cNvGrpSpPr/>
          <p:nvPr/>
        </p:nvGrpSpPr>
        <p:grpSpPr>
          <a:xfrm>
            <a:off x="496193" y="1568723"/>
            <a:ext cx="11234890" cy="2278448"/>
            <a:chOff x="496193" y="1568723"/>
            <a:chExt cx="8151688" cy="2006054"/>
          </a:xfrm>
        </p:grpSpPr>
        <p:sp>
          <p:nvSpPr>
            <p:cNvPr id="2" name="Shape 0"/>
            <p:cNvSpPr/>
            <p:nvPr/>
          </p:nvSpPr>
          <p:spPr>
            <a:xfrm>
              <a:off x="7045867" y="1568723"/>
              <a:ext cx="1602014" cy="295002"/>
            </a:xfrm>
            <a:prstGeom prst="roundRect">
              <a:avLst>
                <a:gd name="adj" fmla="val 17171"/>
              </a:avLst>
            </a:prstGeom>
            <a:noFill/>
            <a:ln w="4763">
              <a:solidFill>
                <a:srgbClr val="3257B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1"/>
            <p:cNvSpPr/>
            <p:nvPr/>
          </p:nvSpPr>
          <p:spPr>
            <a:xfrm>
              <a:off x="7355607" y="1610692"/>
              <a:ext cx="1213098"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تابع: وحدة الهدف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2862411" y="1610692"/>
              <a:ext cx="3908363" cy="29500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شروط تحقيق الإدارة بالأهداف</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3"/>
            <p:cNvSpPr/>
            <p:nvPr/>
          </p:nvSpPr>
          <p:spPr>
            <a:xfrm>
              <a:off x="6013326" y="2187965"/>
              <a:ext cx="2634555" cy="1386812"/>
            </a:xfrm>
            <a:prstGeom prst="roundRect">
              <a:avLst>
                <a:gd name="adj" fmla="val 4569"/>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4"/>
            <p:cNvSpPr/>
            <p:nvPr/>
          </p:nvSpPr>
          <p:spPr>
            <a:xfrm>
              <a:off x="6493594" y="2316957"/>
              <a:ext cx="201602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تحديد الأهداف مع الموظفين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6151587" y="2652027"/>
              <a:ext cx="2358033" cy="78448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صياغتها على المستويين الكمي والنوعي بحيث تكون صعبة ومحفزة لا سهلة ولا مستحيلة.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p:cNvSpPr/>
            <p:nvPr/>
          </p:nvSpPr>
          <p:spPr>
            <a:xfrm>
              <a:off x="3254722" y="2187965"/>
              <a:ext cx="2634630" cy="1386812"/>
            </a:xfrm>
            <a:prstGeom prst="roundRect">
              <a:avLst>
                <a:gd name="adj" fmla="val 4569"/>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7"/>
            <p:cNvSpPr/>
            <p:nvPr/>
          </p:nvSpPr>
          <p:spPr>
            <a:xfrm>
              <a:off x="4200525" y="2310557"/>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التقارير اليومية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8"/>
            <p:cNvSpPr/>
            <p:nvPr/>
          </p:nvSpPr>
          <p:spPr>
            <a:xfrm>
              <a:off x="3392984" y="2619918"/>
              <a:ext cx="2358107" cy="61813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متابعة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مستمرة </a:t>
              </a:r>
              <a:r>
                <a:rPr lang="ar-EG" altLang="en-US" sz="1600" kern="0">
                  <a:solidFill>
                    <a:srgbClr val="15213F"/>
                  </a:solidFill>
                  <a:latin typeface="Alexandria" pitchFamily="2" charset="-78"/>
                  <a:ea typeface="Alexandria" pitchFamily="34" charset="-122"/>
                  <a:cs typeface="Alexandria" pitchFamily="2" charset="-78"/>
                </a:rPr>
                <a:t>لأداء الموظفين والحرص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على تدريب وتطوير العاملين</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بما يضمن تحقيق الأهداف</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9"/>
            <p:cNvSpPr/>
            <p:nvPr/>
          </p:nvSpPr>
          <p:spPr>
            <a:xfrm>
              <a:off x="496193" y="2187965"/>
              <a:ext cx="2634555" cy="1386812"/>
            </a:xfrm>
            <a:prstGeom prst="roundRect">
              <a:avLst>
                <a:gd name="adj" fmla="val 4569"/>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0"/>
            <p:cNvSpPr/>
            <p:nvPr/>
          </p:nvSpPr>
          <p:spPr>
            <a:xfrm>
              <a:off x="1463943" y="232287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المكافآت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1"/>
            <p:cNvSpPr/>
            <p:nvPr/>
          </p:nvSpPr>
          <p:spPr>
            <a:xfrm>
              <a:off x="608859" y="2619918"/>
              <a:ext cx="238362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تحقيق الأهداف يستوجب مكافآت؛ فالمبدأ الأساسي هو النمو والتنمية وليس العقوبات.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39B165B9-E299-274D-87AF-E3E5A3F89403}"/>
              </a:ext>
            </a:extLst>
          </p:cNvPr>
          <p:cNvGrpSpPr/>
          <p:nvPr/>
        </p:nvGrpSpPr>
        <p:grpSpPr>
          <a:xfrm>
            <a:off x="496194" y="4176443"/>
            <a:ext cx="11232014" cy="2231593"/>
            <a:chOff x="496119" y="1766739"/>
            <a:chExt cx="8151763" cy="2231593"/>
          </a:xfrm>
        </p:grpSpPr>
        <p:sp>
          <p:nvSpPr>
            <p:cNvPr id="21" name="Text 2"/>
            <p:cNvSpPr/>
            <p:nvPr/>
          </p:nvSpPr>
          <p:spPr>
            <a:xfrm>
              <a:off x="5089550" y="1766739"/>
              <a:ext cx="3558332"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مزايا الإدارة بالأهداف</a:t>
              </a:r>
              <a:endParaRPr kumimoji="0" lang="ar-SA" sz="1600" b="0" i="0" u="none" strike="noStrike" kern="0" cap="none" spc="0" normalizeH="0" baseline="0" noProof="0" dirty="0">
                <a:ln>
                  <a:noFill/>
                </a:ln>
                <a:solidFill>
                  <a:prstClr val="black"/>
                </a:solidFill>
                <a:effectLst/>
                <a:uLnTx/>
                <a:uFillTx/>
              </a:endParaRPr>
            </a:p>
          </p:txBody>
        </p:sp>
        <p:pic>
          <p:nvPicPr>
            <p:cNvPr id="2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2340322"/>
              <a:ext cx="310083" cy="310083"/>
            </a:xfrm>
            <a:prstGeom prst="rect">
              <a:avLst/>
            </a:prstGeom>
          </p:spPr>
        </p:pic>
        <p:sp>
          <p:nvSpPr>
            <p:cNvPr id="23" name="Text 3"/>
            <p:cNvSpPr/>
            <p:nvPr/>
          </p:nvSpPr>
          <p:spPr>
            <a:xfrm>
              <a:off x="6668380" y="238292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مشاركة الموظفين</a:t>
              </a:r>
              <a:endParaRPr kumimoji="0" lang="ar-SA" sz="1600" b="0" i="0" u="none" strike="noStrike" kern="0" cap="none" spc="0" normalizeH="0" baseline="0" noProof="0" dirty="0">
                <a:ln>
                  <a:noFill/>
                </a:ln>
                <a:solidFill>
                  <a:prstClr val="black"/>
                </a:solidFill>
                <a:effectLst/>
                <a:uLnTx/>
                <a:uFillTx/>
              </a:endParaRPr>
            </a:p>
          </p:txBody>
        </p:sp>
        <p:sp>
          <p:nvSpPr>
            <p:cNvPr id="24" name="Text 4"/>
            <p:cNvSpPr/>
            <p:nvPr/>
          </p:nvSpPr>
          <p:spPr>
            <a:xfrm>
              <a:off x="6034013" y="2831905"/>
              <a:ext cx="2613868" cy="1166426"/>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يشجع الموظفين على تحديد أهدافهم بالتعاون مع مشرفيهم، مما يرفع التحفيز والرضا الوظيفي.</a:t>
              </a:r>
              <a:endParaRPr kumimoji="0" lang="ar-SA" sz="1600" b="0" i="0" u="none" strike="noStrike" kern="0" cap="none" spc="0" normalizeH="0" baseline="0" noProof="0" dirty="0">
                <a:ln>
                  <a:noFill/>
                </a:ln>
                <a:solidFill>
                  <a:prstClr val="black"/>
                </a:solidFill>
                <a:effectLst/>
                <a:uLnTx/>
                <a:uFillTx/>
              </a:endParaRPr>
            </a:p>
          </p:txBody>
        </p:sp>
        <p:pic>
          <p:nvPicPr>
            <p:cNvPr id="2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68925" y="2340322"/>
              <a:ext cx="310083" cy="310083"/>
            </a:xfrm>
            <a:prstGeom prst="rect">
              <a:avLst/>
            </a:prstGeom>
          </p:spPr>
        </p:pic>
        <p:sp>
          <p:nvSpPr>
            <p:cNvPr id="27" name="Text 5"/>
            <p:cNvSpPr/>
            <p:nvPr/>
          </p:nvSpPr>
          <p:spPr>
            <a:xfrm>
              <a:off x="3784959" y="239251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التخطيط</a:t>
              </a:r>
              <a:endParaRPr kumimoji="0" lang="ar-SA" sz="1600" b="0" i="0" u="none" strike="noStrike" kern="0" cap="none" spc="0" normalizeH="0" baseline="0" noProof="0" dirty="0">
                <a:ln>
                  <a:noFill/>
                </a:ln>
                <a:solidFill>
                  <a:prstClr val="black"/>
                </a:solidFill>
                <a:effectLst/>
                <a:uLnTx/>
                <a:uFillTx/>
              </a:endParaRPr>
            </a:p>
          </p:txBody>
        </p:sp>
        <p:sp>
          <p:nvSpPr>
            <p:cNvPr id="28" name="Text 6"/>
            <p:cNvSpPr/>
            <p:nvPr/>
          </p:nvSpPr>
          <p:spPr>
            <a:xfrm>
              <a:off x="3265066" y="2937982"/>
              <a:ext cx="2613943" cy="106034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يُبلَّغ الموظفون بنوع الأهداف اللازمة لدعم نمو الشركة، مما يساعد في إدارة المخاطر.</a:t>
              </a:r>
              <a:endParaRPr kumimoji="0" lang="ar-SA" sz="1600" b="0" i="0" u="none" strike="noStrike" kern="0" cap="none" spc="0" normalizeH="0" baseline="0" noProof="0" dirty="0">
                <a:ln>
                  <a:noFill/>
                </a:ln>
                <a:solidFill>
                  <a:prstClr val="black"/>
                </a:solidFill>
                <a:effectLst/>
                <a:uLnTx/>
                <a:uFillTx/>
              </a:endParaRPr>
            </a:p>
          </p:txBody>
        </p:sp>
        <p:pic>
          <p:nvPicPr>
            <p:cNvPr id="2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799978" y="2340322"/>
              <a:ext cx="310083" cy="310083"/>
            </a:xfrm>
            <a:prstGeom prst="rect">
              <a:avLst/>
            </a:prstGeom>
          </p:spPr>
        </p:pic>
        <p:sp>
          <p:nvSpPr>
            <p:cNvPr id="30" name="Text 7"/>
            <p:cNvSpPr/>
            <p:nvPr/>
          </p:nvSpPr>
          <p:spPr>
            <a:xfrm>
              <a:off x="948625" y="240520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أهداف قابلة للقياس</a:t>
              </a:r>
              <a:endParaRPr kumimoji="0" lang="ar-SA" sz="1600" b="0" i="0" u="none" strike="noStrike" kern="0" cap="none" spc="0" normalizeH="0" baseline="0" noProof="0" dirty="0">
                <a:ln>
                  <a:noFill/>
                </a:ln>
                <a:solidFill>
                  <a:prstClr val="black"/>
                </a:solidFill>
                <a:effectLst/>
                <a:uLnTx/>
                <a:uFillTx/>
              </a:endParaRPr>
            </a:p>
          </p:txBody>
        </p:sp>
        <p:sp>
          <p:nvSpPr>
            <p:cNvPr id="31" name="Text 8"/>
            <p:cNvSpPr/>
            <p:nvPr/>
          </p:nvSpPr>
          <p:spPr>
            <a:xfrm>
              <a:off x="496119" y="2831905"/>
              <a:ext cx="2613943" cy="1166427"/>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تتمتع بمواعيد نهائية ونتائج محددة، مما يوضح كيفية تحقيق الهدف ويزيد فرص النجاح.</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922713537"/>
      </p:ext>
    </p:extLst>
  </p:cSld>
  <p:clrMapOvr>
    <a:masterClrMapping/>
  </p:clrMapOvr>
  <mc:AlternateContent xmlns:mc="http://schemas.openxmlformats.org/markup-compatibility/2006" xmlns:p14="http://schemas.microsoft.com/office/powerpoint/2010/main">
    <mc:Choice Requires="p14">
      <p:transition p14:dur="10" advTm="279987"/>
    </mc:Choice>
    <mc:Fallback xmlns="">
      <p:transition advTm="27998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BF76A-56D8-6A8B-F3D7-2B89FBC373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1C1CA-39BC-AD14-0C09-8E6FF8B72A63}"/>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5635CA6-25CF-6BA0-EB11-8FE2837AFE43}"/>
              </a:ext>
            </a:extLst>
          </p:cNvPr>
          <p:cNvSpPr txBox="1"/>
          <p:nvPr/>
        </p:nvSpPr>
        <p:spPr>
          <a:xfrm>
            <a:off x="2997589" y="588402"/>
            <a:ext cx="6291377"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51207FA6-9862-1979-CDFE-0063D10CFB74}"/>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318AE1-BADA-76CE-A3C1-06EDFA37DB27}"/>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37F572-F549-B666-6C9B-7BA60C8431DF}"/>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EAB7AA5-6DE0-748D-4AB1-E954D03E91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98377893-7B4B-894F-3E33-95A8AAE99A11}"/>
              </a:ext>
            </a:extLst>
          </p:cNvPr>
          <p:cNvGrpSpPr/>
          <p:nvPr/>
        </p:nvGrpSpPr>
        <p:grpSpPr>
          <a:xfrm>
            <a:off x="8742556" y="1528014"/>
            <a:ext cx="2927307" cy="478950"/>
            <a:chOff x="5720575" y="1349573"/>
            <a:chExt cx="2927307" cy="478950"/>
          </a:xfrm>
        </p:grpSpPr>
        <p:sp>
          <p:nvSpPr>
            <p:cNvPr id="2" name="Shape 0"/>
            <p:cNvSpPr/>
            <p:nvPr/>
          </p:nvSpPr>
          <p:spPr>
            <a:xfrm>
              <a:off x="5720575" y="1349573"/>
              <a:ext cx="2927307" cy="478950"/>
            </a:xfrm>
            <a:prstGeom prst="roundRect">
              <a:avLst>
                <a:gd name="adj" fmla="val 17171"/>
              </a:avLst>
            </a:prstGeom>
            <a:noFill/>
            <a:ln w="4763">
              <a:solidFill>
                <a:srgbClr val="3257B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endParaRPr>
            </a:p>
          </p:txBody>
        </p:sp>
        <p:sp>
          <p:nvSpPr>
            <p:cNvPr id="4" name="Text 1"/>
            <p:cNvSpPr/>
            <p:nvPr/>
          </p:nvSpPr>
          <p:spPr>
            <a:xfrm>
              <a:off x="7001098" y="1391543"/>
              <a:ext cx="1567607"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تابع: مزايا الإدارة بالأهداف</a:t>
              </a:r>
              <a:endParaRPr kumimoji="0" lang="ar-SA" b="0" i="0" u="none" strike="noStrike" kern="0" cap="none" spc="0" normalizeH="0" baseline="0" noProof="0" dirty="0">
                <a:ln>
                  <a:noFill/>
                </a:ln>
                <a:solidFill>
                  <a:prstClr val="black"/>
                </a:solidFill>
                <a:effectLst/>
                <a:uLnTx/>
                <a:uFillTx/>
              </a:endParaRPr>
            </a:p>
          </p:txBody>
        </p:sp>
      </p:grpSp>
      <p:grpSp>
        <p:nvGrpSpPr>
          <p:cNvPr id="18" name="Group 17">
            <a:extLst>
              <a:ext uri="{FF2B5EF4-FFF2-40B4-BE49-F238E27FC236}">
                <a16:creationId xmlns:a16="http://schemas.microsoft.com/office/drawing/2014/main" id="{4CB9D5F5-B80A-5207-473F-BF7EC1CDCC55}"/>
              </a:ext>
            </a:extLst>
          </p:cNvPr>
          <p:cNvGrpSpPr/>
          <p:nvPr/>
        </p:nvGrpSpPr>
        <p:grpSpPr>
          <a:xfrm>
            <a:off x="512956" y="2187964"/>
            <a:ext cx="11156907" cy="3142021"/>
            <a:chOff x="496119" y="2215455"/>
            <a:chExt cx="8151762" cy="1578398"/>
          </a:xfrm>
        </p:grpSpPr>
        <p:pic>
          <p:nvPicPr>
            <p:cNvPr id="8"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2215455"/>
              <a:ext cx="310083" cy="310083"/>
            </a:xfrm>
            <a:prstGeom prst="rect">
              <a:avLst/>
            </a:prstGeom>
          </p:spPr>
        </p:pic>
        <p:sp>
          <p:nvSpPr>
            <p:cNvPr id="9" name="Text 3"/>
            <p:cNvSpPr/>
            <p:nvPr/>
          </p:nvSpPr>
          <p:spPr>
            <a:xfrm>
              <a:off x="6632228" y="221545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معايير أقوى للتقييم</a:t>
              </a:r>
              <a:endParaRPr kumimoji="0" lang="ar-SA" sz="1600" b="0" i="0" u="none" strike="noStrike" kern="0" cap="none" spc="0" normalizeH="0" baseline="0" noProof="0" dirty="0">
                <a:ln>
                  <a:noFill/>
                </a:ln>
                <a:solidFill>
                  <a:prstClr val="black"/>
                </a:solidFill>
                <a:effectLst/>
                <a:uLnTx/>
                <a:uFillTx/>
              </a:endParaRPr>
            </a:p>
          </p:txBody>
        </p:sp>
        <p:sp>
          <p:nvSpPr>
            <p:cNvPr id="11" name="Text 4"/>
            <p:cNvSpPr/>
            <p:nvPr/>
          </p:nvSpPr>
          <p:spPr>
            <a:xfrm>
              <a:off x="4649539" y="2483718"/>
              <a:ext cx="353325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يعرف الموظفون ما تتوقعه الإدارة منهم، ويُستخدم تحقيق الأهداف المشتركة لتقييم الأداء بعدالة.</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4452" y="2215455"/>
              <a:ext cx="310083" cy="310083"/>
            </a:xfrm>
            <a:prstGeom prst="rect">
              <a:avLst/>
            </a:prstGeom>
          </p:spPr>
        </p:pic>
        <p:sp>
          <p:nvSpPr>
            <p:cNvPr id="13" name="Text 5"/>
            <p:cNvSpPr/>
            <p:nvPr/>
          </p:nvSpPr>
          <p:spPr>
            <a:xfrm>
              <a:off x="2478881" y="221545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الوظائف المحددة</a:t>
              </a:r>
              <a:endParaRPr kumimoji="0" lang="ar-SA" sz="1600" b="0" i="0" u="none" strike="noStrike" kern="0" cap="none" spc="0" normalizeH="0" baseline="0" noProof="0" dirty="0">
                <a:ln>
                  <a:noFill/>
                </a:ln>
                <a:solidFill>
                  <a:prstClr val="black"/>
                </a:solidFill>
                <a:effectLst/>
                <a:uLnTx/>
                <a:uFillTx/>
              </a:endParaRPr>
            </a:p>
          </p:txBody>
        </p:sp>
        <p:sp>
          <p:nvSpPr>
            <p:cNvPr id="14" name="Text 6"/>
            <p:cNvSpPr/>
            <p:nvPr/>
          </p:nvSpPr>
          <p:spPr>
            <a:xfrm>
              <a:off x="496119" y="2483718"/>
              <a:ext cx="353332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يفهم الموظفون ما تتضمنه وظيفتهم بشكل أفضل ويركزون على جوانبها المهمة.</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128665"/>
              <a:ext cx="310083" cy="310083"/>
            </a:xfrm>
            <a:prstGeom prst="rect">
              <a:avLst/>
            </a:prstGeom>
          </p:spPr>
        </p:pic>
        <p:sp>
          <p:nvSpPr>
            <p:cNvPr id="16" name="Text 7"/>
            <p:cNvSpPr/>
            <p:nvPr/>
          </p:nvSpPr>
          <p:spPr>
            <a:xfrm>
              <a:off x="6632228" y="312866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تغذية راجعة منتظمة</a:t>
              </a:r>
              <a:endParaRPr kumimoji="0" lang="ar-SA" sz="1600" b="0" i="0" u="none" strike="noStrike" kern="0" cap="none" spc="0" normalizeH="0" baseline="0" noProof="0" dirty="0">
                <a:ln>
                  <a:noFill/>
                </a:ln>
                <a:solidFill>
                  <a:prstClr val="black"/>
                </a:solidFill>
                <a:effectLst/>
                <a:uLnTx/>
                <a:uFillTx/>
              </a:endParaRPr>
            </a:p>
          </p:txBody>
        </p:sp>
        <p:sp>
          <p:nvSpPr>
            <p:cNvPr id="19" name="Text 8"/>
            <p:cNvSpPr/>
            <p:nvPr/>
          </p:nvSpPr>
          <p:spPr>
            <a:xfrm>
              <a:off x="4649539" y="3396928"/>
              <a:ext cx="353325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يلتقي المديرون مع موظفيهم بانتظام لتقديم feedback يُمكّنهم من تطوير مهاراتهم باستمرار.</a:t>
              </a:r>
              <a:endParaRPr kumimoji="0" lang="ar-SA" sz="1600" b="0" i="0" u="none" strike="noStrike" kern="0" cap="none" spc="0" normalizeH="0" baseline="0" noProof="0" dirty="0">
                <a:ln>
                  <a:noFill/>
                </a:ln>
                <a:solidFill>
                  <a:prstClr val="black"/>
                </a:solidFill>
                <a:effectLst/>
                <a:uLnTx/>
                <a:uFillTx/>
              </a:endParaRPr>
            </a:p>
          </p:txBody>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128665"/>
              <a:ext cx="310083" cy="310083"/>
            </a:xfrm>
            <a:prstGeom prst="rect">
              <a:avLst/>
            </a:prstGeom>
          </p:spPr>
        </p:pic>
        <p:sp>
          <p:nvSpPr>
            <p:cNvPr id="21" name="Text 9"/>
            <p:cNvSpPr/>
            <p:nvPr/>
          </p:nvSpPr>
          <p:spPr>
            <a:xfrm>
              <a:off x="2478881" y="312866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تمكين الموظفين</a:t>
              </a:r>
              <a:endParaRPr kumimoji="0" lang="ar-SA" sz="1600" b="0" i="0" u="none" strike="noStrike" kern="0" cap="none" spc="0" normalizeH="0" baseline="0" noProof="0" dirty="0">
                <a:ln>
                  <a:noFill/>
                </a:ln>
                <a:solidFill>
                  <a:prstClr val="black"/>
                </a:solidFill>
                <a:effectLst/>
                <a:uLnTx/>
                <a:uFillTx/>
              </a:endParaRPr>
            </a:p>
          </p:txBody>
        </p:sp>
        <p:sp>
          <p:nvSpPr>
            <p:cNvPr id="22" name="Text 10"/>
            <p:cNvSpPr/>
            <p:nvPr/>
          </p:nvSpPr>
          <p:spPr>
            <a:xfrm>
              <a:off x="496119" y="3396928"/>
              <a:ext cx="353332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وضوح الهدف يُمكّن الموظفين من إكمال عملهم واتخاذ القرارات دون الحاجة إلى مدخلات إدارية يومية.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714847052"/>
      </p:ext>
    </p:extLst>
  </p:cSld>
  <p:clrMapOvr>
    <a:masterClrMapping/>
  </p:clrMapOvr>
  <mc:AlternateContent xmlns:mc="http://schemas.openxmlformats.org/markup-compatibility/2006" xmlns:p14="http://schemas.microsoft.com/office/powerpoint/2010/main">
    <mc:Choice Requires="p14">
      <p:transition p14:dur="10" advTm="107264"/>
    </mc:Choice>
    <mc:Fallback xmlns="">
      <p:transition advTm="1072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C192E-E9A9-76A0-AF0F-DBE5542D73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B54400-7DC9-04F9-C71C-0127CE70D583}"/>
              </a:ext>
            </a:extLst>
          </p:cNvPr>
          <p:cNvSpPr/>
          <p:nvPr/>
        </p:nvSpPr>
        <p:spPr>
          <a:xfrm>
            <a:off x="104035" y="1284530"/>
            <a:ext cx="11961585"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9B421E-966A-528D-F426-4654F424050D}"/>
              </a:ext>
            </a:extLst>
          </p:cNvPr>
          <p:cNvSpPr txBox="1"/>
          <p:nvPr/>
        </p:nvSpPr>
        <p:spPr>
          <a:xfrm>
            <a:off x="2997589" y="588402"/>
            <a:ext cx="6291377"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5AE059C8-0411-03C0-50F5-F7D9E2B78DC6}"/>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7FA452-D75B-FD7C-649C-22B24D9ACEA7}"/>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BA4EC3-6967-828C-1229-4ED1BAC89C7D}"/>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1FB546E-25EB-04E2-098A-1DC2777BE9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71AF9DAD-EB04-2159-97EC-D4A4C25D2A11}"/>
              </a:ext>
            </a:extLst>
          </p:cNvPr>
          <p:cNvGrpSpPr/>
          <p:nvPr/>
        </p:nvGrpSpPr>
        <p:grpSpPr>
          <a:xfrm>
            <a:off x="468352" y="1650729"/>
            <a:ext cx="11181996" cy="1789735"/>
            <a:chOff x="3925119" y="1676845"/>
            <a:chExt cx="4722763" cy="1789735"/>
          </a:xfrm>
        </p:grpSpPr>
        <p:sp>
          <p:nvSpPr>
            <p:cNvPr id="2" name="Shape 0"/>
            <p:cNvSpPr/>
            <p:nvPr/>
          </p:nvSpPr>
          <p:spPr>
            <a:xfrm>
              <a:off x="7674296" y="1676845"/>
              <a:ext cx="973586" cy="387547"/>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74273" y="1743819"/>
              <a:ext cx="99194" cy="99194"/>
            </a:xfrm>
            <a:prstGeom prst="rect">
              <a:avLst/>
            </a:prstGeom>
          </p:spPr>
        </p:pic>
        <p:sp>
          <p:nvSpPr>
            <p:cNvPr id="9" name="Text 1"/>
            <p:cNvSpPr/>
            <p:nvPr/>
          </p:nvSpPr>
          <p:spPr>
            <a:xfrm>
              <a:off x="7330232" y="1714054"/>
              <a:ext cx="1094482"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المبدأ الخامس</a:t>
              </a:r>
              <a:endParaRPr kumimoji="0" lang="ar-SA" sz="1600" b="0" i="0" u="none" strike="noStrike" kern="0" cap="none" spc="0" normalizeH="0" baseline="0" noProof="0" dirty="0">
                <a:ln>
                  <a:noFill/>
                </a:ln>
                <a:solidFill>
                  <a:prstClr val="black"/>
                </a:solidFill>
                <a:effectLst/>
                <a:uLnTx/>
                <a:uFillTx/>
              </a:endParaRPr>
            </a:p>
          </p:txBody>
        </p:sp>
        <p:sp>
          <p:nvSpPr>
            <p:cNvPr id="11" name="Text 2"/>
            <p:cNvSpPr/>
            <p:nvPr/>
          </p:nvSpPr>
          <p:spPr>
            <a:xfrm>
              <a:off x="3956078" y="1707675"/>
              <a:ext cx="3558332"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نطاق الإشراف</a:t>
              </a:r>
              <a:endParaRPr kumimoji="0" lang="ar-SA" sz="2000" b="1" i="0" u="none" strike="noStrike" kern="0" cap="none" spc="0" normalizeH="0" baseline="0" noProof="0" dirty="0">
                <a:ln>
                  <a:noFill/>
                </a:ln>
                <a:solidFill>
                  <a:prstClr val="black"/>
                </a:solidFill>
                <a:effectLst/>
                <a:uLnTx/>
                <a:uFillTx/>
              </a:endParaRPr>
            </a:p>
          </p:txBody>
        </p:sp>
        <p:sp>
          <p:nvSpPr>
            <p:cNvPr id="12" name="Text 3"/>
            <p:cNvSpPr/>
            <p:nvPr/>
          </p:nvSpPr>
          <p:spPr>
            <a:xfrm>
              <a:off x="3925119" y="2291231"/>
              <a:ext cx="4722763" cy="11753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105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يعني عدد الموظفين الذين يمكن لمدير واحد التعامل معهم بفعالية. يُمنح المدير عدد الموظفين الذين يستطيع إدارتهم فعليًا، ويجب أن يكون قادرًا على التحكم في جميع من تُمنح سلطتهم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إليه.</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و</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يعتمد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هذا العدد على نوع العمل، وقدرات المرؤوسين، وكفاءة المدير ذاته.</a:t>
              </a:r>
              <a:endParaRPr kumimoji="0" lang="ar-SA" sz="1600" b="0" i="0" u="none" strike="noStrike" kern="0" cap="none" spc="0" normalizeH="0" baseline="0" noProof="0" dirty="0">
                <a:ln>
                  <a:noFill/>
                </a:ln>
                <a:solidFill>
                  <a:prstClr val="black"/>
                </a:solidFill>
                <a:effectLst/>
                <a:uLnTx/>
                <a:uFillTx/>
              </a:endParaRPr>
            </a:p>
          </p:txBody>
        </p:sp>
      </p:grpSp>
      <p:sp>
        <p:nvSpPr>
          <p:cNvPr id="13" name="Text 2"/>
          <p:cNvSpPr/>
          <p:nvPr/>
        </p:nvSpPr>
        <p:spPr>
          <a:xfrm>
            <a:off x="3561833" y="3074256"/>
            <a:ext cx="3558332"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EG" altLang="en-US" sz="2400" b="0"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أنواع</a:t>
            </a:r>
            <a:r>
              <a:rPr kumimoji="0" lang="ar-SA" altLang="en-US" sz="2400" b="0"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 </a:t>
            </a: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نطاق الإشراف</a:t>
            </a:r>
            <a:endParaRPr kumimoji="0" lang="ar-SA" sz="2400" b="0" i="0" u="none" strike="noStrike" kern="0" cap="none" spc="0" normalizeH="0" baseline="0" noProof="0" dirty="0">
              <a:ln>
                <a:noFill/>
              </a:ln>
              <a:solidFill>
                <a:prstClr val="black"/>
              </a:solidFill>
              <a:effectLst/>
              <a:uLnTx/>
              <a:uFillTx/>
            </a:endParaRPr>
          </a:p>
        </p:txBody>
      </p:sp>
      <p:grpSp>
        <p:nvGrpSpPr>
          <p:cNvPr id="14" name="Group 13">
            <a:extLst>
              <a:ext uri="{FF2B5EF4-FFF2-40B4-BE49-F238E27FC236}">
                <a16:creationId xmlns:a16="http://schemas.microsoft.com/office/drawing/2014/main" id="{8FD7998F-D016-A0A4-644E-F1A9B1FEBCD5}"/>
              </a:ext>
            </a:extLst>
          </p:cNvPr>
          <p:cNvGrpSpPr/>
          <p:nvPr/>
        </p:nvGrpSpPr>
        <p:grpSpPr>
          <a:xfrm>
            <a:off x="6512312" y="3575222"/>
            <a:ext cx="5333295" cy="2772037"/>
            <a:chOff x="406822" y="2045791"/>
            <a:chExt cx="4103191" cy="1917725"/>
          </a:xfrm>
        </p:grpSpPr>
        <p:sp>
          <p:nvSpPr>
            <p:cNvPr id="15" name="Shape 3"/>
            <p:cNvSpPr/>
            <p:nvPr/>
          </p:nvSpPr>
          <p:spPr>
            <a:xfrm>
              <a:off x="406822" y="2045791"/>
              <a:ext cx="4103191" cy="1917725"/>
            </a:xfrm>
            <a:prstGeom prst="roundRect">
              <a:avLst>
                <a:gd name="adj" fmla="val 4657"/>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4"/>
            <p:cNvSpPr/>
            <p:nvPr/>
          </p:nvSpPr>
          <p:spPr>
            <a:xfrm>
              <a:off x="2013868" y="2169765"/>
              <a:ext cx="237217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أ. المدى الواسع من الإشراف</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5"/>
            <p:cNvSpPr/>
            <p:nvPr/>
          </p:nvSpPr>
          <p:spPr>
            <a:xfrm>
              <a:off x="530796" y="2487588"/>
              <a:ext cx="385524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يتحكم المدير في مجموعة كبيرة من الموظفين بفعالية. يناسب البيئات التي تتسم بـ:</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6"/>
            <p:cNvSpPr/>
            <p:nvPr/>
          </p:nvSpPr>
          <p:spPr>
            <a:xfrm>
              <a:off x="530796" y="2996133"/>
              <a:ext cx="3855244" cy="923999"/>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العمل المتكرر للمرؤوسين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تواصل أفضل بين المشرف والمرؤوسين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موظفون ماهرون يحتاجون مساعدة أقل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سرعة الاستجابة لدى الموظفين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9" name="Group 18">
            <a:extLst>
              <a:ext uri="{FF2B5EF4-FFF2-40B4-BE49-F238E27FC236}">
                <a16:creationId xmlns:a16="http://schemas.microsoft.com/office/drawing/2014/main" id="{37EEAAAF-80C9-82BF-0568-F1E24A0C893D}"/>
              </a:ext>
            </a:extLst>
          </p:cNvPr>
          <p:cNvGrpSpPr/>
          <p:nvPr/>
        </p:nvGrpSpPr>
        <p:grpSpPr>
          <a:xfrm>
            <a:off x="346392" y="3655864"/>
            <a:ext cx="4774491" cy="2613734"/>
            <a:chOff x="3873699" y="2169765"/>
            <a:chExt cx="4778946" cy="1551905"/>
          </a:xfrm>
        </p:grpSpPr>
        <p:sp>
          <p:nvSpPr>
            <p:cNvPr id="20" name="Text 7"/>
            <p:cNvSpPr/>
            <p:nvPr/>
          </p:nvSpPr>
          <p:spPr>
            <a:xfrm>
              <a:off x="6194003" y="2169765"/>
              <a:ext cx="245864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ب. المدى الضيق من الإشراف</a:t>
              </a:r>
              <a:endParaRPr kumimoji="0" lang="ar-SA"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8"/>
            <p:cNvSpPr/>
            <p:nvPr/>
          </p:nvSpPr>
          <p:spPr>
            <a:xfrm>
              <a:off x="3873699" y="2329734"/>
              <a:ext cx="4778945" cy="230117"/>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يدير المدير مجموعة صغيرة في وقت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واحد.</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يناسب البيئات التي تتسم بـ:</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9"/>
            <p:cNvSpPr/>
            <p:nvPr/>
          </p:nvSpPr>
          <p:spPr>
            <a:xfrm>
              <a:off x="3873699" y="2797671"/>
              <a:ext cx="4778946" cy="923999"/>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العمل الذي يتطلب تحكمًا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وإشرافًا مستمرين</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أعمال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التخصص الدقيق</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تجنب سوء الفهم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بين المرؤوسين</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تنسيق أقل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بين الموظفين</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825782981"/>
      </p:ext>
    </p:extLst>
  </p:cSld>
  <p:clrMapOvr>
    <a:masterClrMapping/>
  </p:clrMapOvr>
  <mc:AlternateContent xmlns:mc="http://schemas.openxmlformats.org/markup-compatibility/2006" xmlns:p14="http://schemas.microsoft.com/office/powerpoint/2010/main">
    <mc:Choice Requires="p14">
      <p:transition p14:dur="10" advTm="253544"/>
    </mc:Choice>
    <mc:Fallback xmlns="">
      <p:transition advTm="25354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206E5-DE10-7A1B-9521-B49B46B1E8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4BE8FA-9CF9-22BA-11AB-3894D07656BA}"/>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237DD0-22A7-8309-8B33-C9431A00F4EE}"/>
              </a:ext>
            </a:extLst>
          </p:cNvPr>
          <p:cNvSpPr txBox="1"/>
          <p:nvPr/>
        </p:nvSpPr>
        <p:spPr>
          <a:xfrm>
            <a:off x="2997589" y="588402"/>
            <a:ext cx="6291377"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2970BCC7-54AB-C712-2FE9-07E09739CC22}"/>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F18085-5D80-6B28-3F71-AA5C27FB54B3}"/>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F93E3D-5D70-12A0-D3E1-4B46C8307BB3}"/>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11161B8-302D-413B-B65A-56640A9AE1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0"/>
          <p:cNvSpPr/>
          <p:nvPr/>
        </p:nvSpPr>
        <p:spPr>
          <a:xfrm>
            <a:off x="6751298" y="1650730"/>
            <a:ext cx="4321018" cy="43550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الهيكل التنظيمي — المدى الواسع</a:t>
            </a:r>
            <a:endParaRPr kumimoji="0" lang="ar-SA" sz="2400" b="0" i="0" u="none" strike="noStrike" kern="0" cap="none" spc="0" normalizeH="0" baseline="0" noProof="0" dirty="0">
              <a:ln>
                <a:noFill/>
              </a:ln>
              <a:solidFill>
                <a:prstClr val="black"/>
              </a:solidFill>
              <a:effectLst/>
              <a:uLnTx/>
              <a:uFillTx/>
            </a:endParaRPr>
          </a:p>
        </p:txBody>
      </p:sp>
      <p:pic>
        <p:nvPicPr>
          <p:cNvPr id="8" name="Picture 7">
            <a:extLst>
              <a:ext uri="{FF2B5EF4-FFF2-40B4-BE49-F238E27FC236}">
                <a16:creationId xmlns:a16="http://schemas.microsoft.com/office/drawing/2014/main" id="{30539CC6-0BB1-7A56-7B80-540057E934E2}"/>
              </a:ext>
            </a:extLst>
          </p:cNvPr>
          <p:cNvPicPr>
            <a:picLocks noChangeAspect="1"/>
          </p:cNvPicPr>
          <p:nvPr/>
        </p:nvPicPr>
        <p:blipFill>
          <a:blip r:embed="rId3"/>
          <a:stretch>
            <a:fillRect/>
          </a:stretch>
        </p:blipFill>
        <p:spPr>
          <a:xfrm>
            <a:off x="7535918" y="2391662"/>
            <a:ext cx="2780017" cy="1975275"/>
          </a:xfrm>
          <a:prstGeom prst="rect">
            <a:avLst/>
          </a:prstGeom>
        </p:spPr>
      </p:pic>
      <p:sp>
        <p:nvSpPr>
          <p:cNvPr id="9" name="Text 1"/>
          <p:cNvSpPr/>
          <p:nvPr/>
        </p:nvSpPr>
        <p:spPr>
          <a:xfrm>
            <a:off x="2486722" y="4385072"/>
            <a:ext cx="6161160" cy="76835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endParaRPr kumimoji="0" lang="ar-SA" sz="950" b="0" i="0" u="none" strike="noStrike" kern="0" cap="none" spc="0" normalizeH="0" baseline="0" noProof="0" dirty="0">
              <a:ln>
                <a:noFill/>
              </a:ln>
              <a:solidFill>
                <a:prstClr val="black"/>
              </a:solidFill>
              <a:effectLst/>
              <a:uLnTx/>
              <a:uFillTx/>
            </a:endParaRPr>
          </a:p>
        </p:txBody>
      </p:sp>
      <p:sp>
        <p:nvSpPr>
          <p:cNvPr id="11" name="TextBox 10">
            <a:extLst>
              <a:ext uri="{FF2B5EF4-FFF2-40B4-BE49-F238E27FC236}">
                <a16:creationId xmlns:a16="http://schemas.microsoft.com/office/drawing/2014/main" id="{F7E531D6-7452-207A-B78C-F2882EE6DC99}"/>
              </a:ext>
            </a:extLst>
          </p:cNvPr>
          <p:cNvSpPr txBox="1"/>
          <p:nvPr/>
        </p:nvSpPr>
        <p:spPr>
          <a:xfrm>
            <a:off x="6278138" y="4672361"/>
            <a:ext cx="5341434" cy="1042786"/>
          </a:xfrm>
          <a:prstGeom prst="rect">
            <a:avLst/>
          </a:prstGeom>
          <a:noFill/>
        </p:spPr>
        <p:txBody>
          <a:bodyPr wrap="square" rtlCol="0">
            <a:sp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يُظهر الهيكل التنظيمي الواسع كيف يُشرف الرئيس التنفيذي على عدد كبير من الأقسام والوحدات الفرعية في آنٍ واحد، مما يعكس نطاق إشراف موسّع.</a:t>
            </a:r>
            <a:endParaRPr kumimoji="0" lang="ar-SA" sz="1600" b="0" i="0" u="none" strike="noStrike" kern="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12" name="Text 0"/>
          <p:cNvSpPr/>
          <p:nvPr/>
        </p:nvSpPr>
        <p:spPr>
          <a:xfrm>
            <a:off x="0" y="1709767"/>
            <a:ext cx="5050854"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الهيكل التنظيمي — المدى الضيق</a:t>
            </a:r>
            <a:endParaRPr kumimoji="0" lang="ar-SA" sz="2400" b="0" i="0" u="none" strike="noStrike" kern="0" cap="none" spc="0" normalizeH="0" baseline="0" noProof="0" dirty="0">
              <a:ln>
                <a:noFill/>
              </a:ln>
              <a:solidFill>
                <a:prstClr val="black"/>
              </a:solidFill>
              <a:effectLst/>
              <a:uLnTx/>
              <a:uFillTx/>
            </a:endParaRPr>
          </a:p>
        </p:txBody>
      </p:sp>
      <p:pic>
        <p:nvPicPr>
          <p:cNvPr id="14" name="Picture 13">
            <a:extLst>
              <a:ext uri="{FF2B5EF4-FFF2-40B4-BE49-F238E27FC236}">
                <a16:creationId xmlns:a16="http://schemas.microsoft.com/office/drawing/2014/main" id="{34CD9785-422E-11C8-308A-39953703E51A}"/>
              </a:ext>
            </a:extLst>
          </p:cNvPr>
          <p:cNvPicPr>
            <a:picLocks noChangeAspect="1"/>
          </p:cNvPicPr>
          <p:nvPr/>
        </p:nvPicPr>
        <p:blipFill>
          <a:blip r:embed="rId4"/>
          <a:stretch>
            <a:fillRect/>
          </a:stretch>
        </p:blipFill>
        <p:spPr>
          <a:xfrm>
            <a:off x="1284110" y="2322171"/>
            <a:ext cx="3200677" cy="1859441"/>
          </a:xfrm>
          <a:prstGeom prst="rect">
            <a:avLst/>
          </a:prstGeom>
        </p:spPr>
      </p:pic>
      <p:sp>
        <p:nvSpPr>
          <p:cNvPr id="15" name="TextBox 14">
            <a:extLst>
              <a:ext uri="{FF2B5EF4-FFF2-40B4-BE49-F238E27FC236}">
                <a16:creationId xmlns:a16="http://schemas.microsoft.com/office/drawing/2014/main" id="{4EDE0581-5C75-7B76-F0A7-D6DE045185E0}"/>
              </a:ext>
            </a:extLst>
          </p:cNvPr>
          <p:cNvSpPr txBox="1"/>
          <p:nvPr/>
        </p:nvSpPr>
        <p:spPr>
          <a:xfrm>
            <a:off x="516449" y="4672361"/>
            <a:ext cx="5050854" cy="1042786"/>
          </a:xfrm>
          <a:prstGeom prst="rect">
            <a:avLst/>
          </a:prstGeom>
          <a:noFill/>
        </p:spPr>
        <p:txBody>
          <a:bodyPr wrap="square" rtlCol="0">
            <a:sp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يُظهر الهيكل التنظيمي الضيق كيف يُشرف الرئيس التنفيذي على عدد محدود من المرؤوسين المباشرين، مما يتيح إشرافًا أكثر عمقًا وتحكمًا في كل مستوى.</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341638598"/>
      </p:ext>
    </p:extLst>
  </p:cSld>
  <p:clrMapOvr>
    <a:masterClrMapping/>
  </p:clrMapOvr>
  <mc:AlternateContent xmlns:mc="http://schemas.openxmlformats.org/markup-compatibility/2006" xmlns:p14="http://schemas.microsoft.com/office/powerpoint/2010/main">
    <mc:Choice Requires="p14">
      <p:transition p14:dur="10" advTm="107566"/>
    </mc:Choice>
    <mc:Fallback xmlns="">
      <p:transition advTm="1075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82DDB-C716-E70D-E4F1-39C381A9C5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E5EA92-676C-92E7-C899-A8CA30C86B47}"/>
              </a:ext>
            </a:extLst>
          </p:cNvPr>
          <p:cNvSpPr/>
          <p:nvPr/>
        </p:nvSpPr>
        <p:spPr>
          <a:xfrm>
            <a:off x="208009" y="1266555"/>
            <a:ext cx="11775981" cy="5207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A6FACA-F456-8AC5-0589-1E54FF95A6F2}"/>
              </a:ext>
            </a:extLst>
          </p:cNvPr>
          <p:cNvSpPr txBox="1"/>
          <p:nvPr/>
        </p:nvSpPr>
        <p:spPr>
          <a:xfrm>
            <a:off x="2997589" y="588402"/>
            <a:ext cx="6291377" cy="523220"/>
          </a:xfrm>
          <a:prstGeom prst="rect">
            <a:avLst/>
          </a:prstGeom>
          <a:noFill/>
        </p:spPr>
        <p:txBody>
          <a:bodyPr wrap="square" rtlCol="0">
            <a:spAutoFit/>
          </a:bodyPr>
          <a:lstStyle/>
          <a:p>
            <a:pPr algn="ctr"/>
            <a:r>
              <a:rPr lang="ar-EG" sz="2800" b="1">
                <a:latin typeface="Alexandria" charset="0"/>
                <a:cs typeface="Alexandria" charset="0"/>
              </a:rPr>
              <a:t>تابع مبايء الاتصال التنظيمي</a:t>
            </a:r>
          </a:p>
        </p:txBody>
      </p:sp>
      <p:sp>
        <p:nvSpPr>
          <p:cNvPr id="5" name="Rectangle 4">
            <a:extLst>
              <a:ext uri="{FF2B5EF4-FFF2-40B4-BE49-F238E27FC236}">
                <a16:creationId xmlns:a16="http://schemas.microsoft.com/office/drawing/2014/main" id="{B85BAEAD-FED5-6D3C-06B5-CC537B75A245}"/>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CFFE75-757B-21AE-82AF-86113DB6DD5E}"/>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7CA4AE-AD42-5284-3427-914D2D3813E8}"/>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A2E2A72-66AB-9011-AB2C-876ED95C1E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D00172FF-80CD-0ED7-C851-E0C3A8C26172}"/>
              </a:ext>
            </a:extLst>
          </p:cNvPr>
          <p:cNvGrpSpPr/>
          <p:nvPr/>
        </p:nvGrpSpPr>
        <p:grpSpPr>
          <a:xfrm>
            <a:off x="250240" y="1427412"/>
            <a:ext cx="11547750" cy="2821775"/>
            <a:chOff x="496119" y="1427411"/>
            <a:chExt cx="8166050" cy="2698843"/>
          </a:xfrm>
        </p:grpSpPr>
        <p:sp>
          <p:nvSpPr>
            <p:cNvPr id="4" name="Text 2"/>
            <p:cNvSpPr/>
            <p:nvPr/>
          </p:nvSpPr>
          <p:spPr>
            <a:xfrm>
              <a:off x="3459659" y="1427411"/>
              <a:ext cx="518822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العوامل المؤثرة في نطاق الإشراف</a:t>
              </a:r>
              <a:endParaRPr kumimoji="0" lang="ar-SA" sz="2000" b="1" i="0" u="none" strike="noStrike" kern="0" cap="none" spc="0" normalizeH="0" baseline="0" noProof="0" dirty="0">
                <a:ln>
                  <a:noFill/>
                </a:ln>
                <a:solidFill>
                  <a:prstClr val="black"/>
                </a:solidFill>
                <a:effectLst/>
                <a:uLnTx/>
                <a:uFillTx/>
              </a:endParaRPr>
            </a:p>
          </p:txBody>
        </p:sp>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1913254"/>
              <a:ext cx="4028182" cy="1153423"/>
            </a:xfrm>
            <a:prstGeom prst="rect">
              <a:avLst/>
            </a:prstGeom>
          </p:spPr>
        </p:pic>
        <p:sp>
          <p:nvSpPr>
            <p:cNvPr id="8" name="Text 3"/>
            <p:cNvSpPr/>
            <p:nvPr/>
          </p:nvSpPr>
          <p:spPr>
            <a:xfrm>
              <a:off x="6898258" y="2139255"/>
              <a:ext cx="1568500"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القدرة الشخصية للمدير</a:t>
              </a:r>
              <a:endParaRPr kumimoji="0" lang="ar-SA" sz="1600" b="0" i="0" u="none" strike="noStrike" kern="0" cap="none" spc="0" normalizeH="0" baseline="0" noProof="0" dirty="0">
                <a:ln>
                  <a:noFill/>
                </a:ln>
                <a:solidFill>
                  <a:prstClr val="black"/>
                </a:solidFill>
                <a:effectLst/>
                <a:uLnTx/>
                <a:uFillTx/>
              </a:endParaRPr>
            </a:p>
          </p:txBody>
        </p:sp>
        <p:sp>
          <p:nvSpPr>
            <p:cNvPr id="9" name="Text 4"/>
            <p:cNvSpPr/>
            <p:nvPr/>
          </p:nvSpPr>
          <p:spPr>
            <a:xfrm>
              <a:off x="4772248" y="2407518"/>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يتحدد نطاق الإشراف اتساعًا أو ضيقًا في ضوء قدرة المدير الشخصية وكفاءته.</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913255"/>
              <a:ext cx="4028182" cy="1029451"/>
            </a:xfrm>
            <a:prstGeom prst="rect">
              <a:avLst/>
            </a:prstGeom>
          </p:spPr>
        </p:pic>
        <p:sp>
          <p:nvSpPr>
            <p:cNvPr id="12" name="Text 5"/>
            <p:cNvSpPr/>
            <p:nvPr/>
          </p:nvSpPr>
          <p:spPr>
            <a:xfrm>
              <a:off x="2778323" y="213925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خبرة المرؤوسين</a:t>
              </a:r>
              <a:endParaRPr kumimoji="0" lang="ar-SA" sz="1600" b="0" i="0" u="none" strike="noStrike" kern="0" cap="none" spc="0" normalizeH="0" baseline="0" noProof="0" dirty="0">
                <a:ln>
                  <a:noFill/>
                </a:ln>
                <a:solidFill>
                  <a:prstClr val="black"/>
                </a:solidFill>
                <a:effectLst/>
                <a:uLnTx/>
                <a:uFillTx/>
              </a:endParaRPr>
            </a:p>
          </p:txBody>
        </p:sp>
        <p:sp>
          <p:nvSpPr>
            <p:cNvPr id="13" name="Text 6"/>
            <p:cNvSpPr/>
            <p:nvPr/>
          </p:nvSpPr>
          <p:spPr>
            <a:xfrm>
              <a:off x="634380" y="2407518"/>
              <a:ext cx="3694509"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قلة رجوعهم للمدير تتيح الإشراف على عدد أكبر منهم.</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3066678"/>
              <a:ext cx="4028182" cy="1059576"/>
            </a:xfrm>
            <a:prstGeom prst="rect">
              <a:avLst/>
            </a:prstGeom>
          </p:spPr>
        </p:pic>
        <p:sp>
          <p:nvSpPr>
            <p:cNvPr id="15" name="Text 7"/>
            <p:cNvSpPr/>
            <p:nvPr/>
          </p:nvSpPr>
          <p:spPr>
            <a:xfrm>
              <a:off x="6706046" y="3204939"/>
              <a:ext cx="176071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وحدات الخدمة الاستشارية</a:t>
              </a:r>
              <a:endParaRPr kumimoji="0" lang="ar-SA" sz="1600" b="0" i="0" u="none" strike="noStrike" kern="0" cap="none" spc="0" normalizeH="0" baseline="0" noProof="0" dirty="0">
                <a:ln>
                  <a:noFill/>
                </a:ln>
                <a:solidFill>
                  <a:prstClr val="black"/>
                </a:solidFill>
                <a:effectLst/>
                <a:uLnTx/>
                <a:uFillTx/>
              </a:endParaRPr>
            </a:p>
          </p:txBody>
        </p:sp>
        <p:sp>
          <p:nvSpPr>
            <p:cNvPr id="16" name="Text 8"/>
            <p:cNvSpPr/>
            <p:nvPr/>
          </p:nvSpPr>
          <p:spPr>
            <a:xfrm>
              <a:off x="4772248" y="3473202"/>
              <a:ext cx="3694509"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وجودها يساعد المدير بالرأي والمشورة ويوفر وقته وجهده.</a:t>
              </a:r>
              <a:endParaRPr kumimoji="0" lang="ar-SA" sz="1600" b="0" i="0" u="none" strike="noStrike" kern="0" cap="none" spc="0" normalizeH="0" baseline="0" noProof="0" dirty="0">
                <a:ln>
                  <a:noFill/>
                </a:ln>
                <a:solidFill>
                  <a:prstClr val="black"/>
                </a:solidFill>
                <a:effectLst/>
                <a:uLnTx/>
                <a:uFillTx/>
              </a:endParaRPr>
            </a:p>
          </p:txBody>
        </p:sp>
        <p:pic>
          <p:nvPicPr>
            <p:cNvPr id="18"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3066678"/>
              <a:ext cx="4028182" cy="1059576"/>
            </a:xfrm>
            <a:prstGeom prst="rect">
              <a:avLst/>
            </a:prstGeom>
          </p:spPr>
        </p:pic>
        <p:sp>
          <p:nvSpPr>
            <p:cNvPr id="19" name="Text 9"/>
            <p:cNvSpPr/>
            <p:nvPr/>
          </p:nvSpPr>
          <p:spPr>
            <a:xfrm>
              <a:off x="2778323" y="3204939"/>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الوقت المتاح للمدير</a:t>
              </a:r>
              <a:endParaRPr kumimoji="0" lang="ar-SA" sz="1600" b="0" i="0" u="none" strike="noStrike" kern="0" cap="none" spc="0" normalizeH="0" baseline="0" noProof="0" dirty="0">
                <a:ln>
                  <a:noFill/>
                </a:ln>
                <a:solidFill>
                  <a:prstClr val="black"/>
                </a:solidFill>
                <a:effectLst/>
                <a:uLnTx/>
                <a:uFillTx/>
              </a:endParaRPr>
            </a:p>
          </p:txBody>
        </p:sp>
        <p:sp>
          <p:nvSpPr>
            <p:cNvPr id="20" name="Text 10"/>
            <p:cNvSpPr/>
            <p:nvPr/>
          </p:nvSpPr>
          <p:spPr>
            <a:xfrm>
              <a:off x="634380" y="3473202"/>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كلما كان الوقت كافيًا وزادت مهارة إدارته، أمكن الإشراف على عدد أكبر.</a:t>
              </a:r>
              <a:endParaRPr kumimoji="0" lang="ar-SA" sz="1600" b="0" i="0" u="none" strike="noStrike" kern="0" cap="none" spc="0" normalizeH="0" baseline="0" noProof="0" dirty="0">
                <a:ln>
                  <a:noFill/>
                </a:ln>
                <a:solidFill>
                  <a:prstClr val="black"/>
                </a:solidFill>
                <a:effectLst/>
                <a:uLnTx/>
                <a:uFillTx/>
              </a:endParaRPr>
            </a:p>
          </p:txBody>
        </p:sp>
      </p:grpSp>
      <p:grpSp>
        <p:nvGrpSpPr>
          <p:cNvPr id="21" name="Group 20">
            <a:extLst>
              <a:ext uri="{FF2B5EF4-FFF2-40B4-BE49-F238E27FC236}">
                <a16:creationId xmlns:a16="http://schemas.microsoft.com/office/drawing/2014/main" id="{7E6FBF8D-3C2A-3E4D-AC86-6EB6A2A9A58A}"/>
              </a:ext>
            </a:extLst>
          </p:cNvPr>
          <p:cNvGrpSpPr/>
          <p:nvPr/>
        </p:nvGrpSpPr>
        <p:grpSpPr>
          <a:xfrm>
            <a:off x="250240" y="4590482"/>
            <a:ext cx="11527546" cy="1509784"/>
            <a:chOff x="496193" y="2434605"/>
            <a:chExt cx="8165976" cy="1140172"/>
          </a:xfrm>
        </p:grpSpPr>
        <p:pic>
          <p:nvPicPr>
            <p:cNvPr id="22"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013326" y="2434605"/>
              <a:ext cx="2648843" cy="1140172"/>
            </a:xfrm>
            <a:prstGeom prst="rect">
              <a:avLst/>
            </a:prstGeom>
          </p:spPr>
        </p:pic>
        <p:sp>
          <p:nvSpPr>
            <p:cNvPr id="23" name="Text 3"/>
            <p:cNvSpPr/>
            <p:nvPr/>
          </p:nvSpPr>
          <p:spPr>
            <a:xfrm>
              <a:off x="6916192" y="257286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مدى تفويض السلطة</a:t>
              </a:r>
              <a:endParaRPr kumimoji="0" lang="ar-SA" sz="1600" b="0" i="0" u="none" strike="noStrike" kern="0" cap="none" spc="0" normalizeH="0" baseline="0" noProof="0" dirty="0">
                <a:ln>
                  <a:noFill/>
                </a:ln>
                <a:solidFill>
                  <a:prstClr val="black"/>
                </a:solidFill>
                <a:effectLst/>
                <a:uLnTx/>
                <a:uFillTx/>
              </a:endParaRPr>
            </a:p>
          </p:txBody>
        </p:sp>
        <p:sp>
          <p:nvSpPr>
            <p:cNvPr id="24" name="Text 4"/>
            <p:cNvSpPr/>
            <p:nvPr/>
          </p:nvSpPr>
          <p:spPr>
            <a:xfrm>
              <a:off x="6151587" y="2841129"/>
              <a:ext cx="2315170"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كلما زادت المجالات التي يفوض فيها المدير سلطاته، تراجعت المهام الملقاة على عاتقه.</a:t>
              </a:r>
              <a:endParaRPr kumimoji="0" lang="ar-SA" sz="1600" b="0" i="0" u="none" strike="noStrike" kern="0" cap="none" spc="0" normalizeH="0" baseline="0" noProof="0" dirty="0">
                <a:ln>
                  <a:noFill/>
                </a:ln>
                <a:solidFill>
                  <a:prstClr val="black"/>
                </a:solidFill>
                <a:effectLst/>
                <a:uLnTx/>
                <a:uFillTx/>
              </a:endParaRPr>
            </a:p>
          </p:txBody>
        </p:sp>
        <p:pic>
          <p:nvPicPr>
            <p:cNvPr id="2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254722" y="2434605"/>
              <a:ext cx="2648917" cy="1140172"/>
            </a:xfrm>
            <a:prstGeom prst="rect">
              <a:avLst/>
            </a:prstGeom>
          </p:spPr>
        </p:pic>
        <p:sp>
          <p:nvSpPr>
            <p:cNvPr id="27" name="Text 5"/>
            <p:cNvSpPr/>
            <p:nvPr/>
          </p:nvSpPr>
          <p:spPr>
            <a:xfrm>
              <a:off x="4157663" y="257286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تشتت مواقع الأداء</a:t>
              </a:r>
              <a:endParaRPr kumimoji="0" lang="ar-SA" sz="1600" b="0" i="0" u="none" strike="noStrike" kern="0" cap="none" spc="0" normalizeH="0" baseline="0" noProof="0" dirty="0">
                <a:ln>
                  <a:noFill/>
                </a:ln>
                <a:solidFill>
                  <a:prstClr val="black"/>
                </a:solidFill>
                <a:effectLst/>
                <a:uLnTx/>
                <a:uFillTx/>
              </a:endParaRPr>
            </a:p>
          </p:txBody>
        </p:sp>
        <p:sp>
          <p:nvSpPr>
            <p:cNvPr id="28" name="Text 6"/>
            <p:cNvSpPr/>
            <p:nvPr/>
          </p:nvSpPr>
          <p:spPr>
            <a:xfrm>
              <a:off x="3392984" y="2841129"/>
              <a:ext cx="2315245"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كلما تناثرت مواقع العمل، زاد وقت الانتقال بين المواقع، فيتعين تضييق نطاق الإشراف.</a:t>
              </a:r>
              <a:endParaRPr kumimoji="0" lang="ar-SA" sz="1600" b="0" i="0" u="none" strike="noStrike" kern="0" cap="none" spc="0" normalizeH="0" baseline="0" noProof="0" dirty="0">
                <a:ln>
                  <a:noFill/>
                </a:ln>
                <a:solidFill>
                  <a:prstClr val="black"/>
                </a:solidFill>
                <a:effectLst/>
                <a:uLnTx/>
                <a:uFillTx/>
              </a:endParaRPr>
            </a:p>
          </p:txBody>
        </p:sp>
        <p:pic>
          <p:nvPicPr>
            <p:cNvPr id="29"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96193" y="2434605"/>
              <a:ext cx="2648843" cy="1140172"/>
            </a:xfrm>
            <a:prstGeom prst="rect">
              <a:avLst/>
            </a:prstGeom>
          </p:spPr>
        </p:pic>
        <p:sp>
          <p:nvSpPr>
            <p:cNvPr id="30" name="Text 7"/>
            <p:cNvSpPr/>
            <p:nvPr/>
          </p:nvSpPr>
          <p:spPr>
            <a:xfrm>
              <a:off x="1399059" y="257286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ظهور مشكلات عارضة</a:t>
              </a:r>
              <a:endParaRPr kumimoji="0" lang="ar-SA" sz="1600" b="0" i="0" u="none" strike="noStrike" kern="0" cap="none" spc="0" normalizeH="0" baseline="0" noProof="0" dirty="0">
                <a:ln>
                  <a:noFill/>
                </a:ln>
                <a:solidFill>
                  <a:prstClr val="black"/>
                </a:solidFill>
                <a:effectLst/>
                <a:uLnTx/>
                <a:uFillTx/>
              </a:endParaRPr>
            </a:p>
          </p:txBody>
        </p:sp>
        <p:sp>
          <p:nvSpPr>
            <p:cNvPr id="31" name="Text 8"/>
            <p:cNvSpPr/>
            <p:nvPr/>
          </p:nvSpPr>
          <p:spPr>
            <a:xfrm>
              <a:off x="634454" y="2841129"/>
              <a:ext cx="2315170"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إذا تكررت المشكلات في بيئة العمل، يتطلب الأمر نطاقًا أضيق للإشراف.</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526436228"/>
      </p:ext>
    </p:extLst>
  </p:cSld>
  <p:clrMapOvr>
    <a:masterClrMapping/>
  </p:clrMapOvr>
  <mc:AlternateContent xmlns:mc="http://schemas.openxmlformats.org/markup-compatibility/2006" xmlns:p14="http://schemas.microsoft.com/office/powerpoint/2010/main">
    <mc:Choice Requires="p14">
      <p:transition p14:dur="10" advTm="188869"/>
    </mc:Choice>
    <mc:Fallback xmlns="">
      <p:transition advTm="18886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4F377-42A1-33FF-866B-134C891F92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A97B16-DFB8-8F7C-E467-4444016373FE}"/>
              </a:ext>
            </a:extLst>
          </p:cNvPr>
          <p:cNvSpPr/>
          <p:nvPr/>
        </p:nvSpPr>
        <p:spPr>
          <a:xfrm>
            <a:off x="208010"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24BA2C0-EE62-0D19-6922-8BFB9A649F49}"/>
              </a:ext>
            </a:extLst>
          </p:cNvPr>
          <p:cNvSpPr txBox="1"/>
          <p:nvPr/>
        </p:nvSpPr>
        <p:spPr>
          <a:xfrm>
            <a:off x="3216877" y="588402"/>
            <a:ext cx="6049786" cy="523220"/>
          </a:xfrm>
          <a:prstGeom prst="rect">
            <a:avLst/>
          </a:prstGeom>
          <a:noFill/>
        </p:spPr>
        <p:txBody>
          <a:bodyPr wrap="square" rtlCol="0">
            <a:spAutoFit/>
          </a:bodyPr>
          <a:lstStyle/>
          <a:p>
            <a:r>
              <a:rPr lang="ar-EG" sz="2800" b="1">
                <a:latin typeface="Alexandria" charset="0"/>
                <a:cs typeface="Alexandria" charset="0"/>
              </a:rPr>
              <a:t>الاتصال التنظيمي والهيكل الإداري</a:t>
            </a:r>
          </a:p>
        </p:txBody>
      </p:sp>
      <p:sp>
        <p:nvSpPr>
          <p:cNvPr id="5" name="Rectangle 4">
            <a:extLst>
              <a:ext uri="{FF2B5EF4-FFF2-40B4-BE49-F238E27FC236}">
                <a16:creationId xmlns:a16="http://schemas.microsoft.com/office/drawing/2014/main" id="{8368C4E7-465B-EDA7-9AD8-FE6D6A0749A8}"/>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D40B35-9DAB-FB9B-8BF1-C20CCF5F43C0}"/>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3E1C32-B753-ADBE-8421-C47AFC538782}"/>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8904E353-9340-0E88-E181-A55A91C1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534BA39-66D7-A99E-4BBB-3A7EF103C6C4}"/>
              </a:ext>
            </a:extLst>
          </p:cNvPr>
          <p:cNvGrpSpPr/>
          <p:nvPr/>
        </p:nvGrpSpPr>
        <p:grpSpPr>
          <a:xfrm>
            <a:off x="5200040" y="1726477"/>
            <a:ext cx="6297017" cy="4462450"/>
            <a:chOff x="661493" y="2580284"/>
            <a:chExt cx="6297017" cy="2280244"/>
          </a:xfrm>
        </p:grpSpPr>
        <p:sp>
          <p:nvSpPr>
            <p:cNvPr id="4" name="Text 1"/>
            <p:cNvSpPr/>
            <p:nvPr/>
          </p:nvSpPr>
          <p:spPr>
            <a:xfrm>
              <a:off x="4281488" y="2580284"/>
              <a:ext cx="2677021" cy="258465"/>
            </a:xfrm>
            <a:prstGeom prst="rect">
              <a:avLst/>
            </a:prstGeom>
            <a:noFill/>
            <a:ln/>
          </p:spPr>
          <p:txBody>
            <a:bodyPr wrap="none" lIns="0" tIns="0" rIns="0" bIns="0" rtlCol="0" anchor="t"/>
            <a:lstStyle/>
            <a:p>
              <a:pPr marL="0" marR="0" lvl="0" indent="0" algn="just" defTabSz="121917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ما هو الهيكل الإداري؟</a:t>
              </a:r>
              <a:endParaRPr kumimoji="0" lang="ar-SA" sz="1600" b="0" i="0" u="none" strike="noStrike" kern="0" cap="none" spc="0" normalizeH="0" baseline="0" noProof="0" dirty="0">
                <a:ln>
                  <a:noFill/>
                </a:ln>
                <a:solidFill>
                  <a:prstClr val="black"/>
                </a:solidFill>
                <a:effectLst/>
                <a:uLnTx/>
                <a:uFillTx/>
              </a:endParaRPr>
            </a:p>
          </p:txBody>
        </p:sp>
        <p:sp>
          <p:nvSpPr>
            <p:cNvPr id="8" name="Text 2"/>
            <p:cNvSpPr/>
            <p:nvPr/>
          </p:nvSpPr>
          <p:spPr>
            <a:xfrm>
              <a:off x="661493" y="3086795"/>
              <a:ext cx="6297017" cy="1773733"/>
            </a:xfrm>
            <a:prstGeom prst="rect">
              <a:avLst/>
            </a:prstGeom>
            <a:noFill/>
            <a:ln/>
          </p:spPr>
          <p:txBody>
            <a:bodyPr wrap="square" lIns="0" tIns="0" rIns="0" bIns="0" rtlCol="0" anchor="t">
              <a:noAutofit/>
            </a:bodyPr>
            <a:lstStyle/>
            <a:p>
              <a:pPr marL="0" marR="0" lvl="0" indent="0" algn="just" defTabSz="1219170" rtl="1" eaLnBrk="1" fontAlgn="auto" latinLnBrk="0" hangingPunct="1">
                <a:lnSpc>
                  <a:spcPct val="133000"/>
                </a:lnSpc>
                <a:spcBef>
                  <a:spcPts val="0"/>
                </a:spcBef>
                <a:spcAft>
                  <a:spcPts val="140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الهيكل الإداري هو الإطار الرسمي الذي يحدد كيفية توزيع المهام والصلاحيات والمسؤوليات داخل المنظمة. وهو الذي يرسم خرائط التبعية ويضع حدود العلاقات الوظيفية بين الأفراد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والأقسام.</a:t>
              </a:r>
              <a:endParaRPr kumimoji="0" lang="en-US"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1219170" rtl="1" eaLnBrk="1" fontAlgn="auto" latinLnBrk="0" hangingPunct="1">
                <a:lnSpc>
                  <a:spcPct val="133000"/>
                </a:lnSpc>
                <a:spcBef>
                  <a:spcPts val="0"/>
                </a:spcBef>
                <a:spcAft>
                  <a:spcPts val="1400"/>
                </a:spcAft>
                <a:buClrTx/>
                <a:buSzTx/>
                <a:buFontTx/>
                <a:buNone/>
                <a:tabLst/>
                <a:defRPr/>
              </a:pPr>
              <a:endParaRPr kumimoji="0" lang="ar-SA" sz="1600" b="0" i="0" u="none" strike="noStrike" kern="0" cap="none" spc="0" normalizeH="0" baseline="0" noProof="0" dirty="0">
                <a:ln>
                  <a:noFill/>
                </a:ln>
                <a:solidFill>
                  <a:prstClr val="black"/>
                </a:solidFill>
                <a:effectLst/>
                <a:uLnTx/>
                <a:uFillTx/>
              </a:endParaRPr>
            </a:p>
            <a:p>
              <a:pPr marL="0" marR="0" lvl="0" indent="0" algn="just" defTabSz="121917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يؤثر هذا الهيكل تأثيرًا مباشرًا على مسارات الاتصال، إذ يحدد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 يتحدث إلى من</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وبأي طريقة</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وفي أي ظرف</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فلا يمكن فهم الاتصال التنظيمي بمعزل عن فهم بنية المنظمة ذاتها.</a:t>
              </a:r>
              <a:endParaRPr kumimoji="0" lang="ar-SA" sz="1600" b="0" i="0" u="none" strike="noStrike" kern="0" cap="none" spc="0" normalizeH="0" baseline="0" noProof="0" dirty="0">
                <a:ln>
                  <a:noFill/>
                </a:ln>
                <a:solidFill>
                  <a:prstClr val="black"/>
                </a:solidFill>
                <a:effectLst/>
                <a:uLnTx/>
                <a:uFillTx/>
              </a:endParaRPr>
            </a:p>
          </p:txBody>
        </p:sp>
      </p:grpSp>
      <p:pic>
        <p:nvPicPr>
          <p:cNvPr id="11" name="Picture 10">
            <a:extLst>
              <a:ext uri="{FF2B5EF4-FFF2-40B4-BE49-F238E27FC236}">
                <a16:creationId xmlns:a16="http://schemas.microsoft.com/office/drawing/2014/main" id="{853C681D-EB4A-B6AE-F8AD-5A6B1043D845}"/>
              </a:ext>
            </a:extLst>
          </p:cNvPr>
          <p:cNvPicPr>
            <a:picLocks noChangeAspect="1"/>
          </p:cNvPicPr>
          <p:nvPr/>
        </p:nvPicPr>
        <p:blipFill>
          <a:blip r:embed="rId3"/>
          <a:stretch>
            <a:fillRect/>
          </a:stretch>
        </p:blipFill>
        <p:spPr>
          <a:xfrm>
            <a:off x="675457" y="1760803"/>
            <a:ext cx="3018988" cy="452848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780668724"/>
      </p:ext>
    </p:extLst>
  </p:cSld>
  <p:clrMapOvr>
    <a:masterClrMapping/>
  </p:clrMapOvr>
  <mc:AlternateContent xmlns:mc="http://schemas.openxmlformats.org/markup-compatibility/2006" xmlns:p14="http://schemas.microsoft.com/office/powerpoint/2010/main">
    <mc:Choice Requires="p14">
      <p:transition p14:dur="10" advTm="116150"/>
    </mc:Choice>
    <mc:Fallback xmlns="">
      <p:transition advTm="11615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0E70E-134B-9973-65D2-8534224F5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6C1655-96EA-5B37-3AD1-BE2DC44C4207}"/>
              </a:ext>
            </a:extLst>
          </p:cNvPr>
          <p:cNvSpPr/>
          <p:nvPr/>
        </p:nvSpPr>
        <p:spPr>
          <a:xfrm>
            <a:off x="208009" y="1204331"/>
            <a:ext cx="11775981" cy="5384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D8B2E7-EF45-CC99-4370-BD9870E9111B}"/>
              </a:ext>
            </a:extLst>
          </p:cNvPr>
          <p:cNvSpPr txBox="1"/>
          <p:nvPr/>
        </p:nvSpPr>
        <p:spPr>
          <a:xfrm>
            <a:off x="3111283" y="588402"/>
            <a:ext cx="6461973" cy="523220"/>
          </a:xfrm>
          <a:prstGeom prst="rect">
            <a:avLst/>
          </a:prstGeom>
          <a:noFill/>
        </p:spPr>
        <p:txBody>
          <a:bodyPr wrap="square" rtlCol="0">
            <a:spAutoFit/>
          </a:bodyPr>
          <a:lstStyle/>
          <a:p>
            <a:r>
              <a:rPr lang="ar-EG" sz="2800" b="1">
                <a:latin typeface="Alexandria" charset="0"/>
                <a:cs typeface="Alexandria" charset="0"/>
              </a:rPr>
              <a:t>كيف يحدد الهيكل مسارات الاتصال؟</a:t>
            </a:r>
          </a:p>
        </p:txBody>
      </p:sp>
      <p:sp>
        <p:nvSpPr>
          <p:cNvPr id="5" name="Rectangle 4">
            <a:extLst>
              <a:ext uri="{FF2B5EF4-FFF2-40B4-BE49-F238E27FC236}">
                <a16:creationId xmlns:a16="http://schemas.microsoft.com/office/drawing/2014/main" id="{E08FEAA3-8D8B-78A8-B6C1-B0B0E46A3C85}"/>
              </a:ext>
            </a:extLst>
          </p:cNvPr>
          <p:cNvSpPr/>
          <p:nvPr/>
        </p:nvSpPr>
        <p:spPr>
          <a:xfrm>
            <a:off x="892866" y="1490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24D1AF-F41B-01C3-16F5-989D8F4AFF33}"/>
              </a:ext>
            </a:extLst>
          </p:cNvPr>
          <p:cNvSpPr txBox="1"/>
          <p:nvPr/>
        </p:nvSpPr>
        <p:spPr>
          <a:xfrm>
            <a:off x="1005991" y="26074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7C27CC-3540-435B-030A-3E89B66929F0}"/>
              </a:ext>
            </a:extLst>
          </p:cNvPr>
          <p:cNvSpPr txBox="1"/>
          <p:nvPr/>
        </p:nvSpPr>
        <p:spPr>
          <a:xfrm>
            <a:off x="1111980" y="60339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9A4A8EC-A2E5-D1FA-06EC-F3EEC76DDB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2EC25C09-D661-F521-6134-0DC6847A54BC}"/>
              </a:ext>
            </a:extLst>
          </p:cNvPr>
          <p:cNvGrpSpPr/>
          <p:nvPr/>
        </p:nvGrpSpPr>
        <p:grpSpPr>
          <a:xfrm>
            <a:off x="419254" y="1528982"/>
            <a:ext cx="11268418" cy="1618889"/>
            <a:chOff x="496193" y="2085677"/>
            <a:chExt cx="8151688" cy="1483742"/>
          </a:xfrm>
        </p:grpSpPr>
        <p:pic>
          <p:nvPicPr>
            <p:cNvPr id="2" name="Image 0" descr="preencoded.png"/>
            <p:cNvPicPr>
              <a:picLocks noChangeAspect="1"/>
            </p:cNvPicPr>
            <p:nvPr/>
          </p:nvPicPr>
          <p:blipFill>
            <a:blip r:embed="rId3"/>
            <a:stretch>
              <a:fillRect/>
            </a:stretch>
          </p:blipFill>
          <p:spPr>
            <a:xfrm>
              <a:off x="5930652" y="2085677"/>
              <a:ext cx="2717229" cy="496119"/>
            </a:xfrm>
            <a:prstGeom prst="rect">
              <a:avLst/>
            </a:prstGeom>
          </p:spPr>
        </p:pic>
        <p:sp>
          <p:nvSpPr>
            <p:cNvPr id="4" name="Text 1"/>
            <p:cNvSpPr/>
            <p:nvPr/>
          </p:nvSpPr>
          <p:spPr>
            <a:xfrm>
              <a:off x="6973342" y="270577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رسم خطوط التبعية</a:t>
              </a:r>
              <a:endParaRPr kumimoji="0" lang="ar-SA" sz="1600" b="0" i="0" u="none" strike="noStrike" kern="0" cap="none" spc="0" normalizeH="0" baseline="0" noProof="0" dirty="0">
                <a:ln>
                  <a:noFill/>
                </a:ln>
                <a:solidFill>
                  <a:prstClr val="black"/>
                </a:solidFill>
                <a:effectLst/>
                <a:uLnTx/>
                <a:uFillTx/>
              </a:endParaRPr>
            </a:p>
          </p:txBody>
        </p:sp>
        <p:sp>
          <p:nvSpPr>
            <p:cNvPr id="8" name="Text 2"/>
            <p:cNvSpPr/>
            <p:nvPr/>
          </p:nvSpPr>
          <p:spPr>
            <a:xfrm>
              <a:off x="6054626" y="2974032"/>
              <a:ext cx="2469282"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يحدد الهيكل من يتلقى التعليمات ومن يُصدرها، فيضع خطوطًا واضحة لتدفق الاتصال من الأعلى نحو الأسفل أو بالعكس.</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p:cNvPicPr>
              <a:picLocks noChangeAspect="1"/>
            </p:cNvPicPr>
            <p:nvPr/>
          </p:nvPicPr>
          <p:blipFill>
            <a:blip r:embed="rId4"/>
            <a:stretch>
              <a:fillRect/>
            </a:stretch>
          </p:blipFill>
          <p:spPr>
            <a:xfrm>
              <a:off x="3213422" y="2085677"/>
              <a:ext cx="2717229" cy="496119"/>
            </a:xfrm>
            <a:prstGeom prst="rect">
              <a:avLst/>
            </a:prstGeom>
          </p:spPr>
        </p:pic>
        <p:sp>
          <p:nvSpPr>
            <p:cNvPr id="11" name="Text 3"/>
            <p:cNvSpPr/>
            <p:nvPr/>
          </p:nvSpPr>
          <p:spPr>
            <a:xfrm>
              <a:off x="4256112" y="270577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القنوات الرسمية</a:t>
              </a:r>
              <a:endParaRPr kumimoji="0" lang="ar-SA" sz="1600" b="0" i="0" u="none" strike="noStrike" kern="0" cap="none" spc="0" normalizeH="0" baseline="0" noProof="0" dirty="0">
                <a:ln>
                  <a:noFill/>
                </a:ln>
                <a:solidFill>
                  <a:prstClr val="black"/>
                </a:solidFill>
                <a:effectLst/>
                <a:uLnTx/>
                <a:uFillTx/>
              </a:endParaRPr>
            </a:p>
          </p:txBody>
        </p:sp>
        <p:sp>
          <p:nvSpPr>
            <p:cNvPr id="13" name="Text 4"/>
            <p:cNvSpPr/>
            <p:nvPr/>
          </p:nvSpPr>
          <p:spPr>
            <a:xfrm>
              <a:off x="3337396" y="2974032"/>
              <a:ext cx="2469282"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يُنشئ الهيكل قنوات رسمية معتمدة لتمرير القرارات والتعليمات والتقارير بين المستويات الإدارية المختلفة.</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r:embed="rId5"/>
            <a:stretch>
              <a:fillRect/>
            </a:stretch>
          </p:blipFill>
          <p:spPr>
            <a:xfrm>
              <a:off x="496193" y="2085677"/>
              <a:ext cx="2717229" cy="496119"/>
            </a:xfrm>
            <a:prstGeom prst="rect">
              <a:avLst/>
            </a:prstGeom>
          </p:spPr>
        </p:pic>
        <p:sp>
          <p:nvSpPr>
            <p:cNvPr id="15" name="Text 5"/>
            <p:cNvSpPr/>
            <p:nvPr/>
          </p:nvSpPr>
          <p:spPr>
            <a:xfrm>
              <a:off x="1518568" y="2705770"/>
              <a:ext cx="157088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ضبط نطاق المعلومات</a:t>
              </a:r>
              <a:endParaRPr kumimoji="0" lang="ar-SA" sz="1600" b="0" i="0" u="none" strike="noStrike" kern="0" cap="none" spc="0" normalizeH="0" baseline="0" noProof="0" dirty="0">
                <a:ln>
                  <a:noFill/>
                </a:ln>
                <a:solidFill>
                  <a:prstClr val="black"/>
                </a:solidFill>
                <a:effectLst/>
                <a:uLnTx/>
                <a:uFillTx/>
              </a:endParaRPr>
            </a:p>
          </p:txBody>
        </p:sp>
        <p:sp>
          <p:nvSpPr>
            <p:cNvPr id="16" name="Text 6"/>
            <p:cNvSpPr/>
            <p:nvPr/>
          </p:nvSpPr>
          <p:spPr>
            <a:xfrm>
              <a:off x="620167" y="2974032"/>
              <a:ext cx="2469282"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يحدد الهيكل نوع المعلومات المتاحة لكل مستوى إداري، فيمنع التسرب غير المقصود أو الاحتجاز غير الضروري للبيانات.</a:t>
              </a:r>
              <a:endParaRPr kumimoji="0" lang="ar-SA" sz="1600" b="0" i="0" u="none" strike="noStrike" kern="0" cap="none" spc="0" normalizeH="0" baseline="0" noProof="0" dirty="0">
                <a:ln>
                  <a:noFill/>
                </a:ln>
                <a:solidFill>
                  <a:prstClr val="black"/>
                </a:solidFill>
                <a:effectLst/>
                <a:uLnTx/>
                <a:uFillTx/>
              </a:endParaRPr>
            </a:p>
          </p:txBody>
        </p:sp>
      </p:grpSp>
      <p:grpSp>
        <p:nvGrpSpPr>
          <p:cNvPr id="17" name="Group 16">
            <a:extLst>
              <a:ext uri="{FF2B5EF4-FFF2-40B4-BE49-F238E27FC236}">
                <a16:creationId xmlns:a16="http://schemas.microsoft.com/office/drawing/2014/main" id="{42DB9553-0886-1EDD-1C65-6D3D598EC5EE}"/>
              </a:ext>
            </a:extLst>
          </p:cNvPr>
          <p:cNvGrpSpPr/>
          <p:nvPr/>
        </p:nvGrpSpPr>
        <p:grpSpPr>
          <a:xfrm>
            <a:off x="6309707" y="4560145"/>
            <a:ext cx="5506737" cy="2028891"/>
            <a:chOff x="406822" y="1958578"/>
            <a:chExt cx="4103191" cy="1120825"/>
          </a:xfrm>
        </p:grpSpPr>
        <p:sp>
          <p:nvSpPr>
            <p:cNvPr id="18" name="Shape 1"/>
            <p:cNvSpPr/>
            <p:nvPr/>
          </p:nvSpPr>
          <p:spPr>
            <a:xfrm>
              <a:off x="406822" y="1958578"/>
              <a:ext cx="4103191" cy="1120825"/>
            </a:xfrm>
            <a:prstGeom prst="roundRect">
              <a:avLst>
                <a:gd name="adj" fmla="val 4962"/>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9" name="Text 2"/>
            <p:cNvSpPr/>
            <p:nvPr/>
          </p:nvSpPr>
          <p:spPr>
            <a:xfrm>
              <a:off x="1503759" y="2082552"/>
              <a:ext cx="2882280"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المستوى الاستراتيجي (الإدارة العليا)</a:t>
              </a:r>
              <a:endParaRPr kumimoji="0" lang="ar-SA" sz="1600" b="0" i="0" u="none" strike="noStrike" kern="0" cap="none" spc="0" normalizeH="0" baseline="0" noProof="0" dirty="0">
                <a:ln>
                  <a:noFill/>
                </a:ln>
                <a:solidFill>
                  <a:prstClr val="black"/>
                </a:solidFill>
                <a:effectLst/>
                <a:uLnTx/>
                <a:uFillTx/>
              </a:endParaRPr>
            </a:p>
          </p:txBody>
        </p:sp>
        <p:sp>
          <p:nvSpPr>
            <p:cNvPr id="20" name="Text 3"/>
            <p:cNvSpPr/>
            <p:nvPr/>
          </p:nvSpPr>
          <p:spPr>
            <a:xfrm>
              <a:off x="530796" y="2400374"/>
              <a:ext cx="385524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يتدفق الاتصال هنا على شكل قرارات ورؤى وسياسات مؤسسية. الرسائل واسعة النطاق وطويلة الأجل.</a:t>
              </a:r>
              <a:endParaRPr kumimoji="0" lang="ar-SA" sz="1600" b="0" i="0" u="none" strike="noStrike" kern="0" cap="none" spc="0" normalizeH="0" baseline="0" noProof="0" dirty="0">
                <a:ln>
                  <a:noFill/>
                </a:ln>
                <a:solidFill>
                  <a:prstClr val="black"/>
                </a:solidFill>
                <a:effectLst/>
                <a:uLnTx/>
                <a:uFillTx/>
              </a:endParaRPr>
            </a:p>
          </p:txBody>
        </p:sp>
      </p:grpSp>
      <p:grpSp>
        <p:nvGrpSpPr>
          <p:cNvPr id="21" name="Group 20">
            <a:extLst>
              <a:ext uri="{FF2B5EF4-FFF2-40B4-BE49-F238E27FC236}">
                <a16:creationId xmlns:a16="http://schemas.microsoft.com/office/drawing/2014/main" id="{FCD1E3ED-C010-9970-D015-55760BBFF22A}"/>
              </a:ext>
            </a:extLst>
          </p:cNvPr>
          <p:cNvGrpSpPr/>
          <p:nvPr/>
        </p:nvGrpSpPr>
        <p:grpSpPr>
          <a:xfrm>
            <a:off x="375556" y="4566546"/>
            <a:ext cx="5804212" cy="2022490"/>
            <a:chOff x="4728046" y="2082552"/>
            <a:chExt cx="3924598" cy="1536352"/>
          </a:xfrm>
        </p:grpSpPr>
        <p:sp>
          <p:nvSpPr>
            <p:cNvPr id="22" name="Text 4"/>
            <p:cNvSpPr/>
            <p:nvPr/>
          </p:nvSpPr>
          <p:spPr>
            <a:xfrm>
              <a:off x="4929188" y="2082552"/>
              <a:ext cx="3723456" cy="193849"/>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المستوى التشغيلي (الإدارة الوسطى والتنفيذية)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5"/>
            <p:cNvSpPr/>
            <p:nvPr/>
          </p:nvSpPr>
          <p:spPr>
            <a:xfrm>
              <a:off x="4728046" y="2400374"/>
              <a:ext cx="392459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يُترجم الاتصال إلى تعليمات إجرائية وخطط عمل وتقارير أداء. هنا يتقاطع الاتصال الهابط والصاعد والأفقي معًا.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Shape 6"/>
            <p:cNvSpPr/>
            <p:nvPr/>
          </p:nvSpPr>
          <p:spPr>
            <a:xfrm>
              <a:off x="4728046" y="2936825"/>
              <a:ext cx="3924598" cy="682079"/>
            </a:xfrm>
            <a:prstGeom prst="roundRect">
              <a:avLst>
                <a:gd name="adj" fmla="val 7638"/>
              </a:avLst>
            </a:prstGeom>
            <a:solidFill>
              <a:srgbClr val="C3CFEF"/>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6" name="Image 0" descr="preencoded.png"/>
            <p:cNvPicPr>
              <a:picLocks noChangeAspect="1"/>
            </p:cNvPicPr>
            <p:nvPr/>
          </p:nvPicPr>
          <p:blipFill>
            <a:blip r:embed="rId6"/>
            <a:stretch>
              <a:fillRect/>
            </a:stretch>
          </p:blipFill>
          <p:spPr>
            <a:xfrm>
              <a:off x="8373666" y="3121372"/>
              <a:ext cx="155004" cy="123974"/>
            </a:xfrm>
            <a:prstGeom prst="rect">
              <a:avLst/>
            </a:prstGeom>
          </p:spPr>
        </p:pic>
        <p:sp>
          <p:nvSpPr>
            <p:cNvPr id="27" name="Text 7"/>
            <p:cNvSpPr/>
            <p:nvPr/>
          </p:nvSpPr>
          <p:spPr>
            <a:xfrm>
              <a:off x="4852020" y="3079403"/>
              <a:ext cx="339767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كلما كانت حدود المستويات واضحة، كان الاتصال بينها أكثر سلاسة ودقة.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28" name="Text 0"/>
          <p:cNvSpPr/>
          <p:nvPr/>
        </p:nvSpPr>
        <p:spPr>
          <a:xfrm>
            <a:off x="3655754" y="3993717"/>
            <a:ext cx="5048027"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الهيكل الإداري ومستويات الاتصال</a:t>
            </a:r>
            <a:endParaRPr kumimoji="0" lang="ar-SA" sz="240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6057091"/>
      </p:ext>
    </p:extLst>
  </p:cSld>
  <p:clrMapOvr>
    <a:masterClrMapping/>
  </p:clrMapOvr>
  <mc:AlternateContent xmlns:mc="http://schemas.openxmlformats.org/markup-compatibility/2006" xmlns:p14="http://schemas.microsoft.com/office/powerpoint/2010/main">
    <mc:Choice Requires="p14">
      <p:transition p14:dur="10" advTm="168845"/>
    </mc:Choice>
    <mc:Fallback xmlns="">
      <p:transition advTm="16884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70EFC-0A6F-E69B-42E6-E405CA66A1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65E90E-D697-F73B-D23B-A2B21B76EB65}"/>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30B673-9123-3763-C8DF-C2BFE7448D48}"/>
              </a:ext>
            </a:extLst>
          </p:cNvPr>
          <p:cNvSpPr txBox="1"/>
          <p:nvPr/>
        </p:nvSpPr>
        <p:spPr>
          <a:xfrm>
            <a:off x="2524142" y="588402"/>
            <a:ext cx="7154707" cy="523220"/>
          </a:xfrm>
          <a:prstGeom prst="rect">
            <a:avLst/>
          </a:prstGeom>
          <a:noFill/>
        </p:spPr>
        <p:txBody>
          <a:bodyPr wrap="square" rtlCol="0">
            <a:spAutoFit/>
          </a:bodyPr>
          <a:lstStyle/>
          <a:p>
            <a:pPr algn="ctr"/>
            <a:r>
              <a:rPr lang="ar-EG" sz="2800" b="1">
                <a:latin typeface="Alexandria" charset="0"/>
                <a:cs typeface="Alexandria" charset="0"/>
              </a:rPr>
              <a:t>أنواع الهياكل الإدارية وأثرها في الاتصال</a:t>
            </a:r>
          </a:p>
        </p:txBody>
      </p:sp>
      <p:sp>
        <p:nvSpPr>
          <p:cNvPr id="5" name="Rectangle 4">
            <a:extLst>
              <a:ext uri="{FF2B5EF4-FFF2-40B4-BE49-F238E27FC236}">
                <a16:creationId xmlns:a16="http://schemas.microsoft.com/office/drawing/2014/main" id="{28DB11CD-A1C3-E20A-869F-A17E95A4C741}"/>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A1E4E8-C0F8-3F8F-77AC-7DBE45D9BD86}"/>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6E6AA1-69A4-A632-4E09-C89011077308}"/>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6A1C089-D17C-2901-2982-476978DA3B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6F4909CD-7D94-104D-B190-494FE66FBD06}"/>
              </a:ext>
            </a:extLst>
          </p:cNvPr>
          <p:cNvGrpSpPr/>
          <p:nvPr/>
        </p:nvGrpSpPr>
        <p:grpSpPr>
          <a:xfrm>
            <a:off x="289932" y="1726476"/>
            <a:ext cx="11424535" cy="1702523"/>
            <a:chOff x="496193" y="2328937"/>
            <a:chExt cx="8151688" cy="1121122"/>
          </a:xfrm>
        </p:grpSpPr>
        <p:sp>
          <p:nvSpPr>
            <p:cNvPr id="2" name="Shape 1"/>
            <p:cNvSpPr/>
            <p:nvPr/>
          </p:nvSpPr>
          <p:spPr>
            <a:xfrm>
              <a:off x="6013326" y="2328937"/>
              <a:ext cx="2634555" cy="1121122"/>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2"/>
            <p:cNvSpPr/>
            <p:nvPr/>
          </p:nvSpPr>
          <p:spPr>
            <a:xfrm>
              <a:off x="6968579" y="245767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المركزي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6142062" y="2725936"/>
              <a:ext cx="237708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تتركز قرارات الاتصال في الإدارة العليا، مما يجعل المعلومات تتدفق ببطء نحو القاعدة.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4"/>
            <p:cNvSpPr/>
            <p:nvPr/>
          </p:nvSpPr>
          <p:spPr>
            <a:xfrm>
              <a:off x="3254722" y="2328937"/>
              <a:ext cx="2634630" cy="1121122"/>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5"/>
            <p:cNvSpPr/>
            <p:nvPr/>
          </p:nvSpPr>
          <p:spPr>
            <a:xfrm>
              <a:off x="4210050" y="245767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اللامركزي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6"/>
            <p:cNvSpPr/>
            <p:nvPr/>
          </p:nvSpPr>
          <p:spPr>
            <a:xfrm>
              <a:off x="3383459" y="2725936"/>
              <a:ext cx="2377157"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توزّع صلاحية الاتصال على مستويات متعددة، مما يُسرّع من سرعة تبادل المعلومات واتخاذ القرار.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7"/>
            <p:cNvSpPr/>
            <p:nvPr/>
          </p:nvSpPr>
          <p:spPr>
            <a:xfrm>
              <a:off x="496193" y="2328937"/>
              <a:ext cx="2634555" cy="1121122"/>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8"/>
            <p:cNvSpPr/>
            <p:nvPr/>
          </p:nvSpPr>
          <p:spPr>
            <a:xfrm>
              <a:off x="1273671" y="2457673"/>
              <a:ext cx="172834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الأفقي (المسطح)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624929" y="2725936"/>
              <a:ext cx="237708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يُقلّص عدد المستويات الإدارية، فيُتيح اتصالًا أسرع وأكثر مرونة بين الموظفين والإدارة.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17" name="Text 0">
            <a:extLst>
              <a:ext uri="{FF2B5EF4-FFF2-40B4-BE49-F238E27FC236}">
                <a16:creationId xmlns:a16="http://schemas.microsoft.com/office/drawing/2014/main" id="{3ACF5033-6D53-0EBF-C373-FE8B03052AE9}"/>
              </a:ext>
            </a:extLst>
          </p:cNvPr>
          <p:cNvSpPr/>
          <p:nvPr/>
        </p:nvSpPr>
        <p:spPr>
          <a:xfrm>
            <a:off x="6567328" y="3675681"/>
            <a:ext cx="5063505"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تدفق المعلومات داخل المؤسسة</a:t>
            </a:r>
            <a:endParaRPr kumimoji="0" lang="ar-SA" sz="2400" b="0" i="0" u="none" strike="noStrike" kern="0" cap="none" spc="0" normalizeH="0" baseline="0" noProof="0" dirty="0">
              <a:ln>
                <a:noFill/>
              </a:ln>
              <a:solidFill>
                <a:prstClr val="black"/>
              </a:solidFill>
              <a:effectLst/>
              <a:uLnTx/>
              <a:uFillTx/>
            </a:endParaRPr>
          </a:p>
        </p:txBody>
      </p:sp>
      <p:sp>
        <p:nvSpPr>
          <p:cNvPr id="18" name="Text 1"/>
          <p:cNvSpPr/>
          <p:nvPr/>
        </p:nvSpPr>
        <p:spPr>
          <a:xfrm>
            <a:off x="7214839" y="4265561"/>
            <a:ext cx="4415994" cy="2004037"/>
          </a:xfrm>
          <a:prstGeom prst="rect">
            <a:avLst/>
          </a:prstGeom>
          <a:ln/>
        </p:spPr>
        <p:style>
          <a:lnRef idx="1">
            <a:schemeClr val="accent5"/>
          </a:lnRef>
          <a:fillRef idx="2">
            <a:schemeClr val="accent5"/>
          </a:fillRef>
          <a:effectRef idx="1">
            <a:schemeClr val="accent5"/>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ي</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ُقصد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بتدفق المعلومات: الطريقة التي تنتقل بها البيانات والقرارات والتعليمات بين أفراد المنظمة وأقسامها ومستوياتها الإدارية المختلفة. وهو عملية حيوية لا تتوقف طوال دوام العمل المؤسسي.</a:t>
            </a:r>
            <a:endParaRPr kumimoji="0" lang="ar-SA" sz="1600" b="0" i="0" u="none" strike="noStrike" kern="0" cap="none" spc="0" normalizeH="0" baseline="0" noProof="0" dirty="0">
              <a:ln>
                <a:noFill/>
              </a:ln>
              <a:solidFill>
                <a:prstClr val="black"/>
              </a:solidFill>
              <a:effectLst/>
              <a:uLnTx/>
              <a:uFillTx/>
            </a:endParaRPr>
          </a:p>
        </p:txBody>
      </p:sp>
      <p:grpSp>
        <p:nvGrpSpPr>
          <p:cNvPr id="19" name="Group 18">
            <a:extLst>
              <a:ext uri="{FF2B5EF4-FFF2-40B4-BE49-F238E27FC236}">
                <a16:creationId xmlns:a16="http://schemas.microsoft.com/office/drawing/2014/main" id="{D0A35465-45BB-E8B4-017D-0B9F0AFDAB98}"/>
              </a:ext>
            </a:extLst>
          </p:cNvPr>
          <p:cNvGrpSpPr/>
          <p:nvPr/>
        </p:nvGrpSpPr>
        <p:grpSpPr>
          <a:xfrm>
            <a:off x="1858669" y="4265561"/>
            <a:ext cx="4722762" cy="1896219"/>
            <a:chOff x="496119" y="2277889"/>
            <a:chExt cx="4722762" cy="1896219"/>
          </a:xfrm>
        </p:grpSpPr>
        <p:pic>
          <p:nvPicPr>
            <p:cNvPr id="20"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08798" y="2277889"/>
              <a:ext cx="310083" cy="310083"/>
            </a:xfrm>
            <a:prstGeom prst="rect">
              <a:avLst/>
            </a:prstGeom>
          </p:spPr>
        </p:pic>
        <p:sp>
          <p:nvSpPr>
            <p:cNvPr id="21" name="Text 2"/>
            <p:cNvSpPr/>
            <p:nvPr/>
          </p:nvSpPr>
          <p:spPr>
            <a:xfrm>
              <a:off x="3203228" y="2277889"/>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التدفق الهابط</a:t>
              </a:r>
              <a:endParaRPr kumimoji="0" lang="ar-SA" sz="1600" b="0" i="0" u="none" strike="noStrike" kern="0" cap="none" spc="0" normalizeH="0" baseline="0" noProof="0" dirty="0">
                <a:ln>
                  <a:noFill/>
                </a:ln>
                <a:solidFill>
                  <a:prstClr val="black"/>
                </a:solidFill>
                <a:effectLst/>
                <a:uLnTx/>
                <a:uFillTx/>
              </a:endParaRPr>
            </a:p>
          </p:txBody>
        </p:sp>
        <p:sp>
          <p:nvSpPr>
            <p:cNvPr id="22" name="Text 3"/>
            <p:cNvSpPr/>
            <p:nvPr/>
          </p:nvSpPr>
          <p:spPr>
            <a:xfrm>
              <a:off x="496119" y="2546152"/>
              <a:ext cx="4257675"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 الإدارة العليا نحو القاعدة؛ توجيهات وقرارات وسياسات.</a:t>
              </a:r>
              <a:endParaRPr kumimoji="0" lang="ar-SA" sz="1600" b="0" i="0" u="none" strike="noStrike" kern="0" cap="none" spc="0" normalizeH="0" baseline="0" noProof="0" dirty="0">
                <a:ln>
                  <a:noFill/>
                </a:ln>
                <a:solidFill>
                  <a:prstClr val="black"/>
                </a:solidFill>
                <a:effectLst/>
                <a:uLnTx/>
                <a:uFillTx/>
              </a:endParaRPr>
            </a:p>
          </p:txBody>
        </p:sp>
        <p:pic>
          <p:nvPicPr>
            <p:cNvPr id="23"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908798" y="2992636"/>
              <a:ext cx="310083" cy="310083"/>
            </a:xfrm>
            <a:prstGeom prst="rect">
              <a:avLst/>
            </a:prstGeom>
          </p:spPr>
        </p:pic>
        <p:sp>
          <p:nvSpPr>
            <p:cNvPr id="24" name="Text 4"/>
            <p:cNvSpPr/>
            <p:nvPr/>
          </p:nvSpPr>
          <p:spPr>
            <a:xfrm>
              <a:off x="3203228" y="2992636"/>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التدفق الصاعد</a:t>
              </a:r>
              <a:endParaRPr kumimoji="0" lang="ar-SA" sz="1600" b="0" i="0" u="none" strike="noStrike" kern="0" cap="none" spc="0" normalizeH="0" baseline="0" noProof="0" dirty="0">
                <a:ln>
                  <a:noFill/>
                </a:ln>
                <a:solidFill>
                  <a:prstClr val="black"/>
                </a:solidFill>
                <a:effectLst/>
                <a:uLnTx/>
                <a:uFillTx/>
              </a:endParaRPr>
            </a:p>
          </p:txBody>
        </p:sp>
        <p:sp>
          <p:nvSpPr>
            <p:cNvPr id="26" name="Text 5"/>
            <p:cNvSpPr/>
            <p:nvPr/>
          </p:nvSpPr>
          <p:spPr>
            <a:xfrm>
              <a:off x="496119" y="3260899"/>
              <a:ext cx="4257675"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 الموظفين نحو الإدارة؛ تقارير وملاحظات وشكاوى.</a:t>
              </a:r>
              <a:endParaRPr kumimoji="0" lang="ar-SA" sz="1600" b="0" i="0" u="none" strike="noStrike" kern="0" cap="none" spc="0" normalizeH="0" baseline="0" noProof="0" dirty="0">
                <a:ln>
                  <a:noFill/>
                </a:ln>
                <a:solidFill>
                  <a:prstClr val="black"/>
                </a:solidFill>
                <a:effectLst/>
                <a:uLnTx/>
                <a:uFillTx/>
              </a:endParaRPr>
            </a:p>
          </p:txBody>
        </p:sp>
        <p:pic>
          <p:nvPicPr>
            <p:cNvPr id="27"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08798" y="3707383"/>
              <a:ext cx="310083" cy="310083"/>
            </a:xfrm>
            <a:prstGeom prst="rect">
              <a:avLst/>
            </a:prstGeom>
          </p:spPr>
        </p:pic>
        <p:sp>
          <p:nvSpPr>
            <p:cNvPr id="28" name="Text 6"/>
            <p:cNvSpPr/>
            <p:nvPr/>
          </p:nvSpPr>
          <p:spPr>
            <a:xfrm>
              <a:off x="3203228" y="3707383"/>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التدفق الأفقي</a:t>
              </a:r>
              <a:endParaRPr kumimoji="0" lang="ar-SA" sz="1600" b="0" i="0" u="none" strike="noStrike" kern="0" cap="none" spc="0" normalizeH="0" baseline="0" noProof="0" dirty="0">
                <a:ln>
                  <a:noFill/>
                </a:ln>
                <a:solidFill>
                  <a:prstClr val="black"/>
                </a:solidFill>
                <a:effectLst/>
                <a:uLnTx/>
                <a:uFillTx/>
              </a:endParaRPr>
            </a:p>
          </p:txBody>
        </p:sp>
        <p:sp>
          <p:nvSpPr>
            <p:cNvPr id="29" name="Text 7"/>
            <p:cNvSpPr/>
            <p:nvPr/>
          </p:nvSpPr>
          <p:spPr>
            <a:xfrm>
              <a:off x="496119" y="3975646"/>
              <a:ext cx="4257675"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بين الأقسام في المستوى ذاته؛ تنسيق وتعاون وتبادل معلومات.</a:t>
              </a:r>
              <a:endParaRPr kumimoji="0" lang="ar-SA" sz="1600" b="0" i="0" u="none" strike="noStrike" kern="0" cap="none" spc="0" normalizeH="0" baseline="0" noProof="0" dirty="0">
                <a:ln>
                  <a:noFill/>
                </a:ln>
                <a:solidFill>
                  <a:prstClr val="black"/>
                </a:solidFill>
                <a:effectLst/>
                <a:uLnTx/>
                <a:uFillTx/>
              </a:endParaRPr>
            </a:p>
          </p:txBody>
        </p:sp>
      </p:grpSp>
      <p:sp>
        <p:nvSpPr>
          <p:cNvPr id="30" name="Oval 29">
            <a:extLst>
              <a:ext uri="{FF2B5EF4-FFF2-40B4-BE49-F238E27FC236}">
                <a16:creationId xmlns:a16="http://schemas.microsoft.com/office/drawing/2014/main" id="{FC112AFB-3A3F-67C2-A16D-762FFD366872}"/>
              </a:ext>
            </a:extLst>
          </p:cNvPr>
          <p:cNvSpPr/>
          <p:nvPr/>
        </p:nvSpPr>
        <p:spPr>
          <a:xfrm>
            <a:off x="561167" y="3675681"/>
            <a:ext cx="6020264" cy="5232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b="1">
                <a:latin typeface="Alexandria" pitchFamily="2" charset="-78"/>
                <a:cs typeface="Alexandria" pitchFamily="2" charset="-78"/>
              </a:rPr>
              <a:t>أنماط تدفق المعلومات داخل المنظمة</a:t>
            </a:r>
            <a:endParaRPr lang="en-US" sz="1600" b="1">
              <a:latin typeface="Alexandria" pitchFamily="2" charset="-78"/>
              <a:cs typeface="Alexandria" pitchFamily="2" charset="-78"/>
            </a:endParaRPr>
          </a:p>
        </p:txBody>
      </p:sp>
      <p:cxnSp>
        <p:nvCxnSpPr>
          <p:cNvPr id="32" name="Straight Arrow Connector 31">
            <a:extLst>
              <a:ext uri="{FF2B5EF4-FFF2-40B4-BE49-F238E27FC236}">
                <a16:creationId xmlns:a16="http://schemas.microsoft.com/office/drawing/2014/main" id="{797E37BF-7989-8F56-C3CD-81C9510E26A1}"/>
              </a:ext>
            </a:extLst>
          </p:cNvPr>
          <p:cNvCxnSpPr/>
          <p:nvPr/>
        </p:nvCxnSpPr>
        <p:spPr>
          <a:xfrm>
            <a:off x="6802244" y="3675681"/>
            <a:ext cx="0" cy="2593917"/>
          </a:xfrm>
          <a:prstGeom prst="straightConnector1">
            <a:avLst/>
          </a:prstGeom>
          <a:ln>
            <a:headEnd type="triangle"/>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5652282"/>
      </p:ext>
    </p:extLst>
  </p:cSld>
  <p:clrMapOvr>
    <a:masterClrMapping/>
  </p:clrMapOvr>
  <mc:AlternateContent xmlns:mc="http://schemas.openxmlformats.org/markup-compatibility/2006" xmlns:p14="http://schemas.microsoft.com/office/powerpoint/2010/main">
    <mc:Choice Requires="p14">
      <p:transition p14:dur="10" advTm="10554"/>
    </mc:Choice>
    <mc:Fallback xmlns="">
      <p:transition advTm="1055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81789-A38D-1612-6319-8E23A4E3EE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C56C5-5ABD-E491-3331-285CB767124E}"/>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EEB96E-A6AF-0707-34D2-01CE689BDD78}"/>
              </a:ext>
            </a:extLst>
          </p:cNvPr>
          <p:cNvSpPr txBox="1"/>
          <p:nvPr/>
        </p:nvSpPr>
        <p:spPr>
          <a:xfrm>
            <a:off x="2524143" y="588402"/>
            <a:ext cx="7049114" cy="523220"/>
          </a:xfrm>
          <a:prstGeom prst="rect">
            <a:avLst/>
          </a:prstGeom>
          <a:noFill/>
        </p:spPr>
        <p:txBody>
          <a:bodyPr wrap="square" rtlCol="0">
            <a:spAutoFit/>
          </a:bodyPr>
          <a:lstStyle/>
          <a:p>
            <a:r>
              <a:rPr lang="ar-EG" sz="2800" b="1">
                <a:latin typeface="Alexandria" charset="0"/>
                <a:cs typeface="Alexandria" charset="0"/>
              </a:rPr>
              <a:t>أهمية وضوح مسارات تدفق المعلومات</a:t>
            </a:r>
          </a:p>
        </p:txBody>
      </p:sp>
      <p:sp>
        <p:nvSpPr>
          <p:cNvPr id="5" name="Rectangle 4">
            <a:extLst>
              <a:ext uri="{FF2B5EF4-FFF2-40B4-BE49-F238E27FC236}">
                <a16:creationId xmlns:a16="http://schemas.microsoft.com/office/drawing/2014/main" id="{8134859F-6665-B381-C94E-5A4FBB63A67F}"/>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C82998-13FA-D45A-6D23-83A2042E15E7}"/>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0B92C8-D391-8650-F1D4-025D62990F8E}"/>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8BEF47F-FAF3-66C0-ABCC-48A80DFDD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C0603A03-CE2B-1356-5CE1-BE60F135C3B1}"/>
              </a:ext>
            </a:extLst>
          </p:cNvPr>
          <p:cNvGrpSpPr/>
          <p:nvPr/>
        </p:nvGrpSpPr>
        <p:grpSpPr>
          <a:xfrm>
            <a:off x="501805" y="1752377"/>
            <a:ext cx="11048530" cy="2540843"/>
            <a:chOff x="38919" y="2051224"/>
            <a:chExt cx="8623250" cy="1676623"/>
          </a:xfrm>
        </p:grpSpPr>
        <p:sp>
          <p:nvSpPr>
            <p:cNvPr id="2" name="Text 1"/>
            <p:cNvSpPr/>
            <p:nvPr/>
          </p:nvSpPr>
          <p:spPr>
            <a:xfrm>
              <a:off x="38919" y="2051224"/>
              <a:ext cx="8608963"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عندما تكون مسارات المعلومات محددة ومعروفة لجميع أعضاء المنظمة، تتحقق فوائد إدارية جوهرية:</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389212"/>
              <a:ext cx="2648843" cy="1338635"/>
            </a:xfrm>
            <a:prstGeom prst="rect">
              <a:avLst/>
            </a:prstGeom>
          </p:spPr>
        </p:pic>
        <p:sp>
          <p:nvSpPr>
            <p:cNvPr id="8" name="Text 2"/>
            <p:cNvSpPr/>
            <p:nvPr/>
          </p:nvSpPr>
          <p:spPr>
            <a:xfrm>
              <a:off x="6795939" y="2527474"/>
              <a:ext cx="167081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سرعة وصول المعلومات</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6151587" y="2795736"/>
              <a:ext cx="2315170"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تصل القرارات والتعليمات في الوقت المناسب دون تأخير أو انقطاع، مما يُمكّن الموظفين من التصرف بشكل صحيح وسريع.</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389212"/>
              <a:ext cx="2648917" cy="1338635"/>
            </a:xfrm>
            <a:prstGeom prst="rect">
              <a:avLst/>
            </a:prstGeom>
          </p:spPr>
        </p:pic>
        <p:sp>
          <p:nvSpPr>
            <p:cNvPr id="12" name="Text 4"/>
            <p:cNvSpPr/>
            <p:nvPr/>
          </p:nvSpPr>
          <p:spPr>
            <a:xfrm>
              <a:off x="4129608" y="2527474"/>
              <a:ext cx="1578620"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دقة المحتوى وسلامته</a:t>
              </a:r>
              <a:endParaRPr kumimoji="0" lang="ar-SA" sz="1600" b="0" i="0" u="none" strike="noStrike" kern="0" cap="none" spc="0" normalizeH="0" baseline="0" noProof="0" dirty="0">
                <a:ln>
                  <a:noFill/>
                </a:ln>
                <a:solidFill>
                  <a:prstClr val="black"/>
                </a:solidFill>
                <a:effectLst/>
                <a:uLnTx/>
                <a:uFillTx/>
              </a:endParaRPr>
            </a:p>
          </p:txBody>
        </p:sp>
        <p:sp>
          <p:nvSpPr>
            <p:cNvPr id="14" name="Text 5"/>
            <p:cNvSpPr/>
            <p:nvPr/>
          </p:nvSpPr>
          <p:spPr>
            <a:xfrm>
              <a:off x="3392984" y="2795736"/>
              <a:ext cx="2315245"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تقل فرص التحريف والتشويه في المعلومات عند مرورها عبر مسارات رسمية موثوقة وواضحة.</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8078" y="2389212"/>
              <a:ext cx="2996958" cy="1338635"/>
            </a:xfrm>
            <a:prstGeom prst="rect">
              <a:avLst/>
            </a:prstGeom>
          </p:spPr>
        </p:pic>
        <p:sp>
          <p:nvSpPr>
            <p:cNvPr id="16" name="Text 6"/>
            <p:cNvSpPr/>
            <p:nvPr/>
          </p:nvSpPr>
          <p:spPr>
            <a:xfrm>
              <a:off x="1399059" y="252747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تعزيز المساءلة</a:t>
              </a:r>
              <a:endParaRPr kumimoji="0" lang="ar-SA" sz="1600" b="0" i="0" u="none" strike="noStrike" kern="0" cap="none" spc="0" normalizeH="0" baseline="0" noProof="0" dirty="0">
                <a:ln>
                  <a:noFill/>
                </a:ln>
                <a:solidFill>
                  <a:prstClr val="black"/>
                </a:solidFill>
                <a:effectLst/>
                <a:uLnTx/>
                <a:uFillTx/>
              </a:endParaRPr>
            </a:p>
          </p:txBody>
        </p:sp>
        <p:sp>
          <p:nvSpPr>
            <p:cNvPr id="17" name="Text 7"/>
            <p:cNvSpPr/>
            <p:nvPr/>
          </p:nvSpPr>
          <p:spPr>
            <a:xfrm>
              <a:off x="273911" y="2795736"/>
              <a:ext cx="267571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يُصبح من السهل تتبع مصدر القرار أو التعليمة ومحاسبة من يُعيق أو يُشوّه تدفق المعلومات.</a:t>
              </a:r>
              <a:endParaRPr kumimoji="0" lang="ar-SA" sz="1600" b="0" i="0" u="none" strike="noStrike" kern="0" cap="none" spc="0" normalizeH="0" baseline="0" noProof="0" dirty="0">
                <a:ln>
                  <a:noFill/>
                </a:ln>
                <a:solidFill>
                  <a:prstClr val="black"/>
                </a:solidFill>
                <a:effectLst/>
                <a:uLnTx/>
                <a:uFillTx/>
              </a:endParaRPr>
            </a:p>
          </p:txBody>
        </p:sp>
      </p:grpSp>
      <p:grpSp>
        <p:nvGrpSpPr>
          <p:cNvPr id="20" name="Group 19">
            <a:extLst>
              <a:ext uri="{FF2B5EF4-FFF2-40B4-BE49-F238E27FC236}">
                <a16:creationId xmlns:a16="http://schemas.microsoft.com/office/drawing/2014/main" id="{573A9399-2697-49E4-C241-BD134A6842AC}"/>
              </a:ext>
            </a:extLst>
          </p:cNvPr>
          <p:cNvGrpSpPr/>
          <p:nvPr/>
        </p:nvGrpSpPr>
        <p:grpSpPr>
          <a:xfrm>
            <a:off x="412595" y="4306456"/>
            <a:ext cx="5683405" cy="2412475"/>
            <a:chOff x="529679" y="967904"/>
            <a:chExt cx="8084567" cy="3486224"/>
          </a:xfrm>
        </p:grpSpPr>
        <p:pic>
          <p:nvPicPr>
            <p:cNvPr id="21" name="Image 0" descr="preencoded.png"/>
            <p:cNvPicPr>
              <a:picLocks noChangeAspect="1"/>
            </p:cNvPicPr>
            <p:nvPr/>
          </p:nvPicPr>
          <p:blipFill>
            <a:blip r:embed="rId4"/>
            <a:stretch>
              <a:fillRect/>
            </a:stretch>
          </p:blipFill>
          <p:spPr>
            <a:xfrm>
              <a:off x="529679" y="967904"/>
              <a:ext cx="8084567" cy="3486224"/>
            </a:xfrm>
            <a:prstGeom prst="rect">
              <a:avLst/>
            </a:prstGeom>
          </p:spPr>
        </p:pic>
        <p:sp>
          <p:nvSpPr>
            <p:cNvPr id="22" name="Text 1"/>
            <p:cNvSpPr/>
            <p:nvPr/>
          </p:nvSpPr>
          <p:spPr>
            <a:xfrm>
              <a:off x="6236110" y="3793009"/>
              <a:ext cx="1834101" cy="22926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مراجعة دورية</a:t>
              </a:r>
              <a:endParaRPr kumimoji="0" lang="ar-SA" sz="1600" b="0" i="0" u="none" strike="noStrike" kern="0" cap="none" spc="0" normalizeH="0" baseline="0" noProof="0" dirty="0">
                <a:ln>
                  <a:noFill/>
                </a:ln>
                <a:solidFill>
                  <a:prstClr val="black"/>
                </a:solidFill>
                <a:effectLst/>
                <a:uLnTx/>
                <a:uFillTx/>
              </a:endParaRPr>
            </a:p>
          </p:txBody>
        </p:sp>
        <p:sp>
          <p:nvSpPr>
            <p:cNvPr id="23" name="Text 2"/>
            <p:cNvSpPr/>
            <p:nvPr/>
          </p:nvSpPr>
          <p:spPr>
            <a:xfrm>
              <a:off x="6236110" y="2986005"/>
              <a:ext cx="1834101" cy="22926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تقنيات الاتصال</a:t>
              </a:r>
              <a:endParaRPr kumimoji="0" lang="ar-SA" sz="1600" b="0" i="0" u="none" strike="noStrike" kern="0" cap="none" spc="0" normalizeH="0" baseline="0" noProof="0" dirty="0">
                <a:ln>
                  <a:noFill/>
                </a:ln>
                <a:solidFill>
                  <a:prstClr val="black"/>
                </a:solidFill>
                <a:effectLst/>
                <a:uLnTx/>
                <a:uFillTx/>
              </a:endParaRPr>
            </a:p>
          </p:txBody>
        </p:sp>
        <p:sp>
          <p:nvSpPr>
            <p:cNvPr id="24" name="Text 3"/>
            <p:cNvSpPr/>
            <p:nvPr/>
          </p:nvSpPr>
          <p:spPr>
            <a:xfrm>
              <a:off x="6236110" y="2187152"/>
              <a:ext cx="1834101" cy="22926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تدريب الموظفين</a:t>
              </a:r>
              <a:endParaRPr kumimoji="0" lang="ar-SA" sz="1600" b="0" i="0" u="none" strike="noStrike" kern="0" cap="none" spc="0" normalizeH="0" baseline="0" noProof="0" dirty="0">
                <a:ln>
                  <a:noFill/>
                </a:ln>
                <a:solidFill>
                  <a:prstClr val="black"/>
                </a:solidFill>
                <a:effectLst/>
                <a:uLnTx/>
                <a:uFillTx/>
              </a:endParaRPr>
            </a:p>
          </p:txBody>
        </p:sp>
        <p:sp>
          <p:nvSpPr>
            <p:cNvPr id="26" name="Text 4"/>
            <p:cNvSpPr/>
            <p:nvPr/>
          </p:nvSpPr>
          <p:spPr>
            <a:xfrm>
              <a:off x="6236110" y="1380147"/>
              <a:ext cx="1834101" cy="22926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تحديد المسارات</a:t>
              </a:r>
              <a:endParaRPr kumimoji="0" lang="ar-SA" sz="1600" b="0" i="0" u="none" strike="noStrike" kern="0" cap="none" spc="0" normalizeH="0" baseline="0" noProof="0" dirty="0">
                <a:ln>
                  <a:noFill/>
                </a:ln>
                <a:solidFill>
                  <a:prstClr val="black"/>
                </a:solidFill>
                <a:effectLst/>
                <a:uLnTx/>
                <a:uFillTx/>
              </a:endParaRPr>
            </a:p>
          </p:txBody>
        </p:sp>
      </p:grpSp>
      <p:sp>
        <p:nvSpPr>
          <p:cNvPr id="27" name="Text 0"/>
          <p:cNvSpPr/>
          <p:nvPr/>
        </p:nvSpPr>
        <p:spPr>
          <a:xfrm>
            <a:off x="6906973" y="4455220"/>
            <a:ext cx="4625057" cy="363364"/>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25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عوامل تحسين تدفق المعلومات</a:t>
            </a:r>
            <a:endParaRPr kumimoji="0" lang="ar-SA" sz="2250" b="1" i="0" u="none" strike="noStrike" kern="0" cap="none" spc="0" normalizeH="0" baseline="0" noProof="0" dirty="0">
              <a:ln>
                <a:noFill/>
              </a:ln>
              <a:solidFill>
                <a:prstClr val="black"/>
              </a:solidFill>
              <a:effectLst/>
              <a:uLnTx/>
              <a:uFillTx/>
            </a:endParaRPr>
          </a:p>
        </p:txBody>
      </p:sp>
      <p:sp>
        <p:nvSpPr>
          <p:cNvPr id="28" name="TextBox 27">
            <a:extLst>
              <a:ext uri="{FF2B5EF4-FFF2-40B4-BE49-F238E27FC236}">
                <a16:creationId xmlns:a16="http://schemas.microsoft.com/office/drawing/2014/main" id="{0D456A95-E8AF-E434-222F-E92730F9B97F}"/>
              </a:ext>
            </a:extLst>
          </p:cNvPr>
          <p:cNvSpPr txBox="1"/>
          <p:nvPr/>
        </p:nvSpPr>
        <p:spPr>
          <a:xfrm>
            <a:off x="6200078" y="5018049"/>
            <a:ext cx="5350257" cy="1158715"/>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تحسين تدفق المعلومات يتطلب عملًا منهجيًا يبدأ بتحديد مسارات واضحة وينتهي بمراجعة دورية للتأكد من فاعلية النظام وملاءمته للواقع التنظيمي المتغير.</a:t>
            </a:r>
          </a:p>
        </p:txBody>
      </p:sp>
    </p:spTree>
    <p:extLst>
      <p:ext uri="{BB962C8B-B14F-4D97-AF65-F5344CB8AC3E}">
        <p14:creationId xmlns:p14="http://schemas.microsoft.com/office/powerpoint/2010/main" val="3089279153"/>
      </p:ext>
    </p:extLst>
  </p:cSld>
  <p:clrMapOvr>
    <a:masterClrMapping/>
  </p:clrMapOvr>
  <mc:AlternateContent xmlns:mc="http://schemas.openxmlformats.org/markup-compatibility/2006" xmlns:p14="http://schemas.microsoft.com/office/powerpoint/2010/main">
    <mc:Choice Requires="p14">
      <p:transition p14:dur="10" advTm="127027"/>
    </mc:Choice>
    <mc:Fallback xmlns="">
      <p:transition advTm="1270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35C4E-CE6E-59DD-BBE0-FAD4D180DB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1C33A4-7675-19A4-A3F5-0DEF2932E5D4}"/>
              </a:ext>
            </a:extLst>
          </p:cNvPr>
          <p:cNvSpPr/>
          <p:nvPr/>
        </p:nvSpPr>
        <p:spPr>
          <a:xfrm>
            <a:off x="208008" y="1316735"/>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 name="TextBox 2">
            <a:extLst>
              <a:ext uri="{FF2B5EF4-FFF2-40B4-BE49-F238E27FC236}">
                <a16:creationId xmlns:a16="http://schemas.microsoft.com/office/drawing/2014/main" id="{2E351360-6ED3-3D23-E035-A5AEEB37FB7C}"/>
              </a:ext>
            </a:extLst>
          </p:cNvPr>
          <p:cNvSpPr txBox="1"/>
          <p:nvPr/>
        </p:nvSpPr>
        <p:spPr>
          <a:xfrm>
            <a:off x="2518646" y="200613"/>
            <a:ext cx="7154706" cy="954107"/>
          </a:xfrm>
          <a:prstGeom prst="rect">
            <a:avLst/>
          </a:prstGeom>
          <a:noFill/>
        </p:spPr>
        <p:txBody>
          <a:bodyPr wrap="square" rtlCol="0">
            <a:spAutoFit/>
          </a:bodyPr>
          <a:lstStyle/>
          <a:p>
            <a:pPr algn="ctr"/>
            <a:r>
              <a:rPr lang="ar-EG" sz="2800" b="1">
                <a:latin typeface="Alexandria" charset="0"/>
                <a:cs typeface="Alexandria" charset="0"/>
              </a:rPr>
              <a:t>تأثير بطء الاتصال وغموضه </a:t>
            </a:r>
          </a:p>
          <a:p>
            <a:pPr algn="ctr"/>
            <a:r>
              <a:rPr lang="ar-EG" sz="2800" b="1">
                <a:latin typeface="Alexandria" charset="0"/>
                <a:cs typeface="Alexandria" charset="0"/>
              </a:rPr>
              <a:t>على العمل الإداري</a:t>
            </a:r>
          </a:p>
        </p:txBody>
      </p:sp>
      <p:sp>
        <p:nvSpPr>
          <p:cNvPr id="5" name="Rectangle 4">
            <a:extLst>
              <a:ext uri="{FF2B5EF4-FFF2-40B4-BE49-F238E27FC236}">
                <a16:creationId xmlns:a16="http://schemas.microsoft.com/office/drawing/2014/main" id="{E7A05620-C35C-3A24-20D7-343DF3786C86}"/>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8793F9-52A2-E517-DF5A-BA54774A1AE4}"/>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133571-2ED7-0536-F445-01B36AE17F8E}"/>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6C7F10BF-E084-DEFD-CCA1-2715D7B910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1B03FA40-E4DC-FFCA-F7D3-F3F7BFEB3EAA}"/>
              </a:ext>
            </a:extLst>
          </p:cNvPr>
          <p:cNvGrpSpPr/>
          <p:nvPr/>
        </p:nvGrpSpPr>
        <p:grpSpPr>
          <a:xfrm>
            <a:off x="6096000" y="1762902"/>
            <a:ext cx="5489501" cy="2136420"/>
            <a:chOff x="4638749" y="1772617"/>
            <a:chExt cx="4103191" cy="1409179"/>
          </a:xfrm>
        </p:grpSpPr>
        <p:sp>
          <p:nvSpPr>
            <p:cNvPr id="2" name="Shape 3"/>
            <p:cNvSpPr/>
            <p:nvPr/>
          </p:nvSpPr>
          <p:spPr>
            <a:xfrm>
              <a:off x="4638749" y="1772617"/>
              <a:ext cx="4103191" cy="1409179"/>
            </a:xfrm>
            <a:prstGeom prst="roundRect">
              <a:avLst>
                <a:gd name="adj" fmla="val 6338"/>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4"/>
            <p:cNvSpPr/>
            <p:nvPr/>
          </p:nvSpPr>
          <p:spPr>
            <a:xfrm>
              <a:off x="6438826" y="1896591"/>
              <a:ext cx="2179141"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مشكلات غموض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4762723" y="2214414"/>
              <a:ext cx="3855244"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ازدواجية في تنفيذ المهام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تضارب الفهم بين الموظفين والمديرين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اتخاذ قرارات مبنية على معلومات منقوصة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إضعاف الثقة بين المستويات الإدارية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3" name="Group 12">
            <a:extLst>
              <a:ext uri="{FF2B5EF4-FFF2-40B4-BE49-F238E27FC236}">
                <a16:creationId xmlns:a16="http://schemas.microsoft.com/office/drawing/2014/main" id="{D053AB88-5CDF-42B2-580A-53D127D4FA3E}"/>
              </a:ext>
            </a:extLst>
          </p:cNvPr>
          <p:cNvGrpSpPr/>
          <p:nvPr/>
        </p:nvGrpSpPr>
        <p:grpSpPr>
          <a:xfrm>
            <a:off x="900743" y="4710937"/>
            <a:ext cx="10560785" cy="744454"/>
            <a:chOff x="2412950" y="3804940"/>
            <a:chExt cx="6234932" cy="744454"/>
          </a:xfrm>
        </p:grpSpPr>
        <p:sp>
          <p:nvSpPr>
            <p:cNvPr id="9" name="Shape 6"/>
            <p:cNvSpPr/>
            <p:nvPr/>
          </p:nvSpPr>
          <p:spPr>
            <a:xfrm flipV="1">
              <a:off x="2412950" y="3804940"/>
              <a:ext cx="6234932" cy="744454"/>
            </a:xfrm>
            <a:prstGeom prst="roundRect">
              <a:avLst>
                <a:gd name="adj" fmla="val 10773"/>
              </a:avLst>
            </a:prstGeom>
            <a:solidFill>
              <a:schemeClr val="accent1">
                <a:lumMod val="40000"/>
                <a:lumOff val="60000"/>
              </a:scheme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pic>
          <p:nvPicPr>
            <p:cNvPr id="12" name="Image 0" descr="preencoded.png"/>
            <p:cNvPicPr>
              <a:picLocks noChangeAspect="1"/>
            </p:cNvPicPr>
            <p:nvPr/>
          </p:nvPicPr>
          <p:blipFill>
            <a:blip r:embed="rId3"/>
            <a:stretch>
              <a:fillRect/>
            </a:stretch>
          </p:blipFill>
          <p:spPr>
            <a:xfrm>
              <a:off x="8468149" y="4047435"/>
              <a:ext cx="155004" cy="123974"/>
            </a:xfrm>
            <a:prstGeom prst="rect">
              <a:avLst/>
            </a:prstGeom>
          </p:spPr>
        </p:pic>
      </p:grpSp>
      <p:sp>
        <p:nvSpPr>
          <p:cNvPr id="14" name="Text 7"/>
          <p:cNvSpPr/>
          <p:nvPr/>
        </p:nvSpPr>
        <p:spPr>
          <a:xfrm>
            <a:off x="1602799" y="4833668"/>
            <a:ext cx="9427860" cy="25782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الاتصال الغامض أو المتأخر لا يُعطّل العمل فحسب، بل قد يُفضي إلى أزمات إدارية متكررة يصعب احتواؤها.</a:t>
            </a:r>
            <a:endParaRPr kumimoji="0" lang="ar-SA" sz="1600" b="0" i="0" u="none" strike="noStrike" kern="0" cap="none" spc="0" normalizeH="0" baseline="0" noProof="0" dirty="0">
              <a:ln>
                <a:noFill/>
              </a:ln>
              <a:solidFill>
                <a:prstClr val="black"/>
              </a:solidFill>
              <a:effectLst/>
              <a:uLnTx/>
              <a:uFillTx/>
            </a:endParaRPr>
          </a:p>
        </p:txBody>
      </p:sp>
      <p:grpSp>
        <p:nvGrpSpPr>
          <p:cNvPr id="15" name="Group 14">
            <a:extLst>
              <a:ext uri="{FF2B5EF4-FFF2-40B4-BE49-F238E27FC236}">
                <a16:creationId xmlns:a16="http://schemas.microsoft.com/office/drawing/2014/main" id="{E82233D0-2A81-881E-88AF-E5053326C0E1}"/>
              </a:ext>
            </a:extLst>
          </p:cNvPr>
          <p:cNvGrpSpPr/>
          <p:nvPr/>
        </p:nvGrpSpPr>
        <p:grpSpPr>
          <a:xfrm>
            <a:off x="496119" y="1896590"/>
            <a:ext cx="5057188" cy="1840717"/>
            <a:chOff x="496119" y="1896591"/>
            <a:chExt cx="3924598" cy="1241822"/>
          </a:xfrm>
        </p:grpSpPr>
        <p:sp>
          <p:nvSpPr>
            <p:cNvPr id="16" name="Text 1"/>
            <p:cNvSpPr/>
            <p:nvPr/>
          </p:nvSpPr>
          <p:spPr>
            <a:xfrm>
              <a:off x="2412950" y="1896591"/>
              <a:ext cx="2007766" cy="193849"/>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مشكلات بطء الاتصال</a:t>
              </a:r>
              <a:endParaRPr kumimoji="0" lang="ar-SA" sz="1600" b="0" i="0" u="none" strike="noStrike" kern="0" cap="none" spc="0" normalizeH="0" baseline="0" noProof="0" dirty="0">
                <a:ln>
                  <a:noFill/>
                </a:ln>
                <a:solidFill>
                  <a:prstClr val="black"/>
                </a:solidFill>
                <a:effectLst/>
                <a:uLnTx/>
                <a:uFillTx/>
              </a:endParaRPr>
            </a:p>
          </p:txBody>
        </p:sp>
        <p:sp>
          <p:nvSpPr>
            <p:cNvPr id="17" name="Text 2"/>
            <p:cNvSpPr/>
            <p:nvPr/>
          </p:nvSpPr>
          <p:spPr>
            <a:xfrm>
              <a:off x="496119" y="2214414"/>
              <a:ext cx="3924598" cy="92399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تأخر تنفيذ القرارات الاستراتيجية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تعطل سير العمل اليومي</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تراكم المشكلات دون معالجة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انخفاض الروح المعنوية للموظفين</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312283082"/>
      </p:ext>
    </p:extLst>
  </p:cSld>
  <p:clrMapOvr>
    <a:masterClrMapping/>
  </p:clrMapOvr>
  <mc:AlternateContent xmlns:mc="http://schemas.openxmlformats.org/markup-compatibility/2006" xmlns:p14="http://schemas.microsoft.com/office/powerpoint/2010/main">
    <mc:Choice Requires="p14">
      <p:transition p14:dur="10" advTm="134228"/>
    </mc:Choice>
    <mc:Fallback xmlns="">
      <p:transition advTm="1342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2CA26-BE46-BD9B-7FF9-A40FF2439C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DACD12-8F0B-8061-7A9D-259F5EE7526E}"/>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4AB67C-8D54-114A-8F98-3347CF5E9E7A}"/>
              </a:ext>
            </a:extLst>
          </p:cNvPr>
          <p:cNvSpPr txBox="1"/>
          <p:nvPr/>
        </p:nvSpPr>
        <p:spPr>
          <a:xfrm>
            <a:off x="2798956" y="588402"/>
            <a:ext cx="6523464" cy="523220"/>
          </a:xfrm>
          <a:prstGeom prst="rect">
            <a:avLst/>
          </a:prstGeom>
          <a:noFill/>
        </p:spPr>
        <p:txBody>
          <a:bodyPr wrap="square" rtlCol="0">
            <a:spAutoFit/>
          </a:bodyPr>
          <a:lstStyle/>
          <a:p>
            <a:r>
              <a:rPr lang="ar-EG" sz="2800" b="1">
                <a:latin typeface="Alexandria" charset="0"/>
                <a:cs typeface="Alexandria" charset="0"/>
              </a:rPr>
              <a:t>العلاقات الإدارية وأثرها في الاتصال</a:t>
            </a:r>
          </a:p>
        </p:txBody>
      </p:sp>
      <p:sp>
        <p:nvSpPr>
          <p:cNvPr id="5" name="Rectangle 4">
            <a:extLst>
              <a:ext uri="{FF2B5EF4-FFF2-40B4-BE49-F238E27FC236}">
                <a16:creationId xmlns:a16="http://schemas.microsoft.com/office/drawing/2014/main" id="{5CF1C1EE-2CBA-8BC6-7CE5-C436CE040551}"/>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C259D2-4741-43ED-A49F-41BF6CCC4147}"/>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DF87FC-6870-2B60-917F-CC0D84BC59AC}"/>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388BA39-B52F-B15B-642A-6E5F5CFBA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TextBox 17">
            <a:extLst>
              <a:ext uri="{FF2B5EF4-FFF2-40B4-BE49-F238E27FC236}">
                <a16:creationId xmlns:a16="http://schemas.microsoft.com/office/drawing/2014/main" id="{64B93689-BAEB-C4BA-DA9C-754172BD36EB}"/>
              </a:ext>
            </a:extLst>
          </p:cNvPr>
          <p:cNvSpPr txBox="1"/>
          <p:nvPr/>
        </p:nvSpPr>
        <p:spPr>
          <a:xfrm>
            <a:off x="557561" y="1650730"/>
            <a:ext cx="11062010" cy="715324"/>
          </a:xfrm>
          <a:prstGeom prst="rect">
            <a:avLst/>
          </a:prstGeom>
          <a:noFill/>
        </p:spPr>
        <p:txBody>
          <a:bodyPr wrap="square" rtlCol="0">
            <a:sp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تتحكم </a:t>
            </a:r>
            <a:r>
              <a:rPr kumimoji="0" lang="ar-EG"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خمس</a:t>
            </a: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مفاهيم إدارية جوهرية في طبيعة الاتصال داخل المنظمة وجودته: </a:t>
            </a:r>
            <a:r>
              <a:rPr kumimoji="0" lang="ar-SA" altLang="en-US" sz="1600" b="1"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السلطة</a:t>
            </a: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و</a:t>
            </a:r>
            <a:r>
              <a:rPr kumimoji="0" lang="ar-SA" altLang="en-US" sz="1600" b="1"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المسؤولية</a:t>
            </a: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EG"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a:t>
            </a:r>
            <a:r>
              <a:rPr kumimoji="0" lang="ar-EG" altLang="en-US" sz="1600" b="1"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النفوذ</a:t>
            </a:r>
            <a:r>
              <a:rPr kumimoji="0" lang="ar-EG"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a:t>
            </a:r>
            <a:r>
              <a:rPr kumimoji="0" lang="ar-SA" altLang="en-US" sz="1600" b="1"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تفويض</a:t>
            </a:r>
            <a:r>
              <a:rPr kumimoji="0" lang="ar-EG" altLang="en-US" sz="1600" b="1"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السلطة، وتنظيم المصفوفة </a:t>
            </a:r>
            <a:r>
              <a:rPr kumimoji="0" lang="ar-SA" altLang="en-US" sz="160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وفهم هذه المفاهيم ضروري لكل من يسعى إلى تحسين الاتصال المؤسسي.</a:t>
            </a:r>
            <a:endParaRPr kumimoji="0" lang="ar-SA"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19" name="Group 18">
            <a:extLst>
              <a:ext uri="{FF2B5EF4-FFF2-40B4-BE49-F238E27FC236}">
                <a16:creationId xmlns:a16="http://schemas.microsoft.com/office/drawing/2014/main" id="{5F48C65A-3D05-FC81-40AB-C7BAE6A01C4A}"/>
              </a:ext>
            </a:extLst>
          </p:cNvPr>
          <p:cNvGrpSpPr/>
          <p:nvPr/>
        </p:nvGrpSpPr>
        <p:grpSpPr>
          <a:xfrm>
            <a:off x="457200" y="2644361"/>
            <a:ext cx="11162371" cy="3618836"/>
            <a:chOff x="496119" y="1208336"/>
            <a:chExt cx="8151763" cy="2726829"/>
          </a:xfrm>
        </p:grpSpPr>
        <p:sp>
          <p:nvSpPr>
            <p:cNvPr id="20" name="Shape 0"/>
            <p:cNvSpPr/>
            <p:nvPr/>
          </p:nvSpPr>
          <p:spPr>
            <a:xfrm>
              <a:off x="6702921" y="1208336"/>
              <a:ext cx="1944960" cy="387548"/>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1" name="Text 1"/>
            <p:cNvSpPr/>
            <p:nvPr/>
          </p:nvSpPr>
          <p:spPr>
            <a:xfrm>
              <a:off x="7932826" y="1208336"/>
              <a:ext cx="576794" cy="5276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المفهوم الأول</a:t>
              </a:r>
              <a:endParaRPr kumimoji="0" lang="ar-SA" sz="1600" b="0" i="0" u="none" strike="noStrike" kern="0" cap="none" spc="0" normalizeH="0" baseline="0" noProof="0" dirty="0">
                <a:ln>
                  <a:noFill/>
                </a:ln>
                <a:solidFill>
                  <a:prstClr val="black"/>
                </a:solidFill>
                <a:effectLst/>
                <a:uLnTx/>
                <a:uFillTx/>
              </a:endParaRPr>
            </a:p>
          </p:txBody>
        </p:sp>
        <p:sp>
          <p:nvSpPr>
            <p:cNvPr id="22" name="Text 2"/>
            <p:cNvSpPr/>
            <p:nvPr/>
          </p:nvSpPr>
          <p:spPr>
            <a:xfrm>
              <a:off x="5089550" y="1667619"/>
              <a:ext cx="3558332" cy="21103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السلطة</a:t>
              </a:r>
              <a:endParaRPr kumimoji="0" lang="ar-SA" sz="2400" b="1" i="0" u="none" strike="noStrike" kern="0" cap="none" spc="0" normalizeH="0" baseline="0" noProof="0" dirty="0">
                <a:ln>
                  <a:noFill/>
                </a:ln>
                <a:solidFill>
                  <a:prstClr val="black"/>
                </a:solidFill>
                <a:effectLst/>
                <a:uLnTx/>
                <a:uFillTx/>
              </a:endParaRPr>
            </a:p>
          </p:txBody>
        </p:sp>
        <p:sp>
          <p:nvSpPr>
            <p:cNvPr id="23" name="Text 3"/>
            <p:cNvSpPr/>
            <p:nvPr/>
          </p:nvSpPr>
          <p:spPr>
            <a:xfrm>
              <a:off x="496119" y="1950391"/>
              <a:ext cx="8151763" cy="51122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هي حق شاغل مركز إداري معين في التصرف وإصدار القرارات والتوجيهات في حدود معينة ليطيعها مرؤوسوه. وتنساب السلطة من أعلى إلى أسفل، عكس المسؤولية.</a:t>
              </a:r>
              <a:endParaRPr kumimoji="0" lang="ar-SA" sz="1600" b="0" i="0" u="none" strike="noStrike" kern="0" cap="none" spc="0" normalizeH="0" baseline="0" noProof="0" dirty="0">
                <a:ln>
                  <a:noFill/>
                </a:ln>
                <a:solidFill>
                  <a:prstClr val="black"/>
                </a:solidFill>
                <a:effectLst/>
                <a:uLnTx/>
                <a:uFillTx/>
              </a:endParaRPr>
            </a:p>
          </p:txBody>
        </p:sp>
        <p:sp>
          <p:nvSpPr>
            <p:cNvPr id="24" name="Shape 4"/>
            <p:cNvSpPr/>
            <p:nvPr/>
          </p:nvSpPr>
          <p:spPr>
            <a:xfrm>
              <a:off x="6702921" y="2601144"/>
              <a:ext cx="1944960" cy="1334021"/>
            </a:xfrm>
            <a:prstGeom prst="roundRect">
              <a:avLst>
                <a:gd name="adj" fmla="val 3905"/>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6" name="Text 5"/>
            <p:cNvSpPr/>
            <p:nvPr/>
          </p:nvSpPr>
          <p:spPr>
            <a:xfrm>
              <a:off x="6841182" y="2739405"/>
              <a:ext cx="1668438" cy="38769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السلطة الرسمية التنفيذية</a:t>
              </a:r>
              <a:endParaRPr kumimoji="0" lang="ar-SA" sz="1600" b="0" i="0" u="none" strike="noStrike" kern="0" cap="none" spc="0" normalizeH="0" baseline="0" noProof="0" dirty="0">
                <a:ln>
                  <a:noFill/>
                </a:ln>
                <a:solidFill>
                  <a:prstClr val="black"/>
                </a:solidFill>
                <a:effectLst/>
                <a:uLnTx/>
                <a:uFillTx/>
              </a:endParaRPr>
            </a:p>
          </p:txBody>
        </p:sp>
        <p:sp>
          <p:nvSpPr>
            <p:cNvPr id="27" name="Text 6"/>
            <p:cNvSpPr/>
            <p:nvPr/>
          </p:nvSpPr>
          <p:spPr>
            <a:xfrm>
              <a:off x="6841182" y="3201516"/>
              <a:ext cx="166843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يكتسبها الموظف من رئيسه المباشر وتُهيئ له حق صنع القرارات.</a:t>
              </a:r>
              <a:endParaRPr kumimoji="0" lang="ar-SA" sz="1600" b="0" i="0" u="none" strike="noStrike" kern="0" cap="none" spc="0" normalizeH="0" baseline="0" noProof="0" dirty="0">
                <a:ln>
                  <a:noFill/>
                </a:ln>
                <a:solidFill>
                  <a:prstClr val="black"/>
                </a:solidFill>
                <a:effectLst/>
                <a:uLnTx/>
                <a:uFillTx/>
              </a:endParaRPr>
            </a:p>
          </p:txBody>
        </p:sp>
        <p:sp>
          <p:nvSpPr>
            <p:cNvPr id="28" name="Shape 7"/>
            <p:cNvSpPr/>
            <p:nvPr/>
          </p:nvSpPr>
          <p:spPr>
            <a:xfrm>
              <a:off x="4633987" y="2601144"/>
              <a:ext cx="1944960" cy="1334021"/>
            </a:xfrm>
            <a:prstGeom prst="roundRect">
              <a:avLst>
                <a:gd name="adj" fmla="val 3905"/>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9" name="Text 8"/>
            <p:cNvSpPr/>
            <p:nvPr/>
          </p:nvSpPr>
          <p:spPr>
            <a:xfrm>
              <a:off x="4890120" y="273940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السلطة الاستشارية</a:t>
              </a:r>
              <a:endParaRPr kumimoji="0" lang="ar-SA" sz="1600" b="0" i="0" u="none" strike="noStrike" kern="0" cap="none" spc="0" normalizeH="0" baseline="0" noProof="0" dirty="0">
                <a:ln>
                  <a:noFill/>
                </a:ln>
                <a:solidFill>
                  <a:prstClr val="black"/>
                </a:solidFill>
                <a:effectLst/>
                <a:uLnTx/>
                <a:uFillTx/>
              </a:endParaRPr>
            </a:p>
          </p:txBody>
        </p:sp>
        <p:sp>
          <p:nvSpPr>
            <p:cNvPr id="30" name="Text 9"/>
            <p:cNvSpPr/>
            <p:nvPr/>
          </p:nvSpPr>
          <p:spPr>
            <a:xfrm>
              <a:off x="4772248" y="3007668"/>
              <a:ext cx="166843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تقديم اقتراحات أو توصيات غير ملزمة لزميل أو مدير.</a:t>
              </a:r>
              <a:endParaRPr kumimoji="0" lang="ar-SA" sz="1600" b="0" i="0" u="none" strike="noStrike" kern="0" cap="none" spc="0" normalizeH="0" baseline="0" noProof="0" dirty="0">
                <a:ln>
                  <a:noFill/>
                </a:ln>
                <a:solidFill>
                  <a:prstClr val="black"/>
                </a:solidFill>
                <a:effectLst/>
                <a:uLnTx/>
                <a:uFillTx/>
              </a:endParaRPr>
            </a:p>
          </p:txBody>
        </p:sp>
        <p:sp>
          <p:nvSpPr>
            <p:cNvPr id="31" name="Shape 10"/>
            <p:cNvSpPr/>
            <p:nvPr/>
          </p:nvSpPr>
          <p:spPr>
            <a:xfrm>
              <a:off x="2565053" y="2601144"/>
              <a:ext cx="1944960" cy="1334021"/>
            </a:xfrm>
            <a:prstGeom prst="roundRect">
              <a:avLst>
                <a:gd name="adj" fmla="val 3905"/>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2" name="Text 11"/>
            <p:cNvSpPr/>
            <p:nvPr/>
          </p:nvSpPr>
          <p:spPr>
            <a:xfrm>
              <a:off x="2821186" y="273940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السلطة الوظيفية</a:t>
              </a:r>
              <a:endParaRPr kumimoji="0" lang="ar-SA" sz="1600" b="0" i="0" u="none" strike="noStrike" kern="0" cap="none" spc="0" normalizeH="0" baseline="0" noProof="0" dirty="0">
                <a:ln>
                  <a:noFill/>
                </a:ln>
                <a:solidFill>
                  <a:prstClr val="black"/>
                </a:solidFill>
                <a:effectLst/>
                <a:uLnTx/>
                <a:uFillTx/>
              </a:endParaRPr>
            </a:p>
          </p:txBody>
        </p:sp>
        <p:sp>
          <p:nvSpPr>
            <p:cNvPr id="33" name="Text 12"/>
            <p:cNvSpPr/>
            <p:nvPr/>
          </p:nvSpPr>
          <p:spPr>
            <a:xfrm>
              <a:off x="2703314" y="3007668"/>
              <a:ext cx="166843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تُمارَس استنادًا إلى الخدمات الوظيفية المقدمة للمديرين والموظفين الآخرين.</a:t>
              </a:r>
              <a:endParaRPr kumimoji="0" lang="ar-SA" sz="1600" b="0" i="0" u="none" strike="noStrike" kern="0" cap="none" spc="0" normalizeH="0" baseline="0" noProof="0" dirty="0">
                <a:ln>
                  <a:noFill/>
                </a:ln>
                <a:solidFill>
                  <a:prstClr val="black"/>
                </a:solidFill>
                <a:effectLst/>
                <a:uLnTx/>
                <a:uFillTx/>
              </a:endParaRPr>
            </a:p>
          </p:txBody>
        </p:sp>
        <p:sp>
          <p:nvSpPr>
            <p:cNvPr id="34" name="Shape 13"/>
            <p:cNvSpPr/>
            <p:nvPr/>
          </p:nvSpPr>
          <p:spPr>
            <a:xfrm>
              <a:off x="496119" y="2601144"/>
              <a:ext cx="1944960" cy="1334021"/>
            </a:xfrm>
            <a:prstGeom prst="roundRect">
              <a:avLst>
                <a:gd name="adj" fmla="val 3905"/>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5" name="Text 14"/>
            <p:cNvSpPr/>
            <p:nvPr/>
          </p:nvSpPr>
          <p:spPr>
            <a:xfrm>
              <a:off x="752252" y="273940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السلطة الشخصية</a:t>
              </a:r>
              <a:endParaRPr kumimoji="0" lang="ar-SA" sz="1600" b="0" i="0" u="none" strike="noStrike" kern="0" cap="none" spc="0" normalizeH="0" baseline="0" noProof="0" dirty="0">
                <a:ln>
                  <a:noFill/>
                </a:ln>
                <a:solidFill>
                  <a:prstClr val="black"/>
                </a:solidFill>
                <a:effectLst/>
                <a:uLnTx/>
                <a:uFillTx/>
              </a:endParaRPr>
            </a:p>
          </p:txBody>
        </p:sp>
        <p:sp>
          <p:nvSpPr>
            <p:cNvPr id="36" name="Text 15"/>
            <p:cNvSpPr/>
            <p:nvPr/>
          </p:nvSpPr>
          <p:spPr>
            <a:xfrm>
              <a:off x="634380" y="3007668"/>
              <a:ext cx="166843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قوة التأثير على الآخرين المستمدة من الخصائص الشخصية والمعارف والخبرات.</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625809303"/>
      </p:ext>
    </p:extLst>
  </p:cSld>
  <p:clrMapOvr>
    <a:masterClrMapping/>
  </p:clrMapOvr>
  <mc:AlternateContent xmlns:mc="http://schemas.openxmlformats.org/markup-compatibility/2006" xmlns:p14="http://schemas.microsoft.com/office/powerpoint/2010/main">
    <mc:Choice Requires="p14">
      <p:transition p14:dur="10" advTm="161267"/>
    </mc:Choice>
    <mc:Fallback xmlns="">
      <p:transition advTm="1612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78CE9-51CC-BC21-C280-DDC8DB55BE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DB0C35-01EB-3695-0119-FDAFE9259182}"/>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21DE3D-F45F-46F2-9EDC-A4D06CB3804E}"/>
              </a:ext>
            </a:extLst>
          </p:cNvPr>
          <p:cNvSpPr txBox="1"/>
          <p:nvPr/>
        </p:nvSpPr>
        <p:spPr>
          <a:xfrm>
            <a:off x="3216877" y="588402"/>
            <a:ext cx="6356380" cy="523220"/>
          </a:xfrm>
          <a:prstGeom prst="rect">
            <a:avLst/>
          </a:prstGeom>
          <a:noFill/>
        </p:spPr>
        <p:txBody>
          <a:bodyPr wrap="square" rtlCol="0">
            <a:spAutoFit/>
          </a:bodyPr>
          <a:lstStyle/>
          <a:p>
            <a:r>
              <a:rPr lang="ar-EG" sz="2800" b="1">
                <a:latin typeface="Alexandria" charset="0"/>
                <a:cs typeface="Alexandria" charset="0"/>
              </a:rPr>
              <a:t>تابع: المفاهيم الإدارية الجوهرية</a:t>
            </a:r>
          </a:p>
        </p:txBody>
      </p:sp>
      <p:sp>
        <p:nvSpPr>
          <p:cNvPr id="5" name="Rectangle 4">
            <a:extLst>
              <a:ext uri="{FF2B5EF4-FFF2-40B4-BE49-F238E27FC236}">
                <a16:creationId xmlns:a16="http://schemas.microsoft.com/office/drawing/2014/main" id="{E64A5779-7F62-E229-8A23-3362D03C5676}"/>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C0849B-9DC1-6064-093C-C559CC384360}"/>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7C757F-3646-6543-F2F4-5B76DDBC0E6A}"/>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FECECCF2-23A9-24D2-010F-2C48A9DAA9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DFB0D070-1B92-8448-9D33-7C50264FACBD}"/>
              </a:ext>
            </a:extLst>
          </p:cNvPr>
          <p:cNvGrpSpPr/>
          <p:nvPr/>
        </p:nvGrpSpPr>
        <p:grpSpPr>
          <a:xfrm>
            <a:off x="680224" y="1726476"/>
            <a:ext cx="10978487" cy="3592655"/>
            <a:chOff x="496193" y="1398612"/>
            <a:chExt cx="8151689" cy="2346276"/>
          </a:xfrm>
        </p:grpSpPr>
        <p:sp>
          <p:nvSpPr>
            <p:cNvPr id="2" name="Text 0"/>
            <p:cNvSpPr/>
            <p:nvPr/>
          </p:nvSpPr>
          <p:spPr>
            <a:xfrm>
              <a:off x="3904655" y="1398612"/>
              <a:ext cx="4743227"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أنواع السلطة وعلاقتها بالاتصال</a:t>
              </a:r>
              <a:endParaRPr kumimoji="0" lang="ar-SA" sz="20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034183"/>
              <a:ext cx="2634555" cy="1710705"/>
            </a:xfrm>
            <a:prstGeom prst="rect">
              <a:avLst/>
            </a:prstGeom>
          </p:spPr>
        </p:pic>
        <p:sp>
          <p:nvSpPr>
            <p:cNvPr id="8" name="Text 1"/>
            <p:cNvSpPr/>
            <p:nvPr/>
          </p:nvSpPr>
          <p:spPr>
            <a:xfrm>
              <a:off x="6758657" y="2544514"/>
              <a:ext cx="1750963"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السلطة الرسمية (الهرمية)</a:t>
              </a:r>
              <a:endParaRPr kumimoji="0" lang="ar-SA" sz="1600" b="0" i="0" u="none" strike="noStrike" kern="0" cap="none" spc="0" normalizeH="0" baseline="0" noProof="0" dirty="0">
                <a:ln>
                  <a:noFill/>
                </a:ln>
                <a:solidFill>
                  <a:prstClr val="black"/>
                </a:solidFill>
                <a:effectLst/>
                <a:uLnTx/>
                <a:uFillTx/>
              </a:endParaRPr>
            </a:p>
          </p:txBody>
        </p:sp>
        <p:sp>
          <p:nvSpPr>
            <p:cNvPr id="9" name="Text 2"/>
            <p:cNvSpPr/>
            <p:nvPr/>
          </p:nvSpPr>
          <p:spPr>
            <a:xfrm>
              <a:off x="6151587" y="2812777"/>
              <a:ext cx="2358033"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مُستمدة من الموقع الإداري في الهيكل التنظيمي. تُنتج اتصالًا رسميًا موثقًا يسير عبر القنوات المعتمدة ويخضع للمساءلة الرسمية.</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034183"/>
              <a:ext cx="2634630" cy="1710705"/>
            </a:xfrm>
            <a:prstGeom prst="rect">
              <a:avLst/>
            </a:prstGeom>
          </p:spPr>
        </p:pic>
        <p:sp>
          <p:nvSpPr>
            <p:cNvPr id="13" name="Text 3"/>
            <p:cNvSpPr/>
            <p:nvPr/>
          </p:nvSpPr>
          <p:spPr>
            <a:xfrm>
              <a:off x="3970660" y="2544514"/>
              <a:ext cx="178043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النفوذ (القوة غير الرسمية)</a:t>
              </a:r>
              <a:endParaRPr kumimoji="0" lang="ar-SA" sz="1600" b="0" i="0" u="none" strike="noStrike" kern="0" cap="none" spc="0" normalizeH="0" baseline="0" noProof="0" dirty="0">
                <a:ln>
                  <a:noFill/>
                </a:ln>
                <a:solidFill>
                  <a:prstClr val="black"/>
                </a:solidFill>
                <a:effectLst/>
                <a:uLnTx/>
                <a:uFillTx/>
              </a:endParaRPr>
            </a:p>
          </p:txBody>
        </p:sp>
        <p:sp>
          <p:nvSpPr>
            <p:cNvPr id="14" name="Text 4"/>
            <p:cNvSpPr/>
            <p:nvPr/>
          </p:nvSpPr>
          <p:spPr>
            <a:xfrm>
              <a:off x="3392984" y="2812777"/>
              <a:ext cx="2358107"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مُستمدة من الخبرة والعلاقات والكاريزما الشخصية. تُنتج اتصالًا غير رسمي يسير خارج القنوات الرسمية لكنه يؤثر فعليًا في القرارات.</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2034183"/>
              <a:ext cx="2634555" cy="1710705"/>
            </a:xfrm>
            <a:prstGeom prst="rect">
              <a:avLst/>
            </a:prstGeom>
          </p:spPr>
        </p:pic>
        <p:sp>
          <p:nvSpPr>
            <p:cNvPr id="16" name="Text 5"/>
            <p:cNvSpPr/>
            <p:nvPr/>
          </p:nvSpPr>
          <p:spPr>
            <a:xfrm>
              <a:off x="1429420" y="2544514"/>
              <a:ext cx="1563067"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السلطة التقنية (الخبرة)</a:t>
              </a:r>
              <a:endParaRPr kumimoji="0" lang="ar-SA" sz="1600" b="0" i="0" u="none" strike="noStrike" kern="0" cap="none" spc="0" normalizeH="0" baseline="0" noProof="0" dirty="0">
                <a:ln>
                  <a:noFill/>
                </a:ln>
                <a:solidFill>
                  <a:prstClr val="black"/>
                </a:solidFill>
                <a:effectLst/>
                <a:uLnTx/>
                <a:uFillTx/>
              </a:endParaRPr>
            </a:p>
          </p:txBody>
        </p:sp>
        <p:sp>
          <p:nvSpPr>
            <p:cNvPr id="17" name="Text 6"/>
            <p:cNvSpPr/>
            <p:nvPr/>
          </p:nvSpPr>
          <p:spPr>
            <a:xfrm>
              <a:off x="634454" y="2812777"/>
              <a:ext cx="235803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مُستمدة من التخصص العلمي والكفاءة المهنية. يُشير إليها الآخرون كمرجع موثوق في مجالها، مما يمنحها تأثيرًا اتصاليًا واسعًا.</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192233033"/>
      </p:ext>
    </p:extLst>
  </p:cSld>
  <p:clrMapOvr>
    <a:masterClrMapping/>
  </p:clrMapOvr>
  <mc:AlternateContent xmlns:mc="http://schemas.openxmlformats.org/markup-compatibility/2006" xmlns:p14="http://schemas.microsoft.com/office/powerpoint/2010/main">
    <mc:Choice Requires="p14">
      <p:transition p14:dur="10" advTm="78340"/>
    </mc:Choice>
    <mc:Fallback xmlns="">
      <p:transition advTm="7834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DB12A-C69B-2FD5-0B8E-19B245C0B7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3BFE47-B6CB-D4FC-5A87-35DEB1A65D96}"/>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907904-2BAF-460D-E8F4-CB356B61BE84}"/>
              </a:ext>
            </a:extLst>
          </p:cNvPr>
          <p:cNvSpPr txBox="1"/>
          <p:nvPr/>
        </p:nvSpPr>
        <p:spPr>
          <a:xfrm>
            <a:off x="3345366" y="588402"/>
            <a:ext cx="5709424" cy="523220"/>
          </a:xfrm>
          <a:prstGeom prst="rect">
            <a:avLst/>
          </a:prstGeom>
          <a:noFill/>
        </p:spPr>
        <p:txBody>
          <a:bodyPr wrap="square" rtlCol="0">
            <a:spAutoFit/>
          </a:bodyPr>
          <a:lstStyle/>
          <a:p>
            <a:pPr algn="ctr" rtl="1"/>
            <a:r>
              <a:rPr lang="ar-EG" sz="2800" b="1">
                <a:latin typeface="Alexandria" charset="0"/>
                <a:cs typeface="Alexandria" charset="0"/>
              </a:rPr>
              <a:t>تابع: المفاهيم الإدارية الجوهرية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307231B1-4061-9D1C-A675-7A9FAE580390}"/>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673D8E-B8DA-7BBA-BBAF-3E6CBBFAB972}"/>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A49959-7BCA-2B41-5021-D8C9C9DC7329}"/>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B0F2F83-6992-115C-233E-D59C8CF990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99DF3419-C0AF-8107-C919-85119724A411}"/>
              </a:ext>
            </a:extLst>
          </p:cNvPr>
          <p:cNvGrpSpPr/>
          <p:nvPr/>
        </p:nvGrpSpPr>
        <p:grpSpPr>
          <a:xfrm>
            <a:off x="405159" y="1758968"/>
            <a:ext cx="11381681" cy="4510630"/>
            <a:chOff x="-60625" y="1188393"/>
            <a:chExt cx="8708508" cy="2959606"/>
          </a:xfrm>
        </p:grpSpPr>
        <p:sp>
          <p:nvSpPr>
            <p:cNvPr id="2" name="Text 3"/>
            <p:cNvSpPr/>
            <p:nvPr/>
          </p:nvSpPr>
          <p:spPr>
            <a:xfrm>
              <a:off x="-10853" y="1823852"/>
              <a:ext cx="8608963"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هي التزام الموظف بأداء معين يؤدي إلى بلوغ نتائج محددة مع كل ما يتطلبه ذلك من جهود</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ويجب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أن يتناسب قدر السلطة مع قدر المسؤولية.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nvGrpSpPr>
            <p:cNvPr id="18" name="Group 17">
              <a:extLst>
                <a:ext uri="{FF2B5EF4-FFF2-40B4-BE49-F238E27FC236}">
                  <a16:creationId xmlns:a16="http://schemas.microsoft.com/office/drawing/2014/main" id="{0D13EE2D-7ED9-01BB-6144-8B9266E1B460}"/>
                </a:ext>
              </a:extLst>
            </p:cNvPr>
            <p:cNvGrpSpPr/>
            <p:nvPr/>
          </p:nvGrpSpPr>
          <p:grpSpPr>
            <a:xfrm>
              <a:off x="-60625" y="1188393"/>
              <a:ext cx="8708508" cy="2959606"/>
              <a:chOff x="-60625" y="1188393"/>
              <a:chExt cx="8708508" cy="2959606"/>
            </a:xfrm>
          </p:grpSpPr>
          <p:sp>
            <p:nvSpPr>
              <p:cNvPr id="4" name="Shape 0"/>
              <p:cNvSpPr/>
              <p:nvPr/>
            </p:nvSpPr>
            <p:spPr>
              <a:xfrm>
                <a:off x="6884140" y="1188393"/>
                <a:ext cx="1763741" cy="328085"/>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1"/>
              <p:cNvSpPr/>
              <p:nvPr/>
            </p:nvSpPr>
            <p:spPr>
              <a:xfrm>
                <a:off x="7456661" y="1267061"/>
                <a:ext cx="1062483" cy="8013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المفهوم الثاني</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2"/>
              <p:cNvSpPr/>
              <p:nvPr/>
            </p:nvSpPr>
            <p:spPr>
              <a:xfrm>
                <a:off x="1401691" y="1196948"/>
                <a:ext cx="3558332"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المسؤولية</a:t>
                </a:r>
                <a:endParaRPr kumimoji="0" lang="ar-SA" sz="24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4"/>
              <p:cNvSpPr/>
              <p:nvPr/>
            </p:nvSpPr>
            <p:spPr>
              <a:xfrm>
                <a:off x="4510014" y="2382738"/>
                <a:ext cx="4137869" cy="724198"/>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6968579" y="2511475"/>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الإدارية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6"/>
              <p:cNvSpPr/>
              <p:nvPr/>
            </p:nvSpPr>
            <p:spPr>
              <a:xfrm>
                <a:off x="4762723" y="2779737"/>
                <a:ext cx="375642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تحديد وتوزيع المسؤوليات لضمان سير العمل بكفاءة.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7"/>
              <p:cNvSpPr/>
              <p:nvPr/>
            </p:nvSpPr>
            <p:spPr>
              <a:xfrm>
                <a:off x="-60623" y="2382738"/>
                <a:ext cx="4570638" cy="724198"/>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8"/>
              <p:cNvSpPr/>
              <p:nvPr/>
            </p:nvSpPr>
            <p:spPr>
              <a:xfrm>
                <a:off x="2830711" y="2511475"/>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القانونية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624855" y="2779737"/>
                <a:ext cx="375642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الالتزام بالقوانين واللوائح التنظيمية الخاصة بالعمل.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0"/>
              <p:cNvSpPr/>
              <p:nvPr/>
            </p:nvSpPr>
            <p:spPr>
              <a:xfrm>
                <a:off x="4510014" y="3230910"/>
                <a:ext cx="4137869" cy="917089"/>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1"/>
              <p:cNvSpPr/>
              <p:nvPr/>
            </p:nvSpPr>
            <p:spPr>
              <a:xfrm>
                <a:off x="6968579" y="3359646"/>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الاجتماعية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2"/>
              <p:cNvSpPr/>
              <p:nvPr/>
            </p:nvSpPr>
            <p:spPr>
              <a:xfrm>
                <a:off x="4762723" y="3627909"/>
                <a:ext cx="375642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الالتزام بقيم وأخلاقيات المؤسسة والمساهمة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في رفاهية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المجتمع.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Shape 13"/>
              <p:cNvSpPr/>
              <p:nvPr/>
            </p:nvSpPr>
            <p:spPr>
              <a:xfrm>
                <a:off x="-60625" y="3230910"/>
                <a:ext cx="4570638" cy="912889"/>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3" name="Text 14"/>
              <p:cNvSpPr/>
              <p:nvPr/>
            </p:nvSpPr>
            <p:spPr>
              <a:xfrm>
                <a:off x="2830711" y="3359646"/>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5"/>
              <p:cNvSpPr/>
              <p:nvPr/>
            </p:nvSpPr>
            <p:spPr>
              <a:xfrm>
                <a:off x="624855" y="3627909"/>
                <a:ext cx="375642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إدارة الموارد المالية بحكمة وضمان الاستدامة المالية للمؤسسة.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spTree>
    <p:extLst>
      <p:ext uri="{BB962C8B-B14F-4D97-AF65-F5344CB8AC3E}">
        <p14:creationId xmlns:p14="http://schemas.microsoft.com/office/powerpoint/2010/main" val="1983330174"/>
      </p:ext>
    </p:extLst>
  </p:cSld>
  <p:clrMapOvr>
    <a:masterClrMapping/>
  </p:clrMapOvr>
  <mc:AlternateContent xmlns:mc="http://schemas.openxmlformats.org/markup-compatibility/2006" xmlns:p14="http://schemas.microsoft.com/office/powerpoint/2010/main">
    <mc:Choice Requires="p14">
      <p:transition p14:dur="10" advTm="61456"/>
    </mc:Choice>
    <mc:Fallback xmlns="">
      <p:transition advTm="6145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4373F-425D-BF04-7753-9C2DA20AD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764304-2CE3-3BA3-CE8A-05C99A5CED87}"/>
              </a:ext>
            </a:extLst>
          </p:cNvPr>
          <p:cNvSpPr/>
          <p:nvPr/>
        </p:nvSpPr>
        <p:spPr>
          <a:xfrm>
            <a:off x="280758" y="1402844"/>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0CC4EB-C1BB-693E-5419-5DBA2E43EEB5}"/>
              </a:ext>
            </a:extLst>
          </p:cNvPr>
          <p:cNvSpPr txBox="1"/>
          <p:nvPr/>
        </p:nvSpPr>
        <p:spPr>
          <a:xfrm>
            <a:off x="3345366" y="588402"/>
            <a:ext cx="5709424" cy="523220"/>
          </a:xfrm>
          <a:prstGeom prst="rect">
            <a:avLst/>
          </a:prstGeom>
          <a:noFill/>
        </p:spPr>
        <p:txBody>
          <a:bodyPr wrap="square" rtlCol="0">
            <a:spAutoFit/>
          </a:bodyPr>
          <a:lstStyle/>
          <a:p>
            <a:pPr algn="ctr" rtl="1"/>
            <a:r>
              <a:rPr lang="ar-EG" sz="2800" b="1">
                <a:latin typeface="Alexandria" charset="0"/>
                <a:cs typeface="Alexandria" charset="0"/>
              </a:rPr>
              <a:t>تابع: المفاهيم الإدارية الجوهرية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96451B18-C97C-8205-CD56-F391D9720FD3}"/>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B01F71-BFD9-7620-2502-86FD698251E7}"/>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ABAC10-CB2B-462F-D8D8-D46F108BBEF3}"/>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1F012C25-EA23-40E4-F3CF-65901DC009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F7311CAC-BD68-57F0-C2B9-4731AA018D5D}"/>
              </a:ext>
            </a:extLst>
          </p:cNvPr>
          <p:cNvGrpSpPr/>
          <p:nvPr/>
        </p:nvGrpSpPr>
        <p:grpSpPr>
          <a:xfrm>
            <a:off x="1315845" y="1726476"/>
            <a:ext cx="10186750" cy="4249143"/>
            <a:chOff x="38919" y="780901"/>
            <a:chExt cx="8608963" cy="3581698"/>
          </a:xfrm>
        </p:grpSpPr>
        <p:sp>
          <p:nvSpPr>
            <p:cNvPr id="2" name="Shape 0"/>
            <p:cNvSpPr/>
            <p:nvPr/>
          </p:nvSpPr>
          <p:spPr>
            <a:xfrm>
              <a:off x="7106610" y="780901"/>
              <a:ext cx="1541272" cy="376685"/>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1"/>
            <p:cNvSpPr/>
            <p:nvPr/>
          </p:nvSpPr>
          <p:spPr>
            <a:xfrm flipH="1">
              <a:off x="7457278" y="805561"/>
              <a:ext cx="1051077" cy="28799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المفهوم الثالث</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689714" y="848108"/>
              <a:ext cx="4296830"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النفوذ</a:t>
              </a:r>
              <a:endParaRPr kumimoji="0" lang="ar-SA" sz="24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38919" y="1637258"/>
              <a:ext cx="8608963"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من المهم أن تقترن السلطة بتوفير درجة من النفوذ. يكون قبول المرؤوسين لسلطة رئيسهم تامًا إن توافرت الشروط التالية: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4"/>
            <p:cNvSpPr/>
            <p:nvPr/>
          </p:nvSpPr>
          <p:spPr>
            <a:xfrm>
              <a:off x="8368829" y="1975247"/>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5383634" y="2017886"/>
              <a:ext cx="2861221"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اقتناع المرؤوسين بصلاحية وجدارة رئيسهم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p:cNvSpPr/>
            <p:nvPr/>
          </p:nvSpPr>
          <p:spPr>
            <a:xfrm>
              <a:off x="8368829" y="2502322"/>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7"/>
            <p:cNvSpPr/>
            <p:nvPr/>
          </p:nvSpPr>
          <p:spPr>
            <a:xfrm>
              <a:off x="5178847" y="2544961"/>
              <a:ext cx="3066008"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قدرة المرؤوس على فهم قرار أو توجيه الرئيس</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8"/>
            <p:cNvSpPr/>
            <p:nvPr/>
          </p:nvSpPr>
          <p:spPr>
            <a:xfrm>
              <a:off x="8368829" y="3029396"/>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9"/>
            <p:cNvSpPr/>
            <p:nvPr/>
          </p:nvSpPr>
          <p:spPr>
            <a:xfrm>
              <a:off x="4594622" y="3072036"/>
              <a:ext cx="365023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اعتقادهم أن القرار ينسجم مع رسالة وأهداف المنظمة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0"/>
            <p:cNvSpPr/>
            <p:nvPr/>
          </p:nvSpPr>
          <p:spPr>
            <a:xfrm>
              <a:off x="8368829" y="3556471"/>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Text 11"/>
            <p:cNvSpPr/>
            <p:nvPr/>
          </p:nvSpPr>
          <p:spPr>
            <a:xfrm>
              <a:off x="4140175" y="3599111"/>
              <a:ext cx="4104680"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اعتقادهم أن القرار ينسجم مع اهتمامهم وصالحهم الشخصي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12"/>
            <p:cNvSpPr/>
            <p:nvPr/>
          </p:nvSpPr>
          <p:spPr>
            <a:xfrm>
              <a:off x="8368829" y="4083546"/>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Text 13"/>
            <p:cNvSpPr/>
            <p:nvPr/>
          </p:nvSpPr>
          <p:spPr>
            <a:xfrm>
              <a:off x="5219626" y="4126185"/>
              <a:ext cx="3025229"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قدرة المرؤوسين على الاستجابة للقرار أو الأمر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969258042"/>
      </p:ext>
    </p:extLst>
  </p:cSld>
  <p:clrMapOvr>
    <a:masterClrMapping/>
  </p:clrMapOvr>
  <mc:AlternateContent xmlns:mc="http://schemas.openxmlformats.org/markup-compatibility/2006" xmlns:p14="http://schemas.microsoft.com/office/powerpoint/2010/main">
    <mc:Choice Requires="p14">
      <p:transition p14:dur="10" advTm="136598"/>
    </mc:Choice>
    <mc:Fallback xmlns="">
      <p:transition advTm="13659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EE1D3-7202-3447-F742-EED39599A9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C425D2-888E-E1F0-AA38-3C5D138CA365}"/>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C880F2-5B1F-01C4-0EBC-8FBEE401BC35}"/>
              </a:ext>
            </a:extLst>
          </p:cNvPr>
          <p:cNvSpPr txBox="1"/>
          <p:nvPr/>
        </p:nvSpPr>
        <p:spPr>
          <a:xfrm>
            <a:off x="3216877" y="588402"/>
            <a:ext cx="6356380" cy="523220"/>
          </a:xfrm>
          <a:prstGeom prst="rect">
            <a:avLst/>
          </a:prstGeom>
          <a:noFill/>
        </p:spPr>
        <p:txBody>
          <a:bodyPr wrap="square" rtlCol="0">
            <a:spAutoFit/>
          </a:bodyPr>
          <a:lstStyle/>
          <a:p>
            <a:r>
              <a:rPr lang="ar-EG" sz="2800" b="1">
                <a:latin typeface="Alexandria" charset="0"/>
                <a:cs typeface="Alexandria" charset="0"/>
              </a:rPr>
              <a:t>تابع: المفاهيم الإدارية الجوهرية</a:t>
            </a:r>
          </a:p>
        </p:txBody>
      </p:sp>
      <p:sp>
        <p:nvSpPr>
          <p:cNvPr id="5" name="Rectangle 4">
            <a:extLst>
              <a:ext uri="{FF2B5EF4-FFF2-40B4-BE49-F238E27FC236}">
                <a16:creationId xmlns:a16="http://schemas.microsoft.com/office/drawing/2014/main" id="{23AA58F2-1F3E-8CFE-9FEE-5EA978F7B412}"/>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DDCD42-E340-99AF-23CC-7378613DC21D}"/>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27B1A4-7192-B0D9-FA95-657567DB8165}"/>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F04CF82-C3AB-77F4-CCC8-F49D9AC993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F21FDC7A-EA5D-8942-7397-88F4293DB59B}"/>
              </a:ext>
            </a:extLst>
          </p:cNvPr>
          <p:cNvGrpSpPr/>
          <p:nvPr/>
        </p:nvGrpSpPr>
        <p:grpSpPr>
          <a:xfrm>
            <a:off x="208008" y="1726476"/>
            <a:ext cx="11353478" cy="4049855"/>
            <a:chOff x="33453" y="1653108"/>
            <a:chExt cx="8628716" cy="1851497"/>
          </a:xfrm>
        </p:grpSpPr>
        <p:sp>
          <p:nvSpPr>
            <p:cNvPr id="2" name="Text 0"/>
            <p:cNvSpPr/>
            <p:nvPr/>
          </p:nvSpPr>
          <p:spPr>
            <a:xfrm>
              <a:off x="3149575" y="1653108"/>
              <a:ext cx="5498306"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النفوذ وتأثيره غير المرئي على الاتصال</a:t>
              </a:r>
              <a:endParaRPr kumimoji="0" lang="ar-SA" sz="2000" b="1" i="0" u="none" strike="noStrike" kern="0" cap="none" spc="0" normalizeH="0" baseline="0" noProof="0" dirty="0">
                <a:ln>
                  <a:noFill/>
                </a:ln>
                <a:solidFill>
                  <a:prstClr val="black"/>
                </a:solidFill>
                <a:effectLst/>
                <a:uLnTx/>
                <a:uFillTx/>
              </a:endParaRPr>
            </a:p>
          </p:txBody>
        </p:sp>
        <p:sp>
          <p:nvSpPr>
            <p:cNvPr id="4" name="Text 1"/>
            <p:cNvSpPr/>
            <p:nvPr/>
          </p:nvSpPr>
          <p:spPr>
            <a:xfrm>
              <a:off x="33453" y="2006730"/>
              <a:ext cx="8608963" cy="387548"/>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النفوذ هو القدرة على التأثير في الآخرين بصرف النظر عن الموقع الرسمي في الهيكل الإداري. وهو مصدر اتصال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قوي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وغير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رسمي في آنٍ واحد.</a:t>
              </a:r>
              <a:endParaRPr kumimoji="0" lang="ar-SA" sz="1600" b="0" i="0" u="none" strike="noStrike" kern="0" cap="none" spc="0" normalizeH="0" baseline="0" noProof="0" dirty="0">
                <a:ln>
                  <a:noFill/>
                </a:ln>
                <a:solidFill>
                  <a:prstClr val="black"/>
                </a:solidFill>
                <a:effectLst/>
                <a:uLnTx/>
                <a:uFillTx/>
              </a:endParaRPr>
            </a:p>
          </p:txBody>
        </p:sp>
        <p:pic>
          <p:nvPicPr>
            <p:cNvPr id="8"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34013" y="2612380"/>
              <a:ext cx="2628156" cy="892225"/>
            </a:xfrm>
            <a:prstGeom prst="rect">
              <a:avLst/>
            </a:prstGeom>
          </p:spPr>
        </p:pic>
        <p:sp>
          <p:nvSpPr>
            <p:cNvPr id="9" name="Text 2"/>
            <p:cNvSpPr/>
            <p:nvPr/>
          </p:nvSpPr>
          <p:spPr>
            <a:xfrm>
              <a:off x="6944767" y="2626668"/>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النفوذ الإيجابي</a:t>
              </a:r>
              <a:endParaRPr kumimoji="0" lang="ar-SA" sz="1600" b="0" i="0" u="none" strike="noStrike" kern="0" cap="none" spc="0" normalizeH="0" baseline="0" noProof="0" dirty="0">
                <a:ln>
                  <a:noFill/>
                </a:ln>
                <a:solidFill>
                  <a:prstClr val="black"/>
                </a:solidFill>
                <a:effectLst/>
                <a:uLnTx/>
                <a:uFillTx/>
              </a:endParaRPr>
            </a:p>
          </p:txBody>
        </p:sp>
        <p:sp>
          <p:nvSpPr>
            <p:cNvPr id="11" name="Text 3"/>
            <p:cNvSpPr/>
            <p:nvPr/>
          </p:nvSpPr>
          <p:spPr>
            <a:xfrm>
              <a:off x="6034013" y="2894930"/>
              <a:ext cx="2461320"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قائد غير رسمي يُوحّد الفريق ويُيسّر تبادل المعلومات ويُقلّل من الاحتكاك الاتصالي. يُكمل عمل المديرين الرسميين ولا يُزعزعه.</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65066" y="2612380"/>
              <a:ext cx="2628230" cy="892225"/>
            </a:xfrm>
            <a:prstGeom prst="rect">
              <a:avLst/>
            </a:prstGeom>
          </p:spPr>
        </p:pic>
        <p:sp>
          <p:nvSpPr>
            <p:cNvPr id="14" name="Text 4"/>
            <p:cNvSpPr/>
            <p:nvPr/>
          </p:nvSpPr>
          <p:spPr>
            <a:xfrm>
              <a:off x="4175894" y="2626668"/>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النفوذ السلبي</a:t>
              </a:r>
              <a:endParaRPr kumimoji="0" lang="ar-SA" sz="1600" b="0" i="0" u="none" strike="noStrike" kern="0" cap="none" spc="0" normalizeH="0" baseline="0" noProof="0" dirty="0">
                <a:ln>
                  <a:noFill/>
                </a:ln>
                <a:solidFill>
                  <a:prstClr val="black"/>
                </a:solidFill>
                <a:effectLst/>
                <a:uLnTx/>
                <a:uFillTx/>
              </a:endParaRPr>
            </a:p>
          </p:txBody>
        </p:sp>
        <p:sp>
          <p:nvSpPr>
            <p:cNvPr id="15" name="Text 5"/>
            <p:cNvSpPr/>
            <p:nvPr/>
          </p:nvSpPr>
          <p:spPr>
            <a:xfrm>
              <a:off x="3265066" y="2894930"/>
              <a:ext cx="2461394"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قد يُنشئ قنوات اتصال موازية تتجاوز الهيكل الرسمي وتُضعف من سلطة القرار الرسمي، مما يُفضي إلى الفوضى المعلوماتية.</a:t>
              </a:r>
              <a:endParaRPr kumimoji="0" lang="ar-SA" sz="1600" b="0" i="0" u="none" strike="noStrike" kern="0" cap="none" spc="0" normalizeH="0" baseline="0" noProof="0" dirty="0">
                <a:ln>
                  <a:noFill/>
                </a:ln>
                <a:solidFill>
                  <a:prstClr val="black"/>
                </a:solidFill>
                <a:effectLst/>
                <a:uLnTx/>
                <a:uFillTx/>
              </a:endParaRPr>
            </a:p>
          </p:txBody>
        </p:sp>
        <p:pic>
          <p:nvPicPr>
            <p:cNvPr id="16"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612380"/>
              <a:ext cx="2628230" cy="892225"/>
            </a:xfrm>
            <a:prstGeom prst="rect">
              <a:avLst/>
            </a:prstGeom>
          </p:spPr>
        </p:pic>
        <p:sp>
          <p:nvSpPr>
            <p:cNvPr id="17" name="Text 6"/>
            <p:cNvSpPr/>
            <p:nvPr/>
          </p:nvSpPr>
          <p:spPr>
            <a:xfrm>
              <a:off x="1406947" y="2626668"/>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الإدارة الذكية للنفوذ</a:t>
              </a:r>
              <a:endParaRPr kumimoji="0" lang="ar-SA" sz="1600" b="0" i="0" u="none" strike="noStrike" kern="0" cap="none" spc="0" normalizeH="0" baseline="0" noProof="0" dirty="0">
                <a:ln>
                  <a:noFill/>
                </a:ln>
                <a:solidFill>
                  <a:prstClr val="black"/>
                </a:solidFill>
                <a:effectLst/>
                <a:uLnTx/>
                <a:uFillTx/>
              </a:endParaRPr>
            </a:p>
          </p:txBody>
        </p:sp>
        <p:sp>
          <p:nvSpPr>
            <p:cNvPr id="18" name="Text 7"/>
            <p:cNvSpPr/>
            <p:nvPr/>
          </p:nvSpPr>
          <p:spPr>
            <a:xfrm>
              <a:off x="496119" y="2894930"/>
              <a:ext cx="2461394"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المدير الناجح يُدرك مواطن النفوذ غير الرسمي في فريقه ويوظّفه لدعم مسارات الاتصال الرسمية بدلًا من مقاومته.</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500591940"/>
      </p:ext>
    </p:extLst>
  </p:cSld>
  <p:clrMapOvr>
    <a:masterClrMapping/>
  </p:clrMapOvr>
  <mc:AlternateContent xmlns:mc="http://schemas.openxmlformats.org/markup-compatibility/2006" xmlns:p14="http://schemas.microsoft.com/office/powerpoint/2010/main">
    <mc:Choice Requires="p14">
      <p:transition p14:dur="10" advTm="97901"/>
    </mc:Choice>
    <mc:Fallback xmlns="">
      <p:transition advTm="9790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BC5D3-0F6E-B5B7-3D6A-B65C1491B1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00E820-3DA7-0C86-30C6-9528A08A233D}"/>
              </a:ext>
            </a:extLst>
          </p:cNvPr>
          <p:cNvSpPr/>
          <p:nvPr/>
        </p:nvSpPr>
        <p:spPr>
          <a:xfrm>
            <a:off x="208009" y="1459014"/>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25910B-0D6E-A138-A614-12DB4EBD22AE}"/>
              </a:ext>
            </a:extLst>
          </p:cNvPr>
          <p:cNvSpPr txBox="1"/>
          <p:nvPr/>
        </p:nvSpPr>
        <p:spPr>
          <a:xfrm>
            <a:off x="3345366" y="588402"/>
            <a:ext cx="5709424" cy="523220"/>
          </a:xfrm>
          <a:prstGeom prst="rect">
            <a:avLst/>
          </a:prstGeom>
          <a:noFill/>
        </p:spPr>
        <p:txBody>
          <a:bodyPr wrap="square" rtlCol="0">
            <a:spAutoFit/>
          </a:bodyPr>
          <a:lstStyle/>
          <a:p>
            <a:pPr algn="ctr" rtl="1"/>
            <a:r>
              <a:rPr lang="ar-EG" sz="2800" b="1">
                <a:latin typeface="Alexandria" charset="0"/>
                <a:cs typeface="Alexandria" charset="0"/>
              </a:rPr>
              <a:t>تابع: المفاهيم الإدارية الجوهرية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47202701-0C20-E3FD-BF3B-424D2F590CE6}"/>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55BBD4-D238-2EF7-92A4-C8738A894D14}"/>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FB3CA7-A3BC-44FF-7641-870E7403DDDB}"/>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71DC504-4158-935D-3DEC-3B02AB670D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2321FCE8-605A-2031-9F1A-B0E7EF4CD70D}"/>
              </a:ext>
            </a:extLst>
          </p:cNvPr>
          <p:cNvGrpSpPr/>
          <p:nvPr/>
        </p:nvGrpSpPr>
        <p:grpSpPr>
          <a:xfrm>
            <a:off x="900743" y="1726476"/>
            <a:ext cx="10579549" cy="4384392"/>
            <a:chOff x="38919" y="918715"/>
            <a:chExt cx="8608963" cy="3305994"/>
          </a:xfrm>
        </p:grpSpPr>
        <p:sp>
          <p:nvSpPr>
            <p:cNvPr id="2" name="Shape 0"/>
            <p:cNvSpPr/>
            <p:nvPr/>
          </p:nvSpPr>
          <p:spPr>
            <a:xfrm>
              <a:off x="7181983" y="918715"/>
              <a:ext cx="1465898" cy="417205"/>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1"/>
            <p:cNvSpPr/>
            <p:nvPr/>
          </p:nvSpPr>
          <p:spPr>
            <a:xfrm>
              <a:off x="7482557" y="955923"/>
              <a:ext cx="1090910"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المفهوم الرابع</a:t>
              </a:r>
              <a:endParaRPr kumimoji="0" lang="ar-SA" sz="1600" b="1" i="0" u="none" strike="noStrike" kern="0" cap="none" spc="0" normalizeH="0" baseline="0" noProof="0" dirty="0">
                <a:ln>
                  <a:noFill/>
                </a:ln>
                <a:solidFill>
                  <a:prstClr val="black"/>
                </a:solidFill>
                <a:effectLst/>
                <a:uLnTx/>
                <a:uFillTx/>
              </a:endParaRPr>
            </a:p>
          </p:txBody>
        </p:sp>
        <p:sp>
          <p:nvSpPr>
            <p:cNvPr id="8" name="Text 2"/>
            <p:cNvSpPr/>
            <p:nvPr/>
          </p:nvSpPr>
          <p:spPr>
            <a:xfrm>
              <a:off x="1796384" y="918716"/>
              <a:ext cx="5385600" cy="38754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تفويض السلطة</a:t>
              </a:r>
              <a:endParaRPr kumimoji="0" lang="ar-SA" sz="2400" b="1" i="0" u="none" strike="noStrike" kern="0" cap="none" spc="0" normalizeH="0" baseline="0" noProof="0" dirty="0">
                <a:ln>
                  <a:noFill/>
                </a:ln>
                <a:solidFill>
                  <a:prstClr val="black"/>
                </a:solidFill>
                <a:effectLst/>
                <a:uLnTx/>
                <a:uFillTx/>
              </a:endParaRPr>
            </a:p>
          </p:txBody>
        </p:sp>
        <p:sp>
          <p:nvSpPr>
            <p:cNvPr id="9" name="Text 3"/>
            <p:cNvSpPr/>
            <p:nvPr/>
          </p:nvSpPr>
          <p:spPr>
            <a:xfrm>
              <a:off x="38919" y="1775073"/>
              <a:ext cx="8608963"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هو الحق المفوَّض لمديرين وعاملين في صنع قرارات دون الرجوع للمستوى الأعلى، ويرتبط بالهيكل التنظيمي.</a:t>
              </a:r>
              <a:endParaRPr kumimoji="0" lang="ar-SA" sz="1600" b="0" i="0" u="none" strike="noStrike" kern="0" cap="none" spc="0" normalizeH="0" baseline="0" noProof="0" dirty="0">
                <a:ln>
                  <a:noFill/>
                </a:ln>
                <a:solidFill>
                  <a:prstClr val="black"/>
                </a:solidFill>
                <a:effectLst/>
                <a:uLnTx/>
                <a:uFillTx/>
              </a:endParaRPr>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2113062"/>
              <a:ext cx="310083" cy="310083"/>
            </a:xfrm>
            <a:prstGeom prst="rect">
              <a:avLst/>
            </a:prstGeom>
          </p:spPr>
        </p:pic>
        <p:sp>
          <p:nvSpPr>
            <p:cNvPr id="12" name="Text 4"/>
            <p:cNvSpPr/>
            <p:nvPr/>
          </p:nvSpPr>
          <p:spPr>
            <a:xfrm>
              <a:off x="7078117" y="2578150"/>
              <a:ext cx="1569765"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التفرغ للمهام الأساسية</a:t>
              </a:r>
              <a:endParaRPr kumimoji="0" lang="ar-SA" sz="1600" b="0" i="0" u="none" strike="noStrike" kern="0" cap="none" spc="0" normalizeH="0" baseline="0" noProof="0" dirty="0">
                <a:ln>
                  <a:noFill/>
                </a:ln>
                <a:solidFill>
                  <a:prstClr val="black"/>
                </a:solidFill>
                <a:effectLst/>
                <a:uLnTx/>
                <a:uFillTx/>
              </a:endParaRPr>
            </a:p>
          </p:txBody>
        </p:sp>
        <p:sp>
          <p:nvSpPr>
            <p:cNvPr id="13" name="Text 5"/>
            <p:cNvSpPr/>
            <p:nvPr/>
          </p:nvSpPr>
          <p:spPr>
            <a:xfrm>
              <a:off x="4649539" y="2846412"/>
              <a:ext cx="399834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يتفرغ المدير لمهامه الأساسية ليركز فيها ويبدع.</a:t>
              </a:r>
              <a:endParaRPr kumimoji="0" lang="ar-SA" sz="1600" b="0" i="0" u="none" strike="noStrike" kern="0" cap="none" spc="0" normalizeH="0" baseline="0" noProof="0" dirty="0">
                <a:ln>
                  <a:noFill/>
                </a:ln>
                <a:solidFill>
                  <a:prstClr val="black"/>
                </a:solidFill>
                <a:effectLst/>
                <a:uLnTx/>
                <a:uFillTx/>
              </a:endParaRPr>
            </a:p>
          </p:txBody>
        </p:sp>
        <p:pic>
          <p:nvPicPr>
            <p:cNvPr id="1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4452" y="2113062"/>
              <a:ext cx="310083" cy="310083"/>
            </a:xfrm>
            <a:prstGeom prst="rect">
              <a:avLst/>
            </a:prstGeom>
          </p:spPr>
        </p:pic>
        <p:sp>
          <p:nvSpPr>
            <p:cNvPr id="15" name="Text 6"/>
            <p:cNvSpPr/>
            <p:nvPr/>
          </p:nvSpPr>
          <p:spPr>
            <a:xfrm>
              <a:off x="2943969" y="2578150"/>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تجنب الإرهاق والتوتر</a:t>
              </a:r>
              <a:endParaRPr kumimoji="0" lang="ar-SA" sz="1600" b="0" i="0" u="none" strike="noStrike" kern="0" cap="none" spc="0" normalizeH="0" baseline="0" noProof="0" dirty="0">
                <a:ln>
                  <a:noFill/>
                </a:ln>
                <a:solidFill>
                  <a:prstClr val="black"/>
                </a:solidFill>
                <a:effectLst/>
                <a:uLnTx/>
                <a:uFillTx/>
              </a:endParaRPr>
            </a:p>
          </p:txBody>
        </p:sp>
        <p:sp>
          <p:nvSpPr>
            <p:cNvPr id="16" name="Text 7"/>
            <p:cNvSpPr/>
            <p:nvPr/>
          </p:nvSpPr>
          <p:spPr>
            <a:xfrm>
              <a:off x="496119" y="2846412"/>
              <a:ext cx="3998416"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تجنب الإرهاق والتوتر وآثارهما السلبية على الأداء.</a:t>
              </a:r>
              <a:endParaRPr kumimoji="0" lang="ar-SA" sz="1600" b="0" i="0" u="none" strike="noStrike" kern="0" cap="none" spc="0" normalizeH="0" baseline="0" noProof="0" dirty="0">
                <a:ln>
                  <a:noFill/>
                </a:ln>
                <a:solidFill>
                  <a:prstClr val="black"/>
                </a:solidFill>
                <a:effectLst/>
                <a:uLnTx/>
                <a:uFillTx/>
              </a:endParaRPr>
            </a:p>
          </p:txBody>
        </p:sp>
        <p:pic>
          <p:nvPicPr>
            <p:cNvPr id="1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292897"/>
              <a:ext cx="310083" cy="310083"/>
            </a:xfrm>
            <a:prstGeom prst="rect">
              <a:avLst/>
            </a:prstGeom>
          </p:spPr>
        </p:pic>
        <p:sp>
          <p:nvSpPr>
            <p:cNvPr id="19" name="Text 8"/>
            <p:cNvSpPr/>
            <p:nvPr/>
          </p:nvSpPr>
          <p:spPr>
            <a:xfrm>
              <a:off x="7097316" y="3757985"/>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إدارة أفضل للوقت</a:t>
              </a:r>
              <a:endParaRPr kumimoji="0" lang="ar-SA" sz="1600" b="0" i="0" u="none" strike="noStrike" kern="0" cap="none" spc="0" normalizeH="0" baseline="0" noProof="0" dirty="0">
                <a:ln>
                  <a:noFill/>
                </a:ln>
                <a:solidFill>
                  <a:prstClr val="black"/>
                </a:solidFill>
                <a:effectLst/>
                <a:uLnTx/>
                <a:uFillTx/>
              </a:endParaRPr>
            </a:p>
          </p:txBody>
        </p:sp>
        <p:sp>
          <p:nvSpPr>
            <p:cNvPr id="20" name="Text 9"/>
            <p:cNvSpPr/>
            <p:nvPr/>
          </p:nvSpPr>
          <p:spPr>
            <a:xfrm>
              <a:off x="4649539" y="4026247"/>
              <a:ext cx="399834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استثمار الوقت بكفاءة أعلى في المهام ذات الأولوية.</a:t>
              </a:r>
              <a:endParaRPr kumimoji="0" lang="ar-SA" sz="1600" b="0" i="0" u="none" strike="noStrike" kern="0" cap="none" spc="0" normalizeH="0" baseline="0" noProof="0" dirty="0">
                <a:ln>
                  <a:noFill/>
                </a:ln>
                <a:solidFill>
                  <a:prstClr val="black"/>
                </a:solidFill>
                <a:effectLst/>
                <a:uLnTx/>
                <a:uFillTx/>
              </a:endParaRPr>
            </a:p>
          </p:txBody>
        </p:sp>
        <p:pic>
          <p:nvPicPr>
            <p:cNvPr id="21"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292897"/>
              <a:ext cx="310083" cy="310083"/>
            </a:xfrm>
            <a:prstGeom prst="rect">
              <a:avLst/>
            </a:prstGeom>
          </p:spPr>
        </p:pic>
        <p:sp>
          <p:nvSpPr>
            <p:cNvPr id="22" name="Text 10"/>
            <p:cNvSpPr/>
            <p:nvPr/>
          </p:nvSpPr>
          <p:spPr>
            <a:xfrm>
              <a:off x="2943969" y="3757985"/>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ديمقراطية الإدارة</a:t>
              </a:r>
              <a:endParaRPr kumimoji="0" lang="ar-SA" sz="1600" b="0" i="0" u="none" strike="noStrike" kern="0" cap="none" spc="0" normalizeH="0" baseline="0" noProof="0" dirty="0">
                <a:ln>
                  <a:noFill/>
                </a:ln>
                <a:solidFill>
                  <a:prstClr val="black"/>
                </a:solidFill>
                <a:effectLst/>
                <a:uLnTx/>
                <a:uFillTx/>
              </a:endParaRPr>
            </a:p>
          </p:txBody>
        </p:sp>
        <p:sp>
          <p:nvSpPr>
            <p:cNvPr id="23" name="Text 11"/>
            <p:cNvSpPr/>
            <p:nvPr/>
          </p:nvSpPr>
          <p:spPr>
            <a:xfrm>
              <a:off x="496119" y="4026247"/>
              <a:ext cx="3998416"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التحرك نحو ديمقراطية الإدارة وكسب حب وولاء المرؤوسين.</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974061561"/>
      </p:ext>
    </p:extLst>
  </p:cSld>
  <p:clrMapOvr>
    <a:masterClrMapping/>
  </p:clrMapOvr>
  <mc:AlternateContent xmlns:mc="http://schemas.openxmlformats.org/markup-compatibility/2006" xmlns:p14="http://schemas.microsoft.com/office/powerpoint/2010/main">
    <mc:Choice Requires="p14">
      <p:transition p14:dur="10" advTm="153864"/>
    </mc:Choice>
    <mc:Fallback xmlns="">
      <p:transition advTm="1538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2F23E-6B57-818F-F0C4-064B4BA163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A4829E-201F-8363-CDD7-2EBB16338BFB}"/>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6F02BE-D45F-CDC2-0E10-350F8B04FD96}"/>
              </a:ext>
            </a:extLst>
          </p:cNvPr>
          <p:cNvSpPr txBox="1"/>
          <p:nvPr/>
        </p:nvSpPr>
        <p:spPr>
          <a:xfrm>
            <a:off x="3216877" y="588402"/>
            <a:ext cx="6356380" cy="523220"/>
          </a:xfrm>
          <a:prstGeom prst="rect">
            <a:avLst/>
          </a:prstGeom>
          <a:noFill/>
        </p:spPr>
        <p:txBody>
          <a:bodyPr wrap="square" rtlCol="0">
            <a:spAutoFit/>
          </a:bodyPr>
          <a:lstStyle/>
          <a:p>
            <a:r>
              <a:rPr lang="ar-EG" sz="2800" b="1">
                <a:latin typeface="Alexandria" charset="0"/>
                <a:cs typeface="Alexandria" charset="0"/>
              </a:rPr>
              <a:t>تابع: المفاهيم الإدارية الجوهرية</a:t>
            </a:r>
          </a:p>
        </p:txBody>
      </p:sp>
      <p:sp>
        <p:nvSpPr>
          <p:cNvPr id="5" name="Rectangle 4">
            <a:extLst>
              <a:ext uri="{FF2B5EF4-FFF2-40B4-BE49-F238E27FC236}">
                <a16:creationId xmlns:a16="http://schemas.microsoft.com/office/drawing/2014/main" id="{BF3F1268-A7BB-4A0F-FF93-28B67E3E8A60}"/>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E96326-B654-3825-3D06-4641248A9A0D}"/>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76FCE3-02E4-CE01-06EB-CCC33FB2D201}"/>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EDFFAC8-DF22-3638-6E87-73DC71A12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23571D8C-2FDF-DBBE-38D9-D5FBEFD51B6C}"/>
              </a:ext>
            </a:extLst>
          </p:cNvPr>
          <p:cNvGrpSpPr/>
          <p:nvPr/>
        </p:nvGrpSpPr>
        <p:grpSpPr>
          <a:xfrm>
            <a:off x="511927" y="1726477"/>
            <a:ext cx="11168144" cy="3871435"/>
            <a:chOff x="406822" y="1580331"/>
            <a:chExt cx="8245822" cy="1982763"/>
          </a:xfrm>
        </p:grpSpPr>
        <p:sp>
          <p:nvSpPr>
            <p:cNvPr id="2" name="Text 0"/>
            <p:cNvSpPr/>
            <p:nvPr/>
          </p:nvSpPr>
          <p:spPr>
            <a:xfrm>
              <a:off x="2582168" y="1580331"/>
              <a:ext cx="6065713"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التفويض الإداري وانعكاساته على الاتصال</a:t>
              </a:r>
              <a:endParaRPr kumimoji="0" lang="ar-SA" sz="20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1"/>
            <p:cNvSpPr/>
            <p:nvPr/>
          </p:nvSpPr>
          <p:spPr>
            <a:xfrm>
              <a:off x="406822" y="2153915"/>
              <a:ext cx="4103191" cy="1409179"/>
            </a:xfrm>
            <a:prstGeom prst="roundRect">
              <a:avLst>
                <a:gd name="adj" fmla="val 6338"/>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2"/>
            <p:cNvSpPr/>
            <p:nvPr/>
          </p:nvSpPr>
          <p:spPr>
            <a:xfrm>
              <a:off x="2006426" y="2277889"/>
              <a:ext cx="237961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عندما يكون التفويض واضحًا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3"/>
            <p:cNvSpPr/>
            <p:nvPr/>
          </p:nvSpPr>
          <p:spPr>
            <a:xfrm>
              <a:off x="530796" y="2595711"/>
              <a:ext cx="3855244"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يعرف الموظف المُفوَّض نطاق صلاحياته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يتخذ القرارات التشغيلية باستقلالية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يُقلّل الحاجة إلى الرجوع المستمر للإدارة العليا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يُسرّع الاتصال ويُحسّن الاستجابة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4"/>
            <p:cNvSpPr/>
            <p:nvPr/>
          </p:nvSpPr>
          <p:spPr>
            <a:xfrm>
              <a:off x="6262687" y="2277889"/>
              <a:ext cx="238995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عندما يكون التفويض مُبهمًا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4728046" y="2595711"/>
              <a:ext cx="3924598"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يتردد الموظف في الاتصال أو اتخاذ القرار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يُكثر من طلب التأكيد من الإدارة العليا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تتراكم الرسائل ويتأخر البتّ فيها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تنشأ قنوات اتصال غير رسمية لملء الفراغ</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151409294"/>
      </p:ext>
    </p:extLst>
  </p:cSld>
  <p:clrMapOvr>
    <a:masterClrMapping/>
  </p:clrMapOvr>
  <mc:AlternateContent xmlns:mc="http://schemas.openxmlformats.org/markup-compatibility/2006" xmlns:p14="http://schemas.microsoft.com/office/powerpoint/2010/main">
    <mc:Choice Requires="p14">
      <p:transition p14:dur="10" advTm="130824"/>
    </mc:Choice>
    <mc:Fallback xmlns="">
      <p:transition advTm="1308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CF81C-8D55-88DA-4F1B-3BA583AEED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862908-3BE8-54C6-ECCE-8C01FAD98CA6}"/>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B213CA-4089-DA11-1A2E-54833B4B1A96}"/>
              </a:ext>
            </a:extLst>
          </p:cNvPr>
          <p:cNvSpPr txBox="1"/>
          <p:nvPr/>
        </p:nvSpPr>
        <p:spPr>
          <a:xfrm>
            <a:off x="3345366" y="588402"/>
            <a:ext cx="5709424" cy="523220"/>
          </a:xfrm>
          <a:prstGeom prst="rect">
            <a:avLst/>
          </a:prstGeom>
          <a:noFill/>
        </p:spPr>
        <p:txBody>
          <a:bodyPr wrap="square" rtlCol="0">
            <a:spAutoFit/>
          </a:bodyPr>
          <a:lstStyle/>
          <a:p>
            <a:pPr algn="ctr" rtl="1"/>
            <a:r>
              <a:rPr lang="ar-EG" sz="2800" b="1">
                <a:latin typeface="Alexandria" charset="0"/>
                <a:cs typeface="Alexandria" charset="0"/>
              </a:rPr>
              <a:t>تابع: المفاهيم الإدارية الجوهرية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9C8D9359-B8B3-DDA4-D897-CEA6D1C5A348}"/>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B43BB4-E7E6-7662-252F-34D9F6FC1E9B}"/>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658E96-7692-2F6C-2DDB-2CFA27CBDFAF}"/>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D7B0FB2-7251-CC7A-5F8C-9C5B3C123B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FC82CC2-D6A0-135E-04AC-7F7BE5507D03}"/>
              </a:ext>
            </a:extLst>
          </p:cNvPr>
          <p:cNvGrpSpPr/>
          <p:nvPr/>
        </p:nvGrpSpPr>
        <p:grpSpPr>
          <a:xfrm>
            <a:off x="503663" y="1877429"/>
            <a:ext cx="11184673" cy="4385768"/>
            <a:chOff x="477546" y="1074542"/>
            <a:chExt cx="4859588" cy="2663351"/>
          </a:xfrm>
        </p:grpSpPr>
        <p:sp>
          <p:nvSpPr>
            <p:cNvPr id="4" name="Shape 0">
              <a:extLst>
                <a:ext uri="{FF2B5EF4-FFF2-40B4-BE49-F238E27FC236}">
                  <a16:creationId xmlns:a16="http://schemas.microsoft.com/office/drawing/2014/main" id="{990F492F-6490-D072-70D0-46FF51E051F8}"/>
                </a:ext>
              </a:extLst>
            </p:cNvPr>
            <p:cNvSpPr/>
            <p:nvPr/>
          </p:nvSpPr>
          <p:spPr>
            <a:xfrm>
              <a:off x="4091148" y="1074542"/>
              <a:ext cx="1127733" cy="410465"/>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8" name="Text 1">
              <a:extLst>
                <a:ext uri="{FF2B5EF4-FFF2-40B4-BE49-F238E27FC236}">
                  <a16:creationId xmlns:a16="http://schemas.microsoft.com/office/drawing/2014/main" id="{DC818AA4-0036-110F-15D6-C5153B457FBA}"/>
                </a:ext>
              </a:extLst>
            </p:cNvPr>
            <p:cNvSpPr/>
            <p:nvPr/>
          </p:nvSpPr>
          <p:spPr>
            <a:xfrm>
              <a:off x="3866331" y="1217637"/>
              <a:ext cx="1228576"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المفهوم الخامس</a:t>
              </a:r>
              <a:endParaRPr kumimoji="0" lang="ar-SA" sz="1600" b="1" i="0" u="none" strike="noStrike" kern="0" cap="none" spc="0" normalizeH="0" baseline="0" noProof="0" dirty="0">
                <a:ln>
                  <a:noFill/>
                </a:ln>
                <a:solidFill>
                  <a:prstClr val="black"/>
                </a:solidFill>
                <a:effectLst/>
                <a:uLnTx/>
                <a:uFillTx/>
              </a:endParaRPr>
            </a:p>
          </p:txBody>
        </p:sp>
        <p:sp>
          <p:nvSpPr>
            <p:cNvPr id="9" name="Text 2">
              <a:extLst>
                <a:ext uri="{FF2B5EF4-FFF2-40B4-BE49-F238E27FC236}">
                  <a16:creationId xmlns:a16="http://schemas.microsoft.com/office/drawing/2014/main" id="{AA44D632-143E-D5CD-F5C3-6B2AD6FB3239}"/>
                </a:ext>
              </a:extLst>
            </p:cNvPr>
            <p:cNvSpPr/>
            <p:nvPr/>
          </p:nvSpPr>
          <p:spPr>
            <a:xfrm>
              <a:off x="695801" y="1137277"/>
              <a:ext cx="3109489"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تنظيم المصفوفة</a:t>
              </a:r>
              <a:endParaRPr kumimoji="0" lang="ar-SA" sz="2400" b="1" i="0" u="none" strike="noStrike" kern="0" cap="none" spc="0" normalizeH="0" baseline="0" noProof="0" dirty="0">
                <a:ln>
                  <a:noFill/>
                </a:ln>
                <a:solidFill>
                  <a:prstClr val="black"/>
                </a:solidFill>
                <a:effectLst/>
                <a:uLnTx/>
                <a:uFillTx/>
              </a:endParaRPr>
            </a:p>
          </p:txBody>
        </p:sp>
        <p:sp>
          <p:nvSpPr>
            <p:cNvPr id="11" name="Text 3">
              <a:extLst>
                <a:ext uri="{FF2B5EF4-FFF2-40B4-BE49-F238E27FC236}">
                  <a16:creationId xmlns:a16="http://schemas.microsoft.com/office/drawing/2014/main" id="{DC1687FB-21DB-B810-967E-620C6346AC58}"/>
                </a:ext>
              </a:extLst>
            </p:cNvPr>
            <p:cNvSpPr/>
            <p:nvPr/>
          </p:nvSpPr>
          <p:spPr>
            <a:xfrm>
              <a:off x="477546" y="2281944"/>
              <a:ext cx="485958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يتم تجميع اختصاصيين وفنيين من إدارات وأقسام وظيفية معينة في فريق عمل مؤقت أو أكثر لإنجاز مشروع معين، ثم يعود كل عضو لوظيفته الأصلية بعد انتهاء المشروع.</a:t>
              </a:r>
              <a:endParaRPr kumimoji="0" lang="ar-SA" sz="1600" b="0" i="0" u="none" strike="noStrike" kern="0" cap="none" spc="0" normalizeH="0" baseline="0" noProof="0" dirty="0">
                <a:ln>
                  <a:noFill/>
                </a:ln>
                <a:solidFill>
                  <a:prstClr val="black"/>
                </a:solidFill>
                <a:effectLst/>
                <a:uLnTx/>
                <a:uFillTx/>
              </a:endParaRPr>
            </a:p>
          </p:txBody>
        </p:sp>
        <p:sp>
          <p:nvSpPr>
            <p:cNvPr id="12" name="Shape 4">
              <a:extLst>
                <a:ext uri="{FF2B5EF4-FFF2-40B4-BE49-F238E27FC236}">
                  <a16:creationId xmlns:a16="http://schemas.microsoft.com/office/drawing/2014/main" id="{B0D566D8-CCFE-3396-D2CA-4AC1851CFDF0}"/>
                </a:ext>
              </a:extLst>
            </p:cNvPr>
            <p:cNvSpPr/>
            <p:nvPr/>
          </p:nvSpPr>
          <p:spPr>
            <a:xfrm>
              <a:off x="496119" y="2857351"/>
              <a:ext cx="4722763" cy="880542"/>
            </a:xfrm>
            <a:prstGeom prst="roundRect">
              <a:avLst>
                <a:gd name="adj" fmla="val 5917"/>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3" name="Image 1" descr="preencoded.png">
              <a:extLst>
                <a:ext uri="{FF2B5EF4-FFF2-40B4-BE49-F238E27FC236}">
                  <a16:creationId xmlns:a16="http://schemas.microsoft.com/office/drawing/2014/main" id="{B859A3C0-0DBB-31E8-B029-BE326357D73D}"/>
                </a:ext>
              </a:extLst>
            </p:cNvPr>
            <p:cNvPicPr>
              <a:picLocks noChangeAspect="1"/>
            </p:cNvPicPr>
            <p:nvPr/>
          </p:nvPicPr>
          <p:blipFill>
            <a:blip r:embed="rId3"/>
            <a:stretch>
              <a:fillRect/>
            </a:stretch>
          </p:blipFill>
          <p:spPr>
            <a:xfrm>
              <a:off x="4939903" y="3037136"/>
              <a:ext cx="155004" cy="123974"/>
            </a:xfrm>
            <a:prstGeom prst="rect">
              <a:avLst/>
            </a:prstGeom>
          </p:spPr>
        </p:pic>
        <p:sp>
          <p:nvSpPr>
            <p:cNvPr id="14" name="Text 5">
              <a:extLst>
                <a:ext uri="{FF2B5EF4-FFF2-40B4-BE49-F238E27FC236}">
                  <a16:creationId xmlns:a16="http://schemas.microsoft.com/office/drawing/2014/main" id="{32C948CB-F764-A92B-821B-7DF08C150E6C}"/>
                </a:ext>
              </a:extLst>
            </p:cNvPr>
            <p:cNvSpPr/>
            <p:nvPr/>
          </p:nvSpPr>
          <p:spPr>
            <a:xfrm>
              <a:off x="620092" y="2999929"/>
              <a:ext cx="4195837"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يجمع تنظيم المصفوفة بين مزايا التجميع على أساس وظيفي ومزايا التجميع على أساس المنتج، مما يجعله نموذجًا مرنًا وفعّالًا لإدارة المشاريع المتخصصة.</a:t>
              </a:r>
              <a:endParaRPr kumimoji="0" lang="ar-SA" sz="1600" b="0" i="0" u="none" strike="noStrike" kern="0" cap="none" spc="0" normalizeH="0" baseline="0" noProof="0" dirty="0">
                <a:ln>
                  <a:noFill/>
                </a:ln>
                <a:solidFill>
                  <a:prstClr val="black"/>
                </a:solidFill>
                <a:effectLst/>
                <a:uLnTx/>
                <a:uFillTx/>
              </a:endParaRPr>
            </a:p>
          </p:txBody>
        </p:sp>
      </p:grpSp>
      <p:pic>
        <p:nvPicPr>
          <p:cNvPr id="16" name="Picture 15">
            <a:extLst>
              <a:ext uri="{FF2B5EF4-FFF2-40B4-BE49-F238E27FC236}">
                <a16:creationId xmlns:a16="http://schemas.microsoft.com/office/drawing/2014/main" id="{6FE4B6F3-4E72-A120-82E8-3D34C117EAFB}"/>
              </a:ext>
            </a:extLst>
          </p:cNvPr>
          <p:cNvPicPr>
            <a:picLocks noChangeAspect="1"/>
          </p:cNvPicPr>
          <p:nvPr/>
        </p:nvPicPr>
        <p:blipFill>
          <a:blip r:embed="rId4"/>
          <a:stretch>
            <a:fillRect/>
          </a:stretch>
        </p:blipFill>
        <p:spPr>
          <a:xfrm>
            <a:off x="984445" y="1571008"/>
            <a:ext cx="1236708" cy="185799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29523958"/>
      </p:ext>
    </p:extLst>
  </p:cSld>
  <p:clrMapOvr>
    <a:masterClrMapping/>
  </p:clrMapOvr>
  <mc:AlternateContent xmlns:mc="http://schemas.openxmlformats.org/markup-compatibility/2006" xmlns:p14="http://schemas.microsoft.com/office/powerpoint/2010/main">
    <mc:Choice Requires="p14">
      <p:transition p14:dur="10" advTm="43615"/>
    </mc:Choice>
    <mc:Fallback xmlns="">
      <p:transition advTm="4361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9867B-8BFD-9FED-44EA-F76AB6AF52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F8C075-86DD-EA4B-BD2F-FD3299B5CF57}"/>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25CF56-69B3-7A0F-540B-2DCBA9160A4C}"/>
              </a:ext>
            </a:extLst>
          </p:cNvPr>
          <p:cNvSpPr txBox="1"/>
          <p:nvPr/>
        </p:nvSpPr>
        <p:spPr>
          <a:xfrm>
            <a:off x="3345366" y="588402"/>
            <a:ext cx="5709424" cy="523220"/>
          </a:xfrm>
          <a:prstGeom prst="rect">
            <a:avLst/>
          </a:prstGeom>
          <a:noFill/>
        </p:spPr>
        <p:txBody>
          <a:bodyPr wrap="square" rtlCol="0">
            <a:spAutoFit/>
          </a:bodyPr>
          <a:lstStyle/>
          <a:p>
            <a:pPr algn="ctr" rtl="1"/>
            <a:r>
              <a:rPr lang="ar-EG" sz="2800" b="1">
                <a:latin typeface="Alexandria" charset="0"/>
                <a:cs typeface="Alexandria" charset="0"/>
              </a:rPr>
              <a:t>تابع: المفاهيم الإدارية الجوهرية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2589CB3F-3FE4-2E76-7842-7ABABB3ACAB2}"/>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10318D-301C-1B81-F8C5-7B493E8B5A90}"/>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02A377-F342-35DB-BF11-D56D51C36E37}"/>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8BF2F4B0-62E3-09EE-BA34-86E00E4A7F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CA87127B-CC91-C35D-D631-EE1C707B4914}"/>
              </a:ext>
            </a:extLst>
          </p:cNvPr>
          <p:cNvGrpSpPr/>
          <p:nvPr/>
        </p:nvGrpSpPr>
        <p:grpSpPr>
          <a:xfrm>
            <a:off x="379141" y="1911841"/>
            <a:ext cx="11067698" cy="4357757"/>
            <a:chOff x="38919" y="841324"/>
            <a:chExt cx="8608964" cy="3321250"/>
          </a:xfrm>
        </p:grpSpPr>
        <p:sp>
          <p:nvSpPr>
            <p:cNvPr id="2" name="Shape 0"/>
            <p:cNvSpPr/>
            <p:nvPr/>
          </p:nvSpPr>
          <p:spPr>
            <a:xfrm>
              <a:off x="6854839" y="841324"/>
              <a:ext cx="1793044" cy="296642"/>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74273" y="908298"/>
              <a:ext cx="99194" cy="99194"/>
            </a:xfrm>
            <a:prstGeom prst="rect">
              <a:avLst/>
            </a:prstGeom>
          </p:spPr>
        </p:pic>
        <p:sp>
          <p:nvSpPr>
            <p:cNvPr id="8" name="Text 1"/>
            <p:cNvSpPr/>
            <p:nvPr/>
          </p:nvSpPr>
          <p:spPr>
            <a:xfrm>
              <a:off x="7298978" y="878532"/>
              <a:ext cx="1125736"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نشاط تطبيقي ١</a:t>
              </a:r>
              <a:endParaRPr kumimoji="0" lang="ar-SA" sz="1600" b="0" i="0" u="none" strike="noStrike" kern="0" cap="none" spc="0" normalizeH="0" baseline="0" noProof="0" dirty="0">
                <a:ln>
                  <a:noFill/>
                </a:ln>
                <a:solidFill>
                  <a:prstClr val="black"/>
                </a:solidFill>
                <a:effectLst/>
                <a:uLnTx/>
                <a:uFillTx/>
              </a:endParaRPr>
            </a:p>
          </p:txBody>
        </p:sp>
        <p:sp>
          <p:nvSpPr>
            <p:cNvPr id="9" name="Text 2"/>
            <p:cNvSpPr/>
            <p:nvPr/>
          </p:nvSpPr>
          <p:spPr>
            <a:xfrm>
              <a:off x="1886466" y="877332"/>
              <a:ext cx="4562248"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تحليل موقف إداري: أزمة التأخر في وصول المعلومات</a:t>
              </a:r>
              <a:endParaRPr kumimoji="0" lang="ar-SA" sz="1600" b="1" i="0" u="none" strike="noStrike" kern="0" cap="none" spc="0" normalizeH="0" baseline="0" noProof="0" dirty="0">
                <a:ln>
                  <a:noFill/>
                </a:ln>
                <a:solidFill>
                  <a:prstClr val="black"/>
                </a:solidFill>
                <a:effectLst/>
                <a:uLnTx/>
                <a:uFillTx/>
              </a:endParaRPr>
            </a:p>
          </p:txBody>
        </p:sp>
        <p:sp>
          <p:nvSpPr>
            <p:cNvPr id="11" name="Shape 3"/>
            <p:cNvSpPr/>
            <p:nvPr/>
          </p:nvSpPr>
          <p:spPr>
            <a:xfrm>
              <a:off x="162892" y="1489272"/>
              <a:ext cx="8484990" cy="890490"/>
            </a:xfrm>
            <a:prstGeom prst="roundRect">
              <a:avLst>
                <a:gd name="adj" fmla="val 7638"/>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2" name="Image 1" descr="preencoded.png"/>
            <p:cNvPicPr>
              <a:picLocks noChangeAspect="1"/>
            </p:cNvPicPr>
            <p:nvPr/>
          </p:nvPicPr>
          <p:blipFill>
            <a:blip r:embed="rId4"/>
            <a:stretch>
              <a:fillRect/>
            </a:stretch>
          </p:blipFill>
          <p:spPr>
            <a:xfrm>
              <a:off x="8368903" y="1877467"/>
              <a:ext cx="155004" cy="123974"/>
            </a:xfrm>
            <a:prstGeom prst="rect">
              <a:avLst/>
            </a:prstGeom>
          </p:spPr>
        </p:pic>
        <p:sp>
          <p:nvSpPr>
            <p:cNvPr id="13" name="Text 4"/>
            <p:cNvSpPr/>
            <p:nvPr/>
          </p:nvSpPr>
          <p:spPr>
            <a:xfrm>
              <a:off x="323627" y="1622998"/>
              <a:ext cx="792130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الموقف:</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في إحدى المؤسسات التعليمية، قرر مدير القسم تغيير موعد اجتماع مهم، لكن رسالته وصلت إلى بعض الموظفين فقط عبر مساعده، بينما لم يعلم الموظفون الآخرون بالتغيير إلا بعد فوات الأوان، مما أدى إلى فوضى وتأخر في الاجتماع. </a:t>
              </a:r>
              <a:endParaRPr kumimoji="0" lang="ar-SA" sz="1600" b="0" i="0" u="none" strike="noStrike" kern="0" cap="none" spc="0" normalizeH="0" baseline="0" noProof="0" dirty="0">
                <a:ln>
                  <a:noFill/>
                </a:ln>
                <a:solidFill>
                  <a:prstClr val="black"/>
                </a:solidFill>
                <a:effectLst/>
                <a:uLnTx/>
                <a:uFillTx/>
              </a:endParaRPr>
            </a:p>
          </p:txBody>
        </p:sp>
        <p:sp>
          <p:nvSpPr>
            <p:cNvPr id="15" name="Text 5"/>
            <p:cNvSpPr/>
            <p:nvPr/>
          </p:nvSpPr>
          <p:spPr>
            <a:xfrm>
              <a:off x="38919" y="2519288"/>
              <a:ext cx="8608963"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المطلوب من الطلاب:</a:t>
              </a:r>
              <a:endParaRPr kumimoji="0" lang="ar-SA" sz="1600" b="0" i="0" u="none" strike="noStrike" kern="0" cap="none" spc="0" normalizeH="0" baseline="0" noProof="0" dirty="0">
                <a:ln>
                  <a:noFill/>
                </a:ln>
                <a:solidFill>
                  <a:prstClr val="black"/>
                </a:solidFill>
                <a:effectLst/>
                <a:uLnTx/>
                <a:uFillTx/>
              </a:endParaRPr>
            </a:p>
          </p:txBody>
        </p:sp>
        <p:sp>
          <p:nvSpPr>
            <p:cNvPr id="16" name="Text 6"/>
            <p:cNvSpPr/>
            <p:nvPr/>
          </p:nvSpPr>
          <p:spPr>
            <a:xfrm>
              <a:off x="496119" y="2857277"/>
              <a:ext cx="8151763" cy="682154"/>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33000"/>
                </a:lnSpc>
                <a:spcBef>
                  <a:spcPts val="0"/>
                </a:spcBef>
                <a:spcAft>
                  <a:spcPts val="0"/>
                </a:spcAft>
                <a:buClrTx/>
                <a:buSzPct val="100000"/>
                <a:buFont typeface="+mj-lt"/>
                <a:buAutoNum type="arabicPeriod"/>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سبب المشكلة</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هل يعود إلى غموض الصلاحيات أم ضعف القناة المستخدمة؟</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 typeface="+mj-lt"/>
                <a:buAutoNum type="arabicPeriod" startAt="2"/>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الطرف المسؤول</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هل المشكلة في المدير أم في المساعد أم في النظام الإداري؟</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 typeface="+mj-lt"/>
                <a:buAutoNum type="arabicPeriod" startAt="3"/>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اقتراح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آلية تحسين</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كيف يمكن تصميم قناة اتصال رسمية واضحة لمنع تكرار هذا الموقف؟</a:t>
              </a:r>
              <a:endParaRPr kumimoji="0" lang="ar-SA" sz="1600" b="0" i="0" u="none" strike="noStrike" kern="0" cap="none" spc="0" normalizeH="0" baseline="0" noProof="0" dirty="0">
                <a:ln>
                  <a:noFill/>
                </a:ln>
                <a:solidFill>
                  <a:prstClr val="black"/>
                </a:solidFill>
                <a:effectLst/>
                <a:uLnTx/>
                <a:uFillTx/>
              </a:endParaRPr>
            </a:p>
          </p:txBody>
        </p:sp>
        <p:sp>
          <p:nvSpPr>
            <p:cNvPr id="17" name="Shape 7"/>
            <p:cNvSpPr/>
            <p:nvPr/>
          </p:nvSpPr>
          <p:spPr>
            <a:xfrm>
              <a:off x="496119" y="3678957"/>
              <a:ext cx="8151763" cy="483617"/>
            </a:xfrm>
            <a:prstGeom prst="roundRect">
              <a:avLst>
                <a:gd name="adj" fmla="val 10773"/>
              </a:avLst>
            </a:prstGeom>
            <a:solidFill>
              <a:srgbClr val="B6FC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8" name="Image 2" descr="preencoded.png"/>
            <p:cNvPicPr>
              <a:picLocks noChangeAspect="1"/>
            </p:cNvPicPr>
            <p:nvPr/>
          </p:nvPicPr>
          <p:blipFill>
            <a:blip r:embed="rId5"/>
            <a:stretch>
              <a:fillRect/>
            </a:stretch>
          </p:blipFill>
          <p:spPr>
            <a:xfrm>
              <a:off x="8368903" y="3858741"/>
              <a:ext cx="155004" cy="123974"/>
            </a:xfrm>
            <a:prstGeom prst="rect">
              <a:avLst/>
            </a:prstGeom>
          </p:spPr>
        </p:pic>
        <p:sp>
          <p:nvSpPr>
            <p:cNvPr id="19" name="Text 8"/>
            <p:cNvSpPr/>
            <p:nvPr/>
          </p:nvSpPr>
          <p:spPr>
            <a:xfrm>
              <a:off x="162892" y="3821534"/>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 ربط مفاهيم السلطة والمسؤولية والتفويض بواقع الاتصال التنظيمي اليومي.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026619140"/>
      </p:ext>
    </p:extLst>
  </p:cSld>
  <p:clrMapOvr>
    <a:masterClrMapping/>
  </p:clrMapOvr>
  <mc:AlternateContent xmlns:mc="http://schemas.openxmlformats.org/markup-compatibility/2006" xmlns:p14="http://schemas.microsoft.com/office/powerpoint/2010/main">
    <mc:Choice Requires="p14">
      <p:transition p14:dur="10" advTm="92886"/>
    </mc:Choice>
    <mc:Fallback xmlns="">
      <p:transition advTm="9288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54707-253B-B89D-FFB4-08844B107B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479682-4F34-34A2-69B0-0C08A0FE32A8}"/>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D8F9B2-13D7-18C9-0A6A-B9518C3DF93A}"/>
              </a:ext>
            </a:extLst>
          </p:cNvPr>
          <p:cNvSpPr txBox="1"/>
          <p:nvPr/>
        </p:nvSpPr>
        <p:spPr>
          <a:xfrm>
            <a:off x="3111283" y="588402"/>
            <a:ext cx="6461973" cy="523220"/>
          </a:xfrm>
          <a:prstGeom prst="rect">
            <a:avLst/>
          </a:prstGeom>
          <a:noFill/>
        </p:spPr>
        <p:txBody>
          <a:bodyPr wrap="square" rtlCol="0">
            <a:spAutoFit/>
          </a:bodyPr>
          <a:lstStyle/>
          <a:p>
            <a:r>
              <a:rPr lang="ar-EG" sz="2800" b="1">
                <a:latin typeface="Alexandria" charset="0"/>
                <a:cs typeface="Alexandria" charset="0"/>
              </a:rPr>
              <a:t>نصائح لتحقيق تنظيم إداري سليم</a:t>
            </a:r>
          </a:p>
        </p:txBody>
      </p:sp>
      <p:sp>
        <p:nvSpPr>
          <p:cNvPr id="5" name="Rectangle 4">
            <a:extLst>
              <a:ext uri="{FF2B5EF4-FFF2-40B4-BE49-F238E27FC236}">
                <a16:creationId xmlns:a16="http://schemas.microsoft.com/office/drawing/2014/main" id="{D201F812-AB91-F6B1-1604-E2F0FA04D101}"/>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08C851-22CB-D0B3-05A5-CE0C6E7E8684}"/>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17FA99-4D72-D9E7-9549-4C7C34C09F5A}"/>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CCA2F86-A8C5-4A56-8140-FB6CC4A82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B29BF40A-3958-5432-A656-B950701B1A6E}"/>
              </a:ext>
            </a:extLst>
          </p:cNvPr>
          <p:cNvGrpSpPr/>
          <p:nvPr/>
        </p:nvGrpSpPr>
        <p:grpSpPr>
          <a:xfrm>
            <a:off x="557561" y="1650730"/>
            <a:ext cx="10933881" cy="4324890"/>
            <a:chOff x="496119" y="1641872"/>
            <a:chExt cx="8151762" cy="2151981"/>
          </a:xfrm>
        </p:grpSpPr>
        <p:sp>
          <p:nvSpPr>
            <p:cNvPr id="22" name="Text 2">
              <a:extLst>
                <a:ext uri="{FF2B5EF4-FFF2-40B4-BE49-F238E27FC236}">
                  <a16:creationId xmlns:a16="http://schemas.microsoft.com/office/drawing/2014/main" id="{83F4879A-F65E-D8A0-4023-29CD056DF446}"/>
                </a:ext>
              </a:extLst>
            </p:cNvPr>
            <p:cNvSpPr/>
            <p:nvPr/>
          </p:nvSpPr>
          <p:spPr>
            <a:xfrm>
              <a:off x="4263777" y="1641872"/>
              <a:ext cx="4384104"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بناء الهيكل الوظيفي الصحيح</a:t>
              </a:r>
              <a:endParaRPr kumimoji="0" lang="ar-SA" sz="2000" b="1" i="0" u="none" strike="noStrike" kern="0" cap="none" spc="0" normalizeH="0" baseline="0" noProof="0" dirty="0">
                <a:ln>
                  <a:noFill/>
                </a:ln>
                <a:solidFill>
                  <a:prstClr val="black"/>
                </a:solidFill>
                <a:effectLst/>
                <a:uLnTx/>
                <a:uFillTx/>
              </a:endParaRPr>
            </a:p>
          </p:txBody>
        </p:sp>
        <p:pic>
          <p:nvPicPr>
            <p:cNvPr id="23" name="Image 0" descr="preencoded.png">
              <a:extLst>
                <a:ext uri="{FF2B5EF4-FFF2-40B4-BE49-F238E27FC236}">
                  <a16:creationId xmlns:a16="http://schemas.microsoft.com/office/drawing/2014/main" id="{56F6790B-058D-947E-16A8-8F2253D185C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2219251"/>
              <a:ext cx="186035" cy="186035"/>
            </a:xfrm>
            <a:prstGeom prst="rect">
              <a:avLst/>
            </a:prstGeom>
          </p:spPr>
        </p:pic>
        <p:sp>
          <p:nvSpPr>
            <p:cNvPr id="24" name="Text 3">
              <a:extLst>
                <a:ext uri="{FF2B5EF4-FFF2-40B4-BE49-F238E27FC236}">
                  <a16:creationId xmlns:a16="http://schemas.microsoft.com/office/drawing/2014/main" id="{052CF8D4-D514-DB63-545E-993E7F842096}"/>
                </a:ext>
              </a:extLst>
            </p:cNvPr>
            <p:cNvSpPr/>
            <p:nvPr/>
          </p:nvSpPr>
          <p:spPr>
            <a:xfrm>
              <a:off x="6694289" y="221545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الوظائف اللازمة فقط</a:t>
              </a:r>
              <a:endParaRPr kumimoji="0" lang="ar-SA" sz="1600"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A7EDFF52-EAAA-80EF-7641-F6DE925AE3E2}"/>
                </a:ext>
              </a:extLst>
            </p:cNvPr>
            <p:cNvSpPr/>
            <p:nvPr/>
          </p:nvSpPr>
          <p:spPr>
            <a:xfrm>
              <a:off x="4649539" y="2483718"/>
              <a:ext cx="3595315"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يجب أن يحتوي التنظيم على الوظائف اللازمة لتحقيق أهداف المنظمة، دون وظائف ليس لها دور في تحقيق هذه الأهداف.</a:t>
              </a:r>
              <a:endParaRPr kumimoji="0" lang="ar-SA" sz="1600" b="0" i="0" u="none" strike="noStrike" kern="0" cap="none" spc="0" normalizeH="0" baseline="0" noProof="0" dirty="0">
                <a:ln>
                  <a:noFill/>
                </a:ln>
                <a:solidFill>
                  <a:prstClr val="black"/>
                </a:solidFill>
                <a:effectLst/>
                <a:uLnTx/>
                <a:uFillTx/>
              </a:endParaRPr>
            </a:p>
          </p:txBody>
        </p:sp>
        <p:pic>
          <p:nvPicPr>
            <p:cNvPr id="27" name="Image 1" descr="preencoded.png">
              <a:extLst>
                <a:ext uri="{FF2B5EF4-FFF2-40B4-BE49-F238E27FC236}">
                  <a16:creationId xmlns:a16="http://schemas.microsoft.com/office/drawing/2014/main" id="{337BDE16-592E-1C56-730E-4286DB427B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61991" y="2219251"/>
              <a:ext cx="186035" cy="186035"/>
            </a:xfrm>
            <a:prstGeom prst="rect">
              <a:avLst/>
            </a:prstGeom>
          </p:spPr>
        </p:pic>
        <p:sp>
          <p:nvSpPr>
            <p:cNvPr id="28" name="Text 5">
              <a:extLst>
                <a:ext uri="{FF2B5EF4-FFF2-40B4-BE49-F238E27FC236}">
                  <a16:creationId xmlns:a16="http://schemas.microsoft.com/office/drawing/2014/main" id="{4BECFB93-BC7B-350F-B201-42B25750E653}"/>
                </a:ext>
              </a:extLst>
            </p:cNvPr>
            <p:cNvSpPr/>
            <p:nvPr/>
          </p:nvSpPr>
          <p:spPr>
            <a:xfrm>
              <a:off x="2480667" y="2215455"/>
              <a:ext cx="161084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الأوزان النسبية للوظائف</a:t>
              </a:r>
              <a:endParaRPr kumimoji="0" lang="ar-SA" sz="1600" b="0" i="0" u="none" strike="noStrike" kern="0" cap="none" spc="0" normalizeH="0" baseline="0" noProof="0" dirty="0">
                <a:ln>
                  <a:noFill/>
                </a:ln>
                <a:solidFill>
                  <a:prstClr val="black"/>
                </a:solidFill>
                <a:effectLst/>
                <a:uLnTx/>
                <a:uFillTx/>
              </a:endParaRPr>
            </a:p>
          </p:txBody>
        </p:sp>
        <p:sp>
          <p:nvSpPr>
            <p:cNvPr id="29" name="Text 6">
              <a:extLst>
                <a:ext uri="{FF2B5EF4-FFF2-40B4-BE49-F238E27FC236}">
                  <a16:creationId xmlns:a16="http://schemas.microsoft.com/office/drawing/2014/main" id="{BA43ABA2-F5C4-B9B8-77FA-07B606F102B9}"/>
                </a:ext>
              </a:extLst>
            </p:cNvPr>
            <p:cNvSpPr/>
            <p:nvPr/>
          </p:nvSpPr>
          <p:spPr>
            <a:xfrm>
              <a:off x="496119" y="2483718"/>
              <a:ext cx="3595390"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يجب إعطاء الوظائف الأساسية ذات الدور الكبير وزنًا أكبر من تلك التي لها دور أقل في تحقيق الأهداف.</a:t>
              </a:r>
              <a:endParaRPr kumimoji="0" lang="ar-SA" sz="1600" b="0" i="0" u="none" strike="noStrike" kern="0" cap="none" spc="0" normalizeH="0" baseline="0" noProof="0" dirty="0">
                <a:ln>
                  <a:noFill/>
                </a:ln>
                <a:solidFill>
                  <a:prstClr val="black"/>
                </a:solidFill>
                <a:effectLst/>
                <a:uLnTx/>
                <a:uFillTx/>
              </a:endParaRPr>
            </a:p>
          </p:txBody>
        </p:sp>
        <p:pic>
          <p:nvPicPr>
            <p:cNvPr id="30" name="Image 2" descr="preencoded.png">
              <a:extLst>
                <a:ext uri="{FF2B5EF4-FFF2-40B4-BE49-F238E27FC236}">
                  <a16:creationId xmlns:a16="http://schemas.microsoft.com/office/drawing/2014/main" id="{125A8097-8D8F-1670-4AD0-63962B7437D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3132460"/>
              <a:ext cx="186035" cy="186035"/>
            </a:xfrm>
            <a:prstGeom prst="rect">
              <a:avLst/>
            </a:prstGeom>
          </p:spPr>
        </p:pic>
        <p:sp>
          <p:nvSpPr>
            <p:cNvPr id="31" name="Text 7">
              <a:extLst>
                <a:ext uri="{FF2B5EF4-FFF2-40B4-BE49-F238E27FC236}">
                  <a16:creationId xmlns:a16="http://schemas.microsoft.com/office/drawing/2014/main" id="{DE27B533-50E7-8D33-4EA5-189E33126891}"/>
                </a:ext>
              </a:extLst>
            </p:cNvPr>
            <p:cNvSpPr/>
            <p:nvPr/>
          </p:nvSpPr>
          <p:spPr>
            <a:xfrm>
              <a:off x="6542261" y="3128665"/>
              <a:ext cx="1702594"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توحيد الوظائف المترابطة</a:t>
              </a:r>
              <a:endParaRPr kumimoji="0" lang="ar-SA" sz="1600" b="0" i="0" u="none" strike="noStrike" kern="0" cap="none" spc="0" normalizeH="0" baseline="0" noProof="0" dirty="0">
                <a:ln>
                  <a:noFill/>
                </a:ln>
                <a:solidFill>
                  <a:prstClr val="black"/>
                </a:solidFill>
                <a:effectLst/>
                <a:uLnTx/>
                <a:uFillTx/>
              </a:endParaRPr>
            </a:p>
          </p:txBody>
        </p:sp>
        <p:sp>
          <p:nvSpPr>
            <p:cNvPr id="32" name="Text 8">
              <a:extLst>
                <a:ext uri="{FF2B5EF4-FFF2-40B4-BE49-F238E27FC236}">
                  <a16:creationId xmlns:a16="http://schemas.microsoft.com/office/drawing/2014/main" id="{90EA90E0-5144-343D-D935-D64DD1F049CB}"/>
                </a:ext>
              </a:extLst>
            </p:cNvPr>
            <p:cNvSpPr/>
            <p:nvPr/>
          </p:nvSpPr>
          <p:spPr>
            <a:xfrm>
              <a:off x="4649539" y="3396928"/>
              <a:ext cx="3595315"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تُدرج الوظائف المرتبطة والتي بينها اتصال وعلاقات وثيقة تحت رئاسة تنظيمية واحدة.</a:t>
              </a:r>
              <a:endParaRPr kumimoji="0" lang="ar-SA" sz="1600" b="0" i="0" u="none" strike="noStrike" kern="0" cap="none" spc="0" normalizeH="0" baseline="0" noProof="0" dirty="0">
                <a:ln>
                  <a:noFill/>
                </a:ln>
                <a:solidFill>
                  <a:prstClr val="black"/>
                </a:solidFill>
                <a:effectLst/>
                <a:uLnTx/>
                <a:uFillTx/>
              </a:endParaRPr>
            </a:p>
          </p:txBody>
        </p:sp>
        <p:pic>
          <p:nvPicPr>
            <p:cNvPr id="33" name="Image 3" descr="preencoded.png">
              <a:extLst>
                <a:ext uri="{FF2B5EF4-FFF2-40B4-BE49-F238E27FC236}">
                  <a16:creationId xmlns:a16="http://schemas.microsoft.com/office/drawing/2014/main" id="{896EAC9E-56A7-A392-ECE2-19559FDD5A1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61991" y="3132460"/>
              <a:ext cx="186035" cy="186035"/>
            </a:xfrm>
            <a:prstGeom prst="rect">
              <a:avLst/>
            </a:prstGeom>
          </p:spPr>
        </p:pic>
        <p:sp>
          <p:nvSpPr>
            <p:cNvPr id="34" name="Text 9">
              <a:extLst>
                <a:ext uri="{FF2B5EF4-FFF2-40B4-BE49-F238E27FC236}">
                  <a16:creationId xmlns:a16="http://schemas.microsoft.com/office/drawing/2014/main" id="{3017FE1D-6BA3-AAEB-4AC5-F41B11F3317F}"/>
                </a:ext>
              </a:extLst>
            </p:cNvPr>
            <p:cNvSpPr/>
            <p:nvPr/>
          </p:nvSpPr>
          <p:spPr>
            <a:xfrm>
              <a:off x="2540943" y="312866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نطاق إشراف مناسب</a:t>
              </a:r>
              <a:endParaRPr kumimoji="0" lang="ar-SA" sz="1600" b="0" i="0" u="none" strike="noStrike" kern="0" cap="none" spc="0" normalizeH="0" baseline="0" noProof="0" dirty="0">
                <a:ln>
                  <a:noFill/>
                </a:ln>
                <a:solidFill>
                  <a:prstClr val="black"/>
                </a:solidFill>
                <a:effectLst/>
                <a:uLnTx/>
                <a:uFillTx/>
              </a:endParaRPr>
            </a:p>
          </p:txBody>
        </p:sp>
        <p:sp>
          <p:nvSpPr>
            <p:cNvPr id="35" name="Text 10">
              <a:extLst>
                <a:ext uri="{FF2B5EF4-FFF2-40B4-BE49-F238E27FC236}">
                  <a16:creationId xmlns:a16="http://schemas.microsoft.com/office/drawing/2014/main" id="{5DEDAF61-D5D4-11D6-9B0A-E3DA1F57F837}"/>
                </a:ext>
              </a:extLst>
            </p:cNvPr>
            <p:cNvSpPr/>
            <p:nvPr/>
          </p:nvSpPr>
          <p:spPr>
            <a:xfrm>
              <a:off x="496119" y="3396928"/>
              <a:ext cx="3595390"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يجب أن يكون نطاق الإشراف لأي وظيفة إشرافية مناسبًا — ليس واسعًا جدًا ولا ضيقًا جدًا.</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732211101"/>
      </p:ext>
    </p:extLst>
  </p:cSld>
  <p:clrMapOvr>
    <a:masterClrMapping/>
  </p:clrMapOvr>
  <mc:AlternateContent xmlns:mc="http://schemas.openxmlformats.org/markup-compatibility/2006" xmlns:p14="http://schemas.microsoft.com/office/powerpoint/2010/main">
    <mc:Choice Requires="p14">
      <p:transition p14:dur="10" advTm="96823"/>
    </mc:Choice>
    <mc:Fallback xmlns="">
      <p:transition advTm="968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F88E8-3376-C494-69AA-33D243E974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B84523-CE42-39AA-F123-5B1903AA800A}"/>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C74D84-706F-50B8-1710-3E942EA21774}"/>
              </a:ext>
            </a:extLst>
          </p:cNvPr>
          <p:cNvSpPr txBox="1"/>
          <p:nvPr/>
        </p:nvSpPr>
        <p:spPr>
          <a:xfrm>
            <a:off x="3111283" y="588402"/>
            <a:ext cx="6461973" cy="523220"/>
          </a:xfrm>
          <a:prstGeom prst="rect">
            <a:avLst/>
          </a:prstGeom>
          <a:noFill/>
        </p:spPr>
        <p:txBody>
          <a:bodyPr wrap="square" rtlCol="0">
            <a:spAutoFit/>
          </a:bodyPr>
          <a:lstStyle/>
          <a:p>
            <a:r>
              <a:rPr lang="ar-EG" sz="2800" b="1">
                <a:latin typeface="Alexandria" charset="0"/>
                <a:cs typeface="Alexandria" charset="0"/>
              </a:rPr>
              <a:t>نصائح لتحقيق تنظيم إداري سليم</a:t>
            </a:r>
          </a:p>
        </p:txBody>
      </p:sp>
      <p:sp>
        <p:nvSpPr>
          <p:cNvPr id="5" name="Rectangle 4">
            <a:extLst>
              <a:ext uri="{FF2B5EF4-FFF2-40B4-BE49-F238E27FC236}">
                <a16:creationId xmlns:a16="http://schemas.microsoft.com/office/drawing/2014/main" id="{384FD68F-73EF-F08B-C0DA-7373BB6A4391}"/>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01C4C3-301A-1E89-835E-A990A1B5E1D5}"/>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BE2B96-F955-B3AA-3131-85B36017D230}"/>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848FE493-54BB-470A-086A-CA3C5C5268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6B51ED49-FBF3-6FAB-7B89-BAFE5BCA847B}"/>
              </a:ext>
            </a:extLst>
          </p:cNvPr>
          <p:cNvGrpSpPr/>
          <p:nvPr/>
        </p:nvGrpSpPr>
        <p:grpSpPr>
          <a:xfrm>
            <a:off x="724830" y="1726477"/>
            <a:ext cx="10878126" cy="4161367"/>
            <a:chOff x="496119" y="1641872"/>
            <a:chExt cx="8151763" cy="2151981"/>
          </a:xfrm>
        </p:grpSpPr>
        <p:sp>
          <p:nvSpPr>
            <p:cNvPr id="4" name="Text 2"/>
            <p:cNvSpPr/>
            <p:nvPr/>
          </p:nvSpPr>
          <p:spPr>
            <a:xfrm>
              <a:off x="4748436" y="1641872"/>
              <a:ext cx="3899446"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وضوح الهيكل والاتصالات</a:t>
              </a:r>
              <a:endParaRPr kumimoji="0" lang="ar-SA" sz="2000" b="1" i="0" u="none" strike="noStrike" kern="0" cap="none" spc="0" normalizeH="0" baseline="0" noProof="0" dirty="0">
                <a:ln>
                  <a:noFill/>
                </a:ln>
                <a:solidFill>
                  <a:prstClr val="black"/>
                </a:solidFill>
                <a:effectLst/>
                <a:uLnTx/>
                <a:uFillTx/>
              </a:endParaRPr>
            </a:p>
          </p:txBody>
        </p:sp>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2219251"/>
              <a:ext cx="186035" cy="186035"/>
            </a:xfrm>
            <a:prstGeom prst="rect">
              <a:avLst/>
            </a:prstGeom>
          </p:spPr>
        </p:pic>
        <p:sp>
          <p:nvSpPr>
            <p:cNvPr id="8" name="Text 3"/>
            <p:cNvSpPr/>
            <p:nvPr/>
          </p:nvSpPr>
          <p:spPr>
            <a:xfrm>
              <a:off x="6556549" y="2215455"/>
              <a:ext cx="168830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تقليل المستويات الإدارية</a:t>
              </a:r>
              <a:endParaRPr kumimoji="0" lang="ar-SA" sz="1600" b="0" i="0" u="none" strike="noStrike" kern="0" cap="none" spc="0" normalizeH="0" baseline="0" noProof="0" dirty="0">
                <a:ln>
                  <a:noFill/>
                </a:ln>
                <a:solidFill>
                  <a:prstClr val="black"/>
                </a:solidFill>
                <a:effectLst/>
                <a:uLnTx/>
                <a:uFillTx/>
              </a:endParaRPr>
            </a:p>
          </p:txBody>
        </p:sp>
        <p:sp>
          <p:nvSpPr>
            <p:cNvPr id="9" name="Text 4"/>
            <p:cNvSpPr/>
            <p:nvPr/>
          </p:nvSpPr>
          <p:spPr>
            <a:xfrm>
              <a:off x="4649539" y="2483718"/>
              <a:ext cx="3595315"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ألا يكون هناك عدد كبير من المستويات الإدارية التي تؤدي إلى "ترهّل" المنظمة وعدم تحقيق الاتصال الفعال.</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61991" y="2219251"/>
              <a:ext cx="186035" cy="186035"/>
            </a:xfrm>
            <a:prstGeom prst="rect">
              <a:avLst/>
            </a:prstGeom>
          </p:spPr>
        </p:pic>
        <p:sp>
          <p:nvSpPr>
            <p:cNvPr id="12" name="Text 5"/>
            <p:cNvSpPr/>
            <p:nvPr/>
          </p:nvSpPr>
          <p:spPr>
            <a:xfrm>
              <a:off x="2540943" y="221545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مبدأ الرئيس الواحد</a:t>
              </a:r>
              <a:endParaRPr kumimoji="0" lang="ar-SA" sz="1600" b="0" i="0" u="none" strike="noStrike" kern="0" cap="none" spc="0" normalizeH="0" baseline="0" noProof="0" dirty="0">
                <a:ln>
                  <a:noFill/>
                </a:ln>
                <a:solidFill>
                  <a:prstClr val="black"/>
                </a:solidFill>
                <a:effectLst/>
                <a:uLnTx/>
                <a:uFillTx/>
              </a:endParaRPr>
            </a:p>
          </p:txBody>
        </p:sp>
        <p:sp>
          <p:nvSpPr>
            <p:cNvPr id="13" name="Text 6"/>
            <p:cNvSpPr/>
            <p:nvPr/>
          </p:nvSpPr>
          <p:spPr>
            <a:xfrm>
              <a:off x="496119" y="2483718"/>
              <a:ext cx="3595390"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ألا يكون لأي مرؤوس أكثر من رئيس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واحد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One Man One Boss</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3132460"/>
              <a:ext cx="186035" cy="186035"/>
            </a:xfrm>
            <a:prstGeom prst="rect">
              <a:avLst/>
            </a:prstGeom>
          </p:spPr>
        </p:pic>
        <p:sp>
          <p:nvSpPr>
            <p:cNvPr id="15" name="Text 7"/>
            <p:cNvSpPr/>
            <p:nvPr/>
          </p:nvSpPr>
          <p:spPr>
            <a:xfrm>
              <a:off x="6324302" y="3128665"/>
              <a:ext cx="1920553"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التحديد الواضح للاختصاصات</a:t>
              </a:r>
              <a:endParaRPr kumimoji="0" lang="ar-SA" sz="1600" b="0" i="0" u="none" strike="noStrike" kern="0" cap="none" spc="0" normalizeH="0" baseline="0" noProof="0" dirty="0">
                <a:ln>
                  <a:noFill/>
                </a:ln>
                <a:solidFill>
                  <a:prstClr val="black"/>
                </a:solidFill>
                <a:effectLst/>
                <a:uLnTx/>
                <a:uFillTx/>
              </a:endParaRPr>
            </a:p>
          </p:txBody>
        </p:sp>
        <p:sp>
          <p:nvSpPr>
            <p:cNvPr id="16" name="Text 8"/>
            <p:cNvSpPr/>
            <p:nvPr/>
          </p:nvSpPr>
          <p:spPr>
            <a:xfrm>
              <a:off x="4649539" y="3396928"/>
              <a:ext cx="3595315"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التحديد الواضح للاختصاصات والمسؤوليات لكل موظف ووحدة إدارية.</a:t>
              </a:r>
              <a:endParaRPr kumimoji="0" lang="ar-SA" sz="1600" b="0" i="0" u="none" strike="noStrike" kern="0" cap="none" spc="0" normalizeH="0" baseline="0" noProof="0" dirty="0">
                <a:ln>
                  <a:noFill/>
                </a:ln>
                <a:solidFill>
                  <a:prstClr val="black"/>
                </a:solidFill>
                <a:effectLst/>
                <a:uLnTx/>
                <a:uFillTx/>
              </a:endParaRPr>
            </a:p>
          </p:txBody>
        </p:sp>
        <p:pic>
          <p:nvPicPr>
            <p:cNvPr id="18"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61991" y="3132460"/>
              <a:ext cx="186035" cy="186035"/>
            </a:xfrm>
            <a:prstGeom prst="rect">
              <a:avLst/>
            </a:prstGeom>
          </p:spPr>
        </p:pic>
        <p:sp>
          <p:nvSpPr>
            <p:cNvPr id="19" name="Text 9"/>
            <p:cNvSpPr/>
            <p:nvPr/>
          </p:nvSpPr>
          <p:spPr>
            <a:xfrm>
              <a:off x="2450157" y="3128665"/>
              <a:ext cx="164135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وضوح خطوط الاتصالات</a:t>
              </a:r>
              <a:endParaRPr kumimoji="0" lang="ar-SA" sz="1600" b="0" i="0" u="none" strike="noStrike" kern="0" cap="none" spc="0" normalizeH="0" baseline="0" noProof="0" dirty="0">
                <a:ln>
                  <a:noFill/>
                </a:ln>
                <a:solidFill>
                  <a:prstClr val="black"/>
                </a:solidFill>
                <a:effectLst/>
                <a:uLnTx/>
                <a:uFillTx/>
              </a:endParaRPr>
            </a:p>
          </p:txBody>
        </p:sp>
        <p:sp>
          <p:nvSpPr>
            <p:cNvPr id="20" name="Text 10"/>
            <p:cNvSpPr/>
            <p:nvPr/>
          </p:nvSpPr>
          <p:spPr>
            <a:xfrm>
              <a:off x="496119" y="3396928"/>
              <a:ext cx="3595390"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وضوح خطوط الاتصالات الإدارية بين جميع المستويات في المنظمة.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807495380"/>
      </p:ext>
    </p:extLst>
  </p:cSld>
  <p:clrMapOvr>
    <a:masterClrMapping/>
  </p:clrMapOvr>
  <mc:AlternateContent xmlns:mc="http://schemas.openxmlformats.org/markup-compatibility/2006" xmlns:p14="http://schemas.microsoft.com/office/powerpoint/2010/main">
    <mc:Choice Requires="p14">
      <p:transition p14:dur="10" advTm="98395"/>
    </mc:Choice>
    <mc:Fallback xmlns="">
      <p:transition advTm="983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66BA1-0D0E-B6BA-CE1C-4066DCEDF4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DF538B-9E7B-83AA-B214-93B13B29004A}"/>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C40F51-7AE3-25F0-AFBA-CF72388E2F08}"/>
              </a:ext>
            </a:extLst>
          </p:cNvPr>
          <p:cNvSpPr txBox="1"/>
          <p:nvPr/>
        </p:nvSpPr>
        <p:spPr>
          <a:xfrm>
            <a:off x="3111283" y="588402"/>
            <a:ext cx="6461973" cy="523220"/>
          </a:xfrm>
          <a:prstGeom prst="rect">
            <a:avLst/>
          </a:prstGeom>
          <a:noFill/>
        </p:spPr>
        <p:txBody>
          <a:bodyPr wrap="square" rtlCol="0">
            <a:spAutoFit/>
          </a:bodyPr>
          <a:lstStyle/>
          <a:p>
            <a:r>
              <a:rPr lang="ar-EG" sz="2800" b="1">
                <a:latin typeface="Alexandria" charset="0"/>
                <a:cs typeface="Alexandria" charset="0"/>
              </a:rPr>
              <a:t>نصائح لتحقيق تنظيم إداري سليم</a:t>
            </a:r>
          </a:p>
        </p:txBody>
      </p:sp>
      <p:sp>
        <p:nvSpPr>
          <p:cNvPr id="5" name="Rectangle 4">
            <a:extLst>
              <a:ext uri="{FF2B5EF4-FFF2-40B4-BE49-F238E27FC236}">
                <a16:creationId xmlns:a16="http://schemas.microsoft.com/office/drawing/2014/main" id="{84231E4C-4ACC-51B0-4123-AC8E417541C0}"/>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4CC835-9B24-4D85-88B4-99EA61D71D98}"/>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9A9B48-255F-4646-DA86-0B9310E59E7C}"/>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FAA86E4-E9D4-ED3F-557C-B1BF523809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4FA57C13-3B7C-F990-2B43-A7ED9722210F}"/>
              </a:ext>
            </a:extLst>
          </p:cNvPr>
          <p:cNvGrpSpPr/>
          <p:nvPr/>
        </p:nvGrpSpPr>
        <p:grpSpPr>
          <a:xfrm>
            <a:off x="390293" y="1650730"/>
            <a:ext cx="11374244" cy="4324890"/>
            <a:chOff x="496119" y="1545654"/>
            <a:chExt cx="8151763" cy="2344416"/>
          </a:xfrm>
        </p:grpSpPr>
        <p:sp>
          <p:nvSpPr>
            <p:cNvPr id="4" name="Text 2"/>
            <p:cNvSpPr/>
            <p:nvPr/>
          </p:nvSpPr>
          <p:spPr>
            <a:xfrm>
              <a:off x="4163913" y="1545654"/>
              <a:ext cx="4483968" cy="38754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البيئة المادية وإجراءات العمل</a:t>
              </a:r>
              <a:endParaRPr kumimoji="0" lang="ar-SA" sz="20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 name="Shape 3"/>
            <p:cNvSpPr/>
            <p:nvPr/>
          </p:nvSpPr>
          <p:spPr>
            <a:xfrm>
              <a:off x="4633987" y="2119238"/>
              <a:ext cx="4013895" cy="724198"/>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4"/>
            <p:cNvSpPr/>
            <p:nvPr/>
          </p:nvSpPr>
          <p:spPr>
            <a:xfrm>
              <a:off x="6968579" y="2247974"/>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سلامة الترتيب المكاني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5"/>
            <p:cNvSpPr/>
            <p:nvPr/>
          </p:nvSpPr>
          <p:spPr>
            <a:xfrm>
              <a:off x="4762723" y="2516237"/>
              <a:ext cx="375642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ضمان الترتيب المكاني السليم لبيئة العمل لتسهيل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سير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لعمليات</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6"/>
            <p:cNvSpPr/>
            <p:nvPr/>
          </p:nvSpPr>
          <p:spPr>
            <a:xfrm>
              <a:off x="496119" y="2119238"/>
              <a:ext cx="3885158" cy="724198"/>
            </a:xfrm>
            <a:prstGeom prst="roundRect">
              <a:avLst>
                <a:gd name="adj" fmla="val 71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7"/>
            <p:cNvSpPr/>
            <p:nvPr/>
          </p:nvSpPr>
          <p:spPr>
            <a:xfrm>
              <a:off x="2475458" y="2247974"/>
              <a:ext cx="1905819"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توافر النماذج وأدوات العمل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8"/>
            <p:cNvSpPr/>
            <p:nvPr/>
          </p:nvSpPr>
          <p:spPr>
            <a:xfrm>
              <a:off x="624855" y="2516237"/>
              <a:ext cx="3756422"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توفير جميع النماذج والأدوات اللازمة لأداء العمل بكفاءة.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9"/>
            <p:cNvSpPr/>
            <p:nvPr/>
          </p:nvSpPr>
          <p:spPr>
            <a:xfrm>
              <a:off x="4633987" y="2967410"/>
              <a:ext cx="4013895" cy="922660"/>
            </a:xfrm>
            <a:prstGeom prst="roundRect">
              <a:avLst>
                <a:gd name="adj" fmla="val 564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0"/>
            <p:cNvSpPr/>
            <p:nvPr/>
          </p:nvSpPr>
          <p:spPr>
            <a:xfrm>
              <a:off x="6318349" y="3096146"/>
              <a:ext cx="220079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وضوح إجراءات العمل وتبسيطها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1"/>
            <p:cNvSpPr/>
            <p:nvPr/>
          </p:nvSpPr>
          <p:spPr>
            <a:xfrm>
              <a:off x="4762723" y="3364409"/>
              <a:ext cx="3756422" cy="41092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إجراءات واضحة ومبسطة تُسهّل على الموظفين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تنفيذ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مهامهم</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2"/>
            <p:cNvSpPr/>
            <p:nvPr/>
          </p:nvSpPr>
          <p:spPr>
            <a:xfrm>
              <a:off x="496119" y="2967410"/>
              <a:ext cx="4013895" cy="922660"/>
            </a:xfrm>
            <a:prstGeom prst="roundRect">
              <a:avLst>
                <a:gd name="adj" fmla="val 564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Text 13"/>
            <p:cNvSpPr/>
            <p:nvPr/>
          </p:nvSpPr>
          <p:spPr>
            <a:xfrm>
              <a:off x="2625998" y="3096146"/>
              <a:ext cx="1755279"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تجميع الأعمال المتشابهة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4"/>
            <p:cNvSpPr/>
            <p:nvPr/>
          </p:nvSpPr>
          <p:spPr>
            <a:xfrm>
              <a:off x="624855" y="3364409"/>
              <a:ext cx="3756422"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احتواء الوظيفة الواحدة على مجموعة من الأعمال المترابطة التي تحتاج نوعًا معينًا من الخبرات.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850695219"/>
      </p:ext>
    </p:extLst>
  </p:cSld>
  <p:clrMapOvr>
    <a:masterClrMapping/>
  </p:clrMapOvr>
  <mc:AlternateContent xmlns:mc="http://schemas.openxmlformats.org/markup-compatibility/2006" xmlns:p14="http://schemas.microsoft.com/office/powerpoint/2010/main">
    <mc:Choice Requires="p14">
      <p:transition p14:dur="10" advTm="107428"/>
    </mc:Choice>
    <mc:Fallback xmlns="">
      <p:transition advTm="10742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ABC51-3859-25F6-FCB1-8A9FFC1C53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0D6631-DFCC-B2F4-5424-AB9B10C2FCDE}"/>
              </a:ext>
            </a:extLst>
          </p:cNvPr>
          <p:cNvSpPr/>
          <p:nvPr/>
        </p:nvSpPr>
        <p:spPr>
          <a:xfrm>
            <a:off x="208009" y="1345306"/>
            <a:ext cx="11775981" cy="5062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CA6C15-1EF7-834D-5169-C2CB9E90034E}"/>
              </a:ext>
            </a:extLst>
          </p:cNvPr>
          <p:cNvSpPr txBox="1"/>
          <p:nvPr/>
        </p:nvSpPr>
        <p:spPr>
          <a:xfrm>
            <a:off x="3111283" y="588402"/>
            <a:ext cx="6461973" cy="523220"/>
          </a:xfrm>
          <a:prstGeom prst="rect">
            <a:avLst/>
          </a:prstGeom>
          <a:noFill/>
        </p:spPr>
        <p:txBody>
          <a:bodyPr wrap="square" rtlCol="0">
            <a:spAutoFit/>
          </a:bodyPr>
          <a:lstStyle/>
          <a:p>
            <a:r>
              <a:rPr lang="ar-EG" sz="2800" b="1">
                <a:latin typeface="Alexandria" charset="0"/>
                <a:cs typeface="Alexandria" charset="0"/>
              </a:rPr>
              <a:t>نصائح لتحقيق تنظيم إداري سليم</a:t>
            </a:r>
          </a:p>
        </p:txBody>
      </p:sp>
      <p:sp>
        <p:nvSpPr>
          <p:cNvPr id="5" name="Rectangle 4">
            <a:extLst>
              <a:ext uri="{FF2B5EF4-FFF2-40B4-BE49-F238E27FC236}">
                <a16:creationId xmlns:a16="http://schemas.microsoft.com/office/drawing/2014/main" id="{41A54BE8-9E42-AF0B-BFD9-B452C5F249A4}"/>
              </a:ext>
            </a:extLst>
          </p:cNvPr>
          <p:cNvSpPr/>
          <p:nvPr/>
        </p:nvSpPr>
        <p:spPr>
          <a:xfrm>
            <a:off x="900743" y="449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CE0E89-4403-DD50-C2B7-216DCA13AF8B}"/>
              </a:ext>
            </a:extLst>
          </p:cNvPr>
          <p:cNvSpPr txBox="1"/>
          <p:nvPr/>
        </p:nvSpPr>
        <p:spPr>
          <a:xfrm>
            <a:off x="1005991" y="5948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2FE761-B2DA-6194-FB13-0F6F9B23F2E0}"/>
              </a:ext>
            </a:extLst>
          </p:cNvPr>
          <p:cNvSpPr txBox="1"/>
          <p:nvPr/>
        </p:nvSpPr>
        <p:spPr>
          <a:xfrm>
            <a:off x="1119685" y="882380"/>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D19F897-C413-E300-7CCB-8CBE2730E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DB887F6A-1FBC-92F1-B172-A24C1BC48B01}"/>
              </a:ext>
            </a:extLst>
          </p:cNvPr>
          <p:cNvGrpSpPr/>
          <p:nvPr/>
        </p:nvGrpSpPr>
        <p:grpSpPr>
          <a:xfrm>
            <a:off x="579863" y="1726477"/>
            <a:ext cx="11148891" cy="3358479"/>
            <a:chOff x="496193" y="1761753"/>
            <a:chExt cx="8165976" cy="1912219"/>
          </a:xfrm>
        </p:grpSpPr>
        <p:sp>
          <p:nvSpPr>
            <p:cNvPr id="22" name="Text 2"/>
            <p:cNvSpPr/>
            <p:nvPr/>
          </p:nvSpPr>
          <p:spPr>
            <a:xfrm>
              <a:off x="4508078" y="1761753"/>
              <a:ext cx="413980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المرونة والتكامل التنظيمي</a:t>
              </a:r>
              <a:endParaRPr kumimoji="0" lang="ar-SA" sz="2000" b="1" i="0" u="none" strike="noStrike" kern="0" cap="none" spc="0" normalizeH="0" baseline="0" noProof="0" dirty="0">
                <a:ln>
                  <a:noFill/>
                </a:ln>
                <a:solidFill>
                  <a:prstClr val="black"/>
                </a:solidFill>
                <a:effectLst/>
                <a:uLnTx/>
                <a:uFillTx/>
              </a:endParaRPr>
            </a:p>
          </p:txBody>
        </p:sp>
        <p:pic>
          <p:nvPicPr>
            <p:cNvPr id="2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335337"/>
              <a:ext cx="2648843" cy="1338635"/>
            </a:xfrm>
            <a:prstGeom prst="rect">
              <a:avLst/>
            </a:prstGeom>
          </p:spPr>
        </p:pic>
        <p:sp>
          <p:nvSpPr>
            <p:cNvPr id="24" name="Text 3"/>
            <p:cNvSpPr/>
            <p:nvPr/>
          </p:nvSpPr>
          <p:spPr>
            <a:xfrm>
              <a:off x="6916192" y="247359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المرونة التنظيمية</a:t>
              </a:r>
              <a:endParaRPr kumimoji="0" lang="ar-SA" sz="1600" b="0" i="0" u="none" strike="noStrike" kern="0" cap="none" spc="0" normalizeH="0" baseline="0" noProof="0" dirty="0">
                <a:ln>
                  <a:noFill/>
                </a:ln>
                <a:solidFill>
                  <a:prstClr val="black"/>
                </a:solidFill>
                <a:effectLst/>
                <a:uLnTx/>
                <a:uFillTx/>
              </a:endParaRPr>
            </a:p>
          </p:txBody>
        </p:sp>
        <p:sp>
          <p:nvSpPr>
            <p:cNvPr id="26" name="Text 4"/>
            <p:cNvSpPr/>
            <p:nvPr/>
          </p:nvSpPr>
          <p:spPr>
            <a:xfrm>
              <a:off x="6151587" y="2741861"/>
              <a:ext cx="2315170" cy="79384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يجب أن يتسم التنظيم بالمرونة بحيث يسمح بإدخال تعديلات عند تغير الظروف بمجهود بسيط دون الحاجة إلى تعديلات جذرية.</a:t>
              </a:r>
              <a:endParaRPr kumimoji="0" lang="ar-SA" sz="1600" b="0" i="0" u="none" strike="noStrike" kern="0" cap="none" spc="0" normalizeH="0" baseline="0" noProof="0" dirty="0">
                <a:ln>
                  <a:noFill/>
                </a:ln>
                <a:solidFill>
                  <a:prstClr val="black"/>
                </a:solidFill>
                <a:effectLst/>
                <a:uLnTx/>
                <a:uFillTx/>
              </a:endParaRPr>
            </a:p>
          </p:txBody>
        </p:sp>
        <p:pic>
          <p:nvPicPr>
            <p:cNvPr id="27"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335337"/>
              <a:ext cx="2648917" cy="1338635"/>
            </a:xfrm>
            <a:prstGeom prst="rect">
              <a:avLst/>
            </a:prstGeom>
          </p:spPr>
        </p:pic>
        <p:sp>
          <p:nvSpPr>
            <p:cNvPr id="28" name="Text 5"/>
            <p:cNvSpPr/>
            <p:nvPr/>
          </p:nvSpPr>
          <p:spPr>
            <a:xfrm>
              <a:off x="4157663" y="247359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التنسيق بين القطاعات</a:t>
              </a:r>
              <a:endParaRPr kumimoji="0" lang="ar-SA" sz="1600" b="0" i="0" u="none" strike="noStrike" kern="0" cap="none" spc="0" normalizeH="0" baseline="0" noProof="0" dirty="0">
                <a:ln>
                  <a:noFill/>
                </a:ln>
                <a:solidFill>
                  <a:prstClr val="black"/>
                </a:solidFill>
                <a:effectLst/>
                <a:uLnTx/>
                <a:uFillTx/>
              </a:endParaRPr>
            </a:p>
          </p:txBody>
        </p:sp>
        <p:sp>
          <p:nvSpPr>
            <p:cNvPr id="29" name="Text 6"/>
            <p:cNvSpPr/>
            <p:nvPr/>
          </p:nvSpPr>
          <p:spPr>
            <a:xfrm>
              <a:off x="3392984" y="2741861"/>
              <a:ext cx="2315245" cy="79384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توافر الأسلوب التنظيمي المناسب للتنسيق بين القطاعات المختلفة لتحقيق درجة عالية من التكامل عبر اللجان الدائمة أو المؤقتة.</a:t>
              </a:r>
              <a:endParaRPr kumimoji="0" lang="ar-SA" sz="1600" b="0" i="0" u="none" strike="noStrike" kern="0" cap="none" spc="0" normalizeH="0" baseline="0" noProof="0" dirty="0">
                <a:ln>
                  <a:noFill/>
                </a:ln>
                <a:solidFill>
                  <a:prstClr val="black"/>
                </a:solidFill>
                <a:effectLst/>
                <a:uLnTx/>
                <a:uFillTx/>
              </a:endParaRPr>
            </a:p>
          </p:txBody>
        </p:sp>
        <p:pic>
          <p:nvPicPr>
            <p:cNvPr id="30"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2335337"/>
              <a:ext cx="2648843" cy="1338635"/>
            </a:xfrm>
            <a:prstGeom prst="rect">
              <a:avLst/>
            </a:prstGeom>
          </p:spPr>
        </p:pic>
        <p:sp>
          <p:nvSpPr>
            <p:cNvPr id="31" name="Text 7"/>
            <p:cNvSpPr/>
            <p:nvPr/>
          </p:nvSpPr>
          <p:spPr>
            <a:xfrm>
              <a:off x="1399059" y="247359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توزيع عادل للسلطة</a:t>
              </a:r>
              <a:endParaRPr kumimoji="0" lang="ar-SA" sz="1600" b="0" i="0" u="none" strike="noStrike" kern="0" cap="none" spc="0" normalizeH="0" baseline="0" noProof="0" dirty="0">
                <a:ln>
                  <a:noFill/>
                </a:ln>
                <a:solidFill>
                  <a:prstClr val="black"/>
                </a:solidFill>
                <a:effectLst/>
                <a:uLnTx/>
                <a:uFillTx/>
              </a:endParaRPr>
            </a:p>
          </p:txBody>
        </p:sp>
        <p:sp>
          <p:nvSpPr>
            <p:cNvPr id="32" name="Text 8"/>
            <p:cNvSpPr/>
            <p:nvPr/>
          </p:nvSpPr>
          <p:spPr>
            <a:xfrm>
              <a:off x="634454" y="2741861"/>
              <a:ext cx="2315170" cy="79384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توزيع السلطة بين القطاعات بشكل عادل بحيث لا تُمنح سلطات دون مسؤوليات مقابلة، ولا توجد واجبات دون صلاحيات كافية.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277356923"/>
      </p:ext>
    </p:extLst>
  </p:cSld>
  <p:clrMapOvr>
    <a:masterClrMapping/>
  </p:clrMapOvr>
  <mc:AlternateContent xmlns:mc="http://schemas.openxmlformats.org/markup-compatibility/2006" xmlns:p14="http://schemas.microsoft.com/office/powerpoint/2010/main">
    <mc:Choice Requires="p14">
      <p:transition p14:dur="10" advTm="67999"/>
    </mc:Choice>
    <mc:Fallback xmlns="">
      <p:transition advTm="679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790EF-21FE-3951-564D-236FF6418FA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4A6D325-58A3-6A3F-C2DF-DB802B002DD4}"/>
              </a:ext>
            </a:extLst>
          </p:cNvPr>
          <p:cNvSpPr/>
          <p:nvPr/>
        </p:nvSpPr>
        <p:spPr>
          <a:xfrm>
            <a:off x="8607914" y="737096"/>
            <a:ext cx="3584086" cy="59424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2C0EFFD-4FA6-D84D-E042-9B002BE99EF2}"/>
              </a:ext>
            </a:extLst>
          </p:cNvPr>
          <p:cNvSpPr/>
          <p:nvPr/>
        </p:nvSpPr>
        <p:spPr>
          <a:xfrm>
            <a:off x="332788" y="1180206"/>
            <a:ext cx="11418848"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7F9AD8-8E31-EEFB-85E1-F858099D0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2" name="Group 21">
            <a:extLst>
              <a:ext uri="{FF2B5EF4-FFF2-40B4-BE49-F238E27FC236}">
                <a16:creationId xmlns:a16="http://schemas.microsoft.com/office/drawing/2014/main" id="{F48EA04C-597E-156E-914E-A528924181B9}"/>
              </a:ext>
            </a:extLst>
          </p:cNvPr>
          <p:cNvGrpSpPr/>
          <p:nvPr/>
        </p:nvGrpSpPr>
        <p:grpSpPr>
          <a:xfrm>
            <a:off x="440364" y="1431450"/>
            <a:ext cx="11051079" cy="4545604"/>
            <a:chOff x="38919" y="1453753"/>
            <a:chExt cx="8608963" cy="2731964"/>
          </a:xfrm>
        </p:grpSpPr>
        <p:sp>
          <p:nvSpPr>
            <p:cNvPr id="3" name="Text 1"/>
            <p:cNvSpPr/>
            <p:nvPr/>
          </p:nvSpPr>
          <p:spPr>
            <a:xfrm>
              <a:off x="38919" y="1453753"/>
              <a:ext cx="8608963"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تناولت هذه المحاضرة المنظومة المتكاملة التي تتحكم في جودة الاتصال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6013326" y="1791742"/>
              <a:ext cx="263455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 name="Text 3"/>
            <p:cNvSpPr/>
            <p:nvPr/>
          </p:nvSpPr>
          <p:spPr>
            <a:xfrm>
              <a:off x="6968579" y="192047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الإداري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Text 4"/>
            <p:cNvSpPr/>
            <p:nvPr/>
          </p:nvSpPr>
          <p:spPr>
            <a:xfrm>
              <a:off x="6142062" y="2188741"/>
              <a:ext cx="2377083"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يُحدد مسارات الاتصال وخطوط التبعية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7" name="Shape 5"/>
            <p:cNvSpPr/>
            <p:nvPr/>
          </p:nvSpPr>
          <p:spPr>
            <a:xfrm>
              <a:off x="3254722" y="1791742"/>
              <a:ext cx="2634630"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6"/>
            <p:cNvSpPr/>
            <p:nvPr/>
          </p:nvSpPr>
          <p:spPr>
            <a:xfrm>
              <a:off x="4101852" y="1920478"/>
              <a:ext cx="1658764"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وضوح الأدوار والتخصص</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7"/>
            <p:cNvSpPr/>
            <p:nvPr/>
          </p:nvSpPr>
          <p:spPr>
            <a:xfrm>
              <a:off x="3383459" y="2188741"/>
              <a:ext cx="2377157"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يُقلل التداخل ويُرسّخ قنوات الاتصال الواضحة.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Shape 8"/>
            <p:cNvSpPr/>
            <p:nvPr/>
          </p:nvSpPr>
          <p:spPr>
            <a:xfrm>
              <a:off x="162893" y="1791742"/>
              <a:ext cx="2967856"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9"/>
            <p:cNvSpPr/>
            <p:nvPr/>
          </p:nvSpPr>
          <p:spPr>
            <a:xfrm>
              <a:off x="1451446" y="192047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التنسيق ووحدة الهدف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10"/>
            <p:cNvSpPr/>
            <p:nvPr/>
          </p:nvSpPr>
          <p:spPr>
            <a:xfrm>
              <a:off x="624929" y="2188741"/>
              <a:ext cx="2377083"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يضمن توجيه جميع الاتصالات نحو هدف مؤسسي مشترك.</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11"/>
            <p:cNvSpPr/>
            <p:nvPr/>
          </p:nvSpPr>
          <p:spPr>
            <a:xfrm>
              <a:off x="4634061" y="2838376"/>
              <a:ext cx="4013820" cy="724198"/>
            </a:xfrm>
            <a:prstGeom prst="roundRect">
              <a:avLst>
                <a:gd name="adj" fmla="val 719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12"/>
            <p:cNvSpPr/>
            <p:nvPr/>
          </p:nvSpPr>
          <p:spPr>
            <a:xfrm>
              <a:off x="6692726" y="2967112"/>
              <a:ext cx="182641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السلطة والتفويض والنفوذ</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13"/>
            <p:cNvSpPr/>
            <p:nvPr/>
          </p:nvSpPr>
          <p:spPr>
            <a:xfrm>
              <a:off x="4762798" y="3235375"/>
              <a:ext cx="375634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تُحدد أسلوب الاتصال ودرجة رسميته واختيار قناته.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14"/>
            <p:cNvSpPr/>
            <p:nvPr/>
          </p:nvSpPr>
          <p:spPr>
            <a:xfrm>
              <a:off x="162892" y="2838376"/>
              <a:ext cx="4347196" cy="724198"/>
            </a:xfrm>
            <a:prstGeom prst="roundRect">
              <a:avLst>
                <a:gd name="adj" fmla="val 719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5"/>
            <p:cNvSpPr/>
            <p:nvPr/>
          </p:nvSpPr>
          <p:spPr>
            <a:xfrm>
              <a:off x="2252216" y="2967112"/>
              <a:ext cx="212913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المسارات الرسمية وغير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6"/>
            <p:cNvSpPr/>
            <p:nvPr/>
          </p:nvSpPr>
          <p:spPr>
            <a:xfrm>
              <a:off x="624929" y="3235375"/>
              <a:ext cx="3756422"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كلاهما حقيقي ومؤثر ويستوجب الفهم والإدارة الواعية.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7"/>
            <p:cNvSpPr/>
            <p:nvPr/>
          </p:nvSpPr>
          <p:spPr>
            <a:xfrm>
              <a:off x="162892" y="3702100"/>
              <a:ext cx="8484990" cy="483617"/>
            </a:xfrm>
            <a:prstGeom prst="roundRect">
              <a:avLst>
                <a:gd name="adj" fmla="val 10773"/>
              </a:avLst>
            </a:prstGeom>
            <a:solidFill>
              <a:srgbClr val="B6FC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0" name="Image 0" descr="preencoded.png"/>
            <p:cNvPicPr>
              <a:picLocks noChangeAspect="1"/>
            </p:cNvPicPr>
            <p:nvPr/>
          </p:nvPicPr>
          <p:blipFill>
            <a:blip r:embed="rId3"/>
            <a:stretch>
              <a:fillRect/>
            </a:stretch>
          </p:blipFill>
          <p:spPr>
            <a:xfrm>
              <a:off x="8368903" y="3881884"/>
              <a:ext cx="155004" cy="123974"/>
            </a:xfrm>
            <a:prstGeom prst="rect">
              <a:avLst/>
            </a:prstGeom>
          </p:spPr>
        </p:pic>
        <p:sp>
          <p:nvSpPr>
            <p:cNvPr id="21" name="Text 18"/>
            <p:cNvSpPr/>
            <p:nvPr/>
          </p:nvSpPr>
          <p:spPr>
            <a:xfrm>
              <a:off x="162892" y="3844677"/>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الاتصال الفعّال ليس مهارة فردية فحسب — بل هو نتاج منظومة إدارية متوازنة ومُصمَّمة بعناية.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24" name="TextBox 23">
            <a:extLst>
              <a:ext uri="{FF2B5EF4-FFF2-40B4-BE49-F238E27FC236}">
                <a16:creationId xmlns:a16="http://schemas.microsoft.com/office/drawing/2014/main" id="{EEBEC7C7-4CFC-4CDB-7A7D-0549B412AD3F}"/>
              </a:ext>
            </a:extLst>
          </p:cNvPr>
          <p:cNvSpPr txBox="1"/>
          <p:nvPr/>
        </p:nvSpPr>
        <p:spPr>
          <a:xfrm>
            <a:off x="3584087" y="356839"/>
            <a:ext cx="3842625" cy="523220"/>
          </a:xfrm>
          <a:prstGeom prst="rect">
            <a:avLst/>
          </a:prstGeom>
          <a:noFill/>
        </p:spPr>
        <p:txBody>
          <a:bodyPr wrap="square" rtlCol="0">
            <a:spAutoFit/>
          </a:bodyPr>
          <a:lstStyle/>
          <a:p>
            <a:pPr algn="ctr"/>
            <a:r>
              <a:rPr lang="ar-EG" sz="2800" b="1"/>
              <a:t>الخاتمة</a:t>
            </a:r>
            <a:endParaRPr lang="en-US" sz="2800" b="1"/>
          </a:p>
        </p:txBody>
      </p:sp>
    </p:spTree>
    <p:extLst>
      <p:ext uri="{BB962C8B-B14F-4D97-AF65-F5344CB8AC3E}">
        <p14:creationId xmlns:p14="http://schemas.microsoft.com/office/powerpoint/2010/main" val="1012148609"/>
      </p:ext>
    </p:extLst>
  </p:cSld>
  <p:clrMapOvr>
    <a:masterClrMapping/>
  </p:clrMapOvr>
  <mc:AlternateContent xmlns:mc="http://schemas.openxmlformats.org/markup-compatibility/2006" xmlns:p14="http://schemas.microsoft.com/office/powerpoint/2010/main">
    <mc:Choice Requires="p14">
      <p:transition spd="slow" p14:dur="2000" advTm="183707"/>
    </mc:Choice>
    <mc:Fallback xmlns="">
      <p:transition spd="slow" advTm="18370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3ABBB-5FBA-09B6-EFB8-125965D09BA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44D86FF-B3CE-AD4D-FB52-4CEC5B9153E4}"/>
              </a:ext>
            </a:extLst>
          </p:cNvPr>
          <p:cNvSpPr/>
          <p:nvPr/>
        </p:nvSpPr>
        <p:spPr>
          <a:xfrm>
            <a:off x="8607914" y="737096"/>
            <a:ext cx="3584086" cy="59424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2047D31-946C-3C5D-2E71-BB54215AE4B3}"/>
              </a:ext>
            </a:extLst>
          </p:cNvPr>
          <p:cNvSpPr/>
          <p:nvPr/>
        </p:nvSpPr>
        <p:spPr>
          <a:xfrm>
            <a:off x="323385" y="1155869"/>
            <a:ext cx="11452303" cy="520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4363B35-9F03-EC44-7297-55BA55149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6B33DBB-3F6B-FAAF-AAB1-7E37CD780769}"/>
              </a:ext>
            </a:extLst>
          </p:cNvPr>
          <p:cNvSpPr txBox="1"/>
          <p:nvPr/>
        </p:nvSpPr>
        <p:spPr>
          <a:xfrm>
            <a:off x="3456878" y="433032"/>
            <a:ext cx="4560849" cy="461665"/>
          </a:xfrm>
          <a:prstGeom prst="rect">
            <a:avLst/>
          </a:prstGeom>
          <a:noFill/>
        </p:spPr>
        <p:txBody>
          <a:bodyPr wrap="square" rtlCol="0">
            <a:spAutoFit/>
          </a:bodyPr>
          <a:lstStyle/>
          <a:p>
            <a:pPr algn="ctr"/>
            <a:r>
              <a:rPr lang="ar-EG" sz="2400" b="1"/>
              <a:t>قائمة المراجع باللغة العربية</a:t>
            </a:r>
            <a:endParaRPr lang="en-US" sz="2400" b="1"/>
          </a:p>
        </p:txBody>
      </p:sp>
      <p:sp>
        <p:nvSpPr>
          <p:cNvPr id="3" name="TextBox 2">
            <a:extLst>
              <a:ext uri="{FF2B5EF4-FFF2-40B4-BE49-F238E27FC236}">
                <a16:creationId xmlns:a16="http://schemas.microsoft.com/office/drawing/2014/main" id="{C05BCEDF-6933-3B2F-F3AD-7133A7520EEE}"/>
              </a:ext>
            </a:extLst>
          </p:cNvPr>
          <p:cNvSpPr txBox="1"/>
          <p:nvPr/>
        </p:nvSpPr>
        <p:spPr>
          <a:xfrm>
            <a:off x="416312" y="1313470"/>
            <a:ext cx="11192108" cy="448270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en-US" sz="1600">
                <a:latin typeface="Alexandria" pitchFamily="2" charset="-78"/>
                <a:cs typeface="Alexandria" pitchFamily="2" charset="-78"/>
              </a:rPr>
              <a:t>دريدي. (2021). </a:t>
            </a:r>
            <a:r>
              <a:rPr lang="en-US" sz="1600" b="1">
                <a:latin typeface="Alexandria" pitchFamily="2" charset="-78"/>
                <a:cs typeface="Alexandria" pitchFamily="2" charset="-78"/>
              </a:rPr>
              <a:t>نماذج الاتصال التنظيمي في ضوء الفكر الإداري المعاصر</a:t>
            </a:r>
            <a:r>
              <a:rPr lang="en-US" sz="1600">
                <a:latin typeface="Alexandria" pitchFamily="2" charset="-78"/>
                <a:cs typeface="Alexandria" pitchFamily="2" charset="-78"/>
              </a:rPr>
              <a:t>. </a:t>
            </a:r>
            <a:r>
              <a:rPr lang="en-US" sz="1600" i="1">
                <a:latin typeface="Alexandria" pitchFamily="2" charset="-78"/>
                <a:cs typeface="Alexandria" pitchFamily="2" charset="-78"/>
              </a:rPr>
              <a:t>مجلة دراسات في علم اجتماع المنظمات</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3"/>
              </a:rPr>
              <a:t>https://asjp.cerist.dz/en/downArticle/717/7/2/174050</a:t>
            </a:r>
            <a:r>
              <a:rPr lang="en-US" sz="1600">
                <a:latin typeface="Alexandria" pitchFamily="2" charset="-78"/>
                <a:cs typeface="Alexandria" pitchFamily="2" charset="-78"/>
              </a:rPr>
              <a:t> </a:t>
            </a:r>
            <a:endParaRPr lang="ar-EG" sz="160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en-US" sz="1600">
                <a:latin typeface="Alexandria" pitchFamily="2" charset="-78"/>
                <a:cs typeface="Alexandria" pitchFamily="2" charset="-78"/>
              </a:rPr>
              <a:t>عثمان، أ. أ. (2022). </a:t>
            </a:r>
            <a:r>
              <a:rPr lang="en-US" sz="1600" b="1">
                <a:latin typeface="Alexandria" pitchFamily="2" charset="-78"/>
                <a:cs typeface="Alexandria" pitchFamily="2" charset="-78"/>
              </a:rPr>
              <a:t>دور الاتصال التنظيمي في إدارة الجودة الشاملة: دراسة ميدانية</a:t>
            </a:r>
            <a:r>
              <a:rPr lang="en-US" sz="1600">
                <a:latin typeface="Alexandria" pitchFamily="2" charset="-78"/>
                <a:cs typeface="Alexandria" pitchFamily="2" charset="-78"/>
              </a:rPr>
              <a:t>. </a:t>
            </a:r>
            <a:r>
              <a:rPr lang="en-US" sz="1600" i="1">
                <a:latin typeface="Alexandria" pitchFamily="2" charset="-78"/>
                <a:cs typeface="Alexandria" pitchFamily="2" charset="-78"/>
              </a:rPr>
              <a:t>مجلة العلوم التربوية والنفسية</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4"/>
              </a:rPr>
              <a:t>https://journals.ajsrp.com/index.php/jeals/article/download/5841/5564/8761</a:t>
            </a:r>
            <a:r>
              <a:rPr lang="en-US" sz="1600">
                <a:latin typeface="Alexandria" pitchFamily="2" charset="-78"/>
                <a:cs typeface="Alexandria" pitchFamily="2" charset="-78"/>
              </a:rPr>
              <a:t> </a:t>
            </a:r>
            <a:endParaRPr lang="ar-EG" sz="160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en-US" sz="1600">
                <a:latin typeface="Alexandria" pitchFamily="2" charset="-78"/>
                <a:cs typeface="Alexandria" pitchFamily="2" charset="-78"/>
              </a:rPr>
              <a:t>كريميش. (2022). </a:t>
            </a:r>
            <a:r>
              <a:rPr lang="en-US" sz="1600" b="1">
                <a:latin typeface="Alexandria" pitchFamily="2" charset="-78"/>
                <a:cs typeface="Alexandria" pitchFamily="2" charset="-78"/>
              </a:rPr>
              <a:t>اتصال المؤسسة ودوره في إدارة التغيير التنظيمي المخطط</a:t>
            </a:r>
            <a:r>
              <a:rPr lang="en-US" sz="1600">
                <a:latin typeface="Alexandria" pitchFamily="2" charset="-78"/>
                <a:cs typeface="Alexandria" pitchFamily="2" charset="-78"/>
              </a:rPr>
              <a:t>. </a:t>
            </a:r>
            <a:r>
              <a:rPr lang="en-US" sz="1600" i="1">
                <a:latin typeface="Alexandria" pitchFamily="2" charset="-78"/>
                <a:cs typeface="Alexandria" pitchFamily="2" charset="-78"/>
              </a:rPr>
              <a:t>مجلة علمية محكمة</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5"/>
              </a:rPr>
              <a:t>https://asjp.cerist.dz/en/downArticle/97/23/1/195844</a:t>
            </a:r>
            <a:r>
              <a:rPr lang="en-US" sz="1600">
                <a:latin typeface="Alexandria" pitchFamily="2" charset="-78"/>
                <a:cs typeface="Alexandria" pitchFamily="2" charset="-78"/>
              </a:rPr>
              <a:t> </a:t>
            </a:r>
            <a:endParaRPr lang="ar-EG" sz="160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en-US" sz="1600">
                <a:latin typeface="Alexandria" pitchFamily="2" charset="-78"/>
                <a:cs typeface="Alexandria" pitchFamily="2" charset="-78"/>
              </a:rPr>
              <a:t>يوسف. (2024). </a:t>
            </a:r>
            <a:r>
              <a:rPr lang="en-US" sz="1600" b="1">
                <a:latin typeface="Alexandria" pitchFamily="2" charset="-78"/>
                <a:cs typeface="Alexandria" pitchFamily="2" charset="-78"/>
              </a:rPr>
              <a:t>دور الاتصال التنظيمي في دعم الثقافة التنظيمية</a:t>
            </a:r>
            <a:r>
              <a:rPr lang="en-US" sz="1600">
                <a:latin typeface="Alexandria" pitchFamily="2" charset="-78"/>
                <a:cs typeface="Alexandria" pitchFamily="2" charset="-78"/>
              </a:rPr>
              <a:t>. </a:t>
            </a:r>
            <a:r>
              <a:rPr lang="en-US" sz="1600" i="1">
                <a:latin typeface="Alexandria" pitchFamily="2" charset="-78"/>
                <a:cs typeface="Alexandria" pitchFamily="2" charset="-78"/>
              </a:rPr>
              <a:t>مجلة الدراسات والبحوث التجارية</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6"/>
              </a:rPr>
              <a:t>https://jsst.journals.ekb.eg/article_376550_8cbe3f9655412f556784a10996a2c6f3.pdf</a:t>
            </a:r>
            <a:r>
              <a:rPr lang="en-US" sz="1600">
                <a:latin typeface="Alexandria" pitchFamily="2" charset="-78"/>
                <a:cs typeface="Alexandria" pitchFamily="2" charset="-78"/>
              </a:rPr>
              <a:t> </a:t>
            </a:r>
            <a:endParaRPr lang="ar-EG" sz="160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en-US" sz="1600">
                <a:latin typeface="Alexandria" pitchFamily="2" charset="-78"/>
                <a:cs typeface="Alexandria" pitchFamily="2" charset="-78"/>
              </a:rPr>
              <a:t>العساف، ر. أ. (2024). </a:t>
            </a:r>
            <a:r>
              <a:rPr lang="en-US" sz="1600" b="1">
                <a:latin typeface="Alexandria" pitchFamily="2" charset="-78"/>
                <a:cs typeface="Alexandria" pitchFamily="2" charset="-78"/>
              </a:rPr>
              <a:t>تصور إداري تربوي مقترح للتطوير التنظيمي في مؤسسات التعليم العام في الأردن</a:t>
            </a:r>
            <a:r>
              <a:rPr lang="en-US" sz="1600">
                <a:latin typeface="Alexandria" pitchFamily="2" charset="-78"/>
                <a:cs typeface="Alexandria" pitchFamily="2" charset="-78"/>
              </a:rPr>
              <a:t>. </a:t>
            </a:r>
            <a:r>
              <a:rPr lang="en-US" sz="1600" i="1">
                <a:latin typeface="Alexandria" pitchFamily="2" charset="-78"/>
                <a:cs typeface="Alexandria" pitchFamily="2" charset="-78"/>
              </a:rPr>
              <a:t>المجلة التربوية الأردنية</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7"/>
              </a:rPr>
              <a:t>https://search.shamaa.org/PDF/Articles/JOJej/JejVol9SpecialIssue10Y2024/jej_2024-v9-spen-10_362-382.pdf</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3225863910"/>
      </p:ext>
    </p:extLst>
  </p:cSld>
  <p:clrMapOvr>
    <a:masterClrMapping/>
  </p:clrMapOvr>
  <mc:AlternateContent xmlns:mc="http://schemas.openxmlformats.org/markup-compatibility/2006" xmlns:p14="http://schemas.microsoft.com/office/powerpoint/2010/main">
    <mc:Choice Requires="p14">
      <p:transition spd="slow" p14:dur="2000" advTm="26666"/>
    </mc:Choice>
    <mc:Fallback xmlns="">
      <p:transition spd="slow" advTm="266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24788-E5AF-0A04-A8D1-F6DAC05AEB4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9FB875C-C6A2-BC61-CF3A-CB3296B5B537}"/>
              </a:ext>
            </a:extLst>
          </p:cNvPr>
          <p:cNvSpPr/>
          <p:nvPr/>
        </p:nvSpPr>
        <p:spPr>
          <a:xfrm>
            <a:off x="8607914" y="737096"/>
            <a:ext cx="3584086" cy="59424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80E7751-4BF4-EF5B-1D2E-18EDF0EC3FDF}"/>
              </a:ext>
            </a:extLst>
          </p:cNvPr>
          <p:cNvSpPr/>
          <p:nvPr/>
        </p:nvSpPr>
        <p:spPr>
          <a:xfrm>
            <a:off x="312234" y="1155869"/>
            <a:ext cx="11699335" cy="5385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04B013B-269C-61B1-0F95-ECDB355792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6734B35-635A-E7C3-8036-617ADA53237C}"/>
              </a:ext>
            </a:extLst>
          </p:cNvPr>
          <p:cNvSpPr txBox="1"/>
          <p:nvPr/>
        </p:nvSpPr>
        <p:spPr>
          <a:xfrm>
            <a:off x="3456878" y="433032"/>
            <a:ext cx="4560849" cy="461665"/>
          </a:xfrm>
          <a:prstGeom prst="rect">
            <a:avLst/>
          </a:prstGeom>
          <a:noFill/>
        </p:spPr>
        <p:txBody>
          <a:bodyPr wrap="square" rtlCol="0">
            <a:spAutoFit/>
          </a:bodyPr>
          <a:lstStyle/>
          <a:p>
            <a:pPr algn="ctr"/>
            <a:r>
              <a:rPr lang="ar-EG" sz="2400" b="1"/>
              <a:t>قائمة المراجع باللغة الإنجليزية</a:t>
            </a:r>
            <a:endParaRPr lang="en-US" sz="2400" b="1"/>
          </a:p>
        </p:txBody>
      </p:sp>
      <p:sp>
        <p:nvSpPr>
          <p:cNvPr id="3" name="TextBox 2">
            <a:extLst>
              <a:ext uri="{FF2B5EF4-FFF2-40B4-BE49-F238E27FC236}">
                <a16:creationId xmlns:a16="http://schemas.microsoft.com/office/drawing/2014/main" id="{678DDE56-6256-40B9-A90A-5D7C139926BD}"/>
              </a:ext>
            </a:extLst>
          </p:cNvPr>
          <p:cNvSpPr txBox="1"/>
          <p:nvPr/>
        </p:nvSpPr>
        <p:spPr>
          <a:xfrm>
            <a:off x="457200" y="1319590"/>
            <a:ext cx="11422566" cy="5221366"/>
          </a:xfrm>
          <a:prstGeom prst="rect">
            <a:avLst/>
          </a:prstGeom>
          <a:noFill/>
        </p:spPr>
        <p:txBody>
          <a:bodyPr wrap="square" rtlCol="0">
            <a:spAutoFit/>
          </a:bodyPr>
          <a:lstStyle/>
          <a:p>
            <a:pPr marL="290513" indent="-290513" algn="just">
              <a:lnSpc>
                <a:spcPct val="150000"/>
              </a:lnSpc>
              <a:buFont typeface="+mj-lt"/>
              <a:buAutoNum type="arabicPeriod"/>
            </a:pPr>
            <a:r>
              <a:rPr lang="en-US" sz="1600">
                <a:latin typeface="Alexandria" pitchFamily="2" charset="-78"/>
                <a:cs typeface="Alexandria" pitchFamily="2" charset="-78"/>
              </a:rPr>
              <a:t>Bahand, M. Z. (2025). </a:t>
            </a:r>
            <a:r>
              <a:rPr lang="en-US" sz="1600" b="1">
                <a:latin typeface="Alexandria" pitchFamily="2" charset="-78"/>
                <a:cs typeface="Alexandria" pitchFamily="2" charset="-78"/>
              </a:rPr>
              <a:t>The role of organizational communication in enhancing organizational efficiency</a:t>
            </a:r>
            <a:r>
              <a:rPr lang="en-US" sz="1600">
                <a:latin typeface="Alexandria" pitchFamily="2" charset="-78"/>
                <a:cs typeface="Alexandria" pitchFamily="2" charset="-78"/>
              </a:rPr>
              <a:t>. </a:t>
            </a:r>
            <a:r>
              <a:rPr lang="en-US" sz="1600" i="1">
                <a:latin typeface="Alexandria" pitchFamily="2" charset="-78"/>
                <a:cs typeface="Alexandria" pitchFamily="2" charset="-78"/>
              </a:rPr>
              <a:t>Journal of Social Sciences and Humanities</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Link: </a:t>
            </a:r>
            <a:r>
              <a:rPr lang="en-US" sz="1600">
                <a:latin typeface="Alexandria" pitchFamily="2" charset="-78"/>
                <a:cs typeface="Alexandria" pitchFamily="2" charset="-78"/>
                <a:hlinkClick r:id="rId3"/>
              </a:rPr>
              <a:t>https://jssh.edu.af/jssh/article/download/131/64/1108</a:t>
            </a:r>
            <a:r>
              <a:rPr lang="en-US" sz="1600">
                <a:latin typeface="Alexandria" pitchFamily="2" charset="-78"/>
                <a:cs typeface="Alexandria" pitchFamily="2" charset="-78"/>
              </a:rPr>
              <a:t> </a:t>
            </a:r>
          </a:p>
          <a:p>
            <a:pPr marL="290513" indent="-290513" algn="just">
              <a:lnSpc>
                <a:spcPct val="150000"/>
              </a:lnSpc>
              <a:buFont typeface="+mj-lt"/>
              <a:buAutoNum type="arabicPeriod"/>
            </a:pPr>
            <a:r>
              <a:rPr lang="en-US" sz="1600">
                <a:latin typeface="Alexandria" pitchFamily="2" charset="-78"/>
                <a:cs typeface="Alexandria" pitchFamily="2" charset="-78"/>
              </a:rPr>
              <a:t>Chew, X. Y. (2024). </a:t>
            </a:r>
            <a:r>
              <a:rPr lang="en-US" sz="1600" b="1">
                <a:latin typeface="Alexandria" pitchFamily="2" charset="-78"/>
                <a:cs typeface="Alexandria" pitchFamily="2" charset="-78"/>
              </a:rPr>
              <a:t>How information technology influences organizational performance: The mediating role of organizational structure</a:t>
            </a:r>
            <a:r>
              <a:rPr lang="en-US" sz="1600">
                <a:latin typeface="Alexandria" pitchFamily="2" charset="-78"/>
                <a:cs typeface="Alexandria" pitchFamily="2" charset="-78"/>
              </a:rPr>
              <a:t>. </a:t>
            </a:r>
            <a:r>
              <a:rPr lang="en-US" sz="1600" i="1">
                <a:latin typeface="Alexandria" pitchFamily="2" charset="-78"/>
                <a:cs typeface="Alexandria" pitchFamily="2" charset="-78"/>
              </a:rPr>
              <a:t>Public Relations Review</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Link: </a:t>
            </a:r>
            <a:r>
              <a:rPr lang="en-US" sz="1600">
                <a:latin typeface="Alexandria" pitchFamily="2" charset="-78"/>
                <a:cs typeface="Alexandria" pitchFamily="2" charset="-78"/>
                <a:hlinkClick r:id="rId4"/>
              </a:rPr>
              <a:t>https://www.emerald.com/prr/article/8/3/633/1229199/How-information-technology-influences</a:t>
            </a:r>
            <a:r>
              <a:rPr lang="en-US" sz="1600">
                <a:latin typeface="Alexandria" pitchFamily="2" charset="-78"/>
                <a:cs typeface="Alexandria" pitchFamily="2" charset="-78"/>
              </a:rPr>
              <a:t> </a:t>
            </a:r>
          </a:p>
          <a:p>
            <a:pPr marL="290513" indent="-290513" algn="just">
              <a:lnSpc>
                <a:spcPct val="150000"/>
              </a:lnSpc>
              <a:buFont typeface="+mj-lt"/>
              <a:buAutoNum type="arabicPeriod"/>
            </a:pPr>
            <a:r>
              <a:rPr lang="en-US" sz="1600">
                <a:latin typeface="Alexandria" pitchFamily="2" charset="-78"/>
                <a:cs typeface="Alexandria" pitchFamily="2" charset="-78"/>
              </a:rPr>
              <a:t>Malenko, N. (2023). </a:t>
            </a:r>
            <a:r>
              <a:rPr lang="en-US" sz="1600" b="1">
                <a:latin typeface="Alexandria" pitchFamily="2" charset="-78"/>
                <a:cs typeface="Alexandria" pitchFamily="2" charset="-78"/>
              </a:rPr>
              <a:t>Information flows, organizational structure, and corporate governance</a:t>
            </a:r>
            <a:r>
              <a:rPr lang="en-US" sz="1600">
                <a:latin typeface="Alexandria" pitchFamily="2" charset="-78"/>
                <a:cs typeface="Alexandria" pitchFamily="2" charset="-78"/>
              </a:rPr>
              <a:t>. </a:t>
            </a:r>
            <a:r>
              <a:rPr lang="en-US" sz="1600" i="1">
                <a:latin typeface="Alexandria" pitchFamily="2" charset="-78"/>
                <a:cs typeface="Alexandria" pitchFamily="2" charset="-78"/>
              </a:rPr>
              <a:t>European Corporate Governance Institute Working Paper</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Link: </a:t>
            </a:r>
            <a:r>
              <a:rPr lang="en-US" sz="1600">
                <a:latin typeface="Alexandria" pitchFamily="2" charset="-78"/>
                <a:cs typeface="Alexandria" pitchFamily="2" charset="-78"/>
                <a:hlinkClick r:id="rId5"/>
              </a:rPr>
              <a:t>https://www.ecgi.global/sites/default/files/working_papers/documents/informationflows.pdf</a:t>
            </a:r>
            <a:r>
              <a:rPr lang="en-US" sz="1600">
                <a:latin typeface="Alexandria" pitchFamily="2" charset="-78"/>
                <a:cs typeface="Alexandria" pitchFamily="2" charset="-78"/>
              </a:rPr>
              <a:t> </a:t>
            </a:r>
          </a:p>
          <a:p>
            <a:pPr marL="290513" indent="-290513" algn="just">
              <a:lnSpc>
                <a:spcPct val="150000"/>
              </a:lnSpc>
              <a:buFont typeface="+mj-lt"/>
              <a:buAutoNum type="arabicPeriod"/>
            </a:pPr>
            <a:r>
              <a:rPr lang="en-US" sz="1600">
                <a:latin typeface="Alexandria" pitchFamily="2" charset="-78"/>
                <a:cs typeface="Alexandria" pitchFamily="2" charset="-78"/>
              </a:rPr>
              <a:t>Nadales-Gallego, A. (2025). </a:t>
            </a:r>
            <a:r>
              <a:rPr lang="en-US" sz="1600" b="1">
                <a:latin typeface="Alexandria" pitchFamily="2" charset="-78"/>
                <a:cs typeface="Alexandria" pitchFamily="2" charset="-78"/>
              </a:rPr>
              <a:t>Connecting internal communication and employee engagement</a:t>
            </a:r>
            <a:r>
              <a:rPr lang="en-US" sz="1600">
                <a:latin typeface="Alexandria" pitchFamily="2" charset="-78"/>
                <a:cs typeface="Alexandria" pitchFamily="2" charset="-78"/>
              </a:rPr>
              <a:t>. </a:t>
            </a:r>
            <a:r>
              <a:rPr lang="en-US" sz="1600" i="1">
                <a:latin typeface="Alexandria" pitchFamily="2" charset="-78"/>
                <a:cs typeface="Alexandria" pitchFamily="2" charset="-78"/>
              </a:rPr>
              <a:t>SAGE Open</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Link: </a:t>
            </a:r>
            <a:r>
              <a:rPr lang="en-US" sz="1600">
                <a:latin typeface="Alexandria" pitchFamily="2" charset="-78"/>
                <a:cs typeface="Alexandria" pitchFamily="2" charset="-78"/>
                <a:hlinkClick r:id="rId6"/>
              </a:rPr>
              <a:t>https://journals.sagepub.com/doi/10.1177/21582440251399773</a:t>
            </a:r>
            <a:r>
              <a:rPr lang="en-US" sz="1600">
                <a:latin typeface="Alexandria" pitchFamily="2" charset="-78"/>
                <a:cs typeface="Alexandria" pitchFamily="2" charset="-78"/>
              </a:rPr>
              <a:t> </a:t>
            </a:r>
          </a:p>
          <a:p>
            <a:pPr marL="290513" indent="-290513" algn="just">
              <a:lnSpc>
                <a:spcPct val="150000"/>
              </a:lnSpc>
              <a:buFont typeface="+mj-lt"/>
              <a:buAutoNum type="arabicPeriod"/>
            </a:pPr>
            <a:r>
              <a:rPr lang="en-US" sz="1600">
                <a:latin typeface="Alexandria" pitchFamily="2" charset="-78"/>
                <a:cs typeface="Alexandria" pitchFamily="2" charset="-78"/>
              </a:rPr>
              <a:t>Neill, M. S. (2024). </a:t>
            </a:r>
            <a:r>
              <a:rPr lang="en-US" sz="1600" b="1">
                <a:latin typeface="Alexandria" pitchFamily="2" charset="-78"/>
                <a:cs typeface="Alexandria" pitchFamily="2" charset="-78"/>
              </a:rPr>
              <a:t>Shifting role and challenges of internal communication in an age of turbulence</a:t>
            </a:r>
            <a:r>
              <a:rPr lang="en-US" sz="1600">
                <a:latin typeface="Alexandria" pitchFamily="2" charset="-78"/>
                <a:cs typeface="Alexandria" pitchFamily="2" charset="-78"/>
              </a:rPr>
              <a:t>. </a:t>
            </a:r>
            <a:r>
              <a:rPr lang="en-US" sz="1600" i="1">
                <a:latin typeface="Alexandria" pitchFamily="2" charset="-78"/>
                <a:cs typeface="Alexandria" pitchFamily="2" charset="-78"/>
              </a:rPr>
              <a:t>Corporate Communications: An International Journal</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rPr>
              <a:t>Link: </a:t>
            </a:r>
            <a:r>
              <a:rPr lang="en-US" sz="1600">
                <a:latin typeface="Alexandria" pitchFamily="2" charset="-78"/>
                <a:cs typeface="Alexandria" pitchFamily="2" charset="-78"/>
                <a:hlinkClick r:id="rId7"/>
              </a:rPr>
              <a:t>https://www.emerald.com/ccij/article/29/3/285/1233702</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2248075680"/>
      </p:ext>
    </p:extLst>
  </p:cSld>
  <p:clrMapOvr>
    <a:masterClrMapping/>
  </p:clrMapOvr>
  <mc:AlternateContent xmlns:mc="http://schemas.openxmlformats.org/markup-compatibility/2006" xmlns:p14="http://schemas.microsoft.com/office/powerpoint/2010/main">
    <mc:Choice Requires="p14">
      <p:transition spd="slow" p14:dur="2000" advTm="17223"/>
    </mc:Choice>
    <mc:Fallback xmlns="">
      <p:transition spd="slow" advTm="1722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838"/>
    </mc:Choice>
    <mc:Fallback xmlns="">
      <p:transition spd="slow" advTm="188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901619-B4BF-49E9-B089-542B77D147EE}"/>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485</TotalTime>
  <Words>3927</Words>
  <Application>Microsoft Office PowerPoint</Application>
  <PresentationFormat>Widescreen</PresentationFormat>
  <Paragraphs>496</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18</cp:revision>
  <dcterms:created xsi:type="dcterms:W3CDTF">2023-04-29T09:08:00Z</dcterms:created>
  <dcterms:modified xsi:type="dcterms:W3CDTF">2026-06-15T07:48:15Z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