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508" r:id="rId7"/>
    <p:sldId id="569" r:id="rId8"/>
    <p:sldId id="495" r:id="rId9"/>
    <p:sldId id="554" r:id="rId10"/>
    <p:sldId id="579" r:id="rId11"/>
    <p:sldId id="256" r:id="rId12"/>
    <p:sldId id="501" r:id="rId13"/>
    <p:sldId id="563" r:id="rId14"/>
    <p:sldId id="564" r:id="rId15"/>
    <p:sldId id="565" r:id="rId16"/>
    <p:sldId id="566" r:id="rId17"/>
    <p:sldId id="570" r:id="rId18"/>
    <p:sldId id="306" r:id="rId19"/>
    <p:sldId id="497" r:id="rId20"/>
    <p:sldId id="494" r:id="rId21"/>
    <p:sldId id="572" r:id="rId22"/>
    <p:sldId id="573" r:id="rId23"/>
    <p:sldId id="567" r:id="rId24"/>
    <p:sldId id="496" r:id="rId25"/>
    <p:sldId id="559" r:id="rId26"/>
    <p:sldId id="514" r:id="rId27"/>
    <p:sldId id="498" r:id="rId28"/>
    <p:sldId id="507" r:id="rId29"/>
    <p:sldId id="513" r:id="rId30"/>
    <p:sldId id="499" r:id="rId31"/>
    <p:sldId id="500" r:id="rId32"/>
    <p:sldId id="538" r:id="rId33"/>
    <p:sldId id="515" r:id="rId34"/>
    <p:sldId id="516" r:id="rId35"/>
    <p:sldId id="537" r:id="rId36"/>
    <p:sldId id="539" r:id="rId37"/>
    <p:sldId id="540" r:id="rId38"/>
    <p:sldId id="574" r:id="rId39"/>
    <p:sldId id="575" r:id="rId40"/>
    <p:sldId id="576" r:id="rId41"/>
    <p:sldId id="577" r:id="rId42"/>
    <p:sldId id="578" r:id="rId43"/>
    <p:sldId id="552" r:id="rId44"/>
    <p:sldId id="558" r:id="rId45"/>
    <p:sldId id="536" r:id="rId46"/>
    <p:sldId id="57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69"/>
            <p14:sldId id="495"/>
            <p14:sldId id="554"/>
            <p14:sldId id="579"/>
            <p14:sldId id="256"/>
            <p14:sldId id="501"/>
            <p14:sldId id="563"/>
            <p14:sldId id="564"/>
            <p14:sldId id="565"/>
            <p14:sldId id="566"/>
            <p14:sldId id="570"/>
            <p14:sldId id="306"/>
            <p14:sldId id="497"/>
            <p14:sldId id="494"/>
            <p14:sldId id="572"/>
            <p14:sldId id="573"/>
            <p14:sldId id="567"/>
            <p14:sldId id="496"/>
            <p14:sldId id="559"/>
            <p14:sldId id="514"/>
            <p14:sldId id="498"/>
            <p14:sldId id="507"/>
            <p14:sldId id="513"/>
            <p14:sldId id="499"/>
            <p14:sldId id="500"/>
            <p14:sldId id="538"/>
            <p14:sldId id="515"/>
            <p14:sldId id="516"/>
            <p14:sldId id="537"/>
            <p14:sldId id="539"/>
            <p14:sldId id="540"/>
            <p14:sldId id="574"/>
            <p14:sldId id="575"/>
            <p14:sldId id="576"/>
            <p14:sldId id="577"/>
            <p14:sldId id="578"/>
            <p14:sldId id="552"/>
            <p14:sldId id="558"/>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56" autoAdjust="0"/>
    <p:restoredTop sz="92529" autoAdjust="0"/>
  </p:normalViewPr>
  <p:slideViewPr>
    <p:cSldViewPr snapToGrid="0">
      <p:cViewPr varScale="1">
        <p:scale>
          <a:sx n="61" d="100"/>
          <a:sy n="61" d="100"/>
        </p:scale>
        <p:origin x="118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slide" Target="slides/slide43.xml" /><Relationship Id="rId50" Type="http://schemas.openxmlformats.org/officeDocument/2006/relationships/presProps" Target="presProp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slide" Target="slides/slide42.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slide" Target="slides/slide41.xml" /><Relationship Id="rId53" Type="http://schemas.openxmlformats.org/officeDocument/2006/relationships/tableStyles" Target="tableStyle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notesMaster" Target="notesMasters/notesMaster1.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52" Type="http://schemas.openxmlformats.org/officeDocument/2006/relationships/theme" Target="theme/theme1.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slide" Target="slides/slide44.xml" /><Relationship Id="rId8" Type="http://schemas.openxmlformats.org/officeDocument/2006/relationships/slide" Target="slides/slide4.xml" /><Relationship Id="rId51" Type="http://schemas.openxmlformats.org/officeDocument/2006/relationships/viewProps" Target="viewProps.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96D2C7-7638-4A03-A54B-7A2E9EDD9332}"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en-US"/>
        </a:p>
      </dgm:t>
    </dgm:pt>
    <dgm:pt modelId="{A82C56C6-350B-4263-A53D-A43A699A01AA}">
      <dgm:prSet phldrT="[Text]"/>
      <dgm:spPr/>
      <dgm:t>
        <a:bodyPr/>
        <a:lstStyle/>
        <a:p>
          <a:r>
            <a:rPr lang="ar-JO" dirty="0"/>
            <a:t>متطلبات إدارية</a:t>
          </a:r>
          <a:endParaRPr lang="en-US" dirty="0"/>
        </a:p>
      </dgm:t>
    </dgm:pt>
    <dgm:pt modelId="{278709F7-2741-4D13-B99C-9E6EBBC1A3AC}" type="parTrans" cxnId="{5887508B-865A-49A1-890D-9C64ADF6D560}">
      <dgm:prSet/>
      <dgm:spPr/>
      <dgm:t>
        <a:bodyPr/>
        <a:lstStyle/>
        <a:p>
          <a:endParaRPr lang="en-US"/>
        </a:p>
      </dgm:t>
    </dgm:pt>
    <dgm:pt modelId="{0BEBF5C4-A480-4FAC-9539-71D743C7E51B}" type="sibTrans" cxnId="{5887508B-865A-49A1-890D-9C64ADF6D560}">
      <dgm:prSet/>
      <dgm:spPr/>
      <dgm:t>
        <a:bodyPr/>
        <a:lstStyle/>
        <a:p>
          <a:r>
            <a:rPr lang="ar-JO" dirty="0"/>
            <a:t>متطلبات تقنية</a:t>
          </a:r>
          <a:endParaRPr lang="en-US" dirty="0"/>
        </a:p>
      </dgm:t>
    </dgm:pt>
    <dgm:pt modelId="{9C0CF647-5F89-4AE4-AEC8-CD61A57C064A}">
      <dgm:prSet phldrT="[Text]" phldr="1"/>
      <dgm:spPr/>
      <dgm:t>
        <a:bodyPr/>
        <a:lstStyle/>
        <a:p>
          <a:endParaRPr lang="en-US"/>
        </a:p>
      </dgm:t>
    </dgm:pt>
    <dgm:pt modelId="{0425F68B-118B-4586-8898-61688FE3B480}" type="parTrans" cxnId="{4214C23D-04B0-4479-8AB4-1E942D774BE4}">
      <dgm:prSet/>
      <dgm:spPr/>
      <dgm:t>
        <a:bodyPr/>
        <a:lstStyle/>
        <a:p>
          <a:endParaRPr lang="en-US"/>
        </a:p>
      </dgm:t>
    </dgm:pt>
    <dgm:pt modelId="{71667F93-A6FD-4D09-B297-85BE5DAAF36C}" type="sibTrans" cxnId="{4214C23D-04B0-4479-8AB4-1E942D774BE4}">
      <dgm:prSet/>
      <dgm:spPr/>
      <dgm:t>
        <a:bodyPr/>
        <a:lstStyle/>
        <a:p>
          <a:endParaRPr lang="en-US"/>
        </a:p>
      </dgm:t>
    </dgm:pt>
    <dgm:pt modelId="{541DF76C-312C-4EA4-8D5D-A64D72F7BCDB}">
      <dgm:prSet phldrT="[Text]"/>
      <dgm:spPr/>
      <dgm:t>
        <a:bodyPr/>
        <a:lstStyle/>
        <a:p>
          <a:r>
            <a:rPr lang="ar-JO" dirty="0"/>
            <a:t>المتطابات</a:t>
          </a:r>
          <a:endParaRPr lang="en-US" dirty="0"/>
        </a:p>
      </dgm:t>
    </dgm:pt>
    <dgm:pt modelId="{86075C2A-6FCE-47E6-BC46-01F811742BB3}" type="parTrans" cxnId="{073BD0F0-A021-4E7D-B00D-D9C7FC654D10}">
      <dgm:prSet/>
      <dgm:spPr/>
      <dgm:t>
        <a:bodyPr/>
        <a:lstStyle/>
        <a:p>
          <a:endParaRPr lang="en-US"/>
        </a:p>
      </dgm:t>
    </dgm:pt>
    <dgm:pt modelId="{8ADB3FDE-F41C-4A0F-9505-D651A3660A92}" type="sibTrans" cxnId="{073BD0F0-A021-4E7D-B00D-D9C7FC654D10}">
      <dgm:prSet/>
      <dgm:spPr/>
      <dgm:t>
        <a:bodyPr/>
        <a:lstStyle/>
        <a:p>
          <a:r>
            <a:rPr lang="ar-JO" dirty="0"/>
            <a:t>متطلبات بشرية</a:t>
          </a:r>
          <a:endParaRPr lang="en-US" dirty="0"/>
        </a:p>
      </dgm:t>
    </dgm:pt>
    <dgm:pt modelId="{FA150A59-DB5A-4A0E-A620-1AB19DCA3CBF}">
      <dgm:prSet phldrT="[Text]" phldr="1"/>
      <dgm:spPr/>
      <dgm:t>
        <a:bodyPr/>
        <a:lstStyle/>
        <a:p>
          <a:endParaRPr lang="en-US" dirty="0"/>
        </a:p>
      </dgm:t>
    </dgm:pt>
    <dgm:pt modelId="{51E7C25F-BD9B-4578-B334-BF785B26D7E2}" type="parTrans" cxnId="{D633490F-BEBD-4B49-89EC-8BCE7E0476B8}">
      <dgm:prSet/>
      <dgm:spPr/>
      <dgm:t>
        <a:bodyPr/>
        <a:lstStyle/>
        <a:p>
          <a:endParaRPr lang="en-US"/>
        </a:p>
      </dgm:t>
    </dgm:pt>
    <dgm:pt modelId="{FC06540F-BD5C-4557-9344-1F9D066BAF4E}" type="sibTrans" cxnId="{D633490F-BEBD-4B49-89EC-8BCE7E0476B8}">
      <dgm:prSet/>
      <dgm:spPr/>
      <dgm:t>
        <a:bodyPr/>
        <a:lstStyle/>
        <a:p>
          <a:endParaRPr lang="en-US"/>
        </a:p>
      </dgm:t>
    </dgm:pt>
    <dgm:pt modelId="{4C91F273-402E-4665-91AF-B124F7A0C777}">
      <dgm:prSet phldrT="[Text]"/>
      <dgm:spPr/>
      <dgm:t>
        <a:bodyPr/>
        <a:lstStyle/>
        <a:p>
          <a:r>
            <a:rPr lang="ar-JO" dirty="0"/>
            <a:t>متطلبات الامن المعلوماتي</a:t>
          </a:r>
          <a:endParaRPr lang="en-US" dirty="0"/>
        </a:p>
      </dgm:t>
    </dgm:pt>
    <dgm:pt modelId="{E56F0296-6317-4C43-9916-1C41CAF3AED6}" type="parTrans" cxnId="{FE7FA2C4-E507-4F1B-9C0B-CE9956BB5E12}">
      <dgm:prSet/>
      <dgm:spPr/>
      <dgm:t>
        <a:bodyPr/>
        <a:lstStyle/>
        <a:p>
          <a:endParaRPr lang="en-US"/>
        </a:p>
      </dgm:t>
    </dgm:pt>
    <dgm:pt modelId="{E6B571C1-C92B-4B57-88A3-06BA9AEAEFF3}" type="sibTrans" cxnId="{FE7FA2C4-E507-4F1B-9C0B-CE9956BB5E12}">
      <dgm:prSet/>
      <dgm:spPr/>
      <dgm:t>
        <a:bodyPr/>
        <a:lstStyle/>
        <a:p>
          <a:r>
            <a:rPr lang="ar-JO" dirty="0"/>
            <a:t>متطلبات مالية</a:t>
          </a:r>
          <a:endParaRPr lang="en-US" dirty="0"/>
        </a:p>
      </dgm:t>
    </dgm:pt>
    <dgm:pt modelId="{1EF61D83-9CD8-420C-9CCE-A59AC28F8522}">
      <dgm:prSet phldrT="[Text]" phldr="1"/>
      <dgm:spPr/>
      <dgm:t>
        <a:bodyPr/>
        <a:lstStyle/>
        <a:p>
          <a:endParaRPr lang="en-US"/>
        </a:p>
      </dgm:t>
    </dgm:pt>
    <dgm:pt modelId="{1EB2EB29-3D5D-471F-8668-0DCFCB1AB747}" type="parTrans" cxnId="{E388BED0-E56D-4634-8657-3ABE2AAD839A}">
      <dgm:prSet/>
      <dgm:spPr/>
      <dgm:t>
        <a:bodyPr/>
        <a:lstStyle/>
        <a:p>
          <a:endParaRPr lang="en-US"/>
        </a:p>
      </dgm:t>
    </dgm:pt>
    <dgm:pt modelId="{FF8EA9AC-0278-44EF-BED0-04CB28B4AA81}" type="sibTrans" cxnId="{E388BED0-E56D-4634-8657-3ABE2AAD839A}">
      <dgm:prSet/>
      <dgm:spPr/>
      <dgm:t>
        <a:bodyPr/>
        <a:lstStyle/>
        <a:p>
          <a:endParaRPr lang="en-US"/>
        </a:p>
      </dgm:t>
    </dgm:pt>
    <dgm:pt modelId="{CD15C850-6963-4236-AAFC-BB82A050502E}" type="pres">
      <dgm:prSet presAssocID="{EF96D2C7-7638-4A03-A54B-7A2E9EDD9332}" presName="Name0" presStyleCnt="0">
        <dgm:presLayoutVars>
          <dgm:chMax/>
          <dgm:chPref/>
          <dgm:dir/>
          <dgm:animLvl val="lvl"/>
        </dgm:presLayoutVars>
      </dgm:prSet>
      <dgm:spPr/>
    </dgm:pt>
    <dgm:pt modelId="{08889049-926D-42CD-97AA-3C8ACCCC4441}" type="pres">
      <dgm:prSet presAssocID="{A82C56C6-350B-4263-A53D-A43A699A01AA}" presName="composite" presStyleCnt="0"/>
      <dgm:spPr/>
    </dgm:pt>
    <dgm:pt modelId="{9267C303-6E38-42E9-B02B-4D52690FFDD5}" type="pres">
      <dgm:prSet presAssocID="{A82C56C6-350B-4263-A53D-A43A699A01AA}" presName="Parent1" presStyleLbl="node1" presStyleIdx="0" presStyleCnt="6">
        <dgm:presLayoutVars>
          <dgm:chMax val="1"/>
          <dgm:chPref val="1"/>
          <dgm:bulletEnabled val="1"/>
        </dgm:presLayoutVars>
      </dgm:prSet>
      <dgm:spPr/>
    </dgm:pt>
    <dgm:pt modelId="{21504451-03A5-4D38-B782-B9EEA63D239B}" type="pres">
      <dgm:prSet presAssocID="{A82C56C6-350B-4263-A53D-A43A699A01AA}" presName="Childtext1" presStyleLbl="revTx" presStyleIdx="0" presStyleCnt="3">
        <dgm:presLayoutVars>
          <dgm:chMax val="0"/>
          <dgm:chPref val="0"/>
          <dgm:bulletEnabled val="1"/>
        </dgm:presLayoutVars>
      </dgm:prSet>
      <dgm:spPr/>
    </dgm:pt>
    <dgm:pt modelId="{4E1728B8-B935-441B-929E-AE2DB2F87A4C}" type="pres">
      <dgm:prSet presAssocID="{A82C56C6-350B-4263-A53D-A43A699A01AA}" presName="BalanceSpacing" presStyleCnt="0"/>
      <dgm:spPr/>
    </dgm:pt>
    <dgm:pt modelId="{232F25AD-97D9-4EC9-AAEC-64A5D056AA81}" type="pres">
      <dgm:prSet presAssocID="{A82C56C6-350B-4263-A53D-A43A699A01AA}" presName="BalanceSpacing1" presStyleCnt="0"/>
      <dgm:spPr/>
    </dgm:pt>
    <dgm:pt modelId="{01A68934-7756-4678-8B05-88906B4261E6}" type="pres">
      <dgm:prSet presAssocID="{0BEBF5C4-A480-4FAC-9539-71D743C7E51B}" presName="Accent1Text" presStyleLbl="node1" presStyleIdx="1" presStyleCnt="6"/>
      <dgm:spPr/>
    </dgm:pt>
    <dgm:pt modelId="{843607CC-5CAA-4E59-9E70-96BDFFA8A100}" type="pres">
      <dgm:prSet presAssocID="{0BEBF5C4-A480-4FAC-9539-71D743C7E51B}" presName="spaceBetweenRectangles" presStyleCnt="0"/>
      <dgm:spPr/>
    </dgm:pt>
    <dgm:pt modelId="{547E0710-4767-432B-948D-13AF780D20B9}" type="pres">
      <dgm:prSet presAssocID="{541DF76C-312C-4EA4-8D5D-A64D72F7BCDB}" presName="composite" presStyleCnt="0"/>
      <dgm:spPr/>
    </dgm:pt>
    <dgm:pt modelId="{4E62329E-006B-4E67-912B-F94512D47A4E}" type="pres">
      <dgm:prSet presAssocID="{541DF76C-312C-4EA4-8D5D-A64D72F7BCDB}" presName="Parent1" presStyleLbl="node1" presStyleIdx="2" presStyleCnt="6">
        <dgm:presLayoutVars>
          <dgm:chMax val="1"/>
          <dgm:chPref val="1"/>
          <dgm:bulletEnabled val="1"/>
        </dgm:presLayoutVars>
      </dgm:prSet>
      <dgm:spPr/>
    </dgm:pt>
    <dgm:pt modelId="{19E83398-7967-4F98-85BC-3E20667CFC61}" type="pres">
      <dgm:prSet presAssocID="{541DF76C-312C-4EA4-8D5D-A64D72F7BCDB}" presName="Childtext1" presStyleLbl="revTx" presStyleIdx="1" presStyleCnt="3">
        <dgm:presLayoutVars>
          <dgm:chMax val="0"/>
          <dgm:chPref val="0"/>
          <dgm:bulletEnabled val="1"/>
        </dgm:presLayoutVars>
      </dgm:prSet>
      <dgm:spPr/>
    </dgm:pt>
    <dgm:pt modelId="{ED960641-A311-4F9A-83D2-6865EEB778A4}" type="pres">
      <dgm:prSet presAssocID="{541DF76C-312C-4EA4-8D5D-A64D72F7BCDB}" presName="BalanceSpacing" presStyleCnt="0"/>
      <dgm:spPr/>
    </dgm:pt>
    <dgm:pt modelId="{30F4CB28-C0E6-4913-91ED-C179E683C025}" type="pres">
      <dgm:prSet presAssocID="{541DF76C-312C-4EA4-8D5D-A64D72F7BCDB}" presName="BalanceSpacing1" presStyleCnt="0"/>
      <dgm:spPr/>
    </dgm:pt>
    <dgm:pt modelId="{5B632FF2-E906-4AC4-8136-66D8541066A6}" type="pres">
      <dgm:prSet presAssocID="{8ADB3FDE-F41C-4A0F-9505-D651A3660A92}" presName="Accent1Text" presStyleLbl="node1" presStyleIdx="3" presStyleCnt="6"/>
      <dgm:spPr/>
    </dgm:pt>
    <dgm:pt modelId="{18333A3B-E4FC-4069-8A0D-730E16766814}" type="pres">
      <dgm:prSet presAssocID="{8ADB3FDE-F41C-4A0F-9505-D651A3660A92}" presName="spaceBetweenRectangles" presStyleCnt="0"/>
      <dgm:spPr/>
    </dgm:pt>
    <dgm:pt modelId="{1BF75EBC-0232-454D-B932-C257A1C46D6B}" type="pres">
      <dgm:prSet presAssocID="{4C91F273-402E-4665-91AF-B124F7A0C777}" presName="composite" presStyleCnt="0"/>
      <dgm:spPr/>
    </dgm:pt>
    <dgm:pt modelId="{DF680737-7512-41E5-928C-6F55E115FB05}" type="pres">
      <dgm:prSet presAssocID="{4C91F273-402E-4665-91AF-B124F7A0C777}" presName="Parent1" presStyleLbl="node1" presStyleIdx="4" presStyleCnt="6">
        <dgm:presLayoutVars>
          <dgm:chMax val="1"/>
          <dgm:chPref val="1"/>
          <dgm:bulletEnabled val="1"/>
        </dgm:presLayoutVars>
      </dgm:prSet>
      <dgm:spPr/>
    </dgm:pt>
    <dgm:pt modelId="{B8668134-1222-48B7-BC57-7F1BF2FF78BA}" type="pres">
      <dgm:prSet presAssocID="{4C91F273-402E-4665-91AF-B124F7A0C777}" presName="Childtext1" presStyleLbl="revTx" presStyleIdx="2" presStyleCnt="3">
        <dgm:presLayoutVars>
          <dgm:chMax val="0"/>
          <dgm:chPref val="0"/>
          <dgm:bulletEnabled val="1"/>
        </dgm:presLayoutVars>
      </dgm:prSet>
      <dgm:spPr/>
    </dgm:pt>
    <dgm:pt modelId="{F79C4B5E-80D5-478C-92C9-6F42631D5D75}" type="pres">
      <dgm:prSet presAssocID="{4C91F273-402E-4665-91AF-B124F7A0C777}" presName="BalanceSpacing" presStyleCnt="0"/>
      <dgm:spPr/>
    </dgm:pt>
    <dgm:pt modelId="{93CC83F6-FDBB-43E5-91C7-DAE23519B4B9}" type="pres">
      <dgm:prSet presAssocID="{4C91F273-402E-4665-91AF-B124F7A0C777}" presName="BalanceSpacing1" presStyleCnt="0"/>
      <dgm:spPr/>
    </dgm:pt>
    <dgm:pt modelId="{E27B4E37-15F1-4F6C-830A-914D8E13EE80}" type="pres">
      <dgm:prSet presAssocID="{E6B571C1-C92B-4B57-88A3-06BA9AEAEFF3}" presName="Accent1Text" presStyleLbl="node1" presStyleIdx="5" presStyleCnt="6"/>
      <dgm:spPr/>
    </dgm:pt>
  </dgm:ptLst>
  <dgm:cxnLst>
    <dgm:cxn modelId="{ECD1E301-B6AE-4823-92BC-10237CFDF69D}" type="presOf" srcId="{4C91F273-402E-4665-91AF-B124F7A0C777}" destId="{DF680737-7512-41E5-928C-6F55E115FB05}" srcOrd="0" destOrd="0" presId="urn:microsoft.com/office/officeart/2008/layout/AlternatingHexagons"/>
    <dgm:cxn modelId="{D633490F-BEBD-4B49-89EC-8BCE7E0476B8}" srcId="{541DF76C-312C-4EA4-8D5D-A64D72F7BCDB}" destId="{FA150A59-DB5A-4A0E-A620-1AB19DCA3CBF}" srcOrd="0" destOrd="0" parTransId="{51E7C25F-BD9B-4578-B334-BF785B26D7E2}" sibTransId="{FC06540F-BD5C-4557-9344-1F9D066BAF4E}"/>
    <dgm:cxn modelId="{2466CE32-4BD7-4A7A-AE70-797A46C2F737}" type="presOf" srcId="{8ADB3FDE-F41C-4A0F-9505-D651A3660A92}" destId="{5B632FF2-E906-4AC4-8136-66D8541066A6}" srcOrd="0" destOrd="0" presId="urn:microsoft.com/office/officeart/2008/layout/AlternatingHexagons"/>
    <dgm:cxn modelId="{4214C23D-04B0-4479-8AB4-1E942D774BE4}" srcId="{A82C56C6-350B-4263-A53D-A43A699A01AA}" destId="{9C0CF647-5F89-4AE4-AEC8-CD61A57C064A}" srcOrd="0" destOrd="0" parTransId="{0425F68B-118B-4586-8898-61688FE3B480}" sibTransId="{71667F93-A6FD-4D09-B297-85BE5DAAF36C}"/>
    <dgm:cxn modelId="{E4FB1741-2850-4032-8C45-C8F1F55AF4B0}" type="presOf" srcId="{0BEBF5C4-A480-4FAC-9539-71D743C7E51B}" destId="{01A68934-7756-4678-8B05-88906B4261E6}" srcOrd="0" destOrd="0" presId="urn:microsoft.com/office/officeart/2008/layout/AlternatingHexagons"/>
    <dgm:cxn modelId="{4AC7B96B-1566-44AC-86F3-D95E534975F6}" type="presOf" srcId="{1EF61D83-9CD8-420C-9CCE-A59AC28F8522}" destId="{B8668134-1222-48B7-BC57-7F1BF2FF78BA}" srcOrd="0" destOrd="0" presId="urn:microsoft.com/office/officeart/2008/layout/AlternatingHexagons"/>
    <dgm:cxn modelId="{2406F74D-16D3-4C1C-99EC-A8AD96ECDA92}" type="presOf" srcId="{FA150A59-DB5A-4A0E-A620-1AB19DCA3CBF}" destId="{19E83398-7967-4F98-85BC-3E20667CFC61}" srcOrd="0" destOrd="0" presId="urn:microsoft.com/office/officeart/2008/layout/AlternatingHexagons"/>
    <dgm:cxn modelId="{E08BB77D-0CC8-4B0C-9325-6B992B37AE65}" type="presOf" srcId="{E6B571C1-C92B-4B57-88A3-06BA9AEAEFF3}" destId="{E27B4E37-15F1-4F6C-830A-914D8E13EE80}" srcOrd="0" destOrd="0" presId="urn:microsoft.com/office/officeart/2008/layout/AlternatingHexagons"/>
    <dgm:cxn modelId="{5887508B-865A-49A1-890D-9C64ADF6D560}" srcId="{EF96D2C7-7638-4A03-A54B-7A2E9EDD9332}" destId="{A82C56C6-350B-4263-A53D-A43A699A01AA}" srcOrd="0" destOrd="0" parTransId="{278709F7-2741-4D13-B99C-9E6EBBC1A3AC}" sibTransId="{0BEBF5C4-A480-4FAC-9539-71D743C7E51B}"/>
    <dgm:cxn modelId="{2AA0CE8C-D950-4165-A566-304973DAE538}" type="presOf" srcId="{541DF76C-312C-4EA4-8D5D-A64D72F7BCDB}" destId="{4E62329E-006B-4E67-912B-F94512D47A4E}" srcOrd="0" destOrd="0" presId="urn:microsoft.com/office/officeart/2008/layout/AlternatingHexagons"/>
    <dgm:cxn modelId="{E5A9518E-B963-436C-A697-F98065E571EE}" type="presOf" srcId="{EF96D2C7-7638-4A03-A54B-7A2E9EDD9332}" destId="{CD15C850-6963-4236-AAFC-BB82A050502E}" srcOrd="0" destOrd="0" presId="urn:microsoft.com/office/officeart/2008/layout/AlternatingHexagons"/>
    <dgm:cxn modelId="{D31D0A9A-6999-4052-80BA-49CFF20465A8}" type="presOf" srcId="{A82C56C6-350B-4263-A53D-A43A699A01AA}" destId="{9267C303-6E38-42E9-B02B-4D52690FFDD5}" srcOrd="0" destOrd="0" presId="urn:microsoft.com/office/officeart/2008/layout/AlternatingHexagons"/>
    <dgm:cxn modelId="{FE7FA2C4-E507-4F1B-9C0B-CE9956BB5E12}" srcId="{EF96D2C7-7638-4A03-A54B-7A2E9EDD9332}" destId="{4C91F273-402E-4665-91AF-B124F7A0C777}" srcOrd="2" destOrd="0" parTransId="{E56F0296-6317-4C43-9916-1C41CAF3AED6}" sibTransId="{E6B571C1-C92B-4B57-88A3-06BA9AEAEFF3}"/>
    <dgm:cxn modelId="{E388BED0-E56D-4634-8657-3ABE2AAD839A}" srcId="{4C91F273-402E-4665-91AF-B124F7A0C777}" destId="{1EF61D83-9CD8-420C-9CCE-A59AC28F8522}" srcOrd="0" destOrd="0" parTransId="{1EB2EB29-3D5D-471F-8668-0DCFCB1AB747}" sibTransId="{FF8EA9AC-0278-44EF-BED0-04CB28B4AA81}"/>
    <dgm:cxn modelId="{D1E8E3E2-20D2-4E54-A24F-7BEEDAD85D98}" type="presOf" srcId="{9C0CF647-5F89-4AE4-AEC8-CD61A57C064A}" destId="{21504451-03A5-4D38-B782-B9EEA63D239B}" srcOrd="0" destOrd="0" presId="urn:microsoft.com/office/officeart/2008/layout/AlternatingHexagons"/>
    <dgm:cxn modelId="{073BD0F0-A021-4E7D-B00D-D9C7FC654D10}" srcId="{EF96D2C7-7638-4A03-A54B-7A2E9EDD9332}" destId="{541DF76C-312C-4EA4-8D5D-A64D72F7BCDB}" srcOrd="1" destOrd="0" parTransId="{86075C2A-6FCE-47E6-BC46-01F811742BB3}" sibTransId="{8ADB3FDE-F41C-4A0F-9505-D651A3660A92}"/>
    <dgm:cxn modelId="{E256D3B2-E0C2-4045-A08E-11049BC1DCD2}" type="presParOf" srcId="{CD15C850-6963-4236-AAFC-BB82A050502E}" destId="{08889049-926D-42CD-97AA-3C8ACCCC4441}" srcOrd="0" destOrd="0" presId="urn:microsoft.com/office/officeart/2008/layout/AlternatingHexagons"/>
    <dgm:cxn modelId="{09567254-EAE9-4B9B-A905-4E7EC7CF2CC4}" type="presParOf" srcId="{08889049-926D-42CD-97AA-3C8ACCCC4441}" destId="{9267C303-6E38-42E9-B02B-4D52690FFDD5}" srcOrd="0" destOrd="0" presId="urn:microsoft.com/office/officeart/2008/layout/AlternatingHexagons"/>
    <dgm:cxn modelId="{324E55CD-2A27-4D74-A8E3-CDB57D68411F}" type="presParOf" srcId="{08889049-926D-42CD-97AA-3C8ACCCC4441}" destId="{21504451-03A5-4D38-B782-B9EEA63D239B}" srcOrd="1" destOrd="0" presId="urn:microsoft.com/office/officeart/2008/layout/AlternatingHexagons"/>
    <dgm:cxn modelId="{AC103163-69B7-41DC-8752-16393F6EF9F5}" type="presParOf" srcId="{08889049-926D-42CD-97AA-3C8ACCCC4441}" destId="{4E1728B8-B935-441B-929E-AE2DB2F87A4C}" srcOrd="2" destOrd="0" presId="urn:microsoft.com/office/officeart/2008/layout/AlternatingHexagons"/>
    <dgm:cxn modelId="{BF62412F-10A8-4C1D-A20A-8907E1D06EE8}" type="presParOf" srcId="{08889049-926D-42CD-97AA-3C8ACCCC4441}" destId="{232F25AD-97D9-4EC9-AAEC-64A5D056AA81}" srcOrd="3" destOrd="0" presId="urn:microsoft.com/office/officeart/2008/layout/AlternatingHexagons"/>
    <dgm:cxn modelId="{7E7957BF-8330-42C6-BAAD-5C1A3DB4CE49}" type="presParOf" srcId="{08889049-926D-42CD-97AA-3C8ACCCC4441}" destId="{01A68934-7756-4678-8B05-88906B4261E6}" srcOrd="4" destOrd="0" presId="urn:microsoft.com/office/officeart/2008/layout/AlternatingHexagons"/>
    <dgm:cxn modelId="{5D2D49FA-F489-4915-9F79-43609A987E16}" type="presParOf" srcId="{CD15C850-6963-4236-AAFC-BB82A050502E}" destId="{843607CC-5CAA-4E59-9E70-96BDFFA8A100}" srcOrd="1" destOrd="0" presId="urn:microsoft.com/office/officeart/2008/layout/AlternatingHexagons"/>
    <dgm:cxn modelId="{79D4F0FE-A2AB-42BC-BEFC-620BAF07251C}" type="presParOf" srcId="{CD15C850-6963-4236-AAFC-BB82A050502E}" destId="{547E0710-4767-432B-948D-13AF780D20B9}" srcOrd="2" destOrd="0" presId="urn:microsoft.com/office/officeart/2008/layout/AlternatingHexagons"/>
    <dgm:cxn modelId="{196B845B-4BAC-4BF6-B28B-D92ACD403091}" type="presParOf" srcId="{547E0710-4767-432B-948D-13AF780D20B9}" destId="{4E62329E-006B-4E67-912B-F94512D47A4E}" srcOrd="0" destOrd="0" presId="urn:microsoft.com/office/officeart/2008/layout/AlternatingHexagons"/>
    <dgm:cxn modelId="{97FA33C5-905F-4BF4-AA13-9FA4B083D2AC}" type="presParOf" srcId="{547E0710-4767-432B-948D-13AF780D20B9}" destId="{19E83398-7967-4F98-85BC-3E20667CFC61}" srcOrd="1" destOrd="0" presId="urn:microsoft.com/office/officeart/2008/layout/AlternatingHexagons"/>
    <dgm:cxn modelId="{7308233E-829F-427B-9EF9-7CC84C090331}" type="presParOf" srcId="{547E0710-4767-432B-948D-13AF780D20B9}" destId="{ED960641-A311-4F9A-83D2-6865EEB778A4}" srcOrd="2" destOrd="0" presId="urn:microsoft.com/office/officeart/2008/layout/AlternatingHexagons"/>
    <dgm:cxn modelId="{28C267AF-2BB3-4370-8B25-E90BF0207C38}" type="presParOf" srcId="{547E0710-4767-432B-948D-13AF780D20B9}" destId="{30F4CB28-C0E6-4913-91ED-C179E683C025}" srcOrd="3" destOrd="0" presId="urn:microsoft.com/office/officeart/2008/layout/AlternatingHexagons"/>
    <dgm:cxn modelId="{EB52838E-90A4-4A99-AE76-6FC6F6747E1B}" type="presParOf" srcId="{547E0710-4767-432B-948D-13AF780D20B9}" destId="{5B632FF2-E906-4AC4-8136-66D8541066A6}" srcOrd="4" destOrd="0" presId="urn:microsoft.com/office/officeart/2008/layout/AlternatingHexagons"/>
    <dgm:cxn modelId="{25B26FEA-5DA9-463B-A0E1-7FA6C8947C84}" type="presParOf" srcId="{CD15C850-6963-4236-AAFC-BB82A050502E}" destId="{18333A3B-E4FC-4069-8A0D-730E16766814}" srcOrd="3" destOrd="0" presId="urn:microsoft.com/office/officeart/2008/layout/AlternatingHexagons"/>
    <dgm:cxn modelId="{CBB04FB5-5FC3-47A4-8757-A137B98D4AFC}" type="presParOf" srcId="{CD15C850-6963-4236-AAFC-BB82A050502E}" destId="{1BF75EBC-0232-454D-B932-C257A1C46D6B}" srcOrd="4" destOrd="0" presId="urn:microsoft.com/office/officeart/2008/layout/AlternatingHexagons"/>
    <dgm:cxn modelId="{8606524C-7278-4CF1-A701-FA7D78DC5A11}" type="presParOf" srcId="{1BF75EBC-0232-454D-B932-C257A1C46D6B}" destId="{DF680737-7512-41E5-928C-6F55E115FB05}" srcOrd="0" destOrd="0" presId="urn:microsoft.com/office/officeart/2008/layout/AlternatingHexagons"/>
    <dgm:cxn modelId="{8CD26D30-A502-4DAB-B3C6-4486B2AA0FFC}" type="presParOf" srcId="{1BF75EBC-0232-454D-B932-C257A1C46D6B}" destId="{B8668134-1222-48B7-BC57-7F1BF2FF78BA}" srcOrd="1" destOrd="0" presId="urn:microsoft.com/office/officeart/2008/layout/AlternatingHexagons"/>
    <dgm:cxn modelId="{4AB30474-2938-45B5-9CEE-1E3323165B74}" type="presParOf" srcId="{1BF75EBC-0232-454D-B932-C257A1C46D6B}" destId="{F79C4B5E-80D5-478C-92C9-6F42631D5D75}" srcOrd="2" destOrd="0" presId="urn:microsoft.com/office/officeart/2008/layout/AlternatingHexagons"/>
    <dgm:cxn modelId="{8F792213-E2A6-4287-BD78-E822EE3BF236}" type="presParOf" srcId="{1BF75EBC-0232-454D-B932-C257A1C46D6B}" destId="{93CC83F6-FDBB-43E5-91C7-DAE23519B4B9}" srcOrd="3" destOrd="0" presId="urn:microsoft.com/office/officeart/2008/layout/AlternatingHexagons"/>
    <dgm:cxn modelId="{7B20BFE4-1663-4F24-A588-50637627F9D3}" type="presParOf" srcId="{1BF75EBC-0232-454D-B932-C257A1C46D6B}" destId="{E27B4E37-15F1-4F6C-830A-914D8E13EE80}"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7C303-6E38-42E9-B02B-4D52690FFDD5}">
      <dsp:nvSpPr>
        <dsp:cNvPr id="0" name=""/>
        <dsp:cNvSpPr/>
      </dsp:nvSpPr>
      <dsp:spPr>
        <a:xfrm rot="5400000">
          <a:off x="4194988" y="105031"/>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JO" sz="1900" kern="1200" dirty="0"/>
            <a:t>متطلبات إدارية</a:t>
          </a:r>
          <a:endParaRPr lang="en-US" sz="1900" kern="1200" dirty="0"/>
        </a:p>
      </dsp:txBody>
      <dsp:txXfrm rot="-5400000">
        <a:off x="4513817" y="249418"/>
        <a:ext cx="951920" cy="1094161"/>
      </dsp:txXfrm>
    </dsp:sp>
    <dsp:sp modelId="{21504451-03A5-4D38-B782-B9EEA63D239B}">
      <dsp:nvSpPr>
        <dsp:cNvPr id="0" name=""/>
        <dsp:cNvSpPr/>
      </dsp:nvSpPr>
      <dsp:spPr>
        <a:xfrm>
          <a:off x="5723210" y="319625"/>
          <a:ext cx="1773970" cy="953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endParaRPr lang="en-US" sz="1900" kern="1200"/>
        </a:p>
      </dsp:txBody>
      <dsp:txXfrm>
        <a:off x="5723210" y="319625"/>
        <a:ext cx="1773970" cy="953747"/>
      </dsp:txXfrm>
    </dsp:sp>
    <dsp:sp modelId="{01A68934-7756-4678-8B05-88906B4261E6}">
      <dsp:nvSpPr>
        <dsp:cNvPr id="0" name=""/>
        <dsp:cNvSpPr/>
      </dsp:nvSpPr>
      <dsp:spPr>
        <a:xfrm rot="5400000">
          <a:off x="2701419" y="105031"/>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ar-JO" sz="2800" kern="1200" dirty="0"/>
            <a:t>متطلبات تقنية</a:t>
          </a:r>
          <a:endParaRPr lang="en-US" sz="2800" kern="1200" dirty="0"/>
        </a:p>
      </dsp:txBody>
      <dsp:txXfrm rot="-5400000">
        <a:off x="3020248" y="249418"/>
        <a:ext cx="951920" cy="1094161"/>
      </dsp:txXfrm>
    </dsp:sp>
    <dsp:sp modelId="{4E62329E-006B-4E67-912B-F94512D47A4E}">
      <dsp:nvSpPr>
        <dsp:cNvPr id="0" name=""/>
        <dsp:cNvSpPr/>
      </dsp:nvSpPr>
      <dsp:spPr>
        <a:xfrm rot="5400000">
          <a:off x="3445343" y="1454266"/>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JO" sz="1900" kern="1200" dirty="0"/>
            <a:t>المتطابات</a:t>
          </a:r>
          <a:endParaRPr lang="en-US" sz="1900" kern="1200" dirty="0"/>
        </a:p>
      </dsp:txBody>
      <dsp:txXfrm rot="-5400000">
        <a:off x="3764172" y="1598653"/>
        <a:ext cx="951920" cy="1094161"/>
      </dsp:txXfrm>
    </dsp:sp>
    <dsp:sp modelId="{19E83398-7967-4F98-85BC-3E20667CFC61}">
      <dsp:nvSpPr>
        <dsp:cNvPr id="0" name=""/>
        <dsp:cNvSpPr/>
      </dsp:nvSpPr>
      <dsp:spPr>
        <a:xfrm>
          <a:off x="1774695" y="1668860"/>
          <a:ext cx="1716745" cy="953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r" defTabSz="844550">
            <a:lnSpc>
              <a:spcPct val="90000"/>
            </a:lnSpc>
            <a:spcBef>
              <a:spcPct val="0"/>
            </a:spcBef>
            <a:spcAft>
              <a:spcPct val="35000"/>
            </a:spcAft>
            <a:buNone/>
          </a:pPr>
          <a:endParaRPr lang="en-US" sz="1900" kern="1200" dirty="0"/>
        </a:p>
      </dsp:txBody>
      <dsp:txXfrm>
        <a:off x="1774695" y="1668860"/>
        <a:ext cx="1716745" cy="953747"/>
      </dsp:txXfrm>
    </dsp:sp>
    <dsp:sp modelId="{5B632FF2-E906-4AC4-8136-66D8541066A6}">
      <dsp:nvSpPr>
        <dsp:cNvPr id="0" name=""/>
        <dsp:cNvSpPr/>
      </dsp:nvSpPr>
      <dsp:spPr>
        <a:xfrm rot="5400000">
          <a:off x="4938911" y="1454266"/>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ar-JO" sz="2800" kern="1200" dirty="0"/>
            <a:t>متطلبات بشرية</a:t>
          </a:r>
          <a:endParaRPr lang="en-US" sz="2800" kern="1200" dirty="0"/>
        </a:p>
      </dsp:txBody>
      <dsp:txXfrm rot="-5400000">
        <a:off x="5257740" y="1598653"/>
        <a:ext cx="951920" cy="1094161"/>
      </dsp:txXfrm>
    </dsp:sp>
    <dsp:sp modelId="{DF680737-7512-41E5-928C-6F55E115FB05}">
      <dsp:nvSpPr>
        <dsp:cNvPr id="0" name=""/>
        <dsp:cNvSpPr/>
      </dsp:nvSpPr>
      <dsp:spPr>
        <a:xfrm rot="5400000">
          <a:off x="4194988" y="2803501"/>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JO" sz="1900" kern="1200" dirty="0"/>
            <a:t>متطلبات الامن المعلوماتي</a:t>
          </a:r>
          <a:endParaRPr lang="en-US" sz="1900" kern="1200" dirty="0"/>
        </a:p>
      </dsp:txBody>
      <dsp:txXfrm rot="-5400000">
        <a:off x="4513817" y="2947888"/>
        <a:ext cx="951920" cy="1094161"/>
      </dsp:txXfrm>
    </dsp:sp>
    <dsp:sp modelId="{B8668134-1222-48B7-BC57-7F1BF2FF78BA}">
      <dsp:nvSpPr>
        <dsp:cNvPr id="0" name=""/>
        <dsp:cNvSpPr/>
      </dsp:nvSpPr>
      <dsp:spPr>
        <a:xfrm>
          <a:off x="5723210" y="3018095"/>
          <a:ext cx="1773970" cy="953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endParaRPr lang="en-US" sz="1900" kern="1200"/>
        </a:p>
      </dsp:txBody>
      <dsp:txXfrm>
        <a:off x="5723210" y="3018095"/>
        <a:ext cx="1773970" cy="953747"/>
      </dsp:txXfrm>
    </dsp:sp>
    <dsp:sp modelId="{E27B4E37-15F1-4F6C-830A-914D8E13EE80}">
      <dsp:nvSpPr>
        <dsp:cNvPr id="0" name=""/>
        <dsp:cNvSpPr/>
      </dsp:nvSpPr>
      <dsp:spPr>
        <a:xfrm rot="5400000">
          <a:off x="2701419" y="2803501"/>
          <a:ext cx="1589579" cy="138293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ar-JO" sz="2800" kern="1200" dirty="0"/>
            <a:t>متطلبات مالية</a:t>
          </a:r>
          <a:endParaRPr lang="en-US" sz="2800" kern="1200" dirty="0"/>
        </a:p>
      </dsp:txBody>
      <dsp:txXfrm rot="-5400000">
        <a:off x="3020248" y="2947888"/>
        <a:ext cx="951920" cy="1094161"/>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866FB-E016-C1C9-24BC-417316D37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0DF29E-341F-0B5A-93BA-359E600D1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FC456A-9973-F067-F8C1-B9EDB43EDA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301298-7C6E-3586-0647-EDC67434587A}"/>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820823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6F2D9-C2A4-4330-419B-9261A6A93C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4C16CF-E7C9-49A7-0759-8A91148CDD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138316-D1AA-B4CD-D7EE-6A460A4352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CCF6E-C612-365A-DD49-398E3EF712B7}"/>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11466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13.xml" /><Relationship Id="rId5" Type="http://schemas.openxmlformats.org/officeDocument/2006/relationships/image" Target="../media/image6.png" /><Relationship Id="rId4" Type="http://schemas.openxmlformats.org/officeDocument/2006/relationships/image" Target="../media/image5.jpeg" /></Relationships>
</file>

<file path=ppt/slides/_rels/slide3.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15.xml" /><Relationship Id="rId4" Type="http://schemas.openxmlformats.org/officeDocument/2006/relationships/image" Target="../media/image9.jpg"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Relationship Id="rId3" Type="http://schemas.openxmlformats.org/officeDocument/2006/relationships/image" Target="../media/image11.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6.png" /><Relationship Id="rId1" Type="http://schemas.openxmlformats.org/officeDocument/2006/relationships/slideLayout" Target="../slideLayouts/slideLayout17.xml" /></Relationships>
</file>

<file path=ppt/slides/_rels/slide1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image" Target="../media/image6.png" /><Relationship Id="rId1" Type="http://schemas.openxmlformats.org/officeDocument/2006/relationships/slideLayout" Target="../slideLayouts/slideLayout1.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s>
</file>

<file path=ppt/slides/_rels/slide2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slideLayout" Target="../slideLayouts/slideLayout1.xml" /><Relationship Id="rId1" Type="http://schemas.openxmlformats.org/officeDocument/2006/relationships/themeOverride" Target="../theme/themeOverride1.xml" /><Relationship Id="rId4" Type="http://schemas.openxmlformats.org/officeDocument/2006/relationships/image" Target="../media/image6.png" /></Relationships>
</file>

<file path=ppt/slides/_rels/slide2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Relationship Id="rId3" Type="http://schemas.openxmlformats.org/officeDocument/2006/relationships/image" Target="../media/image14.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1.xml" /><Relationship Id="rId4" Type="http://schemas.openxmlformats.org/officeDocument/2006/relationships/image" Target="../media/image15.jpeg" /></Relationships>
</file>

<file path=ppt/slides/_rels/slide32.xml.rels><?xml version="1.0" encoding="UTF-8" standalone="yes"?>
<Relationships xmlns="http://schemas.openxmlformats.org/package/2006/relationships"><Relationship Id="rId3" Type="http://schemas.openxmlformats.org/officeDocument/2006/relationships/image" Target="../media/image16.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7.xml"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42.xml.rels><?xml version="1.0" encoding="UTF-8" standalone="yes"?>
<Relationships xmlns="http://schemas.openxmlformats.org/package/2006/relationships"><Relationship Id="rId3" Type="http://schemas.openxmlformats.org/officeDocument/2006/relationships/hyperlink" Target="https://mawdoo3.com/%D9%85%D9%81%D9%87%D9%88%D9%85_%D8%A7%D9%84%D8%A5%D8%AF%D8%A7%D8%B1%D8%A9_%D8%A7%D9%84%D8%A5%D9%84%D9%83%D8%AA%D8%B1%D9%88%D9%86%D9%8A%D8%A9" TargetMode="External" /><Relationship Id="rId2" Type="http://schemas.openxmlformats.org/officeDocument/2006/relationships/hyperlink" Target="https://mawdoo3.com/%D9%85%D9%81%D9%87%D9%88%D9%85_%D8%A7%D9%84%D8%A5%D8%AF%D8%A7%D8%B1%D8%A9_%D8%A7" TargetMode="External" /><Relationship Id="rId1" Type="http://schemas.openxmlformats.org/officeDocument/2006/relationships/slideLayout" Target="../slideLayouts/slideLayout1.xml" /><Relationship Id="rId4" Type="http://schemas.openxmlformats.org/officeDocument/2006/relationships/image" Target="../media/image6.png" /></Relationships>
</file>

<file path=ppt/slides/_rels/slide43.xml.rels><?xml version="1.0" encoding="UTF-8" standalone="yes"?>
<Relationships xmlns="http://schemas.openxmlformats.org/package/2006/relationships"><Relationship Id="rId3" Type="http://schemas.openxmlformats.org/officeDocument/2006/relationships/hyperlink" Target="https://www.linkedin.com/" TargetMode="External" /><Relationship Id="rId2" Type="http://schemas.openxmlformats.org/officeDocument/2006/relationships/hyperlink" Target="https://www.new-educ.com/%D8%A7%D9%84%D8%A5%D8%AF%D8%A7%D8%B1%D8%A9-%D8%A7%D9%84%D8%A5%D9%84%D9%83%D8%AA%D8%B1%D9%88%D9%86%D9%8A%D8%A9-%D9%88-%D9%85%D8%A4%D8%B3%D8%B3%D8%A7%D8%AA-%D8%A7%D9%84%D8%AA%D8%B9%D9%84%D9%8A%D9%85" TargetMode="External" /><Relationship Id="rId1" Type="http://schemas.openxmlformats.org/officeDocument/2006/relationships/slideLayout" Target="../slideLayouts/slideLayout1.xml" /><Relationship Id="rId4" Type="http://schemas.openxmlformats.org/officeDocument/2006/relationships/image" Target="../media/image6.png" /></Relationships>
</file>

<file path=ppt/slides/_rels/slide44.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image" Target="../media/image18.jpeg" /><Relationship Id="rId1" Type="http://schemas.openxmlformats.org/officeDocument/2006/relationships/slideLayout" Target="../slideLayouts/slideLayout16.xml" /><Relationship Id="rId5" Type="http://schemas.openxmlformats.org/officeDocument/2006/relationships/image" Target="../media/image21.png" /><Relationship Id="rId4" Type="http://schemas.openxmlformats.org/officeDocument/2006/relationships/image" Target="../media/image20.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Eman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السادسة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السادسة:</a:t>
            </a:r>
          </a:p>
          <a:p>
            <a:pPr algn="ctr"/>
            <a:r>
              <a:rPr lang="ar-JO" sz="2800" b="1" dirty="0">
                <a:solidFill>
                  <a:schemeClr val="tx1"/>
                </a:solidFill>
                <a:latin typeface="Alexandria ExtraBold" pitchFamily="2" charset="-78"/>
                <a:cs typeface="Alexandria ExtraBold" pitchFamily="2" charset="-78"/>
              </a:rPr>
              <a:t> </a:t>
            </a:r>
            <a:r>
              <a:rPr lang="ar-JO" sz="2800" dirty="0">
                <a:solidFill>
                  <a:schemeClr val="tx1"/>
                </a:solidFill>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600" dirty="0">
              <a:solidFill>
                <a:schemeClr val="tx1"/>
              </a:solidFill>
              <a:effectLst/>
              <a:latin typeface="Alexandria Light" pitchFamily="2" charset="-78"/>
              <a:ea typeface="Arial" panose="020B0604020202020204" pitchFamily="34" charset="0"/>
              <a:cs typeface="Alexandria Light" pitchFamily="2" charset="-78"/>
            </a:endParaRPr>
          </a:p>
          <a:p>
            <a:pPr algn="ct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288"/>
    </mc:Choice>
    <mc:Fallback xmlns="">
      <p:transition spd="slow" advTm="2328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49091"/>
    </mc:Choice>
    <mc:Fallback xmlns="">
      <p:transition spd="slow" advTm="490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3EEC4-AE38-943D-F134-0984003F750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EDCD17-4E08-C29B-EB47-3E41C47694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EDFC9B3-B24A-FC17-3D9A-29F838155A06}"/>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DC377D2-B83E-B41D-D691-B82FBEB48A45}"/>
              </a:ext>
            </a:extLst>
          </p:cNvPr>
          <p:cNvSpPr txBox="1"/>
          <p:nvPr/>
        </p:nvSpPr>
        <p:spPr>
          <a:xfrm>
            <a:off x="1486855" y="1021016"/>
            <a:ext cx="9448714" cy="4441601"/>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الأداء الوظيفي لغة واصطلاحًا</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مؤشرات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معوقات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تقييم الأداء الوظيفي وأهميته</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تقييم الأداء الوظيفي</a:t>
            </a:r>
          </a:p>
        </p:txBody>
      </p:sp>
      <p:sp>
        <p:nvSpPr>
          <p:cNvPr id="3" name="TextBox 2">
            <a:extLst>
              <a:ext uri="{FF2B5EF4-FFF2-40B4-BE49-F238E27FC236}">
                <a16:creationId xmlns:a16="http://schemas.microsoft.com/office/drawing/2014/main" id="{136AF0E6-81AA-B8D7-1C2F-1AA3EC4120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49CC41C-0A80-7325-F4F5-CB89E3FF13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5" name="Picture 4">
            <a:extLst>
              <a:ext uri="{FF2B5EF4-FFF2-40B4-BE49-F238E27FC236}">
                <a16:creationId xmlns:a16="http://schemas.microsoft.com/office/drawing/2014/main" id="{F8050F01-81A3-B4B8-1E77-94F8F6D332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183" y="1021016"/>
            <a:ext cx="2876550" cy="4395882"/>
          </a:xfrm>
          <a:prstGeom prst="rect">
            <a:avLst/>
          </a:prstGeom>
        </p:spPr>
      </p:pic>
    </p:spTree>
    <p:extLst>
      <p:ext uri="{BB962C8B-B14F-4D97-AF65-F5344CB8AC3E}">
        <p14:creationId xmlns:p14="http://schemas.microsoft.com/office/powerpoint/2010/main" val="2955065650"/>
      </p:ext>
    </p:extLst>
  </p:cSld>
  <p:clrMapOvr>
    <a:masterClrMapping/>
  </p:clrMapOvr>
  <mc:AlternateContent xmlns:mc="http://schemas.openxmlformats.org/markup-compatibility/2006" xmlns:p14="http://schemas.microsoft.com/office/powerpoint/2010/main">
    <mc:Choice Requires="p14">
      <p:transition spd="slow" p14:dur="2000" advTm="59275"/>
    </mc:Choice>
    <mc:Fallback xmlns="">
      <p:transition spd="slow" advTm="592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3791009976"/>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mn-lt"/>
                          <a:ea typeface="+mn-ea"/>
                          <a:cs typeface="+mn-cs"/>
                        </a:rPr>
                        <a:t>/</a:t>
                      </a:r>
                      <a:r>
                        <a:rPr lang="ar-SA" sz="2400" b="1" kern="1200" dirty="0">
                          <a:solidFill>
                            <a:schemeClr val="dk1"/>
                          </a:solidFill>
                          <a:effectLst/>
                          <a:latin typeface="+mn-lt"/>
                          <a:ea typeface="+mn-ea"/>
                          <a:cs typeface="+mn-cs"/>
                        </a:rPr>
                        <a:t> </a:t>
                      </a:r>
                      <a:endParaRPr lang="en-US" sz="2400" b="1" kern="1200" dirty="0">
                        <a:solidFill>
                          <a:schemeClr val="dk1"/>
                        </a:solidFill>
                        <a:effectLst/>
                        <a:latin typeface="+mn-lt"/>
                        <a:ea typeface="+mn-ea"/>
                        <a:cs typeface="+mn-cs"/>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lang="ar-SA" sz="20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79411"/>
    </mc:Choice>
    <mc:Fallback xmlns="">
      <p:transition spd="slow" advTm="794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8914127" y="161478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614516" y="2039531"/>
            <a:ext cx="10962968" cy="3518271"/>
          </a:xfrm>
          <a:prstGeom prst="rect">
            <a:avLst/>
          </a:prstGeom>
          <a:noFill/>
        </p:spPr>
        <p:txBody>
          <a:bodyPr wrap="square" rtlCol="0">
            <a:spAutoFit/>
          </a:bodyPr>
          <a:lstStyle/>
          <a:p>
            <a:pPr algn="just" rtl="1">
              <a:lnSpc>
                <a:spcPct val="150000"/>
              </a:lnSpc>
              <a:spcAft>
                <a:spcPts val="800"/>
              </a:spcAft>
            </a:pPr>
            <a:r>
              <a:rPr lang="ar-JO" sz="1600" dirty="0">
                <a:solidFill>
                  <a:srgbClr val="000000"/>
                </a:solidFill>
                <a:latin typeface="Alexandria Light" pitchFamily="2" charset="-78"/>
                <a:cs typeface="Alexandria Light" pitchFamily="2" charset="-78"/>
              </a:rPr>
              <a:t>       دفعت التغيرات التي شهدها عصرنا الحالي المنظمات  إلى </a:t>
            </a:r>
            <a:r>
              <a:rPr lang="ar-YE" sz="1600" dirty="0">
                <a:solidFill>
                  <a:srgbClr val="000000"/>
                </a:solidFill>
                <a:latin typeface="Alexandria Light" pitchFamily="2" charset="-78"/>
                <a:cs typeface="Alexandria Light" pitchFamily="2" charset="-78"/>
              </a:rPr>
              <a:t>بذل </a:t>
            </a:r>
            <a:r>
              <a:rPr lang="ar-JO" sz="1600" dirty="0">
                <a:solidFill>
                  <a:srgbClr val="000000"/>
                </a:solidFill>
                <a:latin typeface="Alexandria Light" pitchFamily="2" charset="-78"/>
                <a:cs typeface="Alexandria Light" pitchFamily="2" charset="-78"/>
              </a:rPr>
              <a:t>جهود عظيمة </a:t>
            </a:r>
            <a:r>
              <a:rPr lang="ar-YE" sz="1600" dirty="0">
                <a:solidFill>
                  <a:srgbClr val="000000"/>
                </a:solidFill>
                <a:latin typeface="Alexandria Light" pitchFamily="2" charset="-78"/>
                <a:cs typeface="Alexandria Light" pitchFamily="2" charset="-78"/>
              </a:rPr>
              <a:t>في </a:t>
            </a:r>
            <a:r>
              <a:rPr lang="ar-JO" sz="1600" dirty="0">
                <a:solidFill>
                  <a:srgbClr val="000000"/>
                </a:solidFill>
                <a:latin typeface="Alexandria Light" pitchFamily="2" charset="-78"/>
                <a:cs typeface="Alexandria Light" pitchFamily="2" charset="-78"/>
              </a:rPr>
              <a:t>الأداء للتكيف مع هذه التغيرات واستثمارها لصالحها</a:t>
            </a:r>
            <a:r>
              <a:rPr lang="ar-YE" sz="1600" dirty="0">
                <a:solidFill>
                  <a:srgbClr val="000000"/>
                </a:solidFill>
                <a:latin typeface="Alexandria Light" pitchFamily="2" charset="-78"/>
                <a:cs typeface="Alexandria Light" pitchFamily="2" charset="-78"/>
              </a:rPr>
              <a:t>،</a:t>
            </a:r>
            <a:r>
              <a:rPr lang="ar-JO" sz="1600" dirty="0">
                <a:solidFill>
                  <a:srgbClr val="000000"/>
                </a:solidFill>
                <a:latin typeface="Alexandria Light" pitchFamily="2" charset="-78"/>
                <a:cs typeface="Alexandria Light" pitchFamily="2" charset="-78"/>
              </a:rPr>
              <a:t> </a:t>
            </a:r>
            <a:r>
              <a:rPr lang="ar-YE" sz="1600" dirty="0">
                <a:solidFill>
                  <a:srgbClr val="000000"/>
                </a:solidFill>
                <a:latin typeface="Alexandria Light" pitchFamily="2" charset="-78"/>
                <a:cs typeface="Alexandria Light" pitchFamily="2" charset="-78"/>
              </a:rPr>
              <a:t>ولعل التفاعل الإيجابي مع هذه المتغيرات خاصة في مجال تقنية المعلومات الإدارية سوف يؤدي إلى الابتكار والإبداع في الأعمال، ومنه تحسن في الأداء الإداري والقدرة على سرعة الإنجاز. وتشير تجارب الدول </a:t>
            </a:r>
            <a:r>
              <a:rPr lang="ar-JO" sz="1600" dirty="0">
                <a:solidFill>
                  <a:srgbClr val="000000"/>
                </a:solidFill>
                <a:latin typeface="Alexandria Light" pitchFamily="2" charset="-78"/>
                <a:cs typeface="Alexandria Light" pitchFamily="2" charset="-78"/>
              </a:rPr>
              <a:t>الرائدة إلى أهمية  </a:t>
            </a:r>
            <a:r>
              <a:rPr lang="ar-YE" sz="1600" dirty="0">
                <a:solidFill>
                  <a:srgbClr val="000000"/>
                </a:solidFill>
                <a:latin typeface="Alexandria Light" pitchFamily="2" charset="-78"/>
                <a:cs typeface="Alexandria Light" pitchFamily="2" charset="-78"/>
              </a:rPr>
              <a:t>الاستفادة من تقنية المعلومات الإدارية وتطبيقاتها</a:t>
            </a:r>
            <a:r>
              <a:rPr lang="ar-JO" sz="1600" dirty="0">
                <a:solidFill>
                  <a:srgbClr val="000000"/>
                </a:solidFill>
                <a:latin typeface="Alexandria Light" pitchFamily="2" charset="-78"/>
                <a:cs typeface="Alexandria Light" pitchFamily="2" charset="-78"/>
              </a:rPr>
              <a:t> في الأداء الوظيفي لتحقيق أهداف المنظمات التعليمية وغيرها </a:t>
            </a:r>
            <a:r>
              <a:rPr lang="ar-YE" sz="1600" dirty="0">
                <a:solidFill>
                  <a:srgbClr val="000000"/>
                </a:solidFill>
                <a:latin typeface="Alexandria Light" pitchFamily="2" charset="-78"/>
                <a:cs typeface="Alexandria Light" pitchFamily="2" charset="-78"/>
              </a:rPr>
              <a:t>، </a:t>
            </a:r>
            <a:r>
              <a:rPr lang="ar-JO" sz="1600" dirty="0">
                <a:solidFill>
                  <a:srgbClr val="000000"/>
                </a:solidFill>
                <a:latin typeface="Alexandria Light" pitchFamily="2" charset="-78"/>
                <a:cs typeface="Alexandria Light" pitchFamily="2" charset="-78"/>
              </a:rPr>
              <a:t>مما </a:t>
            </a:r>
            <a:r>
              <a:rPr lang="ar-YE" sz="1600" dirty="0">
                <a:solidFill>
                  <a:srgbClr val="000000"/>
                </a:solidFill>
                <a:latin typeface="Alexandria Light" pitchFamily="2" charset="-78"/>
                <a:cs typeface="Alexandria Light" pitchFamily="2" charset="-78"/>
              </a:rPr>
              <a:t>أد</a:t>
            </a:r>
            <a:r>
              <a:rPr lang="ar-JO" sz="1600" dirty="0">
                <a:solidFill>
                  <a:srgbClr val="000000"/>
                </a:solidFill>
                <a:latin typeface="Alexandria Light" pitchFamily="2" charset="-78"/>
                <a:cs typeface="Alexandria Light" pitchFamily="2" charset="-78"/>
              </a:rPr>
              <a:t>ى</a:t>
            </a:r>
            <a:r>
              <a:rPr lang="ar-YE" sz="1600" dirty="0">
                <a:solidFill>
                  <a:srgbClr val="000000"/>
                </a:solidFill>
                <a:latin typeface="Alexandria Light" pitchFamily="2" charset="-78"/>
                <a:cs typeface="Alexandria Light" pitchFamily="2" charset="-78"/>
              </a:rPr>
              <a:t> إلى ظهور أساليب حديثة ومعايير متطورة للإدارة تختلف </a:t>
            </a:r>
            <a:r>
              <a:rPr lang="ar-JO" sz="1600" dirty="0">
                <a:solidFill>
                  <a:srgbClr val="000000"/>
                </a:solidFill>
                <a:latin typeface="Alexandria Light" pitchFamily="2" charset="-78"/>
                <a:cs typeface="Alexandria Light" pitchFamily="2" charset="-78"/>
              </a:rPr>
              <a:t>عن </a:t>
            </a:r>
            <a:r>
              <a:rPr lang="ar-YE" sz="1600" dirty="0">
                <a:solidFill>
                  <a:srgbClr val="000000"/>
                </a:solidFill>
                <a:latin typeface="Alexandria Light" pitchFamily="2" charset="-78"/>
                <a:cs typeface="Alexandria Light" pitchFamily="2" charset="-78"/>
              </a:rPr>
              <a:t>الطرق التقليدية المتبعة، </a:t>
            </a:r>
            <a:r>
              <a:rPr lang="ar-JO" sz="1600" dirty="0">
                <a:solidFill>
                  <a:srgbClr val="000000"/>
                </a:solidFill>
                <a:latin typeface="Alexandria Light" pitchFamily="2" charset="-78"/>
                <a:cs typeface="Alexandria Light" pitchFamily="2" charset="-78"/>
              </a:rPr>
              <a:t>مما دفعها إلى </a:t>
            </a:r>
            <a:r>
              <a:rPr lang="ar-YE" sz="1600" dirty="0">
                <a:solidFill>
                  <a:srgbClr val="000000"/>
                </a:solidFill>
                <a:latin typeface="Alexandria Light" pitchFamily="2" charset="-78"/>
                <a:cs typeface="Alexandria Light" pitchFamily="2" charset="-78"/>
              </a:rPr>
              <a:t>إنشاء البنى التحتية لتسهيل استخدام تقنية المعلومات الإدارية، والتحول نحو الإدارة الإلكترونية، </a:t>
            </a:r>
            <a:r>
              <a:rPr lang="ar-JO" sz="1600" dirty="0">
                <a:solidFill>
                  <a:srgbClr val="000000"/>
                </a:solidFill>
                <a:latin typeface="Alexandria Light" pitchFamily="2" charset="-78"/>
                <a:cs typeface="Alexandria Light" pitchFamily="2" charset="-78"/>
              </a:rPr>
              <a:t>والتي أصبحت </a:t>
            </a:r>
            <a:r>
              <a:rPr lang="ar-YE" sz="1600" dirty="0">
                <a:solidFill>
                  <a:srgbClr val="000000"/>
                </a:solidFill>
                <a:latin typeface="Alexandria Light" pitchFamily="2" charset="-78"/>
                <a:cs typeface="Alexandria Light" pitchFamily="2" charset="-78"/>
              </a:rPr>
              <a:t>عنصراً أساسياً ومهماً في كافة المؤسسات بمختلف أنواعها واختصاصاتها لكونها أداة مهمة في إنجاز الأعمال بشكل كفء ودقيق وسريع، وكذلك لقدرتها على مواجهة التحديات الجديدة التي تفرضها الثورة المعلوماتية، مما يؤدي إلى زيادة حقيقية في كفاءة وفاعلية مؤسسات المجتمع.</a:t>
            </a:r>
            <a:r>
              <a:rPr lang="ar-JO" sz="1600" dirty="0">
                <a:solidFill>
                  <a:srgbClr val="000000"/>
                </a:solidFill>
                <a:latin typeface="Alexandria Light" pitchFamily="2" charset="-78"/>
                <a:cs typeface="Alexandria Light" pitchFamily="2" charset="-78"/>
              </a:rPr>
              <a:t> </a:t>
            </a:r>
          </a:p>
          <a:p>
            <a:pPr algn="just" rtl="1">
              <a:lnSpc>
                <a:spcPct val="150000"/>
              </a:lnSpc>
              <a:spcAft>
                <a:spcPts val="800"/>
              </a:spcAft>
            </a:pPr>
            <a:r>
              <a:rPr lang="ar-JO" b="1" dirty="0">
                <a:solidFill>
                  <a:srgbClr val="00B0F0"/>
                </a:solidFill>
                <a:latin typeface="Alexandria Light" pitchFamily="2" charset="-78"/>
                <a:cs typeface="Alexandria Light" pitchFamily="2" charset="-78"/>
              </a:rPr>
              <a:t> فما المقصود بالإدارة الإلكترونية ؟</a:t>
            </a:r>
            <a:endParaRPr lang="en-US" b="1"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DF05238C-3939-4C15-B1AB-3665772D52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990" y="357010"/>
            <a:ext cx="2616200" cy="1281677"/>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86482"/>
    </mc:Choice>
    <mc:Fallback xmlns="">
      <p:transition advTm="8648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B73E5-E0FD-6EB0-6420-E669BCFC84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A58245B-31A8-9D6D-6868-B0AC0F6DBC8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E613793-C2CE-27E1-D1CC-57337FA5A60C}"/>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6CAADA4-D2B3-AD08-7E1E-2FA98626AF74}"/>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السادسة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أسس وخصائص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دواعي </a:t>
            </a:r>
            <a:r>
              <a:rPr lang="ar-JO" sz="1600">
                <a:solidFill>
                  <a:srgbClr val="000000"/>
                </a:solidFill>
                <a:latin typeface="Alexandria" pitchFamily="2" charset="-78"/>
                <a:ea typeface="Arial" panose="020B0604020202020204" pitchFamily="34" charset="0"/>
                <a:cs typeface="Alexandria" pitchFamily="2" charset="-78"/>
              </a:rPr>
              <a:t>وأسباب التحول نحو الإدارة </a:t>
            </a:r>
            <a:r>
              <a:rPr lang="ar-JO" sz="1600" dirty="0">
                <a:solidFill>
                  <a:srgbClr val="000000"/>
                </a:solidFill>
                <a:latin typeface="Alexandria" pitchFamily="2" charset="-78"/>
                <a:ea typeface="Arial" panose="020B0604020202020204" pitchFamily="34" charset="0"/>
                <a:cs typeface="Alexandria" pitchFamily="2" charset="-78"/>
              </a:rPr>
              <a:t>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فوائد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متطلبات ومعوقات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أنماط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وظائف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926EE4EF-2D10-459B-2F50-3776E81424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5E28293-A681-05E3-CA81-6FF5A201E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C99E76D4-3905-8BE1-A9CE-C68C7C4655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2140929550"/>
      </p:ext>
    </p:extLst>
  </p:cSld>
  <p:clrMapOvr>
    <a:masterClrMapping/>
  </p:clrMapOvr>
  <mc:AlternateContent xmlns:mc="http://schemas.openxmlformats.org/markup-compatibility/2006" xmlns:p14="http://schemas.microsoft.com/office/powerpoint/2010/main">
    <mc:Choice Requires="p14">
      <p:transition spd="slow" p14:dur="2000" advTm="51475"/>
    </mc:Choice>
    <mc:Fallback xmlns="">
      <p:transition spd="slow" advTm="5147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40979" y="9208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6810" y="749443"/>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الإدارة الإلكترونية</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362537" y="1475085"/>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11125" lvl="1" indent="282575" algn="r" rtl="1">
              <a:lnSpc>
                <a:spcPct val="150000"/>
              </a:lnSpc>
            </a:pPr>
            <a:r>
              <a:rPr lang="ar-JO" sz="1600" b="0" i="0" dirty="0">
                <a:solidFill>
                  <a:srgbClr val="333333"/>
                </a:solidFill>
                <a:effectLst/>
                <a:latin typeface="Alexandria Light" pitchFamily="2" charset="-78"/>
                <a:cs typeface="Alexandria Light" pitchFamily="2" charset="-78"/>
              </a:rPr>
              <a:t>      يُلاحظ أنه </a:t>
            </a:r>
            <a:r>
              <a:rPr lang="ar-YE" sz="1600" b="0" i="0" dirty="0">
                <a:solidFill>
                  <a:srgbClr val="333333"/>
                </a:solidFill>
                <a:effectLst/>
                <a:latin typeface="Alexandria Light" pitchFamily="2" charset="-78"/>
                <a:cs typeface="Alexandria Light" pitchFamily="2" charset="-78"/>
              </a:rPr>
              <a:t>منذ أواخر القرن العشرين ومع بدايات القرن الحادي والعشرين، حدثت طفرة هائلة في المجال التكنولوجي على المستوى العالمي، </a:t>
            </a:r>
            <a:r>
              <a:rPr lang="ar-JO" sz="1600" b="0" i="0" dirty="0">
                <a:solidFill>
                  <a:srgbClr val="333333"/>
                </a:solidFill>
                <a:effectLst/>
                <a:latin typeface="Alexandria Light" pitchFamily="2" charset="-78"/>
                <a:cs typeface="Alexandria Light" pitchFamily="2" charset="-78"/>
              </a:rPr>
              <a:t>مما حتم على المنظمات كافة </a:t>
            </a:r>
            <a:r>
              <a:rPr lang="ar-YE" sz="1600" b="0" i="0" dirty="0">
                <a:solidFill>
                  <a:srgbClr val="333333"/>
                </a:solidFill>
                <a:effectLst/>
                <a:latin typeface="Alexandria Light" pitchFamily="2" charset="-78"/>
                <a:cs typeface="Alexandria Light" pitchFamily="2" charset="-78"/>
              </a:rPr>
              <a:t> </a:t>
            </a:r>
            <a:r>
              <a:rPr lang="ar-JO" sz="1600" b="0" i="0" dirty="0">
                <a:solidFill>
                  <a:srgbClr val="333333"/>
                </a:solidFill>
                <a:effectLst/>
                <a:latin typeface="Alexandria Light" pitchFamily="2" charset="-78"/>
                <a:cs typeface="Alexandria Light" pitchFamily="2" charset="-78"/>
              </a:rPr>
              <a:t>استخدام ا</a:t>
            </a:r>
            <a:r>
              <a:rPr lang="ar-YE" sz="1600" b="0" i="0" dirty="0">
                <a:solidFill>
                  <a:srgbClr val="333333"/>
                </a:solidFill>
                <a:effectLst/>
                <a:latin typeface="Alexandria Light" pitchFamily="2" charset="-78"/>
                <a:cs typeface="Alexandria Light" pitchFamily="2" charset="-78"/>
              </a:rPr>
              <a:t>لأنماط إ</a:t>
            </a:r>
            <a:r>
              <a:rPr lang="ar-JO" sz="1600" b="0" i="0" dirty="0">
                <a:solidFill>
                  <a:srgbClr val="333333"/>
                </a:solidFill>
                <a:effectLst/>
                <a:latin typeface="Alexandria Light" pitchFamily="2" charset="-78"/>
                <a:cs typeface="Alexandria Light" pitchFamily="2" charset="-78"/>
              </a:rPr>
              <a:t>ال</a:t>
            </a:r>
            <a:r>
              <a:rPr lang="ar-YE" sz="1600" b="0" i="0" dirty="0">
                <a:solidFill>
                  <a:srgbClr val="333333"/>
                </a:solidFill>
                <a:effectLst/>
                <a:latin typeface="Alexandria Light" pitchFamily="2" charset="-78"/>
                <a:cs typeface="Alexandria Light" pitchFamily="2" charset="-78"/>
              </a:rPr>
              <a:t>دارية </a:t>
            </a:r>
            <a:r>
              <a:rPr lang="ar-JO" sz="1600" b="0" i="0" dirty="0">
                <a:solidFill>
                  <a:srgbClr val="333333"/>
                </a:solidFill>
                <a:effectLst/>
                <a:latin typeface="Alexandria Light" pitchFamily="2" charset="-78"/>
                <a:cs typeface="Alexandria Light" pitchFamily="2" charset="-78"/>
              </a:rPr>
              <a:t>ال</a:t>
            </a:r>
            <a:r>
              <a:rPr lang="ar-YE" sz="1600" b="0" i="0" dirty="0">
                <a:solidFill>
                  <a:srgbClr val="333333"/>
                </a:solidFill>
                <a:effectLst/>
                <a:latin typeface="Alexandria Light" pitchFamily="2" charset="-78"/>
                <a:cs typeface="Alexandria Light" pitchFamily="2" charset="-78"/>
              </a:rPr>
              <a:t>حديثة </a:t>
            </a:r>
            <a:r>
              <a:rPr lang="ar-JO" sz="1600" b="0" i="0" dirty="0">
                <a:solidFill>
                  <a:srgbClr val="333333"/>
                </a:solidFill>
                <a:effectLst/>
                <a:latin typeface="Alexandria Light" pitchFamily="2" charset="-78"/>
                <a:cs typeface="Alexandria Light" pitchFamily="2" charset="-78"/>
              </a:rPr>
              <a:t>لمواكبة هذه التطورات </a:t>
            </a:r>
            <a:r>
              <a:rPr lang="ar-YE" sz="1600" b="0" i="0" dirty="0">
                <a:solidFill>
                  <a:srgbClr val="333333"/>
                </a:solidFill>
                <a:effectLst/>
                <a:latin typeface="Alexandria Light" pitchFamily="2" charset="-78"/>
                <a:cs typeface="Alexandria Light" pitchFamily="2" charset="-78"/>
              </a:rPr>
              <a:t>، وبرز من بين هذه الأنماط ما أصبح يعرف بالإدارة الإلكترونية التي مكنت الكثير من المؤسسات </a:t>
            </a:r>
            <a:r>
              <a:rPr lang="ar-JO" sz="1600" b="0" i="0" dirty="0">
                <a:solidFill>
                  <a:srgbClr val="333333"/>
                </a:solidFill>
                <a:effectLst/>
                <a:latin typeface="Alexandria Light" pitchFamily="2" charset="-78"/>
                <a:cs typeface="Alexandria Light" pitchFamily="2" charset="-78"/>
              </a:rPr>
              <a:t>من تنفيذ </a:t>
            </a:r>
            <a:r>
              <a:rPr lang="ar-YE" sz="1600" b="0" i="0" dirty="0">
                <a:solidFill>
                  <a:srgbClr val="333333"/>
                </a:solidFill>
                <a:effectLst/>
                <a:latin typeface="Alexandria Light" pitchFamily="2" charset="-78"/>
                <a:cs typeface="Alexandria Light" pitchFamily="2" charset="-78"/>
              </a:rPr>
              <a:t>عملياتها الإدارية بطريقة إلكترونية، </a:t>
            </a:r>
            <a:r>
              <a:rPr lang="ar-JO" sz="1600" b="0" i="0" dirty="0">
                <a:solidFill>
                  <a:srgbClr val="333333"/>
                </a:solidFill>
                <a:effectLst/>
                <a:latin typeface="Alexandria Light" pitchFamily="2" charset="-78"/>
                <a:cs typeface="Alexandria Light" pitchFamily="2" charset="-78"/>
              </a:rPr>
              <a:t>وقللت </a:t>
            </a:r>
            <a:r>
              <a:rPr lang="ar-YE" sz="1600" b="0" i="0" dirty="0">
                <a:solidFill>
                  <a:srgbClr val="333333"/>
                </a:solidFill>
                <a:effectLst/>
                <a:latin typeface="Alexandria Light" pitchFamily="2" charset="-78"/>
                <a:cs typeface="Alexandria Light" pitchFamily="2" charset="-78"/>
              </a:rPr>
              <a:t>المعاملات الورقية، و</a:t>
            </a:r>
            <a:r>
              <a:rPr lang="ar-JO" sz="1600" b="0" i="0" dirty="0">
                <a:solidFill>
                  <a:srgbClr val="333333"/>
                </a:solidFill>
                <a:effectLst/>
                <a:latin typeface="Alexandria Light" pitchFamily="2" charset="-78"/>
                <a:cs typeface="Alexandria Light" pitchFamily="2" charset="-78"/>
              </a:rPr>
              <a:t>تخلت بشكل تدريجي </a:t>
            </a:r>
            <a:r>
              <a:rPr lang="ar-YE" sz="1600" b="0" i="0" dirty="0">
                <a:solidFill>
                  <a:srgbClr val="333333"/>
                </a:solidFill>
                <a:effectLst/>
                <a:latin typeface="Alexandria Light" pitchFamily="2" charset="-78"/>
                <a:cs typeface="Alexandria Light" pitchFamily="2" charset="-78"/>
              </a:rPr>
              <a:t> عن أساليب الإدارة التقليدية</a:t>
            </a:r>
            <a:r>
              <a:rPr lang="ar-YE" sz="1600" dirty="0">
                <a:solidFill>
                  <a:srgbClr val="333333"/>
                </a:solidFill>
                <a:latin typeface="Alexandria Light" pitchFamily="2" charset="-78"/>
                <a:cs typeface="Alexandria Light" pitchFamily="2" charset="-78"/>
              </a:rPr>
              <a:t>. </a:t>
            </a:r>
            <a:r>
              <a:rPr lang="ar-JO" sz="1600" dirty="0">
                <a:solidFill>
                  <a:srgbClr val="333333"/>
                </a:solidFill>
                <a:latin typeface="Alexandria Light" pitchFamily="2" charset="-78"/>
                <a:cs typeface="Alexandria Light" pitchFamily="2" charset="-78"/>
              </a:rPr>
              <a:t>مما دفعها </a:t>
            </a:r>
            <a:r>
              <a:rPr lang="ar-YE" sz="1600" dirty="0">
                <a:solidFill>
                  <a:srgbClr val="333333"/>
                </a:solidFill>
                <a:latin typeface="Alexandria Light" pitchFamily="2" charset="-78"/>
                <a:cs typeface="Alexandria Light" pitchFamily="2" charset="-78"/>
              </a:rPr>
              <a:t>لإجراء </a:t>
            </a:r>
            <a:r>
              <a:rPr lang="ar-JO" sz="1600" dirty="0">
                <a:solidFill>
                  <a:srgbClr val="333333"/>
                </a:solidFill>
                <a:latin typeface="Alexandria Light" pitchFamily="2" charset="-78"/>
                <a:cs typeface="Alexandria Light" pitchFamily="2" charset="-78"/>
              </a:rPr>
              <a:t>تغييرات </a:t>
            </a:r>
            <a:r>
              <a:rPr lang="ar-YE" sz="1600" dirty="0">
                <a:solidFill>
                  <a:srgbClr val="333333"/>
                </a:solidFill>
                <a:latin typeface="Alexandria Light" pitchFamily="2" charset="-78"/>
                <a:cs typeface="Alexandria Light" pitchFamily="2" charset="-78"/>
              </a:rPr>
              <a:t>في الأساليب والهياكل والتشريعات التي تقوم عليها الإدارة التقليدية، لإتاحة الفرص لتطبيق الإدارة الإلكترونية. وأصبح جهاز الحاسب الآلي، وشبكات الاتصالات لا غنى عنهما في أعمال الإدارة في مؤسسات المجتمع التعليمية وغير التعليمية، رغبة في تحقيق جودة المخرجات، وتوفير النفقات وسرعة الإنجاز، وشفافية التعاملات.</a:t>
            </a:r>
          </a:p>
          <a:p>
            <a:pPr marL="111125" lvl="1" indent="282575" algn="r" rtl="1">
              <a:lnSpc>
                <a:spcPct val="150000"/>
              </a:lnSpc>
            </a:pPr>
            <a:r>
              <a:rPr lang="ar-JO" sz="1600" dirty="0">
                <a:solidFill>
                  <a:srgbClr val="333333"/>
                </a:solidFill>
                <a:latin typeface="Alexandria Light" pitchFamily="2" charset="-78"/>
                <a:cs typeface="Alexandria Light" pitchFamily="2" charset="-78"/>
              </a:rPr>
              <a:t>      وللتكيف مع هذه التطورات التكنولوجية </a:t>
            </a:r>
            <a:r>
              <a:rPr lang="ar-YE" sz="1600" dirty="0">
                <a:solidFill>
                  <a:srgbClr val="333333"/>
                </a:solidFill>
                <a:latin typeface="Alexandria Light" pitchFamily="2" charset="-78"/>
                <a:cs typeface="Alexandria Light" pitchFamily="2" charset="-78"/>
              </a:rPr>
              <a:t>فإنه لابد من عصرنة </a:t>
            </a:r>
            <a:r>
              <a:rPr lang="ar-JO" sz="1600" dirty="0">
                <a:solidFill>
                  <a:srgbClr val="333333"/>
                </a:solidFill>
                <a:latin typeface="Alexandria Light" pitchFamily="2" charset="-78"/>
                <a:cs typeface="Alexandria Light" pitchFamily="2" charset="-78"/>
              </a:rPr>
              <a:t>القيادة أو الإدارة </a:t>
            </a:r>
            <a:r>
              <a:rPr lang="ar-YE" sz="1600" dirty="0">
                <a:solidFill>
                  <a:srgbClr val="333333"/>
                </a:solidFill>
                <a:latin typeface="Alexandria Light" pitchFamily="2" charset="-78"/>
                <a:cs typeface="Alexandria Light" pitchFamily="2" charset="-78"/>
              </a:rPr>
              <a:t>لتستفيد من تكنولوجيا المعلومات واعتماد أساليب إدارية حديثة تتسم بالدقة والمرونة على كافة المستويات الإدارية وربط المهام الإدارية بشبكات الحاسب الآلي المحلية والعالمية، سعيًا لتحقيق </a:t>
            </a:r>
            <a:r>
              <a:rPr lang="ar-JO" sz="1600" dirty="0">
                <a:solidFill>
                  <a:srgbClr val="333333"/>
                </a:solidFill>
                <a:latin typeface="Alexandria Light" pitchFamily="2" charset="-78"/>
                <a:cs typeface="Alexandria Light" pitchFamily="2" charset="-78"/>
              </a:rPr>
              <a:t>أفضل سبل الاتصال الفعال مع عناصر المنظمة  وبالتالي تحقيق أهدافها المنشودة.</a:t>
            </a:r>
            <a:endParaRPr lang="ar-JO" dirty="0">
              <a:solidFill>
                <a:srgbClr val="000000"/>
              </a:solidFill>
              <a:latin typeface="Alexandria Light" pitchFamily="2" charset="-78"/>
              <a:cs typeface="Alexandria Light"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9666"/>
    </mc:Choice>
    <mc:Fallback xmlns="">
      <p:transition spd="slow" advTm="1896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الإدارةُ الإلكترونيّة (</a:t>
            </a:r>
            <a:r>
              <a:rPr lang="en-US" sz="1600" dirty="0">
                <a:solidFill>
                  <a:schemeClr val="tx1"/>
                </a:solidFill>
                <a:latin typeface="Alexandria Black" pitchFamily="2" charset="-78"/>
                <a:ea typeface="Simplified Arabic" panose="02020603050405020304" pitchFamily="18" charset="-78"/>
                <a:cs typeface="Alexandria Black" pitchFamily="2" charset="-78"/>
              </a:rPr>
              <a:t>Electronic Management)</a:t>
            </a:r>
            <a:r>
              <a:rPr lang="ar-JO" sz="1600" dirty="0">
                <a:solidFill>
                  <a:schemeClr val="tx1"/>
                </a:solidFill>
                <a:latin typeface="Alexandria Black" pitchFamily="2" charset="-78"/>
                <a:ea typeface="Simplified Arabic" panose="02020603050405020304" pitchFamily="18" charset="-78"/>
                <a:cs typeface="Alexandria Black" pitchFamily="2" charset="-78"/>
              </a:rPr>
              <a:t>) :   </a:t>
            </a:r>
          </a:p>
          <a:p>
            <a:pPr algn="r" rtl="1">
              <a:lnSpc>
                <a:spcPct val="200000"/>
              </a:lnSpc>
            </a:pPr>
            <a:r>
              <a:rPr lang="ar-YE" sz="1600" dirty="0">
                <a:solidFill>
                  <a:schemeClr val="tx1"/>
                </a:solidFill>
                <a:latin typeface="Alexandria Light" pitchFamily="2" charset="-78"/>
                <a:cs typeface="Alexandria Light" pitchFamily="2" charset="-78"/>
              </a:rPr>
              <a:t>يعتبر مفهوم الإدارة الإلكترونية من المفاهيم الحديثة في الفكر الإداري المعاصر، </a:t>
            </a:r>
            <a:r>
              <a:rPr lang="ar-JO" sz="1600" dirty="0">
                <a:solidFill>
                  <a:schemeClr val="tx1"/>
                </a:solidFill>
                <a:latin typeface="Alexandria Light" pitchFamily="2" charset="-78"/>
                <a:cs typeface="Alexandria Light" pitchFamily="2" charset="-78"/>
              </a:rPr>
              <a:t>والتي أثرت </a:t>
            </a:r>
            <a:r>
              <a:rPr lang="ar-YE" sz="1600" dirty="0">
                <a:solidFill>
                  <a:schemeClr val="tx1"/>
                </a:solidFill>
                <a:latin typeface="Alexandria Light" pitchFamily="2" charset="-78"/>
                <a:cs typeface="Alexandria Light" pitchFamily="2" charset="-78"/>
              </a:rPr>
              <a:t>على إدارة </a:t>
            </a:r>
            <a:r>
              <a:rPr lang="ar-JO" sz="1600" dirty="0">
                <a:solidFill>
                  <a:schemeClr val="tx1"/>
                </a:solidFill>
                <a:latin typeface="Alexandria Light" pitchFamily="2" charset="-78"/>
                <a:cs typeface="Alexandria Light" pitchFamily="2" charset="-78"/>
              </a:rPr>
              <a:t>المنظمات </a:t>
            </a:r>
            <a:r>
              <a:rPr lang="ar-YE" sz="1600" dirty="0">
                <a:solidFill>
                  <a:schemeClr val="tx1"/>
                </a:solidFill>
                <a:latin typeface="Alexandria Light" pitchFamily="2" charset="-78"/>
                <a:cs typeface="Alexandria Light" pitchFamily="2" charset="-78"/>
              </a:rPr>
              <a:t> وعلى استراتيجياتها ووظائفها</a:t>
            </a:r>
            <a:r>
              <a:rPr lang="ar-JO" sz="1600" dirty="0">
                <a:solidFill>
                  <a:schemeClr val="tx1"/>
                </a:solidFill>
                <a:latin typeface="Alexandria Light" pitchFamily="2" charset="-78"/>
                <a:cs typeface="Alexandria Light" pitchFamily="2" charset="-78"/>
              </a:rPr>
              <a:t> ومن أهم تعريفات الإدارة الإلكترونية ما يأتي:</a:t>
            </a:r>
            <a:r>
              <a:rPr lang="ar-YE" sz="1600" dirty="0">
                <a:solidFill>
                  <a:schemeClr val="tx1"/>
                </a:solidFill>
                <a:latin typeface="Alexandria Light" pitchFamily="2" charset="-78"/>
                <a:cs typeface="Alexandria Light" pitchFamily="2" charset="-78"/>
              </a:rPr>
              <a:t>، </a:t>
            </a:r>
            <a:endParaRPr lang="ar-JO" sz="1600" dirty="0">
              <a:solidFill>
                <a:schemeClr val="tx1"/>
              </a:solidFill>
              <a:latin typeface="Alexandria Light" pitchFamily="2" charset="-78"/>
              <a:cs typeface="Alexandria Light" pitchFamily="2" charset="-78"/>
            </a:endParaRP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 هي منظومةٌ حديثةٌ تعتمدُ على التكنولوجيا الإلكترونيّة، وتهدفُ إلى تحويل الإدارة التقليديّة إلى إدارةٍ إلكترونيّة تعتمدُ على استخدام الحاسوب وتطبيقاته،</a:t>
            </a: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 وأيضاً تُعرفُ الإدارةُ الإلكترونيّة بأنّها كافّة الوظائف والمهام التي تحدّدها الإدارةُ </a:t>
            </a:r>
            <a:r>
              <a:rPr lang="ar-JO" sz="1600" dirty="0">
                <a:solidFill>
                  <a:schemeClr val="tx1"/>
                </a:solidFill>
                <a:latin typeface="Alexandria Light" pitchFamily="2" charset="-78"/>
                <a:ea typeface="Simplified Arabic" panose="02020603050405020304" pitchFamily="18" charset="-78"/>
                <a:cs typeface="Alexandria Light" pitchFamily="2" charset="-78"/>
              </a:rPr>
              <a:t>للموظفيّن من خلال الاعتمادِ على وسائل اتصالٍ حاسوبيّة، وتشملُ رسائل البريد الإلكترونيّ، وقنوات الاتصال الرقميّ، ويؤدّي هذا النوعُ الحديثُ من الإدارة إلى سهولةِ الربط بين المدراء، والموظفيّن، والعملاء.</a:t>
            </a:r>
          </a:p>
          <a:p>
            <a:pPr algn="r" rtl="1">
              <a:lnSpc>
                <a:spcPct val="200000"/>
              </a:lnSpc>
            </a:pPr>
            <a:endParaRPr lang="ar-JO" sz="1600"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200000"/>
              </a:lnSpc>
            </a:pPr>
            <a:endParaRPr lang="ar-JO" sz="1600"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200000"/>
              </a:lnSpc>
            </a:pPr>
            <a:endParaRPr lang="ar-JO" sz="1600" b="0" i="0" u="none" strike="noStrike" baseline="0" dirty="0">
              <a:solidFill>
                <a:schemeClr val="tx1"/>
              </a:solidFill>
              <a:latin typeface="Alexandria Light" pitchFamily="2" charset="-78"/>
              <a:cs typeface="Alexandria Light" pitchFamily="2" charset="-78"/>
            </a:endParaRPr>
          </a:p>
          <a:p>
            <a:pPr algn="r" rtl="1"/>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الإدارة الإلكترونية</a:t>
            </a:r>
          </a:p>
          <a:p>
            <a:endParaRPr lang="en-US" dirty="0"/>
          </a:p>
        </p:txBody>
      </p:sp>
      <p:pic>
        <p:nvPicPr>
          <p:cNvPr id="6" name="Picture 5">
            <a:extLst>
              <a:ext uri="{FF2B5EF4-FFF2-40B4-BE49-F238E27FC236}">
                <a16:creationId xmlns:a16="http://schemas.microsoft.com/office/drawing/2014/main" id="{DE1A810F-EFDA-E12D-EAB6-4F6AB47231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07" y="1478315"/>
            <a:ext cx="2809875" cy="814388"/>
          </a:xfrm>
          <a:prstGeom prst="rect">
            <a:avLst/>
          </a:prstGeom>
        </p:spPr>
      </p:pic>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06193"/>
    </mc:Choice>
    <mc:Fallback xmlns="">
      <p:transition spd="slow" advTm="10619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وكذلك عُرفت الإدارة الإلكترونية بأنها قدرة القطاعات المختلفة على توفير الخدمات للمواطنين وإنجاز المعاملات عبر شبكة الإنترنت بسرعة ودقة متناهيتين وبتكاليف ومجهود أقل</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وأيضًا هي </a:t>
            </a:r>
            <a:r>
              <a:rPr lang="ar-YE" sz="1600" dirty="0">
                <a:solidFill>
                  <a:schemeClr val="tx1"/>
                </a:solidFill>
                <a:latin typeface="Alexandria Light" pitchFamily="2" charset="-78"/>
                <a:cs typeface="Alexandria Light" pitchFamily="2" charset="-78"/>
              </a:rPr>
              <a:t>منظومة الأعمال والأنشطة التي يتم تنفيذها إلكترونيا لإنجاز الأعمال باستخدام النظم والوسائل الإلكترونية عبر الشبكات</a:t>
            </a:r>
            <a:endParaRPr lang="ar-JO" sz="1600" dirty="0">
              <a:solidFill>
                <a:schemeClr val="tx1"/>
              </a:solidFill>
              <a:latin typeface="Alexandria Light" pitchFamily="2" charset="-78"/>
              <a:cs typeface="Alexandria Light" pitchFamily="2" charset="-78"/>
            </a:endParaRP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وتعرف </a:t>
            </a:r>
            <a:r>
              <a:rPr lang="ar-YE" sz="1600" dirty="0">
                <a:solidFill>
                  <a:schemeClr val="tx1"/>
                </a:solidFill>
                <a:latin typeface="Alexandria Light" pitchFamily="2" charset="-78"/>
                <a:cs typeface="Alexandria Light" pitchFamily="2" charset="-78"/>
              </a:rPr>
              <a:t>الإدارة الإلكترونية </a:t>
            </a:r>
            <a:r>
              <a:rPr lang="ar-JO" sz="1600" dirty="0">
                <a:solidFill>
                  <a:schemeClr val="tx1"/>
                </a:solidFill>
                <a:latin typeface="Alexandria Light" pitchFamily="2" charset="-78"/>
                <a:cs typeface="Alexandria Light" pitchFamily="2" charset="-78"/>
              </a:rPr>
              <a:t>بأنها</a:t>
            </a:r>
            <a:r>
              <a:rPr lang="ar-YE" sz="1600" dirty="0">
                <a:solidFill>
                  <a:schemeClr val="tx1"/>
                </a:solidFill>
                <a:latin typeface="Alexandria Light" pitchFamily="2" charset="-78"/>
                <a:cs typeface="Alexandria Light" pitchFamily="2" charset="-78"/>
              </a:rPr>
              <a:t> “استراتيجية إدارية لعصر المعلومات، تعمل على تحقيق خدمات أفضل للمواطنين والمؤسسات، مع استغلال أمثل لمصادر المعلومات المتاحة من خلال توظيف الموارد المادية و البشرية المتاحة في إطار إلكتروني حديث من أجل استغلال أمثل للوقت والمال والجهد وتحقيقا للمطالب المستهدفة بالجودة المطلوبة.”</a:t>
            </a:r>
            <a:endParaRPr lang="ar-JO"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8C30AC7A-66B8-DE42-7A7B-579B54F7E5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الإدارة الإلكترونية</a:t>
            </a:r>
          </a:p>
          <a:p>
            <a:endParaRPr lang="en-US" dirty="0"/>
          </a:p>
        </p:txBody>
      </p:sp>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115199"/>
    </mc:Choice>
    <mc:Fallback xmlns="">
      <p:transition spd="slow" advTm="11519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B6163-6740-0973-4C0C-E4C6568F57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82BD50-D03B-3F2B-D8B7-AE81A7618FF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B9C8B15-128F-9600-40A3-98F2064EF8B7}"/>
              </a:ext>
            </a:extLst>
          </p:cNvPr>
          <p:cNvSpPr/>
          <p:nvPr/>
        </p:nvSpPr>
        <p:spPr>
          <a:xfrm>
            <a:off x="714358" y="1366516"/>
            <a:ext cx="11046717"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lnSpc>
                <a:spcPct val="200000"/>
              </a:lnSpc>
              <a:buFont typeface="Wingdings" panose="05000000000000000000" pitchFamily="2" charset="2"/>
              <a:buChar char="Ø"/>
            </a:pPr>
            <a:r>
              <a:rPr lang="ar-JO" sz="1600" i="0" dirty="0">
                <a:solidFill>
                  <a:srgbClr val="333333"/>
                </a:solidFill>
                <a:effectLst/>
                <a:latin typeface="Alexandria Light" pitchFamily="2" charset="-78"/>
                <a:cs typeface="Alexandria Light" pitchFamily="2" charset="-78"/>
              </a:rPr>
              <a:t>والإدارة الإلكترونية هي: </a:t>
            </a:r>
            <a:r>
              <a:rPr lang="ar-YE" sz="1600" i="0" dirty="0">
                <a:solidFill>
                  <a:srgbClr val="333333"/>
                </a:solidFill>
                <a:effectLst/>
                <a:latin typeface="Alexandria Light" pitchFamily="2" charset="-78"/>
                <a:cs typeface="Alexandria Light" pitchFamily="2" charset="-78"/>
              </a:rPr>
              <a:t>عملية ميكنة جميع مهام وأنشطة المؤسسة الإدارية، بالاعتماد على جميع تقنيات المعلومات الضرورية، للوصول إلى تحقيق أهداف الإدارة الجديدة في تقليل استخدام الورق وتبسيط الإجراءات والقضاء على الروتين والإنجاز السريع والدقيق للمهام والمعاملات لتكون كل إدارة جاهزة لربطها مع الحكومة الإلكترونية لاحقاً “.</a:t>
            </a:r>
            <a:endParaRPr lang="ar-JO" sz="1600" i="0" dirty="0">
              <a:solidFill>
                <a:srgbClr val="333333"/>
              </a:solidFill>
              <a:effectLst/>
              <a:latin typeface="Alexandria Light" pitchFamily="2" charset="-78"/>
              <a:cs typeface="Alexandria Light" pitchFamily="2" charset="-78"/>
            </a:endParaRPr>
          </a:p>
          <a:p>
            <a:pPr marL="285750" indent="-285750" algn="just" rtl="1">
              <a:lnSpc>
                <a:spcPct val="200000"/>
              </a:lnSpc>
              <a:buFont typeface="Wingdings" panose="05000000000000000000" pitchFamily="2" charset="2"/>
              <a:buChar char="Ø"/>
            </a:pPr>
            <a:r>
              <a:rPr lang="ar-JO" sz="1600" i="0" dirty="0">
                <a:solidFill>
                  <a:srgbClr val="333333"/>
                </a:solidFill>
                <a:effectLst/>
                <a:latin typeface="Alexandria Light" pitchFamily="2" charset="-78"/>
                <a:cs typeface="Alexandria Light" pitchFamily="2" charset="-78"/>
              </a:rPr>
              <a:t>و</a:t>
            </a:r>
            <a:r>
              <a:rPr lang="ar-YE" sz="1600" i="0" dirty="0">
                <a:solidFill>
                  <a:srgbClr val="333333"/>
                </a:solidFill>
                <a:effectLst/>
                <a:latin typeface="Alexandria Light" pitchFamily="2" charset="-78"/>
                <a:cs typeface="Alexandria Light" pitchFamily="2" charset="-78"/>
              </a:rPr>
              <a:t>هي مجموعة من الجهود التي تعتمد على تكنولوجيا المعلومات لتقديم المنتجات</a:t>
            </a:r>
            <a:r>
              <a:rPr lang="ar-JO" sz="1600" i="0" dirty="0">
                <a:solidFill>
                  <a:srgbClr val="333333"/>
                </a:solidFill>
                <a:effectLst/>
                <a:latin typeface="Alexandria Light" pitchFamily="2" charset="-78"/>
                <a:cs typeface="Alexandria Light" pitchFamily="2" charset="-78"/>
              </a:rPr>
              <a:t> والخدمات </a:t>
            </a:r>
            <a:r>
              <a:rPr lang="ar-YE" sz="1600" i="0" dirty="0">
                <a:solidFill>
                  <a:srgbClr val="333333"/>
                </a:solidFill>
                <a:effectLst/>
                <a:latin typeface="Alexandria Light" pitchFamily="2" charset="-78"/>
                <a:cs typeface="Alexandria Light" pitchFamily="2" charset="-78"/>
              </a:rPr>
              <a:t> </a:t>
            </a:r>
            <a:r>
              <a:rPr lang="ar-JO" sz="1600" i="0" dirty="0">
                <a:solidFill>
                  <a:srgbClr val="333333"/>
                </a:solidFill>
                <a:effectLst/>
                <a:latin typeface="Alexandria Light" pitchFamily="2" charset="-78"/>
                <a:cs typeface="Alexandria Light" pitchFamily="2" charset="-78"/>
              </a:rPr>
              <a:t>للمستفيدين منها </a:t>
            </a:r>
            <a:r>
              <a:rPr lang="ar-YE" sz="1600" i="0" dirty="0">
                <a:solidFill>
                  <a:srgbClr val="333333"/>
                </a:solidFill>
                <a:effectLst/>
                <a:latin typeface="Alexandria Light" pitchFamily="2" charset="-78"/>
                <a:cs typeface="Alexandria Light" pitchFamily="2" charset="-78"/>
              </a:rPr>
              <a:t> من خلال الحاسب الآلي والسعي لتخفيف حدة المشكلات الناجمة عن تعامل </a:t>
            </a:r>
            <a:r>
              <a:rPr lang="ar-JO" sz="1600" i="0" dirty="0">
                <a:solidFill>
                  <a:srgbClr val="333333"/>
                </a:solidFill>
                <a:effectLst/>
                <a:latin typeface="Alexandria Light" pitchFamily="2" charset="-78"/>
                <a:cs typeface="Alexandria Light" pitchFamily="2" charset="-78"/>
              </a:rPr>
              <a:t>المستفيد</a:t>
            </a:r>
            <a:r>
              <a:rPr lang="ar-YE" sz="1600" i="0" dirty="0">
                <a:solidFill>
                  <a:srgbClr val="333333"/>
                </a:solidFill>
                <a:effectLst/>
                <a:latin typeface="Alexandria Light" pitchFamily="2" charset="-78"/>
                <a:cs typeface="Alexandria Light" pitchFamily="2" charset="-78"/>
              </a:rPr>
              <a:t> </a:t>
            </a:r>
            <a:r>
              <a:rPr lang="ar-JO" sz="1600" i="0" dirty="0">
                <a:solidFill>
                  <a:srgbClr val="333333"/>
                </a:solidFill>
                <a:effectLst/>
                <a:latin typeface="Alexandria Light" pitchFamily="2" charset="-78"/>
                <a:cs typeface="Alexandria Light" pitchFamily="2" charset="-78"/>
              </a:rPr>
              <a:t>من  </a:t>
            </a:r>
            <a:r>
              <a:rPr lang="ar-YE" sz="1600" i="0" dirty="0">
                <a:solidFill>
                  <a:srgbClr val="333333"/>
                </a:solidFill>
                <a:effectLst/>
                <a:latin typeface="Alexandria Light" pitchFamily="2" charset="-78"/>
                <a:cs typeface="Alexandria Light" pitchFamily="2" charset="-78"/>
              </a:rPr>
              <a:t>المنتجات </a:t>
            </a:r>
            <a:r>
              <a:rPr lang="ar-JO" sz="1600" i="0" dirty="0">
                <a:solidFill>
                  <a:srgbClr val="333333"/>
                </a:solidFill>
                <a:effectLst/>
                <a:latin typeface="Alexandria Light" pitchFamily="2" charset="-78"/>
                <a:cs typeface="Alexandria Light" pitchFamily="2" charset="-78"/>
              </a:rPr>
              <a:t> والخدمات </a:t>
            </a:r>
            <a:r>
              <a:rPr lang="ar-YE" sz="1600" i="0" dirty="0">
                <a:solidFill>
                  <a:srgbClr val="333333"/>
                </a:solidFill>
                <a:effectLst/>
                <a:latin typeface="Alexandria Light" pitchFamily="2" charset="-78"/>
                <a:cs typeface="Alexandria Light" pitchFamily="2" charset="-78"/>
              </a:rPr>
              <a:t>مع الأفراد بما يسهم في تحقيق الكفاءة والفاعلية في الأداء التنظيمي “.</a:t>
            </a:r>
            <a:endParaRPr lang="ar-JO" sz="1600" i="0" u="none" strike="noStrike" baseline="0" dirty="0">
              <a:solidFill>
                <a:schemeClr val="tx1"/>
              </a:solidFill>
              <a:highlight>
                <a:srgbClr val="FFFF00"/>
              </a:highligh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3F54F221-C08E-B2DA-B78D-6967BE734E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A2967B8-9EC8-74F0-E2DC-41793EF2C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2F0D2AA-E99C-59C8-3770-C6017D7E0057}"/>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الإدارة الإلكترونية</a:t>
            </a:r>
          </a:p>
          <a:p>
            <a:endParaRPr lang="en-US" dirty="0"/>
          </a:p>
        </p:txBody>
      </p:sp>
    </p:spTree>
    <p:extLst>
      <p:ext uri="{BB962C8B-B14F-4D97-AF65-F5344CB8AC3E}">
        <p14:creationId xmlns:p14="http://schemas.microsoft.com/office/powerpoint/2010/main" val="5987195"/>
      </p:ext>
    </p:extLst>
  </p:cSld>
  <p:clrMapOvr>
    <a:masterClrMapping/>
  </p:clrMapOvr>
  <mc:AlternateContent xmlns:mc="http://schemas.openxmlformats.org/markup-compatibility/2006" xmlns:p14="http://schemas.microsoft.com/office/powerpoint/2010/main">
    <mc:Choice Requires="p14">
      <p:transition spd="slow" p14:dur="2000" advTm="114923"/>
    </mc:Choice>
    <mc:Fallback xmlns="">
      <p:transition spd="slow" advTm="11492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r>
              <a:rPr lang="ar-JO" dirty="0">
                <a:solidFill>
                  <a:schemeClr val="tx1"/>
                </a:solidFill>
                <a:latin typeface="Alexandria Medium" pitchFamily="2" charset="-78"/>
                <a:cs typeface="Alexandria Medium" pitchFamily="2" charset="-78"/>
              </a:rPr>
              <a:t>وتأسيسًا على ما سبق فإن الإدارة الإلكترونية تحمل في معانيها عدة أمور منها:</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حوسبة</a:t>
            </a:r>
            <a:r>
              <a:rPr lang="ar-YE" sz="1800" i="0" dirty="0">
                <a:solidFill>
                  <a:srgbClr val="333333"/>
                </a:solidFill>
                <a:effectLst/>
                <a:latin typeface="Alexandria Light" pitchFamily="2" charset="-78"/>
                <a:cs typeface="Alexandria Light" pitchFamily="2" charset="-78"/>
              </a:rPr>
              <a:t> جميع مهام وأنشطة المؤسسة الإدارية</a:t>
            </a:r>
            <a:endParaRPr lang="ar-JO" sz="1800" i="0" dirty="0">
              <a:solidFill>
                <a:srgbClr val="333333"/>
              </a:solidFill>
              <a:effectLst/>
              <a:latin typeface="Alexandria Light" pitchFamily="2" charset="-78"/>
              <a:cs typeface="Alexandria Light" pitchFamily="2" charset="-78"/>
            </a:endParaRPr>
          </a:p>
          <a:p>
            <a:pPr marL="285750" indent="-285750" algn="just" rtl="1">
              <a:lnSpc>
                <a:spcPct val="200000"/>
              </a:lnSpc>
              <a:buFont typeface="Wingdings" panose="05000000000000000000" pitchFamily="2" charset="2"/>
              <a:buChar char="ü"/>
            </a:pPr>
            <a:r>
              <a:rPr lang="ar-JO" dirty="0">
                <a:solidFill>
                  <a:srgbClr val="333333"/>
                </a:solidFill>
                <a:latin typeface="Alexandria Light" pitchFamily="2" charset="-78"/>
                <a:cs typeface="Alexandria Light" pitchFamily="2" charset="-78"/>
              </a:rPr>
              <a:t>الاعتماد على </a:t>
            </a:r>
            <a:r>
              <a:rPr lang="ar-YE" sz="1800" i="0" dirty="0">
                <a:solidFill>
                  <a:srgbClr val="333333"/>
                </a:solidFill>
                <a:effectLst/>
                <a:latin typeface="Alexandria Light" pitchFamily="2" charset="-78"/>
                <a:cs typeface="Alexandria Light" pitchFamily="2" charset="-78"/>
              </a:rPr>
              <a:t>تكنولوجيا المعلومات </a:t>
            </a:r>
            <a:r>
              <a:rPr lang="ar-JO" sz="1800" i="0" dirty="0">
                <a:solidFill>
                  <a:srgbClr val="333333"/>
                </a:solidFill>
                <a:effectLst/>
                <a:latin typeface="Alexandria Light" pitchFamily="2" charset="-78"/>
                <a:cs typeface="Alexandria Light" pitchFamily="2" charset="-78"/>
              </a:rPr>
              <a:t> والانترنت لتسهيل الوصول إلى المعلومات والبيانات</a:t>
            </a:r>
          </a:p>
          <a:p>
            <a:pPr marL="285750" indent="-285750" algn="just" rtl="1">
              <a:lnSpc>
                <a:spcPct val="200000"/>
              </a:lnSpc>
              <a:buFont typeface="Wingdings" panose="05000000000000000000" pitchFamily="2" charset="2"/>
              <a:buChar char="ü"/>
            </a:pPr>
            <a:r>
              <a:rPr lang="ar-YE" sz="1800" dirty="0">
                <a:solidFill>
                  <a:schemeClr val="tx1"/>
                </a:solidFill>
                <a:latin typeface="Alexandria Light" pitchFamily="2" charset="-78"/>
                <a:cs typeface="Alexandria Light" pitchFamily="2" charset="-78"/>
              </a:rPr>
              <a:t>توظيف الموارد المادية و البشرية المتاحة في إطار إلكتروني</a:t>
            </a:r>
            <a:endParaRPr lang="ar-JO" sz="1800" dirty="0">
              <a:solidFill>
                <a:schemeClr val="tx1"/>
              </a:solidFill>
              <a:latin typeface="Alexandria Light" pitchFamily="2" charset="-78"/>
              <a:cs typeface="Alexandria Light" pitchFamily="2" charset="-78"/>
            </a:endParaRPr>
          </a:p>
          <a:p>
            <a:pPr marL="285750" indent="-285750" algn="just" rtl="1">
              <a:lnSpc>
                <a:spcPct val="200000"/>
              </a:lnSpc>
              <a:buFont typeface="Wingdings" panose="05000000000000000000" pitchFamily="2" charset="2"/>
              <a:buChar char="ü"/>
            </a:pPr>
            <a:r>
              <a:rPr lang="ar-YE" sz="1800" dirty="0">
                <a:solidFill>
                  <a:schemeClr val="tx1"/>
                </a:solidFill>
                <a:latin typeface="Alexandria Light" pitchFamily="2" charset="-78"/>
                <a:cs typeface="Alexandria Light" pitchFamily="2" charset="-78"/>
              </a:rPr>
              <a:t>ا</a:t>
            </a:r>
            <a:r>
              <a:rPr lang="ar-JO" sz="1800" dirty="0">
                <a:solidFill>
                  <a:schemeClr val="tx1"/>
                </a:solidFill>
                <a:latin typeface="Alexandria Light" pitchFamily="2" charset="-78"/>
                <a:cs typeface="Alexandria Light" pitchFamily="2" charset="-78"/>
              </a:rPr>
              <a:t>لا</a:t>
            </a:r>
            <a:r>
              <a:rPr lang="ar-YE" sz="1800" dirty="0">
                <a:solidFill>
                  <a:schemeClr val="tx1"/>
                </a:solidFill>
                <a:latin typeface="Alexandria Light" pitchFamily="2" charset="-78"/>
                <a:cs typeface="Alexandria Light" pitchFamily="2" charset="-78"/>
              </a:rPr>
              <a:t>ستغلال </a:t>
            </a:r>
            <a:r>
              <a:rPr lang="ar-JO" sz="1800" dirty="0">
                <a:solidFill>
                  <a:schemeClr val="tx1"/>
                </a:solidFill>
                <a:latin typeface="Alexandria Light" pitchFamily="2" charset="-78"/>
                <a:cs typeface="Alexandria Light" pitchFamily="2" charset="-78"/>
              </a:rPr>
              <a:t>ال</a:t>
            </a:r>
            <a:r>
              <a:rPr lang="ar-YE" sz="1800" dirty="0">
                <a:solidFill>
                  <a:schemeClr val="tx1"/>
                </a:solidFill>
                <a:latin typeface="Alexandria Light" pitchFamily="2" charset="-78"/>
                <a:cs typeface="Alexandria Light" pitchFamily="2" charset="-78"/>
              </a:rPr>
              <a:t>أمثل للوقت والمال والجهد وتحقيقا للمطالب المستهدفة بالجودة المطلوبة </a:t>
            </a:r>
            <a:endParaRPr lang="ar-JO" sz="1800" dirty="0">
              <a:solidFill>
                <a:schemeClr val="tx1"/>
              </a:solidFill>
              <a:latin typeface="Alexandria Light" pitchFamily="2" charset="-78"/>
              <a:cs typeface="Alexandria Light" pitchFamily="2" charset="-78"/>
            </a:endParaRPr>
          </a:p>
          <a:p>
            <a:pPr marL="285750" indent="-285750" algn="just" rtl="1">
              <a:lnSpc>
                <a:spcPct val="200000"/>
              </a:lnSpc>
              <a:buFont typeface="Wingdings" panose="05000000000000000000" pitchFamily="2" charset="2"/>
              <a:buChar char="ü"/>
            </a:pPr>
            <a:r>
              <a:rPr lang="ar-JO" dirty="0">
                <a:solidFill>
                  <a:schemeClr val="tx1"/>
                </a:solidFill>
                <a:latin typeface="Alexandria Light" pitchFamily="2" charset="-78"/>
                <a:cs typeface="Alexandria Light" pitchFamily="2" charset="-78"/>
              </a:rPr>
              <a:t>سهولة الاتصال الفعال، </a:t>
            </a:r>
            <a:r>
              <a:rPr lang="ar-JO" i="0" dirty="0">
                <a:solidFill>
                  <a:schemeClr val="tx1"/>
                </a:solidFill>
                <a:effectLst/>
                <a:latin typeface="Alexandria Light" pitchFamily="2" charset="-78"/>
                <a:cs typeface="Alexandria Light" pitchFamily="2" charset="-78"/>
              </a:rPr>
              <a:t>تقديم خدمات وإنجاز بعض المهام إلكترونيًا. </a:t>
            </a:r>
          </a:p>
          <a:p>
            <a:pPr marL="285750" indent="-285750" algn="just" rtl="1">
              <a:lnSpc>
                <a:spcPct val="200000"/>
              </a:lnSpc>
              <a:buFont typeface="Wingdings" panose="05000000000000000000" pitchFamily="2" charset="2"/>
              <a:buChar char="ü"/>
            </a:pPr>
            <a:r>
              <a:rPr lang="ar-JO" i="0" dirty="0">
                <a:solidFill>
                  <a:schemeClr val="tx1"/>
                </a:solidFill>
                <a:effectLst/>
                <a:latin typeface="Alexandria Light" pitchFamily="2" charset="-78"/>
                <a:cs typeface="Alexandria Light" pitchFamily="2" charset="-78"/>
              </a:rPr>
              <a:t>الهدف هو  تيسير إجراء وتنفيذ الأعمال الإدارية والرقابية عليها</a:t>
            </a:r>
          </a:p>
          <a:p>
            <a:pPr algn="just" rtl="1">
              <a:lnSpc>
                <a:spcPct val="200000"/>
              </a:lnSpc>
            </a:pPr>
            <a:endParaRPr lang="ar-JO" sz="1800" i="0" dirty="0">
              <a:solidFill>
                <a:srgbClr val="333333"/>
              </a:solidFill>
              <a:effectLst/>
              <a:latin typeface="Alexandria Light" pitchFamily="2" charset="-78"/>
              <a:cs typeface="Alexandria Light" pitchFamily="2" charset="-78"/>
            </a:endParaRP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EB6783D9-A4A4-36DF-2E38-252D95142C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الإدارة الإلكترونية </a:t>
            </a:r>
          </a:p>
          <a:p>
            <a:endParaRPr lang="en-US" dirty="0"/>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89536"/>
    </mc:Choice>
    <mc:Fallback xmlns="">
      <p:transition spd="slow" advTm="8953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Light" pitchFamily="2" charset="-78"/>
                <a:cs typeface="Alexandria Light" pitchFamily="2" charset="-78"/>
              </a:rPr>
              <a:t>تتلخص أُسس الإدارة الإلكترونيّة في ما يأتي:</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 بناء شبكةٍ حاسوبيّةٍ قويةٍ، والتي تحتوي على اتصالٍ بين الإدارة، والأقسام، والفروع الأخرى.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توفير اتصالٍ دائمٍ وثابتٍ مع شبكة الإنترنت.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الاعتمادُ على تعزيزِ دور قسم نظم المعلومات الإداريّة، والذي يساهمُ في إدارة المعلومات الإلكترونيّة،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وتقديم مجموعةٍ من الاستراتيجيات التي تساند دور الإدارة في عملها.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توفير كادرٍ من الموظفين القادرين على التعامل مع الأجهزة الخاصّة بالإدارةِ الإلكترونيّة.</a:t>
            </a:r>
          </a:p>
        </p:txBody>
      </p:sp>
      <p:sp>
        <p:nvSpPr>
          <p:cNvPr id="2" name="TextBox 1">
            <a:extLst>
              <a:ext uri="{FF2B5EF4-FFF2-40B4-BE49-F238E27FC236}">
                <a16:creationId xmlns:a16="http://schemas.microsoft.com/office/drawing/2014/main" id="{2C728FFE-1A7F-4578-DA88-7A46C22D07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3174303" y="827801"/>
            <a:ext cx="4856813"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أُسس الإدارة الإلكترونية</a:t>
            </a:r>
            <a:endParaRPr lang="en-US" dirty="0"/>
          </a:p>
        </p:txBody>
      </p:sp>
      <p:pic>
        <p:nvPicPr>
          <p:cNvPr id="7" name="Picture 6">
            <a:extLst>
              <a:ext uri="{FF2B5EF4-FFF2-40B4-BE49-F238E27FC236}">
                <a16:creationId xmlns:a16="http://schemas.microsoft.com/office/drawing/2014/main" id="{DE1580D4-B15A-DEF3-4E50-7F4A8B5514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093" y="1541379"/>
            <a:ext cx="2962275" cy="1030624"/>
          </a:xfrm>
          <a:prstGeom prst="rect">
            <a:avLst/>
          </a:prstGeom>
        </p:spPr>
      </p:pic>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59369"/>
    </mc:Choice>
    <mc:Fallback xmlns="">
      <p:transition spd="slow" advTm="15936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B25C1CC-FAD9-FB38-0082-A78E0A260B3D}"/>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Light" pitchFamily="2" charset="-78"/>
                <a:cs typeface="Alexandria Light" pitchFamily="2" charset="-78"/>
              </a:rPr>
              <a:t>1- أنها عملية إدارية تستثمر شبكة الانترنت مما لإنجاز العمليات الإدارية  بسرعة فائقة </a:t>
            </a:r>
          </a:p>
          <a:p>
            <a:pPr algn="just" rtl="1">
              <a:lnSpc>
                <a:spcPct val="200000"/>
              </a:lnSpc>
            </a:pPr>
            <a:r>
              <a:rPr lang="ar-JO" dirty="0">
                <a:solidFill>
                  <a:schemeClr val="tx1"/>
                </a:solidFill>
                <a:latin typeface="Alexandria Light" pitchFamily="2" charset="-78"/>
                <a:cs typeface="Alexandria Light" pitchFamily="2" charset="-78"/>
              </a:rPr>
              <a:t>2- أنها تعتمد على الانتقال من إدارة الأشياء إلى إدارة الرقميات.</a:t>
            </a:r>
          </a:p>
          <a:p>
            <a:pPr algn="just" rtl="1">
              <a:lnSpc>
                <a:spcPct val="200000"/>
              </a:lnSpc>
            </a:pPr>
            <a:r>
              <a:rPr lang="ar-JO" dirty="0">
                <a:solidFill>
                  <a:schemeClr val="tx1"/>
                </a:solidFill>
                <a:latin typeface="Alexandria Light" pitchFamily="2" charset="-78"/>
                <a:cs typeface="Alexandria Light" pitchFamily="2" charset="-78"/>
              </a:rPr>
              <a:t>3- أنها تعني الانتقال من التنظيم الهرمي إلى التنظيم الشبكي.</a:t>
            </a:r>
          </a:p>
          <a:p>
            <a:pPr algn="just" rtl="1">
              <a:lnSpc>
                <a:spcPct val="200000"/>
              </a:lnSpc>
            </a:pPr>
            <a:r>
              <a:rPr lang="ar-JO" dirty="0">
                <a:solidFill>
                  <a:schemeClr val="tx1"/>
                </a:solidFill>
                <a:latin typeface="Alexandria Light" pitchFamily="2" charset="-78"/>
                <a:cs typeface="Alexandria Light" pitchFamily="2" charset="-78"/>
              </a:rPr>
              <a:t>4- عدم التقيد بحدود الزمان أو المكان.</a:t>
            </a:r>
          </a:p>
          <a:p>
            <a:pPr algn="just" rtl="1">
              <a:lnSpc>
                <a:spcPct val="200000"/>
              </a:lnSpc>
            </a:pPr>
            <a:r>
              <a:rPr lang="ar-JO" dirty="0">
                <a:solidFill>
                  <a:schemeClr val="tx1"/>
                </a:solidFill>
                <a:latin typeface="Alexandria Light" pitchFamily="2" charset="-78"/>
                <a:cs typeface="Alexandria Light" pitchFamily="2" charset="-78"/>
              </a:rPr>
              <a:t>5- الاعتماد على نظم المعلومات الإدارية الذكية، باستخدام منظومات وتقنيات محوسبة تتضمن القدرة على التفكير والرؤية والتعلم والفهم واستنباط المغزى العام من سياق المعلومات المنتجة.</a:t>
            </a:r>
          </a:p>
          <a:p>
            <a:pPr algn="just" rtl="1">
              <a:lnSpc>
                <a:spcPct val="200000"/>
              </a:lnSpc>
            </a:pPr>
            <a:r>
              <a:rPr lang="ar-JO" dirty="0">
                <a:solidFill>
                  <a:schemeClr val="tx1"/>
                </a:solidFill>
                <a:latin typeface="Alexandria Light" pitchFamily="2" charset="-78"/>
                <a:cs typeface="Alexandria Light" pitchFamily="2" charset="-78"/>
              </a:rPr>
              <a:t>6- التحول من المركزية الوظيفية إلى اللامركزية وإلى الهياكل التنظيمية المرنة المستندة إلى المعلومات والعمل من خلال فرق العمل لا من خلال الفرد .</a:t>
            </a:r>
          </a:p>
        </p:txBody>
      </p:sp>
      <p:sp>
        <p:nvSpPr>
          <p:cNvPr id="2" name="TextBox 1">
            <a:extLst>
              <a:ext uri="{FF2B5EF4-FFF2-40B4-BE49-F238E27FC236}">
                <a16:creationId xmlns:a16="http://schemas.microsoft.com/office/drawing/2014/main" id="{4CE91526-A4A9-96F8-9D4C-59DDA7BB87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EFD1527-8336-234A-21D2-AEC770FF73A3}"/>
              </a:ext>
            </a:extLst>
          </p:cNvPr>
          <p:cNvSpPr txBox="1"/>
          <p:nvPr/>
        </p:nvSpPr>
        <p:spPr>
          <a:xfrm>
            <a:off x="3931048" y="757266"/>
            <a:ext cx="4856813"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خصائص  الإدارة الإلكترونية</a:t>
            </a:r>
            <a:endParaRPr lang="en-US" dirty="0"/>
          </a:p>
        </p:txBody>
      </p:sp>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172117"/>
    </mc:Choice>
    <mc:Fallback xmlns="">
      <p:transition spd="slow" advTm="17211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فوائد الإدارة الإلكترونية</a:t>
            </a:r>
            <a:endParaRPr lang="en-US" sz="2000" dirty="0">
              <a:solidFill>
                <a:srgbClr val="00B0F0"/>
              </a:solidFill>
              <a:latin typeface="Alexandria Black" pitchFamily="2" charset="-78"/>
              <a:cs typeface="Alexandria Black"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467193" y="1405557"/>
            <a:ext cx="11257613" cy="4944302"/>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السرعة في تنفيذ العمل، ممّا يؤدّي إلى توفير الوقت المخصّص للمهام العامة. </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المساعدة في تنفيذ خطوات المنهجيّة المهنية، وربطها بقراراتٍ صحيحة تعتمدُ على سرعةِ الحصول على المعلومات. </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خفض تكلفة توظيف العديد من الموظفين. </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التخلّص من المشكلات الجغرافيّة في إرسال، واستقبال المعلومات. </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دعم مهارات الموظفيّن، وتطوير أدائهم العام في العمل</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تطوير عمليات الإدارة، وتعزيز فعاليتها في خدمة أهداف االمنظمة.</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 تقليل معوقات اتخاذ القرارات الإدارية عن طريق توفير البيانات والمعلومات وربطها بمراكز اتخاذ القرار من خلال استخدام تقنية المعلومات الإدارية.</a:t>
            </a:r>
          </a:p>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p:txBody>
      </p:sp>
      <p:pic>
        <p:nvPicPr>
          <p:cNvPr id="3" name="Picture 2">
            <a:extLst>
              <a:ext uri="{FF2B5EF4-FFF2-40B4-BE49-F238E27FC236}">
                <a16:creationId xmlns:a16="http://schemas.microsoft.com/office/drawing/2014/main" id="{3E62E531-4455-13B0-5F77-0CB4575EB0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519" y="3243498"/>
            <a:ext cx="2381250" cy="1268420"/>
          </a:xfrm>
          <a:prstGeom prst="rect">
            <a:avLst/>
          </a:prstGeom>
        </p:spPr>
      </p:pic>
    </p:spTree>
  </p:cSld>
  <p:clrMapOvr>
    <a:masterClrMapping/>
  </p:clrMapOvr>
  <p:transition spd="slow" advTm="180532">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8. تسهيل طريقة الحصول على الخدمات والمعلومات من الجهات المتعاملة مع امنظمة في أي وقت، </a:t>
            </a:r>
          </a:p>
          <a:p>
            <a:pPr marR="0" lvl="0" algn="r"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9.  تسمح للمستفيد بطلب الخدمات التي تقدمها المنظمة مباشرة وبسرعة وسهولة في أي مكان في العالم من دون تعقيد</a:t>
            </a:r>
          </a:p>
          <a:p>
            <a:pPr marR="0" lvl="0" algn="r"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10. إ</a:t>
            </a:r>
            <a:r>
              <a:rPr lang="ar-YE" sz="1600" dirty="0">
                <a:solidFill>
                  <a:schemeClr val="tx1"/>
                </a:solidFill>
                <a:latin typeface="Alexandria Light" pitchFamily="2" charset="-78"/>
                <a:cs typeface="Alexandria Light" pitchFamily="2" charset="-78"/>
              </a:rPr>
              <a:t>مكانية أداء الأعمال عن بعد، سواء </a:t>
            </a:r>
            <a:r>
              <a:rPr lang="ar-JO" sz="1600" dirty="0">
                <a:solidFill>
                  <a:schemeClr val="tx1"/>
                </a:solidFill>
                <a:latin typeface="Alexandria Light" pitchFamily="2" charset="-78"/>
                <a:cs typeface="Alexandria Light" pitchFamily="2" charset="-78"/>
              </a:rPr>
              <a:t>للعاملين أو </a:t>
            </a:r>
            <a:r>
              <a:rPr lang="ar-YE" sz="1600" dirty="0">
                <a:solidFill>
                  <a:schemeClr val="tx1"/>
                </a:solidFill>
                <a:latin typeface="Alexandria Light" pitchFamily="2" charset="-78"/>
                <a:cs typeface="Alexandria Light" pitchFamily="2" charset="-78"/>
              </a:rPr>
              <a:t>أو المستفيدين من </a:t>
            </a:r>
            <a:r>
              <a:rPr lang="ar-JO" sz="1600" dirty="0">
                <a:solidFill>
                  <a:schemeClr val="tx1"/>
                </a:solidFill>
                <a:latin typeface="Alexandria Light" pitchFamily="2" charset="-78"/>
                <a:cs typeface="Alexandria Light" pitchFamily="2" charset="-78"/>
              </a:rPr>
              <a:t>ال</a:t>
            </a:r>
            <a:r>
              <a:rPr lang="ar-YE" sz="1600" dirty="0">
                <a:solidFill>
                  <a:schemeClr val="tx1"/>
                </a:solidFill>
                <a:latin typeface="Alexandria Light" pitchFamily="2" charset="-78"/>
                <a:cs typeface="Alexandria Light" pitchFamily="2" charset="-78"/>
              </a:rPr>
              <a:t>خدمات. ولهذا مردود إيجابي يظهر في تقليص الحاجة إلى التنقل، ومن ثم فإن ذلك يساعد على تقليل الازدحام في المدن، وتخفيف الأعباء على الدولة والمواطن.</a:t>
            </a:r>
          </a:p>
          <a:p>
            <a:pPr marR="0" lvl="0" algn="r"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11.</a:t>
            </a:r>
            <a:r>
              <a:rPr lang="ar-YE" sz="1600" dirty="0">
                <a:solidFill>
                  <a:schemeClr val="tx1"/>
                </a:solidFill>
                <a:latin typeface="Alexandria Light" pitchFamily="2" charset="-78"/>
                <a:cs typeface="Alexandria Light" pitchFamily="2" charset="-78"/>
              </a:rPr>
              <a:t> الحد من استخدام الأوراق في الأعمال الإدارية، وما يترتب على ذلك من عدم تكديس الأوراق، والحد من أعمال الأرشفة الورقية والحفظ وغير ذلك.</a:t>
            </a:r>
          </a:p>
          <a:p>
            <a:pPr marR="0" lvl="0" algn="r"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12.</a:t>
            </a:r>
            <a:r>
              <a:rPr lang="ar-YE" sz="1600" dirty="0">
                <a:solidFill>
                  <a:schemeClr val="tx1"/>
                </a:solidFill>
                <a:latin typeface="Alexandria Light" pitchFamily="2" charset="-78"/>
                <a:cs typeface="Alexandria Light" pitchFamily="2" charset="-78"/>
              </a:rPr>
              <a:t> تحقيق الأهداف الاستراتيجية للإدارة </a:t>
            </a:r>
            <a:r>
              <a:rPr lang="ar-JO" sz="1600" dirty="0">
                <a:solidFill>
                  <a:schemeClr val="tx1"/>
                </a:solidFill>
                <a:latin typeface="Alexandria Light" pitchFamily="2" charset="-78"/>
                <a:cs typeface="Alexandria Light" pitchFamily="2" charset="-78"/>
              </a:rPr>
              <a:t>العليا في المنظمات والإدارة </a:t>
            </a:r>
            <a:r>
              <a:rPr lang="ar-YE" sz="1600" dirty="0">
                <a:solidFill>
                  <a:schemeClr val="tx1"/>
                </a:solidFill>
                <a:latin typeface="Alexandria Light" pitchFamily="2" charset="-78"/>
                <a:cs typeface="Alexandria Light" pitchFamily="2" charset="-78"/>
              </a:rPr>
              <a:t>التربوية العليا، من خلال توفير المعلومات والبيانات الشاملة والدقيقة التي تيسر عمليات اتخاذ القرارات المناسبة للتعامل مع العصر الرقمي</a:t>
            </a:r>
            <a:r>
              <a:rPr lang="ar-YE" dirty="0">
                <a:solidFill>
                  <a:schemeClr val="tx1"/>
                </a:solidFill>
                <a:effectLst/>
                <a:latin typeface="Alexandria Light" pitchFamily="2" charset="-78"/>
                <a:cs typeface="Alexandria Light" pitchFamily="2" charset="-78"/>
              </a:rPr>
              <a:t>.</a:t>
            </a:r>
          </a:p>
          <a:p>
            <a:pPr marR="0" lvl="0" algn="r" rtl="1" fontAlgn="base">
              <a:lnSpc>
                <a:spcPct val="150000"/>
              </a:lnSpc>
              <a:spcBef>
                <a:spcPts val="0"/>
              </a:spcBef>
              <a:spcAft>
                <a:spcPts val="0"/>
              </a:spcAft>
              <a:buSzPts val="1000"/>
              <a:tabLst>
                <a:tab pos="457200" algn="l"/>
              </a:tabLst>
            </a:pPr>
            <a:r>
              <a:rPr lang="ar-YE" dirty="0">
                <a:solidFill>
                  <a:schemeClr val="tx1"/>
                </a:solidFill>
                <a:effectLst/>
                <a:latin typeface="Alexandria Light" pitchFamily="2" charset="-78"/>
                <a:cs typeface="Alexandria Light" pitchFamily="2" charset="-78"/>
              </a:rPr>
              <a:t>– </a:t>
            </a: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D2223F5-E4A2-7FC3-799F-BB17E957C3B3}"/>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فوائد الإدارة الإلكترونية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99222"/>
    </mc:Choice>
    <mc:Fallback xmlns="">
      <p:transition spd="slow" advTm="19922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mj-lt"/>
              <a:buAutoNum type="arabicPeriod"/>
            </a:pPr>
            <a:endParaRPr lang="ar-JO" sz="1600" i="0" dirty="0">
              <a:solidFill>
                <a:schemeClr val="tx1"/>
              </a:solidFill>
              <a:effectLst/>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13. المساعدة على تحقيق الربط المشترك بين مختلف إدارات وأقسام المنظمة في الفروع المختلفة  وبالتالي تقديم الخدمة من بوابة واحدة للجمهور على أنها وحدة واحدة بغض النظر عن عدد الإدارات المنطوية</a:t>
            </a:r>
          </a:p>
          <a:p>
            <a:pPr algn="r" rtl="1">
              <a:lnSpc>
                <a:spcPct val="200000"/>
              </a:lnSpc>
            </a:pPr>
            <a:r>
              <a:rPr lang="ar-JO" sz="1600" dirty="0">
                <a:solidFill>
                  <a:schemeClr val="tx1"/>
                </a:solidFill>
                <a:latin typeface="Alexandria Light" pitchFamily="2" charset="-78"/>
                <a:cs typeface="Alexandria Light" pitchFamily="2" charset="-78"/>
              </a:rPr>
              <a:t>14. مساعدة الإدارات العليا على إعادة تنظيم وهيكلة الأجهزة الإدارية، وتشجيع مبادرات الإبداع والابتكار، وفتح قنوات جديدة لتقديم الخدمات وتحسين صورة المنظمة  وخدماتها، وإلغاء الوساطة وتحسين مستوى الخدمة وملاءمتها لاحتياجات المستفيدين.</a:t>
            </a:r>
          </a:p>
          <a:p>
            <a:pPr algn="r" rtl="1">
              <a:lnSpc>
                <a:spcPct val="200000"/>
              </a:lnSpc>
            </a:pPr>
            <a:r>
              <a:rPr lang="ar-JO" sz="1600" dirty="0">
                <a:solidFill>
                  <a:schemeClr val="tx1"/>
                </a:solidFill>
                <a:latin typeface="Alexandria Light" pitchFamily="2" charset="-78"/>
                <a:cs typeface="Alexandria Light" pitchFamily="2" charset="-78"/>
              </a:rPr>
              <a:t>15. تقديم الخدمات للمواطنين بطريقة سهلة وسريعة ومنخفضة التكاليف، وخفض الاحتكاك بين الموظفين والمستفيدين،– التخلص من بعض صور الفساد وسوء الإدارة، وتحقيق الشفافية من خلال إتاحة المعلومات بصورة متكافئة لكافة العاملين في المنظمة والمستفدين من خدماتها أو منتجاتها.</a:t>
            </a: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200000"/>
              </a:lnSpc>
            </a:pPr>
            <a:br>
              <a:rPr lang="ar-YE" sz="1600" dirty="0"/>
            </a:b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63326"/>
    </mc:Choice>
    <mc:Fallback xmlns="">
      <p:transition spd="slow" advTm="16332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endParaRPr lang="ar-JO" sz="1600" dirty="0">
              <a:solidFill>
                <a:schemeClr val="tx1"/>
              </a:solidFill>
              <a:latin typeface="Alexandria Medium" pitchFamily="2" charset="-78"/>
              <a:cs typeface="Alexandria Medium" pitchFamily="2" charset="-78"/>
            </a:endParaRPr>
          </a:p>
          <a:p>
            <a:pPr algn="r" rtl="1">
              <a:lnSpc>
                <a:spcPct val="200000"/>
              </a:lnSpc>
            </a:pPr>
            <a:r>
              <a:rPr lang="ar-JO" sz="1600" dirty="0">
                <a:solidFill>
                  <a:schemeClr val="tx1"/>
                </a:solidFill>
                <a:latin typeface="Alexandria Medium" pitchFamily="2" charset="-78"/>
                <a:cs typeface="Alexandria Medium" pitchFamily="2" charset="-78"/>
              </a:rPr>
              <a:t>التواصل الفعال</a:t>
            </a:r>
          </a:p>
          <a:p>
            <a:pPr algn="r" rtl="1">
              <a:lnSpc>
                <a:spcPct val="200000"/>
              </a:lnSpc>
            </a:pPr>
            <a:r>
              <a:rPr lang="ar-JO" sz="1600" dirty="0">
                <a:solidFill>
                  <a:schemeClr val="tx1"/>
                </a:solidFill>
                <a:latin typeface="Alexandria Light" pitchFamily="2" charset="-78"/>
                <a:cs typeface="Alexandria Light" pitchFamily="2" charset="-78"/>
              </a:rPr>
              <a:t>تمكن الإدارة الإلكترونية القيادة العليا في المنظمة من التواصل الواضح والفعال الأمر بالذي يُعد بالغ الأهمية لنجاح أي عمل. لأن منصات الإدارة الإلكترونية  توفر أدوات اتصال متنوعة، مثل المراسلة الفورية ومحادثات ومؤتمرات الفيديو ومساحات العمل التعاونية التي تتيح التفاعل السلس بين أعضاء الفريق والإدارات وحتى المكاتب الدولية الخارجية. تعمل هذه المنصات على كسر حواجز الاتصال والتأكد من أن الجميع في نفس المساحة وعلى نفس الموجة. بالإضافة إلى ذلك، يمكن لأنظمة الإدارة الإلكترونية تسهيل التواصل مع العملاء والشركاء والموردين، وتعزيز علاقات أقوى ورضا العملاء..</a:t>
            </a:r>
          </a:p>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200000"/>
              </a:lnSpc>
            </a:pPr>
            <a:br>
              <a:rPr lang="ar-YE" sz="1600" dirty="0"/>
            </a:b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91BF55-D55A-D158-109D-3372BB840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AADA943-A85E-5356-DF70-0AD3A1E9B57D}"/>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القيادة و الإدارة الإلكترونية</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EF039CC8-329F-FF17-5787-5DBE84B43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173" y="4594843"/>
            <a:ext cx="3114675" cy="1466850"/>
          </a:xfrm>
          <a:prstGeom prst="rect">
            <a:avLst/>
          </a:prstGeom>
        </p:spPr>
      </p:pic>
    </p:spTree>
    <p:extLst>
      <p:ext uri="{BB962C8B-B14F-4D97-AF65-F5344CB8AC3E}">
        <p14:creationId xmlns:p14="http://schemas.microsoft.com/office/powerpoint/2010/main" val="2089857921"/>
      </p:ext>
    </p:extLst>
  </p:cSld>
  <p:clrMapOvr>
    <a:masterClrMapping/>
  </p:clrMapOvr>
  <mc:AlternateContent xmlns:mc="http://schemas.openxmlformats.org/markup-compatibility/2006" xmlns:p14="http://schemas.microsoft.com/office/powerpoint/2010/main">
    <mc:Choice Requires="p14">
      <p:transition spd="slow" p14:dur="2000" advTm="181130"/>
    </mc:Choice>
    <mc:Fallback xmlns="">
      <p:transition spd="slow" advTm="1811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4E6D4-7288-F5CD-B8BF-7743BDAAC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A4B650-1F11-7F23-3952-9FA5BC897F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FF2C16-36FC-BF74-5FFB-9671A10C660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4E019E3-ADA1-532F-F81F-DD9F1F2EFA3A}"/>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Alexandria Medium" pitchFamily="2" charset="-78"/>
                <a:cs typeface="Alexandria Medium" pitchFamily="2" charset="-78"/>
              </a:rPr>
              <a:t>تحسين صنع القرار</a:t>
            </a:r>
          </a:p>
          <a:p>
            <a:pPr algn="r" rtl="1">
              <a:lnSpc>
                <a:spcPct val="200000"/>
              </a:lnSpc>
            </a:pPr>
            <a:r>
              <a:rPr lang="ar-JO" sz="1600" dirty="0">
                <a:solidFill>
                  <a:schemeClr val="tx1"/>
                </a:solidFill>
                <a:latin typeface="Alexandria Light" pitchFamily="2" charset="-78"/>
                <a:cs typeface="Alexandria Light" pitchFamily="2" charset="-78"/>
              </a:rPr>
              <a:t>من المعلوم بأن البيانات والمعلومات هي المحرك الأساسي للأعمال التجارية الحديثة. إذ أن القيادة من خلال الإدارة الإلكترونية تجمع كميات هائلة من البيانات وتحللها، وتولد رؤى قيمة تساعد في اتخاذ قرارات مستنيرة. تمكّن عملية صنع القرار القائمة على البيانات الشركات من تحديد الاتجاهات وتفضيلات العملاء وفرص السوق. ويمكن للمنظمات التكيف بسرعة مع الظروف المتغيرة عبر التسلح بهذه المعرفة، ووضع استراتيجيات فعالة، واكتساب ميزة تنافسية. كما تعزز الإدارة الإلكترونية ثقافة اتخاذ القرارات القائمة على الأدلة، مما يقلل من الاعتماد على المشاعر والتخمين.</a:t>
            </a: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997C20C4-FBB2-E611-0174-C2BDA76971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E30627D-0238-B829-6C5F-600C09FBB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5F7B4D2-FF23-4304-C2CD-772850D7AE6F}"/>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القيادة و الإدارة الإلكترونية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20787633"/>
      </p:ext>
    </p:extLst>
  </p:cSld>
  <p:clrMapOvr>
    <a:masterClrMapping/>
  </p:clrMapOvr>
  <mc:AlternateContent xmlns:mc="http://schemas.openxmlformats.org/markup-compatibility/2006" xmlns:p14="http://schemas.microsoft.com/office/powerpoint/2010/main">
    <mc:Choice Requires="p14">
      <p:transition spd="slow" p14:dur="2000" advTm="98417"/>
    </mc:Choice>
    <mc:Fallback xmlns="">
      <p:transition spd="slow" advTm="9841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Alexandria Light" pitchFamily="2" charset="-78"/>
                <a:cs typeface="Alexandria Light" pitchFamily="2" charset="-78"/>
              </a:rPr>
              <a:t> يُعد التحول الرقمي وممارسة الإدارة الإلكترونية من الإتجاهات العالمية الحديثة وذلك للدواعي الآتية:</a:t>
            </a:r>
          </a:p>
          <a:p>
            <a:pPr marL="342900" indent="-342900" algn="r" rtl="1">
              <a:lnSpc>
                <a:spcPct val="200000"/>
              </a:lnSpc>
              <a:buAutoNum type="arabicPeriod"/>
            </a:pPr>
            <a:r>
              <a:rPr lang="ar-JO" sz="1600" dirty="0">
                <a:solidFill>
                  <a:schemeClr val="tx1"/>
                </a:solidFill>
                <a:latin typeface="Alexandria Light" pitchFamily="2" charset="-78"/>
                <a:cs typeface="Alexandria Light" pitchFamily="2" charset="-78"/>
              </a:rPr>
              <a:t>لتعزيز سرعة إنجاز المهام والمعاملات الإدارية،  وتوفير الوقت والجهد، وتقليل التكاليف اللازمة، </a:t>
            </a:r>
          </a:p>
          <a:p>
            <a:pPr marL="342900" indent="-342900" algn="r" rtl="1">
              <a:lnSpc>
                <a:spcPct val="200000"/>
              </a:lnSpc>
              <a:buAutoNum type="arabicPeriod"/>
            </a:pPr>
            <a:r>
              <a:rPr lang="ar-JO" sz="1600" dirty="0">
                <a:solidFill>
                  <a:schemeClr val="tx1"/>
                </a:solidFill>
                <a:latin typeface="Alexandria Light" pitchFamily="2" charset="-78"/>
                <a:cs typeface="Alexandria Light" pitchFamily="2" charset="-78"/>
              </a:rPr>
              <a:t>لتحقيق كفاءة أكبر وفاعلية أعلى في كافَّة المهام والأعمال الإدارية المراد إنجازها</a:t>
            </a:r>
          </a:p>
          <a:p>
            <a:pPr marL="342900" indent="-342900" algn="r" rtl="1">
              <a:lnSpc>
                <a:spcPct val="200000"/>
              </a:lnSpc>
              <a:buAutoNum type="arabicPeriod"/>
            </a:pPr>
            <a:r>
              <a:rPr lang="ar-YE" sz="1600" dirty="0">
                <a:solidFill>
                  <a:schemeClr val="tx1"/>
                </a:solidFill>
                <a:latin typeface="Alexandria Light" pitchFamily="2" charset="-78"/>
                <a:cs typeface="Alexandria Light" pitchFamily="2" charset="-78"/>
              </a:rPr>
              <a:t>التعقيدات الحاصلة في الإجراءات والعمليات الإدارية وأثرها السلبي على زيادة تكلفة الأعمال، </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AutoNum type="arabicPeriod"/>
            </a:pPr>
            <a:r>
              <a:rPr lang="ar-YE" sz="1600" dirty="0">
                <a:solidFill>
                  <a:schemeClr val="tx1"/>
                </a:solidFill>
                <a:latin typeface="Alexandria Light" pitchFamily="2" charset="-78"/>
                <a:cs typeface="Alexandria Light" pitchFamily="2" charset="-78"/>
              </a:rPr>
              <a:t>الصعوبة في </a:t>
            </a:r>
            <a:r>
              <a:rPr lang="ar-JO" sz="1600" dirty="0">
                <a:solidFill>
                  <a:schemeClr val="tx1"/>
                </a:solidFill>
                <a:latin typeface="Alexandria Light" pitchFamily="2" charset="-78"/>
                <a:cs typeface="Alexandria Light" pitchFamily="2" charset="-78"/>
              </a:rPr>
              <a:t> توفير البيانات </a:t>
            </a:r>
            <a:r>
              <a:rPr lang="ar-YE" sz="1600" dirty="0">
                <a:solidFill>
                  <a:schemeClr val="tx1"/>
                </a:solidFill>
                <a:latin typeface="Alexandria Light" pitchFamily="2" charset="-78"/>
                <a:cs typeface="Alexandria Light" pitchFamily="2" charset="-78"/>
              </a:rPr>
              <a:t>توحيد البيانات والمعلومات لدى مختلف المستويات في المؤسسة، والتحديات التي تواجهها المؤسسة للوقوف على معدلات قياس الأداء، </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AutoNum type="arabicPeriod"/>
            </a:pPr>
            <a:r>
              <a:rPr lang="ar-YE" sz="1600" dirty="0">
                <a:solidFill>
                  <a:schemeClr val="tx1"/>
                </a:solidFill>
                <a:latin typeface="Alexandria Light" pitchFamily="2" charset="-78"/>
                <a:cs typeface="Alexandria Light" pitchFamily="2" charset="-78"/>
              </a:rPr>
              <a:t>ضرورة تحقيق عملية الاتصال المستمر بين الأفراد العالمين في المؤسسة على نطاق واسع، </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AutoNum type="arabicPeriod"/>
            </a:pPr>
            <a:r>
              <a:rPr lang="ar-YE" sz="1600" dirty="0">
                <a:solidFill>
                  <a:schemeClr val="tx1"/>
                </a:solidFill>
                <a:latin typeface="Alexandria Light" pitchFamily="2" charset="-78"/>
                <a:cs typeface="Alexandria Light" pitchFamily="2" charset="-78"/>
              </a:rPr>
              <a:t>تزايد المنافسة بين المؤسسة الأمر الذي يفرض ضرورة وجود أدوات وآليات التميز داخل كل مؤسسة تسعى للتنافس.</a:t>
            </a:r>
            <a:br>
              <a:rPr lang="ar-YE" sz="1600" dirty="0">
                <a:solidFill>
                  <a:schemeClr val="tx1"/>
                </a:solidFill>
              </a:rPr>
            </a:b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885188D-063B-5FE6-56CB-CFED4B29181E}"/>
              </a:ext>
            </a:extLst>
          </p:cNvPr>
          <p:cNvSpPr txBox="1"/>
          <p:nvPr/>
        </p:nvSpPr>
        <p:spPr>
          <a:xfrm>
            <a:off x="2207172" y="779308"/>
            <a:ext cx="6400741"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Times New Roman" panose="02020603050405020304" pitchFamily="18" charset="0"/>
                <a:cs typeface="Alexandria ExtraBold" pitchFamily="2" charset="-78"/>
              </a:rPr>
              <a:t>دواعي وأسباب  التحول إلى الإدارة الإلكترونية</a:t>
            </a:r>
          </a:p>
        </p:txBody>
      </p:sp>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231303"/>
    </mc:Choice>
    <mc:Fallback xmlns="">
      <p:transition spd="slow" advTm="23130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3888885"/>
          </a:xfrm>
          <a:prstGeom prst="rect">
            <a:avLst/>
          </a:prstGeom>
          <a:solidFill>
            <a:schemeClr val="bg1"/>
          </a:solidFill>
          <a:ln w="57150">
            <a:solidFill>
              <a:srgbClr val="00B0F0"/>
            </a:solidFill>
          </a:ln>
        </p:spPr>
        <p:txBody>
          <a:bodyPr wrap="square">
            <a:spAutoFit/>
          </a:bodyPr>
          <a:lstStyle/>
          <a:p>
            <a:pPr algn="r" rtl="1">
              <a:lnSpc>
                <a:spcPct val="200000"/>
              </a:lnSpc>
            </a:pPr>
            <a:endParaRPr lang="ar-JO" dirty="0">
              <a:solidFill>
                <a:srgbClr val="000000"/>
              </a:solidFill>
              <a:latin typeface="Alexandria Light" pitchFamily="2" charset="-78"/>
              <a:cs typeface="Alexandria Light" pitchFamily="2" charset="-78"/>
            </a:endParaRPr>
          </a:p>
          <a:p>
            <a:pPr algn="r" rtl="1">
              <a:lnSpc>
                <a:spcPct val="200000"/>
              </a:lnSpc>
            </a:pPr>
            <a:r>
              <a:rPr lang="ar-JO" dirty="0">
                <a:solidFill>
                  <a:srgbClr val="000000"/>
                </a:solidFill>
                <a:latin typeface="Alexandria Light" pitchFamily="2" charset="-78"/>
                <a:cs typeface="Alexandria Light" pitchFamily="2" charset="-78"/>
              </a:rPr>
              <a:t>     لتبني نموذج الإدارة الإلكترونية لا بد لها من توفير العديد من المتطلبات لضمان التطبيق الناجح في المنظمات ولتحقيق الأهداف المرجوة فهي تمثل تحولاً شاملاً في المفاهيم والنظريات والأساليب والممارسات والهياكل والتشريعات التي تقوم عليها الإدارة التقليدية، ومن ثم فهي عملية معقدة ونظام متكامل من المكونات البشرية والتقنية والمعلوماتية والمالية والتشريعية والبيئية وغيرها، وبالتالي كان تطبيقها يفرض توفير مجموعة من المتطلبات العديدة والمتكاملة التي تتيح لها التنفيذ العملي بكفاءة تمكنها من تحقيق الأهداف التي طبقت من أجلها ومن هذه المتطلبات ما يأتي:</a:t>
            </a:r>
            <a:endParaRPr lang="ar-YE" b="0" i="0" dirty="0">
              <a:solidFill>
                <a:srgbClr val="000000"/>
              </a:solidFill>
              <a:effectLst/>
              <a:latin typeface="Alexandria Light" pitchFamily="2" charset="-78"/>
              <a:cs typeface="Alexandria Light" pitchFamily="2" charset="-78"/>
            </a:endParaRPr>
          </a:p>
        </p:txBody>
      </p:sp>
      <p:sp>
        <p:nvSpPr>
          <p:cNvPr id="3" name="TextBox 2">
            <a:extLst>
              <a:ext uri="{FF2B5EF4-FFF2-40B4-BE49-F238E27FC236}">
                <a16:creationId xmlns:a16="http://schemas.microsoft.com/office/drawing/2014/main" id="{BAD93A2F-B7F5-7FDD-3E13-C4CF50E569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متطلبات تطبيق الإدارة الإلكترونية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10909"/>
    </mc:Choice>
    <mc:Fallback xmlns="">
      <p:transition spd="slow" advTm="11090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A5610-344B-2ABB-7E69-8519C934CC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11622A-ED5C-F0C7-F177-C9FEF7333242}"/>
              </a:ext>
            </a:extLst>
          </p:cNvPr>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E038159-BE72-E410-0D2B-61A325E922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1AB7C58-5414-5AC4-9401-7C831022B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27F2D2D-02DA-C0B7-3135-71EA243B4C53}"/>
              </a:ext>
            </a:extLst>
          </p:cNvPr>
          <p:cNvSpPr txBox="1"/>
          <p:nvPr/>
        </p:nvSpPr>
        <p:spPr>
          <a:xfrm>
            <a:off x="536029" y="1435576"/>
            <a:ext cx="11051368" cy="4913525"/>
          </a:xfrm>
          <a:prstGeom prst="rect">
            <a:avLst/>
          </a:prstGeom>
          <a:solidFill>
            <a:schemeClr val="bg1"/>
          </a:solidFill>
          <a:ln w="57150">
            <a:solidFill>
              <a:srgbClr val="00B0F0"/>
            </a:solidFill>
          </a:ln>
        </p:spPr>
        <p:txBody>
          <a:bodyPr wrap="square">
            <a:spAutoFit/>
          </a:bodyPr>
          <a:lstStyle/>
          <a:p>
            <a:pPr algn="r" rtl="1">
              <a:lnSpc>
                <a:spcPct val="250000"/>
              </a:lnSpc>
              <a:buFont typeface="Arial" panose="020B0604020202020204" pitchFamily="34" charset="0"/>
              <a:buChar char="•"/>
            </a:pPr>
            <a:endParaRPr lang="ar-JO" sz="1600" b="0" i="0" dirty="0">
              <a:solidFill>
                <a:srgbClr val="000000"/>
              </a:solidFill>
              <a:effectLst/>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dirty="0">
              <a:solidFill>
                <a:srgbClr val="000000"/>
              </a:solidFill>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b="0" i="0" dirty="0">
              <a:solidFill>
                <a:srgbClr val="000000"/>
              </a:solidFill>
              <a:effectLst/>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dirty="0">
              <a:solidFill>
                <a:srgbClr val="000000"/>
              </a:solidFill>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b="0" i="0" dirty="0">
              <a:solidFill>
                <a:srgbClr val="000000"/>
              </a:solidFill>
              <a:effectLst/>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dirty="0">
              <a:solidFill>
                <a:srgbClr val="000000"/>
              </a:solidFill>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JO" sz="1600" b="0" i="0" dirty="0">
              <a:solidFill>
                <a:srgbClr val="000000"/>
              </a:solidFill>
              <a:effectLst/>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YE" sz="1600" b="0" i="0" dirty="0">
              <a:solidFill>
                <a:srgbClr val="000000"/>
              </a:solidFill>
              <a:effectLst/>
              <a:latin typeface="Alexandria Light" pitchFamily="2" charset="-78"/>
              <a:cs typeface="Alexandria Light" pitchFamily="2" charset="-78"/>
            </a:endParaRPr>
          </a:p>
        </p:txBody>
      </p:sp>
      <p:graphicFrame>
        <p:nvGraphicFramePr>
          <p:cNvPr id="7" name="Diagram 6">
            <a:extLst>
              <a:ext uri="{FF2B5EF4-FFF2-40B4-BE49-F238E27FC236}">
                <a16:creationId xmlns:a16="http://schemas.microsoft.com/office/drawing/2014/main" id="{1DF9A42C-811F-3C8F-3581-EF8F9F1215A3}"/>
              </a:ext>
            </a:extLst>
          </p:cNvPr>
          <p:cNvGraphicFramePr/>
          <p:nvPr>
            <p:extLst>
              <p:ext uri="{D42A27DB-BD31-4B8C-83A1-F6EECF244321}">
                <p14:modId xmlns:p14="http://schemas.microsoft.com/office/powerpoint/2010/main" val="1493213380"/>
              </p:ext>
            </p:extLst>
          </p:nvPr>
        </p:nvGraphicFramePr>
        <p:xfrm>
          <a:off x="1827048" y="1721456"/>
          <a:ext cx="9271876" cy="42914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Arrow: Right 7">
            <a:extLst>
              <a:ext uri="{FF2B5EF4-FFF2-40B4-BE49-F238E27FC236}">
                <a16:creationId xmlns:a16="http://schemas.microsoft.com/office/drawing/2014/main" id="{74975EF5-8F5E-8B75-4F20-3534AD17F139}"/>
              </a:ext>
            </a:extLst>
          </p:cNvPr>
          <p:cNvSpPr/>
          <p:nvPr/>
        </p:nvSpPr>
        <p:spPr>
          <a:xfrm>
            <a:off x="788276" y="3105807"/>
            <a:ext cx="4151586" cy="168691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JO" sz="2400" dirty="0"/>
              <a:t>متطلبات تطبيق الإدارة الإلكترونية</a:t>
            </a:r>
            <a:endParaRPr lang="en-US" sz="2400" dirty="0"/>
          </a:p>
        </p:txBody>
      </p:sp>
    </p:spTree>
    <p:extLst>
      <p:ext uri="{BB962C8B-B14F-4D97-AF65-F5344CB8AC3E}">
        <p14:creationId xmlns:p14="http://schemas.microsoft.com/office/powerpoint/2010/main" val="4238045782"/>
      </p:ext>
    </p:extLst>
  </p:cSld>
  <p:clrMapOvr>
    <a:masterClrMapping/>
  </p:clrMapOvr>
  <mc:AlternateContent xmlns:mc="http://schemas.openxmlformats.org/markup-compatibility/2006" xmlns:p14="http://schemas.microsoft.com/office/powerpoint/2010/main">
    <mc:Choice Requires="p14">
      <p:transition spd="slow" p14:dur="2000" advTm="36689"/>
    </mc:Choice>
    <mc:Fallback xmlns="">
      <p:transition spd="slow" advTm="3668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2686" y="1274458"/>
            <a:ext cx="11161297" cy="4902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أولا: المتطلبات الإدارية</a:t>
            </a:r>
          </a:p>
          <a:p>
            <a:pPr algn="just" rtl="1">
              <a:lnSpc>
                <a:spcPct val="200000"/>
              </a:lnSpc>
            </a:pPr>
            <a:r>
              <a:rPr lang="ar-JO" sz="1600" dirty="0">
                <a:solidFill>
                  <a:schemeClr val="tx1"/>
                </a:solidFill>
                <a:latin typeface="Alexandria Light" pitchFamily="2" charset="-78"/>
                <a:cs typeface="Alexandria Light" pitchFamily="2" charset="-78"/>
              </a:rPr>
              <a:t>وتتمثل في القيادات الإدارية الواعية التي تتبنى التطوير والتغيير وتدعمه وتتعامل بكفاءة مع تكنولوجيا المعلومات، وقادرة على الابتكار والتخلص من الإجراءات والروتينية المعيقة للتطور، والتجديد في الأساليب المتبعة في إدارة المنظمات. كما تحتاج الإدارة الإلكترونية أيضاً إلى تطوير وتبسيط الإجراءات وخطوات العمل، مما يخفف الأعباء الإدارية والربط بين كافة الخدمات بما يكفل سهولة ومرونة التعامل بين المنظمة والعملاء، والجهات الإدارية الأعلى، فالإدارة الإلكترونية تتطلب وجود بنية تنظيمية حديثة إلى جانب وجود بنية شبكية تستند إلى قاعدة تقنية ومعلوماتية متطورة، وثقافة تنظيمية تتمحور حول قيمة الابتكار والمبادرة والإبداع في الأداء وإنجاز الأعمال بكفاءة عالية .</a:t>
            </a:r>
          </a:p>
          <a:p>
            <a:pPr algn="just" rtl="1">
              <a:lnSpc>
                <a:spcPct val="200000"/>
              </a:lnSpc>
            </a:pPr>
            <a:r>
              <a:rPr lang="ar-JO" sz="1600" dirty="0">
                <a:solidFill>
                  <a:schemeClr val="tx1"/>
                </a:solidFill>
                <a:latin typeface="Alexandria Light" pitchFamily="2" charset="-78"/>
                <a:cs typeface="Alexandria Light" pitchFamily="2" charset="-78"/>
              </a:rPr>
              <a:t>وكذلك توفير المعلومات اللازمة عن المنظمة عبر الإنترنت، في ضوء سياسة يتم بموجبها إتاحة التعامل مع جميع الوثائق والمعلومات إلكترونياً عبر الإنترنت. ومن ثم فلابد من وجود التشريعات والنصوص القانونية التي تسهل عمل الإدارة الإلكترونية.</a:t>
            </a:r>
            <a:endParaRPr lang="ar-YE"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متطلبات تطبيق الإدارة الإلكترونية</a:t>
            </a:r>
          </a:p>
        </p:txBody>
      </p:sp>
      <p:sp>
        <p:nvSpPr>
          <p:cNvPr id="9" name="TextBox 8">
            <a:extLst>
              <a:ext uri="{FF2B5EF4-FFF2-40B4-BE49-F238E27FC236}">
                <a16:creationId xmlns:a16="http://schemas.microsoft.com/office/drawing/2014/main"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149708"/>
    </mc:Choice>
    <mc:Fallback xmlns="">
      <p:transition spd="slow" advTm="14970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388224"/>
            <a:ext cx="11517583"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b="1" dirty="0">
                <a:solidFill>
                  <a:schemeClr val="tx1"/>
                </a:solidFill>
                <a:latin typeface="Alexandria Light" pitchFamily="2" charset="-78"/>
                <a:cs typeface="Alexandria Light" pitchFamily="2" charset="-78"/>
              </a:rPr>
              <a:t>ثانيًا: المتطلبات التقنية.</a:t>
            </a:r>
          </a:p>
          <a:p>
            <a:pPr algn="r">
              <a:lnSpc>
                <a:spcPct val="200000"/>
              </a:lnSpc>
            </a:pPr>
            <a:r>
              <a:rPr lang="ar-JO" sz="1600" dirty="0">
                <a:solidFill>
                  <a:schemeClr val="tx1"/>
                </a:solidFill>
                <a:latin typeface="Alexandria Light" pitchFamily="2" charset="-78"/>
                <a:cs typeface="Alexandria Light" pitchFamily="2" charset="-78"/>
              </a:rPr>
              <a:t>يجب على  </a:t>
            </a:r>
            <a:r>
              <a:rPr lang="ar-YE" sz="1600" dirty="0">
                <a:solidFill>
                  <a:schemeClr val="tx1"/>
                </a:solidFill>
                <a:latin typeface="Alexandria Light" pitchFamily="2" charset="-78"/>
                <a:cs typeface="Alexandria Light" pitchFamily="2" charset="-78"/>
              </a:rPr>
              <a:t>القيادات الإدارية ربط أنشطتها بخدمات ونظم تكنولوجيا المعلومات </a:t>
            </a:r>
            <a:r>
              <a:rPr lang="ar-JO" sz="1600" dirty="0">
                <a:solidFill>
                  <a:schemeClr val="tx1"/>
                </a:solidFill>
                <a:latin typeface="Alexandria Light" pitchFamily="2" charset="-78"/>
                <a:cs typeface="Alexandria Light" pitchFamily="2" charset="-78"/>
              </a:rPr>
              <a:t>وتوفير المتطلبات التقنية من خلال ما يأتي:</a:t>
            </a:r>
            <a:endParaRPr lang="ar-YE" sz="1600" dirty="0">
              <a:solidFill>
                <a:schemeClr val="tx1"/>
              </a:solidFill>
              <a:latin typeface="Alexandria Light" pitchFamily="2" charset="-78"/>
              <a:cs typeface="Alexandria Light" pitchFamily="2" charset="-78"/>
            </a:endParaRPr>
          </a:p>
          <a:p>
            <a:pPr algn="r">
              <a:lnSpc>
                <a:spcPct val="200000"/>
              </a:lnSpc>
            </a:pPr>
            <a:r>
              <a:rPr lang="ar-YE" sz="1600" dirty="0">
                <a:solidFill>
                  <a:schemeClr val="tx1"/>
                </a:solidFill>
                <a:latin typeface="Alexandria Light" pitchFamily="2" charset="-78"/>
                <a:cs typeface="Alexandria Light" pitchFamily="2" charset="-78"/>
              </a:rPr>
              <a:t>1- توفر البنية التحتية الإلكترونية اللازمة، فالتحول إلى الإدارة الإلكترونية يتطلب وجود مستوى مناسب من البنية التحتية التي تتضمن شبكة حديثة للاتصالات والبيانات تكون قادرة على تأمين التواصل ونقل المعلومات بين المؤسسات الإدارية نفسها من جهة وبين المؤسسات </a:t>
            </a:r>
            <a:r>
              <a:rPr lang="ar-JO" sz="1600" dirty="0">
                <a:solidFill>
                  <a:schemeClr val="tx1"/>
                </a:solidFill>
                <a:latin typeface="Alexandria Light" pitchFamily="2" charset="-78"/>
                <a:cs typeface="Alexandria Light" pitchFamily="2" charset="-78"/>
              </a:rPr>
              <a:t>والعملاء</a:t>
            </a:r>
            <a:r>
              <a:rPr lang="ar-YE" sz="1600" dirty="0">
                <a:solidFill>
                  <a:schemeClr val="tx1"/>
                </a:solidFill>
                <a:latin typeface="Alexandria Light" pitchFamily="2" charset="-78"/>
                <a:cs typeface="Alexandria Light" pitchFamily="2" charset="-78"/>
              </a:rPr>
              <a:t> من جهة أخرى.</a:t>
            </a:r>
          </a:p>
          <a:p>
            <a:pPr algn="r">
              <a:lnSpc>
                <a:spcPct val="200000"/>
              </a:lnSpc>
            </a:pPr>
            <a:r>
              <a:rPr lang="ar-YE" sz="1600" dirty="0">
                <a:solidFill>
                  <a:schemeClr val="tx1"/>
                </a:solidFill>
                <a:latin typeface="Alexandria Light" pitchFamily="2" charset="-78"/>
                <a:cs typeface="Alexandria Light" pitchFamily="2" charset="-78"/>
              </a:rPr>
              <a:t>2- توافر الوسائل الإلكترونية اللازمة للاستفادة من الخدمات التي تقدمها الإدارة الإلكترونية، ومنها أجهزة الكمبيوتر الشخصية والطابعات، وغيرها من الأجهزة التي تمكن من الاتصال بالشبكة العالمية أو الداخلية وتحقيق الاستفادة القصوى من خدماتها.</a:t>
            </a:r>
          </a:p>
          <a:p>
            <a:pPr algn="r">
              <a:lnSpc>
                <a:spcPct val="200000"/>
              </a:lnSpc>
            </a:pPr>
            <a:r>
              <a:rPr lang="ar-YE" sz="1600" dirty="0">
                <a:solidFill>
                  <a:schemeClr val="tx1"/>
                </a:solidFill>
                <a:latin typeface="Alexandria Light" pitchFamily="2" charset="-78"/>
                <a:cs typeface="Alexandria Light" pitchFamily="2" charset="-78"/>
              </a:rPr>
              <a:t>3- توافر عدد لا بأس به من مزودي خدمة الإنترنت، من أجل فتح المجال لأكبر عدد ممكن من المواطنين للتفاعل مع الإدارة الإلكترونية</a:t>
            </a: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2233A19-F0AC-1126-60E7-188EAE3CD3D0}"/>
              </a:ext>
            </a:extLst>
          </p:cNvPr>
          <p:cNvSpPr txBox="1"/>
          <p:nvPr/>
        </p:nvSpPr>
        <p:spPr>
          <a:xfrm>
            <a:off x="3486807" y="868544"/>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متطلبات تطبيق الإدارة الإلكترونية</a:t>
            </a: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64467"/>
    </mc:Choice>
    <mc:Fallback xmlns="">
      <p:transition spd="slow" advTm="16446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200000"/>
              </a:lnSpc>
            </a:pPr>
            <a:r>
              <a:rPr lang="ar-YE" dirty="0">
                <a:solidFill>
                  <a:schemeClr val="tx1"/>
                </a:solidFill>
                <a:latin typeface="Alexandria Medium" pitchFamily="2" charset="-78"/>
                <a:cs typeface="Alexandria Medium" pitchFamily="2" charset="-78"/>
              </a:rPr>
              <a:t>ثالثاً: المتطلبات البشرية:</a:t>
            </a:r>
          </a:p>
          <a:p>
            <a:pPr algn="r">
              <a:lnSpc>
                <a:spcPct val="200000"/>
              </a:lnSpc>
            </a:pPr>
            <a:r>
              <a:rPr lang="ar-JO" sz="1600" dirty="0">
                <a:solidFill>
                  <a:schemeClr val="tx1"/>
                </a:solidFill>
                <a:latin typeface="Alexandria Light" pitchFamily="2" charset="-78"/>
                <a:cs typeface="Alexandria Light" pitchFamily="2" charset="-78"/>
              </a:rPr>
              <a:t>تُعد القوى </a:t>
            </a:r>
            <a:r>
              <a:rPr lang="ar-YE" sz="1600" dirty="0">
                <a:solidFill>
                  <a:schemeClr val="tx1"/>
                </a:solidFill>
                <a:latin typeface="Alexandria Light" pitchFamily="2" charset="-78"/>
                <a:cs typeface="Alexandria Light" pitchFamily="2" charset="-78"/>
              </a:rPr>
              <a:t>البشرية القادرة </a:t>
            </a:r>
            <a:r>
              <a:rPr lang="ar-JO" sz="1600" dirty="0">
                <a:solidFill>
                  <a:schemeClr val="tx1"/>
                </a:solidFill>
                <a:latin typeface="Alexandria Light" pitchFamily="2" charset="-78"/>
                <a:cs typeface="Alexandria Light" pitchFamily="2" charset="-78"/>
              </a:rPr>
              <a:t>المؤهلة </a:t>
            </a:r>
            <a:r>
              <a:rPr lang="ar-YE" sz="1600" dirty="0">
                <a:solidFill>
                  <a:schemeClr val="tx1"/>
                </a:solidFill>
                <a:latin typeface="Alexandria Light" pitchFamily="2" charset="-78"/>
                <a:cs typeface="Alexandria Light" pitchFamily="2" charset="-78"/>
              </a:rPr>
              <a:t>العنصر </a:t>
            </a:r>
            <a:r>
              <a:rPr lang="ar-JO" sz="1600" dirty="0">
                <a:solidFill>
                  <a:schemeClr val="tx1"/>
                </a:solidFill>
                <a:latin typeface="Alexandria Light" pitchFamily="2" charset="-78"/>
                <a:cs typeface="Alexandria Light" pitchFamily="2" charset="-78"/>
              </a:rPr>
              <a:t>الرئيسي</a:t>
            </a:r>
            <a:r>
              <a:rPr lang="ar-YE" sz="1600" dirty="0">
                <a:solidFill>
                  <a:schemeClr val="tx1"/>
                </a:solidFill>
                <a:latin typeface="Alexandria Light" pitchFamily="2" charset="-78"/>
                <a:cs typeface="Alexandria Light" pitchFamily="2" charset="-78"/>
              </a:rPr>
              <a:t> في التحول نحو الإدارة الإلكترونية، فهم يمثلون القيادات الرقمية والمديرين والمحللين للموارد المعرفية، ورأس المال الفكري ويتولون التخطيط الاستراتيجي لعناصر الإدارة الإلكترونية وتنفيذها والتغلب على مشكلاتها، فالإدارة الإلكترونية تتطلب مهارات خاصة في التعامل مع الحاسب، وطرق إدخال البيانات واسترجاعها وحفظها ونقلها وأرشفتها، أو التعامل مع برامج وأساليب حماية البيانات ومتابعتها، وطرق تنفيذ الرقابة الإلكترونية. وهذا كله يتطلب عناصر بشرية مدربة يمكنها التعامل مع المتطلبات المادية والفنية اللازمة لإدارة المعلومات وتداولها عبر أنظمة وتطبيقات الإدارة الإلكترونية. ومما لا شك فيه أن توفير العناصر البشرية المؤهلة </a:t>
            </a:r>
            <a:r>
              <a:rPr lang="ar-JO" sz="1600" dirty="0">
                <a:solidFill>
                  <a:schemeClr val="tx1"/>
                </a:solidFill>
                <a:latin typeface="Alexandria Light" pitchFamily="2" charset="-78"/>
                <a:cs typeface="Alexandria Light" pitchFamily="2" charset="-78"/>
              </a:rPr>
              <a:t>في المنظمات </a:t>
            </a:r>
            <a:r>
              <a:rPr lang="ar-YE" sz="1600" dirty="0">
                <a:solidFill>
                  <a:schemeClr val="tx1"/>
                </a:solidFill>
                <a:latin typeface="Alexandria Light" pitchFamily="2" charset="-78"/>
                <a:cs typeface="Alexandria Light" pitchFamily="2" charset="-78"/>
              </a:rPr>
              <a:t>يُسهِّل من مهمة القيادات العليا عند إعداد استراتيجيات تطبيق الإدارة الإلكترونية، مما يجعلهم يتقبلون فكرة هذه الإدارة في منظماتهم ويسهم بدرجة كبيرة في تقليل مقاومتهم للتغيير، وبدون هذا العنصر البشري لن تتمكن من تحقيق أهدافها</a:t>
            </a:r>
            <a:r>
              <a:rPr lang="ar-YE" dirty="0">
                <a:solidFill>
                  <a:schemeClr val="tx1"/>
                </a:solidFill>
                <a:latin typeface="Alexandria Light" pitchFamily="2" charset="-78"/>
                <a:cs typeface="Alexandria Light" pitchFamily="2" charset="-78"/>
              </a:rPr>
              <a:t>.</a:t>
            </a:r>
            <a:endParaRPr lang="en-US"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39E8987-FE29-DB60-6343-F341D290EBEC}"/>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متطلبات تطبيق الإدارة الإلكترونية</a:t>
            </a: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107722"/>
    </mc:Choice>
    <mc:Fallback xmlns="">
      <p:transition spd="slow" advTm="10772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rasol"/>
            </a:endParaRPr>
          </a:p>
          <a:p>
            <a:pPr algn="r">
              <a:lnSpc>
                <a:spcPct val="200000"/>
              </a:lnSpc>
            </a:pPr>
            <a:r>
              <a:rPr lang="ar-JO" dirty="0">
                <a:solidFill>
                  <a:schemeClr val="tx1"/>
                </a:solidFill>
                <a:latin typeface="Alexandria Medium" pitchFamily="2" charset="-78"/>
                <a:cs typeface="Alexandria Medium" pitchFamily="2" charset="-78"/>
              </a:rPr>
              <a:t>رابعا: المتطلبات المالية:</a:t>
            </a:r>
          </a:p>
          <a:p>
            <a:pPr algn="r">
              <a:lnSpc>
                <a:spcPct val="200000"/>
              </a:lnSpc>
            </a:pPr>
            <a:r>
              <a:rPr lang="ar-JO" dirty="0">
                <a:solidFill>
                  <a:schemeClr val="tx1"/>
                </a:solidFill>
                <a:latin typeface="Alexandria Light" pitchFamily="2" charset="-78"/>
                <a:cs typeface="Alexandria Light" pitchFamily="2" charset="-78"/>
              </a:rPr>
              <a:t>يعد تطبيق الإدارة الإلكترونية في المنظمات على اختلاف أعمالها من المشاريع الضخمة التي تحتاج إلى أموال طائلة لكي يتحقق له الاستمرارية والنجاح وبلوغ الأهداف المنشودة، فتوفير البنية التحتية وتوفير الأجهزة والأدوات اللازمة والبرامج الإلكترونية وتحديثها من وقت لآخر وإعداد البرامج التدريبية والتأهيلية للعناصر البشرية يحتاج إلى تكلفة مالية عالية، لذلك لابد من توفير التمويل الكافي للتحول نحو الإدارة الإلكترونية تحول يمكن من الانطلاق نحو تحقيق الأهداف المرجوة بالكفاءة التي تسمح باستمرارها وتأييد المتعاملين معها</a:t>
            </a:r>
            <a:br>
              <a:rPr lang="ar-YE" dirty="0">
                <a:latin typeface="Alexandria Light" pitchFamily="2" charset="-78"/>
                <a:cs typeface="Alexandria Light" pitchFamily="2" charset="-78"/>
              </a:rPr>
            </a:br>
            <a:r>
              <a:rPr lang="ar-JO" dirty="0">
                <a:latin typeface="Alexandria Light" pitchFamily="2" charset="-78"/>
                <a:cs typeface="Alexandria Light" pitchFamily="2" charset="-78"/>
              </a:rPr>
              <a:t> </a:t>
            </a:r>
            <a:endParaRPr lang="en-US" b="1"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9014C30-97C8-47A3-3CBD-CD515354685C}"/>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متطلبات تطبيق الإدارة الإلكترونية</a:t>
            </a:r>
          </a:p>
        </p:txBody>
      </p:sp>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73897"/>
    </mc:Choice>
    <mc:Fallback xmlns="">
      <p:transition spd="slow" advTm="7389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150000"/>
              </a:lnSpc>
              <a:spcBef>
                <a:spcPts val="0"/>
              </a:spcBef>
              <a:spcAft>
                <a:spcPts val="0"/>
              </a:spcAft>
            </a:pPr>
            <a:r>
              <a:rPr lang="ar-JO" sz="1600" dirty="0">
                <a:solidFill>
                  <a:schemeClr val="tx1"/>
                </a:solidFill>
                <a:latin typeface="Alexandria Medium" pitchFamily="2" charset="-78"/>
                <a:cs typeface="Alexandria Medium" pitchFamily="2" charset="-78"/>
              </a:rPr>
              <a:t>خامساً: متطلبات الأمن المعلوماتي</a:t>
            </a:r>
          </a:p>
          <a:p>
            <a:pPr marL="0" marR="0" algn="r" rtl="1">
              <a:lnSpc>
                <a:spcPct val="200000"/>
              </a:lnSpc>
              <a:spcBef>
                <a:spcPts val="0"/>
              </a:spcBef>
              <a:spcAft>
                <a:spcPts val="0"/>
              </a:spcAft>
            </a:pPr>
            <a:r>
              <a:rPr lang="ar-JO" sz="1600" dirty="0">
                <a:solidFill>
                  <a:schemeClr val="tx1"/>
                </a:solidFill>
                <a:latin typeface="Alexandria Light" pitchFamily="2" charset="-78"/>
                <a:cs typeface="Alexandria Light" pitchFamily="2" charset="-78"/>
              </a:rPr>
              <a:t>من الضروري توفير أساليب وإجراءات أمنية تساعد على حماية المعلومات والبيانات من الاختراق في ضوء الثورة التقنية وازدياد شبكات الاتصالات والمعلومات، خاصة بعد انتشار العديد من المحاولات الرامية إلى اختراق منظومات الحواسيب بغرض السرقة أو تدمير المعلومات. وهذا ما دفع إلى طرح العديد من البرامج الأمنية لاتخاذ الإجراءات الدفاعية والوقائية لحماية وتأمين خصوصية المنظمات والأفراد، ومن ثم فإن تطبيق الإدارة الإلكترونيةفي المنظمات يتطلب وجود أساليب وإجراءات أمنية إلكترونية تساعد على حماية المعلومات والبيانات من الاختراق وذلك للمحافظة على سرية المعلومات والبيانات .</a:t>
            </a:r>
          </a:p>
          <a:p>
            <a:pPr marL="0" marR="0" algn="r" rtl="1">
              <a:lnSpc>
                <a:spcPct val="200000"/>
              </a:lnSpc>
              <a:spcBef>
                <a:spcPts val="0"/>
              </a:spcBef>
              <a:spcAft>
                <a:spcPts val="0"/>
              </a:spcAft>
            </a:pPr>
            <a:r>
              <a:rPr lang="ar-JO" sz="1600" dirty="0">
                <a:solidFill>
                  <a:schemeClr val="tx1"/>
                </a:solidFill>
                <a:latin typeface="Alexandria Light" pitchFamily="2" charset="-78"/>
                <a:cs typeface="Alexandria Light" pitchFamily="2" charset="-78"/>
              </a:rPr>
              <a:t>لذلك تسعى القيادة الإدارية الواعية إلى تبني التقنيات الحديثة والسعي لتوفير متطلبات تطبيقها والتصدي لكل العقبات التي تعترض تبنيها وتعزيز وعي الإداريين بمزايا تطبيق تكنولوجيا المعلومات وتطوير البنية الأساسية الكافية لشبكات العمل بغرض تحقيق التطبيق الفعال للإدارة الإلكترونية</a:t>
            </a: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8F11A58-9404-F03A-4754-F8FB71285A5E}"/>
              </a:ext>
            </a:extLst>
          </p:cNvPr>
          <p:cNvSpPr txBox="1"/>
          <p:nvPr/>
        </p:nvSpPr>
        <p:spPr>
          <a:xfrm>
            <a:off x="3628697" y="839599"/>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متطلبات تطبيق الإدارة الإلكترونية</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25452"/>
    </mc:Choice>
    <mc:Fallback xmlns="">
      <p:transition spd="slow" advTm="12545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55958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lnSpc>
                <a:spcPct val="200000"/>
              </a:lnSpc>
            </a:pPr>
            <a:endParaRPr lang="ar-JO" sz="1600" dirty="0">
              <a:solidFill>
                <a:srgbClr val="000000"/>
              </a:solidFill>
              <a:latin typeface="Alexandria Light" pitchFamily="2" charset="-78"/>
              <a:cs typeface="Alexandria Light" pitchFamily="2" charset="-78"/>
            </a:endParaRPr>
          </a:p>
          <a:p>
            <a:pPr marL="0" marR="0" algn="r" rtl="1">
              <a:lnSpc>
                <a:spcPct val="200000"/>
              </a:lnSpc>
              <a:spcBef>
                <a:spcPts val="0"/>
              </a:spcBef>
              <a:spcAft>
                <a:spcPts val="1000"/>
              </a:spcAft>
            </a:pPr>
            <a:endParaRPr lang="ar-JO" sz="1600" dirty="0">
              <a:solidFill>
                <a:schemeClr val="tx1"/>
              </a:solidFill>
              <a:latin typeface="Alexandria Medium" pitchFamily="2" charset="-78"/>
              <a:cs typeface="Alexandria Medium" pitchFamily="2" charset="-78"/>
            </a:endParaRPr>
          </a:p>
          <a:p>
            <a:pPr marL="0" marR="0" algn="r" rtl="1">
              <a:lnSpc>
                <a:spcPct val="200000"/>
              </a:lnSpc>
              <a:spcBef>
                <a:spcPts val="0"/>
              </a:spcBef>
              <a:spcAft>
                <a:spcPts val="1000"/>
              </a:spcAft>
            </a:pPr>
            <a:r>
              <a:rPr lang="en-US" sz="1600" dirty="0">
                <a:solidFill>
                  <a:schemeClr val="tx1"/>
                </a:solidFill>
                <a:latin typeface="Alexandria Light" pitchFamily="2" charset="-78"/>
                <a:cs typeface="Alexandria Light" pitchFamily="2" charset="-78"/>
              </a:rPr>
              <a:t>.</a:t>
            </a:r>
            <a:r>
              <a:rPr lang="ar-SA" sz="1800" dirty="0">
                <a:solidFill>
                  <a:srgbClr val="000000"/>
                </a:solidFill>
                <a:effectLst/>
                <a:latin typeface="Alexandria Light" pitchFamily="2" charset="-78"/>
                <a:ea typeface="Calibri" panose="020F0502020204030204" pitchFamily="34" charset="0"/>
                <a:cs typeface="Alexandria Light" pitchFamily="2" charset="-78"/>
              </a:rPr>
              <a:t> </a:t>
            </a:r>
            <a:r>
              <a:rPr lang="ar-SA" sz="1800" dirty="0">
                <a:solidFill>
                  <a:srgbClr val="000000"/>
                </a:solidFill>
                <a:effectLst/>
                <a:latin typeface="Alexandria Medium" pitchFamily="2" charset="-78"/>
                <a:ea typeface="Calibri" panose="020F0502020204030204" pitchFamily="34" charset="0"/>
                <a:cs typeface="Alexandria Medium" pitchFamily="2" charset="-78"/>
              </a:rPr>
              <a:t>معوقات تتعلق بالجوانب الإدارية والتنظيمية </a:t>
            </a:r>
            <a:r>
              <a:rPr lang="ar-JO" sz="1800" dirty="0">
                <a:solidFill>
                  <a:srgbClr val="000000"/>
                </a:solidFill>
                <a:effectLst/>
                <a:latin typeface="Alexandria Medium" pitchFamily="2" charset="-78"/>
                <a:ea typeface="Calibri" panose="020F0502020204030204" pitchFamily="34" charset="0"/>
                <a:cs typeface="Alexandria Medium" pitchFamily="2" charset="-78"/>
              </a:rPr>
              <a:t>مث</a:t>
            </a:r>
            <a:r>
              <a:rPr lang="ar-SA" sz="1800" dirty="0">
                <a:solidFill>
                  <a:srgbClr val="000000"/>
                </a:solidFill>
                <a:effectLst/>
                <a:latin typeface="Alexandria Medium" pitchFamily="2" charset="-78"/>
                <a:ea typeface="Calibri" panose="020F0502020204030204" pitchFamily="34" charset="0"/>
                <a:cs typeface="Alexandria Medium" pitchFamily="2" charset="-78"/>
              </a:rPr>
              <a:t>ل:</a:t>
            </a:r>
          </a:p>
          <a:p>
            <a:pPr marL="0" marR="0" algn="r" rtl="1">
              <a:lnSpc>
                <a:spcPct val="200000"/>
              </a:lnSpc>
              <a:spcBef>
                <a:spcPts val="0"/>
              </a:spcBef>
              <a:spcAft>
                <a:spcPts val="1000"/>
              </a:spcAft>
            </a:pPr>
            <a:r>
              <a:rPr lang="ar-SA" sz="1800" dirty="0">
                <a:solidFill>
                  <a:srgbClr val="000000"/>
                </a:solidFill>
                <a:effectLst/>
                <a:latin typeface="Alexandria Light" pitchFamily="2" charset="-78"/>
                <a:ea typeface="Calibri" panose="020F0502020204030204" pitchFamily="34" charset="0"/>
                <a:cs typeface="Alexandria Light" pitchFamily="2" charset="-78"/>
              </a:rPr>
              <a:t>1- </a:t>
            </a:r>
            <a:r>
              <a:rPr lang="ar-JO" sz="1800" dirty="0">
                <a:solidFill>
                  <a:srgbClr val="000000"/>
                </a:solidFill>
                <a:effectLst/>
                <a:latin typeface="Alexandria Light" pitchFamily="2" charset="-78"/>
                <a:ea typeface="Calibri" panose="020F0502020204030204" pitchFamily="34" charset="0"/>
                <a:cs typeface="Alexandria Light" pitchFamily="2" charset="-78"/>
              </a:rPr>
              <a:t>عدم إدراك </a:t>
            </a:r>
            <a:r>
              <a:rPr lang="ar-SA" sz="1800" dirty="0">
                <a:solidFill>
                  <a:srgbClr val="000000"/>
                </a:solidFill>
                <a:effectLst/>
                <a:latin typeface="Alexandria Light" pitchFamily="2" charset="-78"/>
                <a:ea typeface="Calibri" panose="020F0502020204030204" pitchFamily="34" charset="0"/>
                <a:cs typeface="Alexandria Light" pitchFamily="2" charset="-78"/>
              </a:rPr>
              <a:t>القيادات الإدارية العليا </a:t>
            </a:r>
            <a:r>
              <a:rPr lang="ar-JO" sz="1800" dirty="0">
                <a:solidFill>
                  <a:srgbClr val="000000"/>
                </a:solidFill>
                <a:effectLst/>
                <a:latin typeface="Alexandria Light" pitchFamily="2" charset="-78"/>
                <a:ea typeface="Calibri" panose="020F0502020204030204" pitchFamily="34" charset="0"/>
                <a:cs typeface="Alexandria Light" pitchFamily="2" charset="-78"/>
              </a:rPr>
              <a:t>بأهمية </a:t>
            </a:r>
            <a:r>
              <a:rPr lang="ar-SA" sz="1800" dirty="0">
                <a:solidFill>
                  <a:srgbClr val="000000"/>
                </a:solidFill>
                <a:effectLst/>
                <a:latin typeface="Alexandria Light" pitchFamily="2" charset="-78"/>
                <a:ea typeface="Calibri" panose="020F0502020204030204" pitchFamily="34" charset="0"/>
                <a:cs typeface="Alexandria Light" pitchFamily="2" charset="-78"/>
              </a:rPr>
              <a:t>تطبيق الإدارة الإلكترونية.</a:t>
            </a:r>
          </a:p>
          <a:p>
            <a:pPr marL="0" marR="0" algn="r" rtl="1">
              <a:lnSpc>
                <a:spcPct val="200000"/>
              </a:lnSpc>
              <a:spcBef>
                <a:spcPts val="0"/>
              </a:spcBef>
              <a:spcAft>
                <a:spcPts val="1000"/>
              </a:spcAft>
            </a:pPr>
            <a:r>
              <a:rPr lang="ar-SA" sz="1800" dirty="0">
                <a:solidFill>
                  <a:srgbClr val="000000"/>
                </a:solidFill>
                <a:effectLst/>
                <a:latin typeface="Alexandria Light" pitchFamily="2" charset="-78"/>
                <a:ea typeface="Calibri" panose="020F0502020204030204" pitchFamily="34" charset="0"/>
                <a:cs typeface="Alexandria Light" pitchFamily="2" charset="-78"/>
              </a:rPr>
              <a:t>2-</a:t>
            </a:r>
            <a:r>
              <a:rPr lang="ar-JO" sz="1800" dirty="0">
                <a:solidFill>
                  <a:srgbClr val="000000"/>
                </a:solidFill>
                <a:effectLst/>
                <a:latin typeface="Alexandria Light" pitchFamily="2" charset="-78"/>
                <a:ea typeface="Calibri" panose="020F0502020204030204" pitchFamily="34" charset="0"/>
                <a:cs typeface="Alexandria Light" pitchFamily="2" charset="-78"/>
              </a:rPr>
              <a:t>عدم توفر </a:t>
            </a:r>
            <a:r>
              <a:rPr lang="ar-SA" sz="1800" dirty="0">
                <a:solidFill>
                  <a:srgbClr val="000000"/>
                </a:solidFill>
                <a:effectLst/>
                <a:latin typeface="Alexandria Light" pitchFamily="2" charset="-78"/>
                <a:ea typeface="Calibri" panose="020F0502020204030204" pitchFamily="34" charset="0"/>
                <a:cs typeface="Alexandria Light" pitchFamily="2" charset="-78"/>
              </a:rPr>
              <a:t>التشريعات واللوائح المنظمة لبرامج الإدارة الإلكترونية للتعامل مع جرائم الحاسب الآلي والاختراقات الأمنية.</a:t>
            </a:r>
          </a:p>
          <a:p>
            <a:pPr marL="0" marR="0" algn="r" rtl="1">
              <a:lnSpc>
                <a:spcPct val="200000"/>
              </a:lnSpc>
              <a:spcBef>
                <a:spcPts val="0"/>
              </a:spcBef>
              <a:spcAft>
                <a:spcPts val="1000"/>
              </a:spcAft>
            </a:pPr>
            <a:r>
              <a:rPr lang="ar-JO" sz="1800" dirty="0">
                <a:solidFill>
                  <a:srgbClr val="000000"/>
                </a:solidFill>
                <a:effectLst/>
                <a:latin typeface="Alexandria Light" pitchFamily="2" charset="-78"/>
                <a:ea typeface="Calibri" panose="020F0502020204030204" pitchFamily="34" charset="0"/>
                <a:cs typeface="Alexandria Light" pitchFamily="2" charset="-78"/>
              </a:rPr>
              <a:t>3</a:t>
            </a:r>
            <a:r>
              <a:rPr lang="ar-SA" sz="1800" dirty="0">
                <a:solidFill>
                  <a:srgbClr val="000000"/>
                </a:solidFill>
                <a:effectLst/>
                <a:latin typeface="Alexandria Light" pitchFamily="2" charset="-78"/>
                <a:ea typeface="Calibri" panose="020F0502020204030204" pitchFamily="34" charset="0"/>
                <a:cs typeface="Alexandria Light" pitchFamily="2" charset="-78"/>
              </a:rPr>
              <a:t>- مقاومة التغيير من قبل بعض المديرين وذوي السلطة اعتقاد</a:t>
            </a:r>
            <a:r>
              <a:rPr lang="ar-JO" sz="1800" dirty="0">
                <a:solidFill>
                  <a:srgbClr val="000000"/>
                </a:solidFill>
                <a:effectLst/>
                <a:latin typeface="Alexandria Light" pitchFamily="2" charset="-78"/>
                <a:ea typeface="Calibri" panose="020F0502020204030204" pitchFamily="34" charset="0"/>
                <a:cs typeface="Alexandria Light" pitchFamily="2" charset="-78"/>
              </a:rPr>
              <a:t>ًا </a:t>
            </a:r>
            <a:r>
              <a:rPr lang="ar-SA" sz="1800" dirty="0">
                <a:solidFill>
                  <a:srgbClr val="000000"/>
                </a:solidFill>
                <a:effectLst/>
                <a:latin typeface="Alexandria Light" pitchFamily="2" charset="-78"/>
                <a:ea typeface="Calibri" panose="020F0502020204030204" pitchFamily="34" charset="0"/>
                <a:cs typeface="Alexandria Light" pitchFamily="2" charset="-78"/>
              </a:rPr>
              <a:t>منهم بأن التغيير للإدارة الإلكترونية يشكل تهديدًا لسلطتهم.</a:t>
            </a:r>
          </a:p>
          <a:p>
            <a:pPr marL="0" marR="0" algn="r" rtl="1">
              <a:lnSpc>
                <a:spcPct val="200000"/>
              </a:lnSpc>
              <a:spcBef>
                <a:spcPts val="0"/>
              </a:spcBef>
              <a:spcAft>
                <a:spcPts val="1000"/>
              </a:spcAft>
            </a:pPr>
            <a:r>
              <a:rPr lang="ar-JO" sz="1800" dirty="0">
                <a:solidFill>
                  <a:srgbClr val="000000"/>
                </a:solidFill>
                <a:effectLst/>
                <a:latin typeface="Alexandria Light" pitchFamily="2" charset="-78"/>
                <a:ea typeface="Calibri" panose="020F0502020204030204" pitchFamily="34" charset="0"/>
                <a:cs typeface="Alexandria Light" pitchFamily="2" charset="-78"/>
              </a:rPr>
              <a:t>4</a:t>
            </a:r>
            <a:r>
              <a:rPr lang="ar-SA" sz="1800" dirty="0">
                <a:solidFill>
                  <a:srgbClr val="000000"/>
                </a:solidFill>
                <a:effectLst/>
                <a:latin typeface="Alexandria Light" pitchFamily="2" charset="-78"/>
                <a:ea typeface="Calibri" panose="020F0502020204030204" pitchFamily="34" charset="0"/>
                <a:cs typeface="Alexandria Light" pitchFamily="2" charset="-78"/>
              </a:rPr>
              <a:t>- نقص الأنظمة واللوائح الإدارية الخاصة بتنظيم التعاملات الإلكترونية بين </a:t>
            </a:r>
            <a:r>
              <a:rPr lang="ar-JO" sz="1800" dirty="0">
                <a:solidFill>
                  <a:srgbClr val="000000"/>
                </a:solidFill>
                <a:effectLst/>
                <a:latin typeface="Alexandria Light" pitchFamily="2" charset="-78"/>
                <a:ea typeface="Calibri" panose="020F0502020204030204" pitchFamily="34" charset="0"/>
                <a:cs typeface="Alexandria Light" pitchFamily="2" charset="-78"/>
              </a:rPr>
              <a:t>المنظمات</a:t>
            </a:r>
            <a:r>
              <a:rPr lang="ar-SA" sz="1800" dirty="0">
                <a:solidFill>
                  <a:srgbClr val="000000"/>
                </a:solidFill>
                <a:effectLst/>
                <a:latin typeface="Alexandria Light" pitchFamily="2" charset="-78"/>
                <a:ea typeface="Calibri" panose="020F0502020204030204" pitchFamily="34" charset="0"/>
                <a:cs typeface="Alexandria Light" pitchFamily="2" charset="-78"/>
              </a:rPr>
              <a:t> وبعضها وبينها وبين </a:t>
            </a:r>
            <a:r>
              <a:rPr lang="ar-JO" sz="1800" dirty="0">
                <a:solidFill>
                  <a:srgbClr val="000000"/>
                </a:solidFill>
                <a:effectLst/>
                <a:latin typeface="Alexandria Light" pitchFamily="2" charset="-78"/>
                <a:ea typeface="Calibri" panose="020F0502020204030204" pitchFamily="34" charset="0"/>
                <a:cs typeface="Alexandria Light" pitchFamily="2" charset="-78"/>
              </a:rPr>
              <a:t>الأقسام والوحدات داخل المنظمة</a:t>
            </a:r>
            <a:br>
              <a:rPr lang="ar-YE" sz="2000" dirty="0">
                <a:latin typeface="Alexandria Light" pitchFamily="2" charset="-78"/>
                <a:cs typeface="Alexandria Light" pitchFamily="2" charset="-78"/>
              </a:rPr>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7AC215-3752-F0E1-D40C-262DFBAAC359}"/>
              </a:ext>
            </a:extLst>
          </p:cNvPr>
          <p:cNvSpPr txBox="1"/>
          <p:nvPr/>
        </p:nvSpPr>
        <p:spPr>
          <a:xfrm>
            <a:off x="2485572" y="89524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تطبيق الإدارة الإلكترونية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25116"/>
    </mc:Choice>
    <mc:Fallback xmlns="">
      <p:transition spd="slow" advTm="12511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Alexandria Black" pitchFamily="2" charset="-78"/>
              <a:cs typeface="Alexandria Black" pitchFamily="2" charset="-78"/>
            </a:endParaRPr>
          </a:p>
          <a:p>
            <a:pPr algn="r" rtl="1">
              <a:lnSpc>
                <a:spcPct val="20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r>
              <a:rPr lang="ar-SA" dirty="0">
                <a:solidFill>
                  <a:srgbClr val="000000"/>
                </a:solidFill>
                <a:latin typeface="Alexandria Medium" pitchFamily="2" charset="-78"/>
                <a:cs typeface="Alexandria Medium" pitchFamily="2" charset="-78"/>
              </a:rPr>
              <a:t>معوقات بشرية وتشمل:</a:t>
            </a: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1- </a:t>
            </a:r>
            <a:r>
              <a:rPr lang="ar-JO" dirty="0">
                <a:solidFill>
                  <a:srgbClr val="000000"/>
                </a:solidFill>
                <a:latin typeface="Alexandria Light" pitchFamily="2" charset="-78"/>
                <a:cs typeface="Alexandria Light" pitchFamily="2" charset="-78"/>
              </a:rPr>
              <a:t>عدم وضوح مفهوم </a:t>
            </a:r>
            <a:r>
              <a:rPr lang="ar-SA" dirty="0">
                <a:solidFill>
                  <a:srgbClr val="000000"/>
                </a:solidFill>
                <a:latin typeface="Alexandria Light" pitchFamily="2" charset="-78"/>
                <a:cs typeface="Alexandria Light" pitchFamily="2" charset="-78"/>
              </a:rPr>
              <a:t>الإدارة الإلكترونية لدى بعض القيادات الإدارية، </a:t>
            </a:r>
            <a:r>
              <a:rPr lang="ar-JO" dirty="0">
                <a:solidFill>
                  <a:srgbClr val="000000"/>
                </a:solidFill>
                <a:latin typeface="Alexandria Light" pitchFamily="2" charset="-78"/>
                <a:cs typeface="Alexandria Light" pitchFamily="2" charset="-78"/>
              </a:rPr>
              <a:t>.</a:t>
            </a:r>
            <a:endParaRPr lang="ar-SA"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2- نقص </a:t>
            </a:r>
            <a:r>
              <a:rPr lang="ar-JO" dirty="0">
                <a:solidFill>
                  <a:srgbClr val="000000"/>
                </a:solidFill>
                <a:latin typeface="Alexandria Light" pitchFamily="2" charset="-78"/>
                <a:cs typeface="Alexandria Light" pitchFamily="2" charset="-78"/>
              </a:rPr>
              <a:t>القوى </a:t>
            </a:r>
            <a:r>
              <a:rPr lang="ar-SA" dirty="0">
                <a:solidFill>
                  <a:srgbClr val="000000"/>
                </a:solidFill>
                <a:latin typeface="Alexandria Light" pitchFamily="2" charset="-78"/>
                <a:cs typeface="Alexandria Light" pitchFamily="2" charset="-78"/>
              </a:rPr>
              <a:t> البشرية المؤهلة للتعامل مع </a:t>
            </a:r>
            <a:r>
              <a:rPr lang="ar-JO" dirty="0">
                <a:solidFill>
                  <a:srgbClr val="000000"/>
                </a:solidFill>
                <a:latin typeface="Alexandria Light" pitchFamily="2" charset="-78"/>
                <a:cs typeface="Alexandria Light" pitchFamily="2" charset="-78"/>
              </a:rPr>
              <a:t>التكنولوجية </a:t>
            </a:r>
            <a:r>
              <a:rPr lang="ar-SA" dirty="0">
                <a:solidFill>
                  <a:srgbClr val="000000"/>
                </a:solidFill>
                <a:latin typeface="Alexandria Light" pitchFamily="2" charset="-78"/>
                <a:cs typeface="Alexandria Light" pitchFamily="2" charset="-78"/>
              </a:rPr>
              <a:t>بتطبيقاته</a:t>
            </a:r>
            <a:r>
              <a:rPr lang="ar-JO" dirty="0">
                <a:solidFill>
                  <a:srgbClr val="000000"/>
                </a:solidFill>
                <a:latin typeface="Alexandria Light" pitchFamily="2" charset="-78"/>
                <a:cs typeface="Alexandria Light" pitchFamily="2" charset="-78"/>
              </a:rPr>
              <a:t>ا</a:t>
            </a:r>
            <a:r>
              <a:rPr lang="ar-SA" dirty="0">
                <a:solidFill>
                  <a:srgbClr val="000000"/>
                </a:solidFill>
                <a:latin typeface="Alexandria Light" pitchFamily="2" charset="-78"/>
                <a:cs typeface="Alexandria Light" pitchFamily="2" charset="-78"/>
              </a:rPr>
              <a:t> الإلكترونية داخل </a:t>
            </a:r>
            <a:r>
              <a:rPr lang="ar-JO" dirty="0">
                <a:solidFill>
                  <a:srgbClr val="000000"/>
                </a:solidFill>
                <a:latin typeface="Alexandria Light" pitchFamily="2" charset="-78"/>
                <a:cs typeface="Alexandria Light" pitchFamily="2" charset="-78"/>
              </a:rPr>
              <a:t>المنظمة</a:t>
            </a:r>
            <a:r>
              <a:rPr lang="ar-SA" dirty="0">
                <a:solidFill>
                  <a:srgbClr val="000000"/>
                </a:solidFill>
                <a:latin typeface="Alexandria Light" pitchFamily="2" charset="-78"/>
                <a:cs typeface="Alexandria Light" pitchFamily="2" charset="-78"/>
              </a:rPr>
              <a:t>.</a:t>
            </a: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3- قلة المتخصصين في برمجيات الحاسب الآلي سواء أكان ذلك في مجال مهندسي الصيانة أو المبرمجين.</a:t>
            </a: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4- قلة خبرة الموظفين الذين لديهم الإلمام بالمهارات الأساسية لاستخدامات الحاسبات الآلية وشبكات الإنترنت.</a:t>
            </a: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5- قلة برامج التدريب وتنمية المهارات في مجال التقنية المتطورة.</a:t>
            </a: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6- ضعف مهارات اللغة الإنجليزية لدى بعض الموظفين.</a:t>
            </a: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7- تخوف العاملين من تأثير التقنية الحديثة على مصالحهم، وما قد يترتب عنه من تقليص العمالة وانخفاض الحوافز، والتشديد الرقابي.</a:t>
            </a:r>
          </a:p>
          <a:p>
            <a:pPr marL="0" marR="0" algn="justLow" rtl="1">
              <a:lnSpc>
                <a:spcPct val="115000"/>
              </a:lnSpc>
              <a:spcBef>
                <a:spcPts val="0"/>
              </a:spcBef>
              <a:spcAft>
                <a:spcPts val="1000"/>
              </a:spcAft>
            </a:pPr>
            <a:br>
              <a:rPr lang="ar-YE" sz="1600" dirty="0"/>
            </a:br>
            <a:br>
              <a:rPr lang="ar-YE" sz="2000" dirty="0">
                <a:solidFill>
                  <a:schemeClr val="tx1"/>
                </a:solidFill>
                <a:latin typeface="Alexandria Light" pitchFamily="2" charset="-78"/>
                <a:cs typeface="Alexandria Light" pitchFamily="2" charset="-78"/>
              </a:rPr>
            </a:br>
            <a:endParaRPr lang="ar-JO" sz="2000"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4217A2A-58B2-F6B4-5240-ED7DFAB04A4E}"/>
              </a:ext>
            </a:extLst>
          </p:cNvPr>
          <p:cNvSpPr txBox="1"/>
          <p:nvPr/>
        </p:nvSpPr>
        <p:spPr>
          <a:xfrm>
            <a:off x="2485572" y="619503"/>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تطبيق الإدارة الإلكترونية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9" name="Picture 8">
            <a:extLst>
              <a:ext uri="{FF2B5EF4-FFF2-40B4-BE49-F238E27FC236}">
                <a16:creationId xmlns:a16="http://schemas.microsoft.com/office/drawing/2014/main" id="{9B658D64-8D4B-42C2-BB11-4C6EAE436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718" y="1190391"/>
            <a:ext cx="2305141" cy="892891"/>
          </a:xfrm>
          <a:prstGeom prst="rect">
            <a:avLst/>
          </a:prstGeom>
        </p:spPr>
      </p:pic>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144119"/>
    </mc:Choice>
    <mc:Fallback xmlns="">
      <p:transition spd="slow" advTm="14411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r>
              <a:rPr lang="ar-SA" dirty="0">
                <a:solidFill>
                  <a:srgbClr val="000000"/>
                </a:solidFill>
                <a:latin typeface="Alexandria Medium" pitchFamily="2" charset="-78"/>
                <a:cs typeface="Alexandria Medium" pitchFamily="2" charset="-78"/>
              </a:rPr>
              <a:t>معوقات تقنية:</a:t>
            </a:r>
          </a:p>
          <a:p>
            <a:pPr marL="0" marR="0" algn="justLow" rtl="1">
              <a:lnSpc>
                <a:spcPct val="200000"/>
              </a:lnSpc>
              <a:spcBef>
                <a:spcPts val="0"/>
              </a:spcBef>
              <a:spcAft>
                <a:spcPts val="1000"/>
              </a:spcAft>
            </a:pPr>
            <a:r>
              <a:rPr lang="ar-SA" sz="1600" dirty="0">
                <a:solidFill>
                  <a:srgbClr val="000000"/>
                </a:solidFill>
                <a:latin typeface="Alexandria Light" pitchFamily="2" charset="-78"/>
                <a:cs typeface="Alexandria Light" pitchFamily="2" charset="-78"/>
              </a:rPr>
              <a:t>1- ضعف البنية التحتية ونقص جاهزيتها لاستقبال التقنية اللازمة للتحول للإدارة الإلكترونية.</a:t>
            </a:r>
          </a:p>
          <a:p>
            <a:pPr marL="0" marR="0" algn="justLow" rtl="1">
              <a:lnSpc>
                <a:spcPct val="200000"/>
              </a:lnSpc>
              <a:spcBef>
                <a:spcPts val="0"/>
              </a:spcBef>
              <a:spcAft>
                <a:spcPts val="1000"/>
              </a:spcAft>
            </a:pPr>
            <a:r>
              <a:rPr lang="ar-SA" sz="1600" dirty="0">
                <a:solidFill>
                  <a:srgbClr val="000000"/>
                </a:solidFill>
                <a:latin typeface="Alexandria Light" pitchFamily="2" charset="-78"/>
                <a:cs typeface="Alexandria Light" pitchFamily="2" charset="-78"/>
              </a:rPr>
              <a:t>2- ضعف القدرة التكنولوجية لشبكات الاتصال في بعض المناطق.</a:t>
            </a:r>
            <a:endParaRPr lang="ar-JO" sz="1600" dirty="0">
              <a:solidFill>
                <a:srgbClr val="000000"/>
              </a:solidFill>
              <a:latin typeface="Alexandria Light" pitchFamily="2" charset="-78"/>
              <a:cs typeface="Alexandria Light" pitchFamily="2" charset="-78"/>
            </a:endParaRPr>
          </a:p>
          <a:p>
            <a:pPr marL="0" marR="0" algn="justLow" rtl="1">
              <a:lnSpc>
                <a:spcPct val="200000"/>
              </a:lnSpc>
              <a:spcBef>
                <a:spcPts val="0"/>
              </a:spcBef>
              <a:spcAft>
                <a:spcPts val="1000"/>
              </a:spcAft>
            </a:pPr>
            <a:r>
              <a:rPr lang="ar-JO" sz="1600" dirty="0">
                <a:solidFill>
                  <a:srgbClr val="000000"/>
                </a:solidFill>
                <a:latin typeface="Alexandria Light" pitchFamily="2" charset="-78"/>
                <a:cs typeface="Alexandria Light" pitchFamily="2" charset="-78"/>
              </a:rPr>
              <a:t>3</a:t>
            </a:r>
            <a:r>
              <a:rPr lang="ar-SA" sz="1600" dirty="0">
                <a:solidFill>
                  <a:srgbClr val="000000"/>
                </a:solidFill>
                <a:latin typeface="Alexandria Light" pitchFamily="2" charset="-78"/>
                <a:cs typeface="Alexandria Light" pitchFamily="2" charset="-78"/>
              </a:rPr>
              <a:t>- اعتماد معظم البرامج الإلكترونية والمعلومات الموجودة على شبكات الاتصال على اللغة الإنجليزية.</a:t>
            </a:r>
          </a:p>
          <a:p>
            <a:pPr marL="0" marR="0" algn="justLow" rtl="1">
              <a:lnSpc>
                <a:spcPct val="200000"/>
              </a:lnSpc>
              <a:spcBef>
                <a:spcPts val="0"/>
              </a:spcBef>
              <a:spcAft>
                <a:spcPts val="1000"/>
              </a:spcAft>
            </a:pPr>
            <a:r>
              <a:rPr lang="ar-SA" sz="1600" dirty="0">
                <a:solidFill>
                  <a:srgbClr val="000000"/>
                </a:solidFill>
                <a:latin typeface="Alexandria Light" pitchFamily="2" charset="-78"/>
                <a:cs typeface="Alexandria Light" pitchFamily="2" charset="-78"/>
              </a:rPr>
              <a:t>5- ضعف البنية التحتية المتكاملة على مستوى الدولة مما يعرقل تطبيق الإدارة الإلكترونية في مؤسساتها ككل.</a:t>
            </a:r>
          </a:p>
          <a:p>
            <a:pPr marL="0" marR="0" algn="justLow" rtl="1">
              <a:lnSpc>
                <a:spcPct val="200000"/>
              </a:lnSpc>
              <a:spcBef>
                <a:spcPts val="0"/>
              </a:spcBef>
              <a:spcAft>
                <a:spcPts val="1000"/>
              </a:spcAft>
            </a:pPr>
            <a:r>
              <a:rPr lang="ar-SA" sz="1600" dirty="0">
                <a:solidFill>
                  <a:srgbClr val="000000"/>
                </a:solidFill>
                <a:latin typeface="Alexandria Light" pitchFamily="2" charset="-78"/>
                <a:cs typeface="Alexandria Light" pitchFamily="2" charset="-78"/>
              </a:rPr>
              <a:t>6- اختلاف مواصفات الأجهزة الإلكترونية المستخدمة داخل </a:t>
            </a:r>
            <a:r>
              <a:rPr lang="ar-JO" sz="1600" dirty="0">
                <a:solidFill>
                  <a:srgbClr val="000000"/>
                </a:solidFill>
                <a:latin typeface="Alexandria Light" pitchFamily="2" charset="-78"/>
                <a:cs typeface="Alexandria Light" pitchFamily="2" charset="-78"/>
              </a:rPr>
              <a:t>المنظمات</a:t>
            </a:r>
            <a:r>
              <a:rPr lang="ar-SA" sz="1600" dirty="0">
                <a:solidFill>
                  <a:srgbClr val="000000"/>
                </a:solidFill>
                <a:latin typeface="Alexandria Light" pitchFamily="2" charset="-78"/>
                <a:cs typeface="Alexandria Light" pitchFamily="2" charset="-78"/>
              </a:rPr>
              <a:t> مما يشكل صعوبة الربط بينها</a:t>
            </a:r>
            <a:endParaRPr lang="ar-JO" sz="16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en-US" dirty="0">
              <a:solidFill>
                <a:srgbClr val="000000"/>
              </a:solidFill>
              <a:latin typeface="Alexandria Light" pitchFamily="2" charset="-78"/>
              <a:cs typeface="Alexandria Light" pitchFamily="2" charset="-78"/>
            </a:endParaRPr>
          </a:p>
          <a:p>
            <a:pPr algn="r" rtl="1">
              <a:lnSpc>
                <a:spcPct val="150000"/>
              </a:lnSpc>
            </a:pP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FCF4029-554D-8567-57EF-3C0373FC8B66}"/>
              </a:ext>
            </a:extLst>
          </p:cNvPr>
          <p:cNvSpPr txBox="1"/>
          <p:nvPr/>
        </p:nvSpPr>
        <p:spPr>
          <a:xfrm>
            <a:off x="2485572" y="820173"/>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تطبيق الإدارة الإلكترونية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54181"/>
    </mc:Choice>
    <mc:Fallback xmlns="">
      <p:transition spd="slow" advTm="541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chemeClr val="tx1"/>
              </a:solidFill>
              <a:effectLst/>
              <a:latin typeface="Alexandria Light" pitchFamily="2" charset="-78"/>
              <a:cs typeface="Alexandria Light" pitchFamily="2" charset="-78"/>
            </a:endParaRPr>
          </a:p>
          <a:p>
            <a:pPr algn="r" rtl="1">
              <a:lnSpc>
                <a:spcPct val="150000"/>
              </a:lnSpc>
            </a:pPr>
            <a:r>
              <a:rPr lang="ar-JO" sz="2000" kern="100" dirty="0">
                <a:solidFill>
                  <a:schemeClr val="tx1"/>
                </a:solidFill>
                <a:effectLst/>
                <a:latin typeface="Alexandria Medium" pitchFamily="2" charset="-78"/>
                <a:ea typeface="Calibri" panose="020F0502020204030204" pitchFamily="34" charset="0"/>
                <a:cs typeface="Alexandria Medium" pitchFamily="2" charset="-78"/>
              </a:rPr>
              <a:t>معوقات مالية مثل:</a:t>
            </a:r>
          </a:p>
          <a:p>
            <a:pPr algn="r" rtl="1">
              <a:lnSpc>
                <a:spcPct val="150000"/>
              </a:lnSpc>
            </a:pPr>
            <a:r>
              <a:rPr lang="ar-JO" sz="2000" kern="100" dirty="0">
                <a:solidFill>
                  <a:schemeClr val="tx1"/>
                </a:solidFill>
                <a:effectLst/>
                <a:latin typeface="Alexandria Light" pitchFamily="2" charset="-78"/>
                <a:ea typeface="Calibri" panose="020F0502020204030204" pitchFamily="34" charset="0"/>
                <a:cs typeface="Alexandria Light" pitchFamily="2" charset="-78"/>
              </a:rPr>
              <a:t>1- قلة الموارد المالية المخصصة لتحديث لبنية التحتية اللازمة لتطبيق الإدارة الإلكترونية، وبخاصة إنشاء الشبكات وربط المواقع وتوفير الأجهزة والبرامج.</a:t>
            </a:r>
          </a:p>
          <a:p>
            <a:pPr algn="r" rtl="1">
              <a:lnSpc>
                <a:spcPct val="150000"/>
              </a:lnSpc>
            </a:pPr>
            <a:r>
              <a:rPr lang="ar-JO" sz="2000" kern="100" dirty="0">
                <a:solidFill>
                  <a:schemeClr val="tx1"/>
                </a:solidFill>
                <a:effectLst/>
                <a:latin typeface="Alexandria Light" pitchFamily="2" charset="-78"/>
                <a:ea typeface="Calibri" panose="020F0502020204030204" pitchFamily="34" charset="0"/>
                <a:cs typeface="Alexandria Light" pitchFamily="2" charset="-78"/>
              </a:rPr>
              <a:t>2- ضعف قدرة بعض الأفراد المستفيدين من خدمات المنظمات من شراء الأجهزة الإلكترونية.</a:t>
            </a:r>
          </a:p>
          <a:p>
            <a:pPr algn="r" rtl="1">
              <a:lnSpc>
                <a:spcPct val="150000"/>
              </a:lnSpc>
            </a:pPr>
            <a:r>
              <a:rPr lang="ar-JO" sz="2000" kern="100" dirty="0">
                <a:solidFill>
                  <a:schemeClr val="tx1"/>
                </a:solidFill>
                <a:effectLst/>
                <a:latin typeface="Alexandria Light" pitchFamily="2" charset="-78"/>
                <a:ea typeface="Calibri" panose="020F0502020204030204" pitchFamily="34" charset="0"/>
                <a:cs typeface="Alexandria Light" pitchFamily="2" charset="-78"/>
              </a:rPr>
              <a:t>3- قلة توفر المخصصات المالية التي تحتاج إليها عمليات تدريب وتأهيل العناصر البشرية اللازمة لتطبيق الإدارة الإلكترونية </a:t>
            </a:r>
          </a:p>
          <a:p>
            <a:pPr algn="r" rtl="1">
              <a:lnSpc>
                <a:spcPct val="150000"/>
              </a:lnSpc>
            </a:pPr>
            <a:r>
              <a:rPr lang="ar-JO" sz="2000" kern="100" dirty="0">
                <a:solidFill>
                  <a:schemeClr val="tx1"/>
                </a:solidFill>
                <a:effectLst/>
                <a:latin typeface="Alexandria Light" pitchFamily="2" charset="-78"/>
                <a:ea typeface="Calibri" panose="020F0502020204030204" pitchFamily="34" charset="0"/>
                <a:cs typeface="Alexandria Light" pitchFamily="2" charset="-78"/>
              </a:rPr>
              <a:t>4- ضعف الرواتب والحوافز المادية والمعنوية</a:t>
            </a:r>
          </a:p>
          <a:p>
            <a:pPr algn="r" rtl="1">
              <a:lnSpc>
                <a:spcPct val="150000"/>
              </a:lnSpc>
            </a:pPr>
            <a:r>
              <a:rPr lang="ar-JO" sz="2000" kern="100" dirty="0">
                <a:solidFill>
                  <a:schemeClr val="tx1"/>
                </a:solidFill>
                <a:effectLst/>
                <a:latin typeface="Alexandria Light" pitchFamily="2" charset="-78"/>
                <a:ea typeface="Calibri" panose="020F0502020204030204" pitchFamily="34" charset="0"/>
                <a:cs typeface="Alexandria Light" pitchFamily="2" charset="-78"/>
              </a:rPr>
              <a:t>5- قلة المصادر المالية المناسبة لتحديث الأجهزة بصفة مستمرة، خاصة وأن تقنية المعلومات في تطور مستمر، الأمر الذي يجعل تحديث الأجهزة مع هذه التطورات صعبًا.</a:t>
            </a: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26D4077B-5221-2678-F7DF-87B41AA5EF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528" y="921895"/>
            <a:ext cx="1534941" cy="1002730"/>
          </a:xfrm>
          <a:prstGeom prst="rect">
            <a:avLst/>
          </a:prstGeom>
        </p:spPr>
      </p:pic>
      <p:sp>
        <p:nvSpPr>
          <p:cNvPr id="4" name="TextBox 3">
            <a:extLst>
              <a:ext uri="{FF2B5EF4-FFF2-40B4-BE49-F238E27FC236}">
                <a16:creationId xmlns:a16="http://schemas.microsoft.com/office/drawing/2014/main" id="{4054BC44-31F1-EDD2-6FE4-B7A70B3DC950}"/>
              </a:ext>
            </a:extLst>
          </p:cNvPr>
          <p:cNvSpPr txBox="1"/>
          <p:nvPr/>
        </p:nvSpPr>
        <p:spPr>
          <a:xfrm>
            <a:off x="2485572" y="809382"/>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تطبيق الإدارة الإلكترونية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126989"/>
    </mc:Choice>
    <mc:Fallback xmlns="">
      <p:transition spd="slow" advTm="12698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732629"/>
            <a:ext cx="10696602" cy="4293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Medium" pitchFamily="2" charset="-78"/>
                <a:cs typeface="Alexandria Medium" pitchFamily="2" charset="-78"/>
              </a:rPr>
              <a:t>معوقات تتعلق بالأمن المعلوماتي:</a:t>
            </a:r>
          </a:p>
          <a:p>
            <a:pPr algn="r" rtl="1">
              <a:lnSpc>
                <a:spcPct val="200000"/>
              </a:lnSpc>
            </a:pPr>
            <a:r>
              <a:rPr lang="ar-JO" sz="1600" dirty="0">
                <a:solidFill>
                  <a:schemeClr val="tx1"/>
                </a:solidFill>
                <a:latin typeface="Alexandria Light" pitchFamily="2" charset="-78"/>
                <a:cs typeface="Alexandria Light" pitchFamily="2" charset="-78"/>
              </a:rPr>
              <a:t>ومن أمثلة ذلك:</a:t>
            </a:r>
          </a:p>
          <a:p>
            <a:pPr algn="r" rtl="1">
              <a:lnSpc>
                <a:spcPct val="200000"/>
              </a:lnSpc>
            </a:pPr>
            <a:r>
              <a:rPr lang="ar-JO" sz="1600" dirty="0">
                <a:solidFill>
                  <a:schemeClr val="tx1"/>
                </a:solidFill>
                <a:latin typeface="Alexandria Light" pitchFamily="2" charset="-78"/>
                <a:cs typeface="Alexandria Light" pitchFamily="2" charset="-78"/>
              </a:rPr>
              <a:t>1- الخوف من عدم القدرة على حماية قاعدة البيانات من الاختراق أو التخريب.</a:t>
            </a:r>
          </a:p>
          <a:p>
            <a:pPr algn="r" rtl="1">
              <a:lnSpc>
                <a:spcPct val="200000"/>
              </a:lnSpc>
            </a:pPr>
            <a:r>
              <a:rPr lang="ar-JO" sz="1600" dirty="0">
                <a:solidFill>
                  <a:schemeClr val="tx1"/>
                </a:solidFill>
                <a:latin typeface="Alexandria Light" pitchFamily="2" charset="-78"/>
                <a:cs typeface="Alexandria Light" pitchFamily="2" charset="-78"/>
              </a:rPr>
              <a:t>2- الخوف من إفشاء المعلومات من قبل الموظفين أو المستفيدين من النظام .</a:t>
            </a:r>
          </a:p>
          <a:p>
            <a:pPr algn="r" rtl="1">
              <a:lnSpc>
                <a:spcPct val="200000"/>
              </a:lnSpc>
            </a:pPr>
            <a:r>
              <a:rPr lang="ar-JO" sz="1600" dirty="0">
                <a:solidFill>
                  <a:schemeClr val="tx1"/>
                </a:solidFill>
                <a:latin typeface="Alexandria Light" pitchFamily="2" charset="-78"/>
                <a:cs typeface="Alexandria Light" pitchFamily="2" charset="-78"/>
              </a:rPr>
              <a:t>3- الخوف من فقدان المعلومات أو عدم دقتها عند إجراء التحديثات على النظام الإداري الإلكتروني.</a:t>
            </a:r>
          </a:p>
          <a:p>
            <a:pPr algn="r" rtl="1">
              <a:lnSpc>
                <a:spcPct val="200000"/>
              </a:lnSpc>
            </a:pPr>
            <a:r>
              <a:rPr lang="ar-JO" sz="1600" dirty="0">
                <a:solidFill>
                  <a:schemeClr val="tx1"/>
                </a:solidFill>
                <a:latin typeface="Alexandria Light" pitchFamily="2" charset="-78"/>
                <a:cs typeface="Alexandria Light" pitchFamily="2" charset="-78"/>
              </a:rPr>
              <a:t>4- فقدان الثقة في برامج التأمين والحماية عند تنفيذ المعاملات الإدارية الإلكترونية.</a:t>
            </a:r>
          </a:p>
          <a:p>
            <a:pPr algn="r" rtl="1">
              <a:lnSpc>
                <a:spcPct val="200000"/>
              </a:lnSpc>
            </a:pPr>
            <a:r>
              <a:rPr lang="ar-JO" sz="1600" dirty="0">
                <a:solidFill>
                  <a:schemeClr val="tx1"/>
                </a:solidFill>
                <a:latin typeface="Alexandria Light" pitchFamily="2" charset="-78"/>
                <a:cs typeface="Alexandria Light" pitchFamily="2" charset="-78"/>
              </a:rPr>
              <a:t>5- ارتفاع تكلفة برامج الحماية الأصلية غير المقلدة.</a:t>
            </a:r>
          </a:p>
          <a:p>
            <a:pPr algn="r">
              <a:lnSpc>
                <a:spcPct val="150000"/>
              </a:lnSpc>
            </a:pPr>
            <a:r>
              <a:rPr lang="ar-JO" sz="2000" i="0" dirty="0">
                <a:solidFill>
                  <a:schemeClr val="tx1"/>
                </a:solidFill>
                <a:effectLst/>
                <a:latin typeface="Alexandria Light" pitchFamily="2" charset="-78"/>
                <a:cs typeface="Alexandria Light" pitchFamily="2" charset="-78"/>
              </a:rPr>
              <a:t>   </a:t>
            </a:r>
            <a:endParaRPr lang="ar-YE" sz="200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2A00144-4E33-F394-2525-2DABBEBF20E3}"/>
              </a:ext>
            </a:extLst>
          </p:cNvPr>
          <p:cNvSpPr txBox="1"/>
          <p:nvPr/>
        </p:nvSpPr>
        <p:spPr>
          <a:xfrm>
            <a:off x="2485572" y="94723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تطبيق الإدارة الإلكترونية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894EEF41-8203-F97C-DDCA-6D7CD291AB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4549" y="1841312"/>
            <a:ext cx="2722045" cy="1784757"/>
          </a:xfrm>
          <a:prstGeom prst="rect">
            <a:avLst/>
          </a:prstGeom>
        </p:spPr>
      </p:pic>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74018"/>
    </mc:Choice>
    <mc:Fallback xmlns="">
      <p:transition spd="slow" advTm="7401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18897"/>
            <a:ext cx="10696602" cy="4607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200000"/>
              </a:lnSpc>
              <a:spcBef>
                <a:spcPts val="0"/>
              </a:spcBef>
              <a:spcAft>
                <a:spcPts val="1000"/>
              </a:spcAft>
            </a:pPr>
            <a:r>
              <a:rPr lang="ar-JO" sz="1600" dirty="0">
                <a:solidFill>
                  <a:srgbClr val="000000"/>
                </a:solidFill>
                <a:effectLst/>
                <a:latin typeface="Alexandria Medium" pitchFamily="2" charset="-78"/>
                <a:ea typeface="Calibri" panose="020F0502020204030204" pitchFamily="34" charset="0"/>
                <a:cs typeface="Alexandria Medium" pitchFamily="2" charset="-78"/>
              </a:rPr>
              <a:t>المهارات اللازم توافرها في الهيئة الإدارية الإلكترونية</a:t>
            </a:r>
          </a:p>
          <a:p>
            <a:pPr marL="0" marR="0" algn="justLow" rtl="1">
              <a:lnSpc>
                <a:spcPct val="200000"/>
              </a:lnSpc>
              <a:spcBef>
                <a:spcPts val="0"/>
              </a:spcBef>
              <a:spcAft>
                <a:spcPts val="1000"/>
              </a:spcAft>
            </a:pPr>
            <a:r>
              <a:rPr lang="ar-JO" sz="1600" dirty="0">
                <a:solidFill>
                  <a:srgbClr val="000000"/>
                </a:solidFill>
                <a:effectLst/>
                <a:latin typeface="Alexandria Light" pitchFamily="2" charset="-78"/>
                <a:ea typeface="Calibri" panose="020F0502020204030204" pitchFamily="34" charset="0"/>
                <a:cs typeface="Alexandria Light" pitchFamily="2" charset="-78"/>
              </a:rPr>
              <a:t>ينبغي توافر مجموعة من المهارات في الذين يمثلون السلطة المسؤولة عن اتخاذ القرار في الإدارة الإلكترونية في المنظمة وأن يمتلكوا الثقافة الإلكترونية حتى يتمكنوا من المشاركة الفاعلة في العمل الإداري الإلكتروني، ومن المهارات التي ينبغي عليهم إتقانها  ما يأتي:</a:t>
            </a:r>
          </a:p>
          <a:p>
            <a:pPr marL="342900" marR="0" indent="-342900" algn="justLow" rtl="1">
              <a:lnSpc>
                <a:spcPct val="200000"/>
              </a:lnSpc>
              <a:spcBef>
                <a:spcPts val="0"/>
              </a:spcBef>
              <a:spcAft>
                <a:spcPts val="1000"/>
              </a:spcAft>
              <a:buFont typeface="+mj-lt"/>
              <a:buAutoNum type="arabicPeriod"/>
            </a:pPr>
            <a:r>
              <a:rPr lang="ar-JO" sz="1600" dirty="0">
                <a:solidFill>
                  <a:srgbClr val="000000"/>
                </a:solidFill>
                <a:effectLst/>
                <a:latin typeface="Alexandria Light" pitchFamily="2" charset="-78"/>
                <a:ea typeface="Calibri" panose="020F0502020204030204" pitchFamily="34" charset="0"/>
                <a:cs typeface="Alexandria Light" pitchFamily="2" charset="-78"/>
              </a:rPr>
              <a:t>• مهارة استخدام البريد الإلكتروني لتبادل الرسائل والوثائق والمعلومات والبيانات باستخدام الحاسب.</a:t>
            </a:r>
          </a:p>
          <a:p>
            <a:pPr marL="342900" marR="0" indent="-342900" algn="justLow" rtl="1">
              <a:lnSpc>
                <a:spcPct val="200000"/>
              </a:lnSpc>
              <a:spcBef>
                <a:spcPts val="0"/>
              </a:spcBef>
              <a:spcAft>
                <a:spcPts val="1000"/>
              </a:spcAft>
              <a:buFont typeface="+mj-lt"/>
              <a:buAutoNum type="arabicPeriod"/>
            </a:pPr>
            <a:r>
              <a:rPr lang="ar-JO" sz="1600" dirty="0">
                <a:solidFill>
                  <a:srgbClr val="000000"/>
                </a:solidFill>
                <a:effectLst/>
                <a:latin typeface="Alexandria Light" pitchFamily="2" charset="-78"/>
                <a:ea typeface="Calibri" panose="020F0502020204030204" pitchFamily="34" charset="0"/>
                <a:cs typeface="Alexandria Light" pitchFamily="2" charset="-78"/>
              </a:rPr>
              <a:t>• مهارة استخدام نظام مجموعات الأخبار والتي تعمل على ربط مجموعة من الأشخاص سوياً من خلال قوائم مخصصة لتبادل وجهات النظر.</a:t>
            </a:r>
            <a:r>
              <a:rPr lang="ar-SA" sz="1600" dirty="0">
                <a:solidFill>
                  <a:srgbClr val="000000"/>
                </a:solidFill>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869CDDA-B7EA-7CA5-8A00-AC5A7E4D8FFB}"/>
              </a:ext>
            </a:extLst>
          </p:cNvPr>
          <p:cNvSpPr txBox="1"/>
          <p:nvPr/>
        </p:nvSpPr>
        <p:spPr>
          <a:xfrm>
            <a:off x="4182255" y="65956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مهارات الهيئة الإدارية  الإلكترونية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87591"/>
    </mc:Choice>
    <mc:Fallback xmlns="">
      <p:transition spd="slow" advTm="8759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spcAft>
                <a:spcPts val="0"/>
              </a:spcAft>
            </a:pPr>
            <a:endParaRPr lang="ar-JO" sz="2000" dirty="0">
              <a:solidFill>
                <a:srgbClr val="000000"/>
              </a:solidFill>
              <a:latin typeface="Alexandria Light" pitchFamily="2" charset="-78"/>
              <a:cs typeface="Alexandria Light" pitchFamily="2" charset="-78"/>
            </a:endParaRPr>
          </a:p>
          <a:p>
            <a:pPr algn="justLow" rtl="1">
              <a:lnSpc>
                <a:spcPct val="200000"/>
              </a:lnSpc>
              <a:spcAft>
                <a:spcPts val="0"/>
              </a:spcAft>
            </a:pPr>
            <a:r>
              <a:rPr lang="ar-JO" dirty="0">
                <a:solidFill>
                  <a:srgbClr val="000000"/>
                </a:solidFill>
                <a:latin typeface="Alexandria Light" pitchFamily="2" charset="-78"/>
                <a:cs typeface="Alexandria Light" pitchFamily="2" charset="-78"/>
              </a:rPr>
              <a:t>   3. مهارة استخدام الشبكة، حيث يمكن من خلالها الحصول على معلومات نصية وسمعية ومرئية عن طريق التصفح الإلكتروني واستخدام محركات البحث</a:t>
            </a:r>
          </a:p>
          <a:p>
            <a:pPr algn="justLow" rtl="1">
              <a:lnSpc>
                <a:spcPct val="200000"/>
              </a:lnSpc>
              <a:spcAft>
                <a:spcPts val="0"/>
              </a:spcAft>
            </a:pPr>
            <a:r>
              <a:rPr lang="ar-JO" dirty="0">
                <a:solidFill>
                  <a:srgbClr val="000000"/>
                </a:solidFill>
                <a:latin typeface="Alexandria Light" pitchFamily="2" charset="-78"/>
                <a:cs typeface="Alexandria Light" pitchFamily="2" charset="-78"/>
              </a:rPr>
              <a:t>4. مهارة استخدام تطبيقات الحاسب الآلي المختلفة مثل (معالج النصوص، وقواعد البيانات، والجداول الإلكترونية، وبرامج الرسوم، والوسائط المتعددة). واستخدام الماسحات الضوئية والكاميرات الرقمية.</a:t>
            </a:r>
          </a:p>
          <a:p>
            <a:pPr algn="justLow" rtl="1">
              <a:lnSpc>
                <a:spcPct val="200000"/>
              </a:lnSpc>
              <a:spcAft>
                <a:spcPts val="0"/>
              </a:spcAft>
            </a:pPr>
            <a:r>
              <a:rPr lang="ar-JO" dirty="0">
                <a:solidFill>
                  <a:srgbClr val="000000"/>
                </a:solidFill>
                <a:latin typeface="Alexandria Light" pitchFamily="2" charset="-78"/>
                <a:cs typeface="Alexandria Light" pitchFamily="2" charset="-78"/>
              </a:rPr>
              <a:t>5.  مهارة القدرة على نقل الملفات الإلكترونية وإرسالها وتلقيها.</a:t>
            </a:r>
          </a:p>
          <a:p>
            <a:pPr algn="justLow" rtl="1">
              <a:lnSpc>
                <a:spcPct val="200000"/>
              </a:lnSpc>
              <a:spcAft>
                <a:spcPts val="0"/>
              </a:spcAft>
            </a:pPr>
            <a:r>
              <a:rPr lang="ar-JO" dirty="0">
                <a:solidFill>
                  <a:srgbClr val="000000"/>
                </a:solidFill>
                <a:latin typeface="Alexandria Light" pitchFamily="2" charset="-78"/>
                <a:cs typeface="Alexandria Light" pitchFamily="2" charset="-78"/>
              </a:rPr>
              <a:t>6. مهارة التعامل مع شبكات الاتصال المحلية في تنفيذ المهام الإشرافية.</a:t>
            </a:r>
          </a:p>
          <a:p>
            <a:pPr algn="justLow" rtl="1">
              <a:lnSpc>
                <a:spcPct val="200000"/>
              </a:lnSpc>
              <a:spcAft>
                <a:spcPts val="0"/>
              </a:spcAft>
            </a:pPr>
            <a:r>
              <a:rPr lang="ar-JO" dirty="0">
                <a:solidFill>
                  <a:srgbClr val="000000"/>
                </a:solidFill>
                <a:latin typeface="Alexandria Light" pitchFamily="2" charset="-78"/>
                <a:cs typeface="Alexandria Light" pitchFamily="2" charset="-78"/>
              </a:rPr>
              <a:t>7. مهارة تركيب وصيانة الأجهزة الحاسوبية وملحقاتها وشبكات الاتصال</a:t>
            </a:r>
            <a:endParaRPr lang="ar-JO" b="0" i="0" dirty="0">
              <a:solidFill>
                <a:schemeClr val="tx1"/>
              </a:solidFill>
              <a:effectLst/>
              <a:latin typeface="Alexandria Light" pitchFamily="2" charset="-78"/>
              <a:cs typeface="Alexandria Light" pitchFamily="2" charset="-78"/>
            </a:endParaRPr>
          </a:p>
          <a:p>
            <a:pPr algn="r" rtl="1">
              <a:lnSpc>
                <a:spcPct val="20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EF371FC-2E00-F514-7C9C-8D506BBD5B4B}"/>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مهارات الهيئة الإدارية  الإلكترونية</a:t>
            </a:r>
            <a:endParaRPr lang="en-US" sz="2000" dirty="0">
              <a:solidFill>
                <a:srgbClr val="00B0F0"/>
              </a:solidFill>
              <a:latin typeface="Alexandria Black" pitchFamily="2" charset="-78"/>
              <a:cs typeface="Alexandria Black" pitchFamily="2" charset="-78"/>
            </a:endParaRPr>
          </a:p>
        </p:txBody>
      </p:sp>
      <p:pic>
        <p:nvPicPr>
          <p:cNvPr id="7" name="Picture 6">
            <a:extLst>
              <a:ext uri="{FF2B5EF4-FFF2-40B4-BE49-F238E27FC236}">
                <a16:creationId xmlns:a16="http://schemas.microsoft.com/office/drawing/2014/main" id="{F6237ADA-3615-AC4F-A274-AD4C0E8000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0164" y="4458356"/>
            <a:ext cx="2403427" cy="1409700"/>
          </a:xfrm>
          <a:prstGeom prst="rect">
            <a:avLst/>
          </a:prstGeom>
        </p:spPr>
      </p:pic>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84726"/>
    </mc:Choice>
    <mc:Fallback xmlns="">
      <p:transition spd="slow" advTm="8472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DBA39-9FD3-35E7-F5F3-5DF7FF2FF4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F0BB24-34F4-0E81-F948-75BEECEBE521}"/>
              </a:ext>
            </a:extLst>
          </p:cNvPr>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3C4E206-79B5-E31F-D3FE-BC68165F0EAD}"/>
              </a:ext>
            </a:extLst>
          </p:cNvPr>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spcAft>
                <a:spcPts val="0"/>
              </a:spcAft>
            </a:pPr>
            <a:endParaRPr lang="ar-JO" sz="1600" dirty="0">
              <a:solidFill>
                <a:srgbClr val="000000"/>
              </a:solidFill>
              <a:latin typeface="Alexandria Light" pitchFamily="2" charset="-78"/>
              <a:cs typeface="Alexandria Light" pitchFamily="2" charset="-78"/>
            </a:endParaRPr>
          </a:p>
          <a:p>
            <a:pPr algn="justLow" rtl="1">
              <a:lnSpc>
                <a:spcPct val="200000"/>
              </a:lnSpc>
              <a:spcAft>
                <a:spcPts val="0"/>
              </a:spcAft>
            </a:pPr>
            <a:r>
              <a:rPr lang="ar-JO" sz="1600" dirty="0">
                <a:solidFill>
                  <a:srgbClr val="000000"/>
                </a:solidFill>
                <a:latin typeface="Alexandria Light" pitchFamily="2" charset="-78"/>
                <a:cs typeface="Alexandria Light" pitchFamily="2" charset="-78"/>
              </a:rPr>
              <a:t> تأخذ الإدارة الإلكترونية أنماطا مختلفة وأشكالا متعددة تتفق مع طبيعة العمل لدى المؤسسة ومنها:</a:t>
            </a:r>
          </a:p>
          <a:p>
            <a:pPr algn="justLow" rtl="1">
              <a:lnSpc>
                <a:spcPct val="200000"/>
              </a:lnSpc>
              <a:spcAft>
                <a:spcPts val="0"/>
              </a:spcAft>
            </a:pPr>
            <a:r>
              <a:rPr lang="ar-JO" sz="1600" dirty="0">
                <a:solidFill>
                  <a:srgbClr val="000000"/>
                </a:solidFill>
                <a:latin typeface="Alexandria Medium" pitchFamily="2" charset="-78"/>
                <a:cs typeface="Alexandria Medium" pitchFamily="2" charset="-78"/>
              </a:rPr>
              <a:t>1 ـ  الحكومة الإلكترونية</a:t>
            </a:r>
            <a:r>
              <a:rPr lang="ar-JO" sz="1600" dirty="0">
                <a:solidFill>
                  <a:srgbClr val="000000"/>
                </a:solidFill>
                <a:latin typeface="Alexandria Light" pitchFamily="2" charset="-78"/>
                <a:cs typeface="Alexandria Light" pitchFamily="2" charset="-78"/>
              </a:rPr>
              <a:t>: تعد الحكومة الإلكترونية أحد أنماط الإدارة الإلكترونية، ويقصد بها إدارة الشؤون العامة بواسطة  وسائل إلكترونية لتحقيق أهداف اجتماعية واقتصادية وسياسية، والتخلص من الأعمال الروتينية  والمركزية، بشفافية عالية. ويمكن أن يتمثل ذلك في إنجاز الخدمات الحكومية بين الجهات المختلفة مثل: العلاقة بين الحكومة والحكومة. والعلاقة بين الحكومة  والأفراد. والعلاقة بين الحكومة  والشركات والعلاقة بين الحكومة والموظف.</a:t>
            </a:r>
          </a:p>
          <a:p>
            <a:pPr algn="justLow" rtl="1">
              <a:lnSpc>
                <a:spcPct val="200000"/>
              </a:lnSpc>
              <a:spcAft>
                <a:spcPts val="0"/>
              </a:spcAft>
            </a:pPr>
            <a:r>
              <a:rPr lang="ar-JO" sz="1600" dirty="0">
                <a:solidFill>
                  <a:srgbClr val="000000"/>
                </a:solidFill>
                <a:latin typeface="Alexandria Medium" pitchFamily="2" charset="-78"/>
                <a:cs typeface="Alexandria Medium" pitchFamily="2" charset="-78"/>
              </a:rPr>
              <a:t>2ـ التجارة الإلكترونية: </a:t>
            </a:r>
            <a:r>
              <a:rPr lang="ar-JO" sz="1600" dirty="0">
                <a:solidFill>
                  <a:srgbClr val="000000"/>
                </a:solidFill>
                <a:latin typeface="Alexandria Light" pitchFamily="2" charset="-78"/>
                <a:cs typeface="Alexandria Light" pitchFamily="2" charset="-78"/>
              </a:rPr>
              <a:t>هي تبادل المعلومات والخدمات عبر شبكة الإنترنت لتحقيق التنمية الاقتصادية بصورة سريعة. ويمكن أن يتحقق الدفع من خلال البطاقات البنكية. وتُعد التجارة الإلكترونية أول تطبيق للإدارة الإلكترونية</a:t>
            </a:r>
            <a:r>
              <a:rPr lang="ar-JO" b="0" i="0" dirty="0">
                <a:solidFill>
                  <a:schemeClr val="tx1"/>
                </a:solidFill>
                <a:effectLst/>
                <a:latin typeface="Alexandria Light" pitchFamily="2" charset="-78"/>
                <a:cs typeface="Alexandria Light" pitchFamily="2" charset="-78"/>
              </a:rPr>
              <a:t>   </a:t>
            </a:r>
            <a:endParaRPr lang="ar-YE" b="0" i="0" dirty="0">
              <a:solidFill>
                <a:schemeClr val="tx1"/>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08A4C135-1781-866F-FC67-E5CBA9D3FB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DABC744-F944-34A5-7B6D-A172F2F916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8204CE9-D16D-1BF5-D2D8-89F6C1D8D6EF}"/>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أنماط الإدارة  الإلكترونية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4064467847"/>
      </p:ext>
    </p:extLst>
  </p:cSld>
  <p:clrMapOvr>
    <a:masterClrMapping/>
  </p:clrMapOvr>
  <mc:AlternateContent xmlns:mc="http://schemas.openxmlformats.org/markup-compatibility/2006" xmlns:p14="http://schemas.microsoft.com/office/powerpoint/2010/main">
    <mc:Choice Requires="p14">
      <p:transition spd="slow" p14:dur="2000" advTm="143132"/>
    </mc:Choice>
    <mc:Fallback xmlns="">
      <p:transition spd="slow" advTm="1431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FE2B3-FA3C-523F-61F3-0FF516378F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7793E9-D3DF-11FD-7FD4-8E761663D9F9}"/>
              </a:ext>
            </a:extLst>
          </p:cNvPr>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3BD1F0-0D27-34AB-C2D1-772054B11C14}"/>
              </a:ext>
            </a:extLst>
          </p:cNvPr>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spcAft>
                <a:spcPts val="0"/>
              </a:spcAft>
            </a:pPr>
            <a:endParaRPr lang="ar-JO" sz="1600" dirty="0">
              <a:solidFill>
                <a:srgbClr val="000000"/>
              </a:solidFill>
              <a:latin typeface="Alexandria Light" pitchFamily="2" charset="-78"/>
              <a:cs typeface="Alexandria Light" pitchFamily="2" charset="-78"/>
            </a:endParaRPr>
          </a:p>
          <a:p>
            <a:pPr algn="justLow" rtl="1">
              <a:lnSpc>
                <a:spcPct val="200000"/>
              </a:lnSpc>
              <a:spcAft>
                <a:spcPts val="0"/>
              </a:spcAft>
            </a:pPr>
            <a:r>
              <a:rPr lang="ar-JO" sz="1600" dirty="0">
                <a:solidFill>
                  <a:srgbClr val="000000"/>
                </a:solidFill>
                <a:latin typeface="Alexandria Medium" pitchFamily="2" charset="-78"/>
                <a:cs typeface="Alexandria Medium" pitchFamily="2" charset="-78"/>
              </a:rPr>
              <a:t> 3ـ الصحة الإلكترونية: </a:t>
            </a:r>
            <a:r>
              <a:rPr lang="ar-JO" sz="1600" dirty="0">
                <a:solidFill>
                  <a:srgbClr val="000000"/>
                </a:solidFill>
                <a:latin typeface="Alexandria Light" pitchFamily="2" charset="-78"/>
                <a:cs typeface="Alexandria Light" pitchFamily="2" charset="-78"/>
              </a:rPr>
              <a:t>تقوم الصحة الإلكترونية بتوفير الاستشارات والخدمات والمعلومات الطبية إلى المرضى عبر وسائل إلكترونية. فالمريض يستطيع متابعة نتائج الفحوصات الطبية والتحاليل المخبرية والمعلومات  والخدمات عبر الشبكة المحلية للمستشفى أو عبر شبكة الإنترنت.</a:t>
            </a:r>
          </a:p>
          <a:p>
            <a:pPr algn="justLow" rtl="1">
              <a:lnSpc>
                <a:spcPct val="200000"/>
              </a:lnSpc>
              <a:spcAft>
                <a:spcPts val="0"/>
              </a:spcAft>
            </a:pPr>
            <a:r>
              <a:rPr lang="ar-JO" sz="1600" dirty="0">
                <a:solidFill>
                  <a:srgbClr val="000000"/>
                </a:solidFill>
                <a:latin typeface="Alexandria Light" pitchFamily="2" charset="-78"/>
                <a:cs typeface="Alexandria Light" pitchFamily="2" charset="-78"/>
              </a:rPr>
              <a:t>   كما يمكن إجراء العمليات الجراحية في دولة وأن يكون الطبيب الاستشاري في دولة أخرى. كما يمكن تقليل أوقات الانتظار للمراجعين. فالمريض عندما يخرج من عيادة الطبيب ويتجه إلى الصيدلية  يكون الدواء في انتظاره لدى الصيدلي. لأن الطبيب أرسل  وصفة الدواء إلكترونيا إلى الصيدلية</a:t>
            </a:r>
          </a:p>
          <a:p>
            <a:pPr algn="justLow" rtl="1">
              <a:lnSpc>
                <a:spcPct val="200000"/>
              </a:lnSpc>
              <a:spcAft>
                <a:spcPts val="0"/>
              </a:spcAft>
            </a:pPr>
            <a:r>
              <a:rPr lang="ar-JO" sz="1600" dirty="0">
                <a:solidFill>
                  <a:srgbClr val="000000"/>
                </a:solidFill>
                <a:latin typeface="Alexandria Medium" pitchFamily="2" charset="-78"/>
                <a:cs typeface="Alexandria Medium" pitchFamily="2" charset="-78"/>
              </a:rPr>
              <a:t>4ـ التعليم الإلكتروني </a:t>
            </a:r>
            <a:r>
              <a:rPr lang="ar-JO" sz="1600" dirty="0">
                <a:solidFill>
                  <a:srgbClr val="000000"/>
                </a:solidFill>
                <a:latin typeface="Alexandria Light" pitchFamily="2" charset="-78"/>
                <a:cs typeface="Alexandria Light" pitchFamily="2" charset="-78"/>
              </a:rPr>
              <a:t>: في التعليم الإلكتروني يمكن إجراء المحاضرات الدراسية والاختبارات التحريرية ومناقشة الرسائل العلمية عبر الشبكة المحلية للمنشأة أو عبر شبكة الإنترنت.</a:t>
            </a:r>
            <a:endParaRPr lang="ar-YE" b="0" i="0" dirty="0">
              <a:solidFill>
                <a:schemeClr val="tx1"/>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6156DAFB-51F3-BD25-115B-660EA44A94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62D4D6B-0208-F919-8100-09E7687183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63F6F61-ED5C-9FC9-A652-EFB24F573F98}"/>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أنماط الإدارة  الإلكترونية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532583179"/>
      </p:ext>
    </p:extLst>
  </p:cSld>
  <p:clrMapOvr>
    <a:masterClrMapping/>
  </p:clrMapOvr>
  <mc:AlternateContent xmlns:mc="http://schemas.openxmlformats.org/markup-compatibility/2006" xmlns:p14="http://schemas.microsoft.com/office/powerpoint/2010/main">
    <mc:Choice Requires="p14">
      <p:transition spd="slow" p14:dur="2000" advTm="97825"/>
    </mc:Choice>
    <mc:Fallback xmlns="">
      <p:transition spd="slow" advTm="9782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548F0-FA47-F464-5BE7-9965EDA62F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DE9B38-4153-2C6E-6016-38EA9B48059D}"/>
              </a:ext>
            </a:extLst>
          </p:cNvPr>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BFBACC9-3496-B833-CDB3-70510C29DB4D}"/>
              </a:ext>
            </a:extLst>
          </p:cNvPr>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sz="1600" i="0" dirty="0">
                <a:solidFill>
                  <a:srgbClr val="212529"/>
                </a:solidFill>
                <a:effectLst/>
                <a:latin typeface="Alexandria Light" pitchFamily="2" charset="-78"/>
                <a:cs typeface="Alexandria Light" pitchFamily="2" charset="-78"/>
              </a:rPr>
              <a:t>    لقد أدى التطور الهائل في العصر الحالي إلى حدوث تغيرات في الوظائف التقليدية للإدارة </a:t>
            </a:r>
            <a:r>
              <a:rPr lang="ar-JO" sz="1600" i="0" dirty="0">
                <a:solidFill>
                  <a:srgbClr val="212529"/>
                </a:solidFill>
                <a:effectLst/>
                <a:latin typeface="Alexandria Light" pitchFamily="2" charset="-78"/>
                <a:cs typeface="Alexandria Light" pitchFamily="2" charset="-78"/>
              </a:rPr>
              <a:t>ف</a:t>
            </a:r>
            <a:r>
              <a:rPr lang="ar-YE" sz="1600" i="0" dirty="0">
                <a:solidFill>
                  <a:srgbClr val="212529"/>
                </a:solidFill>
                <a:effectLst/>
                <a:latin typeface="Alexandria Light" pitchFamily="2" charset="-78"/>
                <a:cs typeface="Alexandria Light" pitchFamily="2" charset="-78"/>
              </a:rPr>
              <a:t>تحولت إلى وظائف إلكترونية ؛ من أجل الاستخدام الأمثل للوقت  والمال والجهد والطاقات أن تكنولوجيا المعلومات المعاصرة ساهمت في إحداث تغير في العملية الإدارية التقليدية ،وأصبحت الإدارة الحديثة تعتمد على نظم المعلومات في التخطيط وفي تصميم الهياكل التنظيمية وإدارة فرق العمل الجماعي ، وتحقيق التنسيق والرقابة عن بعد .</a:t>
            </a:r>
          </a:p>
          <a:p>
            <a:pPr algn="r">
              <a:lnSpc>
                <a:spcPct val="150000"/>
              </a:lnSpc>
            </a:pPr>
            <a:r>
              <a:rPr lang="ar-YE" sz="1600" i="0" dirty="0">
                <a:solidFill>
                  <a:srgbClr val="212529"/>
                </a:solidFill>
                <a:effectLst/>
                <a:latin typeface="Alexandria Light" pitchFamily="2" charset="-78"/>
                <a:cs typeface="Alexandria Light" pitchFamily="2" charset="-78"/>
              </a:rPr>
              <a:t>   </a:t>
            </a:r>
            <a:r>
              <a:rPr lang="ar-YE" sz="1600" i="0" dirty="0">
                <a:solidFill>
                  <a:srgbClr val="212529"/>
                </a:solidFill>
                <a:effectLst/>
                <a:latin typeface="Alexandria Medium" pitchFamily="2" charset="-78"/>
                <a:cs typeface="Alexandria Medium" pitchFamily="2" charset="-78"/>
              </a:rPr>
              <a:t>   1ـ  التخطيط الإلكتروني:</a:t>
            </a:r>
          </a:p>
          <a:p>
            <a:pPr algn="r">
              <a:lnSpc>
                <a:spcPct val="150000"/>
              </a:lnSpc>
            </a:pPr>
            <a:r>
              <a:rPr lang="ar-YE" sz="1600" i="0" dirty="0">
                <a:solidFill>
                  <a:srgbClr val="212529"/>
                </a:solidFill>
                <a:effectLst/>
                <a:latin typeface="Alexandria Light" pitchFamily="2" charset="-78"/>
                <a:cs typeface="Alexandria Light" pitchFamily="2" charset="-78"/>
              </a:rPr>
              <a:t>          </a:t>
            </a:r>
            <a:r>
              <a:rPr lang="ar-JO" sz="1600" i="0" dirty="0">
                <a:solidFill>
                  <a:srgbClr val="212529"/>
                </a:solidFill>
                <a:effectLst/>
                <a:latin typeface="Alexandria Light" pitchFamily="2" charset="-78"/>
                <a:cs typeface="Alexandria Light" pitchFamily="2" charset="-78"/>
              </a:rPr>
              <a:t>يعتمد </a:t>
            </a:r>
            <a:r>
              <a:rPr lang="ar-YE" sz="1600" i="0" dirty="0">
                <a:solidFill>
                  <a:srgbClr val="212529"/>
                </a:solidFill>
                <a:effectLst/>
                <a:latin typeface="Alexandria Light" pitchFamily="2" charset="-78"/>
                <a:cs typeface="Alexandria Light" pitchFamily="2" charset="-78"/>
              </a:rPr>
              <a:t>التخطيط الإلكتروني على التركيز بصفة أساسية على استخدام التخطيط الاستراتيجي والسعي نحو تحقيق الأهداف الإستراتيجية،حيث تتم القرارات التي تستخدم النظم الإلكترونية في تخطيط أعمالها بالشمولية لخدمة مختلف أقسام المنظمة وإدارتها ،ويعتمد التخطيط الإلكتروني أيضا  في ظل الثو</a:t>
            </a:r>
            <a:r>
              <a:rPr lang="ar-JO" sz="1600" i="0" dirty="0">
                <a:solidFill>
                  <a:srgbClr val="212529"/>
                </a:solidFill>
                <a:effectLst/>
                <a:latin typeface="Alexandria Light" pitchFamily="2" charset="-78"/>
                <a:cs typeface="Alexandria Light" pitchFamily="2" charset="-78"/>
              </a:rPr>
              <a:t>ر</a:t>
            </a:r>
            <a:r>
              <a:rPr lang="ar-YE" sz="1600" i="0" dirty="0">
                <a:solidFill>
                  <a:srgbClr val="212529"/>
                </a:solidFill>
                <a:effectLst/>
                <a:latin typeface="Alexandria Light" pitchFamily="2" charset="-78"/>
                <a:cs typeface="Alexandria Light" pitchFamily="2" charset="-78"/>
              </a:rPr>
              <a:t>ة الإلكترونية على استخدام نظم جديدة للمعرفة كنظم دعم القرار، والنظم الخبيرة ، ونظم الشبكات العصبية الاصطناعية ،كما يعتمد أيضا على تبسيط نظم وإجراءات العمل ، وبطبيعة الحال يختلف التخطيط الإلكتروني تماما عن التخطيط  التقليدي .</a:t>
            </a:r>
          </a:p>
        </p:txBody>
      </p:sp>
      <p:sp>
        <p:nvSpPr>
          <p:cNvPr id="2" name="TextBox 1">
            <a:extLst>
              <a:ext uri="{FF2B5EF4-FFF2-40B4-BE49-F238E27FC236}">
                <a16:creationId xmlns:a16="http://schemas.microsoft.com/office/drawing/2014/main" id="{32475220-2587-FBF2-EEC1-80A2D4FCC3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0E0454E-DA65-865E-3C27-5768E008C2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D722B13-13D3-B8D1-FE55-97A7F06F8126}"/>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وظائف  الإدارة  الإلكترونية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34973436"/>
      </p:ext>
    </p:extLst>
  </p:cSld>
  <p:clrMapOvr>
    <a:masterClrMapping/>
  </p:clrMapOvr>
  <mc:AlternateContent xmlns:mc="http://schemas.openxmlformats.org/markup-compatibility/2006" xmlns:p14="http://schemas.microsoft.com/office/powerpoint/2010/main">
    <mc:Choice Requires="p14">
      <p:transition spd="slow" p14:dur="2000" advTm="111735"/>
    </mc:Choice>
    <mc:Fallback xmlns="">
      <p:transition spd="slow" advTm="11173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0C00D-7621-B1E6-9A0E-C9A98EA0E5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92B194-3B40-24DD-FA96-49505D06267A}"/>
              </a:ext>
            </a:extLst>
          </p:cNvPr>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827CF4F-BCC6-E679-5FC8-A700302C93EF}"/>
              </a:ext>
            </a:extLst>
          </p:cNvPr>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sz="1600" i="0" dirty="0">
                <a:solidFill>
                  <a:srgbClr val="212529"/>
                </a:solidFill>
                <a:effectLst/>
                <a:latin typeface="Alexandria Medium" pitchFamily="2" charset="-78"/>
                <a:cs typeface="Alexandria Medium" pitchFamily="2" charset="-78"/>
              </a:rPr>
              <a:t>2ـ التنظيم الإلكتروني:</a:t>
            </a:r>
          </a:p>
          <a:p>
            <a:pPr algn="r">
              <a:lnSpc>
                <a:spcPct val="150000"/>
              </a:lnSpc>
            </a:pPr>
            <a:r>
              <a:rPr lang="ar-JO" sz="1600" i="0" dirty="0">
                <a:solidFill>
                  <a:srgbClr val="212529"/>
                </a:solidFill>
                <a:effectLst/>
                <a:latin typeface="Alexandria Light" pitchFamily="2" charset="-78"/>
                <a:cs typeface="Alexandria Light" pitchFamily="2" charset="-78"/>
              </a:rPr>
              <a:t>يعد </a:t>
            </a:r>
            <a:r>
              <a:rPr lang="ar-YE" sz="1600" i="0" dirty="0">
                <a:solidFill>
                  <a:srgbClr val="212529"/>
                </a:solidFill>
                <a:effectLst/>
                <a:latin typeface="Alexandria Light" pitchFamily="2" charset="-78"/>
                <a:cs typeface="Alexandria Light" pitchFamily="2" charset="-78"/>
              </a:rPr>
              <a:t> الإطار لتوزيع </a:t>
            </a:r>
            <a:r>
              <a:rPr lang="ar-JO" sz="1600" i="0" dirty="0">
                <a:solidFill>
                  <a:srgbClr val="212529"/>
                </a:solidFill>
                <a:effectLst/>
                <a:latin typeface="Alexandria Light" pitchFamily="2" charset="-78"/>
                <a:cs typeface="Alexandria Light" pitchFamily="2" charset="-78"/>
              </a:rPr>
              <a:t>ا</a:t>
            </a:r>
            <a:r>
              <a:rPr lang="ar-YE" sz="1600" i="0" dirty="0">
                <a:solidFill>
                  <a:srgbClr val="212529"/>
                </a:solidFill>
                <a:effectLst/>
                <a:latin typeface="Alexandria Light" pitchFamily="2" charset="-78"/>
                <a:cs typeface="Alexandria Light" pitchFamily="2" charset="-78"/>
              </a:rPr>
              <a:t>لسلطة والمهام والعلاقات الشبكية- الأفقية التي يحقق التنسيق </a:t>
            </a:r>
            <a:r>
              <a:rPr lang="ar-JO" sz="1600" i="0" dirty="0">
                <a:solidFill>
                  <a:srgbClr val="212529"/>
                </a:solidFill>
                <a:effectLst/>
                <a:latin typeface="Alexandria Light" pitchFamily="2" charset="-78"/>
                <a:cs typeface="Alexandria Light" pitchFamily="2" charset="-78"/>
              </a:rPr>
              <a:t>و </a:t>
            </a:r>
            <a:r>
              <a:rPr lang="ar-YE" sz="1600" i="0" dirty="0">
                <a:solidFill>
                  <a:srgbClr val="212529"/>
                </a:solidFill>
                <a:effectLst/>
                <a:latin typeface="Alexandria Light" pitchFamily="2" charset="-78"/>
                <a:cs typeface="Alexandria Light" pitchFamily="2" charset="-78"/>
              </a:rPr>
              <a:t>يعتمد على إجراء تغيرات في مستويات وشكل الهياكل التنظيمية لمواجهة مشكلات التنظيمات الإدارية التقليدية، ويتم ذلك  من خلال تجميع الوظائف أو إعادة توزيع الاختصاصات ،أو استبعاد بعض الوحدات الإدارية،واستحداث  بعض الوحدات التنظيمية الجديدة </a:t>
            </a:r>
            <a:r>
              <a:rPr lang="ar-JO" sz="1600" i="0" dirty="0">
                <a:solidFill>
                  <a:srgbClr val="212529"/>
                </a:solidFill>
                <a:effectLst/>
                <a:latin typeface="Alexandria Light" pitchFamily="2" charset="-78"/>
                <a:cs typeface="Alexandria Light" pitchFamily="2" charset="-78"/>
              </a:rPr>
              <a:t>ومنها:</a:t>
            </a:r>
            <a:endParaRPr lang="ar-YE" sz="1600" i="0" dirty="0">
              <a:solidFill>
                <a:srgbClr val="212529"/>
              </a:solidFill>
              <a:effectLst/>
              <a:latin typeface="Alexandria Light" pitchFamily="2" charset="-78"/>
              <a:cs typeface="Alexandria Light" pitchFamily="2" charset="-78"/>
            </a:endParaRPr>
          </a:p>
          <a:p>
            <a:pPr marL="342900" indent="-342900" algn="r" rtl="1">
              <a:lnSpc>
                <a:spcPct val="150000"/>
              </a:lnSpc>
              <a:buFont typeface="+mj-lt"/>
              <a:buAutoNum type="arabicPeriod"/>
            </a:pPr>
            <a:r>
              <a:rPr lang="ar-YE" sz="1600" i="0" dirty="0">
                <a:solidFill>
                  <a:srgbClr val="212529"/>
                </a:solidFill>
                <a:effectLst/>
                <a:latin typeface="Alexandria Light" pitchFamily="2" charset="-78"/>
                <a:cs typeface="Alexandria Light" pitchFamily="2" charset="-78"/>
              </a:rPr>
              <a:t>إدارة قواعد البيانات والمعلومات والمعرفة إلكترونيا .</a:t>
            </a:r>
          </a:p>
          <a:p>
            <a:pPr marL="342900" indent="-342900" algn="r" rtl="1">
              <a:lnSpc>
                <a:spcPct val="150000"/>
              </a:lnSpc>
              <a:buFont typeface="+mj-lt"/>
              <a:buAutoNum type="arabicPeriod"/>
            </a:pPr>
            <a:r>
              <a:rPr lang="ar-YE" sz="1600" i="0" dirty="0">
                <a:solidFill>
                  <a:srgbClr val="212529"/>
                </a:solidFill>
                <a:effectLst/>
                <a:latin typeface="Alexandria Light" pitchFamily="2" charset="-78"/>
                <a:cs typeface="Alexandria Light" pitchFamily="2" charset="-78"/>
              </a:rPr>
              <a:t>إدارة الدعم التقني للمستفيد .</a:t>
            </a:r>
          </a:p>
          <a:p>
            <a:pPr marL="342900" indent="-342900" algn="r" rtl="1">
              <a:lnSpc>
                <a:spcPct val="150000"/>
              </a:lnSpc>
              <a:buFont typeface="+mj-lt"/>
              <a:buAutoNum type="arabicPeriod"/>
            </a:pPr>
            <a:r>
              <a:rPr lang="ar-YE" sz="1600" i="0" dirty="0">
                <a:solidFill>
                  <a:srgbClr val="212529"/>
                </a:solidFill>
                <a:effectLst/>
                <a:latin typeface="Alexandria Light" pitchFamily="2" charset="-78"/>
                <a:cs typeface="Alexandria Light" pitchFamily="2" charset="-78"/>
              </a:rPr>
              <a:t>إدارة علاقات العملاء إلكترونيا .</a:t>
            </a:r>
          </a:p>
          <a:p>
            <a:pPr algn="r">
              <a:lnSpc>
                <a:spcPct val="150000"/>
              </a:lnSpc>
            </a:pPr>
            <a:r>
              <a:rPr lang="ar-YE" sz="1600" i="0" dirty="0">
                <a:solidFill>
                  <a:srgbClr val="212529"/>
                </a:solidFill>
                <a:effectLst/>
                <a:latin typeface="Alexandria Light" pitchFamily="2" charset="-78"/>
                <a:cs typeface="Alexandria Light" pitchFamily="2" charset="-78"/>
              </a:rPr>
              <a:t>   يعد الهيكل التنظيمي الالكتروني احد أهم مستلزمات التحول إلى الإدارة   الالكترونية، وقد يحمـل الهيكـل الالكترونـي فـي مضمونـه النظــري ذات الخصائـص الهيكليـة  التقليدية من وظائف رئيسية، إلا إن السمــة الغالبـة فــي الهيكـل الالكترونـي هـي الاستخـدام المكثـف والمناسب لتقنية المعلومات بأركانها الرئيسية</a:t>
            </a:r>
            <a:r>
              <a:rPr lang="ar-JO" sz="1600" i="0" dirty="0">
                <a:solidFill>
                  <a:srgbClr val="212529"/>
                </a:solidFill>
                <a:effectLst/>
                <a:latin typeface="Alexandria Light" pitchFamily="2" charset="-78"/>
                <a:cs typeface="Alexandria Light" pitchFamily="2" charset="-78"/>
              </a:rPr>
              <a:t>.</a:t>
            </a:r>
            <a:endParaRPr lang="ar-YE" sz="1600" i="0" dirty="0">
              <a:solidFill>
                <a:srgbClr val="212529"/>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3DE1FF5D-8EA0-4DD9-DBB6-9F649C8722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F766CBA-1C29-C894-3DE2-ACA372601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4F5832A-96B8-F7E3-F19D-18EBC5B7C5A0}"/>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وظائف  الإدارة  الإلكترونية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858174376"/>
      </p:ext>
    </p:extLst>
  </p:cSld>
  <p:clrMapOvr>
    <a:masterClrMapping/>
  </p:clrMapOvr>
  <mc:AlternateContent xmlns:mc="http://schemas.openxmlformats.org/markup-compatibility/2006" xmlns:p14="http://schemas.microsoft.com/office/powerpoint/2010/main">
    <mc:Choice Requires="p14">
      <p:transition spd="slow" p14:dur="2000" advTm="147741"/>
    </mc:Choice>
    <mc:Fallback xmlns="">
      <p:transition spd="slow" advTm="147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4B717-735F-9F60-21EB-343AA93D24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DB069B2-1449-02A3-2390-8E1A0E14B9B4}"/>
              </a:ext>
            </a:extLst>
          </p:cNvPr>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E0ED1BB-13A6-4C9C-FE82-A63CA86A616D}"/>
              </a:ext>
            </a:extLst>
          </p:cNvPr>
          <p:cNvSpPr/>
          <p:nvPr/>
        </p:nvSpPr>
        <p:spPr>
          <a:xfrm>
            <a:off x="747699" y="1693061"/>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sz="1600" i="0" dirty="0">
                <a:solidFill>
                  <a:srgbClr val="212529"/>
                </a:solidFill>
                <a:effectLst/>
                <a:latin typeface="Alexandria Medium" pitchFamily="2" charset="-78"/>
                <a:cs typeface="Alexandria Medium" pitchFamily="2" charset="-78"/>
              </a:rPr>
              <a:t>3 ـ التوجيه الإلكتروني :</a:t>
            </a:r>
          </a:p>
          <a:p>
            <a:pPr algn="r">
              <a:lnSpc>
                <a:spcPct val="150000"/>
              </a:lnSpc>
            </a:pPr>
            <a:r>
              <a:rPr lang="ar-JO" sz="1600" i="0" dirty="0">
                <a:solidFill>
                  <a:srgbClr val="212529"/>
                </a:solidFill>
                <a:effectLst/>
                <a:latin typeface="Alexandria Light" pitchFamily="2" charset="-78"/>
                <a:cs typeface="Alexandria Light" pitchFamily="2" charset="-78"/>
              </a:rPr>
              <a:t>و</a:t>
            </a:r>
            <a:r>
              <a:rPr lang="ar-YE" sz="1600" i="0" dirty="0">
                <a:solidFill>
                  <a:srgbClr val="212529"/>
                </a:solidFill>
                <a:effectLst/>
                <a:latin typeface="Alexandria Light" pitchFamily="2" charset="-78"/>
                <a:cs typeface="Alexandria Light" pitchFamily="2" charset="-78"/>
              </a:rPr>
              <a:t>يعتمد على وجود القيادات الإلكترونية والتي تسعى إلى تفعيل دور الأهداف الديناميكي</a:t>
            </a:r>
            <a:r>
              <a:rPr lang="ar-JO" sz="1600" i="0" dirty="0">
                <a:solidFill>
                  <a:srgbClr val="212529"/>
                </a:solidFill>
                <a:effectLst/>
                <a:latin typeface="Alexandria Light" pitchFamily="2" charset="-78"/>
                <a:cs typeface="Alexandria Light" pitchFamily="2" charset="-78"/>
              </a:rPr>
              <a:t>ة</a:t>
            </a:r>
            <a:r>
              <a:rPr lang="ar-YE" sz="1600" i="0" dirty="0">
                <a:solidFill>
                  <a:srgbClr val="212529"/>
                </a:solidFill>
                <a:effectLst/>
                <a:latin typeface="Alexandria Light" pitchFamily="2" charset="-78"/>
                <a:cs typeface="Alexandria Light" pitchFamily="2" charset="-78"/>
              </a:rPr>
              <a:t>  والعمل على تحقيقها كما يعتمد أيضا وجود قيادات قادرة على التعامل الفعال بطريقة  إلكترونية مع الأفراد الآخر ين والقدرة على تحفيزهم وتعاونهم لإنجاز الأعمال المطلوبة كما يعتمد على استخدام شبكات الاتصالات الإلكتروني  كشبكة الإنترنت بحيث يتم إنجاز وتنفيذ كل عمليات التوجيه من خلالها.</a:t>
            </a:r>
          </a:p>
          <a:p>
            <a:pPr algn="r">
              <a:lnSpc>
                <a:spcPct val="150000"/>
              </a:lnSpc>
            </a:pPr>
            <a:r>
              <a:rPr lang="ar-JO" sz="1600" dirty="0">
                <a:solidFill>
                  <a:srgbClr val="212529"/>
                </a:solidFill>
                <a:latin typeface="Alexandria Light" pitchFamily="2" charset="-78"/>
                <a:cs typeface="Alexandria Light" pitchFamily="2" charset="-78"/>
              </a:rPr>
              <a:t>إن </a:t>
            </a:r>
            <a:r>
              <a:rPr lang="ar-YE" sz="1600" i="0" dirty="0">
                <a:solidFill>
                  <a:srgbClr val="212529"/>
                </a:solidFill>
                <a:effectLst/>
                <a:latin typeface="Alexandria Light" pitchFamily="2" charset="-78"/>
                <a:cs typeface="Alexandria Light" pitchFamily="2" charset="-78"/>
              </a:rPr>
              <a:t>قيادة الذات هي الأكثر </a:t>
            </a:r>
            <a:r>
              <a:rPr lang="ar-JO" sz="1600" i="0" dirty="0">
                <a:solidFill>
                  <a:srgbClr val="212529"/>
                </a:solidFill>
                <a:effectLst/>
                <a:latin typeface="Alexandria Light" pitchFamily="2" charset="-78"/>
                <a:cs typeface="Alexandria Light" pitchFamily="2" charset="-78"/>
              </a:rPr>
              <a:t>طلبًا </a:t>
            </a:r>
            <a:r>
              <a:rPr lang="ar-YE" sz="1600" i="0" dirty="0">
                <a:solidFill>
                  <a:srgbClr val="212529"/>
                </a:solidFill>
                <a:effectLst/>
                <a:latin typeface="Alexandria Light" pitchFamily="2" charset="-78"/>
                <a:cs typeface="Alexandria Light" pitchFamily="2" charset="-78"/>
              </a:rPr>
              <a:t>في الإدارة الإلكترونية،  فالقائد الإلكتروني مطلوب منه أن يتخذ قرارات سريعة وفورية ،مما يجعله بحاجة إلى تطوير اتجاهات وقواعد خاصة للحالات المختلفة التي تساعده على سرعة الاستجابة ولهذا فإن قادة الذات يتسمون  بعدة خصائص من</a:t>
            </a:r>
            <a:r>
              <a:rPr lang="ar-JO" sz="1600" i="0" dirty="0">
                <a:solidFill>
                  <a:srgbClr val="212529"/>
                </a:solidFill>
                <a:effectLst/>
                <a:latin typeface="Alexandria Light" pitchFamily="2" charset="-78"/>
                <a:cs typeface="Alexandria Light" pitchFamily="2" charset="-78"/>
              </a:rPr>
              <a:t>ه</a:t>
            </a:r>
            <a:r>
              <a:rPr lang="ar-YE" sz="1600" i="0" dirty="0">
                <a:solidFill>
                  <a:srgbClr val="212529"/>
                </a:solidFill>
                <a:effectLst/>
                <a:latin typeface="Alexandria Light" pitchFamily="2" charset="-78"/>
                <a:cs typeface="Alexandria Light" pitchFamily="2" charset="-78"/>
              </a:rPr>
              <a:t>ا :</a:t>
            </a:r>
          </a:p>
          <a:p>
            <a:pPr marL="285750" indent="-285750" algn="r" rtl="1">
              <a:lnSpc>
                <a:spcPct val="150000"/>
              </a:lnSpc>
              <a:buFont typeface="Wingdings" panose="05000000000000000000" pitchFamily="2" charset="2"/>
              <a:buChar char="Ø"/>
            </a:pPr>
            <a:r>
              <a:rPr lang="ar-YE" sz="1600" i="0" dirty="0">
                <a:solidFill>
                  <a:srgbClr val="212529"/>
                </a:solidFill>
                <a:effectLst/>
                <a:latin typeface="Alexandria Light" pitchFamily="2" charset="-78"/>
                <a:cs typeface="Alexandria Light" pitchFamily="2" charset="-78"/>
              </a:rPr>
              <a:t>القدرة على تحفيز أنفسهم وإبقاء التركيز على انجاز المهام.</a:t>
            </a:r>
          </a:p>
          <a:p>
            <a:pPr marL="285750" indent="-285750" algn="r" rtl="1">
              <a:lnSpc>
                <a:spcPct val="150000"/>
              </a:lnSpc>
              <a:buFont typeface="Wingdings" panose="05000000000000000000" pitchFamily="2" charset="2"/>
              <a:buChar char="Ø"/>
            </a:pPr>
            <a:r>
              <a:rPr lang="ar-YE" sz="1600" i="0" dirty="0">
                <a:solidFill>
                  <a:srgbClr val="212529"/>
                </a:solidFill>
                <a:effectLst/>
                <a:latin typeface="Alexandria Light" pitchFamily="2" charset="-78"/>
                <a:cs typeface="Alexandria Light" pitchFamily="2" charset="-78"/>
              </a:rPr>
              <a:t>الرغبة والقدرة </a:t>
            </a:r>
            <a:r>
              <a:rPr lang="ar-JO" sz="1600" i="0" dirty="0">
                <a:solidFill>
                  <a:srgbClr val="212529"/>
                </a:solidFill>
                <a:effectLst/>
                <a:latin typeface="Alexandria Light" pitchFamily="2" charset="-78"/>
                <a:cs typeface="Alexandria Light" pitchFamily="2" charset="-78"/>
              </a:rPr>
              <a:t>على </a:t>
            </a:r>
            <a:r>
              <a:rPr lang="ar-YE" sz="1600" i="0" dirty="0">
                <a:solidFill>
                  <a:srgbClr val="212529"/>
                </a:solidFill>
                <a:effectLst/>
                <a:latin typeface="Alexandria Light" pitchFamily="2" charset="-78"/>
                <a:cs typeface="Alexandria Light" pitchFamily="2" charset="-78"/>
              </a:rPr>
              <a:t>حل المشكلات .</a:t>
            </a:r>
          </a:p>
          <a:p>
            <a:pPr marL="285750" indent="-285750" algn="r" rtl="1">
              <a:lnSpc>
                <a:spcPct val="150000"/>
              </a:lnSpc>
              <a:buFont typeface="Wingdings" panose="05000000000000000000" pitchFamily="2" charset="2"/>
              <a:buChar char="Ø"/>
            </a:pPr>
            <a:r>
              <a:rPr lang="ar-YE" sz="1600" i="0" dirty="0">
                <a:solidFill>
                  <a:srgbClr val="212529"/>
                </a:solidFill>
                <a:effectLst/>
                <a:latin typeface="Alexandria Light" pitchFamily="2" charset="-78"/>
                <a:cs typeface="Alexandria Light" pitchFamily="2" charset="-78"/>
              </a:rPr>
              <a:t>البراعة ،المهارة،والمرونة في التكيف للبيئة المتغيرة .</a:t>
            </a:r>
            <a:r>
              <a:rPr lang="ar-JO" sz="1600" i="0" dirty="0">
                <a:solidFill>
                  <a:srgbClr val="212529"/>
                </a:solidFill>
                <a:effectLst/>
                <a:latin typeface="Alexandria Light" pitchFamily="2" charset="-78"/>
                <a:cs typeface="Alexandria Light" pitchFamily="2" charset="-78"/>
              </a:rPr>
              <a:t> و</a:t>
            </a:r>
            <a:r>
              <a:rPr lang="ar-YE" sz="1600" i="0" dirty="0">
                <a:solidFill>
                  <a:srgbClr val="212529"/>
                </a:solidFill>
                <a:effectLst/>
                <a:latin typeface="Alexandria Light" pitchFamily="2" charset="-78"/>
                <a:cs typeface="Alexandria Light" pitchFamily="2" charset="-78"/>
              </a:rPr>
              <a:t>المس</a:t>
            </a:r>
            <a:r>
              <a:rPr lang="ar-JO" sz="1600" i="0" dirty="0">
                <a:solidFill>
                  <a:srgbClr val="212529"/>
                </a:solidFill>
                <a:effectLst/>
                <a:latin typeface="Alexandria Light" pitchFamily="2" charset="-78"/>
                <a:cs typeface="Alexandria Light" pitchFamily="2" charset="-78"/>
              </a:rPr>
              <a:t>ؤ</a:t>
            </a:r>
            <a:r>
              <a:rPr lang="ar-YE" sz="1600" i="0" dirty="0">
                <a:solidFill>
                  <a:srgbClr val="212529"/>
                </a:solidFill>
                <a:effectLst/>
                <a:latin typeface="Alexandria Light" pitchFamily="2" charset="-78"/>
                <a:cs typeface="Alexandria Light" pitchFamily="2" charset="-78"/>
              </a:rPr>
              <a:t>ولية عن مساراتهم المهنية وأنشطتهم وتطورهم</a:t>
            </a:r>
          </a:p>
        </p:txBody>
      </p:sp>
      <p:sp>
        <p:nvSpPr>
          <p:cNvPr id="2" name="TextBox 1">
            <a:extLst>
              <a:ext uri="{FF2B5EF4-FFF2-40B4-BE49-F238E27FC236}">
                <a16:creationId xmlns:a16="http://schemas.microsoft.com/office/drawing/2014/main" id="{8811870B-B650-267C-4CB1-A9540FD2B4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222F62-96C9-883A-A140-E876AA666D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5B33274-7578-7333-0848-5A5984965D87}"/>
              </a:ext>
            </a:extLst>
          </p:cNvPr>
          <p:cNvSpPr txBox="1"/>
          <p:nvPr/>
        </p:nvSpPr>
        <p:spPr>
          <a:xfrm>
            <a:off x="4166489" y="80885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وظائف  الإدارة  الإلكترونية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875195628"/>
      </p:ext>
    </p:extLst>
  </p:cSld>
  <p:clrMapOvr>
    <a:masterClrMapping/>
  </p:clrMapOvr>
  <mc:AlternateContent xmlns:mc="http://schemas.openxmlformats.org/markup-compatibility/2006" xmlns:p14="http://schemas.microsoft.com/office/powerpoint/2010/main">
    <mc:Choice Requires="p14">
      <p:transition spd="slow" p14:dur="2000" advTm="210035"/>
    </mc:Choice>
    <mc:Fallback xmlns="">
      <p:transition spd="slow" advTm="21003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r">
              <a:lnSpc>
                <a:spcPct val="200000"/>
              </a:lnSpc>
            </a:pPr>
            <a:r>
              <a:rPr lang="ar-JO" dirty="0">
                <a:solidFill>
                  <a:srgbClr val="333333"/>
                </a:solidFill>
                <a:latin typeface="Alexandria Light" pitchFamily="2" charset="-78"/>
                <a:cs typeface="Alexandria Light" pitchFamily="2" charset="-78"/>
              </a:rPr>
              <a:t>       أحدث تطور التكنولوجيا ثورة في مشهد الأعمال، مما جعل الإدارة الإلكترونية مكونًا أساسيًا في الحياة الاقتصادية والخدماتية  الحديثة. كما أن هناك العديد من الفوائد التي تحققها هذه الإدارة، حيث يدخل في ذلك العمليات المبسطة، والإنتاجية المحسنة، واتخاذ القرارات التي تعتمد على البيانات، والتواصل الفعال، وقابلية التوسع، وتحسين الأمان، والتي مكنها أن تدفع المجالات المختلفة باتجاه النجاح والنمو. ومع استمرار تقدم التكنولوجيا، ستكون المنظمات التي تتبنى الإدارة الإلكترونية في وضع أفضل للتعامل مع تعقيدات العصر الرقمي والبقاء في الصدارة في عالم الأعمال المتغير باستمرار. إن تبني الإدارة الإلكترونية ليس مجرد خيار؛ حيث من الضروري أن تزدهر الأعمال وتنجح في العصر الحديث، وهذا المدخل في علم الإدارة يدفع بقوة باتجاه تحقيق هذا الازدهار</a:t>
            </a: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76899"/>
    </mc:Choice>
    <mc:Fallback xmlns="">
      <p:transition spd="slow" advTm="7689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السادسة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أسس وخصائص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دواعي وأسباب التحول نحو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فوائد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متطلبات ومعوقات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أنماط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وظائف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79804"/>
    </mc:Choice>
    <mc:Fallback xmlns="">
      <p:transition spd="slow" advTm="7980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r>
              <a:rPr lang="ar-YE" sz="1800" b="0" i="0" dirty="0">
                <a:solidFill>
                  <a:srgbClr val="333333"/>
                </a:solidFill>
                <a:effectLst/>
                <a:latin typeface="arial" panose="020B0604020202020204" pitchFamily="34" charset="0"/>
              </a:rPr>
              <a:t>.</a:t>
            </a:r>
            <a:endParaRPr lang="ar-JO" sz="1800" b="0" i="0" dirty="0">
              <a:solidFill>
                <a:srgbClr val="333333"/>
              </a:solidFill>
              <a:effectLst/>
              <a:latin typeface="arial" panose="020B0604020202020204" pitchFamily="34" charset="0"/>
            </a:endParaRPr>
          </a:p>
          <a:p>
            <a:pPr algn="r" rtl="1"/>
            <a:r>
              <a:rPr lang="ar-YE" sz="1800" b="0" i="0" dirty="0">
                <a:solidFill>
                  <a:srgbClr val="333333"/>
                </a:solidFill>
                <a:effectLst/>
                <a:latin typeface="arial" panose="020B0604020202020204" pitchFamily="34" charset="0"/>
              </a:rPr>
              <a:t> ياسين، سعد غالب</a:t>
            </a:r>
            <a:r>
              <a:rPr lang="ar-JO" sz="1800" b="0" i="0" dirty="0">
                <a:solidFill>
                  <a:srgbClr val="333333"/>
                </a:solidFill>
                <a:effectLst/>
                <a:latin typeface="arial" panose="020B0604020202020204" pitchFamily="34" charset="0"/>
              </a:rPr>
              <a:t>(</a:t>
            </a:r>
            <a:r>
              <a:rPr lang="ar-YE" sz="1800" b="0" i="0" dirty="0">
                <a:solidFill>
                  <a:srgbClr val="333333"/>
                </a:solidFill>
                <a:effectLst/>
                <a:latin typeface="arial" panose="020B0604020202020204" pitchFamily="34" charset="0"/>
              </a:rPr>
              <a:t>2005) الإدارة الإلكترونية وأفاق تطبيقاتها العربية، الرياض: معهد الإدارة العامة</a:t>
            </a:r>
            <a:br>
              <a:rPr lang="ar-YE" sz="2000" dirty="0"/>
            </a:br>
            <a:r>
              <a:rPr lang="ar-YE" sz="1800" b="0" i="0" dirty="0">
                <a:solidFill>
                  <a:srgbClr val="333333"/>
                </a:solidFill>
                <a:effectLst/>
                <a:latin typeface="arial" panose="020B0604020202020204" pitchFamily="34" charset="0"/>
              </a:rPr>
              <a:t> نجم، نجم عبود (2009) الإدارة والمعرفة الإلكترونية.عمان: دار اليازوري العلمية للنشر والتوزيع</a:t>
            </a:r>
            <a:endParaRPr lang="ar-JO" sz="1800" b="0" i="0" dirty="0">
              <a:solidFill>
                <a:srgbClr val="333333"/>
              </a:solidFill>
              <a:effectLst/>
              <a:latin typeface="arial" panose="020B0604020202020204" pitchFamily="34" charset="0"/>
            </a:endParaRPr>
          </a:p>
          <a:p>
            <a:pPr algn="r" rtl="1"/>
            <a:r>
              <a:rPr lang="ar-YE" b="0" i="0" dirty="0">
                <a:solidFill>
                  <a:srgbClr val="333333"/>
                </a:solidFill>
                <a:effectLst/>
                <a:latin typeface="arial" panose="020B0604020202020204" pitchFamily="34" charset="0"/>
              </a:rPr>
              <a:t>رضوان، رأفت (2007) الإدارة الإلكترونية، الملتقى الإداري الثاني للجمعية السعودية للإدارة، القاهرة، مركز المعلومات ودعم القرار، مجلس الوزراء المصري</a:t>
            </a:r>
            <a:endParaRPr lang="ar-JO" b="0" i="0" dirty="0">
              <a:solidFill>
                <a:srgbClr val="333333"/>
              </a:solidFill>
              <a:effectLst/>
              <a:latin typeface="arial" panose="020B0604020202020204" pitchFamily="34" charset="0"/>
            </a:endParaRPr>
          </a:p>
          <a:p>
            <a:pPr algn="ctr"/>
            <a:endParaRPr lang="ar-JO" sz="1800" dirty="0">
              <a:solidFill>
                <a:srgbClr val="333333"/>
              </a:solidFill>
              <a:latin typeface="arial" panose="020B0604020202020204" pitchFamily="34" charset="0"/>
            </a:endParaRPr>
          </a:p>
          <a:p>
            <a:pPr algn="r" rtl="1"/>
            <a:r>
              <a:rPr lang="ar-YE" b="0" i="0" dirty="0">
                <a:solidFill>
                  <a:srgbClr val="333333"/>
                </a:solidFill>
                <a:effectLst/>
                <a:latin typeface="arial" panose="020B0604020202020204" pitchFamily="34" charset="0"/>
              </a:rPr>
              <a:t>نبيل جاد عزمي (2008). تكنولوجيا التعليم الإلكتروني، القاهرة: دار الفكر العربي.</a:t>
            </a:r>
            <a:endParaRPr lang="ar-JO" b="0" i="0" dirty="0">
              <a:solidFill>
                <a:srgbClr val="333333"/>
              </a:solidFill>
              <a:effectLst/>
              <a:latin typeface="arial" panose="020B0604020202020204" pitchFamily="34" charset="0"/>
            </a:endParaRPr>
          </a:p>
          <a:p>
            <a:pPr algn="r" rtl="1"/>
            <a:r>
              <a:rPr lang="ar-JO" b="0" i="0" dirty="0">
                <a:solidFill>
                  <a:srgbClr val="333333"/>
                </a:solidFill>
                <a:effectLst/>
                <a:latin typeface="arial" panose="020B0604020202020204" pitchFamily="34" charset="0"/>
              </a:rPr>
              <a:t>ا</a:t>
            </a:r>
            <a:r>
              <a:rPr lang="ar-YE" b="0" i="0" dirty="0">
                <a:solidFill>
                  <a:srgbClr val="333333"/>
                </a:solidFill>
                <a:effectLst/>
                <a:latin typeface="arial" panose="020B0604020202020204" pitchFamily="34" charset="0"/>
              </a:rPr>
              <a:t>لصيرفي، محمد (٢٠٠٧) الإدارة الالكترونية، الإسكندرية، دار الفكر الجامع</a:t>
            </a:r>
            <a:endParaRPr lang="ar-JO" b="0" i="0" dirty="0">
              <a:solidFill>
                <a:srgbClr val="333333"/>
              </a:solidFill>
              <a:effectLst/>
              <a:latin typeface="arial" panose="020B0604020202020204" pitchFamily="34" charset="0"/>
            </a:endParaRPr>
          </a:p>
          <a:p>
            <a:pPr algn="ctr"/>
            <a:endParaRPr lang="en-US" sz="2000" b="1" dirty="0">
              <a:solidFill>
                <a:srgbClr val="00B0F0"/>
              </a:solidFill>
              <a:latin typeface="Alexandria Black" pitchFamily="2" charset="-78"/>
              <a:cs typeface="Alexandria Black" pitchFamily="2" charset="-78"/>
            </a:endParaRPr>
          </a:p>
          <a:p>
            <a:pPr algn="r" rtl="1"/>
            <a:br>
              <a:rPr lang="ar-YE" sz="1600" dirty="0">
                <a:solidFill>
                  <a:schemeClr val="tx1"/>
                </a:solidFill>
              </a:rPr>
            </a:br>
            <a:r>
              <a:rPr lang="en-US" sz="1600" dirty="0">
                <a:solidFill>
                  <a:schemeClr val="tx1"/>
                </a:solidFill>
                <a:hlinkClick r:id="rId2"/>
              </a:rPr>
              <a:t>https://mawdoo3.com/%D9%85%D9%81%D9%87%D9%88%D9%85_%D8%A7%D9%84%D8%A5%D8%AF%D8%A7%D8%B1%D8%A9_%D8%A7</a:t>
            </a:r>
            <a:endParaRPr lang="ar-JO" sz="1600" dirty="0">
              <a:solidFill>
                <a:schemeClr val="tx1"/>
              </a:solidFill>
            </a:endParaRPr>
          </a:p>
          <a:p>
            <a:pPr algn="l"/>
            <a:r>
              <a:rPr lang="en-US" sz="1600" dirty="0"/>
              <a:t>%D9%84%D8%A5%D9%84%D9%83%D8%AA%D8%B1</a:t>
            </a:r>
            <a:endParaRPr lang="ar-JO" sz="1600" dirty="0">
              <a:solidFill>
                <a:schemeClr val="tx1"/>
              </a:solidFill>
            </a:endParaRPr>
          </a:p>
          <a:p>
            <a:pPr algn="r" rtl="1"/>
            <a:r>
              <a:rPr lang="en-US" sz="1600" dirty="0">
                <a:solidFill>
                  <a:schemeClr val="tx1"/>
                </a:solidFill>
                <a:latin typeface="Alexandria Light" pitchFamily="2" charset="-78"/>
                <a:cs typeface="Alexandria Light" pitchFamily="2" charset="-78"/>
                <a:hlinkClick r:id="rId3"/>
              </a:rPr>
              <a:t>https://mawdoo3.com/%D9%85%D9%81%D9%87%D9%88%D9%85_%D8%A7%D9%84%D8%A5%D8%AF%D8%A7%D8%B1%D8%A9_%D8%A7%D9%84%D8%A5%D9%84%D9%83%D8%AA%D8%B1%D9%88%D9%86%D9%8A%D8%A9</a:t>
            </a:r>
            <a:endParaRPr lang="en-US"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28139"/>
    </mc:Choice>
    <mc:Fallback xmlns="">
      <p:transition spd="slow" advTm="2813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519ABC-0A30-FC46-0F0B-A1E3987BFD15}"/>
              </a:ext>
            </a:extLst>
          </p:cNvPr>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p>
          <a:p>
            <a:pPr algn="just"/>
            <a:endParaRPr lang="en-US" sz="2000" b="1" dirty="0">
              <a:solidFill>
                <a:srgbClr val="00B0F0"/>
              </a:solidFill>
              <a:latin typeface="Alexandria Black" pitchFamily="2" charset="-78"/>
              <a:cs typeface="Alexandria Black" pitchFamily="2" charset="-78"/>
            </a:endParaRPr>
          </a:p>
          <a:p>
            <a:pPr algn="just"/>
            <a:r>
              <a:rPr lang="en-US" sz="1800" b="0" i="0" dirty="0">
                <a:solidFill>
                  <a:srgbClr val="333333"/>
                </a:solidFill>
                <a:effectLst/>
                <a:latin typeface="arial" panose="020B0604020202020204" pitchFamily="34" charset="0"/>
                <a:hlinkClick r:id="rId2"/>
              </a:rPr>
              <a:t>https://www.new-educ.com/%D8%A7%D9%84%D8%A5%D8%AF%D8%A7%D8%B1%D8%A9-%D8%A7%D9%84%D8%A5%D9%84%D9%83%D8%AA%D8%B1%D9%88%D9%86%D9%8A%D8%A9-%D9%88-%D9%85%D8%A4%D8%B3%D8%B3%D8%A7%D8%AA-%D8%A7%D9%84%D8%AA%D8%B9%D9%84%D9%8A%D9%85</a:t>
            </a:r>
            <a:endParaRPr lang="ar-JO" sz="1800" b="0" i="0" dirty="0">
              <a:solidFill>
                <a:srgbClr val="333333"/>
              </a:solidFill>
              <a:effectLst/>
              <a:latin typeface="arial" panose="020B0604020202020204" pitchFamily="34" charset="0"/>
            </a:endParaRPr>
          </a:p>
          <a:p>
            <a:pPr algn="just"/>
            <a:endParaRPr lang="ar-JO" sz="1800" b="0" i="0" dirty="0">
              <a:solidFill>
                <a:schemeClr val="tx1"/>
              </a:solidFill>
              <a:effectLst/>
              <a:latin typeface="arial" panose="020B0604020202020204" pitchFamily="34" charset="0"/>
            </a:endParaRPr>
          </a:p>
          <a:p>
            <a:pPr algn="just" rtl="1"/>
            <a:r>
              <a:rPr lang="ar-JO" b="1" i="0" dirty="0">
                <a:solidFill>
                  <a:schemeClr val="tx1"/>
                </a:solidFill>
                <a:effectLst/>
                <a:latin typeface="Arabic UI Display"/>
              </a:rPr>
              <a:t> عبد العزيز، سمير (2023) </a:t>
            </a:r>
            <a:r>
              <a:rPr lang="ar-YE" b="1" i="0" dirty="0">
                <a:solidFill>
                  <a:schemeClr val="tx1"/>
                </a:solidFill>
                <a:effectLst/>
                <a:latin typeface="Arabic UI Display"/>
              </a:rPr>
              <a:t>أهمية الإدارة الإلكترونية في مجالات الأعمال حديثاً</a:t>
            </a:r>
            <a:r>
              <a:rPr lang="ar-JO" b="1" i="0" dirty="0">
                <a:solidFill>
                  <a:schemeClr val="tx1"/>
                </a:solidFill>
                <a:effectLst/>
                <a:latin typeface="Arabic UI Display"/>
              </a:rPr>
              <a:t>.</a:t>
            </a:r>
          </a:p>
          <a:p>
            <a:pPr rtl="1"/>
            <a:r>
              <a:rPr lang="en-US" b="1" i="0" dirty="0">
                <a:solidFill>
                  <a:schemeClr val="tx1"/>
                </a:solidFill>
                <a:effectLst/>
                <a:latin typeface="Arabic UI Display"/>
                <a:hlinkClick r:id="rId3"/>
              </a:rPr>
              <a:t>https://www.linkedin.com/</a:t>
            </a:r>
            <a:endParaRPr lang="ar-JO" b="1" i="0" dirty="0">
              <a:solidFill>
                <a:schemeClr val="tx1"/>
              </a:solidFill>
              <a:effectLst/>
              <a:latin typeface="Arabic UI Display"/>
            </a:endParaRPr>
          </a:p>
          <a:p>
            <a:pPr rtl="1"/>
            <a:endParaRPr lang="ar-YE" b="1" i="0" dirty="0">
              <a:solidFill>
                <a:schemeClr val="tx1"/>
              </a:solidFill>
              <a:effectLst/>
              <a:latin typeface="Arabic UI Display"/>
            </a:endParaRPr>
          </a:p>
          <a:p>
            <a:pPr algn="just" rtl="1"/>
            <a:endParaRPr lang="ar-JO" sz="1800" b="0" i="0" dirty="0">
              <a:solidFill>
                <a:schemeClr val="tx1"/>
              </a:solidFill>
              <a:effectLst/>
              <a:latin typeface="arial" panose="020B0604020202020204" pitchFamily="34" charset="0"/>
            </a:endParaRPr>
          </a:p>
          <a:p>
            <a:pPr algn="just"/>
            <a:r>
              <a:rPr lang="ar-YE" sz="1800" b="0" i="0" dirty="0">
                <a:solidFill>
                  <a:schemeClr val="tx1"/>
                </a:solidFill>
                <a:effectLst/>
                <a:latin typeface="arial" panose="020B0604020202020204" pitchFamily="34" charset="0"/>
              </a:rPr>
              <a:t> </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E4B40D92-A32C-C5C1-5CE0-CA5973D328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3B6B09-86FE-7C45-A816-B1B095D734E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37973"/>
    </mc:Choice>
    <mc:Fallback xmlns="">
      <p:transition spd="slow" advTm="3797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502"/>
    </mc:Choice>
    <mc:Fallback xmlns="">
      <p:transition spd="slow" advTm="4350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D6B700-A679-4E12-B056-6DFD7241EB4D}">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2.xml><?xml version="1.0" encoding="utf-8"?>
<ds:datastoreItem xmlns:ds="http://schemas.openxmlformats.org/officeDocument/2006/customXml" ds:itemID="{0EBE6D45-E05E-474A-9E13-BA888863CE78}">
  <ds:schemaRefs>
    <ds:schemaRef ds:uri="http://schemas.microsoft.com/sharepoint/v3/contenttype/forms"/>
  </ds:schemaRefs>
</ds:datastoreItem>
</file>

<file path=customXml/itemProps3.xml><?xml version="1.0" encoding="utf-8"?>
<ds:datastoreItem xmlns:ds="http://schemas.openxmlformats.org/officeDocument/2006/customXml" ds:itemID="{75FDA53B-865D-4DF4-ABA4-0DA7A07620BF}">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
  <TotalTime>3385</TotalTime>
  <Words>4505</Words>
  <Application>Microsoft Office PowerPoint</Application>
  <PresentationFormat>Widescreen</PresentationFormat>
  <Paragraphs>437</Paragraphs>
  <Slides>44</Slides>
  <Notes>7</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589</cp:revision>
  <dcterms:created xsi:type="dcterms:W3CDTF">2023-04-29T09:08:00Z</dcterms:created>
  <dcterms:modified xsi:type="dcterms:W3CDTF">2025-07-17T12:25:22Z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