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6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4BED502-530D-4EBC-AADE-4AA0DEE64319}">
  <a:tblStyle styleId="{14BED502-530D-4EBC-AADE-4AA0DEE6431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tableStyles" Target="tableStyle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viewProps" Target="view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notesMaster" Target="notesMasters/notesMaster1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 /><Relationship Id="rId1" Type="http://schemas.openxmlformats.org/officeDocument/2006/relationships/notesMaster" Target="../notesMasters/notesMaster1.xml" 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 /><Relationship Id="rId1" Type="http://schemas.openxmlformats.org/officeDocument/2006/relationships/notesMaster" Target="../notesMasters/notesMaster1.xml" 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 /><Relationship Id="rId1" Type="http://schemas.openxmlformats.org/officeDocument/2006/relationships/notesMaster" Target="../notesMasters/notesMaster1.xml" 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 /><Relationship Id="rId1" Type="http://schemas.openxmlformats.org/officeDocument/2006/relationships/notesMaster" Target="../notesMasters/notesMaster1.xml" 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 /><Relationship Id="rId1" Type="http://schemas.openxmlformats.org/officeDocument/2006/relationships/notesMaster" Target="../notesMasters/notesMaster1.xml" 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 /><Relationship Id="rId1" Type="http://schemas.openxmlformats.org/officeDocument/2006/relationships/notesMaster" Target="../notesMasters/notesMaster1.xml" 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 /><Relationship Id="rId1" Type="http://schemas.openxmlformats.org/officeDocument/2006/relationships/notesMaster" Target="../notesMasters/notesMaster1.xml" 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 /><Relationship Id="rId1" Type="http://schemas.openxmlformats.org/officeDocument/2006/relationships/notesMaster" Target="../notesMasters/notesMaster1.xml" 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 /><Relationship Id="rId1" Type="http://schemas.openxmlformats.org/officeDocument/2006/relationships/notesMaster" Target="../notesMasters/notesMaster1.xml" 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 /><Relationship Id="rId1" Type="http://schemas.openxmlformats.org/officeDocument/2006/relationships/notesMaster" Target="../notesMasters/notesMaster1.xml" 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2" name="Google Shape;112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4" name="Google Shape;13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2bc747f7ac6_0_28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6" name="Google Shape;146;g2bc747f7ac6_0_2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bc747f7ac6_0_2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8" name="Google Shape;158;g2bc747f7ac6_0_2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bc747f7ac6_0_2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3" name="Google Shape;173;g2bc747f7ac6_0_2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bc747f7ac6_0_2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7" name="Google Shape;187;g2bc747f7ac6_0_2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2bc747f7ac6_0_2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1" name="Google Shape;201;g2bc747f7ac6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5" name="Google Shape;21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2bc747f7ac6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7" name="Google Shape;227;g2bc747f7ac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2bc747f7ac6_0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9" name="Google Shape;239;g2bc747f7ac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2bc747f7ac6_0_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1" name="Google Shape;251;g2bc747f7ac6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2bc747f7ac6_0_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3" name="Google Shape;263;g2bc747f7ac6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2bc747f7ac6_0_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6" name="Google Shape;276;g2bc747f7ac6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2bc747f7ac6_0_1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8" name="Google Shape;288;g2bc747f7ac6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2bc747f7ac6_0_1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0" name="Google Shape;300;g2bc747f7ac6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g2bc747f7ac6_0_1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3" name="Google Shape;313;g2bc747f7ac6_0_1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2bc747f7ac6_0_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6" name="Google Shape;326;g2bc747f7ac6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g2bc747f7ac6_0_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8" name="Google Shape;338;g2bc747f7ac6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2bc747f7ac6_0_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0" name="Google Shape;350;g2bc747f7ac6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2bc747f7ac6_0_8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2" name="Google Shape;362;g2bc747f7ac6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2bc747f7ac6_0_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4" name="Google Shape;374;g2bc747f7ac6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g2bc747f7ac6_0_1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6" name="Google Shape;386;g2bc747f7ac6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2bc747f7ac6_0_1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8" name="Google Shape;398;g2bc747f7ac6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2bc747f7ac6_0_17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0" name="Google Shape;410;g2bc747f7ac6_0_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g2bc747f7ac6_0_19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2" name="Google Shape;422;g2bc747f7ac6_0_1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4" name="Google Shape;434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slideLayout" Target="../slideLayouts/slideLayout1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20" Type="http://schemas.openxmlformats.org/officeDocument/2006/relationships/image" Target="../media/image1.png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theme" Target="../theme/theme1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3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6.png" /><Relationship Id="rId4" Type="http://schemas.openxmlformats.org/officeDocument/2006/relationships/image" Target="../media/image5.jp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3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3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3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3.xml" /><Relationship Id="rId5" Type="http://schemas.openxmlformats.org/officeDocument/2006/relationships/image" Target="../media/image7.png" /><Relationship Id="rId4" Type="http://schemas.openxmlformats.org/officeDocument/2006/relationships/hyperlink" Target="http://drive.google.com/file/d/1hh57FN13otH9PqL9Di_lDv7_NTUdRlDM/view" TargetMode="Externa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3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3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3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3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3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12.xml" /><Relationship Id="rId1" Type="http://schemas.openxmlformats.org/officeDocument/2006/relationships/slideLayout" Target="../slideLayouts/slideLayout3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rammar-monster.com/glossary/independent_clause.htm" TargetMode="External" /><Relationship Id="rId2" Type="http://schemas.openxmlformats.org/officeDocument/2006/relationships/notesSlide" Target="../notesSlides/notesSlide13.xml" /><Relationship Id="rId1" Type="http://schemas.openxmlformats.org/officeDocument/2006/relationships/slideLayout" Target="../slideLayouts/slideLayout3.xml" /><Relationship Id="rId5" Type="http://schemas.openxmlformats.org/officeDocument/2006/relationships/image" Target="../media/image6.png" /><Relationship Id="rId4" Type="http://schemas.openxmlformats.org/officeDocument/2006/relationships/hyperlink" Target="https://www.grammar-monster.com/glossary/dependent_clause.htm" TargetMode="Externa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14.xml" /><Relationship Id="rId1" Type="http://schemas.openxmlformats.org/officeDocument/2006/relationships/slideLayout" Target="../slideLayouts/slideLayout3.xml" /><Relationship Id="rId4" Type="http://schemas.openxmlformats.org/officeDocument/2006/relationships/image" Target="../media/image8.png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rammar-monster.com/glossary/independent_clause.htm" TargetMode="External" /><Relationship Id="rId2" Type="http://schemas.openxmlformats.org/officeDocument/2006/relationships/notesSlide" Target="../notesSlides/notesSlide15.xml" /><Relationship Id="rId1" Type="http://schemas.openxmlformats.org/officeDocument/2006/relationships/slideLayout" Target="../slideLayouts/slideLayout3.xml" /><Relationship Id="rId5" Type="http://schemas.openxmlformats.org/officeDocument/2006/relationships/image" Target="../media/image6.png" /><Relationship Id="rId4" Type="http://schemas.openxmlformats.org/officeDocument/2006/relationships/hyperlink" Target="https://www.grammar-monster.com/glossary/dependent_clause.htm" TargetMode="Externa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16.xml" /><Relationship Id="rId1" Type="http://schemas.openxmlformats.org/officeDocument/2006/relationships/slideLayout" Target="../slideLayouts/slideLayout3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rammar-monster.com/glossary/phrase.htm" TargetMode="External" /><Relationship Id="rId2" Type="http://schemas.openxmlformats.org/officeDocument/2006/relationships/notesSlide" Target="../notesSlides/notesSlide17.xml" /><Relationship Id="rId1" Type="http://schemas.openxmlformats.org/officeDocument/2006/relationships/slideLayout" Target="../slideLayouts/slideLayout3.xml" /><Relationship Id="rId4" Type="http://schemas.openxmlformats.org/officeDocument/2006/relationships/image" Target="../media/image6.png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18.xml" /><Relationship Id="rId1" Type="http://schemas.openxmlformats.org/officeDocument/2006/relationships/slideLayout" Target="../slideLayouts/slideLayout3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rammar-monster.com/glossary/independent_clause.htm" TargetMode="External" /><Relationship Id="rId2" Type="http://schemas.openxmlformats.org/officeDocument/2006/relationships/notesSlide" Target="../notesSlides/notesSlide19.xml" /><Relationship Id="rId1" Type="http://schemas.openxmlformats.org/officeDocument/2006/relationships/slideLayout" Target="../slideLayouts/slideLayout3.xml" /><Relationship Id="rId5" Type="http://schemas.openxmlformats.org/officeDocument/2006/relationships/image" Target="../media/image6.png" /><Relationship Id="rId4" Type="http://schemas.openxmlformats.org/officeDocument/2006/relationships/hyperlink" Target="https://www.grammar-monster.com/glossary/dependent_clause.htm" TargetMode="Externa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20.xml" /><Relationship Id="rId1" Type="http://schemas.openxmlformats.org/officeDocument/2006/relationships/slideLayout" Target="../slideLayouts/slideLayout3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21.xml" /><Relationship Id="rId1" Type="http://schemas.openxmlformats.org/officeDocument/2006/relationships/slideLayout" Target="../slideLayouts/slideLayout3.xml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22.xml" /><Relationship Id="rId1" Type="http://schemas.openxmlformats.org/officeDocument/2006/relationships/slideLayout" Target="../slideLayouts/slideLayout3.xml" 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23.xml" /><Relationship Id="rId1" Type="http://schemas.openxmlformats.org/officeDocument/2006/relationships/slideLayout" Target="../slideLayouts/slideLayout3.xml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24.xml" /><Relationship Id="rId1" Type="http://schemas.openxmlformats.org/officeDocument/2006/relationships/slideLayout" Target="../slideLayouts/slideLayout3.xml" 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25.xml" /><Relationship Id="rId1" Type="http://schemas.openxmlformats.org/officeDocument/2006/relationships/slideLayout" Target="../slideLayouts/slideLayout3.xml" 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26.xml" /><Relationship Id="rId1" Type="http://schemas.openxmlformats.org/officeDocument/2006/relationships/slideLayout" Target="../slideLayouts/slideLayout3.xml" 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27.xml" /><Relationship Id="rId1" Type="http://schemas.openxmlformats.org/officeDocument/2006/relationships/slideLayout" Target="../slideLayouts/slideLayout3.xml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 /><Relationship Id="rId2" Type="http://schemas.openxmlformats.org/officeDocument/2006/relationships/notesSlide" Target="../notesSlides/notesSlide28.xml" /><Relationship Id="rId1" Type="http://schemas.openxmlformats.org/officeDocument/2006/relationships/slideLayout" Target="../slideLayouts/slideLayout4.xml" /><Relationship Id="rId6" Type="http://schemas.openxmlformats.org/officeDocument/2006/relationships/image" Target="../media/image12.png" /><Relationship Id="rId5" Type="http://schemas.openxmlformats.org/officeDocument/2006/relationships/image" Target="../media/image11.png" /><Relationship Id="rId4" Type="http://schemas.openxmlformats.org/officeDocument/2006/relationships/image" Target="../media/image10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0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20"/>
          <p:cNvSpPr/>
          <p:nvPr/>
        </p:nvSpPr>
        <p:spPr>
          <a:xfrm>
            <a:off x="479725" y="4675025"/>
            <a:ext cx="3465300" cy="529200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28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7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7" name="Google Shape;107;p20"/>
          <p:cNvPicPr preferRelativeResize="0"/>
          <p:nvPr/>
        </p:nvPicPr>
        <p:blipFill rotWithShape="1">
          <a:blip r:embed="rId4">
            <a:alphaModFix/>
          </a:blip>
          <a:srcRect t="27876" b="25427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0"/>
          <p:cNvSpPr txBox="1"/>
          <p:nvPr/>
        </p:nvSpPr>
        <p:spPr>
          <a:xfrm>
            <a:off x="0" y="2329900"/>
            <a:ext cx="5754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Course- Intermediate Level</a:t>
            </a: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9992" y="-58058"/>
            <a:ext cx="12663752" cy="7053944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21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6" name="Google Shape;116;p21"/>
          <p:cNvPicPr preferRelativeResize="0">
            <a:picLocks noGrp="1"/>
          </p:cNvPicPr>
          <p:nvPr>
            <p:ph type="pic" idx="2"/>
          </p:nvPr>
        </p:nvPicPr>
        <p:blipFill rotWithShape="1">
          <a:blip r:embed="rId4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17" name="Google Shape;117;p21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lang="en-US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9" name="Google Shape;119;p21"/>
          <p:cNvPicPr preferRelativeResize="0"/>
          <p:nvPr/>
        </p:nvPicPr>
        <p:blipFill rotWithShape="1">
          <a:blip r:embed="rId5">
            <a:alphaModFix/>
          </a:blip>
          <a:srcRect t="27876" b="2542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3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2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6" name="Google Shape;126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2"/>
          <p:cNvSpPr txBox="1"/>
          <p:nvPr/>
        </p:nvSpPr>
        <p:spPr>
          <a:xfrm>
            <a:off x="889000" y="2391844"/>
            <a:ext cx="10541100" cy="21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Listening: Renting a car </a:t>
            </a:r>
            <a:endParaRPr sz="26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Grammar: </a:t>
            </a:r>
            <a:r>
              <a:rPr lang="en-US" sz="26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Clauses</a:t>
            </a:r>
            <a:endParaRPr sz="26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22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1" name="Google Shape;131;p22"/>
          <p:cNvPicPr preferRelativeResize="0"/>
          <p:nvPr/>
        </p:nvPicPr>
        <p:blipFill rotWithShape="1">
          <a:blip r:embed="rId3">
            <a:alphaModFix/>
          </a:blip>
          <a:srcRect t="27875" b="25428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3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3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8" name="Google Shape;138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3"/>
          <p:cNvSpPr txBox="1"/>
          <p:nvPr/>
        </p:nvSpPr>
        <p:spPr>
          <a:xfrm>
            <a:off x="889000" y="2391844"/>
            <a:ext cx="105411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endParaRPr sz="26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37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Listening</a:t>
            </a:r>
            <a:endParaRPr sz="37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37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Renting a car</a:t>
            </a:r>
            <a:r>
              <a:rPr lang="en-US" sz="35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5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23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" name="Google Shape;143;p23"/>
          <p:cNvPicPr preferRelativeResize="0"/>
          <p:nvPr/>
        </p:nvPicPr>
        <p:blipFill rotWithShape="1">
          <a:blip r:embed="rId3">
            <a:alphaModFix/>
          </a:blip>
          <a:srcRect t="27876" b="25428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24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2" name="Google Shape;152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3" name="Google Shape;153;p24"/>
          <p:cNvSpPr txBox="1"/>
          <p:nvPr/>
        </p:nvSpPr>
        <p:spPr>
          <a:xfrm>
            <a:off x="889000" y="2391844"/>
            <a:ext cx="105411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3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 to a woman renting a car at a car rental office then choose the correct answer.</a:t>
            </a:r>
            <a:endParaRPr sz="30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4" name="Google Shape;154;p24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5" name="Google Shape;155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5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5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25"/>
          <p:cNvSpPr txBox="1"/>
          <p:nvPr/>
        </p:nvSpPr>
        <p:spPr>
          <a:xfrm>
            <a:off x="889000" y="1818276"/>
            <a:ext cx="105411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300" b="1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1- Karen...</a:t>
            </a:r>
            <a:endParaRPr sz="2300" b="1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3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a.wants to rent a car today.</a:t>
            </a:r>
            <a:endParaRPr sz="23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3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b.didn't book a car.</a:t>
            </a:r>
            <a:endParaRPr sz="23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3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c.can choose from two different types of cars.</a:t>
            </a:r>
            <a:endParaRPr sz="23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3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300" b="1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2- Which car does she choose?</a:t>
            </a:r>
            <a:endParaRPr sz="2300" b="1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3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a.The small car.</a:t>
            </a:r>
            <a:endParaRPr sz="23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3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b.The medium car.</a:t>
            </a:r>
            <a:endParaRPr sz="23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3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c.</a:t>
            </a:r>
            <a:r>
              <a:rPr lang="en-US" sz="2300">
                <a:solidFill>
                  <a:schemeClr val="dk1"/>
                </a:solidFill>
                <a:highlight>
                  <a:srgbClr val="FAFA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large car.</a:t>
            </a:r>
            <a:endParaRPr sz="23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25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7" name="Google Shape;167;p2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8" name="Google Shape;168;p25"/>
          <p:cNvCxnSpPr/>
          <p:nvPr/>
        </p:nvCxnSpPr>
        <p:spPr>
          <a:xfrm rot="10800000" flipH="1">
            <a:off x="1025525" y="3161125"/>
            <a:ext cx="2238300" cy="18000"/>
          </a:xfrm>
          <a:prstGeom prst="straightConnector1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9" name="Google Shape;169;p25"/>
          <p:cNvCxnSpPr/>
          <p:nvPr/>
        </p:nvCxnSpPr>
        <p:spPr>
          <a:xfrm rot="10800000" flipH="1">
            <a:off x="1025525" y="5319000"/>
            <a:ext cx="2238300" cy="18000"/>
          </a:xfrm>
          <a:prstGeom prst="straightConnector1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70" name="Google Shape;170;p25" title="Renting a car – A2 English Listening Test (1)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7275" y="266450"/>
            <a:ext cx="775275" cy="52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6"/>
          <p:cNvSpPr/>
          <p:nvPr/>
        </p:nvSpPr>
        <p:spPr>
          <a:xfrm>
            <a:off x="617275" y="1685500"/>
            <a:ext cx="10812600" cy="460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26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889000" y="1925700"/>
            <a:ext cx="10541100" cy="45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1">
                <a:solidFill>
                  <a:schemeClr val="dk1"/>
                </a:solidFill>
                <a:highlight>
                  <a:srgbClr val="FFFFFF"/>
                </a:highlight>
              </a:rPr>
              <a:t>3</a:t>
            </a:r>
            <a:r>
              <a:rPr lang="en-US" sz="2500" b="1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500" b="1">
                <a:solidFill>
                  <a:schemeClr val="dk1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How much longer will the woman be on holiday here?</a:t>
            </a:r>
            <a:endParaRPr sz="2500" b="1">
              <a:solidFill>
                <a:schemeClr val="dk1"/>
              </a:solidFill>
              <a:highlight>
                <a:schemeClr val="lt1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00">
                <a:solidFill>
                  <a:schemeClr val="dk1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a.Two days.</a:t>
            </a:r>
            <a:endParaRPr sz="2500">
              <a:solidFill>
                <a:schemeClr val="dk1"/>
              </a:solidFill>
              <a:highlight>
                <a:schemeClr val="lt1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00">
                <a:solidFill>
                  <a:schemeClr val="dk1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b.Three days.</a:t>
            </a:r>
            <a:endParaRPr sz="2500">
              <a:solidFill>
                <a:schemeClr val="dk1"/>
              </a:solidFill>
              <a:highlight>
                <a:schemeClr val="lt1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dk1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c.Five days.</a:t>
            </a:r>
            <a:endParaRPr sz="2500">
              <a:solidFill>
                <a:schemeClr val="dk1"/>
              </a:solidFill>
              <a:highlight>
                <a:schemeClr val="lt1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dk1"/>
              </a:solidFill>
              <a:highlight>
                <a:schemeClr val="lt1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b="1">
                <a:solidFill>
                  <a:schemeClr val="dk1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4- Who will drive the car?</a:t>
            </a:r>
            <a:endParaRPr sz="2500" b="1">
              <a:solidFill>
                <a:schemeClr val="dk1"/>
              </a:solidFill>
              <a:highlight>
                <a:schemeClr val="lt1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dk1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a.The woman and her husband.</a:t>
            </a:r>
            <a:endParaRPr sz="2500">
              <a:solidFill>
                <a:schemeClr val="dk1"/>
              </a:solidFill>
              <a:highlight>
                <a:schemeClr val="lt1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dk1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b.The woman and her son.</a:t>
            </a:r>
            <a:endParaRPr sz="2500">
              <a:solidFill>
                <a:schemeClr val="dk1"/>
              </a:solidFill>
              <a:highlight>
                <a:schemeClr val="lt1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dk1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c.The woman only.</a:t>
            </a:r>
            <a:endParaRPr sz="2500">
              <a:solidFill>
                <a:schemeClr val="dk1"/>
              </a:solidFill>
              <a:highlight>
                <a:schemeClr val="lt1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00">
              <a:solidFill>
                <a:schemeClr val="dk1"/>
              </a:solidFill>
              <a:highlight>
                <a:schemeClr val="lt1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1" name="Google Shape;181;p26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2" name="Google Shape;182;p2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3" name="Google Shape;183;p26"/>
          <p:cNvCxnSpPr/>
          <p:nvPr/>
        </p:nvCxnSpPr>
        <p:spPr>
          <a:xfrm rot="10800000" flipH="1">
            <a:off x="942300" y="3861700"/>
            <a:ext cx="2238300" cy="18000"/>
          </a:xfrm>
          <a:prstGeom prst="straightConnector1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4" name="Google Shape;184;p26"/>
          <p:cNvCxnSpPr/>
          <p:nvPr/>
        </p:nvCxnSpPr>
        <p:spPr>
          <a:xfrm rot="10800000" flipH="1">
            <a:off x="1153150" y="6008600"/>
            <a:ext cx="2238300" cy="18000"/>
          </a:xfrm>
          <a:prstGeom prst="straightConnector1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7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" name="Google Shape;19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4" name="Google Shape;194;p27"/>
          <p:cNvSpPr txBox="1"/>
          <p:nvPr/>
        </p:nvSpPr>
        <p:spPr>
          <a:xfrm>
            <a:off x="889000" y="1903751"/>
            <a:ext cx="10541100" cy="38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300" b="1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5- Why do they want to hire the car?</a:t>
            </a:r>
            <a:endParaRPr sz="2300" b="1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3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a.To visit some churches.</a:t>
            </a:r>
            <a:endParaRPr sz="23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3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b.To hike in the mountains.</a:t>
            </a:r>
            <a:endParaRPr sz="23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c.To get to the beach.</a:t>
            </a:r>
            <a:endParaRPr sz="23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300" b="1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6- If the woman damages the car after this conversation, she must pay...</a:t>
            </a:r>
            <a:endParaRPr sz="2300" b="1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3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a.20 euros.</a:t>
            </a:r>
            <a:endParaRPr sz="23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3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b.50 euros.</a:t>
            </a:r>
            <a:endParaRPr sz="23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100">
                <a:solidFill>
                  <a:schemeClr val="dk1"/>
                </a:solidFill>
                <a:highlight>
                  <a:srgbClr val="FFFFFF"/>
                </a:highlight>
              </a:rPr>
              <a:t>c.60 euros.</a:t>
            </a:r>
            <a:endParaRPr sz="210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95" name="Google Shape;195;p27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6" name="Google Shape;196;p2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7" name="Google Shape;197;p27"/>
          <p:cNvCxnSpPr/>
          <p:nvPr/>
        </p:nvCxnSpPr>
        <p:spPr>
          <a:xfrm rot="10800000" flipH="1">
            <a:off x="1025525" y="5310000"/>
            <a:ext cx="1557900" cy="27000"/>
          </a:xfrm>
          <a:prstGeom prst="straightConnector1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8" name="Google Shape;198;p27"/>
          <p:cNvCxnSpPr/>
          <p:nvPr/>
        </p:nvCxnSpPr>
        <p:spPr>
          <a:xfrm rot="10800000" flipH="1">
            <a:off x="1025525" y="2838825"/>
            <a:ext cx="2703900" cy="36300"/>
          </a:xfrm>
          <a:prstGeom prst="straightConnector1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8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28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5" name="Google Shape;205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7" name="Google Shape;207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8" name="Google Shape;208;p28"/>
          <p:cNvSpPr txBox="1"/>
          <p:nvPr/>
        </p:nvSpPr>
        <p:spPr>
          <a:xfrm>
            <a:off x="889000" y="1889901"/>
            <a:ext cx="10541100" cy="413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00" b="1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7- The man advises the woman to buy fuel…</a:t>
            </a:r>
            <a:endParaRPr sz="2500" b="1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a.as soon as she collects the car.</a:t>
            </a:r>
            <a:endParaRPr sz="25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b.before driving into the mountains.</a:t>
            </a:r>
            <a:endParaRPr sz="25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c.before returning the car.</a:t>
            </a:r>
            <a:endParaRPr sz="25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00" b="1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8- What's the earliest time the car can be collected tomorrow?</a:t>
            </a:r>
            <a:endParaRPr sz="2500" b="1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a.8 a.m.</a:t>
            </a:r>
            <a:endParaRPr sz="25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b.9 a.m.</a:t>
            </a:r>
            <a:endParaRPr sz="25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c.10 a.m.</a:t>
            </a:r>
            <a:endParaRPr sz="25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8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0" name="Google Shape;210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1" name="Google Shape;211;p28"/>
          <p:cNvCxnSpPr/>
          <p:nvPr/>
        </p:nvCxnSpPr>
        <p:spPr>
          <a:xfrm rot="10800000" flipH="1">
            <a:off x="942300" y="3769950"/>
            <a:ext cx="3288300" cy="25500"/>
          </a:xfrm>
          <a:prstGeom prst="straightConnector1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12" name="Google Shape;212;p28"/>
          <p:cNvCxnSpPr/>
          <p:nvPr/>
        </p:nvCxnSpPr>
        <p:spPr>
          <a:xfrm rot="10800000" flipH="1">
            <a:off x="889000" y="5077250"/>
            <a:ext cx="1121400" cy="300"/>
          </a:xfrm>
          <a:prstGeom prst="straightConnector1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9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29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9" name="Google Shape;219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1" name="Google Shape;221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2" name="Google Shape;222;p29"/>
          <p:cNvSpPr txBox="1"/>
          <p:nvPr/>
        </p:nvSpPr>
        <p:spPr>
          <a:xfrm>
            <a:off x="889000" y="2391844"/>
            <a:ext cx="10541100" cy="12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38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Grammar</a:t>
            </a:r>
            <a:endParaRPr sz="38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38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Sentences</a:t>
            </a:r>
            <a:endParaRPr sz="38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3" name="Google Shape;223;p29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4" name="Google Shape;224;p29"/>
          <p:cNvPicPr preferRelativeResize="0"/>
          <p:nvPr/>
        </p:nvPicPr>
        <p:blipFill rotWithShape="1">
          <a:blip r:embed="rId3">
            <a:alphaModFix/>
          </a:blip>
          <a:srcRect t="27876" b="25428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0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30"/>
          <p:cNvSpPr txBox="1"/>
          <p:nvPr/>
        </p:nvSpPr>
        <p:spPr>
          <a:xfrm>
            <a:off x="2420900" y="1064350"/>
            <a:ext cx="5147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0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Clauses</a:t>
            </a:r>
            <a:endParaRPr sz="40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1" name="Google Shape;231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3" name="Google Shape;233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4" name="Google Shape;234;p30"/>
          <p:cNvSpPr txBox="1"/>
          <p:nvPr/>
        </p:nvSpPr>
        <p:spPr>
          <a:xfrm>
            <a:off x="889000" y="2230100"/>
            <a:ext cx="10541100" cy="212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4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lang="en-US" sz="30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a clause</a:t>
            </a:r>
            <a:endParaRPr sz="30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group of words which includes a subject and a verb.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subject of a clause can be mentioned or hidden, but the verb must be apparent and distinguishable.</a:t>
            </a:r>
            <a:endParaRPr sz="3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5" name="Google Shape;235;p30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6" name="Google Shape;236;p3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31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31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3" name="Google Shape;243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5" name="Google Shape;245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6" name="Google Shape;246;p31"/>
          <p:cNvSpPr txBox="1"/>
          <p:nvPr/>
        </p:nvSpPr>
        <p:spPr>
          <a:xfrm>
            <a:off x="889000" y="2391844"/>
            <a:ext cx="10541100" cy="25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Show Simon your project when </a:t>
            </a:r>
            <a:r>
              <a:rPr lang="en-US" sz="2800" b="1">
                <a:solidFill>
                  <a:srgbClr val="0000FF"/>
                </a:solidFill>
              </a:rPr>
              <a:t>he</a:t>
            </a:r>
            <a:r>
              <a:rPr lang="en-US" sz="2800">
                <a:solidFill>
                  <a:schemeClr val="dk1"/>
                </a:solidFill>
              </a:rPr>
              <a:t> </a:t>
            </a:r>
            <a:r>
              <a:rPr lang="en-US" sz="2800" b="1">
                <a:solidFill>
                  <a:srgbClr val="008000"/>
                </a:solidFill>
              </a:rPr>
              <a:t>arrives</a:t>
            </a:r>
            <a:r>
              <a:rPr lang="en-US" sz="2800">
                <a:solidFill>
                  <a:schemeClr val="dk1"/>
                </a:solidFill>
              </a:rPr>
              <a:t>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The boy </a:t>
            </a:r>
            <a:r>
              <a:rPr lang="en-US" sz="2800" b="1">
                <a:solidFill>
                  <a:srgbClr val="0000FF"/>
                </a:solidFill>
              </a:rPr>
              <a:t>who</a:t>
            </a:r>
            <a:r>
              <a:rPr lang="en-US" sz="2800">
                <a:solidFill>
                  <a:schemeClr val="dk1"/>
                </a:solidFill>
              </a:rPr>
              <a:t> </a:t>
            </a:r>
            <a:r>
              <a:rPr lang="en-US" sz="2800" b="1">
                <a:solidFill>
                  <a:srgbClr val="008000"/>
                </a:solidFill>
              </a:rPr>
              <a:t>has</a:t>
            </a:r>
            <a:r>
              <a:rPr lang="en-US" sz="2800">
                <a:solidFill>
                  <a:schemeClr val="dk1"/>
                </a:solidFill>
              </a:rPr>
              <a:t> autism is the group leader.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chemeClr val="dk1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Let's find a table </a:t>
            </a:r>
            <a:r>
              <a:rPr lang="en-US" sz="2800" b="1">
                <a:solidFill>
                  <a:srgbClr val="0000FF"/>
                </a:solidFill>
              </a:rPr>
              <a:t>that</a:t>
            </a:r>
            <a:r>
              <a:rPr lang="en-US" sz="2800">
                <a:solidFill>
                  <a:schemeClr val="dk1"/>
                </a:solidFill>
              </a:rPr>
              <a:t> </a:t>
            </a:r>
            <a:r>
              <a:rPr lang="en-US" sz="2800" b="1">
                <a:solidFill>
                  <a:srgbClr val="008000"/>
                </a:solidFill>
              </a:rPr>
              <a:t>gets</a:t>
            </a:r>
            <a:r>
              <a:rPr lang="en-US" sz="2800">
                <a:solidFill>
                  <a:schemeClr val="dk1"/>
                </a:solidFill>
              </a:rPr>
              <a:t> the sunlight</a:t>
            </a:r>
            <a:endParaRPr sz="3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7" name="Google Shape;247;p31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8" name="Google Shape;248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2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7" name="Google Shape;257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8" name="Google Shape;258;p32"/>
          <p:cNvSpPr txBox="1"/>
          <p:nvPr/>
        </p:nvSpPr>
        <p:spPr>
          <a:xfrm>
            <a:off x="889000" y="2391844"/>
            <a:ext cx="10541100" cy="390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 b="1">
                <a:solidFill>
                  <a:schemeClr val="dk1"/>
                </a:solidFill>
              </a:rPr>
              <a:t>All cars stop</a:t>
            </a:r>
            <a:r>
              <a:rPr lang="en-US" sz="2800">
                <a:solidFill>
                  <a:schemeClr val="dk1"/>
                </a:solidFill>
              </a:rPr>
              <a:t> when they see a red flag.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This sentence has two clauses:</a:t>
            </a:r>
            <a:b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800">
                <a:solidFill>
                  <a:schemeClr val="dk1"/>
                </a:solidFill>
              </a:rPr>
              <a:t>(1) "All cars stop“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991111"/>
              </a:buClr>
              <a:buSzPts val="2800"/>
              <a:buChar char="•"/>
            </a:pPr>
            <a:r>
              <a:rPr lang="en-US" sz="2800" u="sng">
                <a:solidFill>
                  <a:schemeClr val="hlink"/>
                </a:solidFill>
                <a:hlinkClick r:id="rId3"/>
              </a:rPr>
              <a:t>independent clause</a:t>
            </a:r>
            <a:r>
              <a:rPr lang="en-US" sz="2800" u="sng">
                <a:solidFill>
                  <a:srgbClr val="991111"/>
                </a:solidFill>
              </a:rPr>
              <a:t> 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(2) "when they see a red flag“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991111"/>
              </a:buClr>
              <a:buSzPts val="2800"/>
              <a:buChar char="•"/>
            </a:pPr>
            <a:r>
              <a:rPr lang="en-US" sz="2800" u="sng">
                <a:solidFill>
                  <a:schemeClr val="hlink"/>
                </a:solidFill>
                <a:hlinkClick r:id="rId4"/>
              </a:rPr>
              <a:t>dependent clause</a:t>
            </a:r>
            <a:r>
              <a:rPr lang="en-US" sz="2800">
                <a:solidFill>
                  <a:schemeClr val="dk1"/>
                </a:solidFill>
              </a:rPr>
              <a:t>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9" name="Google Shape;259;p32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0" name="Google Shape;260;p32"/>
          <p:cNvPicPr preferRelativeResize="0"/>
          <p:nvPr/>
        </p:nvPicPr>
        <p:blipFill rotWithShape="1">
          <a:blip r:embed="rId5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3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33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9" name="Google Shape;269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0" name="Google Shape;270;p33"/>
          <p:cNvSpPr txBox="1"/>
          <p:nvPr/>
        </p:nvSpPr>
        <p:spPr>
          <a:xfrm>
            <a:off x="889000" y="2391844"/>
            <a:ext cx="105411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38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endParaRPr sz="38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1" name="Google Shape;271;p33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2" name="Google Shape;272;p3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33" descr="clause definitio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24150" y="935400"/>
            <a:ext cx="9042600" cy="5466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34"/>
          <p:cNvSpPr txBox="1"/>
          <p:nvPr/>
        </p:nvSpPr>
        <p:spPr>
          <a:xfrm>
            <a:off x="2420900" y="975975"/>
            <a:ext cx="5147400" cy="5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3500" b="1">
                <a:solidFill>
                  <a:srgbClr val="FF0000"/>
                </a:solidFill>
              </a:rPr>
              <a:t>Types of Clause</a:t>
            </a:r>
            <a:endParaRPr sz="35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2" name="Google Shape;282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3" name="Google Shape;283;p34"/>
          <p:cNvSpPr txBox="1"/>
          <p:nvPr/>
        </p:nvSpPr>
        <p:spPr>
          <a:xfrm>
            <a:off x="889000" y="2391844"/>
            <a:ext cx="10541100" cy="293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Clauses are categorized as one of the following:</a:t>
            </a:r>
            <a:b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800">
                <a:solidFill>
                  <a:schemeClr val="dk1"/>
                </a:solidFill>
              </a:rPr>
              <a:t>(1) </a:t>
            </a:r>
            <a:r>
              <a:rPr lang="en-US" sz="2800" u="sng">
                <a:solidFill>
                  <a:schemeClr val="hlink"/>
                </a:solidFill>
                <a:hlinkClick r:id="rId3"/>
              </a:rPr>
              <a:t>An Independent Clause</a:t>
            </a:r>
            <a:r>
              <a:rPr lang="en-US" sz="2800">
                <a:solidFill>
                  <a:schemeClr val="dk1"/>
                </a:solidFill>
              </a:rPr>
              <a:t>. An independent clause functions like a complete sentence. For example: </a:t>
            </a:r>
            <a:r>
              <a:rPr lang="en-US" sz="2800" b="1">
                <a:solidFill>
                  <a:schemeClr val="dk1"/>
                </a:solidFill>
              </a:rPr>
              <a:t>John eats eggs</a:t>
            </a:r>
            <a:r>
              <a:rPr lang="en-US" sz="2800">
                <a:solidFill>
                  <a:schemeClr val="dk1"/>
                </a:solidFill>
              </a:rPr>
              <a:t>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(2) </a:t>
            </a:r>
            <a:r>
              <a:rPr lang="en-US" sz="2800" u="sng">
                <a:solidFill>
                  <a:schemeClr val="hlink"/>
                </a:solidFill>
                <a:hlinkClick r:id="rId4"/>
              </a:rPr>
              <a:t>A Dependent Clause</a:t>
            </a:r>
            <a:r>
              <a:rPr lang="en-US" sz="2800">
                <a:solidFill>
                  <a:schemeClr val="dk1"/>
                </a:solidFill>
              </a:rPr>
              <a:t>. A dependent clause functions like an adjective, an adverb, or a noun. So, there are three types of dependent clause. 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34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5" name="Google Shape;285;p34"/>
          <p:cNvPicPr preferRelativeResize="0"/>
          <p:nvPr/>
        </p:nvPicPr>
        <p:blipFill rotWithShape="1">
          <a:blip r:embed="rId5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5"/>
          <p:cNvSpPr/>
          <p:nvPr/>
        </p:nvSpPr>
        <p:spPr>
          <a:xfrm>
            <a:off x="617275" y="1335700"/>
            <a:ext cx="10812600" cy="49569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2" name="Google Shape;292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4" name="Google Shape;294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5" name="Google Shape;295;p35"/>
          <p:cNvSpPr txBox="1"/>
          <p:nvPr/>
        </p:nvSpPr>
        <p:spPr>
          <a:xfrm>
            <a:off x="889000" y="1345301"/>
            <a:ext cx="10541100" cy="472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19113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000"/>
              <a:buChar char="•"/>
            </a:pPr>
            <a:r>
              <a:rPr lang="en-US" sz="2000" b="1">
                <a:solidFill>
                  <a:srgbClr val="FF0000"/>
                </a:solidFill>
              </a:rPr>
              <a:t>A clause functioning like an adjective: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191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 b="1">
                <a:solidFill>
                  <a:schemeClr val="dk1"/>
                </a:solidFill>
              </a:rPr>
              <a:t>John eats eggs</a:t>
            </a:r>
            <a:r>
              <a:rPr lang="en-US" sz="2000">
                <a:solidFill>
                  <a:schemeClr val="dk1"/>
                </a:solidFill>
              </a:rPr>
              <a:t> that his chickens lay.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191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solidFill>
                  <a:schemeClr val="dk1"/>
                </a:solidFill>
              </a:rPr>
              <a:t>(Compare this to "John eats free-range eggs." This proves the clause is functioning like an adjective. The subject of the dependent clause is "his chickens," and the verb of the dependent clause is "lay.")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191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000"/>
              <a:buChar char="•"/>
            </a:pPr>
            <a:r>
              <a:rPr lang="en-US" sz="2000" b="1">
                <a:solidFill>
                  <a:srgbClr val="FF0000"/>
                </a:solidFill>
              </a:rPr>
              <a:t>A clause functioning like an adverb: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191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 b="1">
                <a:solidFill>
                  <a:schemeClr val="dk1"/>
                </a:solidFill>
              </a:rPr>
              <a:t>John eats eggs</a:t>
            </a:r>
            <a:r>
              <a:rPr lang="en-US" sz="2000">
                <a:solidFill>
                  <a:schemeClr val="dk1"/>
                </a:solidFill>
              </a:rPr>
              <a:t> when his chickens lay them.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191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solidFill>
                  <a:schemeClr val="dk1"/>
                </a:solidFill>
              </a:rPr>
              <a:t>(Compare this to "John eats eggs constantly." This proves the clause is functioning like an adverb.)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191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000"/>
              <a:buChar char="•"/>
            </a:pPr>
            <a:r>
              <a:rPr lang="en-US" sz="2000" b="1">
                <a:solidFill>
                  <a:srgbClr val="FF0000"/>
                </a:solidFill>
              </a:rPr>
              <a:t>A clause functioning like a noun: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191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 b="1">
                <a:solidFill>
                  <a:schemeClr val="dk1"/>
                </a:solidFill>
              </a:rPr>
              <a:t>John eats what his chickens lay</a:t>
            </a:r>
            <a:r>
              <a:rPr lang="en-US" sz="2000">
                <a:solidFill>
                  <a:schemeClr val="dk1"/>
                </a:solidFill>
              </a:rPr>
              <a:t>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191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solidFill>
                  <a:schemeClr val="dk1"/>
                </a:solidFill>
              </a:rPr>
              <a:t>(Compare this to "John eats eggs." This proves the clause is functioning like a noun. Notice that the noun clause is part of the independent clause.)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35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7" name="Google Shape;297;p3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6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36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4" name="Google Shape;304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7" name="Google Shape;307;p36"/>
          <p:cNvSpPr txBox="1"/>
          <p:nvPr/>
        </p:nvSpPr>
        <p:spPr>
          <a:xfrm>
            <a:off x="889000" y="1943627"/>
            <a:ext cx="10541100" cy="13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Char char="•"/>
            </a:pPr>
            <a:r>
              <a:rPr lang="en-US" sz="2800" b="1">
                <a:solidFill>
                  <a:srgbClr val="FF0000"/>
                </a:solidFill>
              </a:rPr>
              <a:t>Clauses vs Phrases</a:t>
            </a: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A clause contrasts with a </a:t>
            </a:r>
            <a:r>
              <a:rPr lang="en-US" sz="2800" u="sng">
                <a:solidFill>
                  <a:schemeClr val="hlink"/>
                </a:solidFill>
                <a:hlinkClick r:id="rId3"/>
              </a:rPr>
              <a:t>phrase</a:t>
            </a:r>
            <a:r>
              <a:rPr lang="en-US" sz="2800">
                <a:solidFill>
                  <a:schemeClr val="dk1"/>
                </a:solidFill>
              </a:rPr>
              <a:t>, which does not contain a subject and a verb.</a:t>
            </a:r>
            <a:endParaRPr/>
          </a:p>
        </p:txBody>
      </p:sp>
      <p:sp>
        <p:nvSpPr>
          <p:cNvPr id="308" name="Google Shape;308;p36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9" name="Google Shape;309;p36"/>
          <p:cNvPicPr preferRelativeResize="0"/>
          <p:nvPr/>
        </p:nvPicPr>
        <p:blipFill rotWithShape="1">
          <a:blip r:embed="rId4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10" name="Google Shape;310;p36"/>
          <p:cNvGraphicFramePr/>
          <p:nvPr/>
        </p:nvGraphicFramePr>
        <p:xfrm>
          <a:off x="1348811" y="342899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{14BED502-530D-4EBC-AADE-4AA0DEE64319}</a:tableStyleId>
              </a:tblPr>
              <a:tblGrid>
                <a:gridCol w="2265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54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80300">
                <a:tc row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 b="1" u="none" strike="noStrike" cap="none"/>
                        <a:t>Anna sings</a:t>
                      </a:r>
                      <a:r>
                        <a:rPr lang="en-US" sz="2100" u="none" strike="noStrike" cap="none"/>
                        <a:t>...</a:t>
                      </a:r>
                      <a:endParaRPr sz="1700"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 u="none" strike="noStrike" cap="none">
                          <a:solidFill>
                            <a:srgbClr val="4472C4"/>
                          </a:solidFill>
                        </a:rPr>
                        <a:t>when she wakes up.</a:t>
                      </a:r>
                      <a:br>
                        <a:rPr lang="en-US" sz="2100" u="none" strike="noStrike" cap="none"/>
                      </a:br>
                      <a:r>
                        <a:rPr lang="en-US" sz="2100" u="none" strike="noStrike" cap="none"/>
                        <a:t>This is a </a:t>
                      </a:r>
                      <a:r>
                        <a:rPr lang="en-US" sz="2100" b="1" u="none" strike="noStrike" cap="none"/>
                        <a:t>clause</a:t>
                      </a:r>
                      <a:r>
                        <a:rPr lang="en-US" sz="2100" u="none" strike="noStrike" cap="none"/>
                        <a:t>. It has a subject ("she") and a verb ("wakes up").</a:t>
                      </a:r>
                      <a:endParaRPr sz="17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5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 u="none" strike="noStrike" cap="none">
                          <a:solidFill>
                            <a:srgbClr val="4472C4"/>
                          </a:solidFill>
                        </a:rPr>
                        <a:t>in the morning.</a:t>
                      </a:r>
                      <a:br>
                        <a:rPr lang="en-US" sz="2100" u="none" strike="noStrike" cap="none"/>
                      </a:br>
                      <a:r>
                        <a:rPr lang="en-US" sz="2100" u="none" strike="noStrike" cap="none"/>
                        <a:t>This is a </a:t>
                      </a:r>
                      <a:r>
                        <a:rPr lang="en-US" sz="2100" b="1" u="none" strike="noStrike" cap="none"/>
                        <a:t>phrase</a:t>
                      </a:r>
                      <a:r>
                        <a:rPr lang="en-US" sz="2100" u="none" strike="noStrike" cap="none"/>
                        <a:t>. There is no subject and no verb.</a:t>
                      </a:r>
                      <a:endParaRPr sz="17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3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37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9" name="Google Shape;319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0" name="Google Shape;320;p37"/>
          <p:cNvSpPr txBox="1"/>
          <p:nvPr/>
        </p:nvSpPr>
        <p:spPr>
          <a:xfrm>
            <a:off x="889000" y="2391844"/>
            <a:ext cx="105411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38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endParaRPr sz="38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1" name="Google Shape;321;p37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2" name="Google Shape;322;p3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23" name="Google Shape;323;p37"/>
          <p:cNvGraphicFramePr/>
          <p:nvPr/>
        </p:nvGraphicFramePr>
        <p:xfrm>
          <a:off x="1468658" y="2203209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{14BED502-530D-4EBC-AADE-4AA0DEE64319}</a:tableStyleId>
              </a:tblPr>
              <a:tblGrid>
                <a:gridCol w="2730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90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67525">
                <a:tc row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 b="1" u="none" strike="noStrike" cap="none"/>
                        <a:t>The ravens lived</a:t>
                      </a:r>
                      <a:r>
                        <a:rPr lang="en-US" sz="2100" u="none" strike="noStrike" cap="none"/>
                        <a:t>...</a:t>
                      </a:r>
                      <a:endParaRPr sz="1700"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 u="none" strike="noStrike" cap="none">
                          <a:solidFill>
                            <a:srgbClr val="4472C4"/>
                          </a:solidFill>
                        </a:rPr>
                        <a:t>where the factories are.</a:t>
                      </a:r>
                      <a:br>
                        <a:rPr lang="en-US" sz="2100" u="none" strike="noStrike" cap="none"/>
                      </a:br>
                      <a:r>
                        <a:rPr lang="en-US" sz="2100" u="none" strike="noStrike" cap="none"/>
                        <a:t>This is a </a:t>
                      </a:r>
                      <a:r>
                        <a:rPr lang="en-US" sz="2100" b="1" u="none" strike="noStrike" cap="none"/>
                        <a:t>clause</a:t>
                      </a:r>
                      <a:r>
                        <a:rPr lang="en-US" sz="2100" u="none" strike="noStrike" cap="none"/>
                        <a:t>. It has a subject ("the factories") and a verb ("are").</a:t>
                      </a:r>
                      <a:endParaRPr sz="17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72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 u="none" strike="noStrike" cap="none">
                          <a:solidFill>
                            <a:srgbClr val="4472C4"/>
                          </a:solidFill>
                        </a:rPr>
                        <a:t>in the area of the new factories.</a:t>
                      </a:r>
                      <a:br>
                        <a:rPr lang="en-US" sz="2100" u="none" strike="noStrike" cap="none"/>
                      </a:br>
                      <a:r>
                        <a:rPr lang="en-US" sz="2100" u="none" strike="noStrike" cap="none"/>
                        <a:t>This is a </a:t>
                      </a:r>
                      <a:r>
                        <a:rPr lang="en-US" sz="2100" b="1" u="none" strike="noStrike" cap="none"/>
                        <a:t>phrase</a:t>
                      </a:r>
                      <a:r>
                        <a:rPr lang="en-US" sz="2100" u="none" strike="noStrike" cap="none"/>
                        <a:t>. There is no subject and no verb.</a:t>
                      </a:r>
                      <a:endParaRPr sz="17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38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38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2" name="Google Shape;332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3" name="Google Shape;333;p38"/>
          <p:cNvSpPr txBox="1"/>
          <p:nvPr/>
        </p:nvSpPr>
        <p:spPr>
          <a:xfrm>
            <a:off x="889000" y="2391844"/>
            <a:ext cx="10541100" cy="20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(1) </a:t>
            </a:r>
            <a:r>
              <a:rPr lang="en-US" sz="2800" u="sng">
                <a:solidFill>
                  <a:schemeClr val="hlink"/>
                </a:solidFill>
                <a:hlinkClick r:id="rId3"/>
              </a:rPr>
              <a:t>An independent clause</a:t>
            </a:r>
            <a:r>
              <a:rPr lang="en-US" sz="2800">
                <a:solidFill>
                  <a:schemeClr val="dk1"/>
                </a:solidFill>
              </a:rPr>
              <a:t>. An independent clause can stand alone as a sentence. </a:t>
            </a:r>
            <a:b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800">
                <a:solidFill>
                  <a:schemeClr val="dk1"/>
                </a:solidFill>
              </a:rPr>
              <a:t>(2) </a:t>
            </a:r>
            <a:r>
              <a:rPr lang="en-US" sz="2800" u="sng">
                <a:solidFill>
                  <a:schemeClr val="hlink"/>
                </a:solidFill>
                <a:hlinkClick r:id="rId4"/>
              </a:rPr>
              <a:t>A dependent clause</a:t>
            </a:r>
            <a:r>
              <a:rPr lang="en-US" sz="2800">
                <a:solidFill>
                  <a:schemeClr val="dk1"/>
                </a:solidFill>
              </a:rPr>
              <a:t>. A dependent clause is a supporting part of a sentence. </a:t>
            </a:r>
            <a:endParaRPr/>
          </a:p>
        </p:txBody>
      </p:sp>
      <p:sp>
        <p:nvSpPr>
          <p:cNvPr id="334" name="Google Shape;334;p38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5" name="Google Shape;335;p38"/>
          <p:cNvPicPr preferRelativeResize="0"/>
          <p:nvPr/>
        </p:nvPicPr>
        <p:blipFill rotWithShape="1">
          <a:blip r:embed="rId5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39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39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4" name="Google Shape;344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5" name="Google Shape;345;p39"/>
          <p:cNvSpPr txBox="1"/>
          <p:nvPr/>
        </p:nvSpPr>
        <p:spPr>
          <a:xfrm>
            <a:off x="889000" y="2194301"/>
            <a:ext cx="10541100" cy="13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During the day, </a:t>
            </a:r>
            <a:r>
              <a:rPr lang="en-US" sz="2800" b="1">
                <a:solidFill>
                  <a:schemeClr val="dk1"/>
                </a:solidFill>
              </a:rPr>
              <a:t>Vlad slept in a coffin</a:t>
            </a:r>
            <a:r>
              <a:rPr lang="en-US" sz="2800">
                <a:solidFill>
                  <a:schemeClr val="dk1"/>
                </a:solidFill>
              </a:rPr>
              <a:t>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(The subject of this clause is "Vlad." The verb is "slept." "During the day" is a phrase because there is no verb.)</a:t>
            </a:r>
            <a:endParaRPr/>
          </a:p>
        </p:txBody>
      </p:sp>
      <p:sp>
        <p:nvSpPr>
          <p:cNvPr id="346" name="Google Shape;346;p39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7" name="Google Shape;347;p3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40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40"/>
          <p:cNvSpPr txBox="1"/>
          <p:nvPr/>
        </p:nvSpPr>
        <p:spPr>
          <a:xfrm>
            <a:off x="2420900" y="1064350"/>
            <a:ext cx="51474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lang="en-US" sz="44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An Exercise</a:t>
            </a:r>
            <a:endParaRPr sz="4400"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6" name="Google Shape;356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7" name="Google Shape;357;p40"/>
          <p:cNvSpPr txBox="1"/>
          <p:nvPr/>
        </p:nvSpPr>
        <p:spPr>
          <a:xfrm>
            <a:off x="889000" y="2391844"/>
            <a:ext cx="10541100" cy="241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Char char="•"/>
            </a:pPr>
            <a:r>
              <a:rPr lang="en-US" sz="2800">
                <a:solidFill>
                  <a:srgbClr val="FF0000"/>
                </a:solidFill>
              </a:rPr>
              <a:t>Which describes a clause?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A: A clause is the same as a phrase.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B: A clause is a group of words that functions as one part of speech and that includes a subject and a verb.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C: A clause is half a sentence.</a:t>
            </a:r>
            <a:endParaRPr/>
          </a:p>
        </p:txBody>
      </p:sp>
      <p:sp>
        <p:nvSpPr>
          <p:cNvPr id="358" name="Google Shape;358;p40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9" name="Google Shape;359;p4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1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41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8" name="Google Shape;368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9" name="Google Shape;369;p41"/>
          <p:cNvSpPr txBox="1"/>
          <p:nvPr/>
        </p:nvSpPr>
        <p:spPr>
          <a:xfrm>
            <a:off x="889000" y="2391844"/>
            <a:ext cx="10541100" cy="20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800"/>
              <a:buChar char="•"/>
            </a:pPr>
            <a:r>
              <a:rPr lang="en-US" sz="2800">
                <a:solidFill>
                  <a:srgbClr val="FF0000"/>
                </a:solidFill>
              </a:rPr>
              <a:t>Which describes an independent clause?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A: An independent clause expresses a complete thought.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B: An independent clause always starts a sentence.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C: An independent clause is half a sentence.</a:t>
            </a:r>
            <a:endParaRPr/>
          </a:p>
        </p:txBody>
      </p:sp>
      <p:sp>
        <p:nvSpPr>
          <p:cNvPr id="370" name="Google Shape;370;p41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1" name="Google Shape;371;p4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42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42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8" name="Google Shape;378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0" name="Google Shape;380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1" name="Google Shape;381;p42"/>
          <p:cNvSpPr txBox="1"/>
          <p:nvPr/>
        </p:nvSpPr>
        <p:spPr>
          <a:xfrm>
            <a:off x="889000" y="2391844"/>
            <a:ext cx="10541100" cy="15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Char char="•"/>
            </a:pPr>
            <a:r>
              <a:rPr lang="en-US" sz="2800">
                <a:solidFill>
                  <a:srgbClr val="FF0000"/>
                </a:solidFill>
              </a:rPr>
              <a:t>Select the example with an independent clause in bold.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A: Even though he likes jam, </a:t>
            </a:r>
            <a:r>
              <a:rPr lang="en-US" sz="2800" b="1">
                <a:solidFill>
                  <a:schemeClr val="dk1"/>
                </a:solidFill>
              </a:rPr>
              <a:t>he hates marmalade.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B: </a:t>
            </a:r>
            <a:r>
              <a:rPr lang="en-US" sz="2800" b="1">
                <a:solidFill>
                  <a:schemeClr val="dk1"/>
                </a:solidFill>
              </a:rPr>
              <a:t>Even though he likes jam</a:t>
            </a:r>
            <a:r>
              <a:rPr lang="en-US" sz="2800">
                <a:solidFill>
                  <a:schemeClr val="dk1"/>
                </a:solidFill>
              </a:rPr>
              <a:t>, he hates marmalade.</a:t>
            </a:r>
            <a:endParaRPr/>
          </a:p>
        </p:txBody>
      </p:sp>
      <p:sp>
        <p:nvSpPr>
          <p:cNvPr id="382" name="Google Shape;382;p42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3" name="Google Shape;383;p4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43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" name="Google Shape;389;p43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3" name="Google Shape;393;p43"/>
          <p:cNvSpPr txBox="1"/>
          <p:nvPr/>
        </p:nvSpPr>
        <p:spPr>
          <a:xfrm>
            <a:off x="889000" y="2391844"/>
            <a:ext cx="10541100" cy="22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Char char="•"/>
            </a:pPr>
            <a:r>
              <a:rPr lang="en-US" sz="2800">
                <a:solidFill>
                  <a:srgbClr val="FF0000"/>
                </a:solidFill>
              </a:rPr>
              <a:t>Which describes a dependent clause?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A: A dependent clause (or subordinate clause) is one that cannot stand alone as a complete sentence because it does not express a complete thought.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B: A dependent clause can be a simple sentence.</a:t>
            </a:r>
            <a:endParaRPr/>
          </a:p>
        </p:txBody>
      </p:sp>
      <p:sp>
        <p:nvSpPr>
          <p:cNvPr id="394" name="Google Shape;394;p43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5" name="Google Shape;395;p4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4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44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2" name="Google Shape;402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4" name="Google Shape;404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5" name="Google Shape;405;p44"/>
          <p:cNvSpPr txBox="1"/>
          <p:nvPr/>
        </p:nvSpPr>
        <p:spPr>
          <a:xfrm>
            <a:off x="889000" y="2391844"/>
            <a:ext cx="10541100" cy="15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Char char="•"/>
            </a:pPr>
            <a:r>
              <a:rPr lang="en-US" sz="2800">
                <a:solidFill>
                  <a:srgbClr val="FF0000"/>
                </a:solidFill>
              </a:rPr>
              <a:t>Select the example with a dependent clause in bold</a:t>
            </a:r>
            <a:r>
              <a:rPr lang="en-US" sz="2800">
                <a:solidFill>
                  <a:schemeClr val="dk1"/>
                </a:solidFill>
              </a:rPr>
              <a:t>.</a:t>
            </a:r>
            <a:endParaRPr sz="2800">
              <a:solidFill>
                <a:schemeClr val="dk1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A: </a:t>
            </a:r>
            <a:r>
              <a:rPr lang="en-US" sz="2800" b="1">
                <a:solidFill>
                  <a:schemeClr val="dk1"/>
                </a:solidFill>
              </a:rPr>
              <a:t>The wax is melting</a:t>
            </a:r>
            <a:r>
              <a:rPr lang="en-US" sz="2800">
                <a:solidFill>
                  <a:schemeClr val="dk1"/>
                </a:solidFill>
              </a:rPr>
              <a:t> because it's too hot.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B: The wax is melting </a:t>
            </a:r>
            <a:r>
              <a:rPr lang="en-US" sz="2800" b="1">
                <a:solidFill>
                  <a:schemeClr val="dk1"/>
                </a:solidFill>
              </a:rPr>
              <a:t>because it's too hot</a:t>
            </a:r>
            <a:r>
              <a:rPr lang="en-US" sz="2800">
                <a:solidFill>
                  <a:schemeClr val="dk1"/>
                </a:solidFill>
              </a:rPr>
              <a:t>.</a:t>
            </a:r>
            <a:endParaRPr/>
          </a:p>
        </p:txBody>
      </p:sp>
      <p:sp>
        <p:nvSpPr>
          <p:cNvPr id="406" name="Google Shape;406;p44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7" name="Google Shape;407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45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p45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4" name="Google Shape;414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6" name="Google Shape;416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7" name="Google Shape;417;p45"/>
          <p:cNvSpPr txBox="1"/>
          <p:nvPr/>
        </p:nvSpPr>
        <p:spPr>
          <a:xfrm>
            <a:off x="889000" y="2391844"/>
            <a:ext cx="10541100" cy="15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Char char="•"/>
            </a:pPr>
            <a:r>
              <a:rPr lang="en-US" sz="2800">
                <a:solidFill>
                  <a:srgbClr val="FF0000"/>
                </a:solidFill>
              </a:rPr>
              <a:t>Select the example with a dependent clause in bold.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A: </a:t>
            </a:r>
            <a:r>
              <a:rPr lang="en-US" sz="2800" b="1">
                <a:solidFill>
                  <a:schemeClr val="dk1"/>
                </a:solidFill>
              </a:rPr>
              <a:t>Your sauce has ruined my hamburger</a:t>
            </a:r>
            <a:r>
              <a:rPr lang="en-US" sz="2800">
                <a:solidFill>
                  <a:schemeClr val="dk1"/>
                </a:solidFill>
              </a:rPr>
              <a:t>, which is not funny.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B: Your sauce has ruined my hamburger, </a:t>
            </a:r>
            <a:r>
              <a:rPr lang="en-US" sz="2800" b="1">
                <a:solidFill>
                  <a:schemeClr val="dk1"/>
                </a:solidFill>
              </a:rPr>
              <a:t>which is not funny</a:t>
            </a:r>
            <a:r>
              <a:rPr lang="en-US" sz="2800">
                <a:solidFill>
                  <a:schemeClr val="dk1"/>
                </a:solidFill>
              </a:rPr>
              <a:t>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45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9" name="Google Shape;419;p4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46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46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6" name="Google Shape;426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9" name="Google Shape;429;p46"/>
          <p:cNvSpPr txBox="1"/>
          <p:nvPr/>
        </p:nvSpPr>
        <p:spPr>
          <a:xfrm>
            <a:off x="889000" y="2391844"/>
            <a:ext cx="10541100" cy="22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Char char="•"/>
            </a:pPr>
            <a:r>
              <a:rPr lang="en-US" sz="2800">
                <a:solidFill>
                  <a:srgbClr val="FF0000"/>
                </a:solidFill>
              </a:rPr>
              <a:t>Select the example with an independent clause in bold.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A: Ever since you have given up smoking, </a:t>
            </a:r>
            <a:r>
              <a:rPr lang="en-US" sz="2800" b="1">
                <a:solidFill>
                  <a:schemeClr val="dk1"/>
                </a:solidFill>
              </a:rPr>
              <a:t>you get annoyed easily.</a:t>
            </a:r>
            <a:endParaRPr sz="2800">
              <a:solidFill>
                <a:schemeClr val="dk1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solidFill>
                  <a:schemeClr val="dk1"/>
                </a:solidFill>
              </a:rPr>
              <a:t>B: </a:t>
            </a:r>
            <a:r>
              <a:rPr lang="en-US" sz="2800" b="1">
                <a:solidFill>
                  <a:schemeClr val="dk1"/>
                </a:solidFill>
              </a:rPr>
              <a:t>Ever since you have given up smoking</a:t>
            </a:r>
            <a:r>
              <a:rPr lang="en-US" sz="2800">
                <a:solidFill>
                  <a:schemeClr val="dk1"/>
                </a:solidFill>
              </a:rPr>
              <a:t>, you get annoyed easily.</a:t>
            </a:r>
            <a:endParaRPr/>
          </a:p>
        </p:txBody>
      </p:sp>
      <p:sp>
        <p:nvSpPr>
          <p:cNvPr id="430" name="Google Shape;430;p46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1" name="Google Shape;431;p4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6" name="Google Shape;436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437" name="Google Shape;437;p47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07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47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n-US" sz="54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9" name="Google Shape;439;p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440" name="Google Shape;440;p47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1" name="Google Shape;441;p47"/>
          <p:cNvPicPr preferRelativeResize="0"/>
          <p:nvPr/>
        </p:nvPicPr>
        <p:blipFill rotWithShape="1">
          <a:blip r:embed="rId5">
            <a:alphaModFix/>
          </a:blip>
          <a:srcRect t="27876" b="25427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  <p:pic>
        <p:nvPicPr>
          <p:cNvPr id="442" name="Google Shape;442;p4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67466" y="542565"/>
            <a:ext cx="2758843" cy="7530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28</Slides>
  <Notes>28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majd jeraisi</cp:lastModifiedBy>
  <cp:revision>1</cp:revision>
  <dcterms:modified xsi:type="dcterms:W3CDTF">2024-02-27T13:05:42Z</dcterms:modified>
</cp:coreProperties>
</file>