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5" r:id="rId3"/>
    <p:sldId id="306" r:id="rId4"/>
    <p:sldId id="307" r:id="rId5"/>
    <p:sldId id="261" r:id="rId6"/>
    <p:sldId id="262" r:id="rId7"/>
    <p:sldId id="263" r:id="rId8"/>
    <p:sldId id="264" r:id="rId9"/>
    <p:sldId id="265" r:id="rId10"/>
    <p:sldId id="266" r:id="rId11"/>
    <p:sldId id="267" r:id="rId12"/>
    <p:sldId id="268" r:id="rId13"/>
    <p:sldId id="269" r:id="rId14"/>
    <p:sldId id="271" r:id="rId15"/>
    <p:sldId id="272" r:id="rId16"/>
    <p:sldId id="273" r:id="rId17"/>
    <p:sldId id="274" r:id="rId18"/>
    <p:sldId id="275" r:id="rId19"/>
    <p:sldId id="276" r:id="rId20"/>
    <p:sldId id="278" r:id="rId21"/>
    <p:sldId id="279" r:id="rId22"/>
    <p:sldId id="280" r:id="rId23"/>
    <p:sldId id="281" r:id="rId24"/>
    <p:sldId id="282" r:id="rId25"/>
    <p:sldId id="283" r:id="rId26"/>
    <p:sldId id="284" r:id="rId27"/>
    <p:sldId id="285" r:id="rId28"/>
    <p:sldId id="286" r:id="rId29"/>
    <p:sldId id="288" r:id="rId30"/>
    <p:sldId id="289" r:id="rId31"/>
    <p:sldId id="290" r:id="rId32"/>
    <p:sldId id="291" r:id="rId33"/>
    <p:sldId id="292" r:id="rId34"/>
    <p:sldId id="293" r:id="rId35"/>
    <p:sldId id="294" r:id="rId36"/>
    <p:sldId id="295" r:id="rId37"/>
    <p:sldId id="296" r:id="rId38"/>
    <p:sldId id="308" r:id="rId39"/>
    <p:sldId id="309" r:id="rId40"/>
    <p:sldId id="30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p:scale>
          <a:sx n="81" d="100"/>
          <a:sy n="81" d="100"/>
        </p:scale>
        <p:origin x="-312"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5280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 y="422122"/>
            <a:ext cx="9379130" cy="1972334"/>
          </a:xfrm>
          <a:prstGeom prst="rect">
            <a:avLst/>
          </a:prstGeom>
        </p:spPr>
      </p:pic>
      <p:pic>
        <p:nvPicPr>
          <p:cNvPr id="13" name="Picture 12"/>
          <p:cNvPicPr>
            <a:picLocks noChangeAspect="1"/>
          </p:cNvPicPr>
          <p:nvPr/>
        </p:nvPicPr>
        <p:blipFill>
          <a:blip r:embed="rId6"/>
          <a:stretch>
            <a:fillRect/>
          </a:stretch>
        </p:blipFill>
        <p:spPr>
          <a:xfrm>
            <a:off x="4911634" y="2909712"/>
            <a:ext cx="7171509" cy="2054173"/>
          </a:xfrm>
          <a:prstGeom prst="rect">
            <a:avLst/>
          </a:prstGeom>
        </p:spPr>
      </p:pic>
      <p:sp>
        <p:nvSpPr>
          <p:cNvPr id="14" name="TextBox 13"/>
          <p:cNvSpPr txBox="1"/>
          <p:nvPr/>
        </p:nvSpPr>
        <p:spPr>
          <a:xfrm>
            <a:off x="70313" y="531126"/>
            <a:ext cx="9112875" cy="1938992"/>
          </a:xfrm>
          <a:prstGeom prst="rect">
            <a:avLst/>
          </a:prstGeom>
          <a:noFill/>
        </p:spPr>
        <p:txBody>
          <a:bodyPr wrap="squar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E-Commerce </a:t>
            </a:r>
            <a:endParaRPr lang="en-US" sz="4000" b="1" dirty="0" smtClean="0">
              <a:solidFill>
                <a:schemeClr val="bg1"/>
              </a:solidFill>
              <a:latin typeface="Tajawal Medium" panose="00000600000000000000" pitchFamily="2" charset="-78"/>
              <a:cs typeface="Tajawal Medium" panose="00000600000000000000" pitchFamily="2" charset="-78"/>
            </a:endParaRPr>
          </a:p>
          <a:p>
            <a:r>
              <a:rPr lang="en-US" sz="4000" b="1" dirty="0" smtClean="0">
                <a:solidFill>
                  <a:srgbClr val="FFFF00"/>
                </a:solidFill>
                <a:latin typeface="Tajawal Medium" panose="00000600000000000000" pitchFamily="2" charset="-78"/>
                <a:cs typeface="Tajawal Medium" panose="00000600000000000000" pitchFamily="2" charset="-78"/>
              </a:rPr>
              <a:t>Prepared </a:t>
            </a:r>
            <a:r>
              <a:rPr lang="en-US" sz="4000" b="1" dirty="0">
                <a:solidFill>
                  <a:srgbClr val="FFFF00"/>
                </a:solidFill>
                <a:latin typeface="Tajawal Medium" panose="00000600000000000000" pitchFamily="2" charset="-78"/>
                <a:cs typeface="Tajawal Medium" panose="00000600000000000000" pitchFamily="2" charset="-78"/>
              </a:rPr>
              <a:t>by Dr. Adam Yagoub</a:t>
            </a:r>
          </a:p>
          <a:p>
            <a:r>
              <a:rPr lang="en-US" sz="4000" b="1" dirty="0">
                <a:solidFill>
                  <a:srgbClr val="FF9518"/>
                </a:solidFill>
                <a:latin typeface="Tajawal Medium" panose="00000600000000000000" pitchFamily="2" charset="-78"/>
                <a:cs typeface="Tajawal Medium" panose="00000600000000000000" pitchFamily="2" charset="-78"/>
              </a:rPr>
              <a:t>Lecture 9</a:t>
            </a:r>
          </a:p>
        </p:txBody>
      </p:sp>
      <p:sp>
        <p:nvSpPr>
          <p:cNvPr id="17" name="TextBox 16"/>
          <p:cNvSpPr txBox="1"/>
          <p:nvPr/>
        </p:nvSpPr>
        <p:spPr>
          <a:xfrm>
            <a:off x="5173537" y="3154048"/>
            <a:ext cx="7097486" cy="1754326"/>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MGM 212</a:t>
            </a:r>
          </a:p>
          <a:p>
            <a:r>
              <a:rPr lang="en-US" sz="3600" b="1" dirty="0">
                <a:solidFill>
                  <a:srgbClr val="FFFF00"/>
                </a:solidFill>
                <a:latin typeface="Tajawal Medium" panose="00000600000000000000" pitchFamily="2" charset="-78"/>
                <a:cs typeface="Tajawal Medium" panose="00000600000000000000" pitchFamily="2" charset="-78"/>
              </a:rPr>
              <a:t>Analysis and design.</a:t>
            </a:r>
          </a:p>
          <a:p>
            <a:endParaRPr lang="en-US" sz="36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buNone/>
            </a:pPr>
            <a:r>
              <a:rPr lang="en-US" dirty="0"/>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b="1" dirty="0">
                <a:solidFill>
                  <a:srgbClr val="00B050"/>
                </a:solidFill>
              </a:rPr>
              <a:t>Lecture </a:t>
            </a:r>
            <a:r>
              <a:rPr lang="en-US" b="1" dirty="0" smtClean="0">
                <a:solidFill>
                  <a:srgbClr val="00B050"/>
                </a:solidFill>
              </a:rPr>
              <a:t>9: Analysis and design.</a:t>
            </a:r>
          </a:p>
          <a:p>
            <a:pPr marL="0" indent="0">
              <a:buNone/>
            </a:pPr>
            <a:r>
              <a:rPr lang="en-US" dirty="0" smtClean="0"/>
              <a:t>Lecture 10: Implementation </a:t>
            </a:r>
            <a:r>
              <a:rPr lang="en-US" dirty="0"/>
              <a:t>and </a:t>
            </a:r>
            <a:r>
              <a:rPr lang="en-US" dirty="0" smtClean="0"/>
              <a:t>maintenance.</a:t>
            </a:r>
          </a:p>
          <a:p>
            <a:pPr marL="0" indent="0">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3276803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36274"/>
            <a:ext cx="10622280" cy="4351338"/>
          </a:xfrm>
        </p:spPr>
        <p:txBody>
          <a:bodyPr>
            <a:normAutofit/>
          </a:bodyPr>
          <a:lstStyle/>
          <a:p>
            <a:pPr marL="0" indent="0">
              <a:buNone/>
            </a:pPr>
            <a:r>
              <a:rPr lang="en-US" b="1" dirty="0" smtClean="0"/>
              <a:t>1. Introduction.</a:t>
            </a:r>
            <a:endParaRPr lang="en-US" b="1" dirty="0"/>
          </a:p>
          <a:p>
            <a:pPr marL="0" indent="0">
              <a:buNone/>
            </a:pPr>
            <a:r>
              <a:rPr lang="en-US" b="1" dirty="0" smtClean="0"/>
              <a:t>2. Analysis </a:t>
            </a:r>
            <a:r>
              <a:rPr lang="en-US" b="1" dirty="0"/>
              <a:t>for </a:t>
            </a:r>
            <a:r>
              <a:rPr lang="en-US" b="1" dirty="0" smtClean="0"/>
              <a:t>e-business.</a:t>
            </a:r>
            <a:endParaRPr lang="en-US" b="1" dirty="0"/>
          </a:p>
          <a:p>
            <a:pPr marL="0" indent="0">
              <a:buNone/>
            </a:pPr>
            <a:r>
              <a:rPr lang="en-US" b="1" dirty="0" smtClean="0"/>
              <a:t>3. Process modelling.</a:t>
            </a:r>
            <a:endParaRPr lang="en-US" b="1" dirty="0"/>
          </a:p>
          <a:p>
            <a:pPr marL="0" indent="0">
              <a:buNone/>
            </a:pPr>
            <a:r>
              <a:rPr lang="en-US" b="1" dirty="0" smtClean="0"/>
              <a:t>4. Data modelling.</a:t>
            </a:r>
            <a:endParaRPr lang="en-US" b="1" dirty="0"/>
          </a:p>
          <a:p>
            <a:pPr marL="0" indent="0">
              <a:buNone/>
            </a:pPr>
            <a:r>
              <a:rPr lang="en-US" b="1" dirty="0" smtClean="0"/>
              <a:t>5. Design </a:t>
            </a:r>
            <a:r>
              <a:rPr lang="en-US" b="1" dirty="0"/>
              <a:t>for </a:t>
            </a:r>
            <a:r>
              <a:rPr lang="en-US" b="1" dirty="0" smtClean="0"/>
              <a:t>e-business.</a:t>
            </a:r>
          </a:p>
          <a:p>
            <a:pPr marL="0" indent="0">
              <a:buNone/>
            </a:pPr>
            <a:r>
              <a:rPr lang="en-US" b="1" dirty="0"/>
              <a:t>6. User-</a:t>
            </a:r>
            <a:r>
              <a:rPr lang="en-US" b="1" dirty="0" err="1"/>
              <a:t>centred</a:t>
            </a:r>
            <a:r>
              <a:rPr lang="en-US" b="1" dirty="0"/>
              <a:t> site </a:t>
            </a:r>
            <a:r>
              <a:rPr lang="en-US" b="1" dirty="0" smtClean="0"/>
              <a:t>design.</a:t>
            </a:r>
          </a:p>
          <a:p>
            <a:pPr marL="0" indent="0">
              <a:buNone/>
            </a:pPr>
            <a:r>
              <a:rPr lang="en-US" b="1" dirty="0" smtClean="0"/>
              <a:t>7. </a:t>
            </a:r>
            <a:r>
              <a:rPr lang="en-US" b="1" dirty="0"/>
              <a:t>Security design for </a:t>
            </a:r>
            <a:r>
              <a:rPr lang="en-US" b="1" dirty="0" smtClean="0"/>
              <a:t>e-business.</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259143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074" y="2043864"/>
            <a:ext cx="10515600" cy="4351338"/>
          </a:xfrm>
        </p:spPr>
        <p:txBody>
          <a:bodyPr/>
          <a:lstStyle/>
          <a:p>
            <a:pPr marL="0" indent="0" algn="just">
              <a:buNone/>
            </a:pPr>
            <a:r>
              <a:rPr lang="en-US" b="1" dirty="0"/>
              <a:t>After completing this chapter the student should be able to:</a:t>
            </a:r>
          </a:p>
          <a:p>
            <a:pPr marL="0" indent="0" algn="just">
              <a:buNone/>
            </a:pPr>
            <a:r>
              <a:rPr lang="en-US" dirty="0"/>
              <a:t>1. Summarize approaches for </a:t>
            </a:r>
            <a:r>
              <a:rPr lang="en-US" dirty="0" smtClean="0"/>
              <a:t>analyzing </a:t>
            </a:r>
            <a:r>
              <a:rPr lang="en-US" dirty="0"/>
              <a:t>requirements for e-business systems</a:t>
            </a:r>
          </a:p>
          <a:p>
            <a:pPr marL="0" indent="0" algn="just">
              <a:buNone/>
            </a:pPr>
            <a:r>
              <a:rPr lang="en-US" dirty="0"/>
              <a:t>2. Identify key elements of approaches to improve the interface design and security design of e-commerce systems.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3"/>
          <a:stretch>
            <a:fillRect/>
          </a:stretch>
        </p:blipFill>
        <p:spPr>
          <a:xfrm>
            <a:off x="12072675" y="2204822"/>
            <a:ext cx="238650" cy="2709534"/>
          </a:xfrm>
          <a:prstGeom prst="rect">
            <a:avLst/>
          </a:prstGeom>
        </p:spPr>
      </p:pic>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Learning Outcomes </a:t>
            </a:r>
            <a:endParaRPr lang="en-US" sz="4000" dirty="0">
              <a:solidFill>
                <a:srgbClr val="FFFF00"/>
              </a:solidFill>
            </a:endParaRPr>
          </a:p>
        </p:txBody>
      </p:sp>
    </p:spTree>
    <p:extLst>
      <p:ext uri="{BB962C8B-B14F-4D97-AF65-F5344CB8AC3E}">
        <p14:creationId xmlns:p14="http://schemas.microsoft.com/office/powerpoint/2010/main" val="440667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9451" y="1825625"/>
            <a:ext cx="11194869" cy="4351338"/>
          </a:xfrm>
        </p:spPr>
        <p:txBody>
          <a:bodyPr>
            <a:normAutofit/>
          </a:bodyPr>
          <a:lstStyle/>
          <a:p>
            <a:pPr marL="0" indent="0" algn="just">
              <a:buNone/>
            </a:pPr>
            <a:r>
              <a:rPr lang="en-US" b="1" dirty="0" smtClean="0">
                <a:solidFill>
                  <a:srgbClr val="FF0000"/>
                </a:solidFill>
              </a:rPr>
              <a:t>1. Introduction:</a:t>
            </a:r>
          </a:p>
          <a:p>
            <a:pPr marL="0" indent="0" algn="just">
              <a:buNone/>
            </a:pPr>
            <a:r>
              <a:rPr lang="en-US" dirty="0"/>
              <a:t> The chapter is intended to provide managers with an appreciation of some analysis and design techniques for e-business, to provide familiarity with techniques such as process analysis, data modelling and use-case design. This familiarity should aid collaboration when the managers are involved in discussing the requirements of the system with technical staff. It is in two main parts. </a:t>
            </a:r>
            <a:r>
              <a:rPr lang="en-US" dirty="0">
                <a:solidFill>
                  <a:srgbClr val="FF0000"/>
                </a:solidFill>
              </a:rPr>
              <a:t>In the first part </a:t>
            </a:r>
            <a:r>
              <a:rPr lang="en-US" dirty="0"/>
              <a:t>we review analysis techniques and in particular process analysis for re-engineering which is important in many e-business implementations. We also touch on data modelling. Data modelling is not described in detail since this is a very well established technique.</a:t>
            </a:r>
          </a:p>
          <a:p>
            <a:pPr marL="0" indent="0" algn="just">
              <a:buNone/>
            </a:pPr>
            <a:endParaRPr lang="en-US" b="1" dirty="0" smtClean="0">
              <a:solidFill>
                <a:srgbClr val="FF0000"/>
              </a:solidFill>
            </a:endParaRP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7" y="2043864"/>
            <a:ext cx="11255582" cy="3866789"/>
          </a:xfrm>
        </p:spPr>
        <p:txBody>
          <a:bodyPr>
            <a:normAutofit/>
          </a:bodyPr>
          <a:lstStyle/>
          <a:p>
            <a:pPr marL="0" indent="0" algn="just">
              <a:buNone/>
            </a:pPr>
            <a:r>
              <a:rPr lang="en-US" dirty="0">
                <a:solidFill>
                  <a:srgbClr val="FF0000"/>
                </a:solidFill>
              </a:rPr>
              <a:t>The second part </a:t>
            </a:r>
            <a:r>
              <a:rPr lang="en-US" dirty="0"/>
              <a:t>looks at the design of e-business systems. The techniques described are aimed at improving the information quality of end-users of e-business systems – ensuring information is timely and secure, has the correct content in terms of accuracy, relevance and completeness, and is in a form that is easy to interpret. The section on architectural design looks at how systems are integrated to improve flow of information and also to achieve timely delivery of information.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43864"/>
            <a:ext cx="11242520" cy="3866789"/>
          </a:xfrm>
        </p:spPr>
        <p:txBody>
          <a:bodyPr>
            <a:normAutofit fontScale="92500"/>
          </a:bodyPr>
          <a:lstStyle/>
          <a:p>
            <a:pPr marL="0" indent="0" algn="just">
              <a:buNone/>
            </a:pPr>
            <a:r>
              <a:rPr lang="en-US" b="1" dirty="0" smtClean="0">
                <a:solidFill>
                  <a:srgbClr val="FF0000"/>
                </a:solidFill>
              </a:rPr>
              <a:t>2. Analysis </a:t>
            </a:r>
            <a:r>
              <a:rPr lang="en-US" b="1" dirty="0">
                <a:solidFill>
                  <a:srgbClr val="FF0000"/>
                </a:solidFill>
              </a:rPr>
              <a:t>for </a:t>
            </a:r>
            <a:r>
              <a:rPr lang="en-US" b="1" dirty="0" smtClean="0">
                <a:solidFill>
                  <a:srgbClr val="FF0000"/>
                </a:solidFill>
              </a:rPr>
              <a:t>e-business:</a:t>
            </a:r>
          </a:p>
          <a:p>
            <a:pPr marL="0" indent="0" algn="just">
              <a:buNone/>
            </a:pPr>
            <a:r>
              <a:rPr lang="en-US" dirty="0"/>
              <a:t>Analysis for e-business is concerned with understanding the business and user requirements for a new system. Typical analysis activity can be broken down into: understanding the current process and then reviewing possible alternatives for implementing the e-business solution. In the following sections we will review different techniques that enable us to summarize the operation of current processes and proposed e-business processes. In this section we focus on using diagrams to demonstrate the business processes. User requirements capture techniques that help determine the function required by a system are described in the Focus on user-</a:t>
            </a:r>
            <a:r>
              <a:rPr lang="en-US" dirty="0" err="1"/>
              <a:t>centred</a:t>
            </a:r>
            <a:r>
              <a:rPr lang="en-US" dirty="0"/>
              <a:t> site design section.</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6867" y="2049009"/>
            <a:ext cx="11129554" cy="4351338"/>
          </a:xfrm>
        </p:spPr>
        <p:txBody>
          <a:bodyPr>
            <a:normAutofit/>
          </a:bodyPr>
          <a:lstStyle/>
          <a:p>
            <a:pPr marL="0" indent="0" algn="just">
              <a:buNone/>
            </a:pPr>
            <a:r>
              <a:rPr lang="en-US" dirty="0"/>
              <a:t>Analysts recognize that delivering quality information to employees and partners, or exchanging it between processes, is the key to building information systems that improve efficiency and customer service. </a:t>
            </a:r>
            <a:r>
              <a:rPr lang="en-US" b="1" dirty="0">
                <a:solidFill>
                  <a:srgbClr val="FF0000"/>
                </a:solidFill>
              </a:rPr>
              <a:t>Pant and Ravichandran </a:t>
            </a:r>
            <a:r>
              <a:rPr lang="en-US" dirty="0" smtClean="0"/>
              <a:t>say</a:t>
            </a:r>
            <a:r>
              <a:rPr lang="en-US" dirty="0"/>
              <a:t>:</a:t>
            </a:r>
          </a:p>
          <a:p>
            <a:pPr marL="0" indent="0" algn="just">
              <a:buNone/>
            </a:pPr>
            <a:r>
              <a:rPr lang="en-US" dirty="0" smtClean="0">
                <a:solidFill>
                  <a:srgbClr val="FF0000"/>
                </a:solidFill>
              </a:rPr>
              <a:t>Information</a:t>
            </a:r>
            <a:r>
              <a:rPr lang="en-US" dirty="0" smtClean="0"/>
              <a:t> </a:t>
            </a:r>
            <a:r>
              <a:rPr lang="en-US" dirty="0"/>
              <a:t>is an agent of coordination and control and serves as a glue that holds together </a:t>
            </a:r>
            <a:r>
              <a:rPr lang="en-US" dirty="0" smtClean="0"/>
              <a:t>organizations, </a:t>
            </a:r>
            <a:r>
              <a:rPr lang="en-US" dirty="0"/>
              <a:t>franchises, supply chains and distribution channels. Along with material and other resource flows, information flows must also be handled effectively in any </a:t>
            </a:r>
            <a:r>
              <a:rPr lang="en-US" dirty="0" smtClean="0"/>
              <a:t>organization.</a:t>
            </a: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61703" y="1825625"/>
            <a:ext cx="11038114" cy="4351338"/>
          </a:xfrm>
        </p:spPr>
        <p:txBody>
          <a:bodyPr>
            <a:normAutofit/>
          </a:bodyPr>
          <a:lstStyle/>
          <a:p>
            <a:pPr marL="0" indent="0" algn="just">
              <a:buNone/>
            </a:pPr>
            <a:r>
              <a:rPr lang="en-US" b="1" dirty="0" smtClean="0">
                <a:solidFill>
                  <a:srgbClr val="FF0000"/>
                </a:solidFill>
              </a:rPr>
              <a:t>- Workflow </a:t>
            </a:r>
            <a:r>
              <a:rPr lang="en-US" b="1" dirty="0">
                <a:solidFill>
                  <a:srgbClr val="FF0000"/>
                </a:solidFill>
              </a:rPr>
              <a:t>management</a:t>
            </a:r>
          </a:p>
          <a:p>
            <a:pPr marL="0" indent="0" algn="just">
              <a:buNone/>
            </a:pPr>
            <a:r>
              <a:rPr lang="en-US" dirty="0" smtClean="0"/>
              <a:t>Analyzing </a:t>
            </a:r>
            <a:r>
              <a:rPr lang="en-US" dirty="0"/>
              <a:t>and revising an organization’s workflow as part of workflow management (WFM) is a concept that is integral to many e-business applications, so before we look at process analysis techniques, let us look at why workflow is integral to e-business. </a:t>
            </a:r>
            <a:r>
              <a:rPr lang="en-US" dirty="0">
                <a:solidFill>
                  <a:srgbClr val="FF0000"/>
                </a:solidFill>
              </a:rPr>
              <a:t>WFM was defined by </a:t>
            </a:r>
            <a:r>
              <a:rPr lang="en-US" dirty="0" smtClean="0">
                <a:solidFill>
                  <a:srgbClr val="FF0000"/>
                </a:solidFill>
              </a:rPr>
              <a:t>the Workflow </a:t>
            </a:r>
            <a:r>
              <a:rPr lang="en-US" dirty="0">
                <a:solidFill>
                  <a:srgbClr val="FF0000"/>
                </a:solidFill>
              </a:rPr>
              <a:t>Management Coalition (</a:t>
            </a:r>
            <a:r>
              <a:rPr lang="en-US" dirty="0" smtClean="0">
                <a:solidFill>
                  <a:srgbClr val="FF0000"/>
                </a:solidFill>
              </a:rPr>
              <a:t>WfMC) </a:t>
            </a:r>
            <a:r>
              <a:rPr lang="en-US" dirty="0" smtClean="0"/>
              <a:t>as the </a:t>
            </a:r>
            <a:r>
              <a:rPr lang="en-US" dirty="0"/>
              <a:t>automation of a business process, in whole or part during which documents, information or tasks are passed from one participant to another for action, according to a set of procedural rules.</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Rectangle 7"/>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135991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8383" y="1936274"/>
            <a:ext cx="10515600" cy="4351338"/>
          </a:xfrm>
        </p:spPr>
        <p:txBody>
          <a:bodyPr>
            <a:normAutofit/>
          </a:bodyPr>
          <a:lstStyle/>
          <a:p>
            <a:pPr marL="0" indent="0" algn="just">
              <a:buNone/>
            </a:pPr>
            <a:r>
              <a:rPr lang="en-US" b="1" dirty="0">
                <a:solidFill>
                  <a:srgbClr val="FF0000"/>
                </a:solidFill>
              </a:rPr>
              <a:t>3</a:t>
            </a:r>
            <a:r>
              <a:rPr lang="en-US" b="1" dirty="0" smtClean="0">
                <a:solidFill>
                  <a:srgbClr val="FF0000"/>
                </a:solidFill>
              </a:rPr>
              <a:t>. Process </a:t>
            </a:r>
            <a:r>
              <a:rPr lang="en-US" b="1" dirty="0">
                <a:solidFill>
                  <a:srgbClr val="FF0000"/>
                </a:solidFill>
              </a:rPr>
              <a:t>modelling</a:t>
            </a:r>
            <a:r>
              <a:rPr lang="en-US" b="1" dirty="0" smtClean="0">
                <a:solidFill>
                  <a:srgbClr val="FF0000"/>
                </a:solidFill>
              </a:rPr>
              <a:t>:</a:t>
            </a:r>
          </a:p>
          <a:p>
            <a:pPr marL="0" indent="0" algn="just">
              <a:buNone/>
            </a:pPr>
            <a:r>
              <a:rPr lang="en-US" dirty="0"/>
              <a:t>Traditional approaches to process analysis use established systems analysis and design methods that are part of methodologies such as Structured Systems Analysis and Design Methodology (SSADM), like the data flow diagram technique . </a:t>
            </a:r>
            <a:r>
              <a:rPr lang="en-US" b="1" dirty="0"/>
              <a:t>Such approaches often use a hierarchical method of establishing</a:t>
            </a:r>
          </a:p>
          <a:p>
            <a:pPr marL="0" indent="0" algn="just">
              <a:buNone/>
            </a:pPr>
            <a:r>
              <a:rPr lang="en-US" dirty="0"/>
              <a:t>- the processes and their constituent sub-processes</a:t>
            </a:r>
          </a:p>
          <a:p>
            <a:pPr marL="0" indent="0" algn="just">
              <a:buNone/>
            </a:pPr>
            <a:r>
              <a:rPr lang="en-US" dirty="0"/>
              <a:t>- the dependencies between processes</a:t>
            </a:r>
          </a:p>
          <a:p>
            <a:pPr marL="0" indent="0" algn="just">
              <a:buNone/>
            </a:pPr>
            <a:r>
              <a:rPr lang="en-US" dirty="0"/>
              <a:t>- the inputs (resources) needed by the processes and the outputs.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9009"/>
            <a:ext cx="11011988" cy="4168911"/>
          </a:xfrm>
        </p:spPr>
        <p:txBody>
          <a:bodyPr>
            <a:normAutofit/>
          </a:bodyPr>
          <a:lstStyle/>
          <a:p>
            <a:pPr marL="0" indent="0" algn="just">
              <a:buNone/>
            </a:pPr>
            <a:r>
              <a:rPr lang="en-US" b="1" dirty="0" smtClean="0">
                <a:solidFill>
                  <a:srgbClr val="FF0000"/>
                </a:solidFill>
              </a:rPr>
              <a:t>- Process </a:t>
            </a:r>
            <a:r>
              <a:rPr lang="en-US" b="1" dirty="0">
                <a:solidFill>
                  <a:srgbClr val="FF0000"/>
                </a:solidFill>
              </a:rPr>
              <a:t>mapping</a:t>
            </a:r>
          </a:p>
          <a:p>
            <a:pPr marL="0" indent="0" algn="just">
              <a:buNone/>
            </a:pPr>
            <a:r>
              <a:rPr lang="en-US" dirty="0"/>
              <a:t>Existing business processes often overlap between different functional areas of a business. So, before detailed activities are identified the analyst needs to identify where in the organization processes occur and who is responsible for them. This procedure is often known as ‘process mapping’.</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5" y="1825625"/>
            <a:ext cx="10957315" cy="4351338"/>
          </a:xfrm>
        </p:spPr>
        <p:txBody>
          <a:bodyPr>
            <a:normAutofit/>
          </a:bodyPr>
          <a:lstStyle/>
          <a:p>
            <a:pPr marL="0" indent="0" algn="just">
              <a:buNone/>
            </a:pPr>
            <a:r>
              <a:rPr lang="en-US" b="1" dirty="0" smtClean="0">
                <a:solidFill>
                  <a:srgbClr val="FF0000"/>
                </a:solidFill>
              </a:rPr>
              <a:t>- Task </a:t>
            </a:r>
            <a:r>
              <a:rPr lang="en-US" b="1" dirty="0">
                <a:solidFill>
                  <a:srgbClr val="FF0000"/>
                </a:solidFill>
              </a:rPr>
              <a:t>analysis and task decomposition</a:t>
            </a:r>
          </a:p>
          <a:p>
            <a:pPr marL="0" indent="0" algn="just">
              <a:buNone/>
            </a:pPr>
            <a:r>
              <a:rPr lang="en-US" dirty="0"/>
              <a:t>Before a process such as ‘prepare proposal’ can be designed and implemented, a more detailed breakdown is required. This is usually referred to as ‘task analysis</a:t>
            </a:r>
            <a:r>
              <a:rPr lang="en-US" dirty="0" smtClean="0"/>
              <a:t>’.</a:t>
            </a:r>
          </a:p>
          <a:p>
            <a:pPr marL="0" indent="0" algn="just">
              <a:buNone/>
            </a:pPr>
            <a:r>
              <a:rPr lang="en-US" b="1" dirty="0" smtClean="0">
                <a:solidFill>
                  <a:srgbClr val="FF0000"/>
                </a:solidFill>
              </a:rPr>
              <a:t>- Process </a:t>
            </a:r>
            <a:r>
              <a:rPr lang="en-US" b="1" dirty="0">
                <a:solidFill>
                  <a:srgbClr val="FF0000"/>
                </a:solidFill>
              </a:rPr>
              <a:t>dependencies</a:t>
            </a:r>
          </a:p>
          <a:p>
            <a:pPr marL="0" indent="0" algn="just">
              <a:buNone/>
            </a:pPr>
            <a:r>
              <a:rPr lang="en-US" dirty="0"/>
              <a:t>Process dependencies summarize the order in which activities occur according to the business rules that govern the processes. Normally, activities occur in a sequence and are serial; sometimes activities can occur simultaneously, when they are known as parallel.</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825116" y="6542521"/>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8640" y="2049009"/>
            <a:ext cx="10998926" cy="4351338"/>
          </a:xfrm>
        </p:spPr>
        <p:txBody>
          <a:bodyPr/>
          <a:lstStyle/>
          <a:p>
            <a:pPr marL="0" indent="0" algn="just">
              <a:buNone/>
            </a:pPr>
            <a:r>
              <a:rPr lang="en-US" b="1" dirty="0" smtClean="0">
                <a:solidFill>
                  <a:srgbClr val="FF0000"/>
                </a:solidFill>
              </a:rPr>
              <a:t>- Validating </a:t>
            </a:r>
            <a:r>
              <a:rPr lang="en-US" b="1" dirty="0">
                <a:solidFill>
                  <a:srgbClr val="FF0000"/>
                </a:solidFill>
              </a:rPr>
              <a:t>a new process model</a:t>
            </a:r>
          </a:p>
          <a:p>
            <a:pPr marL="0" indent="0" algn="just">
              <a:buNone/>
            </a:pPr>
            <a:r>
              <a:rPr lang="en-US" dirty="0"/>
              <a:t>Whichever method has been used to arrive at the process definition, we need to check that the process definition is </a:t>
            </a:r>
            <a:r>
              <a:rPr lang="en-US" dirty="0" smtClean="0"/>
              <a:t>realistic. When </a:t>
            </a:r>
            <a:r>
              <a:rPr lang="en-US" dirty="0"/>
              <a:t>developing a wish list of process capabilities and corresponding business rules the stages described by David Taylor in his book on concurrent engineering may be useful.</a:t>
            </a:r>
          </a:p>
        </p:txBody>
      </p:sp>
      <p:pic>
        <p:nvPicPr>
          <p:cNvPr id="3" name="Picture 2"/>
          <p:cNvPicPr>
            <a:picLocks noChangeAspect="1"/>
          </p:cNvPicPr>
          <p:nvPr/>
        </p:nvPicPr>
        <p:blipFill>
          <a:blip r:embed="rId2"/>
          <a:stretch>
            <a:fillRect/>
          </a:stretch>
        </p:blipFill>
        <p:spPr>
          <a:xfrm>
            <a:off x="12072675" y="2204822"/>
            <a:ext cx="238650" cy="2709534"/>
          </a:xfrm>
          <a:prstGeom prst="rect">
            <a:avLst/>
          </a:prstGeom>
        </p:spPr>
      </p:pic>
      <p:pic>
        <p:nvPicPr>
          <p:cNvPr id="4" name="Picture 3"/>
          <p:cNvPicPr>
            <a:picLocks noChangeAspect="1"/>
          </p:cNvPicPr>
          <p:nvPr/>
        </p:nvPicPr>
        <p:blipFill>
          <a:blip r:embed="rId3"/>
          <a:stretch>
            <a:fillRect/>
          </a:stretch>
        </p:blipFill>
        <p:spPr>
          <a:xfrm>
            <a:off x="180062" y="213339"/>
            <a:ext cx="11173738" cy="1610200"/>
          </a:xfrm>
          <a:prstGeom prst="rect">
            <a:avLst/>
          </a:prstGeom>
        </p:spPr>
      </p:pic>
      <p:pic>
        <p:nvPicPr>
          <p:cNvPr id="5" name="Picture 4"/>
          <p:cNvPicPr>
            <a:picLocks noChangeAspect="1"/>
          </p:cNvPicPr>
          <p:nvPr/>
        </p:nvPicPr>
        <p:blipFill>
          <a:blip r:embed="rId2"/>
          <a:stretch>
            <a:fillRect/>
          </a:stretch>
        </p:blipFill>
        <p:spPr>
          <a:xfrm>
            <a:off x="-108036" y="2204822"/>
            <a:ext cx="238650" cy="2709534"/>
          </a:xfrm>
          <a:prstGeom prst="rect">
            <a:avLst/>
          </a:prstGeom>
        </p:spPr>
      </p:pic>
      <p:sp>
        <p:nvSpPr>
          <p:cNvPr id="6"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7" name="Picture 6"/>
          <p:cNvPicPr>
            <a:picLocks noChangeAspect="1"/>
          </p:cNvPicPr>
          <p:nvPr/>
        </p:nvPicPr>
        <p:blipFill>
          <a:blip r:embed="rId4"/>
          <a:stretch>
            <a:fillRect/>
          </a:stretch>
        </p:blipFill>
        <p:spPr>
          <a:xfrm>
            <a:off x="2073310" y="6400347"/>
            <a:ext cx="9902229" cy="204838"/>
          </a:xfrm>
          <a:prstGeom prst="rect">
            <a:avLst/>
          </a:prstGeom>
        </p:spPr>
      </p:pic>
      <p:sp>
        <p:nvSpPr>
          <p:cNvPr id="8" name="Rectangle 7"/>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695370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25625"/>
            <a:ext cx="11190267" cy="4574722"/>
          </a:xfrm>
        </p:spPr>
        <p:txBody>
          <a:bodyPr>
            <a:normAutofit/>
          </a:bodyPr>
          <a:lstStyle/>
          <a:p>
            <a:pPr marL="0" indent="0" algn="just">
              <a:buNone/>
            </a:pPr>
            <a:r>
              <a:rPr lang="en-US" b="1" dirty="0">
                <a:solidFill>
                  <a:srgbClr val="FF0000"/>
                </a:solidFill>
              </a:rPr>
              <a:t>4. Data modelling</a:t>
            </a:r>
            <a:r>
              <a:rPr lang="en-US" b="1" dirty="0" smtClean="0">
                <a:solidFill>
                  <a:srgbClr val="FF0000"/>
                </a:solidFill>
              </a:rPr>
              <a:t>:</a:t>
            </a:r>
          </a:p>
          <a:p>
            <a:pPr marL="0" indent="0" algn="just">
              <a:buNone/>
            </a:pPr>
            <a:r>
              <a:rPr lang="en-US" dirty="0"/>
              <a:t>Data modelling of e-business and e-commerce systems uses well established techniques such as normalization that are used for relational database analysis and design. As a consequence, this section is brief in comparison with that on process modelling which introduces some novel techniques.</a:t>
            </a:r>
          </a:p>
          <a:p>
            <a:pPr marL="0" indent="0" algn="just">
              <a:buNone/>
            </a:pPr>
            <a:endParaRPr lang="en-US" dirty="0" smtClean="0">
              <a:solidFill>
                <a:srgbClr val="FF0000"/>
              </a:solidFill>
            </a:endParaRP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29619" y="6504850"/>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8317562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510" y="2043864"/>
            <a:ext cx="11190268" cy="4351338"/>
          </a:xfrm>
        </p:spPr>
        <p:txBody>
          <a:bodyPr>
            <a:normAutofit/>
          </a:bodyPr>
          <a:lstStyle/>
          <a:p>
            <a:pPr marL="0" indent="0" algn="just">
              <a:buNone/>
            </a:pPr>
            <a:r>
              <a:rPr lang="en-US" dirty="0"/>
              <a:t>The approach we use to explore data modelling for e-commerce is to use examples that identify typical elements of data modelling for a sell-side e-commerce </a:t>
            </a:r>
            <a:r>
              <a:rPr lang="en-US" dirty="0" smtClean="0"/>
              <a:t>system. We </a:t>
            </a:r>
            <a:r>
              <a:rPr lang="en-US" dirty="0"/>
              <a:t>will use ER (entity relationship) modelling to review typical structures for these databases. </a:t>
            </a:r>
            <a:r>
              <a:rPr lang="en-US" b="1" dirty="0"/>
              <a:t>In simple ER modelling there are three main </a:t>
            </a:r>
            <a:r>
              <a:rPr lang="en-US" b="1" dirty="0" smtClean="0"/>
              <a:t>stages:</a:t>
            </a:r>
            <a:endParaRPr lang="en-US" b="1"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787677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9119" y="1936274"/>
            <a:ext cx="11025051" cy="4351338"/>
          </a:xfrm>
        </p:spPr>
        <p:txBody>
          <a:bodyPr>
            <a:normAutofit/>
          </a:bodyPr>
          <a:lstStyle/>
          <a:p>
            <a:pPr marL="0" indent="0" algn="just">
              <a:buNone/>
            </a:pPr>
            <a:r>
              <a:rPr lang="en-US" b="1" dirty="0" smtClean="0">
                <a:solidFill>
                  <a:srgbClr val="FF0000"/>
                </a:solidFill>
              </a:rPr>
              <a:t>1. </a:t>
            </a:r>
            <a:r>
              <a:rPr lang="en-US" b="1" dirty="0">
                <a:solidFill>
                  <a:srgbClr val="FF0000"/>
                </a:solidFill>
              </a:rPr>
              <a:t>Identify entities</a:t>
            </a:r>
          </a:p>
          <a:p>
            <a:pPr marL="0" indent="0" algn="just">
              <a:buNone/>
            </a:pPr>
            <a:r>
              <a:rPr lang="en-US" b="1" dirty="0"/>
              <a:t>Entities</a:t>
            </a:r>
            <a:r>
              <a:rPr lang="en-US" dirty="0"/>
              <a:t> define the broad groupings of information such as information about different people, transactions or products. Examples include customer, employee, sales orders, purchase </a:t>
            </a:r>
            <a:r>
              <a:rPr lang="en-US" dirty="0" smtClean="0"/>
              <a:t>orders. When </a:t>
            </a:r>
            <a:r>
              <a:rPr lang="en-US" dirty="0"/>
              <a:t>the design is implemented each design will form a database table.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286604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5" y="1936274"/>
            <a:ext cx="10985862" cy="4351338"/>
          </a:xfrm>
        </p:spPr>
        <p:txBody>
          <a:bodyPr>
            <a:normAutofit/>
          </a:bodyPr>
          <a:lstStyle/>
          <a:p>
            <a:pPr marL="0" indent="0" algn="just">
              <a:buNone/>
            </a:pPr>
            <a:r>
              <a:rPr lang="en-US" b="1" dirty="0" smtClean="0">
                <a:solidFill>
                  <a:srgbClr val="FF0000"/>
                </a:solidFill>
              </a:rPr>
              <a:t>2. </a:t>
            </a:r>
            <a:r>
              <a:rPr lang="en-US" b="1" dirty="0">
                <a:solidFill>
                  <a:srgbClr val="FF0000"/>
                </a:solidFill>
              </a:rPr>
              <a:t>Identify attributes for entities</a:t>
            </a:r>
          </a:p>
          <a:p>
            <a:pPr marL="0" indent="0" algn="just">
              <a:buNone/>
            </a:pPr>
            <a:r>
              <a:rPr lang="en-US" dirty="0"/>
              <a:t>Entities have different properties known as ‘attributes’ that describe the characteristics of any single instance of an entity. For example, the customer entity has attributes such as name, phone number and e-mail address. When the design is implemented each attribute will form a field, and the collection of fields for one instance of the entity such as a particular customer will form a </a:t>
            </a:r>
            <a:r>
              <a:rPr lang="en-US" b="1" dirty="0"/>
              <a:t>record.</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886350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2049009"/>
            <a:ext cx="10972800" cy="4351338"/>
          </a:xfrm>
        </p:spPr>
        <p:txBody>
          <a:bodyPr>
            <a:normAutofit/>
          </a:bodyPr>
          <a:lstStyle/>
          <a:p>
            <a:pPr marL="0" indent="0" algn="just">
              <a:buNone/>
            </a:pPr>
            <a:r>
              <a:rPr lang="en-US" b="1" dirty="0" smtClean="0">
                <a:solidFill>
                  <a:srgbClr val="FF0000"/>
                </a:solidFill>
              </a:rPr>
              <a:t>3. </a:t>
            </a:r>
            <a:r>
              <a:rPr lang="en-US" b="1" dirty="0">
                <a:solidFill>
                  <a:srgbClr val="FF0000"/>
                </a:solidFill>
              </a:rPr>
              <a:t>Identify relationships between entities</a:t>
            </a:r>
          </a:p>
          <a:p>
            <a:pPr marL="0" indent="0" algn="just">
              <a:buNone/>
            </a:pPr>
            <a:r>
              <a:rPr lang="en-US" dirty="0"/>
              <a:t>The relationships between entities require identification of which fields are used to link the tables. For example, for each order a customer places we need to know which customer has placed the order and which product they have ordered.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1802257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7678" y="1936274"/>
            <a:ext cx="11207932" cy="4351338"/>
          </a:xfrm>
        </p:spPr>
        <p:txBody>
          <a:bodyPr>
            <a:normAutofit/>
          </a:bodyPr>
          <a:lstStyle/>
          <a:p>
            <a:pPr marL="0" indent="0" algn="just">
              <a:buNone/>
            </a:pPr>
            <a:r>
              <a:rPr lang="en-US" b="1" dirty="0">
                <a:solidFill>
                  <a:srgbClr val="FF0000"/>
                </a:solidFill>
              </a:rPr>
              <a:t>5. Design for e-business</a:t>
            </a:r>
            <a:r>
              <a:rPr lang="en-US" b="1" dirty="0" smtClean="0">
                <a:solidFill>
                  <a:srgbClr val="FF0000"/>
                </a:solidFill>
              </a:rPr>
              <a:t>:</a:t>
            </a:r>
          </a:p>
          <a:p>
            <a:pPr marL="0" indent="0" algn="just">
              <a:buNone/>
            </a:pPr>
            <a:r>
              <a:rPr lang="en-US" dirty="0"/>
              <a:t>The design element of creating an e-business system involves specifying how the </a:t>
            </a:r>
            <a:r>
              <a:rPr lang="en-US" dirty="0" smtClean="0"/>
              <a:t>system should </a:t>
            </a:r>
            <a:r>
              <a:rPr lang="en-US" dirty="0"/>
              <a:t>be structured. </a:t>
            </a:r>
          </a:p>
          <a:p>
            <a:pPr marL="0" indent="0" algn="just">
              <a:buNone/>
            </a:pPr>
            <a:r>
              <a:rPr lang="en-US" dirty="0"/>
              <a:t>In the two Focus on sections that follow we look at two aspects of design that are of great importance to how e-business systems are perceived by customers – security and interface design. Before that, we consider the overall architectural design of e-business systems.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278798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5625"/>
            <a:ext cx="10792097" cy="4351338"/>
          </a:xfrm>
        </p:spPr>
        <p:txBody>
          <a:bodyPr>
            <a:normAutofit/>
          </a:bodyPr>
          <a:lstStyle/>
          <a:p>
            <a:pPr marL="0" indent="0" algn="just">
              <a:buNone/>
            </a:pPr>
            <a:r>
              <a:rPr lang="en-US" b="1" dirty="0" smtClean="0">
                <a:solidFill>
                  <a:srgbClr val="FF0000"/>
                </a:solidFill>
              </a:rPr>
              <a:t>- Architectural </a:t>
            </a:r>
            <a:r>
              <a:rPr lang="en-US" b="1" dirty="0">
                <a:solidFill>
                  <a:srgbClr val="FF0000"/>
                </a:solidFill>
              </a:rPr>
              <a:t>design of e-business systems</a:t>
            </a:r>
          </a:p>
          <a:p>
            <a:pPr marL="0" indent="0" algn="just">
              <a:buNone/>
            </a:pPr>
            <a:r>
              <a:rPr lang="en-US" dirty="0"/>
              <a:t>The starting point for design of e-business systems is to ensure that a common architecture exists across the company in terms of hardware and software technology, applications and business processes. </a:t>
            </a:r>
          </a:p>
          <a:p>
            <a:pPr marL="0" indent="0" algn="just">
              <a:buNone/>
            </a:pPr>
            <a:r>
              <a:rPr lang="en-US" dirty="0"/>
              <a:t>E-business systems follow the same client–server model architecture of many business information systems created in the 1990s. For the e-business, the clients are typically employees, suppliers or customers’ desktop PCs which give the ‘front-end’ access point to e-business applications. The clients are connected to a ‘back-end’ server computer via an intranet, extranet or Internet.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786680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63669"/>
            <a:ext cx="11320897" cy="4351338"/>
          </a:xfrm>
        </p:spPr>
        <p:txBody>
          <a:bodyPr>
            <a:normAutofit/>
          </a:bodyPr>
          <a:lstStyle/>
          <a:p>
            <a:pPr marL="0" indent="0" algn="just">
              <a:buNone/>
            </a:pPr>
            <a:r>
              <a:rPr lang="en-US" b="1" dirty="0">
                <a:solidFill>
                  <a:srgbClr val="FF0000"/>
                </a:solidFill>
              </a:rPr>
              <a:t>6. User-</a:t>
            </a:r>
            <a:r>
              <a:rPr lang="en-US" b="1" dirty="0" err="1">
                <a:solidFill>
                  <a:srgbClr val="FF0000"/>
                </a:solidFill>
              </a:rPr>
              <a:t>centred</a:t>
            </a:r>
            <a:r>
              <a:rPr lang="en-US" b="1" dirty="0">
                <a:solidFill>
                  <a:srgbClr val="FF0000"/>
                </a:solidFill>
              </a:rPr>
              <a:t> site design</a:t>
            </a:r>
            <a:r>
              <a:rPr lang="en-US" b="1" dirty="0" smtClean="0">
                <a:solidFill>
                  <a:srgbClr val="FF0000"/>
                </a:solidFill>
              </a:rPr>
              <a:t>:</a:t>
            </a:r>
          </a:p>
          <a:p>
            <a:pPr marL="0" indent="0" algn="just">
              <a:buNone/>
            </a:pPr>
            <a:r>
              <a:rPr lang="en-US" dirty="0"/>
              <a:t>Since e-business systems are often customer- or employee-facing systems, the importance of human–computer interaction is high in the design of web applications. Referring to web-site design, </a:t>
            </a:r>
            <a:r>
              <a:rPr lang="en-US" b="1" dirty="0">
                <a:solidFill>
                  <a:srgbClr val="FF0000"/>
                </a:solidFill>
              </a:rPr>
              <a:t>Nigel Bevan </a:t>
            </a:r>
            <a:r>
              <a:rPr lang="en-US" dirty="0"/>
              <a:t>says:</a:t>
            </a:r>
          </a:p>
          <a:p>
            <a:pPr marL="0" indent="0" algn="just">
              <a:buNone/>
            </a:pPr>
            <a:r>
              <a:rPr lang="en-US" dirty="0"/>
              <a:t>Unless a web site meets the needs of the intended users it will not meet the needs of the organization providing the web site. Web site development should be user-</a:t>
            </a:r>
            <a:r>
              <a:rPr lang="en-US" dirty="0" err="1"/>
              <a:t>centred</a:t>
            </a:r>
            <a:r>
              <a:rPr lang="en-US" dirty="0"/>
              <a:t>, evaluating the evolving design against user requirements.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30614"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81870" y="6517912"/>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1518603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204822"/>
            <a:ext cx="10896577" cy="3583166"/>
          </a:xfrm>
        </p:spPr>
        <p:txBody>
          <a:bodyPr/>
          <a:lstStyle/>
          <a:p>
            <a:pPr marL="0" indent="0" algn="just">
              <a:buNone/>
            </a:pPr>
            <a:r>
              <a:rPr lang="en-US" b="1" dirty="0">
                <a:solidFill>
                  <a:srgbClr val="FF0000"/>
                </a:solidFill>
              </a:rPr>
              <a:t>Noyes and Baber </a:t>
            </a:r>
            <a:r>
              <a:rPr lang="en-US" dirty="0" smtClean="0"/>
              <a:t>explain </a:t>
            </a:r>
            <a:r>
              <a:rPr lang="en-US" dirty="0"/>
              <a:t>that user-</a:t>
            </a:r>
            <a:r>
              <a:rPr lang="en-US" dirty="0" err="1"/>
              <a:t>centred</a:t>
            </a:r>
            <a:r>
              <a:rPr lang="en-US" dirty="0"/>
              <a:t> design involves more than user interface design. It can be conceived of as </a:t>
            </a:r>
            <a:r>
              <a:rPr lang="en-US" dirty="0" smtClean="0"/>
              <a:t>centering </a:t>
            </a:r>
            <a:r>
              <a:rPr lang="en-US" dirty="0"/>
              <a:t>on the human, but surrounded concentrically by factors that affect usability such as user interface, computers, workplace and the environment.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19325"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7774962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4" y="1904887"/>
            <a:ext cx="11116492" cy="4195467"/>
          </a:xfrm>
        </p:spPr>
        <p:txBody>
          <a:bodyPr/>
          <a:lstStyle/>
          <a:p>
            <a:pPr marL="0" indent="0" algn="just">
              <a:buNone/>
            </a:pPr>
            <a:r>
              <a:rPr lang="en-US" b="1" dirty="0" smtClean="0">
                <a:solidFill>
                  <a:srgbClr val="FF0000"/>
                </a:solidFill>
              </a:rPr>
              <a:t>- Use-case </a:t>
            </a:r>
            <a:r>
              <a:rPr lang="en-US" b="1" dirty="0">
                <a:solidFill>
                  <a:srgbClr val="FF0000"/>
                </a:solidFill>
              </a:rPr>
              <a:t>analysis</a:t>
            </a:r>
          </a:p>
          <a:p>
            <a:pPr marL="0" indent="0" algn="just">
              <a:buNone/>
            </a:pPr>
            <a:r>
              <a:rPr lang="en-US" dirty="0"/>
              <a:t>The use-case method of process analysis and modelling was developed in the early 1990s as part of the development of object-oriented techniques. It is part of a methodology known as ‘Unified Modelling Language’ (UML) that attempts to unify the approaches that preceded it such as the </a:t>
            </a:r>
            <a:r>
              <a:rPr lang="en-US" dirty="0" err="1"/>
              <a:t>Booch</a:t>
            </a:r>
            <a:r>
              <a:rPr lang="en-US" dirty="0"/>
              <a:t>, OMT and </a:t>
            </a:r>
            <a:r>
              <a:rPr lang="en-US" dirty="0" smtClean="0"/>
              <a:t>Objector </a:t>
            </a:r>
            <a:r>
              <a:rPr lang="en-US" dirty="0"/>
              <a:t>notations. </a:t>
            </a:r>
            <a:r>
              <a:rPr lang="en-US" b="1" dirty="0">
                <a:solidFill>
                  <a:srgbClr val="FF0000"/>
                </a:solidFill>
              </a:rPr>
              <a:t>Jacobsen et al</a:t>
            </a:r>
            <a:r>
              <a:rPr lang="en-US" dirty="0" smtClean="0"/>
              <a:t>., </a:t>
            </a:r>
            <a:r>
              <a:rPr lang="en-US" dirty="0"/>
              <a:t>give an accessible introduction and describe how object modelling can be applied to workflow analysis.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731285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2049009"/>
            <a:ext cx="10622280" cy="3998438"/>
          </a:xfrm>
        </p:spPr>
        <p:txBody>
          <a:bodyPr>
            <a:normAutofit/>
          </a:bodyPr>
          <a:lstStyle/>
          <a:p>
            <a:pPr marL="0" indent="0" algn="just">
              <a:buNone/>
            </a:pPr>
            <a:r>
              <a:rPr lang="en-US" b="1" dirty="0" smtClean="0">
                <a:solidFill>
                  <a:srgbClr val="FF0000"/>
                </a:solidFill>
              </a:rPr>
              <a:t>- Persona </a:t>
            </a:r>
            <a:r>
              <a:rPr lang="en-US" b="1" dirty="0">
                <a:solidFill>
                  <a:srgbClr val="FF0000"/>
                </a:solidFill>
              </a:rPr>
              <a:t>and scenario analysis</a:t>
            </a:r>
          </a:p>
          <a:p>
            <a:pPr marL="0" indent="0" algn="just">
              <a:buNone/>
            </a:pPr>
            <a:r>
              <a:rPr lang="en-US" dirty="0"/>
              <a:t>Web-site designers and marketers use a similar model to the use-case for web-site design </a:t>
            </a:r>
            <a:r>
              <a:rPr lang="en-US" dirty="0" smtClean="0"/>
              <a:t>favored </a:t>
            </a:r>
            <a:r>
              <a:rPr lang="en-US" dirty="0"/>
              <a:t>by system analysts and designers, but using different </a:t>
            </a:r>
            <a:r>
              <a:rPr lang="en-US" dirty="0" smtClean="0"/>
              <a:t>terminology. Marketers </a:t>
            </a:r>
            <a:r>
              <a:rPr lang="en-US" dirty="0"/>
              <a:t>create web design personas for typical site visitors; this is a powerful technique for influencing the planning of online campaigns and the usability and customer-centricity of a web site.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660200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6274"/>
            <a:ext cx="11399274" cy="4351338"/>
          </a:xfrm>
        </p:spPr>
        <p:txBody>
          <a:bodyPr>
            <a:normAutofit lnSpcReduction="10000"/>
          </a:bodyPr>
          <a:lstStyle/>
          <a:p>
            <a:pPr marL="0" indent="0" algn="just">
              <a:buNone/>
            </a:pPr>
            <a:r>
              <a:rPr lang="en-US" dirty="0"/>
              <a:t>Customer scenarios are developed for different personas. Patricia Seybold in the book The Customer Revolution </a:t>
            </a:r>
            <a:r>
              <a:rPr lang="en-US" b="1" dirty="0" smtClean="0">
                <a:solidFill>
                  <a:srgbClr val="FF0000"/>
                </a:solidFill>
              </a:rPr>
              <a:t>Seybold </a:t>
            </a:r>
            <a:r>
              <a:rPr lang="en-US" b="1" dirty="0">
                <a:solidFill>
                  <a:srgbClr val="FF0000"/>
                </a:solidFill>
              </a:rPr>
              <a:t>and </a:t>
            </a:r>
            <a:r>
              <a:rPr lang="en-US" b="1" dirty="0" smtClean="0">
                <a:solidFill>
                  <a:srgbClr val="FF0000"/>
                </a:solidFill>
              </a:rPr>
              <a:t>Marshak</a:t>
            </a:r>
            <a:r>
              <a:rPr lang="en-US" dirty="0" smtClean="0"/>
              <a:t>, </a:t>
            </a:r>
            <a:r>
              <a:rPr lang="en-US" dirty="0"/>
              <a:t>explains them as follows:</a:t>
            </a:r>
          </a:p>
          <a:p>
            <a:pPr marL="0" indent="0" algn="just">
              <a:buNone/>
            </a:pPr>
            <a:r>
              <a:rPr lang="en-US" b="1" dirty="0"/>
              <a:t>A customer scenario </a:t>
            </a:r>
            <a:r>
              <a:rPr lang="en-US" dirty="0"/>
              <a:t>is a set of tasks that a particular customer wants or needs to do in order to accomplish his or her desired outcome.</a:t>
            </a:r>
          </a:p>
          <a:p>
            <a:pPr marL="0" indent="0" algn="just">
              <a:buNone/>
            </a:pPr>
            <a:r>
              <a:rPr lang="en-US" dirty="0"/>
              <a:t>You will see that scenarios can be developed for each persona. For an online bank, scenarios might include:</a:t>
            </a:r>
          </a:p>
          <a:p>
            <a:pPr marL="0" indent="0" algn="just">
              <a:buNone/>
            </a:pPr>
            <a:r>
              <a:rPr lang="en-US" b="1" dirty="0" smtClean="0"/>
              <a:t>1. </a:t>
            </a:r>
            <a:r>
              <a:rPr lang="en-US" b="1" dirty="0"/>
              <a:t>New customer </a:t>
            </a:r>
            <a:r>
              <a:rPr lang="en-US" dirty="0"/>
              <a:t>– opening an online </a:t>
            </a:r>
            <a:r>
              <a:rPr lang="en-US" dirty="0" smtClean="0"/>
              <a:t>account.</a:t>
            </a:r>
            <a:endParaRPr lang="en-US" dirty="0"/>
          </a:p>
          <a:p>
            <a:pPr marL="0" indent="0" algn="just">
              <a:buNone/>
            </a:pPr>
            <a:r>
              <a:rPr lang="en-US" b="1" dirty="0" smtClean="0"/>
              <a:t>2. </a:t>
            </a:r>
            <a:r>
              <a:rPr lang="en-US" b="1" dirty="0"/>
              <a:t>Existing customer </a:t>
            </a:r>
            <a:r>
              <a:rPr lang="en-US" dirty="0"/>
              <a:t>– transferring an account </a:t>
            </a:r>
            <a:r>
              <a:rPr lang="en-US" dirty="0" smtClean="0"/>
              <a:t>online.</a:t>
            </a:r>
            <a:endParaRPr lang="en-US" dirty="0"/>
          </a:p>
          <a:p>
            <a:pPr marL="0" indent="0" algn="just">
              <a:buNone/>
            </a:pPr>
            <a:r>
              <a:rPr lang="en-US" b="1" dirty="0" smtClean="0"/>
              <a:t>3. </a:t>
            </a:r>
            <a:r>
              <a:rPr lang="en-US" b="1" dirty="0"/>
              <a:t>Existing customer </a:t>
            </a:r>
            <a:r>
              <a:rPr lang="en-US" dirty="0"/>
              <a:t>– finding an additional product.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173972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2043864"/>
            <a:ext cx="11399274" cy="3895021"/>
          </a:xfrm>
        </p:spPr>
        <p:txBody>
          <a:bodyPr/>
          <a:lstStyle/>
          <a:p>
            <a:pPr marL="0" indent="0" algn="just">
              <a:buNone/>
            </a:pPr>
            <a:r>
              <a:rPr lang="en-US" dirty="0"/>
              <a:t>Each scenario is split up into a series of steps or tasks before the scenario is completed. These steps can be best thought of as a series of questions a visitor asks. By identifying questions web-site designers identify the different information needs of different customer types at different stages in the buying process.</a:t>
            </a:r>
          </a:p>
          <a:p>
            <a:pPr marL="0" indent="0" algn="just">
              <a:buNone/>
            </a:pPr>
            <a:r>
              <a:rPr lang="en-US" dirty="0"/>
              <a:t>The use of scenarios is a simple, but very powerful web design technique that is still relatively rare in web-site design. They can also be used when benchmarking competitor sites as part of situation analysis</a:t>
            </a:r>
            <a:r>
              <a:rPr lang="en-US" dirty="0" smtClean="0"/>
              <a:t>.</a:t>
            </a:r>
            <a:endParaRPr lang="en-US"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3828101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
        <p:nvSpPr>
          <p:cNvPr id="10" name="Content Placeholder 2"/>
          <p:cNvSpPr>
            <a:spLocks noGrp="1"/>
          </p:cNvSpPr>
          <p:nvPr>
            <p:ph idx="1"/>
          </p:nvPr>
        </p:nvSpPr>
        <p:spPr>
          <a:xfrm>
            <a:off x="522514" y="1936274"/>
            <a:ext cx="11207932" cy="4351338"/>
          </a:xfrm>
        </p:spPr>
        <p:txBody>
          <a:bodyPr>
            <a:normAutofit/>
          </a:bodyPr>
          <a:lstStyle/>
          <a:p>
            <a:pPr marL="0" indent="0" algn="just">
              <a:buNone/>
            </a:pPr>
            <a:r>
              <a:rPr lang="en-US" b="1" dirty="0" smtClean="0"/>
              <a:t>The </a:t>
            </a:r>
            <a:r>
              <a:rPr lang="en-US" b="1" dirty="0"/>
              <a:t>customer persona/scenario approach has the benefits of</a:t>
            </a:r>
            <a:r>
              <a:rPr lang="en-US" b="1" dirty="0" smtClean="0"/>
              <a:t>:</a:t>
            </a:r>
            <a:endParaRPr lang="en-US" dirty="0" smtClean="0"/>
          </a:p>
          <a:p>
            <a:pPr marL="0" indent="0" algn="just">
              <a:buNone/>
            </a:pPr>
            <a:r>
              <a:rPr lang="en-US" dirty="0" smtClean="0"/>
              <a:t>- Fostering customer-centricity.</a:t>
            </a:r>
            <a:endParaRPr lang="en-US" dirty="0"/>
          </a:p>
          <a:p>
            <a:pPr marL="0" indent="0" algn="just">
              <a:buNone/>
            </a:pPr>
            <a:r>
              <a:rPr lang="en-US" dirty="0"/>
              <a:t>- Identifies detailed information needs and steps required by </a:t>
            </a:r>
            <a:r>
              <a:rPr lang="en-US" dirty="0" smtClean="0"/>
              <a:t>customers</a:t>
            </a:r>
            <a:r>
              <a:rPr lang="en-US" dirty="0"/>
              <a:t>.</a:t>
            </a:r>
          </a:p>
          <a:p>
            <a:pPr marL="0" indent="0" algn="just">
              <a:buNone/>
            </a:pPr>
            <a:r>
              <a:rPr lang="en-US" dirty="0"/>
              <a:t>- Can be used to both test existing web-site designs or prototypes and to devise new </a:t>
            </a:r>
            <a:r>
              <a:rPr lang="en-US" dirty="0" smtClean="0"/>
              <a:t>designs.</a:t>
            </a:r>
            <a:endParaRPr lang="en-US" dirty="0"/>
          </a:p>
          <a:p>
            <a:pPr marL="0" indent="0" algn="just">
              <a:buNone/>
            </a:pPr>
            <a:r>
              <a:rPr lang="en-US" dirty="0"/>
              <a:t>- Can be used to compare and test the strength and clarity of communication of proposition on different web sites.</a:t>
            </a:r>
          </a:p>
          <a:p>
            <a:pPr marL="0" indent="0" algn="just">
              <a:buNone/>
            </a:pPr>
            <a:r>
              <a:rPr lang="en-US" dirty="0"/>
              <a:t>- Can be linked to specific marketing outcomes required by site owners.</a:t>
            </a:r>
          </a:p>
          <a:p>
            <a:pPr marL="0" indent="0" algn="just">
              <a:buNone/>
            </a:pPr>
            <a:endParaRPr lang="en-US" dirty="0"/>
          </a:p>
        </p:txBody>
      </p:sp>
    </p:spTree>
    <p:extLst>
      <p:ext uri="{BB962C8B-B14F-4D97-AF65-F5344CB8AC3E}">
        <p14:creationId xmlns:p14="http://schemas.microsoft.com/office/powerpoint/2010/main" val="20411341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
        <p:nvSpPr>
          <p:cNvPr id="10" name="Content Placeholder 2"/>
          <p:cNvSpPr>
            <a:spLocks noGrp="1"/>
          </p:cNvSpPr>
          <p:nvPr>
            <p:ph idx="1"/>
          </p:nvPr>
        </p:nvSpPr>
        <p:spPr>
          <a:xfrm>
            <a:off x="522514" y="1936274"/>
            <a:ext cx="11207932" cy="4351338"/>
          </a:xfrm>
        </p:spPr>
        <p:txBody>
          <a:bodyPr>
            <a:normAutofit/>
          </a:bodyPr>
          <a:lstStyle/>
          <a:p>
            <a:pPr marL="0" indent="0" algn="just">
              <a:buNone/>
            </a:pPr>
            <a:r>
              <a:rPr lang="en-US" b="1" dirty="0" smtClean="0">
                <a:solidFill>
                  <a:srgbClr val="FF0000"/>
                </a:solidFill>
              </a:rPr>
              <a:t>- Customer </a:t>
            </a:r>
            <a:r>
              <a:rPr lang="en-US" b="1" dirty="0">
                <a:solidFill>
                  <a:srgbClr val="FF0000"/>
                </a:solidFill>
              </a:rPr>
              <a:t>orientation</a:t>
            </a:r>
          </a:p>
          <a:p>
            <a:pPr marL="0" indent="0" algn="just">
              <a:buNone/>
            </a:pPr>
            <a:r>
              <a:rPr lang="en-US" dirty="0"/>
              <a:t>A well designed site will have been developed to achieve customer orientation or </a:t>
            </a:r>
            <a:r>
              <a:rPr lang="en-US" dirty="0" smtClean="0"/>
              <a:t>customer centricity. </a:t>
            </a:r>
            <a:r>
              <a:rPr lang="en-US" dirty="0"/>
              <a:t>This involves the difficult task of trying to provide content and services to appeal to a wide range of audiences. For a B2B company the three main types of audience are customers, other companies and organizations, and staff. The detailed breakdown of these audiences is illustrated in Figure 11.16. </a:t>
            </a:r>
          </a:p>
        </p:txBody>
      </p:sp>
    </p:spTree>
    <p:extLst>
      <p:ext uri="{BB962C8B-B14F-4D97-AF65-F5344CB8AC3E}">
        <p14:creationId xmlns:p14="http://schemas.microsoft.com/office/powerpoint/2010/main" val="4239719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410789" y="1823540"/>
            <a:ext cx="8752114" cy="4329066"/>
          </a:xfrm>
          <a:prstGeom prst="rect">
            <a:avLst/>
          </a:prstGeom>
        </p:spPr>
      </p:pic>
      <p:pic>
        <p:nvPicPr>
          <p:cNvPr id="4" name="Picture 3"/>
          <p:cNvPicPr>
            <a:picLocks noChangeAspect="1"/>
          </p:cNvPicPr>
          <p:nvPr/>
        </p:nvPicPr>
        <p:blipFill>
          <a:blip r:embed="rId3"/>
          <a:stretch>
            <a:fillRect/>
          </a:stretch>
        </p:blipFill>
        <p:spPr>
          <a:xfrm>
            <a:off x="12072675" y="2204822"/>
            <a:ext cx="238650" cy="2709534"/>
          </a:xfrm>
          <a:prstGeom prst="rect">
            <a:avLst/>
          </a:prstGeom>
        </p:spPr>
      </p:pic>
      <p:pic>
        <p:nvPicPr>
          <p:cNvPr id="5" name="Picture 4"/>
          <p:cNvPicPr>
            <a:picLocks noChangeAspect="1"/>
          </p:cNvPicPr>
          <p:nvPr/>
        </p:nvPicPr>
        <p:blipFill>
          <a:blip r:embed="rId4"/>
          <a:stretch>
            <a:fillRect/>
          </a:stretch>
        </p:blipFill>
        <p:spPr>
          <a:xfrm>
            <a:off x="180062" y="213339"/>
            <a:ext cx="11173738" cy="1610200"/>
          </a:xfrm>
          <a:prstGeom prst="rect">
            <a:avLst/>
          </a:prstGeom>
        </p:spPr>
      </p:pic>
      <p:pic>
        <p:nvPicPr>
          <p:cNvPr id="6" name="Picture 5"/>
          <p:cNvPicPr>
            <a:picLocks noChangeAspect="1"/>
          </p:cNvPicPr>
          <p:nvPr/>
        </p:nvPicPr>
        <p:blipFill>
          <a:blip r:embed="rId3"/>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5"/>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4174141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2043864"/>
            <a:ext cx="10700657" cy="4351338"/>
          </a:xfrm>
        </p:spPr>
        <p:txBody>
          <a:bodyPr>
            <a:normAutofit/>
          </a:bodyPr>
          <a:lstStyle/>
          <a:p>
            <a:pPr marL="0" indent="0" algn="just">
              <a:buNone/>
            </a:pPr>
            <a:r>
              <a:rPr lang="en-US" dirty="0"/>
              <a:t>As well as customer segments, designers also need to take into account variations in the backgrounds of visitors to the site. </a:t>
            </a:r>
            <a:r>
              <a:rPr lang="en-US" b="1" dirty="0"/>
              <a:t>These can be thought of as four different types of familiarity:</a:t>
            </a:r>
          </a:p>
          <a:p>
            <a:pPr marL="0" indent="0" algn="just">
              <a:buNone/>
            </a:pPr>
            <a:r>
              <a:rPr lang="en-US" b="1" dirty="0"/>
              <a:t>1. Familiarity with the Internet </a:t>
            </a:r>
            <a:r>
              <a:rPr lang="en-US" dirty="0"/>
              <a:t>– are short cuts provided for those familiar with the Internet? And for novices is there help to lead them through your site?</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652489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7829" y="1903504"/>
            <a:ext cx="11129553" cy="4351338"/>
          </a:xfrm>
        </p:spPr>
        <p:txBody>
          <a:bodyPr>
            <a:normAutofit/>
          </a:bodyPr>
          <a:lstStyle/>
          <a:p>
            <a:pPr marL="0" indent="0" algn="just">
              <a:buNone/>
            </a:pPr>
            <a:r>
              <a:rPr lang="en-US" b="1" dirty="0"/>
              <a:t>2. Familiarity with organization </a:t>
            </a:r>
            <a:r>
              <a:rPr lang="en-US" dirty="0"/>
              <a:t>– for customers who do not know the organization, content is needed to explain who the company is and demonstrate credibility through ‘About Us’ options and customer testimonials.</a:t>
            </a:r>
          </a:p>
          <a:p>
            <a:pPr marL="0" indent="0" algn="just">
              <a:buNone/>
            </a:pPr>
            <a:r>
              <a:rPr lang="en-US" b="1" dirty="0"/>
              <a:t>3. Familiarity with organization’s products </a:t>
            </a:r>
            <a:r>
              <a:rPr lang="en-US" dirty="0"/>
              <a:t>– even existing customers may not know the full range of your product offering.</a:t>
            </a:r>
          </a:p>
          <a:p>
            <a:pPr marL="0" indent="0" algn="just">
              <a:buNone/>
            </a:pPr>
            <a:r>
              <a:rPr lang="en-US" b="1" dirty="0"/>
              <a:t>4. Familiarity with your site </a:t>
            </a:r>
            <a:r>
              <a:rPr lang="en-US" dirty="0"/>
              <a:t>– site maps, search and help options are not just ‘nice to have’ options for an e-commerce site, because you may lose potential customers if they cannot be helped when they are lost.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5913565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31013"/>
            <a:ext cx="11216394" cy="4351338"/>
          </a:xfrm>
        </p:spPr>
        <p:txBody>
          <a:bodyPr>
            <a:normAutofit/>
          </a:bodyPr>
          <a:lstStyle/>
          <a:p>
            <a:pPr marL="0" indent="0" algn="just">
              <a:buNone/>
            </a:pPr>
            <a:r>
              <a:rPr lang="en-US" b="1" dirty="0" smtClean="0">
                <a:solidFill>
                  <a:srgbClr val="FF0000"/>
                </a:solidFill>
              </a:rPr>
              <a:t>- Elements </a:t>
            </a:r>
            <a:r>
              <a:rPr lang="en-US" b="1" dirty="0">
                <a:solidFill>
                  <a:srgbClr val="FF0000"/>
                </a:solidFill>
              </a:rPr>
              <a:t>of site design</a:t>
            </a:r>
          </a:p>
          <a:p>
            <a:pPr marL="0" indent="0" algn="just">
              <a:buNone/>
            </a:pPr>
            <a:r>
              <a:rPr lang="en-US" dirty="0"/>
              <a:t>Once the requirements of the user are established we can turn our attention to the design of the human–computer interface. </a:t>
            </a:r>
            <a:r>
              <a:rPr lang="en-US" b="1" dirty="0">
                <a:solidFill>
                  <a:srgbClr val="FF0000"/>
                </a:solidFill>
              </a:rPr>
              <a:t>Nielsen</a:t>
            </a:r>
            <a:r>
              <a:rPr lang="en-US" dirty="0"/>
              <a:t> </a:t>
            </a:r>
            <a:r>
              <a:rPr lang="en-US" b="1" dirty="0" smtClean="0"/>
              <a:t>structures </a:t>
            </a:r>
            <a:r>
              <a:rPr lang="en-US" b="1" dirty="0"/>
              <a:t>his book on web usability according to three main areas, which can be interpreted as follows:</a:t>
            </a:r>
          </a:p>
          <a:p>
            <a:pPr marL="0" indent="0" algn="just">
              <a:buNone/>
            </a:pPr>
            <a:r>
              <a:rPr lang="en-US" b="1" dirty="0" smtClean="0"/>
              <a:t>1. </a:t>
            </a:r>
            <a:r>
              <a:rPr lang="en-US" b="1" dirty="0"/>
              <a:t>Site design and structure </a:t>
            </a:r>
            <a:r>
              <a:rPr lang="en-US" dirty="0"/>
              <a:t>– the overall structure of the site.</a:t>
            </a:r>
          </a:p>
          <a:p>
            <a:pPr marL="0" indent="0" algn="just">
              <a:buNone/>
            </a:pPr>
            <a:r>
              <a:rPr lang="en-US" b="1" dirty="0" smtClean="0"/>
              <a:t>2. Page design </a:t>
            </a:r>
            <a:r>
              <a:rPr lang="en-US" dirty="0" smtClean="0"/>
              <a:t>– </a:t>
            </a:r>
            <a:r>
              <a:rPr lang="en-US" dirty="0"/>
              <a:t>the layout of individual pages.</a:t>
            </a:r>
          </a:p>
          <a:p>
            <a:pPr marL="0" indent="0" algn="just">
              <a:buNone/>
            </a:pPr>
            <a:r>
              <a:rPr lang="en-US" b="1" dirty="0" smtClean="0"/>
              <a:t>3. Content </a:t>
            </a:r>
            <a:r>
              <a:rPr lang="en-US" b="1" dirty="0"/>
              <a:t>design </a:t>
            </a:r>
            <a:r>
              <a:rPr lang="en-US" dirty="0"/>
              <a:t>– how the text and graphic content on each page is designed.</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4969543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1168741" cy="4351338"/>
          </a:xfrm>
        </p:spPr>
        <p:txBody>
          <a:bodyPr/>
          <a:lstStyle/>
          <a:p>
            <a:pPr marL="0" indent="0" algn="just">
              <a:buNone/>
            </a:pPr>
            <a:r>
              <a:rPr lang="en-US" b="1" dirty="0" smtClean="0">
                <a:solidFill>
                  <a:srgbClr val="FF0000"/>
                </a:solidFill>
              </a:rPr>
              <a:t>- Web </a:t>
            </a:r>
            <a:r>
              <a:rPr lang="en-US" b="1" dirty="0">
                <a:solidFill>
                  <a:srgbClr val="FF0000"/>
                </a:solidFill>
              </a:rPr>
              <a:t>accessibility</a:t>
            </a:r>
          </a:p>
          <a:p>
            <a:pPr marL="0" indent="0" algn="just">
              <a:buNone/>
            </a:pPr>
            <a:r>
              <a:rPr lang="en-US" dirty="0"/>
              <a:t>Web accessibility is another core requirement for web sites. It is about allowing all users of a web site to interact with it regardless of disabilities they may have or the web browser or platform they are using to access the site. The visually impaired are the main audience that designing an accessible web site can help. However, increased usage of mobile or wireless access devices such as personal digital assistants (PDAs) and GPRS or 3G phones also make consideration of accessibility important.</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00858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928044"/>
            <a:ext cx="11281708" cy="4574722"/>
          </a:xfrm>
        </p:spPr>
        <p:txBody>
          <a:bodyPr>
            <a:normAutofit/>
          </a:bodyPr>
          <a:lstStyle/>
          <a:p>
            <a:pPr marL="0" indent="0" algn="just">
              <a:buNone/>
            </a:pPr>
            <a:r>
              <a:rPr lang="en-US" b="1" dirty="0" smtClean="0">
                <a:solidFill>
                  <a:srgbClr val="FF0000"/>
                </a:solidFill>
              </a:rPr>
              <a:t>7. Security </a:t>
            </a:r>
            <a:r>
              <a:rPr lang="en-US" b="1" dirty="0">
                <a:solidFill>
                  <a:srgbClr val="FF0000"/>
                </a:solidFill>
              </a:rPr>
              <a:t>design for </a:t>
            </a:r>
            <a:r>
              <a:rPr lang="en-US" b="1" dirty="0" smtClean="0">
                <a:solidFill>
                  <a:srgbClr val="FF0000"/>
                </a:solidFill>
              </a:rPr>
              <a:t>e-business:</a:t>
            </a:r>
          </a:p>
          <a:p>
            <a:pPr marL="0" indent="0" algn="just">
              <a:buNone/>
            </a:pPr>
            <a:r>
              <a:rPr lang="en-US" dirty="0"/>
              <a:t>Security is a prime concern of e-business managers. The principal concern is the security of information: both about customers and internal company data about finance, logistics, </a:t>
            </a:r>
            <a:r>
              <a:rPr lang="en-US" dirty="0" smtClean="0"/>
              <a:t>marketing and </a:t>
            </a:r>
            <a:r>
              <a:rPr lang="en-US" dirty="0"/>
              <a:t>employees. These risks apply to all companies, large and small. Larger companies tend to be more at risk from targeted </a:t>
            </a:r>
            <a:r>
              <a:rPr lang="en-US" dirty="0" smtClean="0"/>
              <a:t>attacks which </a:t>
            </a:r>
            <a:r>
              <a:rPr lang="en-US" dirty="0"/>
              <a:t>are directed at disrupting services. Information used within e-business systems must be safeguarded from a range of hazards. </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27809618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36274"/>
            <a:ext cx="10779034" cy="4351338"/>
          </a:xfrm>
        </p:spPr>
        <p:txBody>
          <a:bodyPr>
            <a:normAutofit fontScale="92500" lnSpcReduction="20000"/>
          </a:bodyPr>
          <a:lstStyle/>
          <a:p>
            <a:pPr marL="0" indent="0" algn="just">
              <a:buNone/>
            </a:pPr>
            <a:r>
              <a:rPr lang="en-US" b="1" dirty="0" smtClean="0">
                <a:solidFill>
                  <a:srgbClr val="FF0000"/>
                </a:solidFill>
              </a:rPr>
              <a:t>- Managing </a:t>
            </a:r>
            <a:r>
              <a:rPr lang="en-US" b="1" dirty="0">
                <a:solidFill>
                  <a:srgbClr val="FF0000"/>
                </a:solidFill>
              </a:rPr>
              <a:t>computer viruses</a:t>
            </a:r>
          </a:p>
          <a:p>
            <a:pPr marL="0" indent="0" algn="just">
              <a:buNone/>
            </a:pPr>
            <a:r>
              <a:rPr lang="en-US" sz="3000" dirty="0"/>
              <a:t>Computer viruses are a significant threat to company and personal information since it is estimated that there are now over 100,000 of </a:t>
            </a:r>
            <a:r>
              <a:rPr lang="en-US" sz="3000" dirty="0" smtClean="0"/>
              <a:t>them.</a:t>
            </a:r>
          </a:p>
          <a:p>
            <a:pPr marL="0" indent="0" algn="just">
              <a:buNone/>
            </a:pPr>
            <a:r>
              <a:rPr lang="en-US" b="1" dirty="0" smtClean="0">
                <a:solidFill>
                  <a:srgbClr val="FF0000"/>
                </a:solidFill>
              </a:rPr>
              <a:t>- Types of virus</a:t>
            </a:r>
          </a:p>
          <a:p>
            <a:pPr marL="0" indent="0" algn="just">
              <a:buNone/>
            </a:pPr>
            <a:r>
              <a:rPr lang="en-US" sz="3000" b="1" dirty="0" smtClean="0"/>
              <a:t>1</a:t>
            </a:r>
            <a:r>
              <a:rPr lang="en-US" sz="3000" b="1" dirty="0"/>
              <a:t>. Boot-sector virus. </a:t>
            </a:r>
            <a:r>
              <a:rPr lang="en-US" sz="3000" dirty="0"/>
              <a:t>Boot-sector viruses were most important when floppy disks were widely used.</a:t>
            </a:r>
          </a:p>
          <a:p>
            <a:pPr marL="0" indent="0" algn="just">
              <a:buNone/>
            </a:pPr>
            <a:r>
              <a:rPr lang="en-US" sz="3000" b="1" dirty="0"/>
              <a:t>2. Worms. </a:t>
            </a:r>
            <a:r>
              <a:rPr lang="en-US" sz="3000" dirty="0"/>
              <a:t>A worm is a small computer program that replicates itself and then transfers itself from one machine to the next.</a:t>
            </a:r>
          </a:p>
          <a:p>
            <a:pPr marL="0" indent="0" algn="just">
              <a:buNone/>
            </a:pPr>
            <a:r>
              <a:rPr lang="en-US" sz="3000" b="1" dirty="0"/>
              <a:t>3. Macro-viruses. </a:t>
            </a:r>
            <a:r>
              <a:rPr lang="en-US" sz="3000" dirty="0"/>
              <a:t>Macro-viruses are piggybacked on documents created by office applications such </a:t>
            </a:r>
            <a:r>
              <a:rPr lang="en-US" sz="3000" dirty="0" smtClean="0"/>
              <a:t>as MicrosoftWord </a:t>
            </a:r>
            <a:r>
              <a:rPr lang="en-US" sz="3000" dirty="0"/>
              <a:t>and Excel.</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0897229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2043864"/>
            <a:ext cx="10805160" cy="3860547"/>
          </a:xfrm>
        </p:spPr>
        <p:txBody>
          <a:bodyPr>
            <a:normAutofit/>
          </a:bodyPr>
          <a:lstStyle/>
          <a:p>
            <a:pPr marL="0" indent="0" algn="just">
              <a:buNone/>
            </a:pPr>
            <a:r>
              <a:rPr lang="en-US" b="1" dirty="0"/>
              <a:t>4. E-mail attachment viruses. </a:t>
            </a:r>
            <a:r>
              <a:rPr lang="en-US" dirty="0"/>
              <a:t>These viruses are activated when a user of an e-mail program opens an attachment.</a:t>
            </a:r>
          </a:p>
          <a:p>
            <a:pPr marL="0" indent="0" algn="just">
              <a:buNone/>
            </a:pPr>
            <a:r>
              <a:rPr lang="en-US" b="1" dirty="0"/>
              <a:t>5. Trojan viruses. </a:t>
            </a:r>
            <a:r>
              <a:rPr lang="en-US" dirty="0"/>
              <a:t>A </a:t>
            </a:r>
            <a:r>
              <a:rPr lang="en-US" dirty="0" smtClean="0"/>
              <a:t>Trojan </a:t>
            </a:r>
            <a:r>
              <a:rPr lang="en-US" dirty="0"/>
              <a:t>is a virus that masquerades as a bona fide application.</a:t>
            </a:r>
          </a:p>
          <a:p>
            <a:pPr marL="0" indent="0" algn="just">
              <a:buNone/>
            </a:pPr>
            <a:r>
              <a:rPr lang="en-US" b="1" dirty="0"/>
              <a:t>6. Hoax e-mail viruses. </a:t>
            </a:r>
            <a:r>
              <a:rPr lang="en-US" dirty="0"/>
              <a:t>These are warnings about viruses which are not real viruses which ask the recipient to send the warning on to their friends.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36936796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2049009"/>
            <a:ext cx="10985863" cy="4025220"/>
          </a:xfrm>
        </p:spPr>
        <p:txBody>
          <a:bodyPr/>
          <a:lstStyle/>
          <a:p>
            <a:pPr marL="0" indent="0" algn="just">
              <a:buNone/>
            </a:pPr>
            <a:r>
              <a:rPr lang="en-US" b="1" dirty="0" smtClean="0">
                <a:solidFill>
                  <a:srgbClr val="FF0000"/>
                </a:solidFill>
              </a:rPr>
              <a:t>- Monitoring </a:t>
            </a:r>
            <a:r>
              <a:rPr lang="en-US" b="1" dirty="0">
                <a:solidFill>
                  <a:srgbClr val="FF0000"/>
                </a:solidFill>
              </a:rPr>
              <a:t>of electronic communications</a:t>
            </a:r>
          </a:p>
          <a:p>
            <a:pPr marL="0" indent="0" algn="just">
              <a:buNone/>
            </a:pPr>
            <a:r>
              <a:rPr lang="en-US" dirty="0"/>
              <a:t>Employee communications monitoring or surveillance is used by organizations to reduce productivity losses through time wasting. Time can be wasted when a member of staff spends time when they are paid to work checking personal e-mail messages or accessing the Internet for personal interests.</a:t>
            </a:r>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2073310" y="6400347"/>
            <a:ext cx="9902229" cy="204838"/>
          </a:xfrm>
          <a:prstGeom prst="rect">
            <a:avLst/>
          </a:prstGeom>
        </p:spPr>
      </p:pic>
      <p:sp>
        <p:nvSpPr>
          <p:cNvPr id="9" name="Rectangle 8"/>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spTree>
    <p:extLst>
      <p:ext uri="{BB962C8B-B14F-4D97-AF65-F5344CB8AC3E}">
        <p14:creationId xmlns:p14="http://schemas.microsoft.com/office/powerpoint/2010/main" val="14848706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 E-mail </a:t>
            </a:r>
            <a:r>
              <a:rPr lang="en-US" b="1" dirty="0">
                <a:solidFill>
                  <a:srgbClr val="FF0000"/>
                </a:solidFill>
              </a:rPr>
              <a:t>management</a:t>
            </a:r>
          </a:p>
          <a:p>
            <a:pPr marL="0" indent="0" algn="just">
              <a:buNone/>
            </a:pPr>
            <a:r>
              <a:rPr lang="en-US" dirty="0"/>
              <a:t>E-mail is now an essential business communication tool and is also widely used for personal use. The popularity of e-mail as a communication tool has resulted in billions of </a:t>
            </a:r>
            <a:r>
              <a:rPr lang="en-US" dirty="0" smtClean="0"/>
              <a:t>messages being </a:t>
            </a:r>
            <a:r>
              <a:rPr lang="en-US" dirty="0"/>
              <a:t>sent each day. For the individual, managing these communications in their e-mail inbox is rapidly becoming impossible! For the information services manager and indeed </a:t>
            </a:r>
            <a:r>
              <a:rPr lang="en-US" dirty="0" smtClean="0"/>
              <a:t>any business </a:t>
            </a:r>
            <a:r>
              <a:rPr lang="en-US" dirty="0"/>
              <a:t>manager, there are three main controls that need to be considered to reduce the amount of time effectively wasted by staff reading e-mail. </a:t>
            </a:r>
            <a:r>
              <a:rPr lang="en-US" b="1" dirty="0"/>
              <a:t>Controls can be introduced as part of an e-mail management policy to minimize the volume of:</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pic>
        <p:nvPicPr>
          <p:cNvPr id="7" name="Picture 6"/>
          <p:cNvPicPr>
            <a:picLocks noChangeAspect="1"/>
          </p:cNvPicPr>
          <p:nvPr/>
        </p:nvPicPr>
        <p:blipFill>
          <a:blip r:embed="rId3"/>
          <a:stretch>
            <a:fillRect/>
          </a:stretch>
        </p:blipFill>
        <p:spPr>
          <a:xfrm>
            <a:off x="2073310" y="6400347"/>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328424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012" y="2049009"/>
            <a:ext cx="10515600" cy="3724774"/>
          </a:xfrm>
        </p:spPr>
        <p:txBody>
          <a:bodyPr/>
          <a:lstStyle/>
          <a:p>
            <a:pPr marL="0" indent="0">
              <a:buNone/>
            </a:pPr>
            <a:r>
              <a:rPr lang="en-US" dirty="0"/>
              <a:t>1. Spam (unsolicited e-mail).</a:t>
            </a:r>
          </a:p>
          <a:p>
            <a:pPr marL="0" indent="0">
              <a:buNone/>
            </a:pPr>
            <a:r>
              <a:rPr lang="en-US" dirty="0"/>
              <a:t>2. Internal business e-mail.</a:t>
            </a:r>
          </a:p>
          <a:p>
            <a:pPr marL="0" indent="0">
              <a:buNone/>
            </a:pPr>
            <a:r>
              <a:rPr lang="en-US" dirty="0"/>
              <a:t>3. External business e-mail.</a:t>
            </a:r>
          </a:p>
          <a:p>
            <a:pPr marL="0" indent="0">
              <a:buNone/>
            </a:pPr>
            <a:r>
              <a:rPr lang="en-US" dirty="0"/>
              <a:t>4. Personal e-mail (friends and family).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135086" y="762753"/>
            <a:ext cx="7027817"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Analysis and design.</a:t>
            </a:r>
          </a:p>
        </p:txBody>
      </p:sp>
      <p:pic>
        <p:nvPicPr>
          <p:cNvPr id="7" name="Picture 6"/>
          <p:cNvPicPr>
            <a:picLocks noChangeAspect="1"/>
          </p:cNvPicPr>
          <p:nvPr/>
        </p:nvPicPr>
        <p:blipFill>
          <a:blip r:embed="rId3"/>
          <a:stretch>
            <a:fillRect/>
          </a:stretch>
        </p:blipFill>
        <p:spPr>
          <a:xfrm>
            <a:off x="2073310" y="6400347"/>
            <a:ext cx="9902229" cy="204838"/>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6458773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6486" y="1869576"/>
            <a:ext cx="6017377" cy="4443868"/>
          </a:xfrm>
        </p:spPr>
        <p:txBody>
          <a:bodyPr>
            <a:normAutofit/>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a:t>
            </a:r>
            <a:r>
              <a:rPr lang="en-US" dirty="0" err="1"/>
              <a:t>dave</a:t>
            </a:r>
            <a:r>
              <a:rPr lang="en-US" dirty="0"/>
              <a:t> </a:t>
            </a:r>
            <a:r>
              <a:rPr lang="en-US" dirty="0" err="1"/>
              <a:t>chaffey</a:t>
            </a:r>
            <a:r>
              <a:rPr lang="en-US" dirty="0"/>
              <a:t>.</a:t>
            </a:r>
          </a:p>
          <a:p>
            <a:pPr marL="0" indent="0">
              <a:buNone/>
            </a:pPr>
            <a:endParaRPr lang="en-US" dirty="0"/>
          </a:p>
          <a:p>
            <a:pPr marL="0" indent="0">
              <a:buNone/>
            </a:pPr>
            <a:endParaRPr lang="en-US" dirty="0"/>
          </a:p>
          <a:p>
            <a:pPr marL="0" indent="0">
              <a:buNone/>
            </a:pPr>
            <a:r>
              <a:rPr lang="en-US" b="1"/>
              <a:t>Chapter </a:t>
            </a:r>
            <a:r>
              <a:rPr lang="en-US" b="1" smtClean="0"/>
              <a:t>11</a:t>
            </a:r>
            <a:endParaRPr lang="en-US" b="1" dirty="0"/>
          </a:p>
        </p:txBody>
      </p:sp>
      <p:pic>
        <p:nvPicPr>
          <p:cNvPr id="4" name="Picture 3"/>
          <p:cNvPicPr>
            <a:picLocks noChangeAspect="1"/>
          </p:cNvPicPr>
          <p:nvPr/>
        </p:nvPicPr>
        <p:blipFill>
          <a:blip r:embed="rId2"/>
          <a:stretch>
            <a:fillRect/>
          </a:stretch>
        </p:blipFill>
        <p:spPr>
          <a:xfrm>
            <a:off x="12072675" y="2204822"/>
            <a:ext cx="238650" cy="2709534"/>
          </a:xfrm>
          <a:prstGeom prst="rect">
            <a:avLst/>
          </a:prstGeom>
        </p:spPr>
      </p:pic>
      <p:pic>
        <p:nvPicPr>
          <p:cNvPr id="5" name="Picture 4"/>
          <p:cNvPicPr>
            <a:picLocks noChangeAspect="1"/>
          </p:cNvPicPr>
          <p:nvPr/>
        </p:nvPicPr>
        <p:blipFill>
          <a:blip r:embed="rId3"/>
          <a:stretch>
            <a:fillRect/>
          </a:stretch>
        </p:blipFill>
        <p:spPr>
          <a:xfrm>
            <a:off x="180062" y="213339"/>
            <a:ext cx="11173738" cy="1610200"/>
          </a:xfrm>
          <a:prstGeom prst="rect">
            <a:avLst/>
          </a:prstGeom>
        </p:spPr>
      </p:pic>
      <p:pic>
        <p:nvPicPr>
          <p:cNvPr id="6" name="Picture 5"/>
          <p:cNvPicPr>
            <a:picLocks noChangeAspect="1"/>
          </p:cNvPicPr>
          <p:nvPr/>
        </p:nvPicPr>
        <p:blipFill>
          <a:blip r:embed="rId2"/>
          <a:stretch>
            <a:fillRect/>
          </a:stretch>
        </p:blipFill>
        <p:spPr>
          <a:xfrm>
            <a:off x="-108036" y="2204822"/>
            <a:ext cx="238650" cy="2709534"/>
          </a:xfrm>
          <a:prstGeom prst="rect">
            <a:avLst/>
          </a:prstGeom>
        </p:spPr>
      </p:pic>
      <p:sp>
        <p:nvSpPr>
          <p:cNvPr id="7" name="TextBox 5"/>
          <p:cNvSpPr txBox="1"/>
          <p:nvPr/>
        </p:nvSpPr>
        <p:spPr>
          <a:xfrm>
            <a:off x="396486" y="433664"/>
            <a:ext cx="2406428"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9</a:t>
            </a:r>
          </a:p>
        </p:txBody>
      </p:sp>
      <p:pic>
        <p:nvPicPr>
          <p:cNvPr id="8" name="Picture 7"/>
          <p:cNvPicPr>
            <a:picLocks noChangeAspect="1"/>
          </p:cNvPicPr>
          <p:nvPr/>
        </p:nvPicPr>
        <p:blipFill>
          <a:blip r:embed="rId4"/>
          <a:stretch>
            <a:fillRect/>
          </a:stretch>
        </p:blipFill>
        <p:spPr>
          <a:xfrm>
            <a:off x="1903494" y="6644337"/>
            <a:ext cx="9902229" cy="204838"/>
          </a:xfrm>
          <a:prstGeom prst="rect">
            <a:avLst/>
          </a:prstGeom>
        </p:spPr>
      </p:pic>
      <p:pic>
        <p:nvPicPr>
          <p:cNvPr id="11" name="Picture 10"/>
          <p:cNvPicPr>
            <a:picLocks noChangeAspect="1"/>
          </p:cNvPicPr>
          <p:nvPr/>
        </p:nvPicPr>
        <p:blipFill>
          <a:blip r:embed="rId5"/>
          <a:stretch>
            <a:fillRect/>
          </a:stretch>
        </p:blipFill>
        <p:spPr>
          <a:xfrm>
            <a:off x="6453051" y="1567543"/>
            <a:ext cx="5048323" cy="4437165"/>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2617</TotalTime>
  <Words>2997</Words>
  <Application>Microsoft Office PowerPoint</Application>
  <PresentationFormat>مخصص</PresentationFormat>
  <Paragraphs>200</Paragraphs>
  <Slides>40</Slides>
  <Notes>0</Notes>
  <HiddenSlides>0</HiddenSlides>
  <MMClips>0</MMClips>
  <ScaleCrop>false</ScaleCrop>
  <HeadingPairs>
    <vt:vector size="4" baseType="variant">
      <vt:variant>
        <vt:lpstr>نسق</vt:lpstr>
      </vt:variant>
      <vt:variant>
        <vt:i4>1</vt:i4>
      </vt:variant>
      <vt:variant>
        <vt:lpstr>عناوين الشرائح</vt:lpstr>
      </vt:variant>
      <vt:variant>
        <vt:i4>40</vt:i4>
      </vt:variant>
    </vt:vector>
  </HeadingPairs>
  <TitlesOfParts>
    <vt:vector size="41"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101</cp:revision>
  <dcterms:created xsi:type="dcterms:W3CDTF">2021-08-03T13:03:26Z</dcterms:created>
  <dcterms:modified xsi:type="dcterms:W3CDTF">2022-12-02T07:06:06Z</dcterms:modified>
</cp:coreProperties>
</file>