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21"/>
  </p:notesMasterIdLst>
  <p:sldIdLst>
    <p:sldId id="303" r:id="rId5"/>
    <p:sldId id="276" r:id="rId6"/>
    <p:sldId id="496" r:id="rId7"/>
    <p:sldId id="498" r:id="rId8"/>
    <p:sldId id="508" r:id="rId9"/>
    <p:sldId id="509" r:id="rId10"/>
    <p:sldId id="499" r:id="rId11"/>
    <p:sldId id="510" r:id="rId12"/>
    <p:sldId id="511" r:id="rId13"/>
    <p:sldId id="512" r:id="rId14"/>
    <p:sldId id="513" r:id="rId15"/>
    <p:sldId id="497" r:id="rId16"/>
    <p:sldId id="514" r:id="rId17"/>
    <p:sldId id="515" r:id="rId18"/>
    <p:sldId id="502" r:id="rId19"/>
    <p:sldId id="349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276"/>
            <p14:sldId id="496"/>
            <p14:sldId id="498"/>
            <p14:sldId id="508"/>
            <p14:sldId id="509"/>
            <p14:sldId id="499"/>
            <p14:sldId id="510"/>
            <p14:sldId id="511"/>
            <p14:sldId id="512"/>
            <p14:sldId id="513"/>
            <p14:sldId id="497"/>
            <p14:sldId id="514"/>
            <p14:sldId id="515"/>
            <p14:sldId id="502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3E5F"/>
    <a:srgbClr val="00AEEF"/>
    <a:srgbClr val="2D3956"/>
    <a:srgbClr val="FFD200"/>
    <a:srgbClr val="F58221"/>
    <a:srgbClr val="000000"/>
    <a:srgbClr val="669BBC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046393C-DCF5-7DB5-959F-0AD9FDA3980F}" v="4" dt="2025-04-30T14:47:08.05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agiaIbrahim" userId="S::ragia.ibrahim@midocean.edu.km::39e4e215-f6e6-4b1b-9553-a547e8b342e5" providerId="AD" clId="Web-{D046393C-DCF5-7DB5-959F-0AD9FDA3980F}"/>
    <pc:docChg chg="modSld">
      <pc:chgData name="RagiaIbrahim" userId="S::ragia.ibrahim@midocean.edu.km::39e4e215-f6e6-4b1b-9553-a547e8b342e5" providerId="AD" clId="Web-{D046393C-DCF5-7DB5-959F-0AD9FDA3980F}" dt="2025-04-30T14:47:08.055" v="1" actId="20577"/>
      <pc:docMkLst>
        <pc:docMk/>
      </pc:docMkLst>
      <pc:sldChg chg="modSp">
        <pc:chgData name="RagiaIbrahim" userId="S::ragia.ibrahim@midocean.edu.km::39e4e215-f6e6-4b1b-9553-a547e8b342e5" providerId="AD" clId="Web-{D046393C-DCF5-7DB5-959F-0AD9FDA3980F}" dt="2025-04-30T14:47:08.055" v="1" actId="20577"/>
        <pc:sldMkLst>
          <pc:docMk/>
          <pc:sldMk cId="0" sldId="480"/>
        </pc:sldMkLst>
        <pc:spChg chg="mod">
          <ac:chgData name="RagiaIbrahim" userId="S::ragia.ibrahim@midocean.edu.km::39e4e215-f6e6-4b1b-9553-a547e8b342e5" providerId="AD" clId="Web-{D046393C-DCF5-7DB5-959F-0AD9FDA3980F}" dt="2025-04-30T14:47:08.055" v="1" actId="20577"/>
          <ac:spMkLst>
            <pc:docMk/>
            <pc:sldMk cId="0" sldId="480"/>
            <ac:spMk id="30" creationId="{00000000-0000-0000-0000-000000000000}"/>
          </ac:spMkLst>
        </pc:spChg>
      </pc:sldChg>
    </pc:docChg>
  </pc:docChgLst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  <pc:docChgLst>
    <pc:chgData name="MoumenCharef Eddine" userId="S::moumen.charefeddine@midocean.edu.km::4e634a0d-971e-4aed-a065-e78a2b447985" providerId="AD" clId="Web-{CA943C24-D059-A662-D3D4-F11F56A45DCC}"/>
    <pc:docChg chg="modSld">
      <pc:chgData name="MoumenCharef Eddine" userId="S::moumen.charefeddine@midocean.edu.km::4e634a0d-971e-4aed-a065-e78a2b447985" providerId="AD" clId="Web-{CA943C24-D059-A662-D3D4-F11F56A45DCC}" dt="2024-09-04T15:55:01.101" v="1" actId="1076"/>
      <pc:docMkLst>
        <pc:docMk/>
      </pc:docMkLst>
      <pc:sldChg chg="modSp">
        <pc:chgData name="MoumenCharef Eddine" userId="S::moumen.charefeddine@midocean.edu.km::4e634a0d-971e-4aed-a065-e78a2b447985" providerId="AD" clId="Web-{CA943C24-D059-A662-D3D4-F11F56A45DCC}" dt="2024-09-04T15:55:01.101" v="1" actId="1076"/>
        <pc:sldMkLst>
          <pc:docMk/>
          <pc:sldMk cId="1389432737" sldId="495"/>
        </pc:sldMkLst>
        <pc:picChg chg="mod">
          <ac:chgData name="MoumenCharef Eddine" userId="S::moumen.charefeddine@midocean.edu.km::4e634a0d-971e-4aed-a065-e78a2b447985" providerId="AD" clId="Web-{CA943C24-D059-A662-D3D4-F11F56A45DCC}" dt="2024-09-04T15:54:58.976" v="0" actId="1076"/>
          <ac:picMkLst>
            <pc:docMk/>
            <pc:sldMk cId="1389432737" sldId="495"/>
            <ac:picMk id="5" creationId="{00000000-0000-0000-0000-000000000000}"/>
          </ac:picMkLst>
        </pc:picChg>
        <pc:picChg chg="mod">
          <ac:chgData name="MoumenCharef Eddine" userId="S::moumen.charefeddine@midocean.edu.km::4e634a0d-971e-4aed-a065-e78a2b447985" providerId="AD" clId="Web-{CA943C24-D059-A662-D3D4-F11F56A45DCC}" dt="2024-09-04T15:55:01.101" v="1" actId="1076"/>
          <ac:picMkLst>
            <pc:docMk/>
            <pc:sldMk cId="1389432737" sldId="495"/>
            <ac:picMk id="8" creationId="{00000000-0000-0000-0000-000000000000}"/>
          </ac:picMkLst>
        </pc:picChg>
      </pc:sldChg>
    </pc:docChg>
  </pc:docChgLst>
  <pc:docChgLst>
    <pc:chgData name="KodsHassine" userId="S::kods.hassine@midocean.edu.km::a38286e8-f868-4b29-808a-12842d2d340e" providerId="AD" clId="Web-{AB2617DA-3115-14AF-F208-F3AE87B70CE9}"/>
    <pc:docChg chg="modSld">
      <pc:chgData name="KodsHassine" userId="S::kods.hassine@midocean.edu.km::a38286e8-f868-4b29-808a-12842d2d340e" providerId="AD" clId="Web-{AB2617DA-3115-14AF-F208-F3AE87B70CE9}" dt="2024-09-14T08:25:39.403" v="1" actId="20577"/>
      <pc:docMkLst>
        <pc:docMk/>
      </pc:docMkLst>
      <pc:sldChg chg="modSp">
        <pc:chgData name="KodsHassine" userId="S::kods.hassine@midocean.edu.km::a38286e8-f868-4b29-808a-12842d2d340e" providerId="AD" clId="Web-{AB2617DA-3115-14AF-F208-F3AE87B70CE9}" dt="2024-09-14T08:25:39.403" v="1" actId="20577"/>
        <pc:sldMkLst>
          <pc:docMk/>
          <pc:sldMk cId="0" sldId="480"/>
        </pc:sldMkLst>
        <pc:spChg chg="mod">
          <ac:chgData name="KodsHassine" userId="S::kods.hassine@midocean.edu.km::a38286e8-f868-4b29-808a-12842d2d340e" providerId="AD" clId="Web-{AB2617DA-3115-14AF-F208-F3AE87B70CE9}" dt="2024-09-14T08:25:39.403" v="1" actId="20577"/>
          <ac:spMkLst>
            <pc:docMk/>
            <pc:sldMk cId="0" sldId="480"/>
            <ac:spMk id="31" creationId="{00000000-0000-0000-0000-000000000000}"/>
          </ac:spMkLst>
        </pc:spChg>
      </pc:sldChg>
    </pc:docChg>
  </pc:docChgLst>
  <pc:docChgLst>
    <pc:chgData name="Guest User" userId="S::urn:spo:anon#a5136176af0c7fa5f5fa17481c5cdab2ec407555b1f94ea045d0292f32eb3a07::" providerId="AD" clId="Web-{F97BDB78-A87C-2A72-5F30-B014EFAB8FD4}"/>
    <pc:docChg chg="modSld">
      <pc:chgData name="Guest User" userId="S::urn:spo:anon#a5136176af0c7fa5f5fa17481c5cdab2ec407555b1f94ea045d0292f32eb3a07::" providerId="AD" clId="Web-{F97BDB78-A87C-2A72-5F30-B014EFAB8FD4}" dt="2025-04-14T08:55:32.021" v="0" actId="1076"/>
      <pc:docMkLst>
        <pc:docMk/>
      </pc:docMkLst>
      <pc:sldChg chg="modSp">
        <pc:chgData name="Guest User" userId="S::urn:spo:anon#a5136176af0c7fa5f5fa17481c5cdab2ec407555b1f94ea045d0292f32eb3a07::" providerId="AD" clId="Web-{F97BDB78-A87C-2A72-5F30-B014EFAB8FD4}" dt="2025-04-14T08:55:32.021" v="0" actId="1076"/>
        <pc:sldMkLst>
          <pc:docMk/>
          <pc:sldMk cId="0" sldId="480"/>
        </pc:sldMkLst>
        <pc:spChg chg="mod">
          <ac:chgData name="Guest User" userId="S::urn:spo:anon#a5136176af0c7fa5f5fa17481c5cdab2ec407555b1f94ea045d0292f32eb3a07::" providerId="AD" clId="Web-{F97BDB78-A87C-2A72-5F30-B014EFAB8FD4}" dt="2025-04-14T08:55:32.021" v="0" actId="1076"/>
          <ac:spMkLst>
            <pc:docMk/>
            <pc:sldMk cId="0" sldId="480"/>
            <ac:spMk id="34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5/13/2025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9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1.w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2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3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4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9.png"/><Relationship Id="rId4" Type="http://schemas.openxmlformats.org/officeDocument/2006/relationships/image" Target="../media/image1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5716481" y="2737584"/>
            <a:ext cx="6231706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IoT Network Applications </a:t>
            </a:r>
          </a:p>
          <a:p>
            <a:pPr algn="ctr"/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&amp; Solutions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7106632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076077" y="4786509"/>
            <a:ext cx="19877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" charset="0"/>
                <a:cs typeface="Alexandria" charset="0"/>
              </a:rPr>
              <a:t>IoT Security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Abdelrhman Ahmed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Foreword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92748" y="2199338"/>
            <a:ext cx="10541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03E5F"/>
                </a:solidFill>
                <a:latin typeface="Alexandria"/>
              </a:rPr>
              <a:t>With the development of Internet of Things (IoT) technology, its impact has penetrated into every aspect of society. IoT technology is applied everywhere, from smart home to smart city.</a:t>
            </a:r>
          </a:p>
          <a:p>
            <a:endParaRPr lang="en-US" sz="2400" dirty="0">
              <a:solidFill>
                <a:srgbClr val="203E5F"/>
              </a:solidFill>
              <a:latin typeface="Alexandri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03E5F"/>
                </a:solidFill>
                <a:latin typeface="Alexandria"/>
              </a:rPr>
              <a:t>This slide analyzes existing problems in five IoT industry scenarios: smart city, smart campus, AMI, IoV &amp; DRIS, and industrial Internet. It also describes solutions provided by IoT technologies and success stories. Finally, it introduces the development trends of intelligent connection of everything based on other emerging technologies.</a:t>
            </a:r>
          </a:p>
          <a:p>
            <a:endParaRPr lang="en-US" sz="2400" dirty="0">
              <a:solidFill>
                <a:srgbClr val="203E5F"/>
              </a:solidFill>
              <a:latin typeface="Alexandria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66E68E-EE0A-141E-96A5-55B61408B7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9394724-65C8-F29B-9F8C-533F897D6C10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C1DC20B-A664-DBDC-9790-E121AB8C5859}"/>
              </a:ext>
            </a:extLst>
          </p:cNvPr>
          <p:cNvSpPr txBox="1"/>
          <p:nvPr/>
        </p:nvSpPr>
        <p:spPr>
          <a:xfrm>
            <a:off x="2513150" y="1019069"/>
            <a:ext cx="390203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Objectives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D1198B9-E7A2-ADED-BF45-D8B08C85CA5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D6B4268-77D6-F6F0-5CF2-DBEA80CCC68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CBE2E8D-CBBD-95E1-2B12-40C5EDD3F47D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2933372-48D8-074E-1167-E32DCD893CD0}"/>
              </a:ext>
            </a:extLst>
          </p:cNvPr>
          <p:cNvSpPr txBox="1"/>
          <p:nvPr/>
        </p:nvSpPr>
        <p:spPr>
          <a:xfrm>
            <a:off x="760664" y="2103085"/>
            <a:ext cx="105410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/>
              </a:rPr>
              <a:t>After completing this course, you will be able to understand: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dirty="0">
              <a:latin typeface="Alexandri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Common problems in smart cities and corresponding solution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Pain points of smart campus management and corresponding solutions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Requirements for reducing the power consumption of the smart grid and corresponding solutions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Driving forces of IoV development and the corresponding solutions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Requirements and challenges of industrial IoT and the corresponding solution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Technologies such as 5IABCDE and the development trends of intelligent connection of everything </a:t>
            </a:r>
          </a:p>
          <a:p>
            <a:endParaRPr lang="en-US" sz="2400" dirty="0">
              <a:solidFill>
                <a:srgbClr val="2D3956"/>
              </a:solidFill>
              <a:latin typeface="Alexandria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8D54559-340B-B6E7-853C-D54AE2ADD14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6503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E32A5B-2CDE-9D96-0FD1-0DC7F826A8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665D612-C313-AD59-A39D-A359B3545960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6EC86AB-4BDD-3AAA-3C21-76D25255050D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Common Problems – Traffic Management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4A583E0-21D2-8BD2-659C-6EB11BDA790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81A3BE1-3AE0-7D9C-296A-802AF416B51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C529592-87CA-4555-3C5C-9FE5A2C436ED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3A9BD17-AB86-E250-E97C-18DFED6179E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F4E409F8-94EA-1337-67DF-041B4566F62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35687726"/>
              </p:ext>
            </p:extLst>
          </p:nvPr>
        </p:nvGraphicFramePr>
        <p:xfrm>
          <a:off x="1957138" y="2193582"/>
          <a:ext cx="8261684" cy="374635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3" imgW="5966640" imgH="2872800" progId="PBrush">
                  <p:embed/>
                </p:oleObj>
              </mc:Choice>
              <mc:Fallback>
                <p:oleObj name="Bitmap Image" r:id="rId3" imgW="5966640" imgH="2872800" progId="PBrush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id="{252FAF7B-225F-ED65-805C-463CDDD6539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957138" y="2193582"/>
                        <a:ext cx="8261684" cy="374635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3820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68BBF0-CBAC-8B8F-0681-0A5E72338D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8778040-941A-B226-41B6-5D86672FF8D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CA3E483-35AE-9BD0-EE7A-404ECBDC2919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Common Problems – Parking Management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16F454D-9E7B-6DBE-F3AC-86A787488DE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52BCDAE-7531-42C3-EB76-6CF405245FB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64B6D43-74E3-D418-7C68-85903C207EA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EA6AF18-1B15-2379-FDAA-CACBBFD1DEC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0B960B2E-89AB-03AC-11C4-EECDFB0A70E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47335311"/>
              </p:ext>
            </p:extLst>
          </p:nvPr>
        </p:nvGraphicFramePr>
        <p:xfrm>
          <a:off x="2406316" y="1818749"/>
          <a:ext cx="8570681" cy="41201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3" imgW="5722560" imgH="2750760" progId="PBrush">
                  <p:embed/>
                </p:oleObj>
              </mc:Choice>
              <mc:Fallback>
                <p:oleObj name="Bitmap Image" r:id="rId3" imgW="5722560" imgH="2750760" progId="PBrush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id="{75072FB8-C84B-2556-BAC8-6AB6372011C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06316" y="1818749"/>
                        <a:ext cx="8570681" cy="412010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10740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AC3DDB-689B-1D5B-C6F3-3B72772033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0D18803-CA70-0260-F1B8-C66543E7B324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AB36F88-1E3E-7DAB-313C-345004BAA7A8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Common Problems – Street Lamp Management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98DEC63-8C93-9377-E4E4-7DE856D28E1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304A6DF-2526-2E9A-74A1-87BC2B43FE0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21A9A87-D779-34BA-5505-9E92FB7D4AA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1E9D16C-BC89-A363-BD4D-5DBA0DD9260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4027821F-349D-2D2D-6B6A-3147776EED6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93618886"/>
              </p:ext>
            </p:extLst>
          </p:nvPr>
        </p:nvGraphicFramePr>
        <p:xfrm>
          <a:off x="2470483" y="1806684"/>
          <a:ext cx="8325854" cy="415596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3" imgW="5692320" imgH="2842200" progId="PBrush">
                  <p:embed/>
                </p:oleObj>
              </mc:Choice>
              <mc:Fallback>
                <p:oleObj name="Bitmap Image" r:id="rId3" imgW="5692320" imgH="2842200" progId="PBrush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id="{D51ADF77-E959-5F62-5E89-B9BDAB1C97C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70483" y="1806684"/>
                        <a:ext cx="8325854" cy="415596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912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EDC074-F97F-B5A3-90B4-1909E57904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26DDDDA-1F38-8370-E56D-231510A870E1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44DCDD8-E295-6469-E999-FBB5CA79F9BE}"/>
              </a:ext>
            </a:extLst>
          </p:cNvPr>
          <p:cNvSpPr txBox="1"/>
          <p:nvPr/>
        </p:nvSpPr>
        <p:spPr>
          <a:xfrm>
            <a:off x="2513149" y="1019069"/>
            <a:ext cx="865215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Common Problems – Firefighting Management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AD1901C-E388-2412-1870-E7EDDDE5F4F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02F9E1D-C550-A3FB-1B2B-0D7FBB7F8C0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8D0E63E-B54B-A417-0D92-62911E3B6F0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6BFD72B-124B-4438-36BC-69E75EA9B33D}"/>
              </a:ext>
            </a:extLst>
          </p:cNvPr>
          <p:cNvSpPr txBox="1"/>
          <p:nvPr/>
        </p:nvSpPr>
        <p:spPr>
          <a:xfrm>
            <a:off x="760664" y="2054958"/>
            <a:ext cx="105410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Nine small public areas are vulnerable in urban fire safety.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Fire risks: chaotic environment, group rentals, random stacking of flammable things, and electricity piracy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Weak firefighting facilities: no firefighting facilities or outdated firefighting equipment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Delayed fire warning: delayed fire detection and insufficient fire information due to the time- consuming manual inspection</a:t>
            </a:r>
          </a:p>
          <a:p>
            <a:pPr marL="0" marR="0" lvl="0" indent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Alexandria"/>
              <a:cs typeface="Tajawal ExtraBold" panose="00000800000000000000" pitchFamily="2" charset="-78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DFBD803-6484-BE3D-3B8C-E66CD6CC52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3953698D-0131-3B39-91DB-352232F3F80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5665920"/>
              </p:ext>
            </p:extLst>
          </p:nvPr>
        </p:nvGraphicFramePr>
        <p:xfrm>
          <a:off x="1618761" y="4034298"/>
          <a:ext cx="8732037" cy="190781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3" imgW="5616000" imgH="1226880" progId="PBrush">
                  <p:embed/>
                </p:oleObj>
              </mc:Choice>
              <mc:Fallback>
                <p:oleObj name="Bitmap Image" r:id="rId3" imgW="5616000" imgH="1226880" progId="PBrush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id="{F2FBC367-6E92-5D26-C2C7-BBB7EF2FCC9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618761" y="4034298"/>
                        <a:ext cx="8732037" cy="190781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27332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CB2FFF-6E82-28AD-6C71-2EE84A9CD8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F207B1C-E3CA-4027-67B9-E408EF087B76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DBDB4B2-72CC-78F2-F4FD-28AC8F9596CD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Smart City Solution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C3FA594-87EF-31D7-FB28-ED768907806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24AF666-BA25-CCE4-171E-51ED509A612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911FC59-FAD5-7CB3-444F-CA4A04E216A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DB15479-3C02-9DD3-536E-37CA146A387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D7D61A0E-2A2E-0D6D-3085-C977C84E315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08780960"/>
              </p:ext>
            </p:extLst>
          </p:nvPr>
        </p:nvGraphicFramePr>
        <p:xfrm>
          <a:off x="2438401" y="1796417"/>
          <a:ext cx="8528944" cy="41449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3" imgW="5722560" imgH="2781360" progId="PBrush">
                  <p:embed/>
                </p:oleObj>
              </mc:Choice>
              <mc:Fallback>
                <p:oleObj name="Bitmap Image" r:id="rId3" imgW="5722560" imgH="2781360" progId="PBrush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id="{FD538A95-7B9A-F27F-77C2-D2E287F2C71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38401" y="1796417"/>
                        <a:ext cx="8528944" cy="414499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57433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AD12E7-55AA-7A26-5E37-2255312F75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09EE96C-FA32-B53D-7355-8EBF76F7F5C4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2C3B2D-011C-3EB1-816F-787AA71504EE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Common Problems – Security Management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AD9F5BF-77FB-CDDC-532A-21530479827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ED9D5FA-779C-9821-74B1-7DF7E45919E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B111360-CA65-D5E9-FAAF-3C9360FFA99B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33F77B9-9BD7-3C84-2B36-1BE31D152E2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425254F5-E386-F1A9-3D6F-307BC232067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37574982"/>
              </p:ext>
            </p:extLst>
          </p:nvPr>
        </p:nvGraphicFramePr>
        <p:xfrm>
          <a:off x="2550695" y="1886083"/>
          <a:ext cx="8670510" cy="39106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3" imgW="5996880" imgH="2705040" progId="PBrush">
                  <p:embed/>
                </p:oleObj>
              </mc:Choice>
              <mc:Fallback>
                <p:oleObj name="Bitmap Image" r:id="rId3" imgW="5996880" imgH="2705040" progId="PBrush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id="{F8ACC2DA-9A15-2C0D-4E71-1D5A58A36FA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550695" y="1886083"/>
                        <a:ext cx="8670510" cy="391068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57397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63BF94-1472-3DFF-F371-43F6B44BFF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EE3818E-47A2-D1ED-B1DC-E08AF3837395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5B775E4-BBCE-B332-6B0B-61681E0E4D6B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Common Problems for IoV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3A3DAB2-6A49-BCEA-0E25-D01B04434B0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E6FC1DC-C3C2-086C-2130-81C4799608A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60233A9-17F3-586D-8792-3C79FB9B9290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323F69D-7D88-1614-B496-2B6D0C7BF93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7633183D-695F-9F80-CA22-FA9D5BE4B1C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80405326"/>
              </p:ext>
            </p:extLst>
          </p:nvPr>
        </p:nvGraphicFramePr>
        <p:xfrm>
          <a:off x="2406315" y="1796523"/>
          <a:ext cx="8732892" cy="414970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3" imgW="5692320" imgH="2705040" progId="PBrush">
                  <p:embed/>
                </p:oleObj>
              </mc:Choice>
              <mc:Fallback>
                <p:oleObj name="Bitmap Image" r:id="rId3" imgW="5692320" imgH="2705040" progId="PBrush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id="{C4B67F2B-E392-D086-A0B5-5A50072874C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06315" y="1796523"/>
                        <a:ext cx="8732892" cy="414970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51157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8A25E7-95A0-0898-31CC-4A6C93B042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641C6DD-1B89-3940-D118-F8B86A5327FF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E20013-A201-96FA-87F3-CA5F7081F826}"/>
              </a:ext>
            </a:extLst>
          </p:cNvPr>
          <p:cNvSpPr txBox="1"/>
          <p:nvPr/>
        </p:nvSpPr>
        <p:spPr>
          <a:xfrm>
            <a:off x="2513150" y="1019069"/>
            <a:ext cx="390203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What is IoV?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E10B971-7BB3-EBCB-9769-5218FF92A8C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25D5F74-416E-3CB4-B0AC-3EC0B8A11FB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E313A36-71E2-EE2D-3F02-33B50ED889F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B486823-39C4-42A1-FFD7-E723C0B5E090}"/>
              </a:ext>
            </a:extLst>
          </p:cNvPr>
          <p:cNvSpPr txBox="1"/>
          <p:nvPr/>
        </p:nvSpPr>
        <p:spPr>
          <a:xfrm>
            <a:off x="648368" y="1974749"/>
            <a:ext cx="1072548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203E5F"/>
                </a:solidFill>
                <a:latin typeface="Alexandria"/>
              </a:rPr>
              <a:t>Internet of Vehicles (IoV) means that </a:t>
            </a:r>
            <a:r>
              <a:rPr lang="en-US" sz="2400" b="1" dirty="0">
                <a:solidFill>
                  <a:srgbClr val="00AEEF"/>
                </a:solidFill>
                <a:latin typeface="Alexandria"/>
              </a:rPr>
              <a:t>in-vehicle devices </a:t>
            </a:r>
            <a:r>
              <a:rPr lang="en-US" sz="2400" b="1" dirty="0">
                <a:solidFill>
                  <a:srgbClr val="203E5F"/>
                </a:solidFill>
                <a:latin typeface="Alexandria"/>
              </a:rPr>
              <a:t>on vehicles use </a:t>
            </a:r>
            <a:r>
              <a:rPr lang="en-US" sz="2400" b="1" dirty="0">
                <a:solidFill>
                  <a:srgbClr val="00AEEF"/>
                </a:solidFill>
                <a:latin typeface="Alexandria"/>
              </a:rPr>
              <a:t>wireless communication technologies </a:t>
            </a:r>
            <a:r>
              <a:rPr lang="en-US" sz="2400" b="1" dirty="0">
                <a:solidFill>
                  <a:srgbClr val="203E5F"/>
                </a:solidFill>
                <a:latin typeface="Alexandria"/>
              </a:rPr>
              <a:t>to make full use of all dynamic vehicle information on</a:t>
            </a:r>
            <a:r>
              <a:rPr lang="en-US" sz="2400" b="1" dirty="0">
                <a:solidFill>
                  <a:srgbClr val="00AEEF"/>
                </a:solidFill>
                <a:latin typeface="Alexandria"/>
              </a:rPr>
              <a:t> the information network platform </a:t>
            </a:r>
            <a:r>
              <a:rPr lang="en-US" sz="2400" b="1" dirty="0">
                <a:solidFill>
                  <a:srgbClr val="203E5F"/>
                </a:solidFill>
                <a:latin typeface="Alexandria"/>
              </a:rPr>
              <a:t>and </a:t>
            </a:r>
            <a:r>
              <a:rPr lang="en-US" sz="2400" b="1" dirty="0">
                <a:solidFill>
                  <a:srgbClr val="00AEEF"/>
                </a:solidFill>
                <a:latin typeface="Alexandria"/>
              </a:rPr>
              <a:t>provide various functions</a:t>
            </a:r>
            <a:r>
              <a:rPr lang="en-US" sz="2400" b="1" dirty="0">
                <a:solidFill>
                  <a:srgbClr val="203E5F"/>
                </a:solidFill>
                <a:latin typeface="Alexandria"/>
              </a:rPr>
              <a:t> and services during vehicle running.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b="1" dirty="0">
              <a:solidFill>
                <a:srgbClr val="203E5F"/>
              </a:solidFill>
              <a:latin typeface="Alexandria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400" b="1" dirty="0">
                <a:solidFill>
                  <a:srgbClr val="203E5F"/>
                </a:solidFill>
                <a:latin typeface="Alexandria"/>
              </a:rPr>
              <a:t>IoV </a:t>
            </a:r>
            <a:r>
              <a:rPr lang="en-US" sz="2400" b="1" dirty="0">
                <a:solidFill>
                  <a:srgbClr val="00AEEF"/>
                </a:solidFill>
                <a:latin typeface="Alexandria"/>
              </a:rPr>
              <a:t>has the following characteristics:</a:t>
            </a:r>
          </a:p>
          <a:p>
            <a:endParaRPr lang="en-US" sz="2400" b="1" dirty="0">
              <a:solidFill>
                <a:srgbClr val="203E5F"/>
              </a:solidFill>
              <a:latin typeface="Alexandri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203E5F"/>
                </a:solidFill>
                <a:latin typeface="Alexandria"/>
              </a:rPr>
              <a:t>It provides assurance of the distance between vehicles to reduce vehicle collisions.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203E5F"/>
                </a:solidFill>
                <a:latin typeface="Alexandria"/>
              </a:rPr>
              <a:t>It provides real-time navigation for drivers and communicates with other drivers and network systems to improve traffic efficiency.</a:t>
            </a:r>
          </a:p>
          <a:p>
            <a:endParaRPr lang="en-US" sz="2400" dirty="0">
              <a:solidFill>
                <a:srgbClr val="203E5F"/>
              </a:solidFill>
              <a:latin typeface="Alexandria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257AB6E-9DA7-B2B2-75A9-A71A37F6478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5100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DE9559-E235-E994-61C5-ECDF25D9F5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49187A5-EADB-B86A-9C58-3323F060B796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5BCA7F4-764A-4B3B-2CBD-250BD6C105D7}"/>
              </a:ext>
            </a:extLst>
          </p:cNvPr>
          <p:cNvSpPr txBox="1"/>
          <p:nvPr/>
        </p:nvSpPr>
        <p:spPr>
          <a:xfrm>
            <a:off x="2513150" y="1019069"/>
            <a:ext cx="390203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V2X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E44E2C8-0770-E897-A5E7-2E66097866B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3723AD5-F4ED-89DD-EF4A-9EB0FEBA561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9A8A537-239F-365E-5665-5DB86D7451C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0689E61-1799-14A6-48DE-499E363BD3D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0E7EFEC9-C449-B5E6-3E8B-B7441B2984C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77005110"/>
              </p:ext>
            </p:extLst>
          </p:nvPr>
        </p:nvGraphicFramePr>
        <p:xfrm>
          <a:off x="2310063" y="1934455"/>
          <a:ext cx="8045694" cy="39960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3" imgW="5478840" imgH="2720520" progId="Paint.Picture">
                  <p:embed/>
                </p:oleObj>
              </mc:Choice>
              <mc:Fallback>
                <p:oleObj name="Bitmap Image" r:id="rId3" imgW="5478840" imgH="2720520" progId="Paint.Picture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id="{959C826F-22B7-BE84-3581-3DFDE632CBD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310063" y="1934455"/>
                        <a:ext cx="8045694" cy="399603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01285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146372-6C48-7255-C9EA-F0952AEFD4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89C68A0-95F3-D415-FA98-3C0F771937D1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B0A3C0-663A-A973-F58A-0AC2DD95FCC9}"/>
              </a:ext>
            </a:extLst>
          </p:cNvPr>
          <p:cNvSpPr txBox="1"/>
          <p:nvPr/>
        </p:nvSpPr>
        <p:spPr>
          <a:xfrm>
            <a:off x="2384814" y="1179490"/>
            <a:ext cx="90371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charset="0"/>
                <a:cs typeface="Alexandria" charset="0"/>
              </a:rPr>
              <a:t>Integrated Intelligent Factory Production Management Platform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4526AF6-F8CA-F061-2D92-033CB5B50A0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50B54B3-A5B1-919C-84C3-712DD08E22C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A349CF7-A74C-3ADB-6264-6B520EEE0434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D356707-B4ED-6D16-2BB9-52B618F4335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7">
            <a:extLst>
              <a:ext uri="{FF2B5EF4-FFF2-40B4-BE49-F238E27FC236}">
                <a16:creationId xmlns:a16="http://schemas.microsoft.com/office/drawing/2014/main" id="{FEF0CEEB-04A1-FF8B-0C1C-CF0577D5B64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17490075"/>
              </p:ext>
            </p:extLst>
          </p:nvPr>
        </p:nvGraphicFramePr>
        <p:xfrm>
          <a:off x="2413439" y="2005073"/>
          <a:ext cx="8462116" cy="37861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3" imgW="5570280" imgH="2491920" progId="PBrush">
                  <p:embed/>
                </p:oleObj>
              </mc:Choice>
              <mc:Fallback>
                <p:oleObj name="Bitmap Image" r:id="rId3" imgW="5570280" imgH="2491920" progId="PBrush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id="{A6DFD1EB-377A-4DB9-1ECE-A61D8AE4044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13439" y="2005073"/>
                        <a:ext cx="8462116" cy="378612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60521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319738-580D-7185-5D87-BDEAFFF022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1C34F76-241F-65DC-C14C-C31FEF486F58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6AEF4D3-DCFB-DC8E-60E4-CB12AB26314B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Seven Emerging Technologies :5IABCDE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FBE52B9-3017-2545-6CAB-4066B80906D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A66C6B4-9787-30C2-9E2D-82CF88E882D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3FFF51B-B4C8-2B99-4F6B-0D3CC4A5709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7589A67-219D-7083-DB4B-52E06A52E78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D216312D-C556-DD5C-7C14-A79E2934D47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25728148"/>
              </p:ext>
            </p:extLst>
          </p:nvPr>
        </p:nvGraphicFramePr>
        <p:xfrm>
          <a:off x="2406316" y="1787108"/>
          <a:ext cx="8689710" cy="41439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3" imgW="5768280" imgH="2750760" progId="PBrush">
                  <p:embed/>
                </p:oleObj>
              </mc:Choice>
              <mc:Fallback>
                <p:oleObj name="Bitmap Image" r:id="rId3" imgW="5768280" imgH="2750760" progId="PBrush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id="{9CA6A6A9-F5D0-3E01-E599-BDE9594DA577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06316" y="1787108"/>
                        <a:ext cx="8689710" cy="414399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435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7FF581-A71F-55D8-50A2-4DA1A6B701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ED24870-F3A5-B4CF-B962-A7AAC2C87154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3CE635A-FC32-379D-5086-B34536FA08A8}"/>
              </a:ext>
            </a:extLst>
          </p:cNvPr>
          <p:cNvSpPr txBox="1"/>
          <p:nvPr/>
        </p:nvSpPr>
        <p:spPr>
          <a:xfrm>
            <a:off x="2513149" y="1019069"/>
            <a:ext cx="865215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IoT Key Events: Evolution of NB-IoT Standards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739D30D-2868-216A-60C4-33ECBA4D9BB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4E1EBE-05DF-A447-602B-5FED1A848DC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07F6A7D-4426-6393-7C2F-4E878054DD51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C46A415E-156E-54CF-50A5-AE0A3EB0429A}"/>
              </a:ext>
            </a:extLst>
          </p:cNvPr>
          <p:cNvSpPr txBox="1"/>
          <p:nvPr/>
        </p:nvSpPr>
        <p:spPr>
          <a:xfrm>
            <a:off x="760664" y="2054958"/>
            <a:ext cx="105410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203E5F"/>
                </a:solidFill>
                <a:latin typeface="Alexandria"/>
              </a:rPr>
              <a:t>The IoT has multiple eyes, noses, tongues, </a:t>
            </a:r>
          </a:p>
          <a:p>
            <a:r>
              <a:rPr lang="en-US" sz="2400" dirty="0">
                <a:solidFill>
                  <a:srgbClr val="203E5F"/>
                </a:solidFill>
                <a:latin typeface="Alexandria"/>
              </a:rPr>
              <a:t>ears, and skins for sensing. Big data is </a:t>
            </a:r>
          </a:p>
          <a:p>
            <a:r>
              <a:rPr lang="en-US" sz="2400" dirty="0">
                <a:solidFill>
                  <a:srgbClr val="203E5F"/>
                </a:solidFill>
                <a:latin typeface="Alexandria"/>
              </a:rPr>
              <a:t>sensory information obtained by various </a:t>
            </a:r>
          </a:p>
          <a:p>
            <a:r>
              <a:rPr lang="en-US" sz="2400" dirty="0">
                <a:solidFill>
                  <a:srgbClr val="203E5F"/>
                </a:solidFill>
                <a:latin typeface="Alexandria"/>
              </a:rPr>
              <a:t>sensing organs. Cloud computing provides </a:t>
            </a:r>
          </a:p>
          <a:p>
            <a:r>
              <a:rPr lang="en-US" sz="2400" dirty="0">
                <a:solidFill>
                  <a:srgbClr val="203E5F"/>
                </a:solidFill>
                <a:latin typeface="Alexandria"/>
              </a:rPr>
              <a:t>memory and storage. AI is cognition and </a:t>
            </a:r>
          </a:p>
          <a:p>
            <a:r>
              <a:rPr lang="en-US" sz="2400" dirty="0">
                <a:solidFill>
                  <a:srgbClr val="203E5F"/>
                </a:solidFill>
                <a:latin typeface="Alexandria"/>
              </a:rPr>
              <a:t>decision-making. The essence of </a:t>
            </a:r>
          </a:p>
          <a:p>
            <a:r>
              <a:rPr lang="en-US" sz="2400" dirty="0">
                <a:solidFill>
                  <a:srgbClr val="203E5F"/>
                </a:solidFill>
                <a:latin typeface="Alexandria"/>
              </a:rPr>
              <a:t>information technology (IT) and data </a:t>
            </a:r>
          </a:p>
          <a:p>
            <a:r>
              <a:rPr lang="en-US" sz="2400" dirty="0">
                <a:solidFill>
                  <a:srgbClr val="203E5F"/>
                </a:solidFill>
                <a:latin typeface="Alexandria"/>
              </a:rPr>
              <a:t>technology (DT) development is </a:t>
            </a:r>
          </a:p>
          <a:p>
            <a:r>
              <a:rPr lang="en-US" sz="2400" dirty="0">
                <a:solidFill>
                  <a:srgbClr val="203E5F"/>
                </a:solidFill>
                <a:latin typeface="Alexandria"/>
              </a:rPr>
              <a:t>personalization and intelligence. The </a:t>
            </a:r>
          </a:p>
          <a:p>
            <a:r>
              <a:rPr lang="en-US" sz="2400" dirty="0">
                <a:solidFill>
                  <a:srgbClr val="203E5F"/>
                </a:solidFill>
                <a:latin typeface="Alexandria"/>
              </a:rPr>
              <a:t>intelligent era is inevitable.</a:t>
            </a:r>
          </a:p>
          <a:p>
            <a:pPr>
              <a:defRPr/>
            </a:pPr>
            <a:endParaRPr lang="en-US" sz="2400" dirty="0">
              <a:solidFill>
                <a:srgbClr val="203E5F"/>
              </a:solidFill>
              <a:latin typeface="Alexandria"/>
              <a:cs typeface="Tajawal ExtraBold" panose="00000800000000000000" pitchFamily="2" charset="-78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563F095-3270-6B5E-2AFB-14DDE0656C1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39CE121-9EA9-E9A8-5A4D-F224FFD695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8169" y="1995211"/>
            <a:ext cx="4357269" cy="3731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0601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1F37DF6-44CB-4806-BC5F-3CBF13C386BC}">
  <ds:schemaRefs>
    <ds:schemaRef ds:uri="688354b5-287c-4cda-825e-1d7935aea40e"/>
    <ds:schemaRef ds:uri="aca13214-df29-4e3c-a050-857c0bf7bd8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474</Words>
  <Application>Microsoft Office PowerPoint</Application>
  <PresentationFormat>Widescreen</PresentationFormat>
  <Paragraphs>81</Paragraphs>
  <Slides>16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4" baseType="lpstr">
      <vt:lpstr>Alexandria</vt:lpstr>
      <vt:lpstr>Arial</vt:lpstr>
      <vt:lpstr>Calibri</vt:lpstr>
      <vt:lpstr>Calibri Light</vt:lpstr>
      <vt:lpstr>Roboto Light</vt:lpstr>
      <vt:lpstr>Wingdings</vt:lpstr>
      <vt:lpstr>Office Theme</vt:lpstr>
      <vt:lpstr>Bitmap Image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Merna Ayman</cp:lastModifiedBy>
  <cp:revision>11</cp:revision>
  <dcterms:created xsi:type="dcterms:W3CDTF">2023-04-29T09:08:00Z</dcterms:created>
  <dcterms:modified xsi:type="dcterms:W3CDTF">2025-05-13T04:48:10Z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  <property fmtid="{D5CDD505-2E9C-101B-9397-08002B2CF9AE}" pid="5" name="MediaServiceImageTags">
    <vt:lpwstr/>
  </property>
</Properties>
</file>