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6" r:id="rId2"/>
  </p:sldMasterIdLst>
  <p:notesMasterIdLst>
    <p:notesMasterId r:id="rId57"/>
  </p:notesMasterIdLst>
  <p:sldIdLst>
    <p:sldId id="480" r:id="rId3"/>
    <p:sldId id="1026" r:id="rId4"/>
    <p:sldId id="1022" r:id="rId5"/>
    <p:sldId id="461" r:id="rId6"/>
    <p:sldId id="530" r:id="rId7"/>
    <p:sldId id="787" r:id="rId8"/>
    <p:sldId id="541" r:id="rId9"/>
    <p:sldId id="286" r:id="rId10"/>
    <p:sldId id="288" r:id="rId11"/>
    <p:sldId id="418" r:id="rId12"/>
    <p:sldId id="419" r:id="rId13"/>
    <p:sldId id="413" r:id="rId14"/>
    <p:sldId id="414" r:id="rId15"/>
    <p:sldId id="415" r:id="rId16"/>
    <p:sldId id="416" r:id="rId17"/>
    <p:sldId id="417" r:id="rId18"/>
    <p:sldId id="289" r:id="rId19"/>
    <p:sldId id="290" r:id="rId20"/>
    <p:sldId id="291" r:id="rId21"/>
    <p:sldId id="292" r:id="rId22"/>
    <p:sldId id="293" r:id="rId23"/>
    <p:sldId id="1008" r:id="rId24"/>
    <p:sldId id="488" r:id="rId25"/>
    <p:sldId id="618" r:id="rId26"/>
    <p:sldId id="829" r:id="rId27"/>
    <p:sldId id="875" r:id="rId28"/>
    <p:sldId id="835" r:id="rId29"/>
    <p:sldId id="831" r:id="rId30"/>
    <p:sldId id="833" r:id="rId31"/>
    <p:sldId id="838" r:id="rId32"/>
    <p:sldId id="1027" r:id="rId33"/>
    <p:sldId id="800" r:id="rId34"/>
    <p:sldId id="844" r:id="rId35"/>
    <p:sldId id="846" r:id="rId36"/>
    <p:sldId id="857" r:id="rId37"/>
    <p:sldId id="858" r:id="rId38"/>
    <p:sldId id="859" r:id="rId39"/>
    <p:sldId id="860" r:id="rId40"/>
    <p:sldId id="1028" r:id="rId41"/>
    <p:sldId id="591" r:id="rId42"/>
    <p:sldId id="866" r:id="rId43"/>
    <p:sldId id="870" r:id="rId44"/>
    <p:sldId id="871" r:id="rId45"/>
    <p:sldId id="872" r:id="rId46"/>
    <p:sldId id="1029" r:id="rId47"/>
    <p:sldId id="503" r:id="rId48"/>
    <p:sldId id="515" r:id="rId49"/>
    <p:sldId id="514" r:id="rId50"/>
    <p:sldId id="527" r:id="rId51"/>
    <p:sldId id="517" r:id="rId52"/>
    <p:sldId id="1030" r:id="rId53"/>
    <p:sldId id="1025" r:id="rId54"/>
    <p:sldId id="1024" r:id="rId55"/>
    <p:sldId id="680"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1026"/>
            <p14:sldId id="1022"/>
            <p14:sldId id="461"/>
            <p14:sldId id="530"/>
            <p14:sldId id="787"/>
            <p14:sldId id="541"/>
            <p14:sldId id="286"/>
            <p14:sldId id="288"/>
            <p14:sldId id="418"/>
            <p14:sldId id="419"/>
            <p14:sldId id="413"/>
            <p14:sldId id="414"/>
            <p14:sldId id="415"/>
            <p14:sldId id="416"/>
            <p14:sldId id="417"/>
            <p14:sldId id="289"/>
            <p14:sldId id="290"/>
            <p14:sldId id="291"/>
            <p14:sldId id="292"/>
            <p14:sldId id="293"/>
            <p14:sldId id="1008"/>
            <p14:sldId id="488"/>
            <p14:sldId id="618"/>
            <p14:sldId id="829"/>
            <p14:sldId id="875"/>
            <p14:sldId id="835"/>
            <p14:sldId id="831"/>
            <p14:sldId id="833"/>
            <p14:sldId id="838"/>
            <p14:sldId id="1027"/>
            <p14:sldId id="800"/>
            <p14:sldId id="844"/>
            <p14:sldId id="846"/>
            <p14:sldId id="857"/>
            <p14:sldId id="858"/>
            <p14:sldId id="859"/>
            <p14:sldId id="860"/>
            <p14:sldId id="1028"/>
            <p14:sldId id="591"/>
            <p14:sldId id="866"/>
            <p14:sldId id="870"/>
            <p14:sldId id="871"/>
            <p14:sldId id="872"/>
            <p14:sldId id="1029"/>
            <p14:sldId id="503"/>
            <p14:sldId id="515"/>
            <p14:sldId id="514"/>
            <p14:sldId id="527"/>
            <p14:sldId id="517"/>
            <p14:sldId id="1030"/>
            <p14:sldId id="1025"/>
            <p14:sldId id="1024"/>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91" autoAdjust="0"/>
  </p:normalViewPr>
  <p:slideViewPr>
    <p:cSldViewPr snapToGrid="0">
      <p:cViewPr varScale="1">
        <p:scale>
          <a:sx n="74" d="100"/>
          <a:sy n="74" d="100"/>
        </p:scale>
        <p:origin x="58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59199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78210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38958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50828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8248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2924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1218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06176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1557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7142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4851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2908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5619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9183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2142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47616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04896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342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10596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78514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9468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42289957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659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10405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27933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37799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45809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00816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38102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42667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403904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51955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59642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282304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856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3972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66884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3264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0325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image" Target="../media/image1.png"/><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02618291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1" r:id="rId12"/>
    <p:sldLayoutId id="2147483682" r:id="rId13"/>
    <p:sldLayoutId id="2147483683" r:id="rId14"/>
    <p:sldLayoutId id="2147483684" r:id="rId15"/>
    <p:sldLayoutId id="2147483685" r:id="rId16"/>
    <p:sldLayoutId id="214748370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893228"/>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700" r:id="rId13"/>
    <p:sldLayoutId id="2147483701" r:id="rId14"/>
    <p:sldLayoutId id="2147483702"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4.xml"/><Relationship Id="rId5" Type="http://schemas.openxmlformats.org/officeDocument/2006/relationships/image" Target="../media/image6.png"/><Relationship Id="rId4" Type="http://schemas.openxmlformats.org/officeDocument/2006/relationships/hyperlink" Target="https://padlet.com/monaalashry77/read-a-paper-l514v7r0c4qvrbpn"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emerald.com/insight/content/doi/10.1108/EJIM-01-2022-0023/full/html" TargetMode="External"/><Relationship Id="rId2" Type="http://schemas.openxmlformats.org/officeDocument/2006/relationships/hyperlink" Target="https://www.emerald.com/insight/content/doi/10.1108/BPMJ-10-2021-0659/full/html" TargetMode="Externa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23.sv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28.emf"/><Relationship Id="rId2" Type="http://schemas.openxmlformats.org/officeDocument/2006/relationships/image" Target="../media/image25.png"/><Relationship Id="rId1" Type="http://schemas.openxmlformats.org/officeDocument/2006/relationships/slideLayout" Target="../slideLayouts/slideLayout1.xml"/><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7.svg"/></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29.emf"/><Relationship Id="rId2" Type="http://schemas.openxmlformats.org/officeDocument/2006/relationships/image" Target="../media/image25.png"/><Relationship Id="rId1" Type="http://schemas.openxmlformats.org/officeDocument/2006/relationships/slideLayout" Target="../slideLayouts/slideLayout1.xml"/><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7.svg"/></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emf"/><Relationship Id="rId2" Type="http://schemas.openxmlformats.org/officeDocument/2006/relationships/image" Target="../media/image25.png"/><Relationship Id="rId1" Type="http://schemas.openxmlformats.org/officeDocument/2006/relationships/slideLayout" Target="../slideLayouts/slideLayout1.xml"/><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7.sv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7.sv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hyperlink" Target="https://www.sciencedirect.com/science/article/pii/S2351979714000838" TargetMode="External"/><Relationship Id="rId2" Type="http://schemas.openxmlformats.org/officeDocument/2006/relationships/hyperlink" Target="https://www.docdroid.net/IEPrV41/mbady-aaam-lktab-mkal-aalmy-pdf?fbclid=IwAR2jrULc6XrU22ZhQURQapr37yYkVL6jyG9AD5vguuEofjy2AroXJRYdOhc" TargetMode="Externa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4.xml"/><Relationship Id="rId5" Type="http://schemas.openxmlformats.org/officeDocument/2006/relationships/image" Target="../media/image31.png"/><Relationship Id="rId4" Type="http://schemas.openxmlformats.org/officeDocument/2006/relationships/hyperlink" Target="https://padlet.com/monaalashry77/padlet-xr709opfeqfrbh7t" TargetMode="External"/></Relationships>
</file>

<file path=ppt/slides/_rels/slide54.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9.svg"/><Relationship Id="rId2" Type="http://schemas.openxmlformats.org/officeDocument/2006/relationships/image" Target="../media/image32.jpeg"/><Relationship Id="rId1" Type="http://schemas.openxmlformats.org/officeDocument/2006/relationships/slideLayout" Target="../slideLayouts/slideLayout33.xml"/><Relationship Id="rId6" Type="http://schemas.openxmlformats.org/officeDocument/2006/relationships/image" Target="../media/image8.png"/><Relationship Id="rId5" Type="http://schemas.openxmlformats.org/officeDocument/2006/relationships/image" Target="../media/image12.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555036" y="-149914"/>
            <a:ext cx="6085488" cy="626339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92210" y="4011206"/>
            <a:ext cx="576657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Mona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Moustafa</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Elashry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7150" y="2531819"/>
            <a:ext cx="873259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Scientific Research Workshops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 Practical Perspective</a:t>
            </a:r>
          </a:p>
        </p:txBody>
      </p:sp>
      <p:sp>
        <p:nvSpPr>
          <p:cNvPr id="14" name="Oval 13">
            <a:extLst>
              <a:ext uri="{FF2B5EF4-FFF2-40B4-BE49-F238E27FC236}">
                <a16:creationId xmlns:a16="http://schemas.microsoft.com/office/drawing/2014/main" id="{46F3C90B-EB3F-EA91-08C5-03400C278827}"/>
              </a:ext>
            </a:extLst>
          </p:cNvPr>
          <p:cNvSpPr/>
          <p:nvPr/>
        </p:nvSpPr>
        <p:spPr>
          <a:xfrm>
            <a:off x="6874993" y="-44450"/>
            <a:ext cx="5746953" cy="6122719"/>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705C0C63-0B83-46B0-9526-779558BE6C51}"/>
              </a:ext>
            </a:extLst>
          </p:cNvPr>
          <p:cNvPicPr>
            <a:picLocks noChangeAspect="1"/>
          </p:cNvPicPr>
          <p:nvPr/>
        </p:nvPicPr>
        <p:blipFill>
          <a:blip r:embed="rId4"/>
          <a:stretch>
            <a:fillRect/>
          </a:stretch>
        </p:blipFill>
        <p:spPr>
          <a:xfrm>
            <a:off x="288484" y="185698"/>
            <a:ext cx="2956816" cy="1383912"/>
          </a:xfrm>
          <a:prstGeom prst="rect">
            <a:avLst/>
          </a:prstGeom>
        </p:spPr>
      </p:pic>
      <p:sp>
        <p:nvSpPr>
          <p:cNvPr id="15" name="Rectangle: Rounded Corners 14">
            <a:extLst>
              <a:ext uri="{FF2B5EF4-FFF2-40B4-BE49-F238E27FC236}">
                <a16:creationId xmlns:a16="http://schemas.microsoft.com/office/drawing/2014/main" id="{86D542E5-B5DF-465B-BA71-94E69AF40B51}"/>
              </a:ext>
            </a:extLst>
          </p:cNvPr>
          <p:cNvSpPr/>
          <p:nvPr/>
        </p:nvSpPr>
        <p:spPr>
          <a:xfrm>
            <a:off x="-57150" y="588471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Session7</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466035" cy="7665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Activity</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249146282"/>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Read A Paper</a:t>
            </a: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3"/>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2DCE09C2-4FD7-49D8-8242-19340A2C453E}"/>
              </a:ext>
            </a:extLst>
          </p:cNvPr>
          <p:cNvSpPr/>
          <p:nvPr/>
        </p:nvSpPr>
        <p:spPr>
          <a:xfrm>
            <a:off x="1554102" y="4753703"/>
            <a:ext cx="6096000" cy="646331"/>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4"/>
              </a:rPr>
              <a:t>https://padlet.com/monaalashry77/read-a-paper-l514v7r0c4qvrbpn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3" name="Picture 2">
            <a:extLst>
              <a:ext uri="{FF2B5EF4-FFF2-40B4-BE49-F238E27FC236}">
                <a16:creationId xmlns:a16="http://schemas.microsoft.com/office/drawing/2014/main" id="{F2522A5C-D124-4342-8E58-C409300D2E1D}"/>
              </a:ext>
            </a:extLst>
          </p:cNvPr>
          <p:cNvPicPr>
            <a:picLocks noChangeAspect="1"/>
          </p:cNvPicPr>
          <p:nvPr/>
        </p:nvPicPr>
        <p:blipFill>
          <a:blip r:embed="rId5"/>
          <a:stretch>
            <a:fillRect/>
          </a:stretch>
        </p:blipFill>
        <p:spPr>
          <a:xfrm>
            <a:off x="2160104" y="1221214"/>
            <a:ext cx="3057940" cy="3057940"/>
          </a:xfrm>
          <a:prstGeom prst="rect">
            <a:avLst/>
          </a:prstGeom>
        </p:spPr>
      </p:pic>
    </p:spTree>
    <p:extLst>
      <p:ext uri="{BB962C8B-B14F-4D97-AF65-F5344CB8AC3E}">
        <p14:creationId xmlns:p14="http://schemas.microsoft.com/office/powerpoint/2010/main" val="167065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BE963B4-E81F-4208-A7D1-514E73C3A1BD}"/>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4AF43587-5AA6-474C-825C-C4DFEC93B03C}"/>
              </a:ext>
            </a:extLst>
          </p:cNvPr>
          <p:cNvSpPr/>
          <p:nvPr/>
        </p:nvSpPr>
        <p:spPr>
          <a:xfrm>
            <a:off x="304799" y="1601950"/>
            <a:ext cx="11887199" cy="91319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67" b="0" i="0" u="none" strike="noStrike" kern="1200" cap="none" spc="0" normalizeH="0" baseline="0" noProof="0" dirty="0">
                <a:ln>
                  <a:noFill/>
                </a:ln>
                <a:solidFill>
                  <a:srgbClr val="C00000"/>
                </a:solidFill>
                <a:effectLst/>
                <a:uLnTx/>
                <a:uFillTx/>
                <a:latin typeface="Calibri" panose="020F0502020204030204"/>
                <a:ea typeface="+mn-ea"/>
                <a:cs typeface="+mn-cs"/>
              </a:rPr>
              <a:t>From the research paper, indicate how the researcher should proceed with the following, giving reasons</a:t>
            </a:r>
            <a:r>
              <a:rPr kumimoji="0" lang="en-US" sz="2667" b="0" i="0" u="none" strike="noStrike" kern="1200" cap="none" spc="0" normalizeH="0" baseline="0" noProof="0" dirty="0">
                <a:ln>
                  <a:noFill/>
                </a:ln>
                <a:solidFill>
                  <a:prstClr val="black"/>
                </a:solidFill>
                <a:effectLst/>
                <a:uLnTx/>
                <a:uFillTx/>
                <a:latin typeface="Calibri" panose="020F0502020204030204"/>
                <a:ea typeface="+mn-ea"/>
                <a:cs typeface="+mn-cs"/>
              </a:rPr>
              <a:t>:</a:t>
            </a:r>
          </a:p>
        </p:txBody>
      </p:sp>
      <p:sp>
        <p:nvSpPr>
          <p:cNvPr id="4" name="Rectangle 3">
            <a:extLst>
              <a:ext uri="{FF2B5EF4-FFF2-40B4-BE49-F238E27FC236}">
                <a16:creationId xmlns:a16="http://schemas.microsoft.com/office/drawing/2014/main" id="{A52F04E3-B4C0-4B0A-9F8E-5C52585AB009}"/>
              </a:ext>
            </a:extLst>
          </p:cNvPr>
          <p:cNvSpPr/>
          <p:nvPr/>
        </p:nvSpPr>
        <p:spPr>
          <a:xfrm>
            <a:off x="106019" y="2836039"/>
            <a:ext cx="11457543" cy="3046411"/>
          </a:xfrm>
          <a:prstGeom prst="rect">
            <a:avLst/>
          </a:prstGeom>
        </p:spPr>
        <p:txBody>
          <a:bodyPr wrap="square">
            <a:spAutoFit/>
          </a:bodyPr>
          <a:lstStyle/>
          <a:p>
            <a:pPr marL="609585" marR="0" lvl="0" indent="-609585"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133" b="0" i="0" u="none" strike="noStrike" kern="1200" cap="none" spc="0" normalizeH="0" baseline="0" noProof="0" dirty="0">
                <a:ln>
                  <a:noFill/>
                </a:ln>
                <a:solidFill>
                  <a:prstClr val="black"/>
                </a:solidFill>
                <a:effectLst/>
                <a:uLnTx/>
                <a:uFillTx/>
                <a:latin typeface="ArialUnicodeMS"/>
                <a:ea typeface="+mn-ea"/>
                <a:cs typeface="+mn-cs"/>
              </a:rPr>
              <a:t>Research approach (qualitative and/or quantitative)</a:t>
            </a:r>
          </a:p>
          <a:p>
            <a:pPr marL="609585" marR="0" lvl="0" indent="-609585"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133" b="0" i="0" u="none" strike="noStrike" kern="1200" cap="none" spc="0" normalizeH="0" baseline="0" noProof="0" dirty="0">
                <a:ln>
                  <a:noFill/>
                </a:ln>
                <a:solidFill>
                  <a:prstClr val="black"/>
                </a:solidFill>
                <a:effectLst/>
                <a:uLnTx/>
                <a:uFillTx/>
                <a:latin typeface="ArialUnicodeMS"/>
                <a:ea typeface="+mn-ea"/>
                <a:cs typeface="+mn-cs"/>
              </a:rPr>
              <a:t>Extract the research variables, and Identify their types</a:t>
            </a:r>
          </a:p>
          <a:p>
            <a:pPr marL="609585" marR="0" lvl="0" indent="-609585"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133" b="0" i="0" u="none" strike="noStrike" kern="1200" cap="none" spc="0" normalizeH="0" baseline="0" noProof="0" dirty="0">
                <a:ln>
                  <a:noFill/>
                </a:ln>
                <a:solidFill>
                  <a:prstClr val="black"/>
                </a:solidFill>
                <a:effectLst/>
                <a:uLnTx/>
                <a:uFillTx/>
                <a:latin typeface="ArialUnicodeMS"/>
                <a:ea typeface="+mn-ea"/>
                <a:cs typeface="+mn-cs"/>
              </a:rPr>
              <a:t>Determine Sampling technique (Probability- non probability) and methods</a:t>
            </a:r>
          </a:p>
          <a:p>
            <a:pPr marL="609585" marR="0" lvl="0" indent="-609585"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133" b="0" i="0" u="none" strike="noStrike" kern="1200" cap="none" spc="0" normalizeH="0" baseline="0" noProof="0" dirty="0">
                <a:ln>
                  <a:noFill/>
                </a:ln>
                <a:solidFill>
                  <a:prstClr val="black"/>
                </a:solidFill>
                <a:effectLst/>
                <a:uLnTx/>
                <a:uFillTx/>
                <a:latin typeface="ArialUnicodeMS"/>
                <a:ea typeface="+mn-ea"/>
                <a:cs typeface="+mn-cs"/>
              </a:rPr>
              <a:t>Determine sample size</a:t>
            </a:r>
          </a:p>
          <a:p>
            <a:pPr marL="609585" marR="0" lvl="0" indent="-609585"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133" b="0" i="0" u="none" strike="noStrike" kern="1200" cap="none" spc="0" normalizeH="0" baseline="0" noProof="0" dirty="0">
                <a:ln>
                  <a:noFill/>
                </a:ln>
                <a:solidFill>
                  <a:prstClr val="black"/>
                </a:solidFill>
                <a:effectLst/>
                <a:uLnTx/>
                <a:uFillTx/>
                <a:latin typeface="ArialUnicodeMS"/>
                <a:ea typeface="+mn-ea"/>
                <a:cs typeface="+mn-cs"/>
              </a:rPr>
              <a:t>The time horizon for the study (cross-sectional, longitudinal)</a:t>
            </a:r>
          </a:p>
          <a:p>
            <a:pPr marL="609585" marR="0" lvl="0" indent="-609585"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133" b="0" i="0" u="none" strike="noStrike" kern="1200" cap="none" spc="0" normalizeH="0" baseline="0" noProof="0" dirty="0">
                <a:ln>
                  <a:noFill/>
                </a:ln>
                <a:solidFill>
                  <a:prstClr val="black"/>
                </a:solidFill>
                <a:effectLst/>
                <a:uLnTx/>
                <a:uFillTx/>
                <a:latin typeface="ArialUnicodeMS"/>
                <a:ea typeface="+mn-ea"/>
                <a:cs typeface="+mn-cs"/>
              </a:rPr>
              <a:t>The unit of analysis.(individuals, groups, dyads, culture, organization)</a:t>
            </a:r>
          </a:p>
          <a:p>
            <a:pPr marL="609585" marR="0" lvl="0" indent="-609585"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133" b="0" i="0" u="none" strike="noStrike" kern="1200" cap="none" spc="0" normalizeH="0" baseline="0" noProof="0" dirty="0">
                <a:ln>
                  <a:noFill/>
                </a:ln>
                <a:solidFill>
                  <a:prstClr val="black"/>
                </a:solidFill>
                <a:effectLst/>
                <a:uLnTx/>
                <a:uFillTx/>
                <a:latin typeface="ArialUnicodeMS"/>
                <a:ea typeface="+mn-ea"/>
                <a:cs typeface="+mn-cs"/>
              </a:rPr>
              <a:t>Data collection approach (qualitative, quantitative, mixed)</a:t>
            </a:r>
            <a:endParaRPr kumimoji="0" lang="ar-EG" sz="2133" b="0" i="0" u="none" strike="noStrike" kern="1200" cap="none" spc="0" normalizeH="0" baseline="0" noProof="0" dirty="0">
              <a:ln>
                <a:noFill/>
              </a:ln>
              <a:solidFill>
                <a:prstClr val="black"/>
              </a:solidFill>
              <a:effectLst/>
              <a:uLnTx/>
              <a:uFillTx/>
              <a:latin typeface="ArialUnicodeMS"/>
              <a:ea typeface="+mn-ea"/>
              <a:cs typeface="Arial" panose="020B0604020202020204" pitchFamily="34" charset="0"/>
            </a:endParaRPr>
          </a:p>
          <a:p>
            <a:pPr marL="609585" marR="0" lvl="0" indent="-609585"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133" b="0" i="0" u="none" strike="noStrike" kern="1200" cap="none" spc="0" normalizeH="0" baseline="0" noProof="0" dirty="0">
                <a:ln>
                  <a:noFill/>
                </a:ln>
                <a:solidFill>
                  <a:prstClr val="black"/>
                </a:solidFill>
                <a:effectLst/>
                <a:uLnTx/>
                <a:uFillTx/>
                <a:latin typeface="ArialUnicodeMS"/>
                <a:ea typeface="+mn-ea"/>
                <a:cs typeface="+mn-cs"/>
              </a:rPr>
              <a:t>Data collection technique (interview, questionnaire, observation)</a:t>
            </a:r>
          </a:p>
          <a:p>
            <a:pPr marL="609585" marR="0" lvl="0" indent="-609585"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133" b="0" i="0" u="none" strike="noStrike" kern="1200" cap="none" spc="0" normalizeH="0" baseline="0" noProof="0" dirty="0">
                <a:ln>
                  <a:noFill/>
                </a:ln>
                <a:solidFill>
                  <a:prstClr val="black"/>
                </a:solidFill>
                <a:effectLst/>
                <a:uLnTx/>
                <a:uFillTx/>
                <a:latin typeface="ArialUnicodeMS"/>
                <a:ea typeface="+mn-ea"/>
                <a:cs typeface="+mn-cs"/>
              </a:rPr>
              <a:t>Data collection tool (paper, telephone, e- mail)</a:t>
            </a:r>
          </a:p>
        </p:txBody>
      </p:sp>
      <p:sp>
        <p:nvSpPr>
          <p:cNvPr id="5" name="Rectangle 4">
            <a:extLst>
              <a:ext uri="{FF2B5EF4-FFF2-40B4-BE49-F238E27FC236}">
                <a16:creationId xmlns:a16="http://schemas.microsoft.com/office/drawing/2014/main" id="{3D0CCE00-1F27-4843-89B4-17EB1DFD9F5E}"/>
              </a:ext>
            </a:extLst>
          </p:cNvPr>
          <p:cNvSpPr/>
          <p:nvPr/>
        </p:nvSpPr>
        <p:spPr>
          <a:xfrm>
            <a:off x="304801" y="804006"/>
            <a:ext cx="11887199" cy="95410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hlinkClick r:id="rId2"/>
              </a:rPr>
              <a:t>https://www.emerald.com/insight/content/doi/10.1108/BPMJ-10-2021-0659/full/html</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6" name="Rectangle 5">
            <a:extLst>
              <a:ext uri="{FF2B5EF4-FFF2-40B4-BE49-F238E27FC236}">
                <a16:creationId xmlns:a16="http://schemas.microsoft.com/office/drawing/2014/main" id="{4A9C6689-63F9-4107-ADB7-88706D41E519}"/>
              </a:ext>
            </a:extLst>
          </p:cNvPr>
          <p:cNvSpPr/>
          <p:nvPr/>
        </p:nvSpPr>
        <p:spPr>
          <a:xfrm>
            <a:off x="304799" y="274229"/>
            <a:ext cx="11582400"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https://www.emerald.com/insight/content/doi/10.1108/EJIM-01-2022-0023/full/html</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Tree>
    <p:extLst>
      <p:ext uri="{BB962C8B-B14F-4D97-AF65-F5344CB8AC3E}">
        <p14:creationId xmlns:p14="http://schemas.microsoft.com/office/powerpoint/2010/main" val="32239575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8142"/>
            <a:ext cx="12191999" cy="525015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4620819"/>
          </a:xfrm>
        </p:spPr>
      </p:pic>
      <p:sp>
        <p:nvSpPr>
          <p:cNvPr id="9" name="TextBox 8">
            <a:extLst>
              <a:ext uri="{FF2B5EF4-FFF2-40B4-BE49-F238E27FC236}">
                <a16:creationId xmlns:a16="http://schemas.microsoft.com/office/drawing/2014/main" id="{25760A6C-566F-B7E3-1EEE-CB29F0CF0113}"/>
              </a:ext>
            </a:extLst>
          </p:cNvPr>
          <p:cNvSpPr txBox="1"/>
          <p:nvPr/>
        </p:nvSpPr>
        <p:spPr>
          <a:xfrm>
            <a:off x="2262394" y="4283173"/>
            <a:ext cx="10037957" cy="954107"/>
          </a:xfrm>
          <a:prstGeom prst="rect">
            <a:avLst/>
          </a:prstGeom>
          <a:noFill/>
        </p:spPr>
        <p:txBody>
          <a:bodyPr wrap="square" rtlCol="0">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"Responsible Conduct in Research: Addressing Plagiarism and Publication Process in Research"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937487" y="5634197"/>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Elashry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268298"/>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630868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78505" y="1904969"/>
            <a:ext cx="41138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60642" y="3078181"/>
            <a:ext cx="6431358" cy="2246769"/>
          </a:xfrm>
          <a:prstGeom prst="rect">
            <a:avLst/>
          </a:prstGeom>
          <a:noFill/>
        </p:spPr>
        <p:txBody>
          <a:bodyPr wrap="square" rtlCol="0">
            <a:spAutoFit/>
          </a:bodyPr>
          <a:lstStyle/>
          <a:p>
            <a:pPr marL="457200" lvl="0"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Avoiding Plagiarism</a:t>
            </a:r>
          </a:p>
          <a:p>
            <a:pPr marL="457200" lvl="0"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Ethical considerations in research</a:t>
            </a:r>
          </a:p>
          <a:p>
            <a:pPr marL="457200" lvl="0" indent="-457200">
              <a:buFont typeface="Arial" panose="020B0604020202020204" pitchFamily="34" charset="0"/>
              <a:buChar char="•"/>
              <a:defRPr/>
            </a:pPr>
            <a:r>
              <a:rPr lang="en-US" sz="2800" dirty="0">
                <a:solidFill>
                  <a:prstClr val="black"/>
                </a:solidFill>
                <a:latin typeface="Times New Roman" panose="02020603050405020304" pitchFamily="18" charset="0"/>
                <a:cs typeface="Times New Roman" panose="02020603050405020304" pitchFamily="18" charset="0"/>
              </a:rPr>
              <a:t>The publishing process for research papers.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262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lvl="0" algn="ctr">
              <a:lnSpc>
                <a:spcPct val="120000"/>
              </a:lnSpc>
              <a:defRPr/>
            </a:pPr>
            <a:r>
              <a:rPr lang="en-US" sz="2800" dirty="0">
                <a:solidFill>
                  <a:srgbClr val="000000"/>
                </a:solidFill>
                <a:latin typeface="Times New Roman" panose="02020603050405020304" pitchFamily="18" charset="0"/>
                <a:cs typeface="Times New Roman" panose="02020603050405020304" pitchFamily="18" charset="0"/>
              </a:rPr>
              <a:t>Avoiding Plagiarism</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1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69B8F9F-C2AB-4EC9-B95B-FD159943DC52}"/>
              </a:ext>
            </a:extLst>
          </p:cNvPr>
          <p:cNvSpPr>
            <a:spLocks noGrp="1"/>
          </p:cNvSpPr>
          <p:nvPr>
            <p:ph type="sldNum" idx="12"/>
          </p:nvPr>
        </p:nvSpPr>
        <p:spPr/>
        <p:txBody>
          <a:bodyPr/>
          <a:lstStyle/>
          <a:p>
            <a:fld id="{00000000-1234-1234-1234-123412341234}" type="slidenum">
              <a:rPr lang="en" smtClean="0"/>
              <a:pPr/>
              <a:t>8</a:t>
            </a:fld>
            <a:endParaRPr lang="en"/>
          </a:p>
        </p:txBody>
      </p:sp>
      <p:pic>
        <p:nvPicPr>
          <p:cNvPr id="3" name="Picture 2">
            <a:extLst>
              <a:ext uri="{FF2B5EF4-FFF2-40B4-BE49-F238E27FC236}">
                <a16:creationId xmlns:a16="http://schemas.microsoft.com/office/drawing/2014/main" id="{EFFBC6AC-C57A-44AE-A426-F7E58FFBFAF1}"/>
              </a:ext>
            </a:extLst>
          </p:cNvPr>
          <p:cNvPicPr>
            <a:picLocks noChangeAspect="1"/>
          </p:cNvPicPr>
          <p:nvPr/>
        </p:nvPicPr>
        <p:blipFill>
          <a:blip r:embed="rId2"/>
          <a:stretch>
            <a:fillRect/>
          </a:stretch>
        </p:blipFill>
        <p:spPr>
          <a:xfrm>
            <a:off x="1" y="100688"/>
            <a:ext cx="12191999" cy="6656625"/>
          </a:xfrm>
          <a:prstGeom prst="rect">
            <a:avLst/>
          </a:prstGeom>
        </p:spPr>
      </p:pic>
    </p:spTree>
    <p:extLst>
      <p:ext uri="{BB962C8B-B14F-4D97-AF65-F5344CB8AC3E}">
        <p14:creationId xmlns:p14="http://schemas.microsoft.com/office/powerpoint/2010/main" val="94248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271C249-45A2-45A5-A258-A0A5F02C4806}"/>
              </a:ext>
            </a:extLst>
          </p:cNvPr>
          <p:cNvSpPr>
            <a:spLocks noGrp="1"/>
          </p:cNvSpPr>
          <p:nvPr>
            <p:ph type="sldNum" idx="12"/>
          </p:nvPr>
        </p:nvSpPr>
        <p:spPr/>
        <p:txBody>
          <a:bodyPr/>
          <a:lstStyle/>
          <a:p>
            <a:pPr defTabSz="1219170">
              <a:buClr>
                <a:srgbClr val="000000"/>
              </a:buClr>
              <a:defRPr/>
            </a:pPr>
            <a:fld id="{00000000-1234-1234-1234-123412341234}" type="slidenum">
              <a:rPr lang="en" sz="1600" b="1" kern="0">
                <a:solidFill>
                  <a:srgbClr val="FFFFFF"/>
                </a:solidFill>
                <a:latin typeface="Roboto Condensed"/>
                <a:ea typeface="Roboto Condensed"/>
                <a:sym typeface="Roboto Condensed"/>
              </a:rPr>
              <a:pPr defTabSz="1219170">
                <a:buClr>
                  <a:srgbClr val="000000"/>
                </a:buClr>
                <a:defRPr/>
              </a:pPr>
              <a:t>9</a:t>
            </a:fld>
            <a:endParaRPr lang="en" sz="1600" b="1" kern="0">
              <a:solidFill>
                <a:srgbClr val="FFFFFF"/>
              </a:solidFill>
              <a:latin typeface="Roboto Condensed"/>
              <a:ea typeface="Roboto Condensed"/>
              <a:sym typeface="Roboto Condensed"/>
            </a:endParaRPr>
          </a:p>
        </p:txBody>
      </p:sp>
      <p:pic>
        <p:nvPicPr>
          <p:cNvPr id="3" name="Picture 2">
            <a:extLst>
              <a:ext uri="{FF2B5EF4-FFF2-40B4-BE49-F238E27FC236}">
                <a16:creationId xmlns:a16="http://schemas.microsoft.com/office/drawing/2014/main" id="{67DA579B-7ABA-452E-AF82-A469A31D481D}"/>
              </a:ext>
            </a:extLst>
          </p:cNvPr>
          <p:cNvPicPr>
            <a:picLocks noChangeAspect="1"/>
          </p:cNvPicPr>
          <p:nvPr/>
        </p:nvPicPr>
        <p:blipFill>
          <a:blip r:embed="rId2"/>
          <a:stretch>
            <a:fillRect/>
          </a:stretch>
        </p:blipFill>
        <p:spPr>
          <a:xfrm>
            <a:off x="51467" y="161312"/>
            <a:ext cx="12089067" cy="6696688"/>
          </a:xfrm>
          <a:prstGeom prst="rect">
            <a:avLst/>
          </a:prstGeom>
        </p:spPr>
      </p:pic>
    </p:spTree>
    <p:extLst>
      <p:ext uri="{BB962C8B-B14F-4D97-AF65-F5344CB8AC3E}">
        <p14:creationId xmlns:p14="http://schemas.microsoft.com/office/powerpoint/2010/main" val="26019264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65AE4-D66F-47D6-BF77-AFF5D619F21B}"/>
              </a:ext>
            </a:extLst>
          </p:cNvPr>
          <p:cNvSpPr>
            <a:spLocks noGrp="1"/>
          </p:cNvSpPr>
          <p:nvPr>
            <p:ph type="title"/>
          </p:nvPr>
        </p:nvSpPr>
        <p:spPr>
          <a:xfrm>
            <a:off x="838200" y="1"/>
            <a:ext cx="10515600" cy="1325563"/>
          </a:xfrm>
        </p:spPr>
        <p:txBody>
          <a:bodyPr>
            <a:normAutofit/>
          </a:bodyPr>
          <a:lstStyle/>
          <a:p>
            <a:pPr algn="ctr"/>
            <a:r>
              <a:rPr lang="en-US" sz="6600" b="1" dirty="0">
                <a:solidFill>
                  <a:srgbClr val="FF0000"/>
                </a:solidFill>
                <a:effectLst>
                  <a:outerShdw blurRad="38100" dist="38100" dir="2700000" algn="tl">
                    <a:srgbClr val="000000">
                      <a:alpha val="43137"/>
                    </a:srgbClr>
                  </a:outerShdw>
                </a:effectLst>
              </a:rPr>
              <a:t>Plagiarism Activity</a:t>
            </a:r>
          </a:p>
        </p:txBody>
      </p:sp>
      <p:sp>
        <p:nvSpPr>
          <p:cNvPr id="3" name="Content Placeholder 2">
            <a:extLst>
              <a:ext uri="{FF2B5EF4-FFF2-40B4-BE49-F238E27FC236}">
                <a16:creationId xmlns:a16="http://schemas.microsoft.com/office/drawing/2014/main" id="{C95B3991-CA7D-45EC-8E92-5E9737DE09BB}"/>
              </a:ext>
            </a:extLst>
          </p:cNvPr>
          <p:cNvSpPr>
            <a:spLocks noGrp="1"/>
          </p:cNvSpPr>
          <p:nvPr>
            <p:ph idx="1"/>
          </p:nvPr>
        </p:nvSpPr>
        <p:spPr>
          <a:xfrm>
            <a:off x="1" y="4411180"/>
            <a:ext cx="12006471" cy="2122489"/>
          </a:xfrm>
        </p:spPr>
        <p:txBody>
          <a:bodyPr>
            <a:normAutofit/>
          </a:bodyPr>
          <a:lstStyle/>
          <a:p>
            <a:pPr algn="just"/>
            <a:r>
              <a:rPr lang="en-US" sz="3600" dirty="0"/>
              <a:t>Please, summarize the following paragraph with your own style </a:t>
            </a:r>
          </a:p>
          <a:p>
            <a:pPr algn="just"/>
            <a:r>
              <a:rPr lang="en-US" sz="3600" b="1" dirty="0">
                <a:solidFill>
                  <a:srgbClr val="FF0000"/>
                </a:solidFill>
              </a:rPr>
              <a:t>Note</a:t>
            </a:r>
            <a:r>
              <a:rPr lang="en-US" sz="3600" dirty="0"/>
              <a:t>: avoiding plagiarism</a:t>
            </a:r>
          </a:p>
        </p:txBody>
      </p:sp>
      <p:pic>
        <p:nvPicPr>
          <p:cNvPr id="5" name="Picture 4">
            <a:extLst>
              <a:ext uri="{FF2B5EF4-FFF2-40B4-BE49-F238E27FC236}">
                <a16:creationId xmlns:a16="http://schemas.microsoft.com/office/drawing/2014/main" id="{DFFF63F0-7B15-4299-A8D3-39E14122ADE8}"/>
              </a:ext>
            </a:extLst>
          </p:cNvPr>
          <p:cNvPicPr>
            <a:picLocks noChangeAspect="1"/>
          </p:cNvPicPr>
          <p:nvPr/>
        </p:nvPicPr>
        <p:blipFill>
          <a:blip r:embed="rId2"/>
          <a:stretch>
            <a:fillRect/>
          </a:stretch>
        </p:blipFill>
        <p:spPr>
          <a:xfrm>
            <a:off x="1152940" y="1550504"/>
            <a:ext cx="10515600" cy="2635733"/>
          </a:xfrm>
          <a:prstGeom prst="rect">
            <a:avLst/>
          </a:prstGeom>
        </p:spPr>
      </p:pic>
    </p:spTree>
    <p:extLst>
      <p:ext uri="{BB962C8B-B14F-4D97-AF65-F5344CB8AC3E}">
        <p14:creationId xmlns:p14="http://schemas.microsoft.com/office/powerpoint/2010/main" val="4744928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18C2122-5492-4986-87F3-AB5B87CE875F}"/>
              </a:ext>
            </a:extLst>
          </p:cNvPr>
          <p:cNvSpPr/>
          <p:nvPr/>
        </p:nvSpPr>
        <p:spPr>
          <a:xfrm>
            <a:off x="159025" y="68676"/>
            <a:ext cx="11767931" cy="1077218"/>
          </a:xfrm>
          <a:prstGeom prst="rect">
            <a:avLst/>
          </a:prstGeom>
        </p:spPr>
        <p:txBody>
          <a:bodyPr wrap="square">
            <a:spAutoFit/>
          </a:bodyPr>
          <a:lstStyle/>
          <a:p>
            <a:pPr algn="ctr" defTabSz="914377"/>
            <a:r>
              <a:rPr lang="en-US" sz="3200" b="1" dirty="0">
                <a:solidFill>
                  <a:srgbClr val="C00000"/>
                </a:solidFill>
                <a:effectLst>
                  <a:outerShdw blurRad="38100" dist="38100" dir="2700000" algn="tl">
                    <a:srgbClr val="000000">
                      <a:alpha val="43137"/>
                    </a:srgbClr>
                  </a:outerShdw>
                </a:effectLst>
                <a:latin typeface="Calibri Light" panose="020F0302020204030204"/>
              </a:rPr>
              <a:t>How can you write information in your own words (paraphrase or summarize), use direct quotes, and cite sources?</a:t>
            </a:r>
          </a:p>
        </p:txBody>
      </p:sp>
      <p:sp>
        <p:nvSpPr>
          <p:cNvPr id="10" name="Rectangle 9">
            <a:extLst>
              <a:ext uri="{FF2B5EF4-FFF2-40B4-BE49-F238E27FC236}">
                <a16:creationId xmlns:a16="http://schemas.microsoft.com/office/drawing/2014/main" id="{491B24CE-66B8-4E76-AACE-607DF88A1079}"/>
              </a:ext>
            </a:extLst>
          </p:cNvPr>
          <p:cNvSpPr/>
          <p:nvPr/>
        </p:nvSpPr>
        <p:spPr>
          <a:xfrm>
            <a:off x="-53010" y="917628"/>
            <a:ext cx="6096000" cy="2308324"/>
          </a:xfrm>
          <a:prstGeom prst="rect">
            <a:avLst/>
          </a:prstGeom>
        </p:spPr>
        <p:txBody>
          <a:bodyPr>
            <a:spAutoFit/>
          </a:bodyPr>
          <a:lstStyle/>
          <a:p>
            <a:pPr algn="just" defTabSz="914377"/>
            <a:r>
              <a:rPr lang="en-US" sz="2400" b="1" dirty="0">
                <a:solidFill>
                  <a:srgbClr val="0070C0"/>
                </a:solidFill>
                <a:latin typeface="Calibri" panose="020F0502020204030204"/>
              </a:rPr>
              <a:t>Original Source Material: </a:t>
            </a:r>
          </a:p>
          <a:p>
            <a:pPr algn="just" defTabSz="914377"/>
            <a:r>
              <a:rPr lang="en-US" sz="2400" dirty="0">
                <a:solidFill>
                  <a:prstClr val="black"/>
                </a:solidFill>
                <a:latin typeface="Calibri" panose="020F0502020204030204"/>
              </a:rPr>
              <a:t>Technology has significantly transformed education at several major turning points in our history</a:t>
            </a:r>
          </a:p>
          <a:p>
            <a:pPr algn="just" defTabSz="914377" rtl="1"/>
            <a:r>
              <a:rPr lang="ar-EG" sz="2400" dirty="0">
                <a:solidFill>
                  <a:prstClr val="black"/>
                </a:solidFill>
              </a:rPr>
              <a:t>لقد أحدثت التكنولوجيا تحولًا كبيرًا في التعليم في العديد من نقاط التحول الرئيسية في تاريخنا</a:t>
            </a:r>
            <a:endParaRPr lang="en-US" sz="2400" dirty="0">
              <a:solidFill>
                <a:prstClr val="black"/>
              </a:solidFill>
              <a:latin typeface="Calibri" panose="020F0502020204030204"/>
            </a:endParaRPr>
          </a:p>
        </p:txBody>
      </p:sp>
      <p:sp>
        <p:nvSpPr>
          <p:cNvPr id="11" name="Rectangle 10">
            <a:extLst>
              <a:ext uri="{FF2B5EF4-FFF2-40B4-BE49-F238E27FC236}">
                <a16:creationId xmlns:a16="http://schemas.microsoft.com/office/drawing/2014/main" id="{67933C56-9EFE-49F2-99AC-FE6B49D223FE}"/>
              </a:ext>
            </a:extLst>
          </p:cNvPr>
          <p:cNvSpPr/>
          <p:nvPr/>
        </p:nvSpPr>
        <p:spPr>
          <a:xfrm>
            <a:off x="6520071" y="1334881"/>
            <a:ext cx="5724940" cy="1015663"/>
          </a:xfrm>
          <a:prstGeom prst="rect">
            <a:avLst/>
          </a:prstGeom>
        </p:spPr>
        <p:txBody>
          <a:bodyPr wrap="square">
            <a:spAutoFit/>
          </a:bodyPr>
          <a:lstStyle/>
          <a:p>
            <a:pPr defTabSz="914377"/>
            <a:r>
              <a:rPr lang="en-US" sz="2000" b="1" dirty="0">
                <a:solidFill>
                  <a:prstClr val="black"/>
                </a:solidFill>
                <a:latin typeface="Arial" panose="020B0604020202020204" pitchFamily="34" charset="0"/>
              </a:rPr>
              <a:t>Source: </a:t>
            </a:r>
            <a:r>
              <a:rPr lang="en-US" sz="2000" dirty="0">
                <a:solidFill>
                  <a:prstClr val="black"/>
                </a:solidFill>
                <a:latin typeface="Arial" panose="020B0604020202020204" pitchFamily="34" charset="0"/>
              </a:rPr>
              <a:t>Frick, T. (1991). </a:t>
            </a:r>
            <a:r>
              <a:rPr lang="en-US" sz="2000" i="1" dirty="0">
                <a:solidFill>
                  <a:prstClr val="black"/>
                </a:solidFill>
                <a:latin typeface="Arial" panose="020B0604020202020204" pitchFamily="34" charset="0"/>
              </a:rPr>
              <a:t>Restructuring education through technology</a:t>
            </a:r>
            <a:r>
              <a:rPr lang="en-US" sz="2000" dirty="0">
                <a:solidFill>
                  <a:prstClr val="black"/>
                </a:solidFill>
                <a:latin typeface="Arial" panose="020B0604020202020204" pitchFamily="34" charset="0"/>
              </a:rPr>
              <a:t>. Bloomington, IN: Phi Delta Kappa Educational Foundation</a:t>
            </a:r>
            <a:endParaRPr lang="en-US" sz="4400" dirty="0">
              <a:solidFill>
                <a:prstClr val="black"/>
              </a:solidFill>
              <a:latin typeface="Calibri" panose="020F0502020204030204"/>
            </a:endParaRPr>
          </a:p>
        </p:txBody>
      </p:sp>
      <p:sp>
        <p:nvSpPr>
          <p:cNvPr id="12" name="Rectangle 11">
            <a:extLst>
              <a:ext uri="{FF2B5EF4-FFF2-40B4-BE49-F238E27FC236}">
                <a16:creationId xmlns:a16="http://schemas.microsoft.com/office/drawing/2014/main" id="{943ADAEC-CE3F-44A3-AF99-DA7A53C07BB9}"/>
              </a:ext>
            </a:extLst>
          </p:cNvPr>
          <p:cNvSpPr/>
          <p:nvPr/>
        </p:nvSpPr>
        <p:spPr>
          <a:xfrm>
            <a:off x="0" y="3225952"/>
            <a:ext cx="5433391" cy="2308324"/>
          </a:xfrm>
          <a:prstGeom prst="rect">
            <a:avLst/>
          </a:prstGeom>
        </p:spPr>
        <p:txBody>
          <a:bodyPr wrap="square">
            <a:spAutoFit/>
          </a:bodyPr>
          <a:lstStyle/>
          <a:p>
            <a:pPr defTabSz="914377"/>
            <a:r>
              <a:rPr lang="en-US" sz="2400" b="1" dirty="0">
                <a:solidFill>
                  <a:srgbClr val="0070C0"/>
                </a:solidFill>
                <a:latin typeface="Calibri" panose="020F0502020204030204"/>
              </a:rPr>
              <a:t>Plagiarized Version</a:t>
            </a:r>
          </a:p>
          <a:p>
            <a:pPr defTabSz="914377"/>
            <a:r>
              <a:rPr lang="en-US" sz="2400" dirty="0">
                <a:solidFill>
                  <a:prstClr val="black"/>
                </a:solidFill>
                <a:latin typeface="Calibri" panose="020F0502020204030204"/>
              </a:rPr>
              <a:t>History has demonstrated that technology affects education profoundly. (Frick, 1991).</a:t>
            </a:r>
          </a:p>
          <a:p>
            <a:pPr algn="r" defTabSz="914377" rtl="1"/>
            <a:r>
              <a:rPr lang="ar-EG" sz="2400" dirty="0">
                <a:solidFill>
                  <a:prstClr val="black"/>
                </a:solidFill>
              </a:rPr>
              <a:t>لقد أثبت التاريخ أن التكنولوجيا تؤثر على التعليم بشكل عميق. (فريك، 1991).</a:t>
            </a:r>
            <a:endParaRPr lang="en-US" sz="2400" dirty="0">
              <a:solidFill>
                <a:prstClr val="black"/>
              </a:solidFill>
              <a:latin typeface="Calibri" panose="020F0502020204030204"/>
            </a:endParaRPr>
          </a:p>
        </p:txBody>
      </p:sp>
      <p:sp>
        <p:nvSpPr>
          <p:cNvPr id="13" name="Rectangle 12">
            <a:extLst>
              <a:ext uri="{FF2B5EF4-FFF2-40B4-BE49-F238E27FC236}">
                <a16:creationId xmlns:a16="http://schemas.microsoft.com/office/drawing/2014/main" id="{124799E5-A3F5-4789-BA66-1EC412877942}"/>
              </a:ext>
            </a:extLst>
          </p:cNvPr>
          <p:cNvSpPr/>
          <p:nvPr/>
        </p:nvSpPr>
        <p:spPr>
          <a:xfrm>
            <a:off x="5565912" y="2922407"/>
            <a:ext cx="6626088" cy="3170099"/>
          </a:xfrm>
          <a:prstGeom prst="rect">
            <a:avLst/>
          </a:prstGeom>
        </p:spPr>
        <p:txBody>
          <a:bodyPr wrap="square">
            <a:spAutoFit/>
          </a:bodyPr>
          <a:lstStyle/>
          <a:p>
            <a:pPr algn="just" defTabSz="914377"/>
            <a:r>
              <a:rPr lang="en-US" sz="2400" b="1" dirty="0">
                <a:solidFill>
                  <a:srgbClr val="0070C0"/>
                </a:solidFill>
                <a:latin typeface="Calibri" panose="020F0502020204030204"/>
              </a:rPr>
              <a:t>Correct Version</a:t>
            </a:r>
          </a:p>
          <a:p>
            <a:pPr algn="just" defTabSz="914377"/>
            <a:r>
              <a:rPr lang="en-US" sz="2400" dirty="0">
                <a:solidFill>
                  <a:prstClr val="black"/>
                </a:solidFill>
                <a:latin typeface="Calibri" panose="020F0502020204030204"/>
              </a:rPr>
              <a:t>History has demonstrated that technology affects education profoundly. (Frick, 1991).</a:t>
            </a:r>
          </a:p>
          <a:p>
            <a:pPr algn="just" defTabSz="914377" rtl="1"/>
            <a:r>
              <a:rPr lang="ar-EG" sz="2400" dirty="0">
                <a:solidFill>
                  <a:prstClr val="black"/>
                </a:solidFill>
              </a:rPr>
              <a:t>لقد أثبت التاريخ أن التكنولوجيا تؤثر على التعليم بشكل عميق. (فريك، 1991).</a:t>
            </a:r>
            <a:endParaRPr lang="en-US" sz="2400" dirty="0">
              <a:solidFill>
                <a:prstClr val="black"/>
              </a:solidFill>
              <a:latin typeface="Calibri" panose="020F0502020204030204"/>
            </a:endParaRPr>
          </a:p>
          <a:p>
            <a:pPr algn="just" defTabSz="914377"/>
            <a:endParaRPr lang="en-US" sz="2000" dirty="0">
              <a:solidFill>
                <a:prstClr val="black"/>
              </a:solidFill>
              <a:latin typeface="Calibri" panose="020F0502020204030204"/>
            </a:endParaRPr>
          </a:p>
          <a:p>
            <a:pPr algn="just" defTabSz="914377"/>
            <a:r>
              <a:rPr lang="en-US" sz="2000" dirty="0">
                <a:solidFill>
                  <a:prstClr val="black"/>
                </a:solidFill>
                <a:latin typeface="Calibri" panose="020F0502020204030204"/>
              </a:rPr>
              <a:t>References: Frick, T. (1991). Restructuring education through technology. Bloomington, IN: Phi Delta Kappa Educational Foundation</a:t>
            </a:r>
            <a:r>
              <a:rPr lang="en-US" dirty="0">
                <a:solidFill>
                  <a:prstClr val="black"/>
                </a:solidFill>
                <a:latin typeface="Calibri" panose="020F0502020204030204"/>
              </a:rPr>
              <a:t>.</a:t>
            </a:r>
          </a:p>
        </p:txBody>
      </p:sp>
      <p:sp>
        <p:nvSpPr>
          <p:cNvPr id="14" name="Rectangle 13">
            <a:extLst>
              <a:ext uri="{FF2B5EF4-FFF2-40B4-BE49-F238E27FC236}">
                <a16:creationId xmlns:a16="http://schemas.microsoft.com/office/drawing/2014/main" id="{EF67525D-D81B-4B66-891A-3DD2ED1CB5CE}"/>
              </a:ext>
            </a:extLst>
          </p:cNvPr>
          <p:cNvSpPr/>
          <p:nvPr/>
        </p:nvSpPr>
        <p:spPr>
          <a:xfrm>
            <a:off x="26504" y="5714842"/>
            <a:ext cx="5539408" cy="1200329"/>
          </a:xfrm>
          <a:prstGeom prst="rect">
            <a:avLst/>
          </a:prstGeom>
        </p:spPr>
        <p:txBody>
          <a:bodyPr wrap="square">
            <a:spAutoFit/>
          </a:bodyPr>
          <a:lstStyle/>
          <a:p>
            <a:pPr algn="just" defTabSz="914377"/>
            <a:r>
              <a:rPr lang="en-US" b="1" dirty="0">
                <a:solidFill>
                  <a:srgbClr val="FF0000"/>
                </a:solidFill>
                <a:latin typeface="Calibri" panose="020F0502020204030204"/>
              </a:rPr>
              <a:t>Explanation:</a:t>
            </a:r>
            <a:r>
              <a:rPr lang="en-US" dirty="0">
                <a:solidFill>
                  <a:prstClr val="black"/>
                </a:solidFill>
                <a:latin typeface="Calibri" panose="020F0502020204030204"/>
              </a:rPr>
              <a:t> This example has been plagiarized. Although the student has paraphrased the original material and included a citation for the original author, no reference is provided in the reference list</a:t>
            </a:r>
          </a:p>
        </p:txBody>
      </p:sp>
      <p:sp>
        <p:nvSpPr>
          <p:cNvPr id="16" name="Rectangle 15">
            <a:extLst>
              <a:ext uri="{FF2B5EF4-FFF2-40B4-BE49-F238E27FC236}">
                <a16:creationId xmlns:a16="http://schemas.microsoft.com/office/drawing/2014/main" id="{69A8FC85-FBFA-4561-8FA2-A63253D372CA}"/>
              </a:ext>
            </a:extLst>
          </p:cNvPr>
          <p:cNvSpPr/>
          <p:nvPr/>
        </p:nvSpPr>
        <p:spPr>
          <a:xfrm>
            <a:off x="5530637" y="5940372"/>
            <a:ext cx="6819832" cy="923330"/>
          </a:xfrm>
          <a:prstGeom prst="rect">
            <a:avLst/>
          </a:prstGeom>
        </p:spPr>
        <p:txBody>
          <a:bodyPr wrap="square">
            <a:spAutoFit/>
          </a:bodyPr>
          <a:lstStyle/>
          <a:p>
            <a:pPr algn="just" defTabSz="914377"/>
            <a:r>
              <a:rPr lang="en-US" b="1" dirty="0">
                <a:solidFill>
                  <a:srgbClr val="FF0000"/>
                </a:solidFill>
                <a:latin typeface="Calibri" panose="020F0502020204030204"/>
              </a:rPr>
              <a:t>Explanation:</a:t>
            </a:r>
            <a:r>
              <a:rPr lang="en-US" dirty="0">
                <a:solidFill>
                  <a:prstClr val="black"/>
                </a:solidFill>
                <a:latin typeface="Calibri" panose="020F0502020204030204"/>
              </a:rPr>
              <a:t> This example has been paraphrased and is not considered plagiarized. The student has cited the original author and included an appropriate entry in the reference list.</a:t>
            </a:r>
          </a:p>
        </p:txBody>
      </p:sp>
    </p:spTree>
    <p:extLst>
      <p:ext uri="{BB962C8B-B14F-4D97-AF65-F5344CB8AC3E}">
        <p14:creationId xmlns:p14="http://schemas.microsoft.com/office/powerpoint/2010/main" val="716858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ppt_x"/>
                                          </p:val>
                                        </p:tav>
                                        <p:tav tm="100000">
                                          <p:val>
                                            <p:strVal val="#ppt_x"/>
                                          </p:val>
                                        </p:tav>
                                      </p:tavLst>
                                    </p:anim>
                                    <p:anim calcmode="lin" valueType="num">
                                      <p:cBhvr additive="base">
                                        <p:cTn id="1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additive="base">
                                        <p:cTn id="44" dur="500" fill="hold"/>
                                        <p:tgtEl>
                                          <p:spTgt spid="16"/>
                                        </p:tgtEl>
                                        <p:attrNameLst>
                                          <p:attrName>ppt_x</p:attrName>
                                        </p:attrNameLst>
                                      </p:cBhvr>
                                      <p:tavLst>
                                        <p:tav tm="0">
                                          <p:val>
                                            <p:strVal val="#ppt_x"/>
                                          </p:val>
                                        </p:tav>
                                        <p:tav tm="100000">
                                          <p:val>
                                            <p:strVal val="#ppt_x"/>
                                          </p:val>
                                        </p:tav>
                                      </p:tavLst>
                                    </p:anim>
                                    <p:anim calcmode="lin" valueType="num">
                                      <p:cBhvr additive="base">
                                        <p:cTn id="4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1" grpId="0"/>
      <p:bldP spid="12" grpId="0"/>
      <p:bldP spid="13" grpId="0"/>
      <p:bldP spid="14"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F3727-F1B3-4D43-AFB2-D92679E5903C}"/>
              </a:ext>
            </a:extLst>
          </p:cNvPr>
          <p:cNvSpPr>
            <a:spLocks noGrp="1"/>
          </p:cNvSpPr>
          <p:nvPr>
            <p:ph type="ctrTitle"/>
          </p:nvPr>
        </p:nvSpPr>
        <p:spPr>
          <a:xfrm>
            <a:off x="1094509" y="1454400"/>
            <a:ext cx="10557164" cy="3949200"/>
          </a:xfrm>
        </p:spPr>
        <p:txBody>
          <a:bodyPr/>
          <a:lstStyle/>
          <a:p>
            <a:pPr algn="ctr"/>
            <a:r>
              <a:rPr lang="ar-EG" dirty="0"/>
              <a:t>أنواع الاقتباس في الاطار النظري</a:t>
            </a:r>
            <a:endParaRPr lang="en-US" dirty="0"/>
          </a:p>
        </p:txBody>
      </p:sp>
      <p:sp>
        <p:nvSpPr>
          <p:cNvPr id="3" name="Rectangle 1">
            <a:extLst>
              <a:ext uri="{FF2B5EF4-FFF2-40B4-BE49-F238E27FC236}">
                <a16:creationId xmlns:a16="http://schemas.microsoft.com/office/drawing/2014/main" id="{12FB3682-D2C2-417A-BC65-971A83B5C551}"/>
              </a:ext>
            </a:extLst>
          </p:cNvPr>
          <p:cNvSpPr>
            <a:spLocks noChangeArrowheads="1"/>
          </p:cNvSpPr>
          <p:nvPr/>
        </p:nvSpPr>
        <p:spPr bwMode="auto">
          <a:xfrm>
            <a:off x="0" y="-153888"/>
            <a:ext cx="2503249"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pPr defTabSz="1219170" eaLnBrk="0" fontAlgn="base" hangingPunct="0">
              <a:spcBef>
                <a:spcPct val="0"/>
              </a:spcBef>
              <a:spcAft>
                <a:spcPct val="0"/>
              </a:spcAft>
            </a:pPr>
            <a:r>
              <a:rPr lang="en-US" altLang="en-US" sz="1200">
                <a:solidFill>
                  <a:srgbClr val="FFFFFF"/>
                </a:solidFill>
                <a:latin typeface="Helvetica" panose="020B0604020202020204" pitchFamily="34" charset="0"/>
              </a:rPr>
              <a:t>       </a:t>
            </a:r>
            <a:r>
              <a:rPr lang="ar-SA" altLang="en-US" sz="1200">
                <a:solidFill>
                  <a:srgbClr val="FFFFFF"/>
                </a:solidFill>
                <a:latin typeface="Helvetica" panose="020B0604020202020204" pitchFamily="34" charset="0"/>
                <a:cs typeface="Arial" panose="020B0604020202020204" pitchFamily="34" charset="0"/>
              </a:rPr>
              <a:t>رابعا: أنواع الاقتباس في الاطار النظري</a:t>
            </a:r>
            <a:endParaRPr lang="en-US" altLang="en-US" sz="2400">
              <a:latin typeface="Arial" panose="020B0604020202020204" pitchFamily="34" charset="0"/>
            </a:endParaRPr>
          </a:p>
        </p:txBody>
      </p:sp>
      <p:pic>
        <p:nvPicPr>
          <p:cNvPr id="1026" name="Picture 2" descr="👈">
            <a:extLst>
              <a:ext uri="{FF2B5EF4-FFF2-40B4-BE49-F238E27FC236}">
                <a16:creationId xmlns:a16="http://schemas.microsoft.com/office/drawing/2014/main" id="{AD213995-C31E-4803-98A5-96F4D66498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67" y="-91017"/>
            <a:ext cx="203200" cy="203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80892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3E86753-28C2-4361-84CE-BBF0B3C3C08E}"/>
              </a:ext>
            </a:extLst>
          </p:cNvPr>
          <p:cNvSpPr>
            <a:spLocks noGrp="1"/>
          </p:cNvSpPr>
          <p:nvPr>
            <p:ph type="sldNum" idx="12"/>
          </p:nvPr>
        </p:nvSpPr>
        <p:spPr/>
        <p:txBody>
          <a:bodyPr/>
          <a:lstStyle/>
          <a:p>
            <a:fld id="{00000000-1234-1234-1234-123412341234}" type="slidenum">
              <a:rPr lang="en" smtClean="0"/>
              <a:pPr/>
              <a:t>13</a:t>
            </a:fld>
            <a:endParaRPr lang="en"/>
          </a:p>
        </p:txBody>
      </p:sp>
      <p:sp>
        <p:nvSpPr>
          <p:cNvPr id="3" name="Rectangle 2">
            <a:extLst>
              <a:ext uri="{FF2B5EF4-FFF2-40B4-BE49-F238E27FC236}">
                <a16:creationId xmlns:a16="http://schemas.microsoft.com/office/drawing/2014/main" id="{4650A707-C53B-4D13-A9B6-8EC4F210CF00}"/>
              </a:ext>
            </a:extLst>
          </p:cNvPr>
          <p:cNvSpPr/>
          <p:nvPr/>
        </p:nvSpPr>
        <p:spPr>
          <a:xfrm>
            <a:off x="224208" y="1485137"/>
            <a:ext cx="11743584" cy="3868238"/>
          </a:xfrm>
          <a:prstGeom prst="rect">
            <a:avLst/>
          </a:prstGeom>
        </p:spPr>
        <p:txBody>
          <a:bodyPr wrap="square">
            <a:spAutoFit/>
          </a:bodyPr>
          <a:lstStyle/>
          <a:p>
            <a:pPr algn="just" rtl="1"/>
            <a:r>
              <a:rPr lang="ar-EG" sz="3200" b="1" dirty="0">
                <a:solidFill>
                  <a:srgbClr val="FF0000"/>
                </a:solidFill>
              </a:rPr>
              <a:t>الاقتباس المباشر: </a:t>
            </a:r>
            <a:endParaRPr lang="en-US" sz="3200" b="1" dirty="0">
              <a:solidFill>
                <a:srgbClr val="FF0000"/>
              </a:solidFill>
            </a:endParaRPr>
          </a:p>
          <a:p>
            <a:pPr algn="just" rtl="1"/>
            <a:endParaRPr lang="ar-EG" sz="2667" dirty="0"/>
          </a:p>
          <a:p>
            <a:pPr algn="just" rtl="1"/>
            <a:r>
              <a:rPr lang="ar-EG" sz="2667" dirty="0"/>
              <a:t>وهو الاقتباس الحرفي بحيث يستعين الباحث بفكرة لباحث آخر يكتبها في الاطار النظري حرفيا كما وردت في المصدر الأصلي دون أن يغير في كلماتها. ويلجأ الباحث في الغالب إلى الاقتباس الحرفي إذا شعر بأهمية الفكرة المقتبسة للاطار النظري ومدى إثراءها لفكرة أو رأي يقدمه أو لمحاولة التعليق ونقد الفكرة المقتبسة. وفي حالة الاقتباس الحرفي يتم حصر المادة المقتبسة بين "......" ويتوجب أن يتم وضع رقم الصفحة الموجود فيها النص الأصلي، إما إذا أخذ الاقتباس من صفحتين متتاليتين فإن الباحث يكتب ص ص ثم يضع أرقام الصفحات. ويقوم الباحث بدمج المادة المقتبسة في الاطار النظري إذا لم تتجاوز الفكرة أربعة أسطر مع إظهار المادة المقتبسة بين شولتين "..." .</a:t>
            </a:r>
          </a:p>
        </p:txBody>
      </p:sp>
    </p:spTree>
    <p:extLst>
      <p:ext uri="{BB962C8B-B14F-4D97-AF65-F5344CB8AC3E}">
        <p14:creationId xmlns:p14="http://schemas.microsoft.com/office/powerpoint/2010/main" val="19986531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B2FCE0D-C7B7-4813-B4B7-3B070E5E4E3D}"/>
              </a:ext>
            </a:extLst>
          </p:cNvPr>
          <p:cNvSpPr>
            <a:spLocks noGrp="1"/>
          </p:cNvSpPr>
          <p:nvPr>
            <p:ph type="sldNum" idx="12"/>
          </p:nvPr>
        </p:nvSpPr>
        <p:spPr/>
        <p:txBody>
          <a:bodyPr/>
          <a:lstStyle/>
          <a:p>
            <a:fld id="{00000000-1234-1234-1234-123412341234}" type="slidenum">
              <a:rPr lang="en" smtClean="0"/>
              <a:pPr/>
              <a:t>14</a:t>
            </a:fld>
            <a:endParaRPr lang="en"/>
          </a:p>
        </p:txBody>
      </p:sp>
      <p:sp>
        <p:nvSpPr>
          <p:cNvPr id="3" name="Rectangle 2">
            <a:extLst>
              <a:ext uri="{FF2B5EF4-FFF2-40B4-BE49-F238E27FC236}">
                <a16:creationId xmlns:a16="http://schemas.microsoft.com/office/drawing/2014/main" id="{DAB50544-26CC-4EF6-8389-25C6D333D4AA}"/>
              </a:ext>
            </a:extLst>
          </p:cNvPr>
          <p:cNvSpPr/>
          <p:nvPr/>
        </p:nvSpPr>
        <p:spPr>
          <a:xfrm>
            <a:off x="836428" y="1254046"/>
            <a:ext cx="11157097" cy="2226507"/>
          </a:xfrm>
          <a:prstGeom prst="rect">
            <a:avLst/>
          </a:prstGeom>
        </p:spPr>
        <p:txBody>
          <a:bodyPr wrap="square">
            <a:spAutoFit/>
          </a:bodyPr>
          <a:lstStyle/>
          <a:p>
            <a:pPr algn="just" rtl="1"/>
            <a:r>
              <a:rPr lang="ar-EG" sz="3200" b="1" dirty="0">
                <a:solidFill>
                  <a:srgbClr val="FF0000"/>
                </a:solidFill>
              </a:rPr>
              <a:t>الاقتباس المتقطع: </a:t>
            </a:r>
          </a:p>
          <a:p>
            <a:pPr algn="just" rtl="1"/>
            <a:endParaRPr lang="ar-EG" sz="2667" dirty="0"/>
          </a:p>
          <a:p>
            <a:pPr algn="just" rtl="1"/>
            <a:r>
              <a:rPr lang="ar-EG" sz="2667" dirty="0"/>
              <a:t>إذا كانت الفكرة المقتبسة طويلة لا يحتاج الباحث إلى إظهارها كاملة في الاطار النظري فإنه يقوم بحذف البعض من أجزاءها، ويشار في هذه الحالة إلى الجزء المحذوف، إذا كان لا يتجاوز سطرين في كل مرة بنقاط ...</a:t>
            </a:r>
            <a:endParaRPr lang="en-US" sz="2667" dirty="0"/>
          </a:p>
        </p:txBody>
      </p:sp>
    </p:spTree>
    <p:extLst>
      <p:ext uri="{BB962C8B-B14F-4D97-AF65-F5344CB8AC3E}">
        <p14:creationId xmlns:p14="http://schemas.microsoft.com/office/powerpoint/2010/main" val="9842188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9942AB0-D9BE-4996-8366-F3E292EB2FEB}"/>
              </a:ext>
            </a:extLst>
          </p:cNvPr>
          <p:cNvSpPr>
            <a:spLocks noGrp="1"/>
          </p:cNvSpPr>
          <p:nvPr>
            <p:ph type="sldNum" idx="12"/>
          </p:nvPr>
        </p:nvSpPr>
        <p:spPr/>
        <p:txBody>
          <a:bodyPr/>
          <a:lstStyle/>
          <a:p>
            <a:fld id="{00000000-1234-1234-1234-123412341234}" type="slidenum">
              <a:rPr lang="en" smtClean="0"/>
              <a:pPr/>
              <a:t>15</a:t>
            </a:fld>
            <a:endParaRPr lang="en"/>
          </a:p>
        </p:txBody>
      </p:sp>
      <p:sp>
        <p:nvSpPr>
          <p:cNvPr id="3" name="Rectangle 2">
            <a:extLst>
              <a:ext uri="{FF2B5EF4-FFF2-40B4-BE49-F238E27FC236}">
                <a16:creationId xmlns:a16="http://schemas.microsoft.com/office/drawing/2014/main" id="{59EF9916-DF7C-491C-8F44-13B54EE0ED52}"/>
              </a:ext>
            </a:extLst>
          </p:cNvPr>
          <p:cNvSpPr/>
          <p:nvPr/>
        </p:nvSpPr>
        <p:spPr>
          <a:xfrm>
            <a:off x="561829" y="1602083"/>
            <a:ext cx="11630171" cy="2226507"/>
          </a:xfrm>
          <a:prstGeom prst="rect">
            <a:avLst/>
          </a:prstGeom>
        </p:spPr>
        <p:txBody>
          <a:bodyPr wrap="square">
            <a:spAutoFit/>
          </a:bodyPr>
          <a:lstStyle/>
          <a:p>
            <a:pPr algn="just" rtl="1"/>
            <a:r>
              <a:rPr lang="ar-EG" sz="3200" b="1" dirty="0">
                <a:solidFill>
                  <a:srgbClr val="FF0000"/>
                </a:solidFill>
              </a:rPr>
              <a:t>التغيير في جزء من الفكرة المقتبسة: </a:t>
            </a:r>
          </a:p>
          <a:p>
            <a:pPr algn="just" rtl="1"/>
            <a:endParaRPr lang="ar-EG" sz="2667" dirty="0"/>
          </a:p>
          <a:p>
            <a:pPr algn="just" rtl="1"/>
            <a:r>
              <a:rPr lang="ar-EG" sz="2667" dirty="0"/>
              <a:t>عندما يصحح الباحث بعض الكلمات الخاطئة أو يحاول ازالة الغموض في المعنى يجب عليه أن يضع إشارة للدلالة أن الفكرة الواردة بين القوسين ليست جزءاً من الفكرة المقتبسة إنما هي إضافة من الباحث، كما يمكن توضيح الأخطاء في الهامش في الاطار النظري.</a:t>
            </a:r>
            <a:endParaRPr lang="en-US" sz="2667" dirty="0"/>
          </a:p>
        </p:txBody>
      </p:sp>
    </p:spTree>
    <p:extLst>
      <p:ext uri="{BB962C8B-B14F-4D97-AF65-F5344CB8AC3E}">
        <p14:creationId xmlns:p14="http://schemas.microsoft.com/office/powerpoint/2010/main" val="15058142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AF07C66-54A6-4EDF-9475-F00AF38819A9}"/>
              </a:ext>
            </a:extLst>
          </p:cNvPr>
          <p:cNvSpPr>
            <a:spLocks noGrp="1"/>
          </p:cNvSpPr>
          <p:nvPr>
            <p:ph type="sldNum" idx="12"/>
          </p:nvPr>
        </p:nvSpPr>
        <p:spPr/>
        <p:txBody>
          <a:bodyPr/>
          <a:lstStyle/>
          <a:p>
            <a:fld id="{00000000-1234-1234-1234-123412341234}" type="slidenum">
              <a:rPr lang="en" smtClean="0"/>
              <a:pPr/>
              <a:t>16</a:t>
            </a:fld>
            <a:endParaRPr lang="en"/>
          </a:p>
        </p:txBody>
      </p:sp>
      <p:sp>
        <p:nvSpPr>
          <p:cNvPr id="3" name="Rectangle 2">
            <a:extLst>
              <a:ext uri="{FF2B5EF4-FFF2-40B4-BE49-F238E27FC236}">
                <a16:creationId xmlns:a16="http://schemas.microsoft.com/office/drawing/2014/main" id="{F463021A-6E3D-4AC8-9F16-ABF07488FA31}"/>
              </a:ext>
            </a:extLst>
          </p:cNvPr>
          <p:cNvSpPr/>
          <p:nvPr/>
        </p:nvSpPr>
        <p:spPr>
          <a:xfrm>
            <a:off x="503275" y="1871441"/>
            <a:ext cx="11185451" cy="2226507"/>
          </a:xfrm>
          <a:prstGeom prst="rect">
            <a:avLst/>
          </a:prstGeom>
        </p:spPr>
        <p:txBody>
          <a:bodyPr wrap="square">
            <a:spAutoFit/>
          </a:bodyPr>
          <a:lstStyle/>
          <a:p>
            <a:pPr algn="just" rtl="1"/>
            <a:r>
              <a:rPr lang="ar-EG" sz="3200" b="1" dirty="0">
                <a:solidFill>
                  <a:srgbClr val="FF0000"/>
                </a:solidFill>
              </a:rPr>
              <a:t>الاقتباس غير المباشر: </a:t>
            </a:r>
          </a:p>
          <a:p>
            <a:pPr algn="just" rtl="1"/>
            <a:endParaRPr lang="ar-EG" sz="2667" dirty="0"/>
          </a:p>
          <a:p>
            <a:pPr algn="just" rtl="1"/>
            <a:r>
              <a:rPr lang="ar-EG" sz="2667" dirty="0"/>
              <a:t>وذلك باستعانة الباحث بفكرة معينة أو ببعض الفقرات لباحث معين في الإطار النظري حيث يعيد صياغتها بأسلوب مختلف. وذلك يسمى الإستيعاب. أما في الاقتباس غير المباشر فإن الباحث يتبنى الفكرة دون أن يأخذ نفس الكلمات الواردة في النص الأصلي</a:t>
            </a:r>
            <a:endParaRPr lang="en-US" sz="2667" dirty="0"/>
          </a:p>
        </p:txBody>
      </p:sp>
    </p:spTree>
    <p:extLst>
      <p:ext uri="{BB962C8B-B14F-4D97-AF65-F5344CB8AC3E}">
        <p14:creationId xmlns:p14="http://schemas.microsoft.com/office/powerpoint/2010/main" val="25858825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33378C8-DB8A-4756-9B32-68FCBEFE1A73}"/>
              </a:ext>
            </a:extLst>
          </p:cNvPr>
          <p:cNvSpPr>
            <a:spLocks noGrp="1"/>
          </p:cNvSpPr>
          <p:nvPr>
            <p:ph type="sldNum" idx="12"/>
          </p:nvPr>
        </p:nvSpPr>
        <p:spPr/>
        <p:txBody>
          <a:bodyPr/>
          <a:lstStyle/>
          <a:p>
            <a:fld id="{00000000-1234-1234-1234-123412341234}" type="slidenum">
              <a:rPr lang="en" smtClean="0"/>
              <a:pPr/>
              <a:t>17</a:t>
            </a:fld>
            <a:endParaRPr lang="en"/>
          </a:p>
        </p:txBody>
      </p:sp>
      <p:pic>
        <p:nvPicPr>
          <p:cNvPr id="3" name="Picture 2">
            <a:extLst>
              <a:ext uri="{FF2B5EF4-FFF2-40B4-BE49-F238E27FC236}">
                <a16:creationId xmlns:a16="http://schemas.microsoft.com/office/drawing/2014/main" id="{F01EB248-F87B-4C20-8226-2DF3716999C4}"/>
              </a:ext>
            </a:extLst>
          </p:cNvPr>
          <p:cNvPicPr>
            <a:picLocks noChangeAspect="1"/>
          </p:cNvPicPr>
          <p:nvPr/>
        </p:nvPicPr>
        <p:blipFill>
          <a:blip r:embed="rId2"/>
          <a:stretch>
            <a:fillRect/>
          </a:stretch>
        </p:blipFill>
        <p:spPr>
          <a:xfrm>
            <a:off x="51467" y="143125"/>
            <a:ext cx="12089067" cy="6571751"/>
          </a:xfrm>
          <a:prstGeom prst="rect">
            <a:avLst/>
          </a:prstGeom>
        </p:spPr>
      </p:pic>
    </p:spTree>
    <p:extLst>
      <p:ext uri="{BB962C8B-B14F-4D97-AF65-F5344CB8AC3E}">
        <p14:creationId xmlns:p14="http://schemas.microsoft.com/office/powerpoint/2010/main" val="10121220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968D463-BA7C-4A58-9649-E710A9BDA1B7}"/>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3" name="Picture 2">
            <a:extLst>
              <a:ext uri="{FF2B5EF4-FFF2-40B4-BE49-F238E27FC236}">
                <a16:creationId xmlns:a16="http://schemas.microsoft.com/office/drawing/2014/main" id="{55AC6519-1E87-48AB-B7F9-8EE746274713}"/>
              </a:ext>
            </a:extLst>
          </p:cNvPr>
          <p:cNvPicPr>
            <a:picLocks noChangeAspect="1"/>
          </p:cNvPicPr>
          <p:nvPr/>
        </p:nvPicPr>
        <p:blipFill>
          <a:blip r:embed="rId2"/>
          <a:stretch>
            <a:fillRect/>
          </a:stretch>
        </p:blipFill>
        <p:spPr>
          <a:xfrm>
            <a:off x="51467" y="197687"/>
            <a:ext cx="12089067" cy="6522091"/>
          </a:xfrm>
          <a:prstGeom prst="rect">
            <a:avLst/>
          </a:prstGeom>
        </p:spPr>
      </p:pic>
    </p:spTree>
    <p:extLst>
      <p:ext uri="{BB962C8B-B14F-4D97-AF65-F5344CB8AC3E}">
        <p14:creationId xmlns:p14="http://schemas.microsoft.com/office/powerpoint/2010/main" val="17225347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3ABFA80-71BB-4E74-8D5B-4A9F5F066D73}"/>
              </a:ext>
            </a:extLst>
          </p:cNvPr>
          <p:cNvSpPr>
            <a:spLocks noGrp="1"/>
          </p:cNvSpPr>
          <p:nvPr>
            <p:ph type="sldNum" idx="12"/>
          </p:nvPr>
        </p:nvSpPr>
        <p:spPr/>
        <p:txBody>
          <a:bodyPr/>
          <a:lstStyle/>
          <a:p>
            <a:fld id="{00000000-1234-1234-1234-123412341234}" type="slidenum">
              <a:rPr lang="en" smtClean="0"/>
              <a:pPr/>
              <a:t>19</a:t>
            </a:fld>
            <a:endParaRPr lang="en"/>
          </a:p>
        </p:txBody>
      </p:sp>
      <p:pic>
        <p:nvPicPr>
          <p:cNvPr id="3" name="Picture 2">
            <a:extLst>
              <a:ext uri="{FF2B5EF4-FFF2-40B4-BE49-F238E27FC236}">
                <a16:creationId xmlns:a16="http://schemas.microsoft.com/office/drawing/2014/main" id="{2E9459EE-EFAF-4096-85FF-C4EF6C7E3B06}"/>
              </a:ext>
            </a:extLst>
          </p:cNvPr>
          <p:cNvPicPr>
            <a:picLocks noChangeAspect="1"/>
          </p:cNvPicPr>
          <p:nvPr/>
        </p:nvPicPr>
        <p:blipFill>
          <a:blip r:embed="rId2"/>
          <a:stretch>
            <a:fillRect/>
          </a:stretch>
        </p:blipFill>
        <p:spPr>
          <a:xfrm>
            <a:off x="51467" y="137063"/>
            <a:ext cx="12089067" cy="6583875"/>
          </a:xfrm>
          <a:prstGeom prst="rect">
            <a:avLst/>
          </a:prstGeom>
        </p:spPr>
      </p:pic>
    </p:spTree>
    <p:extLst>
      <p:ext uri="{BB962C8B-B14F-4D97-AF65-F5344CB8AC3E}">
        <p14:creationId xmlns:p14="http://schemas.microsoft.com/office/powerpoint/2010/main" val="11957838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B088217-03E9-4755-8C29-F94FE8D8A2CA}"/>
              </a:ext>
            </a:extLst>
          </p:cNvPr>
          <p:cNvSpPr>
            <a:spLocks noGrp="1"/>
          </p:cNvSpPr>
          <p:nvPr>
            <p:ph type="sldNum" idx="12"/>
          </p:nvPr>
        </p:nvSpPr>
        <p:spPr/>
        <p:txBody>
          <a:bodyPr/>
          <a:lstStyle/>
          <a:p>
            <a:fld id="{00000000-1234-1234-1234-123412341234}" type="slidenum">
              <a:rPr lang="en" smtClean="0"/>
              <a:pPr/>
              <a:t>20</a:t>
            </a:fld>
            <a:endParaRPr lang="en"/>
          </a:p>
        </p:txBody>
      </p:sp>
      <p:pic>
        <p:nvPicPr>
          <p:cNvPr id="3" name="Picture 2">
            <a:extLst>
              <a:ext uri="{FF2B5EF4-FFF2-40B4-BE49-F238E27FC236}">
                <a16:creationId xmlns:a16="http://schemas.microsoft.com/office/drawing/2014/main" id="{34C595DE-EE46-4D17-AAAB-AEFFA077038C}"/>
              </a:ext>
            </a:extLst>
          </p:cNvPr>
          <p:cNvPicPr>
            <a:picLocks noChangeAspect="1"/>
          </p:cNvPicPr>
          <p:nvPr/>
        </p:nvPicPr>
        <p:blipFill>
          <a:blip r:embed="rId2"/>
          <a:stretch>
            <a:fillRect/>
          </a:stretch>
        </p:blipFill>
        <p:spPr>
          <a:xfrm>
            <a:off x="51467" y="215875"/>
            <a:ext cx="12089067" cy="6642125"/>
          </a:xfrm>
          <a:prstGeom prst="rect">
            <a:avLst/>
          </a:prstGeom>
        </p:spPr>
      </p:pic>
    </p:spTree>
    <p:extLst>
      <p:ext uri="{BB962C8B-B14F-4D97-AF65-F5344CB8AC3E}">
        <p14:creationId xmlns:p14="http://schemas.microsoft.com/office/powerpoint/2010/main" val="23779785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3B91D47-30BD-4608-8E4A-B5C287C80427}"/>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3" name="Picture 2">
            <a:extLst>
              <a:ext uri="{FF2B5EF4-FFF2-40B4-BE49-F238E27FC236}">
                <a16:creationId xmlns:a16="http://schemas.microsoft.com/office/drawing/2014/main" id="{789404D3-BA62-4954-96C2-2F0DA7E84A2A}"/>
              </a:ext>
            </a:extLst>
          </p:cNvPr>
          <p:cNvPicPr>
            <a:picLocks noChangeAspect="1"/>
          </p:cNvPicPr>
          <p:nvPr/>
        </p:nvPicPr>
        <p:blipFill>
          <a:blip r:embed="rId2"/>
          <a:stretch>
            <a:fillRect/>
          </a:stretch>
        </p:blipFill>
        <p:spPr>
          <a:xfrm>
            <a:off x="51468" y="203750"/>
            <a:ext cx="11927883" cy="6450500"/>
          </a:xfrm>
          <a:prstGeom prst="rect">
            <a:avLst/>
          </a:prstGeom>
        </p:spPr>
      </p:pic>
    </p:spTree>
    <p:extLst>
      <p:ext uri="{BB962C8B-B14F-4D97-AF65-F5344CB8AC3E}">
        <p14:creationId xmlns:p14="http://schemas.microsoft.com/office/powerpoint/2010/main" val="26627438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02034" y="1545112"/>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02035" y="2916499"/>
            <a:ext cx="4764940" cy="1081322"/>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Ethical considerations in research</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Calibri" panose="020F0502020204030204"/>
                <a:ea typeface="Roboto Light" panose="02000000000000000000" pitchFamily="2" charset="0"/>
              </a:rPr>
              <a:t>2</a:t>
            </a: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690301"/>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Research ethics is a field which is constantly changing, and its boundaries are at times quite fuzzy. What might be acceptable research </a:t>
            </a:r>
            <a:r>
              <a:rPr lang="en-US" sz="2800" dirty="0" err="1">
                <a:solidFill>
                  <a:srgbClr val="2D3956"/>
                </a:solidFill>
                <a:latin typeface="Tajawal ExtraBold" panose="00000800000000000000" pitchFamily="2" charset="-78"/>
                <a:cs typeface="Tajawal ExtraBold" panose="00000800000000000000" pitchFamily="2" charset="-78"/>
              </a:rPr>
              <a:t>behaviour</a:t>
            </a:r>
            <a:r>
              <a:rPr lang="en-US" sz="2800" dirty="0">
                <a:solidFill>
                  <a:srgbClr val="2D3956"/>
                </a:solidFill>
                <a:latin typeface="Tajawal ExtraBold" panose="00000800000000000000" pitchFamily="2" charset="-78"/>
                <a:cs typeface="Tajawal ExtraBold" panose="00000800000000000000" pitchFamily="2" charset="-78"/>
              </a:rPr>
              <a:t> one year may be unacceptable the next. (Bow, 1999, 254)</a:t>
            </a:r>
          </a:p>
        </p:txBody>
      </p:sp>
      <p:sp>
        <p:nvSpPr>
          <p:cNvPr id="3" name="TextBox 2">
            <a:extLst>
              <a:ext uri="{FF2B5EF4-FFF2-40B4-BE49-F238E27FC236}">
                <a16:creationId xmlns:a16="http://schemas.microsoft.com/office/drawing/2014/main" id="{05B738C8-CB33-B09B-A4BF-E7B55894A21E}"/>
              </a:ext>
            </a:extLst>
          </p:cNvPr>
          <p:cNvSpPr txBox="1"/>
          <p:nvPr/>
        </p:nvSpPr>
        <p:spPr>
          <a:xfrm>
            <a:off x="2626178" y="27995"/>
            <a:ext cx="10705829"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p>
        </p:txBody>
      </p:sp>
    </p:spTree>
    <p:extLst>
      <p:ext uri="{BB962C8B-B14F-4D97-AF65-F5344CB8AC3E}">
        <p14:creationId xmlns:p14="http://schemas.microsoft.com/office/powerpoint/2010/main" val="32803190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1737342" y="2659559"/>
            <a:ext cx="891871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Gaining access to the field</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343011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2059702"/>
            <a:ext cx="8777727" cy="16271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7" y="2343487"/>
            <a:ext cx="8777727" cy="954107"/>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keys to access are almost always in the hands of multiple gatekeepers, both formal and informal. </a:t>
            </a:r>
          </a:p>
        </p:txBody>
      </p:sp>
      <p:sp>
        <p:nvSpPr>
          <p:cNvPr id="3" name="TextBox 2">
            <a:extLst>
              <a:ext uri="{FF2B5EF4-FFF2-40B4-BE49-F238E27FC236}">
                <a16:creationId xmlns:a16="http://schemas.microsoft.com/office/drawing/2014/main" id="{05B738C8-CB33-B09B-A4BF-E7B55894A21E}"/>
              </a:ext>
            </a:extLst>
          </p:cNvPr>
          <p:cNvSpPr txBox="1"/>
          <p:nvPr/>
        </p:nvSpPr>
        <p:spPr>
          <a:xfrm>
            <a:off x="2626178" y="27995"/>
            <a:ext cx="7973135"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31549090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6"/>
            <a:ext cx="8777727" cy="32015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In most cases those gatekeepers, before giving assent, will want to be informed about the inquiry in ways that will permit them to assess the costs and the risks that it will pose, both for themselves and for the groups to which they control access. (Lincoln and Guba, 1985, 253)</a:t>
            </a:r>
          </a:p>
        </p:txBody>
      </p:sp>
      <p:sp>
        <p:nvSpPr>
          <p:cNvPr id="3" name="TextBox 2">
            <a:extLst>
              <a:ext uri="{FF2B5EF4-FFF2-40B4-BE49-F238E27FC236}">
                <a16:creationId xmlns:a16="http://schemas.microsoft.com/office/drawing/2014/main" id="{05B738C8-CB33-B09B-A4BF-E7B55894A21E}"/>
              </a:ext>
            </a:extLst>
          </p:cNvPr>
          <p:cNvSpPr txBox="1"/>
          <p:nvPr/>
        </p:nvSpPr>
        <p:spPr>
          <a:xfrm>
            <a:off x="2626178" y="27995"/>
            <a:ext cx="8629957"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39130732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6"/>
            <a:ext cx="8777727" cy="250778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19183"/>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Gaining access to a research site requires careful planning and should come very early in the research process, usually as soon as a proposal has been approved but often even earlier. </a:t>
            </a:r>
          </a:p>
        </p:txBody>
      </p:sp>
      <p:sp>
        <p:nvSpPr>
          <p:cNvPr id="3" name="TextBox 2">
            <a:extLst>
              <a:ext uri="{FF2B5EF4-FFF2-40B4-BE49-F238E27FC236}">
                <a16:creationId xmlns:a16="http://schemas.microsoft.com/office/drawing/2014/main" id="{05B738C8-CB33-B09B-A4BF-E7B55894A21E}"/>
              </a:ext>
            </a:extLst>
          </p:cNvPr>
          <p:cNvSpPr txBox="1"/>
          <p:nvPr/>
        </p:nvSpPr>
        <p:spPr>
          <a:xfrm>
            <a:off x="2626179" y="27995"/>
            <a:ext cx="7417602"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25936217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6"/>
            <a:ext cx="8777727" cy="22997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 should write a formal letter of request to the formal gatekeeper asking permission to carry out your research, detailing the nature of the study and exactly what you will be doing while you are on site.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626178" y="27995"/>
            <a:ext cx="8011771"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34330700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6"/>
            <a:ext cx="8777727" cy="22997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may be that the formal gatekeeper is very interested in your research and is more than willing to allow you access; he or she may also offer additional help in organizing your data collection.</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626178" y="27995"/>
            <a:ext cx="8398137"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39500705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6689" y="1756104"/>
            <a:ext cx="8777727" cy="35845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6689" y="1809100"/>
            <a:ext cx="8777727"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u="sng" dirty="0">
                <a:solidFill>
                  <a:srgbClr val="2D3956"/>
                </a:solidFill>
                <a:latin typeface="Tajawal ExtraBold" panose="00000800000000000000" pitchFamily="2" charset="-78"/>
                <a:cs typeface="Tajawal ExtraBold" panose="00000800000000000000" pitchFamily="2" charset="-78"/>
              </a:rPr>
              <a:t>Gaining access to a research site comes in two stages:</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being granted permission to be ‘on site’ by the individual or group responsible for the site,</a:t>
            </a:r>
          </a:p>
          <a:p>
            <a:pPr marL="457200" indent="-457200" algn="just">
              <a:buFont typeface="Wingdings" panose="05000000000000000000" pitchFamily="2" charset="2"/>
              <a:buChar char="ü"/>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then gaining the trust and co-operation of the individuals who populate that site.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626179" y="27995"/>
            <a:ext cx="6607974"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Gaining access to the field</a:t>
            </a:r>
          </a:p>
        </p:txBody>
      </p:sp>
    </p:spTree>
    <p:extLst>
      <p:ext uri="{BB962C8B-B14F-4D97-AF65-F5344CB8AC3E}">
        <p14:creationId xmlns:p14="http://schemas.microsoft.com/office/powerpoint/2010/main" val="36626651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2088908" y="2610126"/>
            <a:ext cx="770310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Informed consent</a:t>
            </a:r>
          </a:p>
        </p:txBody>
      </p:sp>
    </p:spTree>
    <p:extLst>
      <p:ext uri="{BB962C8B-B14F-4D97-AF65-F5344CB8AC3E}">
        <p14:creationId xmlns:p14="http://schemas.microsoft.com/office/powerpoint/2010/main" val="6634570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6" y="1125950"/>
            <a:ext cx="9765841" cy="38787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2677656"/>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When research participants give informed consent it means that they understand what they are agreeing to, accept what is being asked of them and are comfortable with the purpose of the research and the intended use of the data they are providing.</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6" y="65569"/>
            <a:ext cx="7520478"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38693275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125950"/>
            <a:ext cx="9765840" cy="288349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15217" y="1330843"/>
            <a:ext cx="9407928" cy="2246769"/>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most transparent way of achieving this is to prepare a formal informed consent form that is read, understood and signed by all research participants or their parents or guardians. </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8628061"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23771225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5217" y="1125949"/>
            <a:ext cx="9765840" cy="37846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3769" y="1165866"/>
            <a:ext cx="9407928" cy="3539430"/>
          </a:xfrm>
          <a:prstGeom prst="rect">
            <a:avLst/>
          </a:prstGeom>
          <a:noFill/>
        </p:spPr>
        <p:txBody>
          <a:bodyPr wrap="square" rtlCol="0">
            <a:spAutoFit/>
          </a:bodyPr>
          <a:lstStyle/>
          <a:p>
            <a:pPr marL="457200" indent="-457200" algn="just">
              <a:buFont typeface="Wingdings" panose="05000000000000000000" pitchFamily="2" charset="2"/>
              <a:buChar char="q"/>
            </a:pPr>
            <a:endParaRPr lang="en-US" sz="2800" b="1"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u="sng" dirty="0">
                <a:solidFill>
                  <a:srgbClr val="2D3956"/>
                </a:solidFill>
                <a:latin typeface="Tajawal ExtraBold" panose="00000800000000000000" pitchFamily="2" charset="-78"/>
                <a:cs typeface="Tajawal ExtraBold" panose="00000800000000000000" pitchFamily="2" charset="-78"/>
              </a:rPr>
              <a:t>Schinke and Gilchrist (1993, 83) claim that ‘all informed-consent procedures must meet three criteria:</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participants must be competent to give consent</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sufficient information must be provided to allow for a reasoned decision</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and consent must be voluntary and uncoerced’.</a:t>
            </a: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spTree>
    <p:extLst>
      <p:ext uri="{BB962C8B-B14F-4D97-AF65-F5344CB8AC3E}">
        <p14:creationId xmlns:p14="http://schemas.microsoft.com/office/powerpoint/2010/main" val="40916893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5B738C8-CB33-B09B-A4BF-E7B55894A21E}"/>
              </a:ext>
            </a:extLst>
          </p:cNvPr>
          <p:cNvSpPr txBox="1"/>
          <p:nvPr/>
        </p:nvSpPr>
        <p:spPr>
          <a:xfrm>
            <a:off x="2280346" y="65569"/>
            <a:ext cx="8318968"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pic>
        <p:nvPicPr>
          <p:cNvPr id="4" name="Picture 3">
            <a:extLst>
              <a:ext uri="{FF2B5EF4-FFF2-40B4-BE49-F238E27FC236}">
                <a16:creationId xmlns:a16="http://schemas.microsoft.com/office/drawing/2014/main" id="{CC4ADB2D-A123-B9F4-1E4A-30BA5AC593FC}"/>
              </a:ext>
            </a:extLst>
          </p:cNvPr>
          <p:cNvPicPr>
            <a:picLocks noChangeAspect="1"/>
          </p:cNvPicPr>
          <p:nvPr/>
        </p:nvPicPr>
        <p:blipFill>
          <a:blip r:embed="rId2"/>
          <a:stretch>
            <a:fillRect/>
          </a:stretch>
        </p:blipFill>
        <p:spPr>
          <a:xfrm>
            <a:off x="497466" y="1038396"/>
            <a:ext cx="10978704" cy="4952309"/>
          </a:xfrm>
          <a:prstGeom prst="rect">
            <a:avLst/>
          </a:prstGeom>
        </p:spPr>
      </p:pic>
    </p:spTree>
    <p:extLst>
      <p:ext uri="{BB962C8B-B14F-4D97-AF65-F5344CB8AC3E}">
        <p14:creationId xmlns:p14="http://schemas.microsoft.com/office/powerpoint/2010/main" val="31278531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pic>
        <p:nvPicPr>
          <p:cNvPr id="4" name="Picture 3">
            <a:extLst>
              <a:ext uri="{FF2B5EF4-FFF2-40B4-BE49-F238E27FC236}">
                <a16:creationId xmlns:a16="http://schemas.microsoft.com/office/drawing/2014/main" id="{6AC4D257-FF7C-92E8-4DA7-9B4655BB4D3A}"/>
              </a:ext>
            </a:extLst>
          </p:cNvPr>
          <p:cNvPicPr>
            <a:picLocks noChangeAspect="1"/>
          </p:cNvPicPr>
          <p:nvPr/>
        </p:nvPicPr>
        <p:blipFill>
          <a:blip r:embed="rId7"/>
          <a:stretch>
            <a:fillRect/>
          </a:stretch>
        </p:blipFill>
        <p:spPr>
          <a:xfrm>
            <a:off x="1329595" y="1172331"/>
            <a:ext cx="9529213" cy="4187527"/>
          </a:xfrm>
          <a:prstGeom prst="rect">
            <a:avLst/>
          </a:prstGeom>
        </p:spPr>
      </p:pic>
    </p:spTree>
    <p:extLst>
      <p:ext uri="{BB962C8B-B14F-4D97-AF65-F5344CB8AC3E}">
        <p14:creationId xmlns:p14="http://schemas.microsoft.com/office/powerpoint/2010/main" val="17539315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pic>
        <p:nvPicPr>
          <p:cNvPr id="4" name="Picture 3">
            <a:extLst>
              <a:ext uri="{FF2B5EF4-FFF2-40B4-BE49-F238E27FC236}">
                <a16:creationId xmlns:a16="http://schemas.microsoft.com/office/drawing/2014/main" id="{8FE9ADD5-4E95-1E1A-5735-1C980724F823}"/>
              </a:ext>
            </a:extLst>
          </p:cNvPr>
          <p:cNvPicPr>
            <a:picLocks noChangeAspect="1"/>
          </p:cNvPicPr>
          <p:nvPr/>
        </p:nvPicPr>
        <p:blipFill>
          <a:blip r:embed="rId7"/>
          <a:stretch>
            <a:fillRect/>
          </a:stretch>
        </p:blipFill>
        <p:spPr>
          <a:xfrm>
            <a:off x="1669774" y="1103386"/>
            <a:ext cx="9002351" cy="4374580"/>
          </a:xfrm>
          <a:prstGeom prst="rect">
            <a:avLst/>
          </a:prstGeom>
        </p:spPr>
      </p:pic>
    </p:spTree>
    <p:extLst>
      <p:ext uri="{BB962C8B-B14F-4D97-AF65-F5344CB8AC3E}">
        <p14:creationId xmlns:p14="http://schemas.microsoft.com/office/powerpoint/2010/main" val="36889002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07551" y="6286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293" y="-449111"/>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Informed consent</a:t>
            </a:r>
          </a:p>
        </p:txBody>
      </p:sp>
      <p:pic>
        <p:nvPicPr>
          <p:cNvPr id="4" name="Picture 3">
            <a:extLst>
              <a:ext uri="{FF2B5EF4-FFF2-40B4-BE49-F238E27FC236}">
                <a16:creationId xmlns:a16="http://schemas.microsoft.com/office/drawing/2014/main" id="{AB9A3600-A05F-ED02-F892-C0525477C857}"/>
              </a:ext>
            </a:extLst>
          </p:cNvPr>
          <p:cNvPicPr>
            <a:picLocks noChangeAspect="1"/>
          </p:cNvPicPr>
          <p:nvPr/>
        </p:nvPicPr>
        <p:blipFill>
          <a:blip r:embed="rId7"/>
          <a:stretch>
            <a:fillRect/>
          </a:stretch>
        </p:blipFill>
        <p:spPr>
          <a:xfrm>
            <a:off x="1577354" y="1624773"/>
            <a:ext cx="9094771" cy="3282643"/>
          </a:xfrm>
          <a:prstGeom prst="rect">
            <a:avLst/>
          </a:prstGeom>
        </p:spPr>
      </p:pic>
    </p:spTree>
    <p:extLst>
      <p:ext uri="{BB962C8B-B14F-4D97-AF65-F5344CB8AC3E}">
        <p14:creationId xmlns:p14="http://schemas.microsoft.com/office/powerpoint/2010/main" val="40511334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958984" y="3044279"/>
            <a:ext cx="1027403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Anonymity or confidentiality?</a:t>
            </a:r>
          </a:p>
        </p:txBody>
      </p:sp>
    </p:spTree>
    <p:extLst>
      <p:ext uri="{BB962C8B-B14F-4D97-AF65-F5344CB8AC3E}">
        <p14:creationId xmlns:p14="http://schemas.microsoft.com/office/powerpoint/2010/main" val="12760733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0"/>
            <a:ext cx="9215379" cy="30593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There is a distinction between anonymity and confidentiality.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You are guaranteed total confidentiality with regard to anything you say, do or write in relation to this research within the normal boundaries of the law. You will not be asked to reveal anything that could harm or distress you in any way. </a:t>
            </a: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Tree>
    <p:extLst>
      <p:ext uri="{BB962C8B-B14F-4D97-AF65-F5344CB8AC3E}">
        <p14:creationId xmlns:p14="http://schemas.microsoft.com/office/powerpoint/2010/main" val="20635687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8708" y="1891011"/>
            <a:ext cx="9215379" cy="23165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156966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Anonymity</a:t>
            </a:r>
            <a:r>
              <a:rPr lang="en-US" sz="2400" dirty="0">
                <a:solidFill>
                  <a:srgbClr val="2D3956"/>
                </a:solidFill>
                <a:latin typeface="Tajawal ExtraBold" panose="00000800000000000000" pitchFamily="2" charset="-78"/>
                <a:cs typeface="Tajawal ExtraBold" panose="00000800000000000000" pitchFamily="2" charset="-78"/>
              </a:rPr>
              <a:t> means nobody knows who the participant is</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Confidentiality</a:t>
            </a:r>
            <a:r>
              <a:rPr lang="en-US" sz="2400" dirty="0">
                <a:solidFill>
                  <a:srgbClr val="2D3956"/>
                </a:solidFill>
                <a:latin typeface="Tajawal ExtraBold" panose="00000800000000000000" pitchFamily="2" charset="-78"/>
                <a:cs typeface="Tajawal ExtraBold" panose="00000800000000000000" pitchFamily="2" charset="-78"/>
              </a:rPr>
              <a:t> means nobody will be told the identity of the participant.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Anonymity or confidentiality?</a:t>
            </a:r>
          </a:p>
        </p:txBody>
      </p:sp>
    </p:spTree>
    <p:extLst>
      <p:ext uri="{BB962C8B-B14F-4D97-AF65-F5344CB8AC3E}">
        <p14:creationId xmlns:p14="http://schemas.microsoft.com/office/powerpoint/2010/main" val="15515449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958984" y="3044279"/>
            <a:ext cx="1027403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Protecting participants</a:t>
            </a:r>
          </a:p>
        </p:txBody>
      </p:sp>
    </p:spTree>
    <p:extLst>
      <p:ext uri="{BB962C8B-B14F-4D97-AF65-F5344CB8AC3E}">
        <p14:creationId xmlns:p14="http://schemas.microsoft.com/office/powerpoint/2010/main" val="30270862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1663" y="1891011"/>
            <a:ext cx="9112424" cy="347382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Harm could be caused by our interpretation and presentation of research findings.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Be open and honest about the purpose of the research from the outset and remember that however anonymous you have attempted to make your participants, they will know who they are.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Protecting participants</a:t>
            </a:r>
          </a:p>
        </p:txBody>
      </p:sp>
    </p:spTree>
    <p:extLst>
      <p:ext uri="{BB962C8B-B14F-4D97-AF65-F5344CB8AC3E}">
        <p14:creationId xmlns:p14="http://schemas.microsoft.com/office/powerpoint/2010/main" val="38829153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4619" y="1891011"/>
            <a:ext cx="9009467" cy="27823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1663" y="2155580"/>
            <a:ext cx="9009467"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Allowing them to see what you will be writing about them should strengthen their trust in you. Stake (1995, 116) states that ‘all (my) reports have been improved by member checking’. Member checking may appear to the participants as a courtesy; it will also benefit your research.</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p:txBody>
      </p:sp>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Protecting participants</a:t>
            </a:r>
          </a:p>
        </p:txBody>
      </p:sp>
    </p:spTree>
    <p:extLst>
      <p:ext uri="{BB962C8B-B14F-4D97-AF65-F5344CB8AC3E}">
        <p14:creationId xmlns:p14="http://schemas.microsoft.com/office/powerpoint/2010/main" val="35745618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02034" y="1545112"/>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02035" y="2916499"/>
            <a:ext cx="4764940" cy="1081322"/>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The publishing process for research papers.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dirty="0">
                <a:solidFill>
                  <a:prstClr val="white"/>
                </a:solidFill>
                <a:latin typeface="Calibri" panose="020F0502020204030204"/>
                <a:ea typeface="Roboto Light" panose="02000000000000000000" pitchFamily="2" charset="0"/>
              </a:rPr>
              <a:t>3</a:t>
            </a: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274765695"/>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572954D-8D82-4688-B771-E551B152650F}"/>
              </a:ext>
            </a:extLst>
          </p:cNvPr>
          <p:cNvSpPr/>
          <p:nvPr/>
        </p:nvSpPr>
        <p:spPr>
          <a:xfrm>
            <a:off x="265045" y="834888"/>
            <a:ext cx="11661913" cy="5583580"/>
          </a:xfrm>
          <a:prstGeom prst="rect">
            <a:avLst/>
          </a:prstGeom>
        </p:spPr>
        <p:txBody>
          <a:bodyPr wrap="square">
            <a:spAutoFit/>
          </a:bodyPr>
          <a:lstStyle/>
          <a:p>
            <a:pPr marL="514338" lvl="1" indent="-514338" algn="just" defTabSz="914377">
              <a:spcBef>
                <a:spcPts val="700"/>
              </a:spcBef>
              <a:buClr>
                <a:srgbClr val="5F2987"/>
              </a:buClr>
              <a:buSzPct val="100000"/>
              <a:buFont typeface="Wingdings 2"/>
              <a:buChar char=""/>
              <a:defRPr/>
            </a:pPr>
            <a:r>
              <a:rPr lang="en-US" sz="3600" b="1" dirty="0">
                <a:solidFill>
                  <a:prstClr val="black"/>
                </a:solidFill>
                <a:latin typeface="Tw Cen MT"/>
                <a:ea typeface="Roboto Condensed Light"/>
                <a:cs typeface="Roboto Condensed Light"/>
                <a:sym typeface="Roboto Condensed Light"/>
              </a:rPr>
              <a:t>Title </a:t>
            </a:r>
            <a:r>
              <a:rPr lang="ar-EG" sz="3600" b="1" dirty="0">
                <a:solidFill>
                  <a:prstClr val="black"/>
                </a:solidFill>
                <a:latin typeface="Tw Cen MT"/>
                <a:ea typeface="Roboto Condensed Light"/>
                <a:cs typeface="Roboto Condensed Light"/>
                <a:sym typeface="Roboto Condensed Light"/>
              </a:rPr>
              <a:t>العنوان</a:t>
            </a:r>
            <a:endParaRPr lang="en-US" sz="3600" b="1" dirty="0">
              <a:solidFill>
                <a:prstClr val="black"/>
              </a:solidFill>
              <a:latin typeface="Tw Cen MT"/>
              <a:ea typeface="Roboto Condensed Light"/>
              <a:cs typeface="Roboto Condensed Light"/>
              <a:sym typeface="Roboto Condensed Light"/>
            </a:endParaRPr>
          </a:p>
          <a:p>
            <a:pPr marL="514338" lvl="1" indent="-514338" algn="just" defTabSz="914377">
              <a:spcBef>
                <a:spcPts val="700"/>
              </a:spcBef>
              <a:buClr>
                <a:srgbClr val="5F2987"/>
              </a:buClr>
              <a:buSzPct val="100000"/>
              <a:buFont typeface="Wingdings 2"/>
              <a:buChar char=""/>
              <a:defRPr/>
            </a:pPr>
            <a:r>
              <a:rPr lang="en-US" sz="3600" b="1" dirty="0">
                <a:solidFill>
                  <a:prstClr val="black"/>
                </a:solidFill>
                <a:latin typeface="Tw Cen MT"/>
                <a:ea typeface="Roboto Condensed Light"/>
                <a:cs typeface="Roboto Condensed Light"/>
                <a:sym typeface="Roboto Condensed Light"/>
              </a:rPr>
              <a:t>Abstract </a:t>
            </a:r>
            <a:r>
              <a:rPr lang="ar-EG" sz="3600" b="1" dirty="0">
                <a:solidFill>
                  <a:prstClr val="black"/>
                </a:solidFill>
                <a:latin typeface="Tw Cen MT"/>
                <a:ea typeface="Roboto Condensed Light"/>
                <a:cs typeface="Roboto Condensed Light"/>
                <a:sym typeface="Roboto Condensed Light"/>
              </a:rPr>
              <a:t>المستخلص</a:t>
            </a:r>
          </a:p>
          <a:p>
            <a:pPr marL="514338" lvl="1" indent="-514338" algn="just" defTabSz="914377">
              <a:spcBef>
                <a:spcPts val="700"/>
              </a:spcBef>
              <a:buClr>
                <a:srgbClr val="5F2987"/>
              </a:buClr>
              <a:buSzPct val="100000"/>
              <a:buFont typeface="Wingdings 2"/>
              <a:buChar char=""/>
              <a:defRPr/>
            </a:pPr>
            <a:r>
              <a:rPr lang="en-CA" sz="3600" b="1" dirty="0">
                <a:solidFill>
                  <a:prstClr val="black"/>
                </a:solidFill>
                <a:latin typeface="Tw Cen MT"/>
                <a:ea typeface="Roboto Condensed Light"/>
                <a:cs typeface="Roboto Condensed Light"/>
                <a:sym typeface="Roboto Condensed Light"/>
              </a:rPr>
              <a:t>Introduction  </a:t>
            </a:r>
            <a:r>
              <a:rPr lang="ar-EG" sz="3600" b="1" dirty="0">
                <a:solidFill>
                  <a:prstClr val="black"/>
                </a:solidFill>
                <a:latin typeface="Tw Cen MT"/>
                <a:ea typeface="Roboto Condensed Light"/>
                <a:cs typeface="Roboto Condensed Light"/>
                <a:sym typeface="Roboto Condensed Light"/>
              </a:rPr>
              <a:t>المقدمة</a:t>
            </a:r>
            <a:endParaRPr lang="en-CA" sz="3600" b="1" dirty="0">
              <a:solidFill>
                <a:prstClr val="black"/>
              </a:solidFill>
              <a:latin typeface="Tw Cen MT"/>
              <a:ea typeface="Roboto Condensed Light"/>
              <a:cs typeface="Roboto Condensed Light"/>
              <a:sym typeface="Roboto Condensed Light"/>
            </a:endParaRPr>
          </a:p>
          <a:p>
            <a:pPr marL="1074712" lvl="1" indent="-514338" algn="just" defTabSz="914377">
              <a:spcBef>
                <a:spcPts val="700"/>
              </a:spcBef>
              <a:buClr>
                <a:srgbClr val="5F2987"/>
              </a:buClr>
              <a:buSzPct val="100000"/>
              <a:buFont typeface="Wingdings" pitchFamily="2" charset="2"/>
              <a:buChar char="q"/>
              <a:defRPr/>
            </a:pPr>
            <a:r>
              <a:rPr lang="en-US" sz="3200" i="1" dirty="0">
                <a:solidFill>
                  <a:prstClr val="black"/>
                </a:solidFill>
                <a:latin typeface="Tw Cen MT"/>
                <a:ea typeface="Roboto Condensed Light"/>
                <a:cs typeface="Roboto Condensed Light"/>
                <a:sym typeface="Roboto Condensed Light"/>
              </a:rPr>
              <a:t>Introduction and motivation + background on the nature of your industry</a:t>
            </a:r>
            <a:endParaRPr lang="en-CA" sz="3200" i="1" dirty="0">
              <a:solidFill>
                <a:prstClr val="black"/>
              </a:solidFill>
              <a:latin typeface="Tw Cen MT"/>
              <a:ea typeface="Roboto Condensed Light"/>
              <a:cs typeface="Roboto Condensed Light"/>
              <a:sym typeface="Roboto Condensed Light"/>
            </a:endParaRPr>
          </a:p>
          <a:p>
            <a:pPr marL="514338" lvl="1" indent="-514338" algn="just" defTabSz="914377">
              <a:spcBef>
                <a:spcPts val="700"/>
              </a:spcBef>
              <a:buClr>
                <a:srgbClr val="5F2987"/>
              </a:buClr>
              <a:buSzPct val="100000"/>
              <a:buFont typeface="Wingdings 2"/>
              <a:buChar char=""/>
              <a:defRPr/>
            </a:pPr>
            <a:r>
              <a:rPr lang="en-US" sz="3600" b="1" dirty="0">
                <a:solidFill>
                  <a:prstClr val="black"/>
                </a:solidFill>
                <a:latin typeface="Tw Cen MT"/>
                <a:ea typeface="Roboto Condensed Light"/>
                <a:cs typeface="Roboto Condensed Light"/>
                <a:sym typeface="Roboto Condensed Light"/>
              </a:rPr>
              <a:t>Literature Review (</a:t>
            </a:r>
            <a:r>
              <a:rPr lang="en-US" sz="3600" dirty="0">
                <a:solidFill>
                  <a:prstClr val="black"/>
                </a:solidFill>
                <a:latin typeface="Tw Cen MT"/>
                <a:ea typeface="Roboto Condensed Light"/>
                <a:cs typeface="Roboto Condensed Light"/>
                <a:sym typeface="Roboto Condensed Light"/>
              </a:rPr>
              <a:t>Critical Reflection</a:t>
            </a:r>
            <a:r>
              <a:rPr lang="en-US" sz="3600" b="1" dirty="0">
                <a:solidFill>
                  <a:prstClr val="black"/>
                </a:solidFill>
                <a:latin typeface="Tw Cen MT"/>
                <a:ea typeface="Roboto Condensed Light"/>
                <a:cs typeface="Roboto Condensed Light"/>
                <a:sym typeface="Roboto Condensed Light"/>
              </a:rPr>
              <a:t>)</a:t>
            </a:r>
            <a:r>
              <a:rPr lang="ar-EG" sz="3600" b="1" dirty="0">
                <a:solidFill>
                  <a:prstClr val="black"/>
                </a:solidFill>
                <a:latin typeface="Tw Cen MT"/>
                <a:ea typeface="Roboto Condensed Light"/>
                <a:cs typeface="Roboto Condensed Light"/>
                <a:sym typeface="Roboto Condensed Light"/>
              </a:rPr>
              <a:t> الدراسات السابقة</a:t>
            </a:r>
            <a:endParaRPr lang="en-US" sz="3600" b="1" dirty="0">
              <a:solidFill>
                <a:prstClr val="black"/>
              </a:solidFill>
              <a:latin typeface="Tw Cen MT"/>
              <a:ea typeface="Roboto Condensed Light"/>
              <a:cs typeface="Roboto Condensed Light"/>
              <a:sym typeface="Roboto Condensed Light"/>
            </a:endParaRPr>
          </a:p>
          <a:p>
            <a:pPr marL="514338" lvl="1" indent="-514338" algn="just" defTabSz="914377">
              <a:spcBef>
                <a:spcPts val="700"/>
              </a:spcBef>
              <a:buClr>
                <a:srgbClr val="5F2987"/>
              </a:buClr>
              <a:buSzPct val="100000"/>
              <a:buFont typeface="Wingdings 2"/>
              <a:buChar char=""/>
              <a:defRPr/>
            </a:pPr>
            <a:r>
              <a:rPr lang="en-US" sz="3600" b="1" dirty="0">
                <a:solidFill>
                  <a:prstClr val="black"/>
                </a:solidFill>
                <a:latin typeface="Tw Cen MT"/>
                <a:ea typeface="Roboto Condensed Light"/>
                <a:cs typeface="Roboto Condensed Light"/>
                <a:sym typeface="Roboto Condensed Light"/>
              </a:rPr>
              <a:t>Research Problem (</a:t>
            </a:r>
            <a:r>
              <a:rPr lang="en-US" sz="3600" dirty="0">
                <a:solidFill>
                  <a:prstClr val="black"/>
                </a:solidFill>
                <a:latin typeface="Tw Cen MT"/>
                <a:ea typeface="Roboto Condensed Light"/>
                <a:cs typeface="Roboto Condensed Light"/>
                <a:sym typeface="Roboto Condensed Light"/>
              </a:rPr>
              <a:t>Empirically and theoretically)</a:t>
            </a:r>
            <a:r>
              <a:rPr lang="ar-EG" sz="3600" dirty="0">
                <a:solidFill>
                  <a:prstClr val="black"/>
                </a:solidFill>
                <a:latin typeface="Tw Cen MT"/>
                <a:ea typeface="Roboto Condensed Light"/>
                <a:cs typeface="Roboto Condensed Light"/>
                <a:sym typeface="Roboto Condensed Light"/>
              </a:rPr>
              <a:t>مشكلة البحث</a:t>
            </a:r>
            <a:endParaRPr lang="en-US" sz="3600" b="1" dirty="0">
              <a:solidFill>
                <a:prstClr val="black"/>
              </a:solidFill>
              <a:latin typeface="Tw Cen MT"/>
              <a:ea typeface="Roboto Condensed Light"/>
              <a:cs typeface="Roboto Condensed Light"/>
              <a:sym typeface="Roboto Condensed Light"/>
            </a:endParaRPr>
          </a:p>
          <a:p>
            <a:pPr marL="514338" lvl="1" indent="-514338" algn="just" defTabSz="914377">
              <a:spcBef>
                <a:spcPts val="700"/>
              </a:spcBef>
              <a:buClr>
                <a:srgbClr val="5F2987"/>
              </a:buClr>
              <a:buSzPct val="100000"/>
              <a:buFont typeface="Wingdings 2"/>
              <a:buChar char=""/>
              <a:defRPr/>
            </a:pPr>
            <a:r>
              <a:rPr lang="en-US" sz="3600" b="1" dirty="0">
                <a:latin typeface="Tw Cen MT"/>
                <a:ea typeface="Roboto Condensed Light"/>
                <a:cs typeface="Roboto Condensed Light"/>
                <a:sym typeface="Roboto Condensed Light"/>
              </a:rPr>
              <a:t>Research Objectives</a:t>
            </a:r>
            <a:r>
              <a:rPr lang="ar-EG" sz="3600" b="1" dirty="0">
                <a:latin typeface="Tw Cen MT"/>
                <a:ea typeface="Roboto Condensed Light"/>
                <a:cs typeface="Roboto Condensed Light"/>
                <a:sym typeface="Roboto Condensed Light"/>
              </a:rPr>
              <a:t> أهداف البحث </a:t>
            </a:r>
            <a:endParaRPr lang="en-US" sz="3600" b="1" dirty="0">
              <a:latin typeface="Tw Cen MT"/>
              <a:ea typeface="Roboto Condensed Light"/>
              <a:cs typeface="Roboto Condensed Light"/>
              <a:sym typeface="Roboto Condensed Light"/>
            </a:endParaRPr>
          </a:p>
          <a:p>
            <a:pPr marL="514338" lvl="1" indent="-514338" algn="just" defTabSz="914377">
              <a:spcBef>
                <a:spcPts val="700"/>
              </a:spcBef>
              <a:buClr>
                <a:srgbClr val="5F2987"/>
              </a:buClr>
              <a:buSzPct val="100000"/>
              <a:buFont typeface="Wingdings 2"/>
              <a:buChar char=""/>
              <a:defRPr/>
            </a:pPr>
            <a:r>
              <a:rPr lang="en-US" sz="3600" b="1" dirty="0">
                <a:latin typeface="Tw Cen MT"/>
                <a:ea typeface="Roboto Condensed Light"/>
                <a:cs typeface="Roboto Condensed Light"/>
                <a:sym typeface="Roboto Condensed Light"/>
              </a:rPr>
              <a:t>Research Questions</a:t>
            </a:r>
            <a:r>
              <a:rPr lang="ar-EG" sz="3600" b="1" dirty="0">
                <a:latin typeface="Tw Cen MT"/>
                <a:ea typeface="Roboto Condensed Light"/>
                <a:cs typeface="Roboto Condensed Light"/>
                <a:sym typeface="Roboto Condensed Light"/>
              </a:rPr>
              <a:t> أسئلة البحث </a:t>
            </a:r>
            <a:endParaRPr lang="en-US" sz="3600" b="1" dirty="0">
              <a:latin typeface="Tw Cen MT"/>
              <a:ea typeface="Roboto Condensed Light"/>
              <a:cs typeface="Roboto Condensed Light"/>
              <a:sym typeface="Roboto Condensed Light"/>
            </a:endParaRPr>
          </a:p>
        </p:txBody>
      </p:sp>
      <p:sp>
        <p:nvSpPr>
          <p:cNvPr id="3" name="Rectangle 2">
            <a:extLst>
              <a:ext uri="{FF2B5EF4-FFF2-40B4-BE49-F238E27FC236}">
                <a16:creationId xmlns:a16="http://schemas.microsoft.com/office/drawing/2014/main" id="{66EEB7F7-FF6F-4166-88D1-CB270602BA7E}"/>
              </a:ext>
            </a:extLst>
          </p:cNvPr>
          <p:cNvSpPr/>
          <p:nvPr/>
        </p:nvSpPr>
        <p:spPr>
          <a:xfrm>
            <a:off x="3154017" y="65446"/>
            <a:ext cx="6096000" cy="769441"/>
          </a:xfrm>
          <a:prstGeom prst="rect">
            <a:avLst/>
          </a:prstGeom>
        </p:spPr>
        <p:txBody>
          <a:bodyPr>
            <a:spAutoFit/>
          </a:bodyPr>
          <a:lstStyle/>
          <a:p>
            <a:pPr algn="ctr" defTabSz="914377"/>
            <a:r>
              <a:rPr lang="en-US" sz="4400" b="1" spc="-51" dirty="0">
                <a:solidFill>
                  <a:srgbClr val="C00000"/>
                </a:solidFill>
                <a:effectLst>
                  <a:outerShdw blurRad="38100" dist="38100" dir="2700000" algn="tl">
                    <a:srgbClr val="000000">
                      <a:alpha val="43137"/>
                    </a:srgbClr>
                  </a:outerShdw>
                </a:effectLst>
                <a:latin typeface="Georgia Pro Cond Light" panose="020F0302020204030204"/>
              </a:rPr>
              <a:t>Research Steps</a:t>
            </a:r>
            <a:endParaRPr lang="en-US" sz="4400" dirty="0">
              <a:latin typeface="Speak Pro" panose="020F0502020204030204"/>
            </a:endParaRPr>
          </a:p>
        </p:txBody>
      </p:sp>
    </p:spTree>
    <p:extLst>
      <p:ext uri="{BB962C8B-B14F-4D97-AF65-F5344CB8AC3E}">
        <p14:creationId xmlns:p14="http://schemas.microsoft.com/office/powerpoint/2010/main" val="30576725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7283D17-68F5-43AE-B3CB-67E61A05F0E2}"/>
              </a:ext>
            </a:extLst>
          </p:cNvPr>
          <p:cNvSpPr/>
          <p:nvPr/>
        </p:nvSpPr>
        <p:spPr>
          <a:xfrm>
            <a:off x="649358" y="2523625"/>
            <a:ext cx="10204175" cy="1810752"/>
          </a:xfrm>
          <a:prstGeom prst="rect">
            <a:avLst/>
          </a:prstGeom>
        </p:spPr>
        <p:txBody>
          <a:bodyPr wrap="square">
            <a:spAutoFit/>
          </a:bodyPr>
          <a:lstStyle/>
          <a:p>
            <a:pPr marL="514338" lvl="1" indent="-514338" algn="just" defTabSz="914377">
              <a:spcBef>
                <a:spcPts val="700"/>
              </a:spcBef>
              <a:buClr>
                <a:srgbClr val="5F2987"/>
              </a:buClr>
              <a:buSzPct val="100000"/>
              <a:buFont typeface="Wingdings 2"/>
              <a:buChar char=""/>
              <a:defRPr/>
            </a:pPr>
            <a:r>
              <a:rPr lang="en-US" sz="3600" b="1" dirty="0">
                <a:solidFill>
                  <a:prstClr val="black"/>
                </a:solidFill>
                <a:latin typeface="Tw Cen MT"/>
                <a:ea typeface="Roboto Condensed Light"/>
                <a:cs typeface="Roboto Condensed Light"/>
                <a:sym typeface="Roboto Condensed Light"/>
              </a:rPr>
              <a:t>Suggested framework</a:t>
            </a:r>
            <a:r>
              <a:rPr lang="ar-EG" sz="3600" b="1" dirty="0">
                <a:solidFill>
                  <a:prstClr val="black"/>
                </a:solidFill>
                <a:latin typeface="Tw Cen MT"/>
                <a:ea typeface="Roboto Condensed Light"/>
                <a:cs typeface="Roboto Condensed Light"/>
                <a:sym typeface="Roboto Condensed Light"/>
              </a:rPr>
              <a:t> الأطار المقترح </a:t>
            </a:r>
            <a:r>
              <a:rPr lang="en-US" sz="3600" b="1" dirty="0">
                <a:solidFill>
                  <a:prstClr val="black"/>
                </a:solidFill>
                <a:latin typeface="Tw Cen MT"/>
                <a:ea typeface="Roboto Condensed Light"/>
                <a:cs typeface="Roboto Condensed Light"/>
                <a:sym typeface="Roboto Condensed Light"/>
              </a:rPr>
              <a:t> </a:t>
            </a:r>
          </a:p>
          <a:p>
            <a:pPr marL="1074712" lvl="1" indent="-514338" algn="just" defTabSz="914377">
              <a:spcBef>
                <a:spcPts val="700"/>
              </a:spcBef>
              <a:buClr>
                <a:srgbClr val="5F2987"/>
              </a:buClr>
              <a:buSzPct val="100000"/>
              <a:buFont typeface="Wingdings" pitchFamily="2" charset="2"/>
              <a:buChar char="q"/>
              <a:defRPr/>
            </a:pPr>
            <a:r>
              <a:rPr lang="en-US" sz="3200" i="1" dirty="0">
                <a:solidFill>
                  <a:prstClr val="black"/>
                </a:solidFill>
                <a:latin typeface="Tw Cen MT"/>
                <a:ea typeface="Roboto Condensed Light"/>
                <a:cs typeface="Roboto Condensed Light"/>
                <a:sym typeface="Roboto Condensed Light"/>
              </a:rPr>
              <a:t>Research Model</a:t>
            </a:r>
            <a:r>
              <a:rPr lang="ar-EG" sz="3200" i="1" dirty="0">
                <a:solidFill>
                  <a:prstClr val="black"/>
                </a:solidFill>
                <a:latin typeface="Tw Cen MT"/>
                <a:ea typeface="Roboto Condensed Light"/>
                <a:cs typeface="Roboto Condensed Light"/>
                <a:sym typeface="Roboto Condensed Light"/>
              </a:rPr>
              <a:t>  نموذج البحث  </a:t>
            </a:r>
            <a:endParaRPr lang="en-US" sz="3200" i="1" dirty="0">
              <a:solidFill>
                <a:prstClr val="black"/>
              </a:solidFill>
              <a:latin typeface="Tw Cen MT"/>
              <a:ea typeface="Roboto Condensed Light"/>
              <a:cs typeface="Roboto Condensed Light"/>
              <a:sym typeface="Roboto Condensed Light"/>
            </a:endParaRPr>
          </a:p>
          <a:p>
            <a:pPr marL="1074712" lvl="1" indent="-514338" algn="just" defTabSz="914377">
              <a:spcBef>
                <a:spcPts val="700"/>
              </a:spcBef>
              <a:buClr>
                <a:srgbClr val="5F2987"/>
              </a:buClr>
              <a:buSzPct val="100000"/>
              <a:buFont typeface="Wingdings" pitchFamily="2" charset="2"/>
              <a:buChar char="q"/>
              <a:defRPr/>
            </a:pPr>
            <a:r>
              <a:rPr lang="en-CA" sz="3200" i="1" dirty="0">
                <a:solidFill>
                  <a:prstClr val="black"/>
                </a:solidFill>
                <a:latin typeface="Tw Cen MT"/>
                <a:ea typeface="Roboto Condensed Light"/>
                <a:cs typeface="Roboto Condensed Light"/>
                <a:sym typeface="Roboto Condensed Light"/>
              </a:rPr>
              <a:t>Research Hypotheses</a:t>
            </a:r>
            <a:r>
              <a:rPr lang="ar-EG" sz="3200" i="1" dirty="0">
                <a:solidFill>
                  <a:prstClr val="black"/>
                </a:solidFill>
                <a:latin typeface="Tw Cen MT"/>
                <a:ea typeface="Roboto Condensed Light"/>
                <a:cs typeface="Roboto Condensed Light"/>
                <a:sym typeface="Roboto Condensed Light"/>
              </a:rPr>
              <a:t>  فرضيات البحث </a:t>
            </a:r>
            <a:endParaRPr lang="en-CA" sz="3200" i="1" dirty="0">
              <a:solidFill>
                <a:prstClr val="black"/>
              </a:solidFill>
              <a:latin typeface="Tw Cen MT"/>
              <a:ea typeface="Roboto Condensed Light"/>
              <a:cs typeface="Roboto Condensed Light"/>
              <a:sym typeface="Roboto Condensed Light"/>
            </a:endParaRPr>
          </a:p>
        </p:txBody>
      </p:sp>
      <p:sp>
        <p:nvSpPr>
          <p:cNvPr id="3" name="Rectangle 2">
            <a:extLst>
              <a:ext uri="{FF2B5EF4-FFF2-40B4-BE49-F238E27FC236}">
                <a16:creationId xmlns:a16="http://schemas.microsoft.com/office/drawing/2014/main" id="{A47FF51E-DF8D-443A-9711-00BE29F5D707}"/>
              </a:ext>
            </a:extLst>
          </p:cNvPr>
          <p:cNvSpPr/>
          <p:nvPr/>
        </p:nvSpPr>
        <p:spPr>
          <a:xfrm>
            <a:off x="742122" y="1131382"/>
            <a:ext cx="10204175" cy="1290097"/>
          </a:xfrm>
          <a:prstGeom prst="rect">
            <a:avLst/>
          </a:prstGeom>
        </p:spPr>
        <p:txBody>
          <a:bodyPr wrap="square">
            <a:spAutoFit/>
          </a:bodyPr>
          <a:lstStyle/>
          <a:p>
            <a:pPr marL="514338" lvl="1" indent="-514338" algn="just" defTabSz="914377">
              <a:spcBef>
                <a:spcPts val="700"/>
              </a:spcBef>
              <a:buClr>
                <a:srgbClr val="5F2987"/>
              </a:buClr>
              <a:buSzPct val="100000"/>
              <a:buFont typeface="Wingdings 2"/>
              <a:buChar char=""/>
              <a:defRPr/>
            </a:pPr>
            <a:r>
              <a:rPr lang="en-US" sz="3600" b="1" dirty="0">
                <a:solidFill>
                  <a:prstClr val="black"/>
                </a:solidFill>
                <a:latin typeface="Tw Cen MT"/>
                <a:ea typeface="Roboto Condensed Light"/>
                <a:cs typeface="Roboto Condensed Light"/>
                <a:sym typeface="Roboto Condensed Light"/>
              </a:rPr>
              <a:t>Research Importance/contribution/value</a:t>
            </a:r>
            <a:endParaRPr lang="ar-EG" sz="3600" b="1" dirty="0">
              <a:solidFill>
                <a:prstClr val="black"/>
              </a:solidFill>
              <a:latin typeface="Tw Cen MT"/>
              <a:ea typeface="Roboto Condensed Light"/>
              <a:cs typeface="Roboto Condensed Light"/>
              <a:sym typeface="Roboto Condensed Light"/>
            </a:endParaRPr>
          </a:p>
          <a:p>
            <a:pPr lvl="1" algn="just" defTabSz="914377" rtl="1">
              <a:spcBef>
                <a:spcPts val="700"/>
              </a:spcBef>
              <a:buClr>
                <a:srgbClr val="5F2987"/>
              </a:buClr>
              <a:buSzPct val="100000"/>
              <a:defRPr/>
            </a:pPr>
            <a:r>
              <a:rPr lang="ar-EG" sz="3600" b="1" dirty="0">
                <a:solidFill>
                  <a:prstClr val="black"/>
                </a:solidFill>
                <a:latin typeface="Tw Cen MT"/>
                <a:ea typeface="Roboto Condensed Light"/>
                <a:cs typeface="Roboto Condensed Light"/>
                <a:sym typeface="Roboto Condensed Light"/>
              </a:rPr>
              <a:t>أهمية البحث ومساهمته وقيمته</a:t>
            </a:r>
            <a:endParaRPr lang="en-US" sz="3600" b="1" dirty="0">
              <a:solidFill>
                <a:prstClr val="black"/>
              </a:solidFill>
              <a:latin typeface="Tw Cen MT"/>
              <a:ea typeface="Roboto Condensed Light"/>
              <a:cs typeface="Roboto Condensed Light"/>
              <a:sym typeface="Roboto Condensed Light"/>
            </a:endParaRPr>
          </a:p>
        </p:txBody>
      </p:sp>
      <p:sp>
        <p:nvSpPr>
          <p:cNvPr id="4" name="Rectangle 3">
            <a:extLst>
              <a:ext uri="{FF2B5EF4-FFF2-40B4-BE49-F238E27FC236}">
                <a16:creationId xmlns:a16="http://schemas.microsoft.com/office/drawing/2014/main" id="{7E763CF9-5D3A-42D8-AA88-E6AF16714084}"/>
              </a:ext>
            </a:extLst>
          </p:cNvPr>
          <p:cNvSpPr/>
          <p:nvPr/>
        </p:nvSpPr>
        <p:spPr>
          <a:xfrm>
            <a:off x="3774930" y="179004"/>
            <a:ext cx="4327467" cy="769441"/>
          </a:xfrm>
          <a:prstGeom prst="rect">
            <a:avLst/>
          </a:prstGeom>
        </p:spPr>
        <p:txBody>
          <a:bodyPr wrap="none">
            <a:spAutoFit/>
          </a:bodyPr>
          <a:lstStyle/>
          <a:p>
            <a:pPr algn="ctr" defTabSz="914377"/>
            <a:r>
              <a:rPr lang="en-US" sz="4400" b="1" spc="-51" dirty="0">
                <a:solidFill>
                  <a:srgbClr val="C00000"/>
                </a:solidFill>
                <a:effectLst>
                  <a:outerShdw blurRad="38100" dist="38100" dir="2700000" algn="tl">
                    <a:srgbClr val="000000">
                      <a:alpha val="43137"/>
                    </a:srgbClr>
                  </a:outerShdw>
                </a:effectLst>
                <a:latin typeface="Georgia Pro Cond Light" panose="020F0302020204030204"/>
              </a:rPr>
              <a:t>Research Steps </a:t>
            </a:r>
            <a:r>
              <a:rPr lang="en-US" sz="3200" b="1" spc="-51" dirty="0">
                <a:solidFill>
                  <a:srgbClr val="C00000"/>
                </a:solidFill>
                <a:effectLst>
                  <a:outerShdw blurRad="38100" dist="38100" dir="2700000" algn="tl">
                    <a:srgbClr val="000000">
                      <a:alpha val="43137"/>
                    </a:srgbClr>
                  </a:outerShdw>
                </a:effectLst>
                <a:latin typeface="Georgia Pro Cond Light" panose="020F0302020204030204"/>
              </a:rPr>
              <a:t>Cont.</a:t>
            </a:r>
            <a:endParaRPr lang="en-US" sz="4400" dirty="0">
              <a:latin typeface="Speak Pro" panose="020F0502020204030204"/>
            </a:endParaRPr>
          </a:p>
        </p:txBody>
      </p:sp>
    </p:spTree>
    <p:extLst>
      <p:ext uri="{BB962C8B-B14F-4D97-AF65-F5344CB8AC3E}">
        <p14:creationId xmlns:p14="http://schemas.microsoft.com/office/powerpoint/2010/main" val="15388991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9D6DE9-F2B9-4876-8B05-754E1FAF7F60}"/>
              </a:ext>
            </a:extLst>
          </p:cNvPr>
          <p:cNvSpPr/>
          <p:nvPr/>
        </p:nvSpPr>
        <p:spPr>
          <a:xfrm>
            <a:off x="2" y="1032191"/>
            <a:ext cx="11807687" cy="5465599"/>
          </a:xfrm>
          <a:prstGeom prst="rect">
            <a:avLst/>
          </a:prstGeom>
        </p:spPr>
        <p:txBody>
          <a:bodyPr wrap="square">
            <a:spAutoFit/>
          </a:bodyPr>
          <a:lstStyle/>
          <a:p>
            <a:pPr marL="514338" lvl="1" indent="-514338" algn="just" defTabSz="914377">
              <a:spcBef>
                <a:spcPts val="700"/>
              </a:spcBef>
              <a:buClr>
                <a:srgbClr val="5F2987"/>
              </a:buClr>
              <a:buSzPct val="100000"/>
              <a:buFont typeface="Wingdings 2"/>
              <a:buChar char=""/>
              <a:defRPr/>
            </a:pPr>
            <a:r>
              <a:rPr lang="en-CA" sz="3200" b="1" dirty="0">
                <a:solidFill>
                  <a:prstClr val="black"/>
                </a:solidFill>
                <a:latin typeface="Tw Cen MT"/>
                <a:ea typeface="Roboto Condensed Light"/>
                <a:cs typeface="Roboto Condensed Light"/>
                <a:sym typeface="Roboto Condensed Light"/>
              </a:rPr>
              <a:t>Research Methodology </a:t>
            </a:r>
            <a:r>
              <a:rPr lang="en-CA" sz="3200" b="1" dirty="0">
                <a:solidFill>
                  <a:srgbClr val="C00000"/>
                </a:solidFill>
                <a:effectLst>
                  <a:outerShdw blurRad="38100" dist="38100" dir="2700000" algn="tl">
                    <a:srgbClr val="000000">
                      <a:alpha val="43137"/>
                    </a:srgbClr>
                  </a:outerShdw>
                </a:effectLst>
                <a:latin typeface="Tw Cen MT"/>
                <a:ea typeface="Roboto Condensed Light"/>
                <a:cs typeface="Roboto Condensed Light"/>
                <a:sym typeface="Roboto Condensed Light"/>
              </a:rPr>
              <a:t>Research Design: </a:t>
            </a:r>
            <a:r>
              <a:rPr lang="ar-EG" sz="3200" b="1" dirty="0">
                <a:solidFill>
                  <a:srgbClr val="C00000"/>
                </a:solidFill>
                <a:effectLst>
                  <a:outerShdw blurRad="38100" dist="38100" dir="2700000" algn="tl">
                    <a:srgbClr val="000000">
                      <a:alpha val="43137"/>
                    </a:srgbClr>
                  </a:outerShdw>
                </a:effectLst>
                <a:latin typeface="Tw Cen MT"/>
                <a:ea typeface="Roboto Condensed Light"/>
                <a:cs typeface="Roboto Condensed Light"/>
                <a:sym typeface="Roboto Condensed Light"/>
              </a:rPr>
              <a:t>منهجيةالبحث- تصميم البحث</a:t>
            </a:r>
            <a:endParaRPr lang="en-CA" sz="3200" b="1" dirty="0">
              <a:solidFill>
                <a:srgbClr val="C00000"/>
              </a:solidFill>
              <a:effectLst>
                <a:outerShdw blurRad="38100" dist="38100" dir="2700000" algn="tl">
                  <a:srgbClr val="000000">
                    <a:alpha val="43137"/>
                  </a:srgbClr>
                </a:outerShdw>
              </a:effectLst>
              <a:latin typeface="Tw Cen MT"/>
              <a:ea typeface="Roboto Condensed Light"/>
              <a:cs typeface="Roboto Condensed Light"/>
              <a:sym typeface="Roboto Condensed Light"/>
            </a:endParaRPr>
          </a:p>
          <a:p>
            <a:pPr marL="514338" lvl="1" indent="-514338" algn="just" defTabSz="914377">
              <a:spcBef>
                <a:spcPts val="700"/>
              </a:spcBef>
              <a:buClr>
                <a:srgbClr val="5F2987"/>
              </a:buClr>
              <a:buSzPct val="100000"/>
              <a:buFont typeface="Wingdings" panose="05000000000000000000" pitchFamily="2" charset="2"/>
              <a:buChar char="Ø"/>
              <a:defRPr/>
            </a:pPr>
            <a:r>
              <a:rPr lang="fr-FR" sz="3200" dirty="0">
                <a:solidFill>
                  <a:prstClr val="black"/>
                </a:solidFill>
                <a:latin typeface="Tw Cen MT"/>
                <a:ea typeface="Roboto Condensed Light"/>
                <a:cs typeface="Roboto Condensed Light"/>
                <a:sym typeface="Roboto Condensed Light"/>
              </a:rPr>
              <a:t>Data collection </a:t>
            </a:r>
            <a:r>
              <a:rPr lang="fr-FR" sz="3200" dirty="0" err="1">
                <a:solidFill>
                  <a:prstClr val="black"/>
                </a:solidFill>
                <a:latin typeface="Tw Cen MT"/>
                <a:ea typeface="Roboto Condensed Light"/>
                <a:cs typeface="Roboto Condensed Light"/>
                <a:sym typeface="Roboto Condensed Light"/>
              </a:rPr>
              <a:t>approach</a:t>
            </a:r>
            <a:r>
              <a:rPr lang="fr-FR" sz="3200" dirty="0">
                <a:solidFill>
                  <a:prstClr val="black"/>
                </a:solidFill>
                <a:latin typeface="Tw Cen MT"/>
                <a:ea typeface="Roboto Condensed Light"/>
                <a:cs typeface="Roboto Condensed Light"/>
                <a:sym typeface="Roboto Condensed Light"/>
              </a:rPr>
              <a:t> </a:t>
            </a:r>
            <a:r>
              <a:rPr lang="ar-EG" sz="3200" dirty="0">
                <a:solidFill>
                  <a:prstClr val="black"/>
                </a:solidFill>
                <a:latin typeface="Tw Cen MT"/>
                <a:ea typeface="Roboto Condensed Light"/>
                <a:cs typeface="Roboto Condensed Light"/>
                <a:sym typeface="Roboto Condensed Light"/>
              </a:rPr>
              <a:t>مدخل</a:t>
            </a:r>
            <a:r>
              <a:rPr lang="fr-FR" sz="3200" dirty="0">
                <a:solidFill>
                  <a:prstClr val="black"/>
                </a:solidFill>
                <a:latin typeface="Tw Cen MT"/>
                <a:ea typeface="Roboto Condensed Light"/>
                <a:cs typeface="Roboto Condensed Light"/>
                <a:sym typeface="Roboto Condensed Light"/>
              </a:rPr>
              <a:t>(qualitative</a:t>
            </a:r>
            <a:r>
              <a:rPr lang="ar-EG" sz="3200" dirty="0">
                <a:solidFill>
                  <a:prstClr val="black"/>
                </a:solidFill>
                <a:latin typeface="Tw Cen MT"/>
                <a:ea typeface="Roboto Condensed Light"/>
                <a:cs typeface="Roboto Condensed Light"/>
                <a:sym typeface="Roboto Condensed Light"/>
              </a:rPr>
              <a:t> كيفي</a:t>
            </a:r>
            <a:r>
              <a:rPr lang="fr-FR" sz="3200" dirty="0">
                <a:solidFill>
                  <a:prstClr val="black"/>
                </a:solidFill>
                <a:latin typeface="Tw Cen MT"/>
                <a:ea typeface="Roboto Condensed Light"/>
                <a:cs typeface="Roboto Condensed Light"/>
                <a:sym typeface="Roboto Condensed Light"/>
              </a:rPr>
              <a:t>/ quantitative</a:t>
            </a:r>
            <a:r>
              <a:rPr lang="ar-EG" sz="3200" dirty="0">
                <a:solidFill>
                  <a:prstClr val="black"/>
                </a:solidFill>
                <a:latin typeface="Tw Cen MT"/>
                <a:ea typeface="Roboto Condensed Light"/>
                <a:cs typeface="Roboto Condensed Light"/>
                <a:sym typeface="Roboto Condensed Light"/>
              </a:rPr>
              <a:t>)كمي</a:t>
            </a:r>
          </a:p>
          <a:p>
            <a:pPr marL="514338" lvl="1" indent="-514338" algn="just" defTabSz="914377">
              <a:spcBef>
                <a:spcPts val="700"/>
              </a:spcBef>
              <a:buClr>
                <a:srgbClr val="5F2987"/>
              </a:buClr>
              <a:buSzPct val="100000"/>
              <a:buFont typeface="Wingdings" panose="05000000000000000000" pitchFamily="2" charset="2"/>
              <a:buChar char="Ø"/>
              <a:defRPr/>
            </a:pPr>
            <a:r>
              <a:rPr lang="fr-FR" sz="3200" dirty="0">
                <a:solidFill>
                  <a:prstClr val="black"/>
                </a:solidFill>
                <a:latin typeface="Tw Cen MT"/>
                <a:ea typeface="Roboto Condensed Light"/>
                <a:cs typeface="Roboto Condensed Light"/>
                <a:sym typeface="Roboto Condensed Light"/>
              </a:rPr>
              <a:t>Data collection </a:t>
            </a:r>
            <a:r>
              <a:rPr lang="fr-FR" sz="3200" dirty="0" err="1">
                <a:solidFill>
                  <a:prstClr val="black"/>
                </a:solidFill>
                <a:latin typeface="Tw Cen MT"/>
                <a:ea typeface="Roboto Condensed Light"/>
                <a:cs typeface="Roboto Condensed Light"/>
                <a:sym typeface="Roboto Condensed Light"/>
              </a:rPr>
              <a:t>method</a:t>
            </a:r>
            <a:r>
              <a:rPr lang="fr-FR" sz="3200" dirty="0">
                <a:solidFill>
                  <a:prstClr val="black"/>
                </a:solidFill>
                <a:latin typeface="Tw Cen MT"/>
                <a:ea typeface="Roboto Condensed Light"/>
                <a:cs typeface="Roboto Condensed Light"/>
                <a:sym typeface="Roboto Condensed Light"/>
              </a:rPr>
              <a:t> </a:t>
            </a:r>
            <a:r>
              <a:rPr lang="ar-EG" sz="3200" dirty="0">
                <a:solidFill>
                  <a:prstClr val="black"/>
                </a:solidFill>
                <a:latin typeface="Tw Cen MT"/>
                <a:ea typeface="Roboto Condensed Light"/>
                <a:cs typeface="Roboto Condensed Light"/>
                <a:sym typeface="Roboto Condensed Light"/>
              </a:rPr>
              <a:t>طريقة جمع البيانات</a:t>
            </a:r>
            <a:r>
              <a:rPr lang="fr-FR" sz="3200" dirty="0">
                <a:solidFill>
                  <a:prstClr val="black"/>
                </a:solidFill>
                <a:latin typeface="Tw Cen MT"/>
                <a:ea typeface="Roboto Condensed Light"/>
                <a:cs typeface="Roboto Condensed Light"/>
                <a:sym typeface="Roboto Condensed Light"/>
              </a:rPr>
              <a:t>(interview</a:t>
            </a:r>
            <a:r>
              <a:rPr lang="ar-EG" sz="3200" dirty="0">
                <a:solidFill>
                  <a:prstClr val="black"/>
                </a:solidFill>
                <a:latin typeface="Tw Cen MT"/>
                <a:ea typeface="Roboto Condensed Light"/>
                <a:cs typeface="Roboto Condensed Light"/>
                <a:sym typeface="Roboto Condensed Light"/>
              </a:rPr>
              <a:t>مقابلة شخصية</a:t>
            </a:r>
            <a:r>
              <a:rPr lang="fr-FR" sz="3200" dirty="0">
                <a:solidFill>
                  <a:prstClr val="black"/>
                </a:solidFill>
                <a:latin typeface="Tw Cen MT"/>
                <a:ea typeface="Roboto Condensed Light"/>
                <a:cs typeface="Roboto Condensed Light"/>
                <a:sym typeface="Roboto Condensed Light"/>
              </a:rPr>
              <a:t>, questionnaire</a:t>
            </a:r>
            <a:r>
              <a:rPr lang="ar-EG" sz="3200" dirty="0">
                <a:solidFill>
                  <a:prstClr val="black"/>
                </a:solidFill>
                <a:latin typeface="Tw Cen MT"/>
                <a:ea typeface="Roboto Condensed Light"/>
                <a:cs typeface="Roboto Condensed Light"/>
                <a:sym typeface="Roboto Condensed Light"/>
              </a:rPr>
              <a:t> أستبيان</a:t>
            </a:r>
            <a:r>
              <a:rPr lang="fr-FR" sz="3200" dirty="0">
                <a:solidFill>
                  <a:prstClr val="black"/>
                </a:solidFill>
                <a:latin typeface="Tw Cen MT"/>
                <a:ea typeface="Roboto Condensed Light"/>
                <a:cs typeface="Roboto Condensed Light"/>
                <a:sym typeface="Roboto Condensed Light"/>
              </a:rPr>
              <a:t>, observation</a:t>
            </a:r>
            <a:r>
              <a:rPr lang="ar-EG" sz="3200" dirty="0">
                <a:solidFill>
                  <a:prstClr val="black"/>
                </a:solidFill>
                <a:latin typeface="Tw Cen MT"/>
                <a:ea typeface="Roboto Condensed Light"/>
                <a:cs typeface="Roboto Condensed Light"/>
                <a:sym typeface="Roboto Condensed Light"/>
              </a:rPr>
              <a:t>ملاحظة</a:t>
            </a:r>
            <a:r>
              <a:rPr lang="fr-FR" sz="3200" dirty="0">
                <a:solidFill>
                  <a:prstClr val="black"/>
                </a:solidFill>
                <a:latin typeface="Tw Cen MT"/>
                <a:ea typeface="Roboto Condensed Light"/>
                <a:cs typeface="Roboto Condensed Light"/>
                <a:sym typeface="Roboto Condensed Light"/>
              </a:rPr>
              <a:t>)</a:t>
            </a:r>
            <a:endParaRPr lang="ar-EG" sz="3200" dirty="0">
              <a:solidFill>
                <a:prstClr val="black"/>
              </a:solidFill>
              <a:latin typeface="Tw Cen MT"/>
              <a:ea typeface="Roboto Condensed Light"/>
              <a:cs typeface="Roboto Condensed Light"/>
              <a:sym typeface="Roboto Condensed Light"/>
            </a:endParaRPr>
          </a:p>
          <a:p>
            <a:pPr marL="514338" lvl="1" indent="-514338" algn="just" defTabSz="914377">
              <a:spcBef>
                <a:spcPts val="700"/>
              </a:spcBef>
              <a:buClr>
                <a:srgbClr val="5F2987"/>
              </a:buClr>
              <a:buSzPct val="100000"/>
              <a:buFont typeface="Wingdings" panose="05000000000000000000" pitchFamily="2" charset="2"/>
              <a:buChar char="Ø"/>
              <a:defRPr/>
            </a:pPr>
            <a:r>
              <a:rPr lang="fr-FR" sz="3200" dirty="0">
                <a:solidFill>
                  <a:prstClr val="black"/>
                </a:solidFill>
                <a:latin typeface="Tw Cen MT"/>
                <a:ea typeface="Roboto Condensed Light"/>
                <a:cs typeface="Roboto Condensed Light"/>
                <a:sym typeface="Roboto Condensed Light"/>
              </a:rPr>
              <a:t>Data collection technique</a:t>
            </a:r>
            <a:r>
              <a:rPr lang="ar-EG" sz="3200" dirty="0">
                <a:solidFill>
                  <a:prstClr val="black"/>
                </a:solidFill>
                <a:latin typeface="Tw Cen MT"/>
                <a:ea typeface="Roboto Condensed Light"/>
                <a:cs typeface="Roboto Condensed Light"/>
                <a:sym typeface="Roboto Condensed Light"/>
              </a:rPr>
              <a:t>التكنيك المستخدم في جمع البيانات</a:t>
            </a:r>
            <a:r>
              <a:rPr lang="fr-FR" sz="3200" dirty="0">
                <a:solidFill>
                  <a:prstClr val="black"/>
                </a:solidFill>
                <a:latin typeface="Tw Cen MT"/>
                <a:ea typeface="Roboto Condensed Light"/>
                <a:cs typeface="Roboto Condensed Light"/>
                <a:sym typeface="Roboto Condensed Light"/>
              </a:rPr>
              <a:t> (face- to- face interview, </a:t>
            </a:r>
            <a:r>
              <a:rPr lang="fr-FR" sz="3200" dirty="0" err="1">
                <a:solidFill>
                  <a:prstClr val="black"/>
                </a:solidFill>
                <a:latin typeface="Tw Cen MT"/>
                <a:ea typeface="Roboto Condensed Light"/>
                <a:cs typeface="Roboto Condensed Light"/>
                <a:sym typeface="Roboto Condensed Light"/>
              </a:rPr>
              <a:t>telephone</a:t>
            </a:r>
            <a:r>
              <a:rPr lang="fr-FR" sz="3200" dirty="0">
                <a:solidFill>
                  <a:prstClr val="black"/>
                </a:solidFill>
                <a:latin typeface="Tw Cen MT"/>
                <a:ea typeface="Roboto Condensed Light"/>
                <a:cs typeface="Roboto Condensed Light"/>
                <a:sym typeface="Roboto Condensed Light"/>
              </a:rPr>
              <a:t>, questionnaire </a:t>
            </a:r>
            <a:r>
              <a:rPr lang="fr-FR" sz="3200" dirty="0" err="1">
                <a:solidFill>
                  <a:prstClr val="black"/>
                </a:solidFill>
                <a:latin typeface="Tw Cen MT"/>
                <a:ea typeface="Roboto Condensed Light"/>
                <a:cs typeface="Roboto Condensed Light"/>
                <a:sym typeface="Roboto Condensed Light"/>
              </a:rPr>
              <a:t>list</a:t>
            </a:r>
            <a:r>
              <a:rPr lang="ar-EG" sz="3200" dirty="0">
                <a:solidFill>
                  <a:prstClr val="black"/>
                </a:solidFill>
                <a:latin typeface="Tw Cen MT"/>
                <a:ea typeface="Roboto Condensed Light"/>
                <a:cs typeface="Roboto Condensed Light"/>
                <a:sym typeface="Roboto Condensed Light"/>
              </a:rPr>
              <a:t>قائمة اسئلة</a:t>
            </a:r>
            <a:r>
              <a:rPr lang="fr-FR" sz="3200" dirty="0">
                <a:solidFill>
                  <a:prstClr val="black"/>
                </a:solidFill>
                <a:latin typeface="Tw Cen MT"/>
                <a:ea typeface="Roboto Condensed Light"/>
                <a:cs typeface="Roboto Condensed Light"/>
                <a:sym typeface="Roboto Condensed Light"/>
              </a:rPr>
              <a:t>, e- mail ..etc.)</a:t>
            </a:r>
          </a:p>
          <a:p>
            <a:pPr marL="514338" lvl="1" indent="-514338" algn="just" defTabSz="914377">
              <a:spcBef>
                <a:spcPts val="700"/>
              </a:spcBef>
              <a:buClr>
                <a:srgbClr val="5F2987"/>
              </a:buClr>
              <a:buSzPct val="100000"/>
              <a:buFont typeface="Wingdings" panose="05000000000000000000" pitchFamily="2" charset="2"/>
              <a:buChar char="Ø"/>
              <a:defRPr/>
            </a:pPr>
            <a:r>
              <a:rPr lang="en-CA" sz="3200" dirty="0">
                <a:solidFill>
                  <a:prstClr val="black"/>
                </a:solidFill>
                <a:latin typeface="Tw Cen MT"/>
                <a:ea typeface="Roboto Condensed Light"/>
                <a:cs typeface="Roboto Condensed Light"/>
                <a:sym typeface="Roboto Condensed Light"/>
              </a:rPr>
              <a:t>Sampling </a:t>
            </a:r>
            <a:r>
              <a:rPr lang="ar-EG" sz="3200" dirty="0">
                <a:solidFill>
                  <a:prstClr val="black"/>
                </a:solidFill>
                <a:latin typeface="Tw Cen MT"/>
                <a:ea typeface="Roboto Condensed Light"/>
                <a:cs typeface="Roboto Condensed Light"/>
                <a:sym typeface="Roboto Condensed Light"/>
              </a:rPr>
              <a:t>أخذ العينات</a:t>
            </a:r>
            <a:r>
              <a:rPr lang="en-CA" sz="3200" dirty="0">
                <a:solidFill>
                  <a:prstClr val="black"/>
                </a:solidFill>
                <a:latin typeface="Tw Cen MT"/>
                <a:ea typeface="Roboto Condensed Light"/>
                <a:cs typeface="Roboto Condensed Light"/>
                <a:sym typeface="Roboto Condensed Light"/>
              </a:rPr>
              <a:t>(</a:t>
            </a:r>
            <a:r>
              <a:rPr lang="en-CA" sz="3200" b="1" dirty="0">
                <a:solidFill>
                  <a:srgbClr val="0070C0"/>
                </a:solidFill>
                <a:effectLst>
                  <a:outerShdw blurRad="38100" dist="38100" dir="2700000" algn="tl">
                    <a:srgbClr val="000000">
                      <a:alpha val="43137"/>
                    </a:srgbClr>
                  </a:outerShdw>
                </a:effectLst>
                <a:latin typeface="Tw Cen MT"/>
                <a:ea typeface="Roboto Condensed Light"/>
                <a:cs typeface="Roboto Condensed Light"/>
                <a:sym typeface="Roboto Condensed Light"/>
              </a:rPr>
              <a:t>sampling method </a:t>
            </a:r>
            <a:r>
              <a:rPr lang="en-CA" sz="3200" dirty="0">
                <a:solidFill>
                  <a:prstClr val="black"/>
                </a:solidFill>
                <a:latin typeface="Tw Cen MT"/>
                <a:ea typeface="Roboto Condensed Light"/>
                <a:cs typeface="Roboto Condensed Light"/>
                <a:sym typeface="Roboto Condensed Light"/>
              </a:rPr>
              <a:t>&lt; probability sampling </a:t>
            </a:r>
            <a:r>
              <a:rPr lang="ar-EG" sz="3200" dirty="0">
                <a:solidFill>
                  <a:prstClr val="black"/>
                </a:solidFill>
                <a:latin typeface="Tw Cen MT"/>
                <a:ea typeface="Roboto Condensed Light"/>
                <a:cs typeface="Roboto Condensed Light"/>
                <a:sym typeface="Roboto Condensed Light"/>
              </a:rPr>
              <a:t>العينات الأحتمالية</a:t>
            </a:r>
            <a:r>
              <a:rPr lang="en-CA" sz="3200" dirty="0">
                <a:solidFill>
                  <a:prstClr val="black"/>
                </a:solidFill>
                <a:latin typeface="Tw Cen MT"/>
                <a:ea typeface="Roboto Condensed Light"/>
                <a:cs typeface="Roboto Condensed Light"/>
                <a:sym typeface="Roboto Condensed Light"/>
              </a:rPr>
              <a:t>&amp; non- probability sampling</a:t>
            </a:r>
            <a:r>
              <a:rPr lang="ar-EG" sz="3200" dirty="0">
                <a:solidFill>
                  <a:prstClr val="black"/>
                </a:solidFill>
                <a:latin typeface="Tw Cen MT"/>
                <a:ea typeface="Roboto Condensed Light"/>
                <a:cs typeface="Roboto Condensed Light"/>
                <a:sym typeface="Roboto Condensed Light"/>
              </a:rPr>
              <a:t>أخذ العينات غير الأحتمالية</a:t>
            </a:r>
            <a:r>
              <a:rPr lang="en-CA" sz="3200" dirty="0">
                <a:solidFill>
                  <a:prstClr val="black"/>
                </a:solidFill>
                <a:latin typeface="Tw Cen MT"/>
                <a:ea typeface="Roboto Condensed Light"/>
                <a:cs typeface="Roboto Condensed Light"/>
                <a:sym typeface="Roboto Condensed Light"/>
              </a:rPr>
              <a:t>): (</a:t>
            </a:r>
            <a:r>
              <a:rPr lang="en-CA" sz="3200" b="1" dirty="0">
                <a:solidFill>
                  <a:srgbClr val="0070C0"/>
                </a:solidFill>
                <a:effectLst>
                  <a:outerShdw blurRad="38100" dist="38100" dir="2700000" algn="tl">
                    <a:srgbClr val="000000">
                      <a:alpha val="43137"/>
                    </a:srgbClr>
                  </a:outerShdw>
                </a:effectLst>
                <a:latin typeface="Tw Cen MT"/>
                <a:ea typeface="Roboto Condensed Light"/>
                <a:cs typeface="Roboto Condensed Light"/>
                <a:sym typeface="Roboto Condensed Light"/>
              </a:rPr>
              <a:t>sampling techniques </a:t>
            </a:r>
            <a:r>
              <a:rPr lang="en-CA" sz="3200" dirty="0">
                <a:solidFill>
                  <a:prstClr val="black"/>
                </a:solidFill>
                <a:latin typeface="Tw Cen MT"/>
                <a:ea typeface="Roboto Condensed Light"/>
                <a:cs typeface="Roboto Condensed Light"/>
                <a:sym typeface="Roboto Condensed Light"/>
              </a:rPr>
              <a:t>&gt;&gt;&gt;&gt;&gt;&gt;&gt;&gt; </a:t>
            </a:r>
            <a:r>
              <a:rPr lang="en-CA" sz="3200" dirty="0">
                <a:solidFill>
                  <a:srgbClr val="C00000"/>
                </a:solidFill>
                <a:latin typeface="Tw Cen MT"/>
                <a:ea typeface="Roboto Condensed Light"/>
                <a:cs typeface="Roboto Condensed Light"/>
                <a:sym typeface="Roboto Condensed Light"/>
              </a:rPr>
              <a:t>next page </a:t>
            </a:r>
          </a:p>
          <a:p>
            <a:pPr lvl="1" algn="just" defTabSz="914377">
              <a:spcBef>
                <a:spcPts val="700"/>
              </a:spcBef>
              <a:buClr>
                <a:srgbClr val="5F2987"/>
              </a:buClr>
              <a:buSzPct val="100000"/>
              <a:defRPr/>
            </a:pPr>
            <a:endParaRPr lang="en-US" sz="3200" dirty="0">
              <a:solidFill>
                <a:sysClr val="windowText" lastClr="000000"/>
              </a:solidFill>
              <a:latin typeface="Speak Pro" panose="020F0502020204030204"/>
            </a:endParaRPr>
          </a:p>
        </p:txBody>
      </p:sp>
      <p:sp>
        <p:nvSpPr>
          <p:cNvPr id="3" name="Rectangle 2">
            <a:extLst>
              <a:ext uri="{FF2B5EF4-FFF2-40B4-BE49-F238E27FC236}">
                <a16:creationId xmlns:a16="http://schemas.microsoft.com/office/drawing/2014/main" id="{E24971CA-38CB-408C-BD40-5A36362FE672}"/>
              </a:ext>
            </a:extLst>
          </p:cNvPr>
          <p:cNvSpPr/>
          <p:nvPr/>
        </p:nvSpPr>
        <p:spPr>
          <a:xfrm>
            <a:off x="2597428" y="101612"/>
            <a:ext cx="7341705" cy="769441"/>
          </a:xfrm>
          <a:prstGeom prst="rect">
            <a:avLst/>
          </a:prstGeom>
        </p:spPr>
        <p:txBody>
          <a:bodyPr wrap="square">
            <a:spAutoFit/>
          </a:bodyPr>
          <a:lstStyle/>
          <a:p>
            <a:pPr algn="ctr" defTabSz="914377"/>
            <a:r>
              <a:rPr lang="en-US" sz="4400" b="1" spc="-51" dirty="0">
                <a:solidFill>
                  <a:srgbClr val="C00000"/>
                </a:solidFill>
                <a:effectLst>
                  <a:outerShdw blurRad="38100" dist="38100" dir="2700000" algn="tl">
                    <a:srgbClr val="000000">
                      <a:alpha val="43137"/>
                    </a:srgbClr>
                  </a:outerShdw>
                </a:effectLst>
                <a:latin typeface="Georgia Pro Cond Light" panose="020F0302020204030204"/>
              </a:rPr>
              <a:t>Research Steps </a:t>
            </a:r>
            <a:r>
              <a:rPr lang="en-US" sz="3200" b="1" spc="-51" dirty="0">
                <a:solidFill>
                  <a:srgbClr val="C00000"/>
                </a:solidFill>
                <a:effectLst>
                  <a:outerShdw blurRad="38100" dist="38100" dir="2700000" algn="tl">
                    <a:srgbClr val="000000">
                      <a:alpha val="43137"/>
                    </a:srgbClr>
                  </a:outerShdw>
                </a:effectLst>
                <a:latin typeface="Georgia Pro Cond Light" panose="020F0302020204030204"/>
              </a:rPr>
              <a:t>Cont.</a:t>
            </a:r>
            <a:endParaRPr lang="en-US" sz="4400" dirty="0">
              <a:latin typeface="Speak Pro" panose="020F0502020204030204"/>
            </a:endParaRPr>
          </a:p>
        </p:txBody>
      </p:sp>
    </p:spTree>
    <p:extLst>
      <p:ext uri="{BB962C8B-B14F-4D97-AF65-F5344CB8AC3E}">
        <p14:creationId xmlns:p14="http://schemas.microsoft.com/office/powerpoint/2010/main" val="315893655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879A005-CF84-4992-960C-40C77768828D}"/>
              </a:ext>
            </a:extLst>
          </p:cNvPr>
          <p:cNvSpPr/>
          <p:nvPr/>
        </p:nvSpPr>
        <p:spPr>
          <a:xfrm>
            <a:off x="2411896" y="346407"/>
            <a:ext cx="6917635" cy="923330"/>
          </a:xfrm>
          <a:prstGeom prst="rect">
            <a:avLst/>
          </a:prstGeom>
        </p:spPr>
        <p:txBody>
          <a:bodyPr wrap="square">
            <a:spAutoFit/>
          </a:bodyPr>
          <a:lstStyle/>
          <a:p>
            <a:pPr algn="ctr" defTabSz="914377"/>
            <a:r>
              <a:rPr lang="en-US" sz="5400" b="1" spc="-51" dirty="0">
                <a:solidFill>
                  <a:srgbClr val="C00000"/>
                </a:solidFill>
                <a:effectLst>
                  <a:outerShdw blurRad="38100" dist="38100" dir="2700000" algn="tl">
                    <a:srgbClr val="000000">
                      <a:alpha val="43137"/>
                    </a:srgbClr>
                  </a:outerShdw>
                </a:effectLst>
                <a:latin typeface="Georgia Pro Cond Light" panose="020F0302020204030204"/>
              </a:rPr>
              <a:t>Sampling Techniques </a:t>
            </a:r>
            <a:endParaRPr lang="en-US" sz="5400" dirty="0">
              <a:latin typeface="Speak Pro" panose="020F0502020204030204"/>
            </a:endParaRPr>
          </a:p>
        </p:txBody>
      </p:sp>
      <p:sp>
        <p:nvSpPr>
          <p:cNvPr id="3" name="Rectangle 2">
            <a:extLst>
              <a:ext uri="{FF2B5EF4-FFF2-40B4-BE49-F238E27FC236}">
                <a16:creationId xmlns:a16="http://schemas.microsoft.com/office/drawing/2014/main" id="{48D54E9C-E004-4EBB-9ADB-4D6B1F6547D5}"/>
              </a:ext>
            </a:extLst>
          </p:cNvPr>
          <p:cNvSpPr/>
          <p:nvPr/>
        </p:nvSpPr>
        <p:spPr>
          <a:xfrm>
            <a:off x="629479" y="1426459"/>
            <a:ext cx="10727635" cy="584775"/>
          </a:xfrm>
          <a:prstGeom prst="rect">
            <a:avLst/>
          </a:prstGeom>
        </p:spPr>
        <p:txBody>
          <a:bodyPr wrap="square">
            <a:spAutoFit/>
          </a:bodyPr>
          <a:lstStyle/>
          <a:p>
            <a:pPr marL="571486" indent="-571486" defTabSz="914377">
              <a:buFont typeface="Arial" panose="020B0604020202020204" pitchFamily="34" charset="0"/>
              <a:buChar char="•"/>
            </a:pPr>
            <a:r>
              <a:rPr lang="en-US" sz="3200" b="1" dirty="0">
                <a:latin typeface="Georgia Pro Cond Light" panose="020F0302020204030204"/>
              </a:rPr>
              <a:t>Probability Sampling </a:t>
            </a:r>
            <a:r>
              <a:rPr lang="ar-EG" sz="3200" b="1" dirty="0">
                <a:latin typeface="Georgia Pro Cond Light" panose="020F0302020204030204"/>
                <a:cs typeface="Arial" panose="020B0604020202020204" pitchFamily="34" charset="0"/>
              </a:rPr>
              <a:t>أخذ العينات الأحتمالية</a:t>
            </a:r>
            <a:endParaRPr lang="en-US" sz="3200" b="1" dirty="0">
              <a:latin typeface="Georgia Pro Cond Light" panose="020F0302020204030204"/>
            </a:endParaRPr>
          </a:p>
        </p:txBody>
      </p:sp>
      <p:sp>
        <p:nvSpPr>
          <p:cNvPr id="4" name="Rectangle 3">
            <a:extLst>
              <a:ext uri="{FF2B5EF4-FFF2-40B4-BE49-F238E27FC236}">
                <a16:creationId xmlns:a16="http://schemas.microsoft.com/office/drawing/2014/main" id="{A3F40DFE-D63A-4D7E-AA4F-C4823F93A4B8}"/>
              </a:ext>
            </a:extLst>
          </p:cNvPr>
          <p:cNvSpPr/>
          <p:nvPr/>
        </p:nvSpPr>
        <p:spPr>
          <a:xfrm>
            <a:off x="1563758" y="2260288"/>
            <a:ext cx="9342783" cy="1569660"/>
          </a:xfrm>
          <a:prstGeom prst="rect">
            <a:avLst/>
          </a:prstGeom>
        </p:spPr>
        <p:txBody>
          <a:bodyPr wrap="square">
            <a:spAutoFit/>
          </a:bodyPr>
          <a:lstStyle/>
          <a:p>
            <a:pPr marL="571486" indent="-571486" defTabSz="914377">
              <a:buFont typeface="Wingdings" panose="05000000000000000000" pitchFamily="2" charset="2"/>
              <a:buChar char="Ø"/>
            </a:pPr>
            <a:r>
              <a:rPr lang="en-US" sz="2400" dirty="0">
                <a:latin typeface="Georgia Pro Cond Light" panose="020F0302020204030204"/>
              </a:rPr>
              <a:t>Simple random sampling </a:t>
            </a:r>
            <a:r>
              <a:rPr lang="ar-EG" sz="2400" dirty="0">
                <a:latin typeface="Georgia Pro Cond Light" panose="020F0302020204030204"/>
                <a:cs typeface="Arial" panose="020B0604020202020204" pitchFamily="34" charset="0"/>
              </a:rPr>
              <a:t>العينة العشوائيةالبسيطة</a:t>
            </a:r>
          </a:p>
          <a:p>
            <a:pPr marL="571486" indent="-571486" defTabSz="914377">
              <a:buFont typeface="Wingdings" panose="05000000000000000000" pitchFamily="2" charset="2"/>
              <a:buChar char="Ø"/>
            </a:pPr>
            <a:r>
              <a:rPr lang="en-US" sz="2400" dirty="0">
                <a:latin typeface="Georgia Pro Cond Light" panose="020F0302020204030204"/>
              </a:rPr>
              <a:t>Systematic random sampling</a:t>
            </a:r>
            <a:r>
              <a:rPr lang="ar-EG" sz="2400" dirty="0">
                <a:latin typeface="Georgia Pro Cond Light" panose="020F0302020204030204"/>
                <a:cs typeface="Arial" panose="020B0604020202020204" pitchFamily="34" charset="0"/>
              </a:rPr>
              <a:t> العينة العشوائيةالمنتظمة</a:t>
            </a:r>
            <a:endParaRPr lang="en-US" sz="2400" dirty="0">
              <a:latin typeface="Georgia Pro Cond Light" panose="020F0302020204030204"/>
            </a:endParaRPr>
          </a:p>
          <a:p>
            <a:pPr marL="571486" indent="-571486" defTabSz="914377">
              <a:buFont typeface="Wingdings" panose="05000000000000000000" pitchFamily="2" charset="2"/>
              <a:buChar char="Ø"/>
            </a:pPr>
            <a:r>
              <a:rPr lang="en-US" sz="2400" dirty="0">
                <a:latin typeface="Georgia Pro Cond Light" panose="020F0302020204030204"/>
              </a:rPr>
              <a:t>Stratified random sampling</a:t>
            </a:r>
            <a:r>
              <a:rPr lang="ar-EG" sz="2400" dirty="0">
                <a:latin typeface="Georgia Pro Cond Light" panose="020F0302020204030204"/>
                <a:cs typeface="Arial" panose="020B0604020202020204" pitchFamily="34" charset="0"/>
              </a:rPr>
              <a:t>العينة العشوائية الطبقية</a:t>
            </a:r>
            <a:endParaRPr lang="en-US" sz="2400" dirty="0">
              <a:latin typeface="Georgia Pro Cond Light" panose="020F0302020204030204"/>
            </a:endParaRPr>
          </a:p>
          <a:p>
            <a:pPr marL="571486" indent="-571486" defTabSz="914377">
              <a:buFont typeface="Wingdings" panose="05000000000000000000" pitchFamily="2" charset="2"/>
              <a:buChar char="Ø"/>
            </a:pPr>
            <a:r>
              <a:rPr lang="en-US" sz="2400" dirty="0">
                <a:latin typeface="Georgia Pro Cond Light" panose="020F0302020204030204"/>
              </a:rPr>
              <a:t>Cluster random sampling </a:t>
            </a:r>
            <a:r>
              <a:rPr lang="ar-EG" sz="2400" dirty="0">
                <a:latin typeface="Georgia Pro Cond Light" panose="020F0302020204030204"/>
                <a:cs typeface="Arial" panose="020B0604020202020204" pitchFamily="34" charset="0"/>
              </a:rPr>
              <a:t>العينة العشوائية العنقودية</a:t>
            </a:r>
            <a:endParaRPr lang="en-US" sz="2800" dirty="0">
              <a:latin typeface="Georgia Pro Cond Light" panose="020F0302020204030204"/>
            </a:endParaRPr>
          </a:p>
        </p:txBody>
      </p:sp>
      <p:sp>
        <p:nvSpPr>
          <p:cNvPr id="5" name="Rectangle 4">
            <a:extLst>
              <a:ext uri="{FF2B5EF4-FFF2-40B4-BE49-F238E27FC236}">
                <a16:creationId xmlns:a16="http://schemas.microsoft.com/office/drawing/2014/main" id="{DF734569-9876-4663-AE82-E1EE8836C385}"/>
              </a:ext>
            </a:extLst>
          </p:cNvPr>
          <p:cNvSpPr/>
          <p:nvPr/>
        </p:nvSpPr>
        <p:spPr>
          <a:xfrm>
            <a:off x="506896" y="3940505"/>
            <a:ext cx="10727635" cy="584775"/>
          </a:xfrm>
          <a:prstGeom prst="rect">
            <a:avLst/>
          </a:prstGeom>
        </p:spPr>
        <p:txBody>
          <a:bodyPr wrap="square">
            <a:spAutoFit/>
          </a:bodyPr>
          <a:lstStyle/>
          <a:p>
            <a:pPr marL="571486" indent="-571486" defTabSz="914377">
              <a:buFont typeface="Arial" panose="020B0604020202020204" pitchFamily="34" charset="0"/>
              <a:buChar char="•"/>
            </a:pPr>
            <a:r>
              <a:rPr lang="en-US" sz="3200" b="1" dirty="0">
                <a:latin typeface="Georgia Pro Cond Light" panose="020F0302020204030204"/>
              </a:rPr>
              <a:t>Non-Probability Sampling </a:t>
            </a:r>
            <a:r>
              <a:rPr lang="ar-EG" sz="3200" b="1" dirty="0">
                <a:latin typeface="Georgia Pro Cond Light" panose="020F0302020204030204"/>
                <a:cs typeface="Arial" panose="020B0604020202020204" pitchFamily="34" charset="0"/>
              </a:rPr>
              <a:t>أخذ العينات الأحتمالية</a:t>
            </a:r>
            <a:endParaRPr lang="en-US" sz="3200" b="1" dirty="0">
              <a:latin typeface="Georgia Pro Cond Light" panose="020F0302020204030204"/>
            </a:endParaRPr>
          </a:p>
        </p:txBody>
      </p:sp>
      <p:sp>
        <p:nvSpPr>
          <p:cNvPr id="6" name="Rectangle 5">
            <a:extLst>
              <a:ext uri="{FF2B5EF4-FFF2-40B4-BE49-F238E27FC236}">
                <a16:creationId xmlns:a16="http://schemas.microsoft.com/office/drawing/2014/main" id="{E16A13DD-7833-469C-981E-F72616EC4346}"/>
              </a:ext>
            </a:extLst>
          </p:cNvPr>
          <p:cNvSpPr/>
          <p:nvPr/>
        </p:nvSpPr>
        <p:spPr>
          <a:xfrm>
            <a:off x="1199322" y="4635833"/>
            <a:ext cx="9342783" cy="1569660"/>
          </a:xfrm>
          <a:prstGeom prst="rect">
            <a:avLst/>
          </a:prstGeom>
        </p:spPr>
        <p:txBody>
          <a:bodyPr wrap="square">
            <a:spAutoFit/>
          </a:bodyPr>
          <a:lstStyle/>
          <a:p>
            <a:pPr marL="571486" indent="-571486" defTabSz="914377">
              <a:buFont typeface="Wingdings" panose="05000000000000000000" pitchFamily="2" charset="2"/>
              <a:buChar char="Ø"/>
            </a:pPr>
            <a:r>
              <a:rPr lang="en-US" sz="2400" dirty="0">
                <a:latin typeface="Georgia Pro Cond Light" panose="020F0302020204030204"/>
              </a:rPr>
              <a:t>Convenience sampling</a:t>
            </a:r>
            <a:r>
              <a:rPr lang="ar-EG" sz="2400" dirty="0">
                <a:latin typeface="Georgia Pro Cond Light" panose="020F0302020204030204"/>
                <a:cs typeface="Arial" panose="020B0604020202020204" pitchFamily="34" charset="0"/>
              </a:rPr>
              <a:t>العينات الملائمة(عينةالصدفة)</a:t>
            </a:r>
          </a:p>
          <a:p>
            <a:pPr marL="571486" indent="-571486" defTabSz="914377">
              <a:buFont typeface="Wingdings" panose="05000000000000000000" pitchFamily="2" charset="2"/>
              <a:buChar char="Ø"/>
            </a:pPr>
            <a:r>
              <a:rPr lang="en-US" sz="2400" dirty="0">
                <a:latin typeface="Georgia Pro Cond Light" panose="020F0302020204030204"/>
              </a:rPr>
              <a:t>Judgment sampling </a:t>
            </a:r>
            <a:r>
              <a:rPr lang="ar-EG" sz="2400" dirty="0">
                <a:latin typeface="Georgia Pro Cond Light" panose="020F0302020204030204"/>
                <a:cs typeface="Arial" panose="020B0604020202020204" pitchFamily="34" charset="0"/>
              </a:rPr>
              <a:t>العينات الحكمية</a:t>
            </a:r>
            <a:endParaRPr lang="en-US" sz="2400" dirty="0">
              <a:latin typeface="Georgia Pro Cond Light" panose="020F0302020204030204"/>
            </a:endParaRPr>
          </a:p>
          <a:p>
            <a:pPr marL="571486" indent="-571486" defTabSz="914377">
              <a:buFont typeface="Wingdings" panose="05000000000000000000" pitchFamily="2" charset="2"/>
              <a:buChar char="Ø"/>
            </a:pPr>
            <a:r>
              <a:rPr lang="en-US" sz="2400" dirty="0">
                <a:latin typeface="Georgia Pro Cond Light" panose="020F0302020204030204"/>
              </a:rPr>
              <a:t>Quota sampling </a:t>
            </a:r>
            <a:r>
              <a:rPr lang="ar-EG" sz="2400" dirty="0">
                <a:latin typeface="Georgia Pro Cond Light" panose="020F0302020204030204"/>
                <a:cs typeface="Arial" panose="020B0604020202020204" pitchFamily="34" charset="0"/>
              </a:rPr>
              <a:t>العينات الحصصية </a:t>
            </a:r>
            <a:endParaRPr lang="en-US" sz="2400" dirty="0">
              <a:latin typeface="Georgia Pro Cond Light" panose="020F0302020204030204"/>
            </a:endParaRPr>
          </a:p>
          <a:p>
            <a:pPr marL="571486" indent="-571486" defTabSz="914377">
              <a:buFont typeface="Wingdings" panose="05000000000000000000" pitchFamily="2" charset="2"/>
              <a:buChar char="Ø"/>
            </a:pPr>
            <a:r>
              <a:rPr lang="en-US" sz="2400" dirty="0">
                <a:latin typeface="Georgia Pro Cond Light" panose="020F0302020204030204"/>
              </a:rPr>
              <a:t>Snowball sampling</a:t>
            </a:r>
            <a:r>
              <a:rPr lang="ar-EG" sz="2400" dirty="0">
                <a:latin typeface="Georgia Pro Cond Light" panose="020F0302020204030204"/>
                <a:cs typeface="Arial" panose="020B0604020202020204" pitchFamily="34" charset="0"/>
              </a:rPr>
              <a:t>عينة كرة الثلج</a:t>
            </a:r>
            <a:endParaRPr lang="en-US" sz="2800" dirty="0">
              <a:latin typeface="Georgia Pro Cond Light" panose="020F0302020204030204"/>
            </a:endParaRPr>
          </a:p>
        </p:txBody>
      </p:sp>
    </p:spTree>
    <p:extLst>
      <p:ext uri="{BB962C8B-B14F-4D97-AF65-F5344CB8AC3E}">
        <p14:creationId xmlns:p14="http://schemas.microsoft.com/office/powerpoint/2010/main" val="109105870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820C681-E662-4230-A743-B13E4ED5186C}"/>
              </a:ext>
            </a:extLst>
          </p:cNvPr>
          <p:cNvSpPr/>
          <p:nvPr/>
        </p:nvSpPr>
        <p:spPr>
          <a:xfrm>
            <a:off x="1358349" y="1783709"/>
            <a:ext cx="9475305" cy="3865161"/>
          </a:xfrm>
          <a:prstGeom prst="rect">
            <a:avLst/>
          </a:prstGeom>
        </p:spPr>
        <p:txBody>
          <a:bodyPr wrap="square">
            <a:spAutoFit/>
          </a:bodyPr>
          <a:lstStyle/>
          <a:p>
            <a:pPr marL="514338" lvl="1" indent="-514338" algn="just" defTabSz="914377">
              <a:spcBef>
                <a:spcPts val="700"/>
              </a:spcBef>
              <a:buClr>
                <a:srgbClr val="5F2987"/>
              </a:buClr>
              <a:buSzPct val="100000"/>
              <a:buFont typeface="Wingdings" panose="05000000000000000000" pitchFamily="2" charset="2"/>
              <a:buChar char="Ø"/>
              <a:defRPr/>
            </a:pPr>
            <a:r>
              <a:rPr lang="en-CA" sz="3600" dirty="0">
                <a:solidFill>
                  <a:prstClr val="black"/>
                </a:solidFill>
                <a:latin typeface="Tw Cen MT"/>
                <a:ea typeface="Roboto Condensed Light"/>
                <a:cs typeface="Roboto Condensed Light"/>
                <a:sym typeface="Roboto Condensed Light"/>
              </a:rPr>
              <a:t>Measurement</a:t>
            </a:r>
            <a:r>
              <a:rPr lang="ar-EG" sz="3600" dirty="0">
                <a:solidFill>
                  <a:prstClr val="black"/>
                </a:solidFill>
                <a:latin typeface="Tw Cen MT"/>
                <a:ea typeface="Roboto Condensed Light"/>
                <a:cs typeface="Roboto Condensed Light"/>
                <a:sym typeface="Roboto Condensed Light"/>
              </a:rPr>
              <a:t> المقياس</a:t>
            </a:r>
            <a:endParaRPr lang="en-CA" sz="3600" dirty="0">
              <a:solidFill>
                <a:prstClr val="black"/>
              </a:solidFill>
              <a:latin typeface="Tw Cen MT"/>
              <a:ea typeface="Roboto Condensed Light"/>
              <a:cs typeface="Roboto Condensed Light"/>
              <a:sym typeface="Roboto Condensed Light"/>
            </a:endParaRPr>
          </a:p>
          <a:p>
            <a:pPr marL="514338" lvl="1" indent="-514338" algn="just" defTabSz="914377">
              <a:spcBef>
                <a:spcPts val="700"/>
              </a:spcBef>
              <a:buClr>
                <a:srgbClr val="5F2987"/>
              </a:buClr>
              <a:buSzPct val="100000"/>
              <a:buFont typeface="Wingdings" panose="05000000000000000000" pitchFamily="2" charset="2"/>
              <a:buChar char="Ø"/>
              <a:defRPr/>
            </a:pPr>
            <a:r>
              <a:rPr lang="en-CA" sz="3600" dirty="0">
                <a:solidFill>
                  <a:prstClr val="black"/>
                </a:solidFill>
                <a:latin typeface="Tw Cen MT"/>
                <a:ea typeface="Roboto Condensed Light"/>
                <a:cs typeface="Roboto Condensed Light"/>
                <a:sym typeface="Roboto Condensed Light"/>
              </a:rPr>
              <a:t>Data Analysis techniques.</a:t>
            </a:r>
            <a:r>
              <a:rPr lang="ar-EG" sz="3600" dirty="0">
                <a:solidFill>
                  <a:prstClr val="black"/>
                </a:solidFill>
                <a:latin typeface="Tw Cen MT"/>
                <a:ea typeface="Roboto Condensed Light"/>
                <a:cs typeface="Roboto Condensed Light"/>
                <a:sym typeface="Roboto Condensed Light"/>
              </a:rPr>
              <a:t>تكنينك تحليل البيانات</a:t>
            </a:r>
            <a:endParaRPr lang="en-US" sz="3600" dirty="0">
              <a:solidFill>
                <a:prstClr val="black"/>
              </a:solidFill>
              <a:latin typeface="Tw Cen MT"/>
              <a:ea typeface="Roboto Condensed Light"/>
              <a:cs typeface="Roboto Condensed Light"/>
              <a:sym typeface="Roboto Condensed Light"/>
            </a:endParaRPr>
          </a:p>
          <a:p>
            <a:pPr marL="571486" lvl="1" indent="-571486" algn="just" defTabSz="914377">
              <a:spcBef>
                <a:spcPts val="700"/>
              </a:spcBef>
              <a:buClr>
                <a:srgbClr val="5F2987"/>
              </a:buClr>
              <a:buSzPct val="100000"/>
              <a:buFont typeface="Wingdings" panose="05000000000000000000" pitchFamily="2" charset="2"/>
              <a:buChar char="q"/>
              <a:defRPr/>
            </a:pPr>
            <a:r>
              <a:rPr lang="en-US" sz="3600" b="1" dirty="0">
                <a:solidFill>
                  <a:prstClr val="black"/>
                </a:solidFill>
                <a:latin typeface="Tw Cen MT"/>
                <a:ea typeface="Roboto Condensed Light"/>
                <a:cs typeface="Roboto Condensed Light"/>
                <a:sym typeface="Roboto Condensed Light"/>
              </a:rPr>
              <a:t>Implications and Recommendations</a:t>
            </a:r>
            <a:endParaRPr lang="en-CA" sz="3600" b="1" dirty="0">
              <a:solidFill>
                <a:prstClr val="black"/>
              </a:solidFill>
              <a:latin typeface="Tw Cen MT"/>
              <a:ea typeface="Roboto Condensed Light"/>
              <a:cs typeface="Roboto Condensed Light"/>
              <a:sym typeface="Roboto Condensed Light"/>
            </a:endParaRPr>
          </a:p>
          <a:p>
            <a:pPr marL="514338" lvl="1" indent="-514338" algn="just" defTabSz="914377">
              <a:spcBef>
                <a:spcPts val="700"/>
              </a:spcBef>
              <a:buClr>
                <a:srgbClr val="5F2987"/>
              </a:buClr>
              <a:buSzPct val="100000"/>
              <a:buFont typeface="Wingdings 2"/>
              <a:buChar char=""/>
              <a:defRPr/>
            </a:pPr>
            <a:r>
              <a:rPr lang="en-US" sz="3600" b="1" dirty="0">
                <a:solidFill>
                  <a:prstClr val="black"/>
                </a:solidFill>
                <a:latin typeface="Tw Cen MT"/>
                <a:ea typeface="Roboto Condensed Light"/>
                <a:cs typeface="Roboto Condensed Light"/>
                <a:sym typeface="Roboto Condensed Light"/>
              </a:rPr>
              <a:t>Limitations </a:t>
            </a:r>
            <a:r>
              <a:rPr lang="ar-EG" sz="3600" b="1" dirty="0">
                <a:solidFill>
                  <a:prstClr val="black"/>
                </a:solidFill>
                <a:latin typeface="Tw Cen MT"/>
                <a:ea typeface="Roboto Condensed Light"/>
                <a:cs typeface="Roboto Condensed Light"/>
                <a:sym typeface="Roboto Condensed Light"/>
              </a:rPr>
              <a:t>المحددات</a:t>
            </a:r>
            <a:endParaRPr lang="en-US" sz="3600" b="1" dirty="0">
              <a:solidFill>
                <a:prstClr val="black"/>
              </a:solidFill>
              <a:latin typeface="Tw Cen MT"/>
              <a:ea typeface="Roboto Condensed Light"/>
              <a:cs typeface="Roboto Condensed Light"/>
              <a:sym typeface="Roboto Condensed Light"/>
            </a:endParaRPr>
          </a:p>
          <a:p>
            <a:pPr marL="514338" lvl="1" indent="-514338" algn="just" defTabSz="914377">
              <a:spcBef>
                <a:spcPts val="700"/>
              </a:spcBef>
              <a:buClr>
                <a:srgbClr val="5F2987"/>
              </a:buClr>
              <a:buSzPct val="100000"/>
              <a:buFont typeface="Wingdings 2"/>
              <a:buChar char=""/>
              <a:defRPr/>
            </a:pPr>
            <a:r>
              <a:rPr lang="en-US" sz="3600" b="1" dirty="0">
                <a:solidFill>
                  <a:prstClr val="black"/>
                </a:solidFill>
                <a:latin typeface="Tw Cen MT"/>
                <a:ea typeface="Roboto Condensed Light"/>
                <a:cs typeface="Roboto Condensed Light"/>
                <a:sym typeface="Roboto Condensed Light"/>
              </a:rPr>
              <a:t>References (APA; Harvard:..</a:t>
            </a:r>
            <a:r>
              <a:rPr lang="en-US" sz="3600" b="1" dirty="0" err="1">
                <a:solidFill>
                  <a:prstClr val="black"/>
                </a:solidFill>
                <a:latin typeface="Tw Cen MT"/>
                <a:ea typeface="Roboto Condensed Light"/>
                <a:cs typeface="Roboto Condensed Light"/>
                <a:sym typeface="Roboto Condensed Light"/>
              </a:rPr>
              <a:t>etc</a:t>
            </a:r>
            <a:r>
              <a:rPr lang="en-US" sz="3600" b="1" dirty="0">
                <a:solidFill>
                  <a:prstClr val="black"/>
                </a:solidFill>
                <a:latin typeface="Tw Cen MT"/>
                <a:ea typeface="Roboto Condensed Light"/>
                <a:cs typeface="Roboto Condensed Light"/>
                <a:sym typeface="Roboto Condensed Light"/>
              </a:rPr>
              <a:t>)</a:t>
            </a:r>
            <a:r>
              <a:rPr lang="ar-EG" sz="3600" b="1" dirty="0">
                <a:solidFill>
                  <a:prstClr val="black"/>
                </a:solidFill>
                <a:latin typeface="Tw Cen MT"/>
                <a:ea typeface="Roboto Condensed Light"/>
                <a:cs typeface="Roboto Condensed Light"/>
                <a:sym typeface="Roboto Condensed Light"/>
              </a:rPr>
              <a:t>قائمةالمراجع</a:t>
            </a:r>
            <a:endParaRPr lang="en-US" sz="3600" b="1" dirty="0">
              <a:solidFill>
                <a:prstClr val="black"/>
              </a:solidFill>
              <a:latin typeface="Tw Cen MT"/>
              <a:ea typeface="Roboto Condensed Light"/>
              <a:cs typeface="Roboto Condensed Light"/>
              <a:sym typeface="Roboto Condensed Light"/>
            </a:endParaRPr>
          </a:p>
          <a:p>
            <a:pPr marL="571486" lvl="1" indent="-571486" algn="just" defTabSz="914377">
              <a:spcBef>
                <a:spcPts val="700"/>
              </a:spcBef>
              <a:buClr>
                <a:srgbClr val="5F2987"/>
              </a:buClr>
              <a:buSzPct val="100000"/>
              <a:buFont typeface="Wingdings" panose="05000000000000000000" pitchFamily="2" charset="2"/>
              <a:buChar char="§"/>
              <a:defRPr/>
            </a:pPr>
            <a:r>
              <a:rPr lang="en-US" sz="3600" b="1" dirty="0">
                <a:solidFill>
                  <a:prstClr val="black"/>
                </a:solidFill>
                <a:latin typeface="Tw Cen MT"/>
                <a:ea typeface="Roboto Condensed Light"/>
                <a:sym typeface="Roboto Condensed Light"/>
              </a:rPr>
              <a:t>You can get it directly from Google Scholar </a:t>
            </a:r>
            <a:endParaRPr lang="en-US" dirty="0">
              <a:latin typeface="Speak Pro" panose="020F0502020204030204"/>
            </a:endParaRPr>
          </a:p>
        </p:txBody>
      </p:sp>
      <p:sp>
        <p:nvSpPr>
          <p:cNvPr id="3" name="Rectangle 2">
            <a:extLst>
              <a:ext uri="{FF2B5EF4-FFF2-40B4-BE49-F238E27FC236}">
                <a16:creationId xmlns:a16="http://schemas.microsoft.com/office/drawing/2014/main" id="{49D589D3-C10D-41D4-99F2-2D9CCFFD2AD2}"/>
              </a:ext>
            </a:extLst>
          </p:cNvPr>
          <p:cNvSpPr/>
          <p:nvPr/>
        </p:nvSpPr>
        <p:spPr>
          <a:xfrm>
            <a:off x="2411896" y="346408"/>
            <a:ext cx="6917635" cy="769441"/>
          </a:xfrm>
          <a:prstGeom prst="rect">
            <a:avLst/>
          </a:prstGeom>
        </p:spPr>
        <p:txBody>
          <a:bodyPr wrap="square">
            <a:spAutoFit/>
          </a:bodyPr>
          <a:lstStyle/>
          <a:p>
            <a:pPr algn="ctr" defTabSz="914377"/>
            <a:r>
              <a:rPr lang="en-US" sz="4400" b="1" spc="-51" dirty="0">
                <a:solidFill>
                  <a:srgbClr val="C00000"/>
                </a:solidFill>
                <a:effectLst>
                  <a:outerShdw blurRad="38100" dist="38100" dir="2700000" algn="tl">
                    <a:srgbClr val="000000">
                      <a:alpha val="43137"/>
                    </a:srgbClr>
                  </a:outerShdw>
                </a:effectLst>
                <a:latin typeface="Georgia Pro Cond Light" panose="020F0302020204030204"/>
              </a:rPr>
              <a:t>Research &amp; Steps </a:t>
            </a:r>
            <a:r>
              <a:rPr lang="en-US" sz="3200" b="1" spc="-51" dirty="0">
                <a:solidFill>
                  <a:srgbClr val="C00000"/>
                </a:solidFill>
                <a:effectLst>
                  <a:outerShdw blurRad="38100" dist="38100" dir="2700000" algn="tl">
                    <a:srgbClr val="000000">
                      <a:alpha val="43137"/>
                    </a:srgbClr>
                  </a:outerShdw>
                </a:effectLst>
                <a:latin typeface="Georgia Pro Cond Light" panose="020F0302020204030204"/>
              </a:rPr>
              <a:t>Cont.</a:t>
            </a:r>
            <a:endParaRPr lang="en-US" sz="4400" dirty="0">
              <a:latin typeface="Speak Pro" panose="020F0502020204030204"/>
            </a:endParaRPr>
          </a:p>
        </p:txBody>
      </p:sp>
    </p:spTree>
    <p:extLst>
      <p:ext uri="{BB962C8B-B14F-4D97-AF65-F5344CB8AC3E}">
        <p14:creationId xmlns:p14="http://schemas.microsoft.com/office/powerpoint/2010/main" val="241494950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A7E776D-AD28-4370-BBD9-09CA284C5697}"/>
              </a:ext>
            </a:extLst>
          </p:cNvPr>
          <p:cNvSpPr/>
          <p:nvPr/>
        </p:nvSpPr>
        <p:spPr>
          <a:xfrm>
            <a:off x="2240923" y="2545377"/>
            <a:ext cx="9189449" cy="646331"/>
          </a:xfrm>
          <a:prstGeom prst="rect">
            <a:avLst/>
          </a:prstGeom>
        </p:spPr>
        <p:txBody>
          <a:bodyPr wrap="square">
            <a:spAutoFit/>
          </a:bodyPr>
          <a:lstStyle/>
          <a:p>
            <a:r>
              <a:rPr lang="en-US" dirty="0">
                <a:hlinkClick r:id="rId2"/>
              </a:rPr>
              <a:t>https://www.docdroid.net/IEPrV41/mbady-aaam-lktab-mkal-aalmy </a:t>
            </a:r>
            <a:r>
              <a:rPr lang="en-US" dirty="0" err="1">
                <a:hlinkClick r:id="rId2"/>
              </a:rPr>
              <a:t>pdf?fbclid</a:t>
            </a:r>
            <a:r>
              <a:rPr lang="en-US" dirty="0">
                <a:hlinkClick r:id="rId2"/>
              </a:rPr>
              <a:t>=IwAR2jrULc6XrU22ZhQURQapr37yYkVL6jyG9AD5vguuEofjy2AroXJRYdOhc</a:t>
            </a:r>
            <a:r>
              <a:rPr lang="en-US" dirty="0"/>
              <a:t> </a:t>
            </a:r>
          </a:p>
        </p:txBody>
      </p:sp>
      <p:sp>
        <p:nvSpPr>
          <p:cNvPr id="3" name="Rectangle 2">
            <a:extLst>
              <a:ext uri="{FF2B5EF4-FFF2-40B4-BE49-F238E27FC236}">
                <a16:creationId xmlns:a16="http://schemas.microsoft.com/office/drawing/2014/main" id="{F088FF13-A5B5-48DF-8B6B-68600541373B}"/>
              </a:ext>
            </a:extLst>
          </p:cNvPr>
          <p:cNvSpPr/>
          <p:nvPr/>
        </p:nvSpPr>
        <p:spPr>
          <a:xfrm>
            <a:off x="2023756" y="1521733"/>
            <a:ext cx="7601709" cy="954107"/>
          </a:xfrm>
          <a:prstGeom prst="rect">
            <a:avLst/>
          </a:prstGeom>
        </p:spPr>
        <p:txBody>
          <a:bodyPr wrap="square">
            <a:spAutoFit/>
          </a:bodyPr>
          <a:lstStyle/>
          <a:p>
            <a:pPr algn="ctr" rtl="1"/>
            <a:r>
              <a:rPr lang="ar-EG" sz="2800" b="1" dirty="0">
                <a:latin typeface="Arial" panose="020B0604020202020204" pitchFamily="34" charset="0"/>
              </a:rPr>
              <a:t>مبادئ عامة لكتابة</a:t>
            </a:r>
            <a:r>
              <a:rPr lang="en-US" sz="2800" b="1" dirty="0">
                <a:latin typeface="Arial" panose="020B0604020202020204" pitchFamily="34" charset="0"/>
              </a:rPr>
              <a:t> </a:t>
            </a:r>
            <a:r>
              <a:rPr lang="ar-EG" sz="2800" b="1" dirty="0">
                <a:latin typeface="Arial" panose="020B0604020202020204" pitchFamily="34" charset="0"/>
              </a:rPr>
              <a:t>مقالةعلمية</a:t>
            </a:r>
            <a:br>
              <a:rPr lang="ar-EG" sz="2800" b="1" dirty="0">
                <a:latin typeface="Open Sans"/>
              </a:rPr>
            </a:br>
            <a:r>
              <a:rPr lang="en-US" sz="2800" b="1" dirty="0">
                <a:latin typeface="Arial" panose="020B0604020202020204" pitchFamily="34" charset="0"/>
              </a:rPr>
              <a:t>General rules to write a scientific paper</a:t>
            </a:r>
            <a:endParaRPr lang="en-US" sz="2800" b="1" dirty="0"/>
          </a:p>
        </p:txBody>
      </p:sp>
      <p:sp>
        <p:nvSpPr>
          <p:cNvPr id="4" name="Rectangle 3">
            <a:extLst>
              <a:ext uri="{FF2B5EF4-FFF2-40B4-BE49-F238E27FC236}">
                <a16:creationId xmlns:a16="http://schemas.microsoft.com/office/drawing/2014/main" id="{48275E1B-5385-462A-A017-2A65C7B28558}"/>
              </a:ext>
            </a:extLst>
          </p:cNvPr>
          <p:cNvSpPr/>
          <p:nvPr/>
        </p:nvSpPr>
        <p:spPr>
          <a:xfrm>
            <a:off x="3047999" y="3989457"/>
            <a:ext cx="6096000" cy="954107"/>
          </a:xfrm>
          <a:prstGeom prst="rect">
            <a:avLst/>
          </a:prstGeom>
        </p:spPr>
        <p:txBody>
          <a:bodyPr>
            <a:spAutoFit/>
          </a:bodyPr>
          <a:lstStyle/>
          <a:p>
            <a:pPr algn="ctr"/>
            <a:r>
              <a:rPr lang="en-US" sz="2800" b="1" dirty="0"/>
              <a:t>How to publish a scientific manuscript</a:t>
            </a:r>
          </a:p>
          <a:p>
            <a:pPr algn="ctr"/>
            <a:r>
              <a:rPr lang="en-US" sz="2800" b="1" dirty="0"/>
              <a:t>in a high-impact journal</a:t>
            </a:r>
          </a:p>
        </p:txBody>
      </p:sp>
      <p:sp>
        <p:nvSpPr>
          <p:cNvPr id="5" name="Rectangle 4">
            <a:extLst>
              <a:ext uri="{FF2B5EF4-FFF2-40B4-BE49-F238E27FC236}">
                <a16:creationId xmlns:a16="http://schemas.microsoft.com/office/drawing/2014/main" id="{50923221-F9A5-455B-B023-097C3B313684}"/>
              </a:ext>
            </a:extLst>
          </p:cNvPr>
          <p:cNvSpPr/>
          <p:nvPr/>
        </p:nvSpPr>
        <p:spPr>
          <a:xfrm>
            <a:off x="2023756" y="4977097"/>
            <a:ext cx="8241545" cy="400110"/>
          </a:xfrm>
          <a:prstGeom prst="rect">
            <a:avLst/>
          </a:prstGeom>
        </p:spPr>
        <p:txBody>
          <a:bodyPr wrap="square">
            <a:spAutoFit/>
          </a:bodyPr>
          <a:lstStyle/>
          <a:p>
            <a:pPr algn="ctr"/>
            <a:r>
              <a:rPr lang="en-US" sz="2000" dirty="0">
                <a:hlinkClick r:id="rId3"/>
              </a:rPr>
              <a:t>https://www.sciencedirect.com/science/article/pii/S2351979714000838</a:t>
            </a:r>
            <a:r>
              <a:rPr lang="en-US" sz="2000" dirty="0"/>
              <a:t> </a:t>
            </a:r>
          </a:p>
        </p:txBody>
      </p:sp>
    </p:spTree>
    <p:extLst>
      <p:ext uri="{BB962C8B-B14F-4D97-AF65-F5344CB8AC3E}">
        <p14:creationId xmlns:p14="http://schemas.microsoft.com/office/powerpoint/2010/main" val="52663794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466035" cy="7665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Course Evaluation</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7545824"/>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4602102" y="2705724"/>
            <a:ext cx="8057319" cy="19389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rPr>
              <a:t>رأيك يهمني</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rPr>
              <a:t>أكتب أسمك + تقييمك لدورة البحث العلمي</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endParaRPr>
          </a:p>
        </p:txBody>
      </p:sp>
      <p:pic>
        <p:nvPicPr>
          <p:cNvPr id="8" name="Picture 7">
            <a:extLst>
              <a:ext uri="{FF2B5EF4-FFF2-40B4-BE49-F238E27FC236}">
                <a16:creationId xmlns:a16="http://schemas.microsoft.com/office/drawing/2014/main" id="{DCEC15DD-62A8-440C-8C3B-384460F32458}"/>
              </a:ext>
            </a:extLst>
          </p:cNvPr>
          <p:cNvPicPr>
            <a:picLocks noChangeAspect="1"/>
          </p:cNvPicPr>
          <p:nvPr/>
        </p:nvPicPr>
        <p:blipFill>
          <a:blip r:embed="rId3"/>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17862B88-EB20-4380-9F6F-B1C0ED03E90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544C37AB-AA35-4D3B-AA80-02900C9B148A}"/>
              </a:ext>
            </a:extLst>
          </p:cNvPr>
          <p:cNvSpPr/>
          <p:nvPr/>
        </p:nvSpPr>
        <p:spPr>
          <a:xfrm>
            <a:off x="1227485" y="5076869"/>
            <a:ext cx="5920403"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hlinkClick r:id="rId4"/>
              </a:rPr>
              <a:t>https://padlet.com/monaalashry77/padlet-xr709opfeqfrbh7t</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3" name="Picture 2">
            <a:extLst>
              <a:ext uri="{FF2B5EF4-FFF2-40B4-BE49-F238E27FC236}">
                <a16:creationId xmlns:a16="http://schemas.microsoft.com/office/drawing/2014/main" id="{C69F91F5-9336-4A84-812C-BBA4F2763998}"/>
              </a:ext>
            </a:extLst>
          </p:cNvPr>
          <p:cNvPicPr>
            <a:picLocks noChangeAspect="1"/>
          </p:cNvPicPr>
          <p:nvPr/>
        </p:nvPicPr>
        <p:blipFill>
          <a:blip r:embed="rId5"/>
          <a:stretch>
            <a:fillRect/>
          </a:stretch>
        </p:blipFill>
        <p:spPr>
          <a:xfrm>
            <a:off x="2040835" y="1375944"/>
            <a:ext cx="3429000" cy="3429000"/>
          </a:xfrm>
          <a:prstGeom prst="rect">
            <a:avLst/>
          </a:prstGeom>
        </p:spPr>
      </p:pic>
    </p:spTree>
    <p:extLst>
      <p:ext uri="{BB962C8B-B14F-4D97-AF65-F5344CB8AC3E}">
        <p14:creationId xmlns:p14="http://schemas.microsoft.com/office/powerpoint/2010/main" val="233270430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00B0F0">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2445</TotalTime>
  <Words>1755</Words>
  <Application>Microsoft Office PowerPoint</Application>
  <PresentationFormat>Widescreen</PresentationFormat>
  <Paragraphs>196</Paragraphs>
  <Slides>54</Slides>
  <Notes>9</Notes>
  <HiddenSlides>0</HiddenSlides>
  <MMClips>0</MMClips>
  <ScaleCrop>false</ScaleCrop>
  <HeadingPairs>
    <vt:vector size="6" baseType="variant">
      <vt:variant>
        <vt:lpstr>Fonts Used</vt:lpstr>
      </vt:variant>
      <vt:variant>
        <vt:i4>18</vt:i4>
      </vt:variant>
      <vt:variant>
        <vt:lpstr>Theme</vt:lpstr>
      </vt:variant>
      <vt:variant>
        <vt:i4>2</vt:i4>
      </vt:variant>
      <vt:variant>
        <vt:lpstr>Slide Titles</vt:lpstr>
      </vt:variant>
      <vt:variant>
        <vt:i4>54</vt:i4>
      </vt:variant>
    </vt:vector>
  </HeadingPairs>
  <TitlesOfParts>
    <vt:vector size="74" baseType="lpstr">
      <vt:lpstr>Arial</vt:lpstr>
      <vt:lpstr>ArialUnicodeMS</vt:lpstr>
      <vt:lpstr>Arvo</vt:lpstr>
      <vt:lpstr>Calibri</vt:lpstr>
      <vt:lpstr>Calibri Light</vt:lpstr>
      <vt:lpstr>Georgia Pro Cond Light</vt:lpstr>
      <vt:lpstr>Helvetica</vt:lpstr>
      <vt:lpstr>Open Sans</vt:lpstr>
      <vt:lpstr>Roboto Condensed</vt:lpstr>
      <vt:lpstr>Roboto Condensed Light</vt:lpstr>
      <vt:lpstr>Roboto Light</vt:lpstr>
      <vt:lpstr>Speak Pro</vt:lpstr>
      <vt:lpstr>Tajawal ExtraBold</vt:lpstr>
      <vt:lpstr>Tajawal Medium</vt:lpstr>
      <vt:lpstr>Times New Roman</vt:lpstr>
      <vt:lpstr>Tw Cen MT</vt:lpstr>
      <vt:lpstr>Wingdings</vt:lpstr>
      <vt:lpstr>Wingdings 2</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Plagiarism Activity</vt:lpstr>
      <vt:lpstr>PowerPoint Presentation</vt:lpstr>
      <vt:lpstr>أنواع الاقتباس في الاطار النظري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275</cp:revision>
  <dcterms:created xsi:type="dcterms:W3CDTF">2023-04-29T09:08:23Z</dcterms:created>
  <dcterms:modified xsi:type="dcterms:W3CDTF">2023-11-29T15:32:46Z</dcterms:modified>
</cp:coreProperties>
</file>