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0"/>
  </p:notesMasterIdLst>
  <p:sldIdLst>
    <p:sldId id="257" r:id="rId2"/>
    <p:sldId id="359" r:id="rId3"/>
    <p:sldId id="408" r:id="rId4"/>
    <p:sldId id="282" r:id="rId5"/>
    <p:sldId id="283" r:id="rId6"/>
    <p:sldId id="284" r:id="rId7"/>
    <p:sldId id="285" r:id="rId8"/>
    <p:sldId id="286" r:id="rId9"/>
    <p:sldId id="375" r:id="rId10"/>
    <p:sldId id="296" r:id="rId11"/>
    <p:sldId id="400" r:id="rId12"/>
    <p:sldId id="391" r:id="rId13"/>
    <p:sldId id="401" r:id="rId14"/>
    <p:sldId id="331" r:id="rId15"/>
    <p:sldId id="261" r:id="rId16"/>
    <p:sldId id="412" r:id="rId17"/>
    <p:sldId id="287" r:id="rId18"/>
    <p:sldId id="262" r:id="rId19"/>
    <p:sldId id="263" r:id="rId20"/>
    <p:sldId id="264" r:id="rId21"/>
    <p:sldId id="265" r:id="rId22"/>
    <p:sldId id="266" r:id="rId23"/>
    <p:sldId id="290" r:id="rId24"/>
    <p:sldId id="267" r:id="rId25"/>
    <p:sldId id="268" r:id="rId26"/>
    <p:sldId id="269" r:id="rId27"/>
    <p:sldId id="343" r:id="rId28"/>
    <p:sldId id="397" r:id="rId29"/>
    <p:sldId id="395" r:id="rId30"/>
    <p:sldId id="393" r:id="rId31"/>
    <p:sldId id="396" r:id="rId32"/>
    <p:sldId id="392" r:id="rId33"/>
    <p:sldId id="388" r:id="rId34"/>
    <p:sldId id="389" r:id="rId35"/>
    <p:sldId id="402" r:id="rId36"/>
    <p:sldId id="399" r:id="rId37"/>
    <p:sldId id="362" r:id="rId38"/>
    <p:sldId id="335"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123" autoAdjust="0"/>
    <p:restoredTop sz="82726" autoAdjust="0"/>
  </p:normalViewPr>
  <p:slideViewPr>
    <p:cSldViewPr snapToGrid="0">
      <p:cViewPr varScale="1">
        <p:scale>
          <a:sx n="90" d="100"/>
          <a:sy n="90" d="100"/>
        </p:scale>
        <p:origin x="672" y="102"/>
      </p:cViewPr>
      <p:guideLst/>
    </p:cSldViewPr>
  </p:slideViewPr>
  <p:outlineViewPr>
    <p:cViewPr>
      <p:scale>
        <a:sx n="33" d="100"/>
        <a:sy n="33" d="100"/>
      </p:scale>
      <p:origin x="0" y="-8442"/>
    </p:cViewPr>
  </p:outlineViewPr>
  <p:notesTextViewPr>
    <p:cViewPr>
      <p:scale>
        <a:sx n="1" d="1"/>
        <a:sy n="1" d="1"/>
      </p:scale>
      <p:origin x="0" y="0"/>
    </p:cViewPr>
  </p:notesTextViewPr>
  <p:sorterViewPr>
    <p:cViewPr>
      <p:scale>
        <a:sx n="100" d="100"/>
        <a:sy n="100" d="100"/>
      </p:scale>
      <p:origin x="0" y="-340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A0F51A-6C47-44A9-BB47-2C271FF0D8BD}" type="datetimeFigureOut">
              <a:rPr lang="en-US" smtClean="0"/>
              <a:t>11/20/2022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75E0E5-F14B-400A-AE9B-57A2516ACE3F}" type="slidenum">
              <a:rPr lang="en-US" smtClean="0"/>
              <a:t>‹#›</a:t>
            </a:fld>
            <a:endParaRPr lang="en-US"/>
          </a:p>
        </p:txBody>
      </p:sp>
    </p:spTree>
    <p:extLst>
      <p:ext uri="{BB962C8B-B14F-4D97-AF65-F5344CB8AC3E}">
        <p14:creationId xmlns:p14="http://schemas.microsoft.com/office/powerpoint/2010/main" val="1739404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1</a:t>
            </a:fld>
            <a:endParaRPr lang="en-US"/>
          </a:p>
        </p:txBody>
      </p:sp>
    </p:spTree>
    <p:extLst>
      <p:ext uri="{BB962C8B-B14F-4D97-AF65-F5344CB8AC3E}">
        <p14:creationId xmlns:p14="http://schemas.microsoft.com/office/powerpoint/2010/main" val="33747337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7099D51-7851-46BE-8F2F-3A4492BEC346}" type="slidenum">
              <a:rPr lang="en-MY" smtClean="0"/>
              <a:t>2</a:t>
            </a:fld>
            <a:endParaRPr lang="en-MY"/>
          </a:p>
        </p:txBody>
      </p:sp>
    </p:spTree>
    <p:extLst>
      <p:ext uri="{BB962C8B-B14F-4D97-AF65-F5344CB8AC3E}">
        <p14:creationId xmlns:p14="http://schemas.microsoft.com/office/powerpoint/2010/main" val="1355218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7099D51-7851-46BE-8F2F-3A4492BEC346}" type="slidenum">
              <a:rPr lang="en-MY" smtClean="0"/>
              <a:t>3</a:t>
            </a:fld>
            <a:endParaRPr lang="en-MY"/>
          </a:p>
        </p:txBody>
      </p:sp>
    </p:spTree>
    <p:extLst>
      <p:ext uri="{BB962C8B-B14F-4D97-AF65-F5344CB8AC3E}">
        <p14:creationId xmlns:p14="http://schemas.microsoft.com/office/powerpoint/2010/main" val="7692054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B7099D51-7851-46BE-8F2F-3A4492BEC346}" type="slidenum">
              <a:rPr lang="en-MY" smtClean="0"/>
              <a:t>4</a:t>
            </a:fld>
            <a:endParaRPr lang="en-MY"/>
          </a:p>
        </p:txBody>
      </p:sp>
    </p:spTree>
    <p:extLst>
      <p:ext uri="{BB962C8B-B14F-4D97-AF65-F5344CB8AC3E}">
        <p14:creationId xmlns:p14="http://schemas.microsoft.com/office/powerpoint/2010/main" val="9046012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B7099D51-7851-46BE-8F2F-3A4492BEC346}" type="slidenum">
              <a:rPr lang="en-MY" smtClean="0"/>
              <a:t>6</a:t>
            </a:fld>
            <a:endParaRPr lang="en-MY"/>
          </a:p>
        </p:txBody>
      </p:sp>
    </p:spTree>
    <p:extLst>
      <p:ext uri="{BB962C8B-B14F-4D97-AF65-F5344CB8AC3E}">
        <p14:creationId xmlns:p14="http://schemas.microsoft.com/office/powerpoint/2010/main" val="14128298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B7099D51-7851-46BE-8F2F-3A4492BEC346}" type="slidenum">
              <a:rPr lang="en-MY" smtClean="0"/>
              <a:t>7</a:t>
            </a:fld>
            <a:endParaRPr lang="en-MY"/>
          </a:p>
        </p:txBody>
      </p:sp>
    </p:spTree>
    <p:extLst>
      <p:ext uri="{BB962C8B-B14F-4D97-AF65-F5344CB8AC3E}">
        <p14:creationId xmlns:p14="http://schemas.microsoft.com/office/powerpoint/2010/main" val="4113590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B7099D51-7851-46BE-8F2F-3A4492BEC346}" type="slidenum">
              <a:rPr lang="en-MY" smtClean="0"/>
              <a:t>8</a:t>
            </a:fld>
            <a:endParaRPr lang="en-MY"/>
          </a:p>
        </p:txBody>
      </p:sp>
    </p:spTree>
    <p:extLst>
      <p:ext uri="{BB962C8B-B14F-4D97-AF65-F5344CB8AC3E}">
        <p14:creationId xmlns:p14="http://schemas.microsoft.com/office/powerpoint/2010/main" val="35080280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7099D51-7851-46BE-8F2F-3A4492BEC346}" type="slidenum">
              <a:rPr lang="en-MY" smtClean="0"/>
              <a:t>10</a:t>
            </a:fld>
            <a:endParaRPr lang="en-MY"/>
          </a:p>
        </p:txBody>
      </p:sp>
    </p:spTree>
    <p:extLst>
      <p:ext uri="{BB962C8B-B14F-4D97-AF65-F5344CB8AC3E}">
        <p14:creationId xmlns:p14="http://schemas.microsoft.com/office/powerpoint/2010/main" val="18305140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11</a:t>
            </a:fld>
            <a:endParaRPr lang="en-US"/>
          </a:p>
        </p:txBody>
      </p:sp>
    </p:spTree>
    <p:extLst>
      <p:ext uri="{BB962C8B-B14F-4D97-AF65-F5344CB8AC3E}">
        <p14:creationId xmlns:p14="http://schemas.microsoft.com/office/powerpoint/2010/main" val="11645416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12</a:t>
            </a:fld>
            <a:endParaRPr lang="en-US"/>
          </a:p>
        </p:txBody>
      </p:sp>
    </p:spTree>
    <p:extLst>
      <p:ext uri="{BB962C8B-B14F-4D97-AF65-F5344CB8AC3E}">
        <p14:creationId xmlns:p14="http://schemas.microsoft.com/office/powerpoint/2010/main" val="19876912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latin typeface="Cambria" panose="02040503050406030204" pitchFamily="18" charset="0"/>
                <a:ea typeface="Cambria" panose="02040503050406030204" pitchFamily="18" charset="0"/>
              </a:rPr>
              <a:t>Hypermedia and URLs</a:t>
            </a:r>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15</a:t>
            </a:fld>
            <a:endParaRPr lang="en-US"/>
          </a:p>
        </p:txBody>
      </p:sp>
    </p:spTree>
    <p:extLst>
      <p:ext uri="{BB962C8B-B14F-4D97-AF65-F5344CB8AC3E}">
        <p14:creationId xmlns:p14="http://schemas.microsoft.com/office/powerpoint/2010/main" val="37900933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16</a:t>
            </a:fld>
            <a:endParaRPr lang="en-US"/>
          </a:p>
        </p:txBody>
      </p:sp>
    </p:spTree>
    <p:extLst>
      <p:ext uri="{BB962C8B-B14F-4D97-AF65-F5344CB8AC3E}">
        <p14:creationId xmlns:p14="http://schemas.microsoft.com/office/powerpoint/2010/main" val="17957651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E375E0E5-F14B-400A-AE9B-57A2516ACE3F}" type="slidenum">
              <a:rPr lang="en-US" smtClean="0"/>
              <a:t>17</a:t>
            </a:fld>
            <a:endParaRPr lang="en-US"/>
          </a:p>
        </p:txBody>
      </p:sp>
    </p:spTree>
    <p:extLst>
      <p:ext uri="{BB962C8B-B14F-4D97-AF65-F5344CB8AC3E}">
        <p14:creationId xmlns:p14="http://schemas.microsoft.com/office/powerpoint/2010/main" val="9541999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18</a:t>
            </a:fld>
            <a:endParaRPr lang="en-US"/>
          </a:p>
        </p:txBody>
      </p:sp>
    </p:spTree>
    <p:extLst>
      <p:ext uri="{BB962C8B-B14F-4D97-AF65-F5344CB8AC3E}">
        <p14:creationId xmlns:p14="http://schemas.microsoft.com/office/powerpoint/2010/main" val="28832908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22</a:t>
            </a:fld>
            <a:endParaRPr lang="en-US"/>
          </a:p>
        </p:txBody>
      </p:sp>
    </p:spTree>
    <p:extLst>
      <p:ext uri="{BB962C8B-B14F-4D97-AF65-F5344CB8AC3E}">
        <p14:creationId xmlns:p14="http://schemas.microsoft.com/office/powerpoint/2010/main" val="4607642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24</a:t>
            </a:fld>
            <a:endParaRPr lang="en-US"/>
          </a:p>
        </p:txBody>
      </p:sp>
    </p:spTree>
    <p:extLst>
      <p:ext uri="{BB962C8B-B14F-4D97-AF65-F5344CB8AC3E}">
        <p14:creationId xmlns:p14="http://schemas.microsoft.com/office/powerpoint/2010/main" val="39021775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26</a:t>
            </a:fld>
            <a:endParaRPr lang="en-US"/>
          </a:p>
        </p:txBody>
      </p:sp>
    </p:spTree>
    <p:extLst>
      <p:ext uri="{BB962C8B-B14F-4D97-AF65-F5344CB8AC3E}">
        <p14:creationId xmlns:p14="http://schemas.microsoft.com/office/powerpoint/2010/main" val="8508954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27</a:t>
            </a:fld>
            <a:endParaRPr lang="en-US"/>
          </a:p>
        </p:txBody>
      </p:sp>
    </p:spTree>
    <p:extLst>
      <p:ext uri="{BB962C8B-B14F-4D97-AF65-F5344CB8AC3E}">
        <p14:creationId xmlns:p14="http://schemas.microsoft.com/office/powerpoint/2010/main" val="20292014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29</a:t>
            </a:fld>
            <a:endParaRPr lang="en-US"/>
          </a:p>
        </p:txBody>
      </p:sp>
    </p:spTree>
    <p:extLst>
      <p:ext uri="{BB962C8B-B14F-4D97-AF65-F5344CB8AC3E}">
        <p14:creationId xmlns:p14="http://schemas.microsoft.com/office/powerpoint/2010/main" val="29008213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30</a:t>
            </a:fld>
            <a:endParaRPr lang="en-US"/>
          </a:p>
        </p:txBody>
      </p:sp>
    </p:spTree>
    <p:extLst>
      <p:ext uri="{BB962C8B-B14F-4D97-AF65-F5344CB8AC3E}">
        <p14:creationId xmlns:p14="http://schemas.microsoft.com/office/powerpoint/2010/main" val="17696359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32</a:t>
            </a:fld>
            <a:endParaRPr lang="en-US"/>
          </a:p>
        </p:txBody>
      </p:sp>
    </p:spTree>
    <p:extLst>
      <p:ext uri="{BB962C8B-B14F-4D97-AF65-F5344CB8AC3E}">
        <p14:creationId xmlns:p14="http://schemas.microsoft.com/office/powerpoint/2010/main" val="9971544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33</a:t>
            </a:fld>
            <a:endParaRPr lang="en-US"/>
          </a:p>
        </p:txBody>
      </p:sp>
    </p:spTree>
    <p:extLst>
      <p:ext uri="{BB962C8B-B14F-4D97-AF65-F5344CB8AC3E}">
        <p14:creationId xmlns:p14="http://schemas.microsoft.com/office/powerpoint/2010/main" val="14435334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36</a:t>
            </a:fld>
            <a:endParaRPr lang="en-US"/>
          </a:p>
        </p:txBody>
      </p:sp>
    </p:spTree>
    <p:extLst>
      <p:ext uri="{BB962C8B-B14F-4D97-AF65-F5344CB8AC3E}">
        <p14:creationId xmlns:p14="http://schemas.microsoft.com/office/powerpoint/2010/main" val="9401363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9BAF9C0-03F0-4961-A614-0240057543F6}" type="slidenum">
              <a:rPr lang="en-MY" smtClean="0"/>
              <a:t>38</a:t>
            </a:fld>
            <a:endParaRPr lang="en-MY"/>
          </a:p>
        </p:txBody>
      </p:sp>
    </p:spTree>
    <p:extLst>
      <p:ext uri="{BB962C8B-B14F-4D97-AF65-F5344CB8AC3E}">
        <p14:creationId xmlns:p14="http://schemas.microsoft.com/office/powerpoint/2010/main" val="939751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F5EF7-490F-31C5-55A0-7195AC9DCD7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9C0BDBA-52CC-A1C2-9F76-BE658D3816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7887D3B-3572-4BD2-D097-F1E16E6B79C8}"/>
              </a:ext>
            </a:extLst>
          </p:cNvPr>
          <p:cNvSpPr>
            <a:spLocks noGrp="1"/>
          </p:cNvSpPr>
          <p:nvPr>
            <p:ph type="dt" sz="half" idx="10"/>
          </p:nvPr>
        </p:nvSpPr>
        <p:spPr/>
        <p:txBody>
          <a:bodyPr/>
          <a:lstStyle/>
          <a:p>
            <a:fld id="{B663145B-B332-483A-B198-B7CE1CFFAA89}" type="datetime1">
              <a:rPr lang="en-US" smtClean="0"/>
              <a:t>11/20/2022</a:t>
            </a:fld>
            <a:endParaRPr lang="en-US"/>
          </a:p>
        </p:txBody>
      </p:sp>
      <p:sp>
        <p:nvSpPr>
          <p:cNvPr id="5" name="Footer Placeholder 4">
            <a:extLst>
              <a:ext uri="{FF2B5EF4-FFF2-40B4-BE49-F238E27FC236}">
                <a16:creationId xmlns:a16="http://schemas.microsoft.com/office/drawing/2014/main" id="{0075CC82-C21A-CD96-87A1-C5C3CE2CB82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3EAE12-BF05-941F-2535-B672B3752955}"/>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2647428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47CB20-1595-ADF2-C86D-7C80175588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C1FB1B-794B-7FA2-7B6A-AC6AD60853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03AEF8-F388-3D60-D876-DDE44B132F1A}"/>
              </a:ext>
            </a:extLst>
          </p:cNvPr>
          <p:cNvSpPr>
            <a:spLocks noGrp="1"/>
          </p:cNvSpPr>
          <p:nvPr>
            <p:ph type="dt" sz="half" idx="10"/>
          </p:nvPr>
        </p:nvSpPr>
        <p:spPr/>
        <p:txBody>
          <a:bodyPr/>
          <a:lstStyle/>
          <a:p>
            <a:fld id="{EADD66C8-B1C7-4E47-A6B8-FE90230DFE59}" type="datetime1">
              <a:rPr lang="en-US" smtClean="0"/>
              <a:t>11/20/2022</a:t>
            </a:fld>
            <a:endParaRPr lang="en-US"/>
          </a:p>
        </p:txBody>
      </p:sp>
      <p:sp>
        <p:nvSpPr>
          <p:cNvPr id="5" name="Footer Placeholder 4">
            <a:extLst>
              <a:ext uri="{FF2B5EF4-FFF2-40B4-BE49-F238E27FC236}">
                <a16:creationId xmlns:a16="http://schemas.microsoft.com/office/drawing/2014/main" id="{3CCA7E87-B54D-C287-13CA-E574512377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21F7E8-85B9-BE3D-D1FF-9CA96FF74E8C}"/>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7273837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725FC-4EBD-FFA9-466F-075B00CC2C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C12AFB8-F3AD-8F5C-6B4A-0DF5F321D37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7F09F11-5157-F6A2-0417-58529595BCD7}"/>
              </a:ext>
            </a:extLst>
          </p:cNvPr>
          <p:cNvSpPr>
            <a:spLocks noGrp="1"/>
          </p:cNvSpPr>
          <p:nvPr>
            <p:ph type="dt" sz="half" idx="10"/>
          </p:nvPr>
        </p:nvSpPr>
        <p:spPr/>
        <p:txBody>
          <a:bodyPr/>
          <a:lstStyle/>
          <a:p>
            <a:fld id="{EDDC6287-28D3-4A1E-A4B7-0E285BAB6A91}" type="datetime1">
              <a:rPr lang="en-US" smtClean="0"/>
              <a:t>11/20/2022</a:t>
            </a:fld>
            <a:endParaRPr lang="en-US"/>
          </a:p>
        </p:txBody>
      </p:sp>
      <p:sp>
        <p:nvSpPr>
          <p:cNvPr id="5" name="Footer Placeholder 4">
            <a:extLst>
              <a:ext uri="{FF2B5EF4-FFF2-40B4-BE49-F238E27FC236}">
                <a16:creationId xmlns:a16="http://schemas.microsoft.com/office/drawing/2014/main" id="{1FAF59B0-2383-468C-2822-893A573EE1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527434-F40A-7367-10A4-88FC2730787E}"/>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21895035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0640A-5585-E64A-D8F8-E0305044CB4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410A73E-2035-504F-CE6F-83A30253ECA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A61BFBA-5B11-C431-AACA-E5F5FFE9539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9D55DA9-BF25-C549-A57D-64D3F07E0BB2}"/>
              </a:ext>
            </a:extLst>
          </p:cNvPr>
          <p:cNvSpPr>
            <a:spLocks noGrp="1"/>
          </p:cNvSpPr>
          <p:nvPr>
            <p:ph type="dt" sz="half" idx="10"/>
          </p:nvPr>
        </p:nvSpPr>
        <p:spPr/>
        <p:txBody>
          <a:bodyPr/>
          <a:lstStyle/>
          <a:p>
            <a:fld id="{F1425336-ACB8-4D15-8CD5-CD9DE32660A6}" type="datetime1">
              <a:rPr lang="en-US" smtClean="0"/>
              <a:t>11/20/2022</a:t>
            </a:fld>
            <a:endParaRPr lang="en-US"/>
          </a:p>
        </p:txBody>
      </p:sp>
      <p:sp>
        <p:nvSpPr>
          <p:cNvPr id="6" name="Footer Placeholder 5">
            <a:extLst>
              <a:ext uri="{FF2B5EF4-FFF2-40B4-BE49-F238E27FC236}">
                <a16:creationId xmlns:a16="http://schemas.microsoft.com/office/drawing/2014/main" id="{BFE508D9-5C52-3F31-00CB-39BC57A6AF1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73B5107-360F-CD28-A60A-6546E7318E72}"/>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4006773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52A6F-036B-4829-88F1-D095621C5F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D7CFAED-113B-C392-F447-7CD22C9B358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660C952-0B47-7069-2993-ED9B0CC087B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BFF87B-4E53-846E-5258-3AFE1A327DC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16D40EF-3282-9C4D-B37D-89A5341503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CA89588-646E-A300-D8B9-15946CAFDA87}"/>
              </a:ext>
            </a:extLst>
          </p:cNvPr>
          <p:cNvSpPr>
            <a:spLocks noGrp="1"/>
          </p:cNvSpPr>
          <p:nvPr>
            <p:ph type="dt" sz="half" idx="10"/>
          </p:nvPr>
        </p:nvSpPr>
        <p:spPr/>
        <p:txBody>
          <a:bodyPr/>
          <a:lstStyle/>
          <a:p>
            <a:fld id="{C908D700-31FF-4777-BA10-A8D3D5F21469}" type="datetime1">
              <a:rPr lang="en-US" smtClean="0"/>
              <a:t>11/20/2022</a:t>
            </a:fld>
            <a:endParaRPr lang="en-US"/>
          </a:p>
        </p:txBody>
      </p:sp>
      <p:sp>
        <p:nvSpPr>
          <p:cNvPr id="8" name="Footer Placeholder 7">
            <a:extLst>
              <a:ext uri="{FF2B5EF4-FFF2-40B4-BE49-F238E27FC236}">
                <a16:creationId xmlns:a16="http://schemas.microsoft.com/office/drawing/2014/main" id="{9D24B41C-59BA-E56F-CC94-B788805AC14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52F8000-2D02-43EB-3B77-953A348DECC9}"/>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7086971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690F8-62AD-22A9-CCE5-0D31F839918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9760275-A506-E13D-ECEF-482CADBE3831}"/>
              </a:ext>
            </a:extLst>
          </p:cNvPr>
          <p:cNvSpPr>
            <a:spLocks noGrp="1"/>
          </p:cNvSpPr>
          <p:nvPr>
            <p:ph type="dt" sz="half" idx="10"/>
          </p:nvPr>
        </p:nvSpPr>
        <p:spPr/>
        <p:txBody>
          <a:bodyPr/>
          <a:lstStyle/>
          <a:p>
            <a:fld id="{A0EDDE5D-99C2-4197-A8EA-AABADCBEA525}" type="datetime1">
              <a:rPr lang="en-US" smtClean="0"/>
              <a:t>11/20/2022</a:t>
            </a:fld>
            <a:endParaRPr lang="en-US"/>
          </a:p>
        </p:txBody>
      </p:sp>
      <p:sp>
        <p:nvSpPr>
          <p:cNvPr id="4" name="Footer Placeholder 3">
            <a:extLst>
              <a:ext uri="{FF2B5EF4-FFF2-40B4-BE49-F238E27FC236}">
                <a16:creationId xmlns:a16="http://schemas.microsoft.com/office/drawing/2014/main" id="{D8ABBAAF-9720-BD08-6903-7483F717A2F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CEBD095-8DBD-F6B0-EF93-488F776BFF2D}"/>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26828904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99120DD-0002-C854-605F-622427BA50FB}"/>
              </a:ext>
            </a:extLst>
          </p:cNvPr>
          <p:cNvSpPr>
            <a:spLocks noGrp="1"/>
          </p:cNvSpPr>
          <p:nvPr>
            <p:ph type="dt" sz="half" idx="10"/>
          </p:nvPr>
        </p:nvSpPr>
        <p:spPr/>
        <p:txBody>
          <a:bodyPr/>
          <a:lstStyle/>
          <a:p>
            <a:fld id="{987CFF0C-2423-4A08-BCC7-6FB213AD6FF0}" type="datetime1">
              <a:rPr lang="en-US" smtClean="0"/>
              <a:t>11/20/2022</a:t>
            </a:fld>
            <a:endParaRPr lang="en-US"/>
          </a:p>
        </p:txBody>
      </p:sp>
      <p:sp>
        <p:nvSpPr>
          <p:cNvPr id="3" name="Footer Placeholder 2">
            <a:extLst>
              <a:ext uri="{FF2B5EF4-FFF2-40B4-BE49-F238E27FC236}">
                <a16:creationId xmlns:a16="http://schemas.microsoft.com/office/drawing/2014/main" id="{4BF10DE6-4E9D-1B39-54EA-A6DEBF3546C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9525139-BF59-4014-9DC0-258D5AC9E70A}"/>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1061738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2D168-D10B-C414-8075-E0E9646F98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4D2BA03-4A44-ED07-080D-2BD46FDB9ED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36871E9-F9B8-DEDD-A8A1-AAADCD599B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EC85C1C-2896-02BA-1012-5DBD2FA5E7A0}"/>
              </a:ext>
            </a:extLst>
          </p:cNvPr>
          <p:cNvSpPr>
            <a:spLocks noGrp="1"/>
          </p:cNvSpPr>
          <p:nvPr>
            <p:ph type="dt" sz="half" idx="10"/>
          </p:nvPr>
        </p:nvSpPr>
        <p:spPr/>
        <p:txBody>
          <a:bodyPr/>
          <a:lstStyle/>
          <a:p>
            <a:fld id="{29F0FFDA-2EC4-496C-8694-65AA66C75F6C}" type="datetime1">
              <a:rPr lang="en-US" smtClean="0"/>
              <a:t>11/20/2022</a:t>
            </a:fld>
            <a:endParaRPr lang="en-US"/>
          </a:p>
        </p:txBody>
      </p:sp>
      <p:sp>
        <p:nvSpPr>
          <p:cNvPr id="6" name="Footer Placeholder 5">
            <a:extLst>
              <a:ext uri="{FF2B5EF4-FFF2-40B4-BE49-F238E27FC236}">
                <a16:creationId xmlns:a16="http://schemas.microsoft.com/office/drawing/2014/main" id="{19E4F8EC-BE4A-EBB0-06D7-273CA23B3D6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91C11F-8B04-0BE9-ADC2-CE0482801A7F}"/>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2635469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2BE4C-BACB-51D7-2B81-1BEBC23BA4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41FEA1F-E086-3E52-DE42-E864664A3A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EB30CDD-1E25-13A5-E718-7F1897B888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3102E1-C595-54BB-D8C4-028E95B2B5CB}"/>
              </a:ext>
            </a:extLst>
          </p:cNvPr>
          <p:cNvSpPr>
            <a:spLocks noGrp="1"/>
          </p:cNvSpPr>
          <p:nvPr>
            <p:ph type="dt" sz="half" idx="10"/>
          </p:nvPr>
        </p:nvSpPr>
        <p:spPr/>
        <p:txBody>
          <a:bodyPr/>
          <a:lstStyle/>
          <a:p>
            <a:fld id="{8EA33499-F5BB-4871-860A-D383C048F57B}" type="datetime1">
              <a:rPr lang="en-US" smtClean="0"/>
              <a:t>11/20/2022</a:t>
            </a:fld>
            <a:endParaRPr lang="en-US"/>
          </a:p>
        </p:txBody>
      </p:sp>
      <p:sp>
        <p:nvSpPr>
          <p:cNvPr id="6" name="Footer Placeholder 5">
            <a:extLst>
              <a:ext uri="{FF2B5EF4-FFF2-40B4-BE49-F238E27FC236}">
                <a16:creationId xmlns:a16="http://schemas.microsoft.com/office/drawing/2014/main" id="{B2432888-4515-ED7D-5873-B7CF3E4F96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148DAE-A08A-7A57-F8FB-A89722312353}"/>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3273575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67A6C-9076-4C56-D7B6-FF1D7570BE1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E408B22-3DC6-2796-B8C3-919532D76B0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249193-EF77-4850-1455-7E3CAC22012E}"/>
              </a:ext>
            </a:extLst>
          </p:cNvPr>
          <p:cNvSpPr>
            <a:spLocks noGrp="1"/>
          </p:cNvSpPr>
          <p:nvPr>
            <p:ph type="dt" sz="half" idx="10"/>
          </p:nvPr>
        </p:nvSpPr>
        <p:spPr/>
        <p:txBody>
          <a:bodyPr/>
          <a:lstStyle/>
          <a:p>
            <a:fld id="{72D6510B-CFAE-47DD-AEC5-A247C7F30BD4}" type="datetime1">
              <a:rPr lang="en-US" smtClean="0"/>
              <a:t>11/20/2022</a:t>
            </a:fld>
            <a:endParaRPr lang="en-US"/>
          </a:p>
        </p:txBody>
      </p:sp>
      <p:sp>
        <p:nvSpPr>
          <p:cNvPr id="5" name="Footer Placeholder 4">
            <a:extLst>
              <a:ext uri="{FF2B5EF4-FFF2-40B4-BE49-F238E27FC236}">
                <a16:creationId xmlns:a16="http://schemas.microsoft.com/office/drawing/2014/main" id="{43B10CE0-FD47-CFB0-ED15-A78ECA9181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D6247D-B95D-DCDF-1AF2-0E1ACC47B703}"/>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3493720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3D56492-7102-EF51-E481-682C50AB86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2F9EDAB-8174-C32B-4F66-A08F98B899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7C3E94-5FB3-154F-B815-541883538D84}"/>
              </a:ext>
            </a:extLst>
          </p:cNvPr>
          <p:cNvSpPr>
            <a:spLocks noGrp="1"/>
          </p:cNvSpPr>
          <p:nvPr>
            <p:ph type="dt" sz="half" idx="10"/>
          </p:nvPr>
        </p:nvSpPr>
        <p:spPr/>
        <p:txBody>
          <a:bodyPr/>
          <a:lstStyle/>
          <a:p>
            <a:fld id="{B64F4B6B-BD2A-4B42-9053-9B7F1B7B98DE}" type="datetime1">
              <a:rPr lang="en-US" smtClean="0"/>
              <a:t>11/20/2022</a:t>
            </a:fld>
            <a:endParaRPr lang="en-US"/>
          </a:p>
        </p:txBody>
      </p:sp>
      <p:sp>
        <p:nvSpPr>
          <p:cNvPr id="5" name="Footer Placeholder 4">
            <a:extLst>
              <a:ext uri="{FF2B5EF4-FFF2-40B4-BE49-F238E27FC236}">
                <a16:creationId xmlns:a16="http://schemas.microsoft.com/office/drawing/2014/main" id="{06AFA214-548F-5406-E265-89E6AC6BBB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B18765-95AE-EF5D-4288-ED477EC199F0}"/>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368862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B079E96-F7B3-F63A-0ED1-006281E7E6A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0BDD860-6C93-8D36-7775-FD0E09E17D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905AD4-ED05-0FB3-861B-4FA3AA4CFE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99BABA-E055-447C-91CF-3A587D9C85B6}" type="datetime1">
              <a:rPr lang="en-US" smtClean="0"/>
              <a:t>11/20/2022</a:t>
            </a:fld>
            <a:endParaRPr lang="en-US"/>
          </a:p>
        </p:txBody>
      </p:sp>
      <p:sp>
        <p:nvSpPr>
          <p:cNvPr id="5" name="Footer Placeholder 4">
            <a:extLst>
              <a:ext uri="{FF2B5EF4-FFF2-40B4-BE49-F238E27FC236}">
                <a16:creationId xmlns:a16="http://schemas.microsoft.com/office/drawing/2014/main" id="{A7F42D90-1EDF-4F27-D2BD-0C86798468D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92A841E-4D41-5727-0AB1-100EF7FF4F0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0AAE3E-BBAC-47F7-BC9E-0149C11A20BA}" type="slidenum">
              <a:rPr lang="en-US" smtClean="0"/>
              <a:t>‹#›</a:t>
            </a:fld>
            <a:endParaRPr lang="en-US"/>
          </a:p>
        </p:txBody>
      </p:sp>
    </p:spTree>
    <p:extLst>
      <p:ext uri="{BB962C8B-B14F-4D97-AF65-F5344CB8AC3E}">
        <p14:creationId xmlns:p14="http://schemas.microsoft.com/office/powerpoint/2010/main" val="8150066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6.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example.com/index.html"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12.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7.png"/><Relationship Id="rId7"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12.emf"/><Relationship Id="rId4" Type="http://schemas.openxmlformats.org/officeDocument/2006/relationships/image" Target="../media/image8.emf"/><Relationship Id="rId9"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12.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12.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22.svg"/><Relationship Id="rId13" Type="http://schemas.openxmlformats.org/officeDocument/2006/relationships/image" Target="../media/image27.sv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png"/><Relationship Id="rId2" Type="http://schemas.openxmlformats.org/officeDocument/2006/relationships/notesSlide" Target="../notesSlides/notesSlide22.xml"/><Relationship Id="rId16"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20.svg"/><Relationship Id="rId11" Type="http://schemas.openxmlformats.org/officeDocument/2006/relationships/image" Target="../media/image25.jpeg"/><Relationship Id="rId5" Type="http://schemas.openxmlformats.org/officeDocument/2006/relationships/image" Target="../media/image19.png"/><Relationship Id="rId15" Type="http://schemas.openxmlformats.org/officeDocument/2006/relationships/image" Target="../media/image7.png"/><Relationship Id="rId10" Type="http://schemas.openxmlformats.org/officeDocument/2006/relationships/image" Target="../media/image24.svg"/><Relationship Id="rId4" Type="http://schemas.openxmlformats.org/officeDocument/2006/relationships/image" Target="../media/image18.svg"/><Relationship Id="rId9" Type="http://schemas.openxmlformats.org/officeDocument/2006/relationships/image" Target="../media/image23.png"/><Relationship Id="rId1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hyperlink" Target="https://paper.bobylive.com/System/understanding_pki.pdf" TargetMode="Externa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414228" y="4288121"/>
            <a:ext cx="6714451" cy="1972334"/>
          </a:xfrm>
          <a:prstGeom prst="rect">
            <a:avLst/>
          </a:prstGeom>
        </p:spPr>
      </p:pic>
      <p:pic>
        <p:nvPicPr>
          <p:cNvPr id="13" name="Picture 12"/>
          <p:cNvPicPr>
            <a:picLocks noChangeAspect="1"/>
          </p:cNvPicPr>
          <p:nvPr/>
        </p:nvPicPr>
        <p:blipFill>
          <a:blip r:embed="rId7"/>
          <a:stretch>
            <a:fillRect/>
          </a:stretch>
        </p:blipFill>
        <p:spPr>
          <a:xfrm>
            <a:off x="6901742" y="4708455"/>
            <a:ext cx="5882401" cy="1034667"/>
          </a:xfrm>
          <a:prstGeom prst="rect">
            <a:avLst/>
          </a:prstGeom>
        </p:spPr>
      </p:pic>
      <p:sp>
        <p:nvSpPr>
          <p:cNvPr id="14" name="TextBox 13"/>
          <p:cNvSpPr txBox="1"/>
          <p:nvPr/>
        </p:nvSpPr>
        <p:spPr>
          <a:xfrm>
            <a:off x="474133" y="4581790"/>
            <a:ext cx="5744329"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Security </a:t>
            </a:r>
          </a:p>
          <a:p>
            <a:r>
              <a:rPr lang="en-US" sz="2800" dirty="0">
                <a:solidFill>
                  <a:srgbClr val="24A9E1"/>
                </a:solidFill>
                <a:latin typeface="Tajawal Medium" panose="00000600000000000000" pitchFamily="2" charset="-78"/>
                <a:cs typeface="Tajawal Medium" panose="00000600000000000000" pitchFamily="2" charset="-78"/>
              </a:rPr>
              <a:t>Prepared by Dr. Mohammed Anbar</a:t>
            </a:r>
          </a:p>
          <a:p>
            <a:r>
              <a:rPr lang="en-US" sz="2800">
                <a:solidFill>
                  <a:srgbClr val="FF9518"/>
                </a:solidFill>
                <a:latin typeface="Tajawal Medium" panose="00000600000000000000" pitchFamily="2" charset="-78"/>
                <a:cs typeface="Tajawal Medium" panose="00000600000000000000" pitchFamily="2" charset="-78"/>
              </a:rPr>
              <a:t>Lecture 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7682217" y="4958293"/>
            <a:ext cx="496051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Web Security (part one)</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ABB6911-ACC1-A8D0-C04C-31B273E3D851}"/>
              </a:ext>
            </a:extLst>
          </p:cNvPr>
          <p:cNvSpPr/>
          <p:nvPr/>
        </p:nvSpPr>
        <p:spPr>
          <a:xfrm>
            <a:off x="1747098" y="2011679"/>
            <a:ext cx="4599914" cy="1000461"/>
          </a:xfrm>
          <a:prstGeom prst="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D8887C24-C4B2-DE14-4A72-8710178DEC83}"/>
              </a:ext>
            </a:extLst>
          </p:cNvPr>
          <p:cNvPicPr>
            <a:picLocks noChangeAspect="1"/>
          </p:cNvPicPr>
          <p:nvPr/>
        </p:nvPicPr>
        <p:blipFill>
          <a:blip r:embed="rId3"/>
          <a:stretch>
            <a:fillRect/>
          </a:stretch>
        </p:blipFill>
        <p:spPr>
          <a:xfrm>
            <a:off x="0" y="12309"/>
            <a:ext cx="9533101" cy="1610200"/>
          </a:xfrm>
          <a:prstGeom prst="rect">
            <a:avLst/>
          </a:prstGeom>
        </p:spPr>
      </p:pic>
      <p:sp>
        <p:nvSpPr>
          <p:cNvPr id="9" name="TextBox 8">
            <a:extLst>
              <a:ext uri="{FF2B5EF4-FFF2-40B4-BE49-F238E27FC236}">
                <a16:creationId xmlns:a16="http://schemas.microsoft.com/office/drawing/2014/main" id="{481ECE12-EF00-C3CC-B6BF-B7963D3CE867}"/>
              </a:ext>
            </a:extLst>
          </p:cNvPr>
          <p:cNvSpPr txBox="1"/>
          <p:nvPr/>
        </p:nvSpPr>
        <p:spPr>
          <a:xfrm>
            <a:off x="2366896" y="623507"/>
            <a:ext cx="6952593" cy="523220"/>
          </a:xfrm>
          <a:prstGeom prst="rect">
            <a:avLst/>
          </a:prstGeom>
          <a:noFill/>
        </p:spPr>
        <p:txBody>
          <a:bodyPr wrap="square">
            <a:spAutoFit/>
          </a:bodyPr>
          <a:lstStyle/>
          <a:p>
            <a:pPr algn="l"/>
            <a:r>
              <a:rPr lang="en-US" sz="2800" dirty="0">
                <a:solidFill>
                  <a:schemeClr val="bg1"/>
                </a:solidFill>
                <a:cs typeface="Tajawal Medium" panose="00000600000000000000" pitchFamily="2" charset="-78"/>
              </a:rPr>
              <a:t>Learning objectives </a:t>
            </a:r>
          </a:p>
        </p:txBody>
      </p:sp>
      <p:pic>
        <p:nvPicPr>
          <p:cNvPr id="3" name="Picture 2">
            <a:extLst>
              <a:ext uri="{FF2B5EF4-FFF2-40B4-BE49-F238E27FC236}">
                <a16:creationId xmlns:a16="http://schemas.microsoft.com/office/drawing/2014/main" id="{F149CB7D-24DE-E409-A419-246DE72D7F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6" name="Picture 5">
            <a:extLst>
              <a:ext uri="{FF2B5EF4-FFF2-40B4-BE49-F238E27FC236}">
                <a16:creationId xmlns:a16="http://schemas.microsoft.com/office/drawing/2014/main" id="{0C043606-52EA-BE26-8408-AB5D5C594F56}"/>
              </a:ext>
            </a:extLst>
          </p:cNvPr>
          <p:cNvPicPr>
            <a:picLocks noChangeAspect="1"/>
          </p:cNvPicPr>
          <p:nvPr/>
        </p:nvPicPr>
        <p:blipFill>
          <a:blip r:embed="rId5"/>
          <a:stretch>
            <a:fillRect/>
          </a:stretch>
        </p:blipFill>
        <p:spPr>
          <a:xfrm>
            <a:off x="2016035" y="6162233"/>
            <a:ext cx="9902229" cy="204838"/>
          </a:xfrm>
          <a:prstGeom prst="rect">
            <a:avLst/>
          </a:prstGeom>
        </p:spPr>
      </p:pic>
      <p:sp>
        <p:nvSpPr>
          <p:cNvPr id="10" name="TextBox 9">
            <a:extLst>
              <a:ext uri="{FF2B5EF4-FFF2-40B4-BE49-F238E27FC236}">
                <a16:creationId xmlns:a16="http://schemas.microsoft.com/office/drawing/2014/main" id="{C41D12E9-FE7F-64B4-8EA1-A0F1DACAD9C5}"/>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Slide Number Placeholder 16">
            <a:extLst>
              <a:ext uri="{FF2B5EF4-FFF2-40B4-BE49-F238E27FC236}">
                <a16:creationId xmlns:a16="http://schemas.microsoft.com/office/drawing/2014/main" id="{62B69A6E-8188-ABFD-F82D-B911244A7B70}"/>
              </a:ext>
            </a:extLst>
          </p:cNvPr>
          <p:cNvSpPr>
            <a:spLocks noGrp="1"/>
          </p:cNvSpPr>
          <p:nvPr>
            <p:ph type="sldNum" sz="quarter" idx="12"/>
          </p:nvPr>
        </p:nvSpPr>
        <p:spPr/>
        <p:txBody>
          <a:bodyPr/>
          <a:lstStyle/>
          <a:p>
            <a:fld id="{720AAE3E-BBAC-47F7-BC9E-0149C11A20BA}" type="slidenum">
              <a:rPr lang="en-US" smtClean="0"/>
              <a:t>2</a:t>
            </a:fld>
            <a:endParaRPr lang="en-US"/>
          </a:p>
        </p:txBody>
      </p:sp>
      <p:sp>
        <p:nvSpPr>
          <p:cNvPr id="4" name="Content Placeholder 2">
            <a:extLst>
              <a:ext uri="{FF2B5EF4-FFF2-40B4-BE49-F238E27FC236}">
                <a16:creationId xmlns:a16="http://schemas.microsoft.com/office/drawing/2014/main" id="{7CA08EA7-D375-7F86-D2A7-37B1B3B366BA}"/>
              </a:ext>
            </a:extLst>
          </p:cNvPr>
          <p:cNvSpPr>
            <a:spLocks noGrp="1"/>
          </p:cNvSpPr>
          <p:nvPr>
            <p:ph idx="1"/>
          </p:nvPr>
        </p:nvSpPr>
        <p:spPr>
          <a:xfrm>
            <a:off x="1449412" y="1757925"/>
            <a:ext cx="5887897" cy="4351338"/>
          </a:xfrm>
        </p:spPr>
        <p:txBody>
          <a:bodyPr>
            <a:normAutofit/>
          </a:bodyPr>
          <a:lstStyle/>
          <a:p>
            <a:pPr marL="285750" indent="-285750" algn="just">
              <a:lnSpc>
                <a:spcPct val="200000"/>
              </a:lnSpc>
            </a:pPr>
            <a:r>
              <a:rPr lang="en-MY" sz="1800" dirty="0">
                <a:cs typeface="Tajawal ExtraBold" panose="00000800000000000000" pitchFamily="2" charset="-78"/>
              </a:rPr>
              <a:t>Explain basic web terminologies,</a:t>
            </a:r>
          </a:p>
          <a:p>
            <a:pPr marL="285750" indent="-285750" algn="just">
              <a:lnSpc>
                <a:spcPct val="200000"/>
              </a:lnSpc>
            </a:pPr>
            <a:r>
              <a:rPr lang="en-MY" sz="1800" dirty="0">
                <a:cs typeface="Tajawal ExtraBold" panose="00000800000000000000" pitchFamily="2" charset="-78"/>
              </a:rPr>
              <a:t>Understand HTTP and HTTPS protocols,</a:t>
            </a:r>
          </a:p>
          <a:p>
            <a:pPr marL="285750" indent="-285750" algn="just">
              <a:lnSpc>
                <a:spcPct val="200000"/>
              </a:lnSpc>
            </a:pPr>
            <a:r>
              <a:rPr lang="en-MY" sz="1800" dirty="0">
                <a:cs typeface="Tajawal ExtraBold" panose="00000800000000000000" pitchFamily="2" charset="-78"/>
              </a:rPr>
              <a:t>Understand </a:t>
            </a:r>
            <a:r>
              <a:rPr lang="en-US" sz="1800" dirty="0">
                <a:cs typeface="Tajawal Medium" panose="00000600000000000000" pitchFamily="2" charset="-78"/>
              </a:rPr>
              <a:t>Web Security and web security threats,</a:t>
            </a:r>
            <a:endParaRPr lang="en-MY" sz="1800" dirty="0">
              <a:cs typeface="Tajawal ExtraBold" panose="00000800000000000000" pitchFamily="2" charset="-78"/>
            </a:endParaRPr>
          </a:p>
          <a:p>
            <a:pPr marL="285750" indent="-285750" algn="just">
              <a:lnSpc>
                <a:spcPct val="200000"/>
              </a:lnSpc>
            </a:pPr>
            <a:r>
              <a:rPr lang="en-MY" sz="1800" dirty="0">
                <a:cs typeface="Tajawal ExtraBold" panose="00000800000000000000" pitchFamily="2" charset="-78"/>
              </a:rPr>
              <a:t>Explain </a:t>
            </a:r>
            <a:r>
              <a:rPr lang="en-US" sz="1800" dirty="0">
                <a:cs typeface="Tajawal Medium" panose="00000600000000000000" pitchFamily="2" charset="-78"/>
              </a:rPr>
              <a:t>technologies for Web Security,</a:t>
            </a:r>
          </a:p>
          <a:p>
            <a:pPr marL="285750" indent="-285750" algn="just">
              <a:lnSpc>
                <a:spcPct val="200000"/>
              </a:lnSpc>
            </a:pPr>
            <a:r>
              <a:rPr lang="en-MY" sz="1800" dirty="0">
                <a:cs typeface="Tajawal ExtraBold" panose="00000800000000000000" pitchFamily="2" charset="-78"/>
              </a:rPr>
              <a:t> Understand </a:t>
            </a:r>
            <a:r>
              <a:rPr lang="en-MY" sz="1800" dirty="0">
                <a:cs typeface="Tajawal Medium" panose="00000600000000000000" pitchFamily="2" charset="-78"/>
              </a:rPr>
              <a:t>Open Web Application Security Project,</a:t>
            </a:r>
          </a:p>
          <a:p>
            <a:pPr marL="285750" indent="-285750" algn="just">
              <a:lnSpc>
                <a:spcPct val="200000"/>
              </a:lnSpc>
            </a:pPr>
            <a:r>
              <a:rPr lang="en-MY" sz="1800" dirty="0">
                <a:cs typeface="Tajawal Medium" panose="00000600000000000000" pitchFamily="2" charset="-78"/>
              </a:rPr>
              <a:t>Explain attacks on web applications.</a:t>
            </a:r>
            <a:endParaRPr lang="en-MY" sz="1800" dirty="0">
              <a:cs typeface="Tajawal ExtraBold" panose="00000800000000000000" pitchFamily="2" charset="-78"/>
            </a:endParaRPr>
          </a:p>
          <a:p>
            <a:pPr marL="285750" indent="-285750" algn="just">
              <a:lnSpc>
                <a:spcPct val="200000"/>
              </a:lnSpc>
            </a:pPr>
            <a:endParaRPr lang="en-MY" sz="1800" dirty="0">
              <a:cs typeface="Tajawal ExtraBold" panose="00000800000000000000" pitchFamily="2" charset="-78"/>
            </a:endParaRPr>
          </a:p>
        </p:txBody>
      </p:sp>
    </p:spTree>
    <p:extLst>
      <p:ext uri="{BB962C8B-B14F-4D97-AF65-F5344CB8AC3E}">
        <p14:creationId xmlns:p14="http://schemas.microsoft.com/office/powerpoint/2010/main" val="2046031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8887C24-C4B2-DE14-4A72-8710178DEC83}"/>
              </a:ext>
            </a:extLst>
          </p:cNvPr>
          <p:cNvPicPr>
            <a:picLocks noChangeAspect="1"/>
          </p:cNvPicPr>
          <p:nvPr/>
        </p:nvPicPr>
        <p:blipFill>
          <a:blip r:embed="rId3"/>
          <a:stretch>
            <a:fillRect/>
          </a:stretch>
        </p:blipFill>
        <p:spPr>
          <a:xfrm>
            <a:off x="0" y="12309"/>
            <a:ext cx="9533101" cy="1610200"/>
          </a:xfrm>
          <a:prstGeom prst="rect">
            <a:avLst/>
          </a:prstGeom>
        </p:spPr>
      </p:pic>
      <p:sp>
        <p:nvSpPr>
          <p:cNvPr id="9" name="TextBox 8">
            <a:extLst>
              <a:ext uri="{FF2B5EF4-FFF2-40B4-BE49-F238E27FC236}">
                <a16:creationId xmlns:a16="http://schemas.microsoft.com/office/drawing/2014/main" id="{481ECE12-EF00-C3CC-B6BF-B7963D3CE867}"/>
              </a:ext>
            </a:extLst>
          </p:cNvPr>
          <p:cNvSpPr txBox="1"/>
          <p:nvPr/>
        </p:nvSpPr>
        <p:spPr>
          <a:xfrm>
            <a:off x="2601512" y="630699"/>
            <a:ext cx="6952593" cy="523220"/>
          </a:xfrm>
          <a:prstGeom prst="rect">
            <a:avLst/>
          </a:prstGeom>
          <a:noFill/>
        </p:spPr>
        <p:txBody>
          <a:bodyPr wrap="square">
            <a:spAutoFit/>
          </a:bodyPr>
          <a:lstStyle/>
          <a:p>
            <a:r>
              <a:rPr lang="en-US" sz="2800" b="1" i="0" dirty="0">
                <a:solidFill>
                  <a:schemeClr val="bg1"/>
                </a:solidFill>
                <a:effectLst/>
                <a:latin typeface="arial" panose="020B0604020202020204" pitchFamily="34" charset="0"/>
              </a:rPr>
              <a:t> </a:t>
            </a:r>
            <a:r>
              <a:rPr lang="en-US" sz="2800" dirty="0">
                <a:solidFill>
                  <a:schemeClr val="bg1"/>
                </a:solidFill>
                <a:cs typeface="Tajawal Medium" panose="00000600000000000000" pitchFamily="2" charset="-78"/>
              </a:rPr>
              <a:t>Basic Web Terminologies </a:t>
            </a:r>
          </a:p>
        </p:txBody>
      </p:sp>
      <p:pic>
        <p:nvPicPr>
          <p:cNvPr id="3" name="Picture 2">
            <a:extLst>
              <a:ext uri="{FF2B5EF4-FFF2-40B4-BE49-F238E27FC236}">
                <a16:creationId xmlns:a16="http://schemas.microsoft.com/office/drawing/2014/main" id="{F149CB7D-24DE-E409-A419-246DE72D7F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6" name="Picture 5">
            <a:extLst>
              <a:ext uri="{FF2B5EF4-FFF2-40B4-BE49-F238E27FC236}">
                <a16:creationId xmlns:a16="http://schemas.microsoft.com/office/drawing/2014/main" id="{0C043606-52EA-BE26-8408-AB5D5C594F56}"/>
              </a:ext>
            </a:extLst>
          </p:cNvPr>
          <p:cNvPicPr>
            <a:picLocks noChangeAspect="1"/>
          </p:cNvPicPr>
          <p:nvPr/>
        </p:nvPicPr>
        <p:blipFill>
          <a:blip r:embed="rId5"/>
          <a:stretch>
            <a:fillRect/>
          </a:stretch>
        </p:blipFill>
        <p:spPr>
          <a:xfrm>
            <a:off x="2016035" y="6162233"/>
            <a:ext cx="9902229" cy="204838"/>
          </a:xfrm>
          <a:prstGeom prst="rect">
            <a:avLst/>
          </a:prstGeom>
        </p:spPr>
      </p:pic>
      <p:sp>
        <p:nvSpPr>
          <p:cNvPr id="10" name="TextBox 9">
            <a:extLst>
              <a:ext uri="{FF2B5EF4-FFF2-40B4-BE49-F238E27FC236}">
                <a16:creationId xmlns:a16="http://schemas.microsoft.com/office/drawing/2014/main" id="{C41D12E9-FE7F-64B4-8EA1-A0F1DACAD9C5}"/>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Rectangle 11">
            <a:extLst>
              <a:ext uri="{FF2B5EF4-FFF2-40B4-BE49-F238E27FC236}">
                <a16:creationId xmlns:a16="http://schemas.microsoft.com/office/drawing/2014/main" id="{DE91690B-5B4D-A5FE-CDB6-381BDD8BE12A}"/>
              </a:ext>
            </a:extLst>
          </p:cNvPr>
          <p:cNvSpPr/>
          <p:nvPr/>
        </p:nvSpPr>
        <p:spPr>
          <a:xfrm>
            <a:off x="1747098" y="2652737"/>
            <a:ext cx="2441541" cy="848412"/>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r>
              <a:rPr lang="en-MY" sz="1800" dirty="0">
                <a:solidFill>
                  <a:srgbClr val="0A1F61"/>
                </a:solidFill>
                <a:cs typeface="Tajawal ExtraBold" panose="00000800000000000000" pitchFamily="2" charset="-78"/>
              </a:rPr>
              <a:t>Website</a:t>
            </a:r>
          </a:p>
        </p:txBody>
      </p:sp>
      <p:sp>
        <p:nvSpPr>
          <p:cNvPr id="13" name="Rectangle 12">
            <a:extLst>
              <a:ext uri="{FF2B5EF4-FFF2-40B4-BE49-F238E27FC236}">
                <a16:creationId xmlns:a16="http://schemas.microsoft.com/office/drawing/2014/main" id="{4DC9FB3E-D910-3F14-18CF-22D3F6332B28}"/>
              </a:ext>
            </a:extLst>
          </p:cNvPr>
          <p:cNvSpPr/>
          <p:nvPr/>
        </p:nvSpPr>
        <p:spPr>
          <a:xfrm>
            <a:off x="4643878" y="3983279"/>
            <a:ext cx="2441541" cy="848412"/>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r>
              <a:rPr lang="en-MY" sz="1800" dirty="0">
                <a:solidFill>
                  <a:srgbClr val="0A1F61"/>
                </a:solidFill>
                <a:cs typeface="Tajawal ExtraBold" panose="00000800000000000000" pitchFamily="2" charset="-78"/>
              </a:rPr>
              <a:t>URL</a:t>
            </a:r>
          </a:p>
        </p:txBody>
      </p:sp>
      <p:sp>
        <p:nvSpPr>
          <p:cNvPr id="14" name="Rectangle 13">
            <a:extLst>
              <a:ext uri="{FF2B5EF4-FFF2-40B4-BE49-F238E27FC236}">
                <a16:creationId xmlns:a16="http://schemas.microsoft.com/office/drawing/2014/main" id="{20D5839A-9DA0-48B7-A736-9FA1F868A73F}"/>
              </a:ext>
            </a:extLst>
          </p:cNvPr>
          <p:cNvSpPr/>
          <p:nvPr/>
        </p:nvSpPr>
        <p:spPr>
          <a:xfrm>
            <a:off x="7389829" y="2652737"/>
            <a:ext cx="2441541" cy="848412"/>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r>
              <a:rPr lang="en-MY" sz="1800" dirty="0">
                <a:solidFill>
                  <a:srgbClr val="0A1F61"/>
                </a:solidFill>
                <a:cs typeface="Tajawal ExtraBold" panose="00000800000000000000" pitchFamily="2" charset="-78"/>
              </a:rPr>
              <a:t>Dynamic Website</a:t>
            </a:r>
          </a:p>
        </p:txBody>
      </p:sp>
      <p:sp>
        <p:nvSpPr>
          <p:cNvPr id="15" name="Rectangle 14">
            <a:extLst>
              <a:ext uri="{FF2B5EF4-FFF2-40B4-BE49-F238E27FC236}">
                <a16:creationId xmlns:a16="http://schemas.microsoft.com/office/drawing/2014/main" id="{5D85A6A1-8706-194C-72E1-FCD73804E575}"/>
              </a:ext>
            </a:extLst>
          </p:cNvPr>
          <p:cNvSpPr/>
          <p:nvPr/>
        </p:nvSpPr>
        <p:spPr>
          <a:xfrm>
            <a:off x="1747098" y="4039547"/>
            <a:ext cx="2441541" cy="848412"/>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r>
              <a:rPr lang="en-MY" sz="1800" dirty="0">
                <a:solidFill>
                  <a:srgbClr val="0A1F61"/>
                </a:solidFill>
                <a:cs typeface="Tajawal ExtraBold" panose="00000800000000000000" pitchFamily="2" charset="-78"/>
              </a:rPr>
              <a:t>Web server</a:t>
            </a:r>
          </a:p>
        </p:txBody>
      </p:sp>
      <p:sp>
        <p:nvSpPr>
          <p:cNvPr id="16" name="Rectangle 15">
            <a:extLst>
              <a:ext uri="{FF2B5EF4-FFF2-40B4-BE49-F238E27FC236}">
                <a16:creationId xmlns:a16="http://schemas.microsoft.com/office/drawing/2014/main" id="{E3297DE5-C512-85A1-3635-54C005040D12}"/>
              </a:ext>
            </a:extLst>
          </p:cNvPr>
          <p:cNvSpPr/>
          <p:nvPr/>
        </p:nvSpPr>
        <p:spPr>
          <a:xfrm>
            <a:off x="1747098" y="5100890"/>
            <a:ext cx="2441541" cy="848412"/>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r>
              <a:rPr lang="en-MY" sz="1800" dirty="0">
                <a:solidFill>
                  <a:srgbClr val="0A1F61"/>
                </a:solidFill>
                <a:cs typeface="Tajawal ExtraBold" panose="00000800000000000000" pitchFamily="2" charset="-78"/>
              </a:rPr>
              <a:t>HTTPS</a:t>
            </a:r>
          </a:p>
        </p:txBody>
      </p:sp>
      <p:sp>
        <p:nvSpPr>
          <p:cNvPr id="4" name="Slide Number Placeholder 3">
            <a:extLst>
              <a:ext uri="{FF2B5EF4-FFF2-40B4-BE49-F238E27FC236}">
                <a16:creationId xmlns:a16="http://schemas.microsoft.com/office/drawing/2014/main" id="{687FABA8-58C8-6FC9-F840-924079C87885}"/>
              </a:ext>
            </a:extLst>
          </p:cNvPr>
          <p:cNvSpPr>
            <a:spLocks noGrp="1"/>
          </p:cNvSpPr>
          <p:nvPr>
            <p:ph type="sldNum" sz="quarter" idx="12"/>
          </p:nvPr>
        </p:nvSpPr>
        <p:spPr/>
        <p:txBody>
          <a:bodyPr/>
          <a:lstStyle/>
          <a:p>
            <a:fld id="{720AAE3E-BBAC-47F7-BC9E-0149C11A20BA}" type="slidenum">
              <a:rPr lang="en-US" smtClean="0"/>
              <a:t>3</a:t>
            </a:fld>
            <a:endParaRPr lang="en-US"/>
          </a:p>
        </p:txBody>
      </p:sp>
      <p:sp>
        <p:nvSpPr>
          <p:cNvPr id="5" name="Rectangle 4">
            <a:extLst>
              <a:ext uri="{FF2B5EF4-FFF2-40B4-BE49-F238E27FC236}">
                <a16:creationId xmlns:a16="http://schemas.microsoft.com/office/drawing/2014/main" id="{64BAFC2B-4FB9-B7B4-DE53-5A4B7EB3DE57}"/>
              </a:ext>
            </a:extLst>
          </p:cNvPr>
          <p:cNvSpPr/>
          <p:nvPr/>
        </p:nvSpPr>
        <p:spPr>
          <a:xfrm>
            <a:off x="7389829" y="4039547"/>
            <a:ext cx="2441541" cy="848412"/>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r>
              <a:rPr lang="en-MY" sz="1800" dirty="0">
                <a:solidFill>
                  <a:srgbClr val="0A1F61"/>
                </a:solidFill>
                <a:cs typeface="Tajawal ExtraBold" panose="00000800000000000000" pitchFamily="2" charset="-78"/>
              </a:rPr>
              <a:t>HTTP</a:t>
            </a:r>
          </a:p>
        </p:txBody>
      </p:sp>
      <p:sp>
        <p:nvSpPr>
          <p:cNvPr id="7" name="Rectangle 6">
            <a:extLst>
              <a:ext uri="{FF2B5EF4-FFF2-40B4-BE49-F238E27FC236}">
                <a16:creationId xmlns:a16="http://schemas.microsoft.com/office/drawing/2014/main" id="{01156478-49F7-A234-1EB3-9B31FEF0BD9F}"/>
              </a:ext>
            </a:extLst>
          </p:cNvPr>
          <p:cNvSpPr/>
          <p:nvPr/>
        </p:nvSpPr>
        <p:spPr>
          <a:xfrm>
            <a:off x="4568463" y="2620671"/>
            <a:ext cx="2441541" cy="848412"/>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r>
              <a:rPr lang="en-MY" sz="1800" dirty="0">
                <a:solidFill>
                  <a:srgbClr val="0A1F61"/>
                </a:solidFill>
                <a:cs typeface="Tajawal ExtraBold" panose="00000800000000000000" pitchFamily="2" charset="-78"/>
              </a:rPr>
              <a:t>Static Website</a:t>
            </a:r>
          </a:p>
        </p:txBody>
      </p:sp>
    </p:spTree>
    <p:extLst>
      <p:ext uri="{BB962C8B-B14F-4D97-AF65-F5344CB8AC3E}">
        <p14:creationId xmlns:p14="http://schemas.microsoft.com/office/powerpoint/2010/main" val="2536934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5"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90415"/>
            <a:ext cx="10515600" cy="4351338"/>
          </a:xfrm>
        </p:spPr>
        <p:txBody>
          <a:bodyPr>
            <a:normAutofit/>
          </a:bodyPr>
          <a:lstStyle/>
          <a:p>
            <a:pPr marL="285750" indent="-285750" algn="just">
              <a:lnSpc>
                <a:spcPct val="200000"/>
              </a:lnSpc>
            </a:pPr>
            <a:r>
              <a:rPr lang="en-MY" sz="1800" dirty="0">
                <a:cs typeface="Tajawal ExtraBold" panose="00000800000000000000" pitchFamily="2" charset="-78"/>
              </a:rPr>
              <a:t>Website is a collection of related web pages that may contain text, images, audio, and video. The first page of a website is called a home page. </a:t>
            </a:r>
          </a:p>
          <a:p>
            <a:pPr marL="285750" indent="-285750" algn="just">
              <a:lnSpc>
                <a:spcPct val="200000"/>
              </a:lnSpc>
            </a:pPr>
            <a:r>
              <a:rPr lang="en-MY" sz="1800" dirty="0">
                <a:cs typeface="Tajawal ExtraBold" panose="00000800000000000000" pitchFamily="2" charset="-78"/>
              </a:rPr>
              <a:t>Each website has a specific internet address (URL) that you need to enter in your browser to access the website.</a:t>
            </a:r>
          </a:p>
          <a:p>
            <a:pPr marL="285750" indent="-285750" algn="just">
              <a:lnSpc>
                <a:spcPct val="200000"/>
              </a:lnSpc>
            </a:pPr>
            <a:r>
              <a:rPr lang="en-MY" sz="1800" dirty="0">
                <a:cs typeface="Tajawal ExtraBold" panose="00000800000000000000" pitchFamily="2" charset="-78"/>
              </a:rPr>
              <a:t>Website is hosted on one or more servers and can be accessed by visiting its homepage using a computer/laptop or mobile phone. </a:t>
            </a:r>
          </a:p>
          <a:p>
            <a:pPr marL="285750" indent="-285750" algn="just">
              <a:lnSpc>
                <a:spcPct val="200000"/>
              </a:lnSpc>
            </a:pPr>
            <a:r>
              <a:rPr lang="en-MY" sz="1800" dirty="0">
                <a:cs typeface="Tajawal ExtraBold" panose="00000800000000000000" pitchFamily="2" charset="-78"/>
              </a:rPr>
              <a:t>A website is managed by its owner who can be an individual, company, or organization.</a:t>
            </a:r>
          </a:p>
        </p:txBody>
      </p:sp>
      <p:pic>
        <p:nvPicPr>
          <p:cNvPr id="6" name="Picture 5">
            <a:extLst>
              <a:ext uri="{FF2B5EF4-FFF2-40B4-BE49-F238E27FC236}">
                <a16:creationId xmlns:a16="http://schemas.microsoft.com/office/drawing/2014/main" id="{E62FE8A4-9014-AEBB-EE62-973D6FC60D67}"/>
              </a:ext>
            </a:extLst>
          </p:cNvPr>
          <p:cNvPicPr>
            <a:picLocks noChangeAspect="1"/>
          </p:cNvPicPr>
          <p:nvPr/>
        </p:nvPicPr>
        <p:blipFill>
          <a:blip r:embed="rId3"/>
          <a:stretch>
            <a:fillRect/>
          </a:stretch>
        </p:blipFill>
        <p:spPr>
          <a:xfrm>
            <a:off x="0" y="0"/>
            <a:ext cx="9533101" cy="1610200"/>
          </a:xfrm>
          <a:prstGeom prst="rect">
            <a:avLst/>
          </a:prstGeom>
        </p:spPr>
      </p:pic>
      <p:sp>
        <p:nvSpPr>
          <p:cNvPr id="8" name="TextBox 7">
            <a:extLst>
              <a:ext uri="{FF2B5EF4-FFF2-40B4-BE49-F238E27FC236}">
                <a16:creationId xmlns:a16="http://schemas.microsoft.com/office/drawing/2014/main" id="{FD54005A-7E9C-6330-36F2-D27B593B3BC9}"/>
              </a:ext>
            </a:extLst>
          </p:cNvPr>
          <p:cNvSpPr txBox="1"/>
          <p:nvPr/>
        </p:nvSpPr>
        <p:spPr>
          <a:xfrm>
            <a:off x="2566554" y="587553"/>
            <a:ext cx="6172200" cy="523220"/>
          </a:xfrm>
          <a:prstGeom prst="rect">
            <a:avLst/>
          </a:prstGeom>
          <a:noFill/>
        </p:spPr>
        <p:txBody>
          <a:bodyPr wrap="square">
            <a:spAutoFit/>
          </a:bodyPr>
          <a:lstStyle/>
          <a:p>
            <a:r>
              <a:rPr lang="en-MY" sz="2800" dirty="0">
                <a:solidFill>
                  <a:schemeClr val="bg1"/>
                </a:solidFill>
                <a:cs typeface="Tajawal Medium" panose="00000600000000000000" pitchFamily="2" charset="-78"/>
              </a:rPr>
              <a:t>Website</a:t>
            </a:r>
            <a:endParaRPr lang="en-US" sz="2800" dirty="0">
              <a:solidFill>
                <a:schemeClr val="bg1"/>
              </a:solidFill>
              <a:cs typeface="Tajawal Medium" panose="00000600000000000000" pitchFamily="2" charset="-78"/>
            </a:endParaRPr>
          </a:p>
        </p:txBody>
      </p:sp>
      <p:pic>
        <p:nvPicPr>
          <p:cNvPr id="9" name="Picture 8">
            <a:extLst>
              <a:ext uri="{FF2B5EF4-FFF2-40B4-BE49-F238E27FC236}">
                <a16:creationId xmlns:a16="http://schemas.microsoft.com/office/drawing/2014/main" id="{C455A471-CA81-9F2F-94E3-A4AE2325582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10" name="Picture 9">
            <a:extLst>
              <a:ext uri="{FF2B5EF4-FFF2-40B4-BE49-F238E27FC236}">
                <a16:creationId xmlns:a16="http://schemas.microsoft.com/office/drawing/2014/main" id="{30417DCD-AFD4-DE12-9476-4EFFED82C1C3}"/>
              </a:ext>
            </a:extLst>
          </p:cNvPr>
          <p:cNvPicPr>
            <a:picLocks noChangeAspect="1"/>
          </p:cNvPicPr>
          <p:nvPr/>
        </p:nvPicPr>
        <p:blipFill>
          <a:blip r:embed="rId5"/>
          <a:stretch>
            <a:fillRect/>
          </a:stretch>
        </p:blipFill>
        <p:spPr>
          <a:xfrm>
            <a:off x="2016035" y="6162233"/>
            <a:ext cx="9902229" cy="204838"/>
          </a:xfrm>
          <a:prstGeom prst="rect">
            <a:avLst/>
          </a:prstGeom>
        </p:spPr>
      </p:pic>
      <p:sp>
        <p:nvSpPr>
          <p:cNvPr id="4" name="TextBox 3">
            <a:extLst>
              <a:ext uri="{FF2B5EF4-FFF2-40B4-BE49-F238E27FC236}">
                <a16:creationId xmlns:a16="http://schemas.microsoft.com/office/drawing/2014/main" id="{00FC6016-186B-2FFE-8189-5B390AE80451}"/>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41685E4-A529-6B2A-05DF-AE926D57F2ED}"/>
              </a:ext>
            </a:extLst>
          </p:cNvPr>
          <p:cNvSpPr>
            <a:spLocks noGrp="1"/>
          </p:cNvSpPr>
          <p:nvPr>
            <p:ph type="sldNum" sz="quarter" idx="12"/>
          </p:nvPr>
        </p:nvSpPr>
        <p:spPr/>
        <p:txBody>
          <a:bodyPr/>
          <a:lstStyle/>
          <a:p>
            <a:fld id="{720AAE3E-BBAC-47F7-BC9E-0149C11A20BA}" type="slidenum">
              <a:rPr lang="en-US" smtClean="0"/>
              <a:t>4</a:t>
            </a:fld>
            <a:endParaRPr lang="en-US"/>
          </a:p>
        </p:txBody>
      </p:sp>
    </p:spTree>
    <p:extLst>
      <p:ext uri="{BB962C8B-B14F-4D97-AF65-F5344CB8AC3E}">
        <p14:creationId xmlns:p14="http://schemas.microsoft.com/office/powerpoint/2010/main" val="8216779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DE2E395-0A4D-B7D9-DC14-03E0AC01E5D5}"/>
              </a:ext>
            </a:extLst>
          </p:cNvPr>
          <p:cNvPicPr>
            <a:picLocks noChangeAspect="1"/>
          </p:cNvPicPr>
          <p:nvPr/>
        </p:nvPicPr>
        <p:blipFill>
          <a:blip r:embed="rId2"/>
          <a:stretch>
            <a:fillRect/>
          </a:stretch>
        </p:blipFill>
        <p:spPr>
          <a:xfrm>
            <a:off x="0" y="0"/>
            <a:ext cx="9533101" cy="1610200"/>
          </a:xfrm>
          <a:prstGeom prst="rect">
            <a:avLst/>
          </a:prstGeom>
        </p:spPr>
      </p:pic>
      <p:sp>
        <p:nvSpPr>
          <p:cNvPr id="8" name="TextBox 7">
            <a:extLst>
              <a:ext uri="{FF2B5EF4-FFF2-40B4-BE49-F238E27FC236}">
                <a16:creationId xmlns:a16="http://schemas.microsoft.com/office/drawing/2014/main" id="{2565F98C-80A6-665F-E79B-5458F0662AAE}"/>
              </a:ext>
            </a:extLst>
          </p:cNvPr>
          <p:cNvSpPr txBox="1"/>
          <p:nvPr/>
        </p:nvSpPr>
        <p:spPr>
          <a:xfrm>
            <a:off x="2658899" y="605836"/>
            <a:ext cx="7593290" cy="523220"/>
          </a:xfrm>
          <a:prstGeom prst="rect">
            <a:avLst/>
          </a:prstGeom>
          <a:noFill/>
        </p:spPr>
        <p:txBody>
          <a:bodyPr wrap="square">
            <a:spAutoFit/>
          </a:bodyPr>
          <a:lstStyle/>
          <a:p>
            <a:r>
              <a:rPr lang="en-MY" sz="2800" dirty="0">
                <a:solidFill>
                  <a:schemeClr val="bg1"/>
                </a:solidFill>
                <a:cs typeface="Tajawal Medium" panose="00000600000000000000" pitchFamily="2" charset="-78"/>
              </a:rPr>
              <a:t>Website types</a:t>
            </a:r>
            <a:endParaRPr lang="en-US" sz="2800" dirty="0">
              <a:solidFill>
                <a:schemeClr val="bg1"/>
              </a:solidFill>
              <a:cs typeface="Tajawal Medium" panose="00000600000000000000" pitchFamily="2" charset="-78"/>
            </a:endParaRPr>
          </a:p>
        </p:txBody>
      </p:sp>
      <p:sp>
        <p:nvSpPr>
          <p:cNvPr id="10" name="Rectangle 9">
            <a:extLst>
              <a:ext uri="{FF2B5EF4-FFF2-40B4-BE49-F238E27FC236}">
                <a16:creationId xmlns:a16="http://schemas.microsoft.com/office/drawing/2014/main" id="{45A62209-3561-22E8-9DE1-593C6D72DA2E}"/>
              </a:ext>
            </a:extLst>
          </p:cNvPr>
          <p:cNvSpPr/>
          <p:nvPr/>
        </p:nvSpPr>
        <p:spPr>
          <a:xfrm>
            <a:off x="5506509" y="3037804"/>
            <a:ext cx="2441541" cy="848412"/>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r>
              <a:rPr lang="en-MY" sz="1800" dirty="0">
                <a:solidFill>
                  <a:srgbClr val="0A1F61"/>
                </a:solidFill>
                <a:cs typeface="Tajawal ExtraBold" panose="00000800000000000000" pitchFamily="2" charset="-78"/>
              </a:rPr>
              <a:t>Dynamic Website</a:t>
            </a:r>
          </a:p>
        </p:txBody>
      </p:sp>
      <p:sp>
        <p:nvSpPr>
          <p:cNvPr id="2" name="Rectangle 1">
            <a:extLst>
              <a:ext uri="{FF2B5EF4-FFF2-40B4-BE49-F238E27FC236}">
                <a16:creationId xmlns:a16="http://schemas.microsoft.com/office/drawing/2014/main" id="{268E3376-BB41-3278-EF5B-F32C2A357DE7}"/>
              </a:ext>
            </a:extLst>
          </p:cNvPr>
          <p:cNvSpPr/>
          <p:nvPr/>
        </p:nvSpPr>
        <p:spPr>
          <a:xfrm>
            <a:off x="2658899" y="3037804"/>
            <a:ext cx="2441541" cy="848412"/>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r>
              <a:rPr lang="en-MY" sz="1800" dirty="0">
                <a:solidFill>
                  <a:srgbClr val="0A1F61"/>
                </a:solidFill>
                <a:cs typeface="Tajawal ExtraBold" panose="00000800000000000000" pitchFamily="2" charset="-78"/>
              </a:rPr>
              <a:t>Static Website</a:t>
            </a:r>
          </a:p>
        </p:txBody>
      </p:sp>
      <p:pic>
        <p:nvPicPr>
          <p:cNvPr id="3" name="Picture 2">
            <a:extLst>
              <a:ext uri="{FF2B5EF4-FFF2-40B4-BE49-F238E27FC236}">
                <a16:creationId xmlns:a16="http://schemas.microsoft.com/office/drawing/2014/main" id="{B0C22681-F27D-A3E9-FF00-6562D8A43A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7" name="Picture 6">
            <a:extLst>
              <a:ext uri="{FF2B5EF4-FFF2-40B4-BE49-F238E27FC236}">
                <a16:creationId xmlns:a16="http://schemas.microsoft.com/office/drawing/2014/main" id="{E790021F-68B3-B414-A878-E8B9BDC0406E}"/>
              </a:ext>
            </a:extLst>
          </p:cNvPr>
          <p:cNvPicPr>
            <a:picLocks noChangeAspect="1"/>
          </p:cNvPicPr>
          <p:nvPr/>
        </p:nvPicPr>
        <p:blipFill>
          <a:blip r:embed="rId4"/>
          <a:stretch>
            <a:fillRect/>
          </a:stretch>
        </p:blipFill>
        <p:spPr>
          <a:xfrm>
            <a:off x="2016035" y="6162233"/>
            <a:ext cx="9902229" cy="204838"/>
          </a:xfrm>
          <a:prstGeom prst="rect">
            <a:avLst/>
          </a:prstGeom>
        </p:spPr>
      </p:pic>
      <p:sp>
        <p:nvSpPr>
          <p:cNvPr id="5" name="TextBox 4">
            <a:extLst>
              <a:ext uri="{FF2B5EF4-FFF2-40B4-BE49-F238E27FC236}">
                <a16:creationId xmlns:a16="http://schemas.microsoft.com/office/drawing/2014/main" id="{A20A7634-D908-837C-7CAB-8111D922D54F}"/>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3763E70E-4E2D-8CC9-C3E5-5837D521DCB4}"/>
              </a:ext>
            </a:extLst>
          </p:cNvPr>
          <p:cNvSpPr>
            <a:spLocks noGrp="1"/>
          </p:cNvSpPr>
          <p:nvPr>
            <p:ph type="sldNum" sz="quarter" idx="12"/>
          </p:nvPr>
        </p:nvSpPr>
        <p:spPr/>
        <p:txBody>
          <a:bodyPr/>
          <a:lstStyle/>
          <a:p>
            <a:fld id="{720AAE3E-BBAC-47F7-BC9E-0149C11A20BA}" type="slidenum">
              <a:rPr lang="en-US" smtClean="0"/>
              <a:t>5</a:t>
            </a:fld>
            <a:endParaRPr lang="en-US"/>
          </a:p>
        </p:txBody>
      </p:sp>
    </p:spTree>
    <p:extLst>
      <p:ext uri="{BB962C8B-B14F-4D97-AF65-F5344CB8AC3E}">
        <p14:creationId xmlns:p14="http://schemas.microsoft.com/office/powerpoint/2010/main" val="2237041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14365" y="1846924"/>
            <a:ext cx="10122445" cy="2676927"/>
          </a:xfrm>
        </p:spPr>
        <p:txBody>
          <a:bodyPr>
            <a:noAutofit/>
          </a:bodyPr>
          <a:lstStyle/>
          <a:p>
            <a:pPr marL="285750" indent="-285750" algn="just">
              <a:lnSpc>
                <a:spcPct val="200000"/>
              </a:lnSpc>
            </a:pPr>
            <a:r>
              <a:rPr lang="en-MY" sz="2000" dirty="0">
                <a:cs typeface="Tajawal ExtraBold" panose="00000800000000000000" pitchFamily="2" charset="-78"/>
              </a:rPr>
              <a:t>Static website is the basic type of website that is easy to create. You don't need knowledge of web programming and database design to create a static website. Its web pages are coded in HTML.</a:t>
            </a:r>
          </a:p>
          <a:p>
            <a:pPr marL="285750" indent="-285750" algn="just">
              <a:lnSpc>
                <a:spcPct val="200000"/>
              </a:lnSpc>
            </a:pPr>
            <a:r>
              <a:rPr lang="en-MY" sz="2000" dirty="0">
                <a:cs typeface="Tajawal ExtraBold" panose="00000800000000000000" pitchFamily="2" charset="-78"/>
              </a:rPr>
              <a:t>The codes are fixed for each page so the information contained in the page does not change and it looks like a printed page.</a:t>
            </a:r>
          </a:p>
          <a:p>
            <a:pPr algn="just"/>
            <a:endParaRPr lang="en-MY" sz="2000" dirty="0">
              <a:cs typeface="Tajawal Medium" panose="00000600000000000000" pitchFamily="2" charset="-78"/>
            </a:endParaRPr>
          </a:p>
        </p:txBody>
      </p:sp>
      <p:pic>
        <p:nvPicPr>
          <p:cNvPr id="6" name="Picture 5">
            <a:extLst>
              <a:ext uri="{FF2B5EF4-FFF2-40B4-BE49-F238E27FC236}">
                <a16:creationId xmlns:a16="http://schemas.microsoft.com/office/drawing/2014/main" id="{337792AB-AA15-5FF6-4202-4F4002D56BEB}"/>
              </a:ext>
            </a:extLst>
          </p:cNvPr>
          <p:cNvPicPr>
            <a:picLocks noChangeAspect="1"/>
          </p:cNvPicPr>
          <p:nvPr/>
        </p:nvPicPr>
        <p:blipFill>
          <a:blip r:embed="rId3"/>
          <a:stretch>
            <a:fillRect/>
          </a:stretch>
        </p:blipFill>
        <p:spPr>
          <a:xfrm>
            <a:off x="0" y="0"/>
            <a:ext cx="9533101" cy="1610200"/>
          </a:xfrm>
          <a:prstGeom prst="rect">
            <a:avLst/>
          </a:prstGeom>
        </p:spPr>
      </p:pic>
      <p:sp>
        <p:nvSpPr>
          <p:cNvPr id="8" name="TextBox 7">
            <a:extLst>
              <a:ext uri="{FF2B5EF4-FFF2-40B4-BE49-F238E27FC236}">
                <a16:creationId xmlns:a16="http://schemas.microsoft.com/office/drawing/2014/main" id="{7C5381B3-993D-BC1D-AB2D-1BCB48E0E6F4}"/>
              </a:ext>
            </a:extLst>
          </p:cNvPr>
          <p:cNvSpPr txBox="1"/>
          <p:nvPr/>
        </p:nvSpPr>
        <p:spPr>
          <a:xfrm>
            <a:off x="2658899" y="580503"/>
            <a:ext cx="7715838" cy="523220"/>
          </a:xfrm>
          <a:prstGeom prst="rect">
            <a:avLst/>
          </a:prstGeom>
          <a:noFill/>
        </p:spPr>
        <p:txBody>
          <a:bodyPr wrap="square">
            <a:spAutoFit/>
          </a:bodyPr>
          <a:lstStyle/>
          <a:p>
            <a:r>
              <a:rPr lang="en-MY" sz="2800" dirty="0">
                <a:solidFill>
                  <a:schemeClr val="bg1"/>
                </a:solidFill>
                <a:cs typeface="Tajawal Medium" panose="00000600000000000000" pitchFamily="2" charset="-78"/>
              </a:rPr>
              <a:t>Static</a:t>
            </a:r>
            <a:r>
              <a:rPr lang="en-MY" b="1" dirty="0"/>
              <a:t> </a:t>
            </a:r>
            <a:r>
              <a:rPr lang="en-MY" sz="2800" dirty="0">
                <a:solidFill>
                  <a:schemeClr val="bg1"/>
                </a:solidFill>
                <a:cs typeface="Tajawal Medium" panose="00000600000000000000" pitchFamily="2" charset="-78"/>
              </a:rPr>
              <a:t>website</a:t>
            </a:r>
            <a:endParaRPr lang="en-US" sz="2800" dirty="0">
              <a:solidFill>
                <a:schemeClr val="bg1"/>
              </a:solidFill>
              <a:cs typeface="Tajawal Medium" panose="00000600000000000000" pitchFamily="2" charset="-78"/>
            </a:endParaRPr>
          </a:p>
        </p:txBody>
      </p:sp>
      <p:pic>
        <p:nvPicPr>
          <p:cNvPr id="2" name="Picture 1">
            <a:extLst>
              <a:ext uri="{FF2B5EF4-FFF2-40B4-BE49-F238E27FC236}">
                <a16:creationId xmlns:a16="http://schemas.microsoft.com/office/drawing/2014/main" id="{57863EDA-F623-4A61-1ABB-8588A57E680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7" name="Picture 6">
            <a:extLst>
              <a:ext uri="{FF2B5EF4-FFF2-40B4-BE49-F238E27FC236}">
                <a16:creationId xmlns:a16="http://schemas.microsoft.com/office/drawing/2014/main" id="{4BAFDCB0-267E-9377-54BF-283307D56CD2}"/>
              </a:ext>
            </a:extLst>
          </p:cNvPr>
          <p:cNvPicPr>
            <a:picLocks noChangeAspect="1"/>
          </p:cNvPicPr>
          <p:nvPr/>
        </p:nvPicPr>
        <p:blipFill>
          <a:blip r:embed="rId5"/>
          <a:stretch>
            <a:fillRect/>
          </a:stretch>
        </p:blipFill>
        <p:spPr>
          <a:xfrm>
            <a:off x="2016035" y="6162233"/>
            <a:ext cx="9902229" cy="204838"/>
          </a:xfrm>
          <a:prstGeom prst="rect">
            <a:avLst/>
          </a:prstGeom>
        </p:spPr>
      </p:pic>
      <p:sp>
        <p:nvSpPr>
          <p:cNvPr id="5" name="TextBox 4">
            <a:extLst>
              <a:ext uri="{FF2B5EF4-FFF2-40B4-BE49-F238E27FC236}">
                <a16:creationId xmlns:a16="http://schemas.microsoft.com/office/drawing/2014/main" id="{8694523B-402C-E51B-B8BF-53CEFDADC2EE}"/>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A840B9FB-BDF3-B2E2-69E0-B3ECCC62300A}"/>
              </a:ext>
            </a:extLst>
          </p:cNvPr>
          <p:cNvSpPr>
            <a:spLocks noGrp="1"/>
          </p:cNvSpPr>
          <p:nvPr>
            <p:ph type="sldNum" sz="quarter" idx="12"/>
          </p:nvPr>
        </p:nvSpPr>
        <p:spPr/>
        <p:txBody>
          <a:bodyPr/>
          <a:lstStyle/>
          <a:p>
            <a:fld id="{720AAE3E-BBAC-47F7-BC9E-0149C11A20BA}" type="slidenum">
              <a:rPr lang="en-US" smtClean="0"/>
              <a:t>6</a:t>
            </a:fld>
            <a:endParaRPr lang="en-US"/>
          </a:p>
        </p:txBody>
      </p:sp>
    </p:spTree>
    <p:extLst>
      <p:ext uri="{BB962C8B-B14F-4D97-AF65-F5344CB8AC3E}">
        <p14:creationId xmlns:p14="http://schemas.microsoft.com/office/powerpoint/2010/main" val="23824699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92458" y="1862240"/>
            <a:ext cx="9429467" cy="4351338"/>
          </a:xfrm>
        </p:spPr>
        <p:txBody>
          <a:bodyPr>
            <a:noAutofit/>
          </a:bodyPr>
          <a:lstStyle/>
          <a:p>
            <a:pPr marL="285750" indent="-285750" algn="just">
              <a:lnSpc>
                <a:spcPct val="150000"/>
              </a:lnSpc>
            </a:pPr>
            <a:r>
              <a:rPr lang="en-MY" sz="2000" dirty="0">
                <a:cs typeface="Tajawal ExtraBold" panose="00000800000000000000" pitchFamily="2" charset="-78"/>
              </a:rPr>
              <a:t>Dynamic website is a collection of dynamic web pages whose content changes dynamically. It accesses content from a database or Content Management System (CMS). </a:t>
            </a:r>
          </a:p>
          <a:p>
            <a:pPr marL="285750" indent="-285750" algn="just">
              <a:lnSpc>
                <a:spcPct val="150000"/>
              </a:lnSpc>
            </a:pPr>
            <a:r>
              <a:rPr lang="en-MY" sz="2000" dirty="0">
                <a:cs typeface="Tajawal ExtraBold" panose="00000800000000000000" pitchFamily="2" charset="-78"/>
              </a:rPr>
              <a:t>Therefore, when you alter or update the content of the database, the content of the website is also altered or updated.</a:t>
            </a:r>
          </a:p>
          <a:p>
            <a:pPr marL="285750" indent="-285750" algn="just">
              <a:lnSpc>
                <a:spcPct val="150000"/>
              </a:lnSpc>
            </a:pPr>
            <a:r>
              <a:rPr lang="en-MY" sz="2000" dirty="0">
                <a:cs typeface="Tajawal ExtraBold" panose="00000800000000000000" pitchFamily="2" charset="-78"/>
              </a:rPr>
              <a:t>Dynamic website uses client-side scripting or server-side scripting, or both to generate dynamic content.</a:t>
            </a:r>
          </a:p>
          <a:p>
            <a:pPr algn="just">
              <a:lnSpc>
                <a:spcPct val="150000"/>
              </a:lnSpc>
            </a:pPr>
            <a:endParaRPr lang="en-MY" sz="2000" dirty="0"/>
          </a:p>
        </p:txBody>
      </p:sp>
      <p:pic>
        <p:nvPicPr>
          <p:cNvPr id="4" name="Picture 3">
            <a:extLst>
              <a:ext uri="{FF2B5EF4-FFF2-40B4-BE49-F238E27FC236}">
                <a16:creationId xmlns:a16="http://schemas.microsoft.com/office/drawing/2014/main" id="{B432342F-5378-39FD-3AE5-F9D07A4187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5" name="Picture 4">
            <a:extLst>
              <a:ext uri="{FF2B5EF4-FFF2-40B4-BE49-F238E27FC236}">
                <a16:creationId xmlns:a16="http://schemas.microsoft.com/office/drawing/2014/main" id="{D325EDDA-1D5E-F564-3718-137525D17F95}"/>
              </a:ext>
            </a:extLst>
          </p:cNvPr>
          <p:cNvPicPr>
            <a:picLocks noChangeAspect="1"/>
          </p:cNvPicPr>
          <p:nvPr/>
        </p:nvPicPr>
        <p:blipFill>
          <a:blip r:embed="rId4"/>
          <a:stretch>
            <a:fillRect/>
          </a:stretch>
        </p:blipFill>
        <p:spPr>
          <a:xfrm>
            <a:off x="2016035" y="6162233"/>
            <a:ext cx="9902229" cy="204838"/>
          </a:xfrm>
          <a:prstGeom prst="rect">
            <a:avLst/>
          </a:prstGeom>
        </p:spPr>
      </p:pic>
      <p:pic>
        <p:nvPicPr>
          <p:cNvPr id="6" name="Picture 5">
            <a:extLst>
              <a:ext uri="{FF2B5EF4-FFF2-40B4-BE49-F238E27FC236}">
                <a16:creationId xmlns:a16="http://schemas.microsoft.com/office/drawing/2014/main" id="{97A55C97-6FF9-8816-BBCE-35585B3039DD}"/>
              </a:ext>
            </a:extLst>
          </p:cNvPr>
          <p:cNvPicPr>
            <a:picLocks noChangeAspect="1"/>
          </p:cNvPicPr>
          <p:nvPr/>
        </p:nvPicPr>
        <p:blipFill>
          <a:blip r:embed="rId5"/>
          <a:stretch>
            <a:fillRect/>
          </a:stretch>
        </p:blipFill>
        <p:spPr>
          <a:xfrm>
            <a:off x="0" y="0"/>
            <a:ext cx="9533101" cy="1610200"/>
          </a:xfrm>
          <a:prstGeom prst="rect">
            <a:avLst/>
          </a:prstGeom>
        </p:spPr>
      </p:pic>
      <p:sp>
        <p:nvSpPr>
          <p:cNvPr id="10" name="TextBox 9">
            <a:extLst>
              <a:ext uri="{FF2B5EF4-FFF2-40B4-BE49-F238E27FC236}">
                <a16:creationId xmlns:a16="http://schemas.microsoft.com/office/drawing/2014/main" id="{3B339626-FE20-9D12-2C7F-6202EDA314AB}"/>
              </a:ext>
            </a:extLst>
          </p:cNvPr>
          <p:cNvSpPr txBox="1"/>
          <p:nvPr/>
        </p:nvSpPr>
        <p:spPr>
          <a:xfrm>
            <a:off x="2483536" y="610043"/>
            <a:ext cx="6096000" cy="523220"/>
          </a:xfrm>
          <a:prstGeom prst="rect">
            <a:avLst/>
          </a:prstGeom>
          <a:noFill/>
        </p:spPr>
        <p:txBody>
          <a:bodyPr wrap="square">
            <a:spAutoFit/>
          </a:bodyPr>
          <a:lstStyle/>
          <a:p>
            <a:r>
              <a:rPr lang="en-MY" sz="2800" dirty="0">
                <a:solidFill>
                  <a:schemeClr val="bg1"/>
                </a:solidFill>
                <a:cs typeface="Tajawal Medium" panose="00000600000000000000" pitchFamily="2" charset="-78"/>
              </a:rPr>
              <a:t>Dynamic website</a:t>
            </a:r>
            <a:endParaRPr lang="en-US" sz="2800" dirty="0">
              <a:solidFill>
                <a:schemeClr val="bg1"/>
              </a:solidFill>
              <a:cs typeface="Tajawal Medium" panose="00000600000000000000" pitchFamily="2" charset="-78"/>
            </a:endParaRPr>
          </a:p>
        </p:txBody>
      </p:sp>
      <p:sp>
        <p:nvSpPr>
          <p:cNvPr id="7" name="TextBox 6">
            <a:extLst>
              <a:ext uri="{FF2B5EF4-FFF2-40B4-BE49-F238E27FC236}">
                <a16:creationId xmlns:a16="http://schemas.microsoft.com/office/drawing/2014/main" id="{E58443EC-433D-6926-96C1-C97461AE343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Slide Number Placeholder 7">
            <a:extLst>
              <a:ext uri="{FF2B5EF4-FFF2-40B4-BE49-F238E27FC236}">
                <a16:creationId xmlns:a16="http://schemas.microsoft.com/office/drawing/2014/main" id="{78603C23-A545-AD9B-FDA9-9E2B21068CAF}"/>
              </a:ext>
            </a:extLst>
          </p:cNvPr>
          <p:cNvSpPr>
            <a:spLocks noGrp="1"/>
          </p:cNvSpPr>
          <p:nvPr>
            <p:ph type="sldNum" sz="quarter" idx="12"/>
          </p:nvPr>
        </p:nvSpPr>
        <p:spPr/>
        <p:txBody>
          <a:bodyPr/>
          <a:lstStyle/>
          <a:p>
            <a:fld id="{720AAE3E-BBAC-47F7-BC9E-0149C11A20BA}" type="slidenum">
              <a:rPr lang="en-US" smtClean="0"/>
              <a:t>7</a:t>
            </a:fld>
            <a:endParaRPr lang="en-US"/>
          </a:p>
        </p:txBody>
      </p:sp>
    </p:spTree>
    <p:extLst>
      <p:ext uri="{BB962C8B-B14F-4D97-AF65-F5344CB8AC3E}">
        <p14:creationId xmlns:p14="http://schemas.microsoft.com/office/powerpoint/2010/main" val="23064138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8640" y="3131407"/>
            <a:ext cx="10515600" cy="1325563"/>
          </a:xfrm>
        </p:spPr>
        <p:txBody>
          <a:bodyPr>
            <a:normAutofit fontScale="90000"/>
          </a:bodyPr>
          <a:lstStyle/>
          <a:p>
            <a:br>
              <a:rPr lang="en-MY" b="1" dirty="0">
                <a:effectLst/>
              </a:rPr>
            </a:br>
            <a:br>
              <a:rPr lang="en-MY" b="1" dirty="0">
                <a:solidFill>
                  <a:srgbClr val="000000"/>
                </a:solidFill>
                <a:effectLst/>
                <a:latin typeface="times new roman" panose="02020603050405020304" pitchFamily="18" charset="0"/>
              </a:rPr>
            </a:br>
            <a:endParaRPr lang="en-MY" b="1" dirty="0"/>
          </a:p>
        </p:txBody>
      </p:sp>
      <p:pic>
        <p:nvPicPr>
          <p:cNvPr id="3" name="Picture 2">
            <a:extLst>
              <a:ext uri="{FF2B5EF4-FFF2-40B4-BE49-F238E27FC236}">
                <a16:creationId xmlns:a16="http://schemas.microsoft.com/office/drawing/2014/main" id="{6D0708AA-C768-465D-3D16-3A81C443BD60}"/>
              </a:ext>
            </a:extLst>
          </p:cNvPr>
          <p:cNvPicPr>
            <a:picLocks noChangeAspect="1"/>
          </p:cNvPicPr>
          <p:nvPr/>
        </p:nvPicPr>
        <p:blipFill>
          <a:blip r:embed="rId3"/>
          <a:stretch>
            <a:fillRect/>
          </a:stretch>
        </p:blipFill>
        <p:spPr>
          <a:xfrm>
            <a:off x="0" y="0"/>
            <a:ext cx="9533101" cy="1610200"/>
          </a:xfrm>
          <a:prstGeom prst="rect">
            <a:avLst/>
          </a:prstGeom>
        </p:spPr>
      </p:pic>
      <p:sp>
        <p:nvSpPr>
          <p:cNvPr id="6" name="TextBox 5">
            <a:extLst>
              <a:ext uri="{FF2B5EF4-FFF2-40B4-BE49-F238E27FC236}">
                <a16:creationId xmlns:a16="http://schemas.microsoft.com/office/drawing/2014/main" id="{8B7BD771-DF1A-2DCE-075D-C59FF01C463F}"/>
              </a:ext>
            </a:extLst>
          </p:cNvPr>
          <p:cNvSpPr txBox="1"/>
          <p:nvPr/>
        </p:nvSpPr>
        <p:spPr>
          <a:xfrm>
            <a:off x="2546927" y="610043"/>
            <a:ext cx="6128326" cy="523220"/>
          </a:xfrm>
          <a:prstGeom prst="rect">
            <a:avLst/>
          </a:prstGeom>
          <a:noFill/>
        </p:spPr>
        <p:txBody>
          <a:bodyPr wrap="square">
            <a:spAutoFit/>
          </a:bodyPr>
          <a:lstStyle/>
          <a:p>
            <a:r>
              <a:rPr lang="en-MY" sz="2800" dirty="0">
                <a:solidFill>
                  <a:schemeClr val="bg1"/>
                </a:solidFill>
                <a:cs typeface="Tajawal Medium" panose="00000600000000000000" pitchFamily="2" charset="-78"/>
              </a:rPr>
              <a:t>Static Website vs Dynamic Website</a:t>
            </a:r>
            <a:endParaRPr lang="en-US" sz="2800" dirty="0">
              <a:solidFill>
                <a:schemeClr val="bg1"/>
              </a:solidFill>
              <a:cs typeface="Tajawal Medium" panose="00000600000000000000" pitchFamily="2" charset="-78"/>
            </a:endParaRPr>
          </a:p>
        </p:txBody>
      </p:sp>
      <p:graphicFrame>
        <p:nvGraphicFramePr>
          <p:cNvPr id="5" name="Table 6">
            <a:extLst>
              <a:ext uri="{FF2B5EF4-FFF2-40B4-BE49-F238E27FC236}">
                <a16:creationId xmlns:a16="http://schemas.microsoft.com/office/drawing/2014/main" id="{0D3B2BE0-E1E4-2365-231E-044ED14CD2B0}"/>
              </a:ext>
            </a:extLst>
          </p:cNvPr>
          <p:cNvGraphicFramePr>
            <a:graphicFrameLocks noGrp="1"/>
          </p:cNvGraphicFramePr>
          <p:nvPr>
            <p:extLst>
              <p:ext uri="{D42A27DB-BD31-4B8C-83A1-F6EECF244321}">
                <p14:modId xmlns:p14="http://schemas.microsoft.com/office/powerpoint/2010/main" val="2954229265"/>
              </p:ext>
            </p:extLst>
          </p:nvPr>
        </p:nvGraphicFramePr>
        <p:xfrm>
          <a:off x="1742440" y="2230634"/>
          <a:ext cx="8128000" cy="2841090"/>
        </p:xfrm>
        <a:graphic>
          <a:graphicData uri="http://schemas.openxmlformats.org/drawingml/2006/table">
            <a:tbl>
              <a:tblPr firstRow="1" bandRow="1">
                <a:tableStyleId>{5C22544A-7EE6-4342-B048-85BDC9FD1C3A}</a:tableStyleId>
              </a:tblPr>
              <a:tblGrid>
                <a:gridCol w="3743960">
                  <a:extLst>
                    <a:ext uri="{9D8B030D-6E8A-4147-A177-3AD203B41FA5}">
                      <a16:colId xmlns:a16="http://schemas.microsoft.com/office/drawing/2014/main" val="2130402110"/>
                    </a:ext>
                  </a:extLst>
                </a:gridCol>
                <a:gridCol w="4384040">
                  <a:extLst>
                    <a:ext uri="{9D8B030D-6E8A-4147-A177-3AD203B41FA5}">
                      <a16:colId xmlns:a16="http://schemas.microsoft.com/office/drawing/2014/main" val="1175347801"/>
                    </a:ext>
                  </a:extLst>
                </a:gridCol>
              </a:tblGrid>
              <a:tr h="370840">
                <a:tc>
                  <a:txBody>
                    <a:bodyPr/>
                    <a:lstStyle/>
                    <a:p>
                      <a:pPr algn="ctr" fontAlgn="t"/>
                      <a:r>
                        <a:rPr lang="en-MY" sz="2000" b="1" dirty="0">
                          <a:effectLst/>
                        </a:rPr>
                        <a:t>Static Website</a:t>
                      </a:r>
                      <a:endParaRPr lang="en-MY" sz="2000" b="1" dirty="0">
                        <a:solidFill>
                          <a:srgbClr val="000000"/>
                        </a:solidFill>
                        <a:effectLst/>
                        <a:latin typeface="times new roman" panose="02020603050405020304" pitchFamily="18" charset="0"/>
                      </a:endParaRPr>
                    </a:p>
                  </a:txBody>
                  <a:tcPr marL="102675" marR="102675" marT="102675" marB="102675"/>
                </a:tc>
                <a:tc>
                  <a:txBody>
                    <a:bodyPr/>
                    <a:lstStyle/>
                    <a:p>
                      <a:pPr algn="ctr" fontAlgn="t"/>
                      <a:r>
                        <a:rPr lang="en-MY" sz="2000" b="1" dirty="0">
                          <a:effectLst/>
                        </a:rPr>
                        <a:t>Dynamic Website</a:t>
                      </a:r>
                      <a:endParaRPr lang="en-MY" sz="2000" b="1" dirty="0">
                        <a:solidFill>
                          <a:srgbClr val="000000"/>
                        </a:solidFill>
                        <a:effectLst/>
                        <a:latin typeface="times new roman" panose="02020603050405020304" pitchFamily="18" charset="0"/>
                      </a:endParaRPr>
                    </a:p>
                  </a:txBody>
                  <a:tcPr marL="102675" marR="102675" marT="102675" marB="102675"/>
                </a:tc>
                <a:extLst>
                  <a:ext uri="{0D108BD9-81ED-4DB2-BD59-A6C34878D82A}">
                    <a16:rowId xmlns:a16="http://schemas.microsoft.com/office/drawing/2014/main" val="2620754983"/>
                  </a:ext>
                </a:extLst>
              </a:tr>
              <a:tr h="370840">
                <a:tc>
                  <a:txBody>
                    <a:bodyPr/>
                    <a:lstStyle/>
                    <a:p>
                      <a:pPr algn="l" fontAlgn="t"/>
                      <a:r>
                        <a:rPr lang="en-MY" sz="1800" dirty="0">
                          <a:effectLst/>
                        </a:rPr>
                        <a:t>Prebuilt content is same every time the page is loaded.</a:t>
                      </a:r>
                      <a:endParaRPr lang="en-MY" sz="1800" dirty="0">
                        <a:solidFill>
                          <a:srgbClr val="000000"/>
                        </a:solidFill>
                        <a:effectLst/>
                        <a:latin typeface="verdana" panose="020B0604030504040204" pitchFamily="34" charset="0"/>
                      </a:endParaRPr>
                    </a:p>
                  </a:txBody>
                  <a:tcPr marL="68450" marR="68450" marT="68450" marB="68450"/>
                </a:tc>
                <a:tc>
                  <a:txBody>
                    <a:bodyPr/>
                    <a:lstStyle/>
                    <a:p>
                      <a:pPr algn="l" fontAlgn="t"/>
                      <a:r>
                        <a:rPr lang="en-MY" sz="1800" dirty="0">
                          <a:effectLst/>
                        </a:rPr>
                        <a:t>Content is generated quickly and changes regularly.</a:t>
                      </a:r>
                      <a:endParaRPr lang="en-MY" sz="1800" dirty="0">
                        <a:solidFill>
                          <a:srgbClr val="000000"/>
                        </a:solidFill>
                        <a:effectLst/>
                        <a:latin typeface="verdana" panose="020B0604030504040204" pitchFamily="34" charset="0"/>
                      </a:endParaRPr>
                    </a:p>
                  </a:txBody>
                  <a:tcPr marL="68450" marR="68450" marT="68450" marB="68450"/>
                </a:tc>
                <a:extLst>
                  <a:ext uri="{0D108BD9-81ED-4DB2-BD59-A6C34878D82A}">
                    <a16:rowId xmlns:a16="http://schemas.microsoft.com/office/drawing/2014/main" val="3195873128"/>
                  </a:ext>
                </a:extLst>
              </a:tr>
              <a:tr h="370840">
                <a:tc>
                  <a:txBody>
                    <a:bodyPr/>
                    <a:lstStyle/>
                    <a:p>
                      <a:pPr algn="l" fontAlgn="t"/>
                      <a:r>
                        <a:rPr lang="en-MY" sz="1800" dirty="0">
                          <a:effectLst/>
                        </a:rPr>
                        <a:t>It uses  HTML code for developing a website.</a:t>
                      </a:r>
                      <a:endParaRPr lang="en-MY" sz="1800" dirty="0">
                        <a:solidFill>
                          <a:srgbClr val="000000"/>
                        </a:solidFill>
                        <a:effectLst/>
                        <a:latin typeface="verdana" panose="020B0604030504040204" pitchFamily="34" charset="0"/>
                      </a:endParaRPr>
                    </a:p>
                  </a:txBody>
                  <a:tcPr marL="68450" marR="68450" marT="68450" marB="68450"/>
                </a:tc>
                <a:tc>
                  <a:txBody>
                    <a:bodyPr/>
                    <a:lstStyle/>
                    <a:p>
                      <a:pPr algn="l" fontAlgn="t"/>
                      <a:r>
                        <a:rPr lang="en-MY" sz="1800" dirty="0">
                          <a:effectLst/>
                        </a:rPr>
                        <a:t>It uses the server side languages such as PHP,SERVLET, JSP, and ASP.NET etc. for developing a website.</a:t>
                      </a:r>
                      <a:endParaRPr lang="en-MY" sz="1800" dirty="0">
                        <a:solidFill>
                          <a:srgbClr val="000000"/>
                        </a:solidFill>
                        <a:effectLst/>
                        <a:latin typeface="verdana" panose="020B0604030504040204" pitchFamily="34" charset="0"/>
                      </a:endParaRPr>
                    </a:p>
                  </a:txBody>
                  <a:tcPr marL="68450" marR="68450" marT="68450" marB="68450"/>
                </a:tc>
                <a:extLst>
                  <a:ext uri="{0D108BD9-81ED-4DB2-BD59-A6C34878D82A}">
                    <a16:rowId xmlns:a16="http://schemas.microsoft.com/office/drawing/2014/main" val="2050795649"/>
                  </a:ext>
                </a:extLst>
              </a:tr>
              <a:tr h="370840">
                <a:tc>
                  <a:txBody>
                    <a:bodyPr/>
                    <a:lstStyle/>
                    <a:p>
                      <a:pPr algn="l" fontAlgn="t"/>
                      <a:r>
                        <a:rPr lang="en-MY" sz="1800" dirty="0">
                          <a:effectLst/>
                        </a:rPr>
                        <a:t>It sends exactly the same response for every request.</a:t>
                      </a:r>
                      <a:endParaRPr lang="en-MY" sz="1800" dirty="0">
                        <a:solidFill>
                          <a:srgbClr val="000000"/>
                        </a:solidFill>
                        <a:effectLst/>
                        <a:latin typeface="verdana" panose="020B0604030504040204" pitchFamily="34" charset="0"/>
                      </a:endParaRPr>
                    </a:p>
                  </a:txBody>
                  <a:tcPr marL="68450" marR="68450" marT="68450" marB="68450"/>
                </a:tc>
                <a:tc>
                  <a:txBody>
                    <a:bodyPr/>
                    <a:lstStyle/>
                    <a:p>
                      <a:pPr algn="l" fontAlgn="t"/>
                      <a:r>
                        <a:rPr lang="en-MY" sz="1800" dirty="0">
                          <a:effectLst/>
                        </a:rPr>
                        <a:t>It may generate different HTML for each of the request.</a:t>
                      </a:r>
                      <a:endParaRPr lang="en-MY" sz="1800" dirty="0">
                        <a:solidFill>
                          <a:srgbClr val="000000"/>
                        </a:solidFill>
                        <a:effectLst/>
                        <a:latin typeface="verdana" panose="020B0604030504040204" pitchFamily="34" charset="0"/>
                      </a:endParaRPr>
                    </a:p>
                  </a:txBody>
                  <a:tcPr marL="68450" marR="68450" marT="68450" marB="68450"/>
                </a:tc>
                <a:extLst>
                  <a:ext uri="{0D108BD9-81ED-4DB2-BD59-A6C34878D82A}">
                    <a16:rowId xmlns:a16="http://schemas.microsoft.com/office/drawing/2014/main" val="1277129591"/>
                  </a:ext>
                </a:extLst>
              </a:tr>
            </a:tbl>
          </a:graphicData>
        </a:graphic>
      </p:graphicFrame>
      <p:pic>
        <p:nvPicPr>
          <p:cNvPr id="9" name="Picture 8">
            <a:extLst>
              <a:ext uri="{FF2B5EF4-FFF2-40B4-BE49-F238E27FC236}">
                <a16:creationId xmlns:a16="http://schemas.microsoft.com/office/drawing/2014/main" id="{9656EA43-7679-E760-34DA-F8D83EFF2F4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987" y="5711577"/>
            <a:ext cx="1222425" cy="1096206"/>
          </a:xfrm>
          <a:prstGeom prst="rect">
            <a:avLst/>
          </a:prstGeom>
        </p:spPr>
      </p:pic>
      <p:pic>
        <p:nvPicPr>
          <p:cNvPr id="10" name="Picture 9">
            <a:extLst>
              <a:ext uri="{FF2B5EF4-FFF2-40B4-BE49-F238E27FC236}">
                <a16:creationId xmlns:a16="http://schemas.microsoft.com/office/drawing/2014/main" id="{89F1ADBF-3ECF-27BC-4294-B75426BC7CD8}"/>
              </a:ext>
            </a:extLst>
          </p:cNvPr>
          <p:cNvPicPr>
            <a:picLocks noChangeAspect="1"/>
          </p:cNvPicPr>
          <p:nvPr/>
        </p:nvPicPr>
        <p:blipFill>
          <a:blip r:embed="rId5"/>
          <a:stretch>
            <a:fillRect/>
          </a:stretch>
        </p:blipFill>
        <p:spPr>
          <a:xfrm>
            <a:off x="2016035" y="6151842"/>
            <a:ext cx="9902229" cy="204838"/>
          </a:xfrm>
          <a:prstGeom prst="rect">
            <a:avLst/>
          </a:prstGeom>
        </p:spPr>
      </p:pic>
      <p:sp>
        <p:nvSpPr>
          <p:cNvPr id="7" name="TextBox 6">
            <a:extLst>
              <a:ext uri="{FF2B5EF4-FFF2-40B4-BE49-F238E27FC236}">
                <a16:creationId xmlns:a16="http://schemas.microsoft.com/office/drawing/2014/main" id="{2A2FD0FA-7C84-51EF-A3BF-F463882098B5}"/>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Slide Number Placeholder 7">
            <a:extLst>
              <a:ext uri="{FF2B5EF4-FFF2-40B4-BE49-F238E27FC236}">
                <a16:creationId xmlns:a16="http://schemas.microsoft.com/office/drawing/2014/main" id="{55C24CC7-79C4-8AD4-130F-0749A684D33E}"/>
              </a:ext>
            </a:extLst>
          </p:cNvPr>
          <p:cNvSpPr>
            <a:spLocks noGrp="1"/>
          </p:cNvSpPr>
          <p:nvPr>
            <p:ph type="sldNum" sz="quarter" idx="12"/>
          </p:nvPr>
        </p:nvSpPr>
        <p:spPr/>
        <p:txBody>
          <a:bodyPr/>
          <a:lstStyle/>
          <a:p>
            <a:fld id="{720AAE3E-BBAC-47F7-BC9E-0149C11A20BA}" type="slidenum">
              <a:rPr lang="en-US" smtClean="0"/>
              <a:t>8</a:t>
            </a:fld>
            <a:endParaRPr lang="en-US"/>
          </a:p>
        </p:txBody>
      </p:sp>
    </p:spTree>
    <p:extLst>
      <p:ext uri="{BB962C8B-B14F-4D97-AF65-F5344CB8AC3E}">
        <p14:creationId xmlns:p14="http://schemas.microsoft.com/office/powerpoint/2010/main" val="8063933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0EC4DF79-E782-AEBD-F76E-1729A206FA5D}"/>
              </a:ext>
            </a:extLst>
          </p:cNvPr>
          <p:cNvGraphicFramePr>
            <a:graphicFrameLocks noGrp="1"/>
          </p:cNvGraphicFramePr>
          <p:nvPr>
            <p:ph idx="1"/>
            <p:extLst>
              <p:ext uri="{D42A27DB-BD31-4B8C-83A1-F6EECF244321}">
                <p14:modId xmlns:p14="http://schemas.microsoft.com/office/powerpoint/2010/main" val="3020568538"/>
              </p:ext>
            </p:extLst>
          </p:nvPr>
        </p:nvGraphicFramePr>
        <p:xfrm>
          <a:off x="1133764" y="2377440"/>
          <a:ext cx="9441874" cy="2103120"/>
        </p:xfrm>
        <a:graphic>
          <a:graphicData uri="http://schemas.openxmlformats.org/drawingml/2006/table">
            <a:tbl>
              <a:tblPr firstRow="1" bandRow="1">
                <a:tableStyleId>{5C22544A-7EE6-4342-B048-85BDC9FD1C3A}</a:tableStyleId>
              </a:tblPr>
              <a:tblGrid>
                <a:gridCol w="4720937">
                  <a:extLst>
                    <a:ext uri="{9D8B030D-6E8A-4147-A177-3AD203B41FA5}">
                      <a16:colId xmlns:a16="http://schemas.microsoft.com/office/drawing/2014/main" val="123412883"/>
                    </a:ext>
                  </a:extLst>
                </a:gridCol>
                <a:gridCol w="4720937">
                  <a:extLst>
                    <a:ext uri="{9D8B030D-6E8A-4147-A177-3AD203B41FA5}">
                      <a16:colId xmlns:a16="http://schemas.microsoft.com/office/drawing/2014/main" val="3709249474"/>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MY" sz="1800" dirty="0">
                          <a:effectLst/>
                          <a:latin typeface="+mn-lt"/>
                        </a:rPr>
                        <a:t>The content is only changed when someone publishes and updates the file (sends it to the web server).</a:t>
                      </a:r>
                      <a:endParaRPr lang="en-MY" sz="1800" dirty="0">
                        <a:solidFill>
                          <a:srgbClr val="000000"/>
                        </a:solidFill>
                        <a:effectLst/>
                        <a:latin typeface="+mn-lt"/>
                      </a:endParaRPr>
                    </a:p>
                    <a:p>
                      <a:endParaRPr lang="en-US"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MY" sz="1800" dirty="0">
                          <a:effectLst/>
                          <a:latin typeface="+mn-lt"/>
                        </a:rPr>
                        <a:t>The page contains "server-side" code which allows the server to generate the unique content when the page is loaded.</a:t>
                      </a:r>
                      <a:endParaRPr lang="en-MY" sz="1800" dirty="0">
                        <a:solidFill>
                          <a:srgbClr val="000000"/>
                        </a:solidFill>
                        <a:effectLst/>
                        <a:latin typeface="+mn-lt"/>
                      </a:endParaRPr>
                    </a:p>
                    <a:p>
                      <a:endParaRPr lang="en-US" dirty="0">
                        <a:latin typeface="+mn-lt"/>
                      </a:endParaRPr>
                    </a:p>
                  </a:txBody>
                  <a:tcPr/>
                </a:tc>
                <a:extLst>
                  <a:ext uri="{0D108BD9-81ED-4DB2-BD59-A6C34878D82A}">
                    <a16:rowId xmlns:a16="http://schemas.microsoft.com/office/drawing/2014/main" val="105315731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MY" sz="1800" dirty="0">
                          <a:effectLst/>
                          <a:latin typeface="+mn-lt"/>
                        </a:rPr>
                        <a:t>Flexibility is the main advantage of static website.</a:t>
                      </a:r>
                      <a:endParaRPr lang="en-MY" sz="1800" dirty="0">
                        <a:solidFill>
                          <a:srgbClr val="000000"/>
                        </a:solidFill>
                        <a:effectLst/>
                        <a:latin typeface="+mn-lt"/>
                      </a:endParaRPr>
                    </a:p>
                    <a:p>
                      <a:endParaRPr lang="en-US"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MY" sz="1800" dirty="0">
                          <a:effectLst/>
                          <a:latin typeface="+mn-lt"/>
                        </a:rPr>
                        <a:t>Content Management System (CMS) is the main advantage of dynamic website</a:t>
                      </a:r>
                      <a:endParaRPr lang="en-MY" sz="1800" dirty="0">
                        <a:solidFill>
                          <a:srgbClr val="000000"/>
                        </a:solidFill>
                        <a:effectLst/>
                        <a:latin typeface="+mn-lt"/>
                      </a:endParaRPr>
                    </a:p>
                    <a:p>
                      <a:endParaRPr lang="en-US" dirty="0">
                        <a:latin typeface="+mn-lt"/>
                      </a:endParaRPr>
                    </a:p>
                  </a:txBody>
                  <a:tcPr/>
                </a:tc>
                <a:extLst>
                  <a:ext uri="{0D108BD9-81ED-4DB2-BD59-A6C34878D82A}">
                    <a16:rowId xmlns:a16="http://schemas.microsoft.com/office/drawing/2014/main" val="4122770488"/>
                  </a:ext>
                </a:extLst>
              </a:tr>
            </a:tbl>
          </a:graphicData>
        </a:graphic>
      </p:graphicFrame>
      <p:pic>
        <p:nvPicPr>
          <p:cNvPr id="5" name="Picture 4">
            <a:extLst>
              <a:ext uri="{FF2B5EF4-FFF2-40B4-BE49-F238E27FC236}">
                <a16:creationId xmlns:a16="http://schemas.microsoft.com/office/drawing/2014/main" id="{8C09A88B-7EF5-322B-C6C6-18C930F49620}"/>
              </a:ext>
            </a:extLst>
          </p:cNvPr>
          <p:cNvPicPr>
            <a:picLocks noChangeAspect="1"/>
          </p:cNvPicPr>
          <p:nvPr/>
        </p:nvPicPr>
        <p:blipFill>
          <a:blip r:embed="rId2"/>
          <a:stretch>
            <a:fillRect/>
          </a:stretch>
        </p:blipFill>
        <p:spPr>
          <a:xfrm>
            <a:off x="0" y="0"/>
            <a:ext cx="9533101" cy="1610200"/>
          </a:xfrm>
          <a:prstGeom prst="rect">
            <a:avLst/>
          </a:prstGeom>
        </p:spPr>
      </p:pic>
      <p:sp>
        <p:nvSpPr>
          <p:cNvPr id="7" name="TextBox 6">
            <a:extLst>
              <a:ext uri="{FF2B5EF4-FFF2-40B4-BE49-F238E27FC236}">
                <a16:creationId xmlns:a16="http://schemas.microsoft.com/office/drawing/2014/main" id="{46E2571D-1D55-ABCC-0E61-D8C60477CEFB}"/>
              </a:ext>
            </a:extLst>
          </p:cNvPr>
          <p:cNvSpPr txBox="1"/>
          <p:nvPr/>
        </p:nvSpPr>
        <p:spPr>
          <a:xfrm>
            <a:off x="2624281" y="599652"/>
            <a:ext cx="6742563" cy="523220"/>
          </a:xfrm>
          <a:prstGeom prst="rect">
            <a:avLst/>
          </a:prstGeom>
          <a:noFill/>
        </p:spPr>
        <p:txBody>
          <a:bodyPr wrap="square">
            <a:spAutoFit/>
          </a:bodyPr>
          <a:lstStyle/>
          <a:p>
            <a:r>
              <a:rPr lang="en-MY" sz="2800" dirty="0">
                <a:solidFill>
                  <a:schemeClr val="bg1"/>
                </a:solidFill>
                <a:cs typeface="Tajawal Medium" panose="00000600000000000000" pitchFamily="2" charset="-78"/>
              </a:rPr>
              <a:t>Static Website vs Dynamic Website (cont.)</a:t>
            </a:r>
            <a:endParaRPr lang="en-US" sz="2800" dirty="0">
              <a:solidFill>
                <a:schemeClr val="bg1"/>
              </a:solidFill>
              <a:cs typeface="Tajawal Medium" panose="00000600000000000000" pitchFamily="2" charset="-78"/>
            </a:endParaRPr>
          </a:p>
        </p:txBody>
      </p:sp>
      <p:pic>
        <p:nvPicPr>
          <p:cNvPr id="2" name="Picture 1">
            <a:extLst>
              <a:ext uri="{FF2B5EF4-FFF2-40B4-BE49-F238E27FC236}">
                <a16:creationId xmlns:a16="http://schemas.microsoft.com/office/drawing/2014/main" id="{A49A769C-FCE4-B93C-0033-2874E432B2C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11577"/>
            <a:ext cx="1222425" cy="1096206"/>
          </a:xfrm>
          <a:prstGeom prst="rect">
            <a:avLst/>
          </a:prstGeom>
        </p:spPr>
      </p:pic>
      <p:pic>
        <p:nvPicPr>
          <p:cNvPr id="3" name="Picture 2">
            <a:extLst>
              <a:ext uri="{FF2B5EF4-FFF2-40B4-BE49-F238E27FC236}">
                <a16:creationId xmlns:a16="http://schemas.microsoft.com/office/drawing/2014/main" id="{750F0E42-41DF-B6E5-2A10-9E2A65A33E71}"/>
              </a:ext>
            </a:extLst>
          </p:cNvPr>
          <p:cNvPicPr>
            <a:picLocks noChangeAspect="1"/>
          </p:cNvPicPr>
          <p:nvPr/>
        </p:nvPicPr>
        <p:blipFill>
          <a:blip r:embed="rId4"/>
          <a:stretch>
            <a:fillRect/>
          </a:stretch>
        </p:blipFill>
        <p:spPr>
          <a:xfrm>
            <a:off x="2016035" y="6151842"/>
            <a:ext cx="9902229" cy="204838"/>
          </a:xfrm>
          <a:prstGeom prst="rect">
            <a:avLst/>
          </a:prstGeom>
        </p:spPr>
      </p:pic>
      <p:sp>
        <p:nvSpPr>
          <p:cNvPr id="8" name="TextBox 7">
            <a:extLst>
              <a:ext uri="{FF2B5EF4-FFF2-40B4-BE49-F238E27FC236}">
                <a16:creationId xmlns:a16="http://schemas.microsoft.com/office/drawing/2014/main" id="{FF36B7CD-C9AD-DC5E-AC0A-A2B5E866EC5A}"/>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DFF9DA2E-46F8-E20D-C4C8-19DD39B1C7CF}"/>
              </a:ext>
            </a:extLst>
          </p:cNvPr>
          <p:cNvSpPr>
            <a:spLocks noGrp="1"/>
          </p:cNvSpPr>
          <p:nvPr>
            <p:ph type="sldNum" sz="quarter" idx="12"/>
          </p:nvPr>
        </p:nvSpPr>
        <p:spPr/>
        <p:txBody>
          <a:bodyPr/>
          <a:lstStyle/>
          <a:p>
            <a:fld id="{720AAE3E-BBAC-47F7-BC9E-0149C11A20BA}" type="slidenum">
              <a:rPr lang="en-US" smtClean="0"/>
              <a:t>9</a:t>
            </a:fld>
            <a:endParaRPr lang="en-US"/>
          </a:p>
        </p:txBody>
      </p:sp>
    </p:spTree>
    <p:extLst>
      <p:ext uri="{BB962C8B-B14F-4D97-AF65-F5344CB8AC3E}">
        <p14:creationId xmlns:p14="http://schemas.microsoft.com/office/powerpoint/2010/main" val="641504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49318" y="1510291"/>
            <a:ext cx="9701645" cy="4547609"/>
          </a:xfrm>
        </p:spPr>
        <p:txBody>
          <a:bodyPr>
            <a:normAutofit/>
          </a:bodyPr>
          <a:lstStyle/>
          <a:p>
            <a:pPr marL="0" indent="0" algn="just">
              <a:lnSpc>
                <a:spcPct val="170000"/>
              </a:lnSpc>
              <a:buNone/>
            </a:pPr>
            <a:r>
              <a:rPr lang="en-MY" sz="1800" b="1" dirty="0"/>
              <a:t>The commonly used content types are given below:</a:t>
            </a:r>
          </a:p>
          <a:p>
            <a:pPr algn="just">
              <a:lnSpc>
                <a:spcPct val="170000"/>
              </a:lnSpc>
            </a:pPr>
            <a:r>
              <a:rPr lang="en-MY" sz="1800" dirty="0"/>
              <a:t>text/html</a:t>
            </a:r>
          </a:p>
          <a:p>
            <a:pPr algn="just">
              <a:lnSpc>
                <a:spcPct val="170000"/>
              </a:lnSpc>
            </a:pPr>
            <a:r>
              <a:rPr lang="en-MY" sz="1800" dirty="0"/>
              <a:t>text/plain</a:t>
            </a:r>
          </a:p>
          <a:p>
            <a:pPr algn="just">
              <a:lnSpc>
                <a:spcPct val="170000"/>
              </a:lnSpc>
            </a:pPr>
            <a:r>
              <a:rPr lang="en-MY" sz="1800" dirty="0"/>
              <a:t>application/</a:t>
            </a:r>
            <a:r>
              <a:rPr lang="en-MY" sz="1800" dirty="0" err="1"/>
              <a:t>msword</a:t>
            </a:r>
            <a:endParaRPr lang="en-MY" sz="1800" dirty="0"/>
          </a:p>
          <a:p>
            <a:pPr algn="just">
              <a:lnSpc>
                <a:spcPct val="170000"/>
              </a:lnSpc>
            </a:pPr>
            <a:r>
              <a:rPr lang="en-MY" sz="1800" dirty="0"/>
              <a:t>application/vnd.ms-excel</a:t>
            </a:r>
          </a:p>
          <a:p>
            <a:pPr algn="just">
              <a:lnSpc>
                <a:spcPct val="170000"/>
              </a:lnSpc>
            </a:pPr>
            <a:r>
              <a:rPr lang="en-MY" sz="1800" dirty="0"/>
              <a:t>application/jar</a:t>
            </a:r>
          </a:p>
          <a:p>
            <a:pPr algn="just">
              <a:lnSpc>
                <a:spcPct val="170000"/>
              </a:lnSpc>
            </a:pPr>
            <a:endParaRPr lang="en-MY" sz="1800" dirty="0"/>
          </a:p>
          <a:p>
            <a:pPr algn="just">
              <a:lnSpc>
                <a:spcPct val="170000"/>
              </a:lnSpc>
            </a:pPr>
            <a:endParaRPr lang="en-MY" sz="1050" dirty="0"/>
          </a:p>
        </p:txBody>
      </p:sp>
      <p:pic>
        <p:nvPicPr>
          <p:cNvPr id="6" name="Picture 5">
            <a:extLst>
              <a:ext uri="{FF2B5EF4-FFF2-40B4-BE49-F238E27FC236}">
                <a16:creationId xmlns:a16="http://schemas.microsoft.com/office/drawing/2014/main" id="{77D5FF0A-A2B5-24D9-3C87-C1AE8C01641B}"/>
              </a:ext>
            </a:extLst>
          </p:cNvPr>
          <p:cNvPicPr>
            <a:picLocks noChangeAspect="1"/>
          </p:cNvPicPr>
          <p:nvPr/>
        </p:nvPicPr>
        <p:blipFill>
          <a:blip r:embed="rId3"/>
          <a:stretch>
            <a:fillRect/>
          </a:stretch>
        </p:blipFill>
        <p:spPr>
          <a:xfrm>
            <a:off x="0" y="0"/>
            <a:ext cx="9533101" cy="1610200"/>
          </a:xfrm>
          <a:prstGeom prst="rect">
            <a:avLst/>
          </a:prstGeom>
        </p:spPr>
      </p:pic>
      <p:sp>
        <p:nvSpPr>
          <p:cNvPr id="8" name="TextBox 7">
            <a:extLst>
              <a:ext uri="{FF2B5EF4-FFF2-40B4-BE49-F238E27FC236}">
                <a16:creationId xmlns:a16="http://schemas.microsoft.com/office/drawing/2014/main" id="{2D6E5A55-B218-1B5D-EF70-D894232C36EE}"/>
              </a:ext>
            </a:extLst>
          </p:cNvPr>
          <p:cNvSpPr txBox="1"/>
          <p:nvPr/>
        </p:nvSpPr>
        <p:spPr>
          <a:xfrm>
            <a:off x="2445327" y="620434"/>
            <a:ext cx="7585046" cy="523220"/>
          </a:xfrm>
          <a:prstGeom prst="rect">
            <a:avLst/>
          </a:prstGeom>
          <a:noFill/>
        </p:spPr>
        <p:txBody>
          <a:bodyPr wrap="square">
            <a:spAutoFit/>
          </a:bodyPr>
          <a:lstStyle/>
          <a:p>
            <a:r>
              <a:rPr lang="fr-FR" sz="2800" dirty="0">
                <a:solidFill>
                  <a:schemeClr val="bg1"/>
                </a:solidFill>
              </a:rPr>
              <a:t>MIME (Multipurpose internet Mail Extension)</a:t>
            </a:r>
            <a:endParaRPr lang="en-US" sz="2800" dirty="0">
              <a:solidFill>
                <a:schemeClr val="bg1"/>
              </a:solidFill>
            </a:endParaRPr>
          </a:p>
        </p:txBody>
      </p:sp>
      <p:sp>
        <p:nvSpPr>
          <p:cNvPr id="7" name="TextBox 6">
            <a:extLst>
              <a:ext uri="{FF2B5EF4-FFF2-40B4-BE49-F238E27FC236}">
                <a16:creationId xmlns:a16="http://schemas.microsoft.com/office/drawing/2014/main" id="{5F3C742D-9977-C937-76A7-137DF10FCC2D}"/>
              </a:ext>
            </a:extLst>
          </p:cNvPr>
          <p:cNvSpPr txBox="1"/>
          <p:nvPr/>
        </p:nvSpPr>
        <p:spPr>
          <a:xfrm>
            <a:off x="5112558" y="2106377"/>
            <a:ext cx="6096000" cy="2390013"/>
          </a:xfrm>
          <a:prstGeom prst="rect">
            <a:avLst/>
          </a:prstGeom>
          <a:noFill/>
        </p:spPr>
        <p:txBody>
          <a:bodyPr wrap="square">
            <a:spAutoFit/>
          </a:bodyPr>
          <a:lstStyle/>
          <a:p>
            <a:pPr marL="285750" indent="-285750" algn="just">
              <a:lnSpc>
                <a:spcPct val="170000"/>
              </a:lnSpc>
              <a:buFont typeface="Arial" panose="020B0604020202020204" pitchFamily="34" charset="0"/>
              <a:buChar char="•"/>
            </a:pPr>
            <a:r>
              <a:rPr lang="en-MY" sz="1800" dirty="0"/>
              <a:t>application/octet-stream</a:t>
            </a:r>
          </a:p>
          <a:p>
            <a:pPr marL="285750" indent="-285750" algn="just">
              <a:lnSpc>
                <a:spcPct val="170000"/>
              </a:lnSpc>
              <a:buFont typeface="Arial" panose="020B0604020202020204" pitchFamily="34" charset="0"/>
              <a:buChar char="•"/>
            </a:pPr>
            <a:r>
              <a:rPr lang="en-MY" sz="1800" dirty="0"/>
              <a:t>application/x-zip</a:t>
            </a:r>
          </a:p>
          <a:p>
            <a:pPr marL="285750" indent="-285750" algn="just">
              <a:lnSpc>
                <a:spcPct val="170000"/>
              </a:lnSpc>
              <a:buFont typeface="Arial" panose="020B0604020202020204" pitchFamily="34" charset="0"/>
              <a:buChar char="•"/>
            </a:pPr>
            <a:r>
              <a:rPr lang="en-MY" sz="1800" dirty="0"/>
              <a:t>images/jpeg</a:t>
            </a:r>
          </a:p>
          <a:p>
            <a:pPr marL="285750" indent="-285750" algn="just">
              <a:lnSpc>
                <a:spcPct val="170000"/>
              </a:lnSpc>
              <a:buFont typeface="Arial" panose="020B0604020202020204" pitchFamily="34" charset="0"/>
              <a:buChar char="•"/>
            </a:pPr>
            <a:r>
              <a:rPr lang="en-MY" sz="1800" dirty="0"/>
              <a:t>images/</a:t>
            </a:r>
            <a:r>
              <a:rPr lang="en-MY" sz="1800" dirty="0" err="1"/>
              <a:t>png</a:t>
            </a:r>
            <a:endParaRPr lang="en-MY" sz="1800" dirty="0"/>
          </a:p>
          <a:p>
            <a:pPr marL="285750" indent="-285750" algn="just">
              <a:lnSpc>
                <a:spcPct val="170000"/>
              </a:lnSpc>
              <a:buFont typeface="Arial" panose="020B0604020202020204" pitchFamily="34" charset="0"/>
              <a:buChar char="•"/>
            </a:pPr>
            <a:r>
              <a:rPr lang="en-MY" sz="1800" dirty="0"/>
              <a:t>images/gif</a:t>
            </a:r>
          </a:p>
        </p:txBody>
      </p:sp>
      <p:pic>
        <p:nvPicPr>
          <p:cNvPr id="9" name="Picture 8">
            <a:extLst>
              <a:ext uri="{FF2B5EF4-FFF2-40B4-BE49-F238E27FC236}">
                <a16:creationId xmlns:a16="http://schemas.microsoft.com/office/drawing/2014/main" id="{7B3B86FA-EA50-3EA3-860B-DE3BA044C16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10" name="Picture 9">
            <a:extLst>
              <a:ext uri="{FF2B5EF4-FFF2-40B4-BE49-F238E27FC236}">
                <a16:creationId xmlns:a16="http://schemas.microsoft.com/office/drawing/2014/main" id="{48D3995E-B813-6743-9C13-A781FDA1958F}"/>
              </a:ext>
            </a:extLst>
          </p:cNvPr>
          <p:cNvPicPr>
            <a:picLocks noChangeAspect="1"/>
          </p:cNvPicPr>
          <p:nvPr/>
        </p:nvPicPr>
        <p:blipFill>
          <a:blip r:embed="rId5"/>
          <a:stretch>
            <a:fillRect/>
          </a:stretch>
        </p:blipFill>
        <p:spPr>
          <a:xfrm>
            <a:off x="2016035" y="6162233"/>
            <a:ext cx="9902229" cy="204838"/>
          </a:xfrm>
          <a:prstGeom prst="rect">
            <a:avLst/>
          </a:prstGeom>
        </p:spPr>
      </p:pic>
      <p:sp>
        <p:nvSpPr>
          <p:cNvPr id="4" name="TextBox 3">
            <a:extLst>
              <a:ext uri="{FF2B5EF4-FFF2-40B4-BE49-F238E27FC236}">
                <a16:creationId xmlns:a16="http://schemas.microsoft.com/office/drawing/2014/main" id="{82E6733C-227A-28A0-506F-AF1D6C1D0200}"/>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3A3441CC-A16D-5B41-60B1-7E3E0CE1DDB3}"/>
              </a:ext>
            </a:extLst>
          </p:cNvPr>
          <p:cNvSpPr>
            <a:spLocks noGrp="1"/>
          </p:cNvSpPr>
          <p:nvPr>
            <p:ph type="sldNum" sz="quarter" idx="12"/>
          </p:nvPr>
        </p:nvSpPr>
        <p:spPr/>
        <p:txBody>
          <a:bodyPr/>
          <a:lstStyle/>
          <a:p>
            <a:fld id="{720AAE3E-BBAC-47F7-BC9E-0149C11A20BA}" type="slidenum">
              <a:rPr lang="en-US" smtClean="0"/>
              <a:t>10</a:t>
            </a:fld>
            <a:endParaRPr lang="en-US"/>
          </a:p>
        </p:txBody>
      </p:sp>
    </p:spTree>
    <p:extLst>
      <p:ext uri="{BB962C8B-B14F-4D97-AF65-F5344CB8AC3E}">
        <p14:creationId xmlns:p14="http://schemas.microsoft.com/office/powerpoint/2010/main" val="6890317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B4DAE2-A91B-D3FD-0D1D-FC92BF56C20D}"/>
              </a:ext>
            </a:extLst>
          </p:cNvPr>
          <p:cNvSpPr>
            <a:spLocks noGrp="1"/>
          </p:cNvSpPr>
          <p:nvPr>
            <p:ph idx="1"/>
          </p:nvPr>
        </p:nvSpPr>
        <p:spPr>
          <a:xfrm>
            <a:off x="545777" y="1810895"/>
            <a:ext cx="10713350" cy="4351338"/>
          </a:xfrm>
        </p:spPr>
        <p:txBody>
          <a:bodyPr>
            <a:noAutofit/>
          </a:bodyPr>
          <a:lstStyle/>
          <a:p>
            <a:pPr marL="285750" indent="-285750" algn="just">
              <a:lnSpc>
                <a:spcPct val="220000"/>
              </a:lnSpc>
            </a:pPr>
            <a:r>
              <a:rPr lang="en-MY" sz="1800" b="0" i="0" dirty="0">
                <a:effectLst/>
                <a:latin typeface="Arial" panose="020B0604020202020204" pitchFamily="34" charset="0"/>
              </a:rPr>
              <a:t>A</a:t>
            </a:r>
            <a:r>
              <a:rPr lang="en-MY" sz="1800" dirty="0">
                <a:cs typeface="Tajawal ExtraBold" panose="00000800000000000000" pitchFamily="2" charset="-78"/>
              </a:rPr>
              <a:t> web server is computer software and the underlying hardware that accepts requests via HTTP (the network protocol created to distribute web content) or its secure variant HTTPS. </a:t>
            </a:r>
          </a:p>
          <a:p>
            <a:pPr marL="285750" indent="-285750" algn="just">
              <a:lnSpc>
                <a:spcPct val="220000"/>
              </a:lnSpc>
            </a:pPr>
            <a:r>
              <a:rPr lang="en-MY" sz="1800" dirty="0">
                <a:cs typeface="Tajawal ExtraBold" panose="00000800000000000000" pitchFamily="2" charset="-78"/>
              </a:rPr>
              <a:t>A user agent, commonly a web browser or web crawler, initiates communication by making a request for a web page or other resource using HTTP/HTTPS, and the server responds with the content of that resource or an error message. </a:t>
            </a:r>
          </a:p>
        </p:txBody>
      </p:sp>
      <p:pic>
        <p:nvPicPr>
          <p:cNvPr id="4" name="Picture 3">
            <a:extLst>
              <a:ext uri="{FF2B5EF4-FFF2-40B4-BE49-F238E27FC236}">
                <a16:creationId xmlns:a16="http://schemas.microsoft.com/office/drawing/2014/main" id="{0BCDBC01-51EF-76E7-B972-8FC3A157EA31}"/>
              </a:ext>
            </a:extLst>
          </p:cNvPr>
          <p:cNvPicPr>
            <a:picLocks noChangeAspect="1"/>
          </p:cNvPicPr>
          <p:nvPr/>
        </p:nvPicPr>
        <p:blipFill>
          <a:blip r:embed="rId3"/>
          <a:stretch>
            <a:fillRect/>
          </a:stretch>
        </p:blipFill>
        <p:spPr>
          <a:xfrm>
            <a:off x="0" y="0"/>
            <a:ext cx="9533101" cy="1610200"/>
          </a:xfrm>
          <a:prstGeom prst="rect">
            <a:avLst/>
          </a:prstGeom>
        </p:spPr>
      </p:pic>
      <p:pic>
        <p:nvPicPr>
          <p:cNvPr id="5" name="Picture 4">
            <a:extLst>
              <a:ext uri="{FF2B5EF4-FFF2-40B4-BE49-F238E27FC236}">
                <a16:creationId xmlns:a16="http://schemas.microsoft.com/office/drawing/2014/main" id="{063B6774-B3CB-6623-BCED-17D8A757D04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6" name="Picture 5">
            <a:extLst>
              <a:ext uri="{FF2B5EF4-FFF2-40B4-BE49-F238E27FC236}">
                <a16:creationId xmlns:a16="http://schemas.microsoft.com/office/drawing/2014/main" id="{B0D2A27D-AA80-9771-58FC-6D749BA92E19}"/>
              </a:ext>
            </a:extLst>
          </p:cNvPr>
          <p:cNvPicPr>
            <a:picLocks noChangeAspect="1"/>
          </p:cNvPicPr>
          <p:nvPr/>
        </p:nvPicPr>
        <p:blipFill>
          <a:blip r:embed="rId5"/>
          <a:stretch>
            <a:fillRect/>
          </a:stretch>
        </p:blipFill>
        <p:spPr>
          <a:xfrm>
            <a:off x="2016035" y="6162233"/>
            <a:ext cx="9902229" cy="204838"/>
          </a:xfrm>
          <a:prstGeom prst="rect">
            <a:avLst/>
          </a:prstGeom>
        </p:spPr>
      </p:pic>
      <p:sp>
        <p:nvSpPr>
          <p:cNvPr id="8" name="TextBox 7">
            <a:extLst>
              <a:ext uri="{FF2B5EF4-FFF2-40B4-BE49-F238E27FC236}">
                <a16:creationId xmlns:a16="http://schemas.microsoft.com/office/drawing/2014/main" id="{4E01DC6D-F4BA-9533-206B-88CD85E9969A}"/>
              </a:ext>
            </a:extLst>
          </p:cNvPr>
          <p:cNvSpPr txBox="1"/>
          <p:nvPr/>
        </p:nvSpPr>
        <p:spPr>
          <a:xfrm>
            <a:off x="2624090" y="584708"/>
            <a:ext cx="6134986" cy="461665"/>
          </a:xfrm>
          <a:prstGeom prst="rect">
            <a:avLst/>
          </a:prstGeom>
          <a:noFill/>
        </p:spPr>
        <p:txBody>
          <a:bodyPr wrap="square">
            <a:spAutoFit/>
          </a:bodyPr>
          <a:lstStyle/>
          <a:p>
            <a:r>
              <a:rPr lang="en-MY" sz="2400" dirty="0">
                <a:solidFill>
                  <a:schemeClr val="bg1"/>
                </a:solidFill>
                <a:cs typeface="Tajawal ExtraBold" panose="00000800000000000000" pitchFamily="2" charset="-78"/>
              </a:rPr>
              <a:t>Web server </a:t>
            </a:r>
            <a:endParaRPr lang="en-US" sz="2400" dirty="0">
              <a:solidFill>
                <a:schemeClr val="bg1"/>
              </a:solidFill>
            </a:endParaRPr>
          </a:p>
        </p:txBody>
      </p:sp>
      <p:sp>
        <p:nvSpPr>
          <p:cNvPr id="9" name="TextBox 8">
            <a:extLst>
              <a:ext uri="{FF2B5EF4-FFF2-40B4-BE49-F238E27FC236}">
                <a16:creationId xmlns:a16="http://schemas.microsoft.com/office/drawing/2014/main" id="{C26406DE-E339-67E5-100B-DA337342AF4C}"/>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a:extLst>
              <a:ext uri="{FF2B5EF4-FFF2-40B4-BE49-F238E27FC236}">
                <a16:creationId xmlns:a16="http://schemas.microsoft.com/office/drawing/2014/main" id="{86125001-1F12-D373-D027-C04A3721F118}"/>
              </a:ext>
            </a:extLst>
          </p:cNvPr>
          <p:cNvSpPr>
            <a:spLocks noGrp="1"/>
          </p:cNvSpPr>
          <p:nvPr>
            <p:ph type="sldNum" sz="quarter" idx="12"/>
          </p:nvPr>
        </p:nvSpPr>
        <p:spPr/>
        <p:txBody>
          <a:bodyPr/>
          <a:lstStyle/>
          <a:p>
            <a:fld id="{720AAE3E-BBAC-47F7-BC9E-0149C11A20BA}" type="slidenum">
              <a:rPr lang="en-US" smtClean="0"/>
              <a:t>11</a:t>
            </a:fld>
            <a:endParaRPr lang="en-US"/>
          </a:p>
        </p:txBody>
      </p:sp>
    </p:spTree>
    <p:extLst>
      <p:ext uri="{BB962C8B-B14F-4D97-AF65-F5344CB8AC3E}">
        <p14:creationId xmlns:p14="http://schemas.microsoft.com/office/powerpoint/2010/main" val="17415479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1082D9B-5C43-CB6D-2F06-19716525CF0E}"/>
              </a:ext>
            </a:extLst>
          </p:cNvPr>
          <p:cNvSpPr>
            <a:spLocks noGrp="1"/>
          </p:cNvSpPr>
          <p:nvPr>
            <p:ph idx="1"/>
          </p:nvPr>
        </p:nvSpPr>
        <p:spPr>
          <a:xfrm>
            <a:off x="753139" y="1723036"/>
            <a:ext cx="10515600" cy="4351338"/>
          </a:xfrm>
        </p:spPr>
        <p:txBody>
          <a:bodyPr>
            <a:noAutofit/>
          </a:bodyPr>
          <a:lstStyle/>
          <a:p>
            <a:pPr marL="285750" indent="-285750" algn="just">
              <a:lnSpc>
                <a:spcPct val="220000"/>
              </a:lnSpc>
            </a:pPr>
            <a:r>
              <a:rPr lang="en-MY" sz="1800" dirty="0">
                <a:cs typeface="Tajawal ExtraBold" panose="00000800000000000000" pitchFamily="2" charset="-78"/>
              </a:rPr>
              <a:t>A resource sent from a web server can be a pre-existing file (static content) available to the web server, or it can be generated at the time of the request (dynamic content) by another program that communicates with the server software. </a:t>
            </a:r>
          </a:p>
          <a:p>
            <a:pPr marL="285750" indent="-285750" algn="just">
              <a:lnSpc>
                <a:spcPct val="220000"/>
              </a:lnSpc>
            </a:pPr>
            <a:r>
              <a:rPr lang="en-MY" sz="1800" dirty="0">
                <a:cs typeface="Tajawal ExtraBold" panose="00000800000000000000" pitchFamily="2" charset="-78"/>
              </a:rPr>
              <a:t>A web server can also accept, and store resources sent from the user agent if configured to do so.</a:t>
            </a:r>
          </a:p>
          <a:p>
            <a:pPr marL="285750" indent="-285750" algn="just">
              <a:lnSpc>
                <a:spcPct val="220000"/>
              </a:lnSpc>
            </a:pPr>
            <a:r>
              <a:rPr lang="en-MY" sz="1800" dirty="0">
                <a:cs typeface="Tajawal ExtraBold" panose="00000800000000000000" pitchFamily="2" charset="-78"/>
              </a:rPr>
              <a:t>The hardware used to run a web server can vary according to the volume of requests that it needs to handle.</a:t>
            </a:r>
          </a:p>
          <a:p>
            <a:pPr marL="285750" indent="-285750" algn="just">
              <a:lnSpc>
                <a:spcPct val="220000"/>
              </a:lnSpc>
            </a:pPr>
            <a:endParaRPr lang="en-MY" sz="1800" dirty="0">
              <a:cs typeface="Tajawal ExtraBold" panose="00000800000000000000" pitchFamily="2" charset="-78"/>
            </a:endParaRPr>
          </a:p>
          <a:p>
            <a:endParaRPr lang="en-US" sz="1800" dirty="0"/>
          </a:p>
        </p:txBody>
      </p:sp>
      <p:pic>
        <p:nvPicPr>
          <p:cNvPr id="4" name="Picture 3">
            <a:extLst>
              <a:ext uri="{FF2B5EF4-FFF2-40B4-BE49-F238E27FC236}">
                <a16:creationId xmlns:a16="http://schemas.microsoft.com/office/drawing/2014/main" id="{D7C298EE-DF9E-0EBE-C45B-3F8A47AA92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5" name="Picture 4">
            <a:extLst>
              <a:ext uri="{FF2B5EF4-FFF2-40B4-BE49-F238E27FC236}">
                <a16:creationId xmlns:a16="http://schemas.microsoft.com/office/drawing/2014/main" id="{E0B8BC26-922C-F4C8-C020-AA9632232726}"/>
              </a:ext>
            </a:extLst>
          </p:cNvPr>
          <p:cNvPicPr>
            <a:picLocks noChangeAspect="1"/>
          </p:cNvPicPr>
          <p:nvPr/>
        </p:nvPicPr>
        <p:blipFill>
          <a:blip r:embed="rId4"/>
          <a:stretch>
            <a:fillRect/>
          </a:stretch>
        </p:blipFill>
        <p:spPr>
          <a:xfrm>
            <a:off x="2016035" y="6162233"/>
            <a:ext cx="9902229" cy="204838"/>
          </a:xfrm>
          <a:prstGeom prst="rect">
            <a:avLst/>
          </a:prstGeom>
        </p:spPr>
      </p:pic>
      <p:pic>
        <p:nvPicPr>
          <p:cNvPr id="6" name="Picture 5">
            <a:extLst>
              <a:ext uri="{FF2B5EF4-FFF2-40B4-BE49-F238E27FC236}">
                <a16:creationId xmlns:a16="http://schemas.microsoft.com/office/drawing/2014/main" id="{42B0D615-E97F-B1DB-747D-7F534F8B8EA8}"/>
              </a:ext>
            </a:extLst>
          </p:cNvPr>
          <p:cNvPicPr>
            <a:picLocks noChangeAspect="1"/>
          </p:cNvPicPr>
          <p:nvPr/>
        </p:nvPicPr>
        <p:blipFill>
          <a:blip r:embed="rId5"/>
          <a:stretch>
            <a:fillRect/>
          </a:stretch>
        </p:blipFill>
        <p:spPr>
          <a:xfrm>
            <a:off x="0" y="0"/>
            <a:ext cx="9533101" cy="1610200"/>
          </a:xfrm>
          <a:prstGeom prst="rect">
            <a:avLst/>
          </a:prstGeom>
        </p:spPr>
      </p:pic>
      <p:sp>
        <p:nvSpPr>
          <p:cNvPr id="8" name="TextBox 7">
            <a:extLst>
              <a:ext uri="{FF2B5EF4-FFF2-40B4-BE49-F238E27FC236}">
                <a16:creationId xmlns:a16="http://schemas.microsoft.com/office/drawing/2014/main" id="{BCA52E9F-347A-7967-4B8D-73F384244E63}"/>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A854852-B4EA-9221-BF65-8F9CF0C8D1A9}"/>
              </a:ext>
            </a:extLst>
          </p:cNvPr>
          <p:cNvSpPr txBox="1"/>
          <p:nvPr/>
        </p:nvSpPr>
        <p:spPr>
          <a:xfrm>
            <a:off x="2624090" y="584708"/>
            <a:ext cx="6134986" cy="461665"/>
          </a:xfrm>
          <a:prstGeom prst="rect">
            <a:avLst/>
          </a:prstGeom>
          <a:noFill/>
        </p:spPr>
        <p:txBody>
          <a:bodyPr wrap="square">
            <a:spAutoFit/>
          </a:bodyPr>
          <a:lstStyle/>
          <a:p>
            <a:r>
              <a:rPr lang="en-MY" sz="2400" dirty="0">
                <a:solidFill>
                  <a:schemeClr val="bg1"/>
                </a:solidFill>
                <a:cs typeface="Tajawal ExtraBold" panose="00000800000000000000" pitchFamily="2" charset="-78"/>
              </a:rPr>
              <a:t>Web server (cont.) </a:t>
            </a:r>
            <a:endParaRPr lang="en-US" sz="2400" dirty="0">
              <a:solidFill>
                <a:schemeClr val="bg1"/>
              </a:solidFill>
            </a:endParaRPr>
          </a:p>
        </p:txBody>
      </p:sp>
      <p:sp>
        <p:nvSpPr>
          <p:cNvPr id="10" name="Slide Number Placeholder 9">
            <a:extLst>
              <a:ext uri="{FF2B5EF4-FFF2-40B4-BE49-F238E27FC236}">
                <a16:creationId xmlns:a16="http://schemas.microsoft.com/office/drawing/2014/main" id="{6464EB74-546A-CFC4-D69C-B276FDCAE646}"/>
              </a:ext>
            </a:extLst>
          </p:cNvPr>
          <p:cNvSpPr>
            <a:spLocks noGrp="1"/>
          </p:cNvSpPr>
          <p:nvPr>
            <p:ph type="sldNum" sz="quarter" idx="12"/>
          </p:nvPr>
        </p:nvSpPr>
        <p:spPr/>
        <p:txBody>
          <a:bodyPr/>
          <a:lstStyle/>
          <a:p>
            <a:fld id="{720AAE3E-BBAC-47F7-BC9E-0149C11A20BA}" type="slidenum">
              <a:rPr lang="en-US" smtClean="0"/>
              <a:t>12</a:t>
            </a:fld>
            <a:endParaRPr lang="en-US"/>
          </a:p>
        </p:txBody>
      </p:sp>
    </p:spTree>
    <p:extLst>
      <p:ext uri="{BB962C8B-B14F-4D97-AF65-F5344CB8AC3E}">
        <p14:creationId xmlns:p14="http://schemas.microsoft.com/office/powerpoint/2010/main" val="9399951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2356220-AF3F-2B4D-DB64-5647C886DBB9}"/>
              </a:ext>
            </a:extLst>
          </p:cNvPr>
          <p:cNvPicPr>
            <a:picLocks noChangeAspect="1"/>
          </p:cNvPicPr>
          <p:nvPr/>
        </p:nvPicPr>
        <p:blipFill>
          <a:blip r:embed="rId2"/>
          <a:stretch>
            <a:fillRect/>
          </a:stretch>
        </p:blipFill>
        <p:spPr>
          <a:xfrm>
            <a:off x="551790" y="1890074"/>
            <a:ext cx="10477500" cy="3314700"/>
          </a:xfrm>
          <a:prstGeom prst="rect">
            <a:avLst/>
          </a:prstGeom>
        </p:spPr>
      </p:pic>
      <p:pic>
        <p:nvPicPr>
          <p:cNvPr id="6" name="Picture 5">
            <a:extLst>
              <a:ext uri="{FF2B5EF4-FFF2-40B4-BE49-F238E27FC236}">
                <a16:creationId xmlns:a16="http://schemas.microsoft.com/office/drawing/2014/main" id="{4C7F4EDA-D636-45A7-5B0D-3CF84E002B0A}"/>
              </a:ext>
            </a:extLst>
          </p:cNvPr>
          <p:cNvPicPr>
            <a:picLocks noChangeAspect="1"/>
          </p:cNvPicPr>
          <p:nvPr/>
        </p:nvPicPr>
        <p:blipFill>
          <a:blip r:embed="rId3"/>
          <a:stretch>
            <a:fillRect/>
          </a:stretch>
        </p:blipFill>
        <p:spPr>
          <a:xfrm>
            <a:off x="0" y="0"/>
            <a:ext cx="9533101" cy="1610200"/>
          </a:xfrm>
          <a:prstGeom prst="rect">
            <a:avLst/>
          </a:prstGeom>
        </p:spPr>
      </p:pic>
      <p:pic>
        <p:nvPicPr>
          <p:cNvPr id="7" name="Picture 6">
            <a:extLst>
              <a:ext uri="{FF2B5EF4-FFF2-40B4-BE49-F238E27FC236}">
                <a16:creationId xmlns:a16="http://schemas.microsoft.com/office/drawing/2014/main" id="{EFC9F1F7-0BAD-960C-0C4C-637FF7CD88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8" name="Picture 7">
            <a:extLst>
              <a:ext uri="{FF2B5EF4-FFF2-40B4-BE49-F238E27FC236}">
                <a16:creationId xmlns:a16="http://schemas.microsoft.com/office/drawing/2014/main" id="{36D430E1-A1E6-43AC-E484-673E8CA2AA37}"/>
              </a:ext>
            </a:extLst>
          </p:cNvPr>
          <p:cNvPicPr>
            <a:picLocks noChangeAspect="1"/>
          </p:cNvPicPr>
          <p:nvPr/>
        </p:nvPicPr>
        <p:blipFill>
          <a:blip r:embed="rId5"/>
          <a:stretch>
            <a:fillRect/>
          </a:stretch>
        </p:blipFill>
        <p:spPr>
          <a:xfrm>
            <a:off x="2016035" y="6162233"/>
            <a:ext cx="9902229" cy="204838"/>
          </a:xfrm>
          <a:prstGeom prst="rect">
            <a:avLst/>
          </a:prstGeom>
        </p:spPr>
      </p:pic>
      <p:sp>
        <p:nvSpPr>
          <p:cNvPr id="10" name="TextBox 9">
            <a:extLst>
              <a:ext uri="{FF2B5EF4-FFF2-40B4-BE49-F238E27FC236}">
                <a16:creationId xmlns:a16="http://schemas.microsoft.com/office/drawing/2014/main" id="{72470D77-6A64-B316-1D9B-D9BA95153953}"/>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26CC201-9231-294D-E811-E94BD9261867}"/>
              </a:ext>
            </a:extLst>
          </p:cNvPr>
          <p:cNvSpPr txBox="1"/>
          <p:nvPr/>
        </p:nvSpPr>
        <p:spPr>
          <a:xfrm>
            <a:off x="2801679" y="620434"/>
            <a:ext cx="6134986" cy="461665"/>
          </a:xfrm>
          <a:prstGeom prst="rect">
            <a:avLst/>
          </a:prstGeom>
          <a:noFill/>
        </p:spPr>
        <p:txBody>
          <a:bodyPr wrap="square">
            <a:spAutoFit/>
          </a:bodyPr>
          <a:lstStyle/>
          <a:p>
            <a:r>
              <a:rPr lang="en-MY" sz="2400" dirty="0">
                <a:solidFill>
                  <a:schemeClr val="bg1"/>
                </a:solidFill>
                <a:cs typeface="Tajawal ExtraBold" panose="00000800000000000000" pitchFamily="2" charset="-78"/>
              </a:rPr>
              <a:t>Web server (cont.) </a:t>
            </a:r>
            <a:endParaRPr lang="en-US" sz="2400" dirty="0">
              <a:solidFill>
                <a:schemeClr val="bg1"/>
              </a:solidFill>
            </a:endParaRPr>
          </a:p>
        </p:txBody>
      </p:sp>
      <p:sp>
        <p:nvSpPr>
          <p:cNvPr id="13" name="Slide Number Placeholder 12">
            <a:extLst>
              <a:ext uri="{FF2B5EF4-FFF2-40B4-BE49-F238E27FC236}">
                <a16:creationId xmlns:a16="http://schemas.microsoft.com/office/drawing/2014/main" id="{3761B7D0-0255-1D79-FB99-7C8916A945A6}"/>
              </a:ext>
            </a:extLst>
          </p:cNvPr>
          <p:cNvSpPr>
            <a:spLocks noGrp="1"/>
          </p:cNvSpPr>
          <p:nvPr>
            <p:ph type="sldNum" sz="quarter" idx="12"/>
          </p:nvPr>
        </p:nvSpPr>
        <p:spPr/>
        <p:txBody>
          <a:bodyPr/>
          <a:lstStyle/>
          <a:p>
            <a:fld id="{720AAE3E-BBAC-47F7-BC9E-0149C11A20BA}" type="slidenum">
              <a:rPr lang="en-US" smtClean="0"/>
              <a:t>13</a:t>
            </a:fld>
            <a:endParaRPr lang="en-US"/>
          </a:p>
        </p:txBody>
      </p:sp>
    </p:spTree>
    <p:extLst>
      <p:ext uri="{BB962C8B-B14F-4D97-AF65-F5344CB8AC3E}">
        <p14:creationId xmlns:p14="http://schemas.microsoft.com/office/powerpoint/2010/main" val="40575763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BEBA8EAE-BF5A-486C-A8C5-ECC9F3942E4B}">
                <a14:imgProps xmlns:a14="http://schemas.microsoft.com/office/drawing/2010/main">
                  <a14:imgLayer r:embed="rId3">
                    <a14:imgEffect>
                      <a14:colorTemperature colorTemp="11200"/>
                    </a14:imgEffect>
                  </a14:imgLayer>
                </a14:imgProps>
              </a:ext>
            </a:extLst>
          </a:blip>
          <a:stretch>
            <a:fillRect/>
          </a:stretch>
        </p:blipFill>
        <p:spPr>
          <a:xfrm>
            <a:off x="1747098" y="1722524"/>
            <a:ext cx="7338243" cy="3828282"/>
          </a:xfrm>
          <a:prstGeom prst="rect">
            <a:avLst/>
          </a:prstGeom>
        </p:spPr>
      </p:pic>
      <p:pic>
        <p:nvPicPr>
          <p:cNvPr id="5" name="Picture 4">
            <a:extLst>
              <a:ext uri="{FF2B5EF4-FFF2-40B4-BE49-F238E27FC236}">
                <a16:creationId xmlns:a16="http://schemas.microsoft.com/office/drawing/2014/main" id="{DC7957E5-8AAD-0152-65AC-CCF6267384F1}"/>
              </a:ext>
            </a:extLst>
          </p:cNvPr>
          <p:cNvPicPr>
            <a:picLocks noChangeAspect="1"/>
          </p:cNvPicPr>
          <p:nvPr/>
        </p:nvPicPr>
        <p:blipFill>
          <a:blip r:embed="rId4"/>
          <a:stretch>
            <a:fillRect/>
          </a:stretch>
        </p:blipFill>
        <p:spPr>
          <a:xfrm>
            <a:off x="0" y="0"/>
            <a:ext cx="9533101" cy="1610200"/>
          </a:xfrm>
          <a:prstGeom prst="rect">
            <a:avLst/>
          </a:prstGeom>
        </p:spPr>
      </p:pic>
      <p:sp>
        <p:nvSpPr>
          <p:cNvPr id="7" name="TextBox 6">
            <a:extLst>
              <a:ext uri="{FF2B5EF4-FFF2-40B4-BE49-F238E27FC236}">
                <a16:creationId xmlns:a16="http://schemas.microsoft.com/office/drawing/2014/main" id="{8CEE9753-635E-D718-EFDE-169B33751360}"/>
              </a:ext>
            </a:extLst>
          </p:cNvPr>
          <p:cNvSpPr txBox="1"/>
          <p:nvPr/>
        </p:nvSpPr>
        <p:spPr>
          <a:xfrm>
            <a:off x="2509983" y="599652"/>
            <a:ext cx="6128326" cy="523220"/>
          </a:xfrm>
          <a:prstGeom prst="rect">
            <a:avLst/>
          </a:prstGeom>
          <a:noFill/>
        </p:spPr>
        <p:txBody>
          <a:bodyPr wrap="square">
            <a:spAutoFit/>
          </a:bodyPr>
          <a:lstStyle/>
          <a:p>
            <a:r>
              <a:rPr lang="en-US" sz="2800" dirty="0">
                <a:solidFill>
                  <a:schemeClr val="bg1"/>
                </a:solidFill>
                <a:cs typeface="Tajawal Medium" panose="00000600000000000000" pitchFamily="2" charset="-78"/>
              </a:rPr>
              <a:t>How do web server process web pages ?</a:t>
            </a:r>
            <a:endParaRPr lang="en-US" sz="2800" dirty="0"/>
          </a:p>
        </p:txBody>
      </p:sp>
      <p:pic>
        <p:nvPicPr>
          <p:cNvPr id="6" name="Picture 5">
            <a:extLst>
              <a:ext uri="{FF2B5EF4-FFF2-40B4-BE49-F238E27FC236}">
                <a16:creationId xmlns:a16="http://schemas.microsoft.com/office/drawing/2014/main" id="{F47B4D28-5302-2D3E-0D0E-E7D1984C49F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8" name="Picture 7">
            <a:extLst>
              <a:ext uri="{FF2B5EF4-FFF2-40B4-BE49-F238E27FC236}">
                <a16:creationId xmlns:a16="http://schemas.microsoft.com/office/drawing/2014/main" id="{CD4199C7-29F0-72FF-F0DA-D3152C197DE8}"/>
              </a:ext>
            </a:extLst>
          </p:cNvPr>
          <p:cNvPicPr>
            <a:picLocks noChangeAspect="1"/>
          </p:cNvPicPr>
          <p:nvPr/>
        </p:nvPicPr>
        <p:blipFill>
          <a:blip r:embed="rId6"/>
          <a:stretch>
            <a:fillRect/>
          </a:stretch>
        </p:blipFill>
        <p:spPr>
          <a:xfrm>
            <a:off x="2016035" y="6162233"/>
            <a:ext cx="9902229" cy="204838"/>
          </a:xfrm>
          <a:prstGeom prst="rect">
            <a:avLst/>
          </a:prstGeom>
        </p:spPr>
      </p:pic>
      <p:sp>
        <p:nvSpPr>
          <p:cNvPr id="3" name="TextBox 2">
            <a:extLst>
              <a:ext uri="{FF2B5EF4-FFF2-40B4-BE49-F238E27FC236}">
                <a16:creationId xmlns:a16="http://schemas.microsoft.com/office/drawing/2014/main" id="{D1881C9E-69B6-3A68-DB5A-7D57903E3DDA}"/>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CB9173B6-B297-1024-A250-E03234AF1859}"/>
              </a:ext>
            </a:extLst>
          </p:cNvPr>
          <p:cNvSpPr>
            <a:spLocks noGrp="1"/>
          </p:cNvSpPr>
          <p:nvPr>
            <p:ph type="sldNum" sz="quarter" idx="12"/>
          </p:nvPr>
        </p:nvSpPr>
        <p:spPr/>
        <p:txBody>
          <a:bodyPr/>
          <a:lstStyle/>
          <a:p>
            <a:fld id="{720AAE3E-BBAC-47F7-BC9E-0149C11A20BA}" type="slidenum">
              <a:rPr lang="en-US" smtClean="0"/>
              <a:t>14</a:t>
            </a:fld>
            <a:endParaRPr lang="en-US"/>
          </a:p>
        </p:txBody>
      </p:sp>
    </p:spTree>
    <p:extLst>
      <p:ext uri="{BB962C8B-B14F-4D97-AF65-F5344CB8AC3E}">
        <p14:creationId xmlns:p14="http://schemas.microsoft.com/office/powerpoint/2010/main" val="32537662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435A3C-ADC0-4D2F-80CB-5D9A3D9948AC}"/>
              </a:ext>
            </a:extLst>
          </p:cNvPr>
          <p:cNvSpPr>
            <a:spLocks noGrp="1"/>
          </p:cNvSpPr>
          <p:nvPr>
            <p:ph idx="1"/>
          </p:nvPr>
        </p:nvSpPr>
        <p:spPr>
          <a:xfrm>
            <a:off x="590774" y="1610200"/>
            <a:ext cx="10515600" cy="4351338"/>
          </a:xfrm>
        </p:spPr>
        <p:txBody>
          <a:bodyPr>
            <a:noAutofit/>
          </a:bodyPr>
          <a:lstStyle/>
          <a:p>
            <a:pPr marL="285750" indent="-285750" algn="just">
              <a:lnSpc>
                <a:spcPct val="240000"/>
              </a:lnSpc>
            </a:pPr>
            <a:r>
              <a:rPr lang="en-US" sz="1800" dirty="0">
                <a:cs typeface="Tajawal ExtraBold" panose="00000800000000000000" pitchFamily="2" charset="-78"/>
              </a:rPr>
              <a:t>The term Uniform Resource Locator (URL) is a specific type of Uniform Resource Identifier (URI), although many people use the two terms interchangeably.</a:t>
            </a:r>
          </a:p>
          <a:p>
            <a:pPr marL="285750" indent="-285750" algn="just">
              <a:lnSpc>
                <a:spcPct val="240000"/>
              </a:lnSpc>
            </a:pPr>
            <a:r>
              <a:rPr lang="en-US" sz="1800" dirty="0">
                <a:cs typeface="Tajawal ExtraBold" panose="00000800000000000000" pitchFamily="2" charset="-78"/>
              </a:rPr>
              <a:t> A URL is used to uniquely identify a resource and may be denoted using a syntax such as http://host.domain/path.html, which indicates the protocol being used (in this case, HTTP), along with the hostname or IP address, and a path that points to a particular file stored on that server.</a:t>
            </a:r>
          </a:p>
          <a:p>
            <a:pPr marL="285750" indent="-285750" algn="just">
              <a:lnSpc>
                <a:spcPct val="240000"/>
              </a:lnSpc>
            </a:pPr>
            <a:r>
              <a:rPr lang="en-US" sz="1800" dirty="0">
                <a:cs typeface="Tajawal ExtraBold" panose="00000800000000000000" pitchFamily="2" charset="-78"/>
              </a:rPr>
              <a:t>URLs occur most commonly to reference web pages (HTTP) but are also used for file transfer (FTP), email (</a:t>
            </a:r>
            <a:r>
              <a:rPr lang="en-US" sz="1800" dirty="0" err="1">
                <a:cs typeface="Tajawal ExtraBold" panose="00000800000000000000" pitchFamily="2" charset="-78"/>
              </a:rPr>
              <a:t>mailto</a:t>
            </a:r>
            <a:r>
              <a:rPr lang="en-US" sz="1800" dirty="0">
                <a:cs typeface="Tajawal ExtraBold" panose="00000800000000000000" pitchFamily="2" charset="-78"/>
              </a:rPr>
              <a:t>), database access (JDBC), and many other applications.</a:t>
            </a:r>
          </a:p>
        </p:txBody>
      </p:sp>
      <p:pic>
        <p:nvPicPr>
          <p:cNvPr id="4" name="Picture 3">
            <a:extLst>
              <a:ext uri="{FF2B5EF4-FFF2-40B4-BE49-F238E27FC236}">
                <a16:creationId xmlns:a16="http://schemas.microsoft.com/office/drawing/2014/main" id="{EF8C127C-776D-426E-8C1F-97772D937ACF}"/>
              </a:ext>
            </a:extLst>
          </p:cNvPr>
          <p:cNvPicPr>
            <a:picLocks noChangeAspect="1"/>
          </p:cNvPicPr>
          <p:nvPr/>
        </p:nvPicPr>
        <p:blipFill>
          <a:blip r:embed="rId3"/>
          <a:stretch>
            <a:fillRect/>
          </a:stretch>
        </p:blipFill>
        <p:spPr>
          <a:xfrm>
            <a:off x="0" y="0"/>
            <a:ext cx="9533101" cy="1610200"/>
          </a:xfrm>
          <a:prstGeom prst="rect">
            <a:avLst/>
          </a:prstGeom>
        </p:spPr>
      </p:pic>
      <p:sp>
        <p:nvSpPr>
          <p:cNvPr id="8" name="TextBox 7">
            <a:extLst>
              <a:ext uri="{FF2B5EF4-FFF2-40B4-BE49-F238E27FC236}">
                <a16:creationId xmlns:a16="http://schemas.microsoft.com/office/drawing/2014/main" id="{0B6AE930-7FC8-A11C-0B99-5D69505DCBFA}"/>
              </a:ext>
            </a:extLst>
          </p:cNvPr>
          <p:cNvSpPr txBox="1"/>
          <p:nvPr/>
        </p:nvSpPr>
        <p:spPr>
          <a:xfrm>
            <a:off x="2549562" y="681037"/>
            <a:ext cx="6131858" cy="461665"/>
          </a:xfrm>
          <a:prstGeom prst="rect">
            <a:avLst/>
          </a:prstGeom>
          <a:noFill/>
        </p:spPr>
        <p:txBody>
          <a:bodyPr wrap="square">
            <a:spAutoFit/>
          </a:bodyPr>
          <a:lstStyle/>
          <a:p>
            <a:r>
              <a:rPr lang="en-MY" sz="2400" dirty="0">
                <a:solidFill>
                  <a:schemeClr val="bg1">
                    <a:lumMod val="95000"/>
                  </a:schemeClr>
                </a:solidFill>
                <a:cs typeface="Tajawal ExtraBold" panose="00000800000000000000" pitchFamily="2" charset="-78"/>
              </a:rPr>
              <a:t>Uniform Resource Locator (URL)</a:t>
            </a:r>
            <a:endParaRPr lang="en-US" sz="2400" dirty="0">
              <a:solidFill>
                <a:schemeClr val="bg1">
                  <a:lumMod val="95000"/>
                </a:schemeClr>
              </a:solidFill>
            </a:endParaRPr>
          </a:p>
        </p:txBody>
      </p:sp>
      <p:sp>
        <p:nvSpPr>
          <p:cNvPr id="9" name="TextBox 8">
            <a:extLst>
              <a:ext uri="{FF2B5EF4-FFF2-40B4-BE49-F238E27FC236}">
                <a16:creationId xmlns:a16="http://schemas.microsoft.com/office/drawing/2014/main" id="{8032F1DE-72D7-C71A-C79B-688AF7DC034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 name="Slide Number Placeholder 1">
            <a:extLst>
              <a:ext uri="{FF2B5EF4-FFF2-40B4-BE49-F238E27FC236}">
                <a16:creationId xmlns:a16="http://schemas.microsoft.com/office/drawing/2014/main" id="{500327FC-428E-DA2A-AA3F-2D68A8AD85BA}"/>
              </a:ext>
            </a:extLst>
          </p:cNvPr>
          <p:cNvSpPr>
            <a:spLocks noGrp="1"/>
          </p:cNvSpPr>
          <p:nvPr>
            <p:ph type="sldNum" sz="quarter" idx="12"/>
          </p:nvPr>
        </p:nvSpPr>
        <p:spPr/>
        <p:txBody>
          <a:bodyPr/>
          <a:lstStyle/>
          <a:p>
            <a:fld id="{720AAE3E-BBAC-47F7-BC9E-0149C11A20BA}" type="slidenum">
              <a:rPr lang="en-US" smtClean="0"/>
              <a:t>15</a:t>
            </a:fld>
            <a:endParaRPr lang="en-US"/>
          </a:p>
        </p:txBody>
      </p:sp>
    </p:spTree>
    <p:extLst>
      <p:ext uri="{BB962C8B-B14F-4D97-AF65-F5344CB8AC3E}">
        <p14:creationId xmlns:p14="http://schemas.microsoft.com/office/powerpoint/2010/main" val="2749040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DC4986-7A15-4B45-A701-72A816BD80F4}"/>
              </a:ext>
            </a:extLst>
          </p:cNvPr>
          <p:cNvSpPr>
            <a:spLocks noGrp="1"/>
          </p:cNvSpPr>
          <p:nvPr>
            <p:ph idx="1"/>
          </p:nvPr>
        </p:nvSpPr>
        <p:spPr>
          <a:xfrm>
            <a:off x="282390" y="1721071"/>
            <a:ext cx="10530921" cy="3990015"/>
          </a:xfrm>
        </p:spPr>
        <p:txBody>
          <a:bodyPr>
            <a:noAutofit/>
          </a:bodyPr>
          <a:lstStyle/>
          <a:p>
            <a:pPr marL="0" indent="0" algn="ctr">
              <a:lnSpc>
                <a:spcPct val="250000"/>
              </a:lnSpc>
              <a:buNone/>
            </a:pPr>
            <a:r>
              <a:rPr lang="en-US" sz="2400" b="1" i="0" dirty="0">
                <a:solidFill>
                  <a:srgbClr val="000000"/>
                </a:solidFill>
                <a:effectLst/>
                <a:latin typeface="Courier New" panose="02070309020205020404" pitchFamily="49" charset="0"/>
                <a:hlinkClick r:id="rId3"/>
              </a:rPr>
              <a:t>http://www.example.com/index.html</a:t>
            </a:r>
            <a:endParaRPr lang="en-US" sz="2400" b="1" i="0" dirty="0">
              <a:solidFill>
                <a:srgbClr val="000000"/>
              </a:solidFill>
              <a:effectLst/>
              <a:latin typeface="Courier New" panose="02070309020205020404" pitchFamily="49" charset="0"/>
            </a:endParaRPr>
          </a:p>
          <a:p>
            <a:pPr>
              <a:lnSpc>
                <a:spcPct val="100000"/>
              </a:lnSpc>
            </a:pPr>
            <a:r>
              <a:rPr lang="en-MY" sz="1800" dirty="0">
                <a:cs typeface="Tajawal ExtraBold" panose="00000800000000000000" pitchFamily="2" charset="-78"/>
              </a:rPr>
              <a:t>The initial label like HTTPS or HTTP is the scheme, which names the protocol by which a document can be</a:t>
            </a:r>
            <a:br>
              <a:rPr lang="en-MY" sz="1800" dirty="0">
                <a:cs typeface="Tajawal ExtraBold" panose="00000800000000000000" pitchFamily="2" charset="-78"/>
              </a:rPr>
            </a:br>
            <a:r>
              <a:rPr lang="en-MY" sz="1800" dirty="0">
                <a:cs typeface="Tajawal ExtraBold" panose="00000800000000000000" pitchFamily="2" charset="-78"/>
              </a:rPr>
              <a:t>retrieved.</a:t>
            </a:r>
          </a:p>
          <a:p>
            <a:pPr>
              <a:lnSpc>
                <a:spcPct val="100000"/>
              </a:lnSpc>
            </a:pPr>
            <a:endParaRPr lang="en-MY" sz="1800" dirty="0">
              <a:cs typeface="Tajawal ExtraBold" panose="00000800000000000000" pitchFamily="2" charset="-78"/>
            </a:endParaRPr>
          </a:p>
          <a:p>
            <a:pPr marL="285750" indent="-285750">
              <a:lnSpc>
                <a:spcPct val="100000"/>
              </a:lnSpc>
            </a:pPr>
            <a:r>
              <a:rPr lang="en-MY" sz="1800" dirty="0">
                <a:cs typeface="Tajawal ExtraBold" panose="00000800000000000000" pitchFamily="2" charset="-78"/>
              </a:rPr>
              <a:t>Following the colon and two slashes:// comes the hostname and optional port number.</a:t>
            </a:r>
          </a:p>
          <a:p>
            <a:pPr marL="285750" indent="-285750">
              <a:lnSpc>
                <a:spcPct val="100000"/>
              </a:lnSpc>
            </a:pPr>
            <a:endParaRPr lang="en-MY" sz="1800" dirty="0">
              <a:cs typeface="Tajawal ExtraBold" panose="00000800000000000000" pitchFamily="2" charset="-78"/>
            </a:endParaRPr>
          </a:p>
          <a:p>
            <a:pPr marL="285750" indent="-285750">
              <a:lnSpc>
                <a:spcPct val="100000"/>
              </a:lnSpc>
            </a:pPr>
            <a:r>
              <a:rPr lang="en-MY" sz="1800" dirty="0">
                <a:cs typeface="Tajawal ExtraBold" panose="00000800000000000000" pitchFamily="2" charset="-78"/>
              </a:rPr>
              <a:t> Finally, a path selects one document out of all the documents that might be available on a service.</a:t>
            </a:r>
            <a:br>
              <a:rPr lang="en-MY" sz="1800" dirty="0">
                <a:cs typeface="Tajawal ExtraBold" panose="00000800000000000000" pitchFamily="2" charset="-78"/>
              </a:rPr>
            </a:br>
            <a:endParaRPr lang="en-US" sz="1800" dirty="0">
              <a:cs typeface="Tajawal ExtraBold" panose="00000800000000000000" pitchFamily="2" charset="-78"/>
            </a:endParaRPr>
          </a:p>
        </p:txBody>
      </p:sp>
      <p:pic>
        <p:nvPicPr>
          <p:cNvPr id="4" name="Picture 3">
            <a:extLst>
              <a:ext uri="{FF2B5EF4-FFF2-40B4-BE49-F238E27FC236}">
                <a16:creationId xmlns:a16="http://schemas.microsoft.com/office/drawing/2014/main" id="{0E3F7472-908F-545A-AAA1-FF8FB51AD57B}"/>
              </a:ext>
            </a:extLst>
          </p:cNvPr>
          <p:cNvPicPr>
            <a:picLocks noChangeAspect="1"/>
          </p:cNvPicPr>
          <p:nvPr/>
        </p:nvPicPr>
        <p:blipFill>
          <a:blip r:embed="rId4"/>
          <a:stretch>
            <a:fillRect/>
          </a:stretch>
        </p:blipFill>
        <p:spPr>
          <a:xfrm>
            <a:off x="0" y="0"/>
            <a:ext cx="9533101" cy="1610200"/>
          </a:xfrm>
          <a:prstGeom prst="rect">
            <a:avLst/>
          </a:prstGeom>
        </p:spPr>
      </p:pic>
      <p:sp>
        <p:nvSpPr>
          <p:cNvPr id="6" name="TextBox 5">
            <a:extLst>
              <a:ext uri="{FF2B5EF4-FFF2-40B4-BE49-F238E27FC236}">
                <a16:creationId xmlns:a16="http://schemas.microsoft.com/office/drawing/2014/main" id="{FF0F99C2-3FC9-F1B3-CDFB-2C5CE582D32D}"/>
              </a:ext>
            </a:extLst>
          </p:cNvPr>
          <p:cNvSpPr txBox="1"/>
          <p:nvPr/>
        </p:nvSpPr>
        <p:spPr>
          <a:xfrm>
            <a:off x="2549563" y="647213"/>
            <a:ext cx="6131858" cy="523220"/>
          </a:xfrm>
          <a:prstGeom prst="rect">
            <a:avLst/>
          </a:prstGeom>
          <a:noFill/>
        </p:spPr>
        <p:txBody>
          <a:bodyPr wrap="square">
            <a:spAutoFit/>
          </a:bodyPr>
          <a:lstStyle/>
          <a:p>
            <a:r>
              <a:rPr lang="en-MY" sz="2800" dirty="0">
                <a:solidFill>
                  <a:schemeClr val="bg1"/>
                </a:solidFill>
                <a:cs typeface="Tajawal Medium" panose="00000600000000000000" pitchFamily="2" charset="-78"/>
              </a:rPr>
              <a:t>Sample of URLs</a:t>
            </a:r>
            <a:endParaRPr lang="en-US" sz="2800" dirty="0">
              <a:solidFill>
                <a:schemeClr val="bg1"/>
              </a:solidFill>
              <a:cs typeface="Tajawal Medium" panose="00000600000000000000" pitchFamily="2" charset="-78"/>
            </a:endParaRPr>
          </a:p>
        </p:txBody>
      </p:sp>
      <p:sp>
        <p:nvSpPr>
          <p:cNvPr id="7" name="TextBox 6">
            <a:extLst>
              <a:ext uri="{FF2B5EF4-FFF2-40B4-BE49-F238E27FC236}">
                <a16:creationId xmlns:a16="http://schemas.microsoft.com/office/drawing/2014/main" id="{666970CA-C15F-C754-AD8A-1A02DEACC454}"/>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 name="Slide Number Placeholder 1">
            <a:extLst>
              <a:ext uri="{FF2B5EF4-FFF2-40B4-BE49-F238E27FC236}">
                <a16:creationId xmlns:a16="http://schemas.microsoft.com/office/drawing/2014/main" id="{AE603FB8-D8CD-FA7F-83B3-CC36A125A49E}"/>
              </a:ext>
            </a:extLst>
          </p:cNvPr>
          <p:cNvSpPr>
            <a:spLocks noGrp="1"/>
          </p:cNvSpPr>
          <p:nvPr>
            <p:ph type="sldNum" sz="quarter" idx="12"/>
          </p:nvPr>
        </p:nvSpPr>
        <p:spPr/>
        <p:txBody>
          <a:bodyPr/>
          <a:lstStyle/>
          <a:p>
            <a:fld id="{720AAE3E-BBAC-47F7-BC9E-0149C11A20BA}" type="slidenum">
              <a:rPr lang="en-US" smtClean="0"/>
              <a:t>16</a:t>
            </a:fld>
            <a:endParaRPr lang="en-US"/>
          </a:p>
        </p:txBody>
      </p:sp>
    </p:spTree>
    <p:extLst>
      <p:ext uri="{BB962C8B-B14F-4D97-AF65-F5344CB8AC3E}">
        <p14:creationId xmlns:p14="http://schemas.microsoft.com/office/powerpoint/2010/main" val="527366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38200" y="1697862"/>
            <a:ext cx="11080064" cy="4277453"/>
          </a:xfrm>
          <a:prstGeom prst="rect">
            <a:avLst/>
          </a:prstGeom>
        </p:spPr>
        <p:txBody>
          <a:bodyPr wrap="square">
            <a:spAutoFit/>
          </a:bodyPr>
          <a:lstStyle/>
          <a:p>
            <a:pPr marL="285750" indent="-285750" algn="just">
              <a:lnSpc>
                <a:spcPct val="200000"/>
              </a:lnSpc>
              <a:spcBef>
                <a:spcPts val="1000"/>
              </a:spcBef>
              <a:buFont typeface="Arial" panose="020B0604020202020204" pitchFamily="34" charset="0"/>
              <a:buChar char="•"/>
            </a:pPr>
            <a:r>
              <a:rPr lang="en-MY" dirty="0">
                <a:cs typeface="Tajawal ExtraBold" panose="00000800000000000000" pitchFamily="2" charset="-78"/>
              </a:rPr>
              <a:t>HTTP is an application-layer protocol used to establish communication between the client and server.</a:t>
            </a:r>
          </a:p>
          <a:p>
            <a:pPr marL="285750" indent="-285750" algn="just">
              <a:lnSpc>
                <a:spcPct val="200000"/>
              </a:lnSpc>
              <a:spcBef>
                <a:spcPts val="1000"/>
              </a:spcBef>
              <a:buFont typeface="Arial" panose="020B0604020202020204" pitchFamily="34" charset="0"/>
              <a:buChar char="•"/>
            </a:pPr>
            <a:r>
              <a:rPr lang="en-MY" dirty="0">
                <a:cs typeface="Tajawal ExtraBold" panose="00000800000000000000" pitchFamily="2" charset="-78"/>
              </a:rPr>
              <a:t>HTTP  designed within the framework of the Internet protocol suite. Its definition presumes an underlying and reliable transport layer protocol, thus Transmission Control Protocol (TCP) is commonly used. However, HTTP can be adapted to use unreliable protocols such as the User Datagram Protocol (UDP). </a:t>
            </a:r>
          </a:p>
          <a:p>
            <a:pPr marL="285750" indent="-285750" algn="just">
              <a:lnSpc>
                <a:spcPct val="200000"/>
              </a:lnSpc>
              <a:spcBef>
                <a:spcPts val="1000"/>
              </a:spcBef>
              <a:buFont typeface="Arial" panose="020B0604020202020204" pitchFamily="34" charset="0"/>
              <a:buChar char="•"/>
            </a:pPr>
            <a:r>
              <a:rPr lang="en-MY" dirty="0">
                <a:cs typeface="Tajawal ExtraBold" panose="00000800000000000000" pitchFamily="2" charset="-78"/>
              </a:rPr>
              <a:t>HTTP is used to deliver the data like image files, query results, HTML files, etc on the World Wide Web (WWW) with the default port being TCP 80.</a:t>
            </a:r>
          </a:p>
          <a:p>
            <a:pPr marL="285750" indent="-285750" algn="just">
              <a:lnSpc>
                <a:spcPct val="200000"/>
              </a:lnSpc>
              <a:spcBef>
                <a:spcPts val="1000"/>
              </a:spcBef>
              <a:buFont typeface="Arial" panose="020B0604020202020204" pitchFamily="34" charset="0"/>
              <a:buChar char="•"/>
            </a:pPr>
            <a:endParaRPr lang="en-MY" dirty="0">
              <a:cs typeface="Tajawal ExtraBold" panose="00000800000000000000" pitchFamily="2" charset="-78"/>
            </a:endParaRPr>
          </a:p>
        </p:txBody>
      </p:sp>
      <p:pic>
        <p:nvPicPr>
          <p:cNvPr id="9" name="Picture 8">
            <a:extLst>
              <a:ext uri="{FF2B5EF4-FFF2-40B4-BE49-F238E27FC236}">
                <a16:creationId xmlns:a16="http://schemas.microsoft.com/office/drawing/2014/main" id="{22B01836-1DE7-D4F2-A8FD-F7EDF2FA75A5}"/>
              </a:ext>
            </a:extLst>
          </p:cNvPr>
          <p:cNvPicPr>
            <a:picLocks noChangeAspect="1"/>
          </p:cNvPicPr>
          <p:nvPr/>
        </p:nvPicPr>
        <p:blipFill>
          <a:blip r:embed="rId3"/>
          <a:stretch>
            <a:fillRect/>
          </a:stretch>
        </p:blipFill>
        <p:spPr>
          <a:xfrm>
            <a:off x="0" y="-72736"/>
            <a:ext cx="9533101" cy="1610200"/>
          </a:xfrm>
          <a:prstGeom prst="rect">
            <a:avLst/>
          </a:prstGeom>
        </p:spPr>
      </p:pic>
      <p:sp>
        <p:nvSpPr>
          <p:cNvPr id="11" name="TextBox 10">
            <a:extLst>
              <a:ext uri="{FF2B5EF4-FFF2-40B4-BE49-F238E27FC236}">
                <a16:creationId xmlns:a16="http://schemas.microsoft.com/office/drawing/2014/main" id="{3C1E2CAA-FA6A-E66B-3D2E-56771DB6968F}"/>
              </a:ext>
            </a:extLst>
          </p:cNvPr>
          <p:cNvSpPr txBox="1"/>
          <p:nvPr/>
        </p:nvSpPr>
        <p:spPr>
          <a:xfrm>
            <a:off x="2570585" y="528249"/>
            <a:ext cx="6202218" cy="523220"/>
          </a:xfrm>
          <a:prstGeom prst="rect">
            <a:avLst/>
          </a:prstGeom>
          <a:noFill/>
        </p:spPr>
        <p:txBody>
          <a:bodyPr wrap="square">
            <a:spAutoFit/>
          </a:bodyPr>
          <a:lstStyle/>
          <a:p>
            <a:r>
              <a:rPr lang="en-US" sz="2800" dirty="0">
                <a:solidFill>
                  <a:schemeClr val="bg1"/>
                </a:solidFill>
                <a:cs typeface="Tajawal Medium" panose="00000600000000000000" pitchFamily="2" charset="-78"/>
              </a:rPr>
              <a:t>HTTP (Hyper Text Transfer Protocol)</a:t>
            </a:r>
          </a:p>
        </p:txBody>
      </p:sp>
      <p:pic>
        <p:nvPicPr>
          <p:cNvPr id="2" name="Picture 1">
            <a:extLst>
              <a:ext uri="{FF2B5EF4-FFF2-40B4-BE49-F238E27FC236}">
                <a16:creationId xmlns:a16="http://schemas.microsoft.com/office/drawing/2014/main" id="{02AF1699-424D-DC2A-B307-8977D6F2B4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34" y="5716549"/>
            <a:ext cx="1222425" cy="1096206"/>
          </a:xfrm>
          <a:prstGeom prst="rect">
            <a:avLst/>
          </a:prstGeom>
        </p:spPr>
      </p:pic>
      <p:pic>
        <p:nvPicPr>
          <p:cNvPr id="7" name="Picture 6">
            <a:extLst>
              <a:ext uri="{FF2B5EF4-FFF2-40B4-BE49-F238E27FC236}">
                <a16:creationId xmlns:a16="http://schemas.microsoft.com/office/drawing/2014/main" id="{9F66BBF7-8803-71B6-F369-A108DBBA0410}"/>
              </a:ext>
            </a:extLst>
          </p:cNvPr>
          <p:cNvPicPr>
            <a:picLocks noChangeAspect="1"/>
          </p:cNvPicPr>
          <p:nvPr/>
        </p:nvPicPr>
        <p:blipFill>
          <a:blip r:embed="rId5"/>
          <a:stretch>
            <a:fillRect/>
          </a:stretch>
        </p:blipFill>
        <p:spPr>
          <a:xfrm>
            <a:off x="2016035" y="6162233"/>
            <a:ext cx="9902229" cy="204838"/>
          </a:xfrm>
          <a:prstGeom prst="rect">
            <a:avLst/>
          </a:prstGeom>
        </p:spPr>
      </p:pic>
      <p:sp>
        <p:nvSpPr>
          <p:cNvPr id="4" name="TextBox 3">
            <a:extLst>
              <a:ext uri="{FF2B5EF4-FFF2-40B4-BE49-F238E27FC236}">
                <a16:creationId xmlns:a16="http://schemas.microsoft.com/office/drawing/2014/main" id="{B32EB5E3-37F8-DEA6-1AC1-9923B9443FF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Slide Number Placeholder 7">
            <a:extLst>
              <a:ext uri="{FF2B5EF4-FFF2-40B4-BE49-F238E27FC236}">
                <a16:creationId xmlns:a16="http://schemas.microsoft.com/office/drawing/2014/main" id="{A83862AF-28D3-50BA-2934-658CBAE1244F}"/>
              </a:ext>
            </a:extLst>
          </p:cNvPr>
          <p:cNvSpPr>
            <a:spLocks noGrp="1"/>
          </p:cNvSpPr>
          <p:nvPr>
            <p:ph type="sldNum" sz="quarter" idx="12"/>
          </p:nvPr>
        </p:nvSpPr>
        <p:spPr/>
        <p:txBody>
          <a:bodyPr/>
          <a:lstStyle/>
          <a:p>
            <a:fld id="{720AAE3E-BBAC-47F7-BC9E-0149C11A20BA}" type="slidenum">
              <a:rPr lang="en-US" smtClean="0"/>
              <a:t>17</a:t>
            </a:fld>
            <a:endParaRPr lang="en-US"/>
          </a:p>
        </p:txBody>
      </p:sp>
    </p:spTree>
    <p:extLst>
      <p:ext uri="{BB962C8B-B14F-4D97-AF65-F5344CB8AC3E}">
        <p14:creationId xmlns:p14="http://schemas.microsoft.com/office/powerpoint/2010/main" val="23922642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35ED9A31-86D5-4B56-B06D-1F3E582C8622}"/>
              </a:ext>
            </a:extLst>
          </p:cNvPr>
          <p:cNvSpPr>
            <a:spLocks noGrp="1"/>
          </p:cNvSpPr>
          <p:nvPr>
            <p:ph type="sldNum" sz="quarter" idx="12"/>
          </p:nvPr>
        </p:nvSpPr>
        <p:spPr/>
        <p:txBody>
          <a:bodyPr/>
          <a:lstStyle/>
          <a:p>
            <a:fld id="{01CA1BAB-B415-AC46-B775-E292EF1D5EF6}" type="slidenum">
              <a:rPr lang="en-GB" smtClean="0"/>
              <a:t>18</a:t>
            </a:fld>
            <a:endParaRPr lang="en-GB"/>
          </a:p>
        </p:txBody>
      </p:sp>
      <p:sp>
        <p:nvSpPr>
          <p:cNvPr id="8" name="TextBox 7">
            <a:extLst>
              <a:ext uri="{FF2B5EF4-FFF2-40B4-BE49-F238E27FC236}">
                <a16:creationId xmlns:a16="http://schemas.microsoft.com/office/drawing/2014/main" id="{9D1CFE66-F5A7-4DC3-B445-6925BB34A63A}"/>
              </a:ext>
            </a:extLst>
          </p:cNvPr>
          <p:cNvSpPr txBox="1"/>
          <p:nvPr/>
        </p:nvSpPr>
        <p:spPr>
          <a:xfrm>
            <a:off x="838200" y="2090172"/>
            <a:ext cx="9635398" cy="2677656"/>
          </a:xfrm>
          <a:prstGeom prst="rect">
            <a:avLst/>
          </a:prstGeom>
          <a:noFill/>
        </p:spPr>
        <p:txBody>
          <a:bodyPr wrap="square">
            <a:spAutoFit/>
          </a:bodyPr>
          <a:lstStyle/>
          <a:p>
            <a:pPr marL="285750" indent="-285750">
              <a:buFont typeface="Arial" panose="020B0604020202020204" pitchFamily="34" charset="0"/>
              <a:buChar char="•"/>
            </a:pPr>
            <a:r>
              <a:rPr lang="en-MY" sz="2400" dirty="0"/>
              <a:t>HTTP messages are how data is exchanged between a server and a client.</a:t>
            </a:r>
          </a:p>
          <a:p>
            <a:pPr marL="285750" indent="-285750">
              <a:buFont typeface="Arial" panose="020B0604020202020204" pitchFamily="34" charset="0"/>
              <a:buChar char="•"/>
            </a:pPr>
            <a:endParaRPr lang="en-MY" sz="2400" dirty="0"/>
          </a:p>
          <a:p>
            <a:pPr marL="285750" indent="-285750">
              <a:buFont typeface="Arial" panose="020B0604020202020204" pitchFamily="34" charset="0"/>
              <a:buChar char="•"/>
            </a:pPr>
            <a:r>
              <a:rPr lang="en-MY" sz="2400" dirty="0"/>
              <a:t> There are two types of messages:</a:t>
            </a:r>
          </a:p>
          <a:p>
            <a:r>
              <a:rPr lang="en-MY" sz="2400" dirty="0"/>
              <a:t> </a:t>
            </a:r>
          </a:p>
          <a:p>
            <a:pPr lvl="1"/>
            <a:r>
              <a:rPr lang="en-MY" sz="2400" dirty="0"/>
              <a:t>- </a:t>
            </a:r>
            <a:r>
              <a:rPr lang="en-MY" sz="2400" dirty="0">
                <a:solidFill>
                  <a:srgbClr val="C00000"/>
                </a:solidFill>
              </a:rPr>
              <a:t>HTTP requests </a:t>
            </a:r>
            <a:r>
              <a:rPr lang="en-MY" sz="2400" dirty="0"/>
              <a:t>sent by the client to trigger an action on the server,</a:t>
            </a:r>
            <a:br>
              <a:rPr lang="en-MY" sz="2400" dirty="0"/>
            </a:br>
            <a:r>
              <a:rPr lang="en-MY" sz="2400" dirty="0"/>
              <a:t> </a:t>
            </a:r>
          </a:p>
          <a:p>
            <a:pPr lvl="1"/>
            <a:r>
              <a:rPr lang="en-MY" sz="2400" dirty="0"/>
              <a:t>- </a:t>
            </a:r>
            <a:r>
              <a:rPr lang="en-MY" sz="2400" dirty="0">
                <a:solidFill>
                  <a:srgbClr val="C00000"/>
                </a:solidFill>
              </a:rPr>
              <a:t>HTTP responses </a:t>
            </a:r>
            <a:r>
              <a:rPr lang="en-MY" sz="2400" dirty="0"/>
              <a:t>which are  the answer from the server.</a:t>
            </a:r>
            <a:endParaRPr lang="en-US" sz="2400" dirty="0"/>
          </a:p>
        </p:txBody>
      </p:sp>
      <p:pic>
        <p:nvPicPr>
          <p:cNvPr id="2" name="Picture 1">
            <a:extLst>
              <a:ext uri="{FF2B5EF4-FFF2-40B4-BE49-F238E27FC236}">
                <a16:creationId xmlns:a16="http://schemas.microsoft.com/office/drawing/2014/main" id="{E071CC5F-313C-9810-EB42-CCFCCD3F15C3}"/>
              </a:ext>
            </a:extLst>
          </p:cNvPr>
          <p:cNvPicPr>
            <a:picLocks noChangeAspect="1"/>
          </p:cNvPicPr>
          <p:nvPr/>
        </p:nvPicPr>
        <p:blipFill>
          <a:blip r:embed="rId3"/>
          <a:stretch>
            <a:fillRect/>
          </a:stretch>
        </p:blipFill>
        <p:spPr>
          <a:xfrm>
            <a:off x="0" y="0"/>
            <a:ext cx="9533101" cy="1610200"/>
          </a:xfrm>
          <a:prstGeom prst="rect">
            <a:avLst/>
          </a:prstGeom>
        </p:spPr>
      </p:pic>
      <p:sp>
        <p:nvSpPr>
          <p:cNvPr id="9" name="TextBox 8">
            <a:extLst>
              <a:ext uri="{FF2B5EF4-FFF2-40B4-BE49-F238E27FC236}">
                <a16:creationId xmlns:a16="http://schemas.microsoft.com/office/drawing/2014/main" id="{3CE1B632-5C56-3A1F-0667-31156AE3885D}"/>
              </a:ext>
            </a:extLst>
          </p:cNvPr>
          <p:cNvSpPr txBox="1"/>
          <p:nvPr/>
        </p:nvSpPr>
        <p:spPr>
          <a:xfrm>
            <a:off x="2605736" y="561383"/>
            <a:ext cx="6134986" cy="523220"/>
          </a:xfrm>
          <a:prstGeom prst="rect">
            <a:avLst/>
          </a:prstGeom>
          <a:noFill/>
        </p:spPr>
        <p:txBody>
          <a:bodyPr wrap="square">
            <a:spAutoFit/>
          </a:bodyPr>
          <a:lstStyle/>
          <a:p>
            <a:r>
              <a:rPr lang="en-US" sz="2800" dirty="0">
                <a:solidFill>
                  <a:schemeClr val="bg1"/>
                </a:solidFill>
                <a:cs typeface="Tajawal Medium" panose="00000600000000000000" pitchFamily="2" charset="-78"/>
              </a:rPr>
              <a:t>HTTP Messages</a:t>
            </a:r>
          </a:p>
        </p:txBody>
      </p:sp>
      <p:sp>
        <p:nvSpPr>
          <p:cNvPr id="15" name="TextBox 14">
            <a:extLst>
              <a:ext uri="{FF2B5EF4-FFF2-40B4-BE49-F238E27FC236}">
                <a16:creationId xmlns:a16="http://schemas.microsoft.com/office/drawing/2014/main" id="{3AF7B2FF-4896-802F-A020-2556CA38C9A2}"/>
              </a:ext>
            </a:extLst>
          </p:cNvPr>
          <p:cNvSpPr txBox="1"/>
          <p:nvPr/>
        </p:nvSpPr>
        <p:spPr>
          <a:xfrm>
            <a:off x="207335" y="285840"/>
            <a:ext cx="1606023" cy="954107"/>
          </a:xfrm>
          <a:prstGeom prst="rect">
            <a:avLst/>
          </a:prstGeom>
          <a:noFill/>
        </p:spPr>
        <p:txBody>
          <a:bodyPr wrap="square">
            <a:spAutoFit/>
          </a:bodyPr>
          <a:lstStyle/>
          <a:p>
            <a:pPr algn="ctr"/>
            <a:r>
              <a:rPr lang="en-US" sz="2800" dirty="0">
                <a:solidFill>
                  <a:schemeClr val="bg1"/>
                </a:solidFill>
                <a:cs typeface="Tajawal Medium" panose="00000600000000000000" pitchFamily="2" charset="-78"/>
              </a:rPr>
              <a:t>Chapter</a:t>
            </a:r>
          </a:p>
          <a:p>
            <a:pPr algn="ctr"/>
            <a:r>
              <a:rPr lang="en-US" sz="2800" dirty="0">
                <a:solidFill>
                  <a:schemeClr val="bg1"/>
                </a:solidFill>
                <a:cs typeface="Tajawal Medium" panose="00000600000000000000" pitchFamily="2" charset="-78"/>
              </a:rPr>
              <a:t>07</a:t>
            </a:r>
          </a:p>
        </p:txBody>
      </p:sp>
    </p:spTree>
    <p:extLst>
      <p:ext uri="{BB962C8B-B14F-4D97-AF65-F5344CB8AC3E}">
        <p14:creationId xmlns:p14="http://schemas.microsoft.com/office/powerpoint/2010/main" val="7880405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9AA0F2E4-0C18-4BDF-825C-745351DDBF49}"/>
              </a:ext>
            </a:extLst>
          </p:cNvPr>
          <p:cNvSpPr>
            <a:spLocks noGrp="1"/>
          </p:cNvSpPr>
          <p:nvPr>
            <p:ph type="sldNum" sz="quarter" idx="12"/>
          </p:nvPr>
        </p:nvSpPr>
        <p:spPr/>
        <p:txBody>
          <a:bodyPr/>
          <a:lstStyle/>
          <a:p>
            <a:fld id="{01CA1BAB-B415-AC46-B775-E292EF1D5EF6}" type="slidenum">
              <a:rPr lang="en-GB" smtClean="0"/>
              <a:t>19</a:t>
            </a:fld>
            <a:endParaRPr lang="en-GB"/>
          </a:p>
        </p:txBody>
      </p:sp>
      <p:sp>
        <p:nvSpPr>
          <p:cNvPr id="7" name="Rectangle 6">
            <a:extLst>
              <a:ext uri="{FF2B5EF4-FFF2-40B4-BE49-F238E27FC236}">
                <a16:creationId xmlns:a16="http://schemas.microsoft.com/office/drawing/2014/main" id="{B277186B-9099-4A7B-BEEB-23CC21388F26}"/>
              </a:ext>
            </a:extLst>
          </p:cNvPr>
          <p:cNvSpPr/>
          <p:nvPr/>
        </p:nvSpPr>
        <p:spPr>
          <a:xfrm>
            <a:off x="2516777" y="4850674"/>
            <a:ext cx="6165669" cy="470263"/>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D55EC4F-EF08-469D-B863-E1403E3BADCC}"/>
              </a:ext>
            </a:extLst>
          </p:cNvPr>
          <p:cNvSpPr/>
          <p:nvPr/>
        </p:nvSpPr>
        <p:spPr>
          <a:xfrm>
            <a:off x="2516777" y="2856411"/>
            <a:ext cx="6165669" cy="1994263"/>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624368F0-9C2F-4F17-8417-91DF56C771C7}"/>
              </a:ext>
            </a:extLst>
          </p:cNvPr>
          <p:cNvSpPr/>
          <p:nvPr/>
        </p:nvSpPr>
        <p:spPr>
          <a:xfrm>
            <a:off x="2516777" y="2586446"/>
            <a:ext cx="6165669" cy="2699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Box 16">
            <a:extLst>
              <a:ext uri="{FF2B5EF4-FFF2-40B4-BE49-F238E27FC236}">
                <a16:creationId xmlns:a16="http://schemas.microsoft.com/office/drawing/2014/main" id="{5AEC1E0D-5D23-422E-B6E6-B52A161595BB}"/>
              </a:ext>
            </a:extLst>
          </p:cNvPr>
          <p:cNvSpPr txBox="1">
            <a:spLocks noChangeArrowheads="1"/>
          </p:cNvSpPr>
          <p:nvPr/>
        </p:nvSpPr>
        <p:spPr bwMode="auto">
          <a:xfrm>
            <a:off x="2470241" y="2586446"/>
            <a:ext cx="7091770" cy="2841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lnSpc>
                <a:spcPct val="85000"/>
              </a:lnSpc>
              <a:spcBef>
                <a:spcPct val="20000"/>
              </a:spcBef>
              <a:buClr>
                <a:srgbClr val="000099"/>
              </a:buClr>
              <a:buSzPct val="65000"/>
              <a:buFont typeface="Wingdings" panose="05000000000000000000" pitchFamily="2" charset="2"/>
              <a:buChar char="v"/>
              <a:defRPr sz="2800">
                <a:solidFill>
                  <a:schemeClr val="tx1"/>
                </a:solidFill>
                <a:latin typeface="Gill Sans MT" panose="020B0502020104020203" pitchFamily="34" charset="0"/>
                <a:ea typeface="MS PGothic" panose="020B0600070205080204" pitchFamily="34" charset="-128"/>
              </a:defRPr>
            </a:lvl1pPr>
            <a:lvl2pPr marL="742950" indent="-285750">
              <a:lnSpc>
                <a:spcPct val="85000"/>
              </a:lnSpc>
              <a:spcBef>
                <a:spcPct val="20000"/>
              </a:spcBef>
              <a:buClr>
                <a:srgbClr val="000099"/>
              </a:buClr>
              <a:buFont typeface="Wingdings" panose="05000000000000000000" pitchFamily="2" charset="2"/>
              <a:buChar char="§"/>
              <a:defRPr sz="2400">
                <a:solidFill>
                  <a:schemeClr val="tx1"/>
                </a:solidFill>
                <a:latin typeface="Gill Sans MT" panose="020B0502020104020203" pitchFamily="34" charset="0"/>
                <a:ea typeface="MS PGothic" panose="020B0600070205080204" pitchFamily="34" charset="-128"/>
              </a:defRPr>
            </a:lvl2pPr>
            <a:lvl3pPr marL="11430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3pPr>
            <a:lvl4pPr marL="1600200" indent="-228600">
              <a:spcBef>
                <a:spcPct val="20000"/>
              </a:spcBef>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9pPr>
          </a:lstStyle>
          <a:p>
            <a:pPr>
              <a:lnSpc>
                <a:spcPct val="90000"/>
              </a:lnSpc>
              <a:spcBef>
                <a:spcPct val="0"/>
              </a:spcBef>
              <a:buClr>
                <a:schemeClr val="accent2"/>
              </a:buClr>
              <a:buSzPct val="85000"/>
              <a:buFont typeface="ZapfDingbats" pitchFamily="82" charset="2"/>
              <a:buNone/>
            </a:pPr>
            <a:r>
              <a:rPr lang="en-US" altLang="en-US" sz="1800" b="1" dirty="0">
                <a:latin typeface="Courier New" panose="02070309020205020404" pitchFamily="49" charset="0"/>
              </a:rPr>
              <a:t>GET /index.html HTTP/1.1\r\n</a:t>
            </a:r>
          </a:p>
          <a:p>
            <a:pPr>
              <a:lnSpc>
                <a:spcPct val="90000"/>
              </a:lnSpc>
              <a:spcBef>
                <a:spcPct val="0"/>
              </a:spcBef>
              <a:buClr>
                <a:schemeClr val="accent2"/>
              </a:buClr>
              <a:buSzPct val="85000"/>
              <a:buFont typeface="ZapfDingbats" pitchFamily="82" charset="2"/>
              <a:buNone/>
            </a:pPr>
            <a:r>
              <a:rPr lang="en-US" altLang="en-US" sz="1800" b="1" dirty="0">
                <a:solidFill>
                  <a:schemeClr val="bg2">
                    <a:lumMod val="10000"/>
                  </a:schemeClr>
                </a:solidFill>
                <a:latin typeface="Courier New" panose="02070309020205020404" pitchFamily="49" charset="0"/>
              </a:rPr>
              <a:t>Host: www-net.cs.umass.edu\r\n</a:t>
            </a:r>
          </a:p>
          <a:p>
            <a:pPr>
              <a:lnSpc>
                <a:spcPct val="90000"/>
              </a:lnSpc>
              <a:spcBef>
                <a:spcPct val="0"/>
              </a:spcBef>
              <a:buClr>
                <a:schemeClr val="accent2"/>
              </a:buClr>
              <a:buSzPct val="85000"/>
              <a:buFont typeface="ZapfDingbats" pitchFamily="82" charset="2"/>
              <a:buNone/>
            </a:pPr>
            <a:r>
              <a:rPr lang="en-US" altLang="en-US" sz="1800" b="1" dirty="0">
                <a:solidFill>
                  <a:schemeClr val="bg2">
                    <a:lumMod val="10000"/>
                  </a:schemeClr>
                </a:solidFill>
                <a:latin typeface="Courier New" panose="02070309020205020404" pitchFamily="49" charset="0"/>
              </a:rPr>
              <a:t>User-Agent: Firefox/3.6.10\r\n</a:t>
            </a:r>
          </a:p>
          <a:p>
            <a:pPr>
              <a:lnSpc>
                <a:spcPct val="90000"/>
              </a:lnSpc>
              <a:spcBef>
                <a:spcPct val="0"/>
              </a:spcBef>
              <a:buClr>
                <a:schemeClr val="accent2"/>
              </a:buClr>
              <a:buSzPct val="85000"/>
              <a:buFont typeface="ZapfDingbats" pitchFamily="82" charset="2"/>
              <a:buNone/>
            </a:pPr>
            <a:r>
              <a:rPr lang="en-US" altLang="en-US" sz="1800" b="1" dirty="0">
                <a:solidFill>
                  <a:schemeClr val="bg2">
                    <a:lumMod val="10000"/>
                  </a:schemeClr>
                </a:solidFill>
                <a:latin typeface="Courier New" panose="02070309020205020404" pitchFamily="49" charset="0"/>
              </a:rPr>
              <a:t>Accept: text/</a:t>
            </a:r>
            <a:r>
              <a:rPr lang="en-US" altLang="en-US" sz="1800" b="1" dirty="0" err="1">
                <a:solidFill>
                  <a:schemeClr val="bg2">
                    <a:lumMod val="10000"/>
                  </a:schemeClr>
                </a:solidFill>
                <a:latin typeface="Courier New" panose="02070309020205020404" pitchFamily="49" charset="0"/>
              </a:rPr>
              <a:t>html,application</a:t>
            </a:r>
            <a:r>
              <a:rPr lang="en-US" altLang="en-US" sz="1800" b="1" dirty="0">
                <a:solidFill>
                  <a:schemeClr val="bg2">
                    <a:lumMod val="10000"/>
                  </a:schemeClr>
                </a:solidFill>
                <a:latin typeface="Courier New" panose="02070309020205020404" pitchFamily="49" charset="0"/>
              </a:rPr>
              <a:t>/</a:t>
            </a:r>
            <a:r>
              <a:rPr lang="en-US" altLang="en-US" sz="1800" b="1" dirty="0" err="1">
                <a:solidFill>
                  <a:schemeClr val="bg2">
                    <a:lumMod val="10000"/>
                  </a:schemeClr>
                </a:solidFill>
                <a:latin typeface="Courier New" panose="02070309020205020404" pitchFamily="49" charset="0"/>
              </a:rPr>
              <a:t>xhtml+xml</a:t>
            </a:r>
            <a:r>
              <a:rPr lang="en-US" altLang="en-US" sz="1800" b="1" dirty="0">
                <a:solidFill>
                  <a:schemeClr val="bg2">
                    <a:lumMod val="10000"/>
                  </a:schemeClr>
                </a:solidFill>
                <a:latin typeface="Courier New" panose="02070309020205020404" pitchFamily="49" charset="0"/>
              </a:rPr>
              <a:t>\r\n</a:t>
            </a:r>
          </a:p>
          <a:p>
            <a:pPr>
              <a:lnSpc>
                <a:spcPct val="90000"/>
              </a:lnSpc>
              <a:spcBef>
                <a:spcPct val="0"/>
              </a:spcBef>
              <a:buClr>
                <a:schemeClr val="accent2"/>
              </a:buClr>
              <a:buSzPct val="85000"/>
              <a:buFont typeface="ZapfDingbats" pitchFamily="82" charset="2"/>
              <a:buNone/>
            </a:pPr>
            <a:r>
              <a:rPr lang="en-US" altLang="en-US" sz="1800" b="1" dirty="0">
                <a:solidFill>
                  <a:schemeClr val="bg2">
                    <a:lumMod val="10000"/>
                  </a:schemeClr>
                </a:solidFill>
                <a:latin typeface="Courier New" panose="02070309020205020404" pitchFamily="49" charset="0"/>
              </a:rPr>
              <a:t>Accept-Language: </a:t>
            </a:r>
            <a:r>
              <a:rPr lang="en-US" altLang="en-US" sz="1800" b="1" dirty="0" err="1">
                <a:solidFill>
                  <a:schemeClr val="bg2">
                    <a:lumMod val="10000"/>
                  </a:schemeClr>
                </a:solidFill>
                <a:latin typeface="Courier New" panose="02070309020205020404" pitchFamily="49" charset="0"/>
              </a:rPr>
              <a:t>en-us,en;q</a:t>
            </a:r>
            <a:r>
              <a:rPr lang="en-US" altLang="en-US" sz="1800" b="1" dirty="0">
                <a:solidFill>
                  <a:schemeClr val="bg2">
                    <a:lumMod val="10000"/>
                  </a:schemeClr>
                </a:solidFill>
                <a:latin typeface="Courier New" panose="02070309020205020404" pitchFamily="49" charset="0"/>
              </a:rPr>
              <a:t>=0.5\r\n</a:t>
            </a:r>
          </a:p>
          <a:p>
            <a:pPr>
              <a:lnSpc>
                <a:spcPct val="90000"/>
              </a:lnSpc>
              <a:spcBef>
                <a:spcPct val="0"/>
              </a:spcBef>
              <a:buClr>
                <a:schemeClr val="accent2"/>
              </a:buClr>
              <a:buSzPct val="85000"/>
              <a:buFont typeface="ZapfDingbats" pitchFamily="82" charset="2"/>
              <a:buNone/>
            </a:pPr>
            <a:r>
              <a:rPr lang="en-US" altLang="en-US" sz="1800" b="1" dirty="0">
                <a:solidFill>
                  <a:schemeClr val="bg2">
                    <a:lumMod val="10000"/>
                  </a:schemeClr>
                </a:solidFill>
                <a:latin typeface="Courier New" panose="02070309020205020404" pitchFamily="49" charset="0"/>
              </a:rPr>
              <a:t>Accept-Encoding: </a:t>
            </a:r>
            <a:r>
              <a:rPr lang="en-US" altLang="en-US" sz="1800" b="1" dirty="0" err="1">
                <a:solidFill>
                  <a:schemeClr val="bg2">
                    <a:lumMod val="10000"/>
                  </a:schemeClr>
                </a:solidFill>
                <a:latin typeface="Courier New" panose="02070309020205020404" pitchFamily="49" charset="0"/>
              </a:rPr>
              <a:t>gzip,deflate</a:t>
            </a:r>
            <a:r>
              <a:rPr lang="en-US" altLang="en-US" sz="1800" b="1" dirty="0">
                <a:solidFill>
                  <a:schemeClr val="bg2">
                    <a:lumMod val="10000"/>
                  </a:schemeClr>
                </a:solidFill>
                <a:latin typeface="Courier New" panose="02070309020205020404" pitchFamily="49" charset="0"/>
              </a:rPr>
              <a:t>\r\n</a:t>
            </a:r>
          </a:p>
          <a:p>
            <a:pPr>
              <a:lnSpc>
                <a:spcPct val="90000"/>
              </a:lnSpc>
              <a:spcBef>
                <a:spcPct val="0"/>
              </a:spcBef>
              <a:buClr>
                <a:schemeClr val="accent2"/>
              </a:buClr>
              <a:buSzPct val="85000"/>
              <a:buFont typeface="ZapfDingbats" pitchFamily="82" charset="2"/>
              <a:buNone/>
            </a:pPr>
            <a:r>
              <a:rPr lang="en-US" altLang="en-US" sz="1800" b="1" dirty="0">
                <a:solidFill>
                  <a:schemeClr val="bg2">
                    <a:lumMod val="10000"/>
                  </a:schemeClr>
                </a:solidFill>
                <a:latin typeface="Courier New" panose="02070309020205020404" pitchFamily="49" charset="0"/>
              </a:rPr>
              <a:t>Accept-Charset: ISO-8859-1,utf-8;q=0.7\r\n</a:t>
            </a:r>
          </a:p>
          <a:p>
            <a:pPr>
              <a:lnSpc>
                <a:spcPct val="90000"/>
              </a:lnSpc>
              <a:spcBef>
                <a:spcPct val="0"/>
              </a:spcBef>
              <a:buClr>
                <a:schemeClr val="accent2"/>
              </a:buClr>
              <a:buSzPct val="85000"/>
              <a:buFont typeface="ZapfDingbats" pitchFamily="82" charset="2"/>
              <a:buNone/>
            </a:pPr>
            <a:r>
              <a:rPr lang="en-US" altLang="en-US" sz="1800" b="1" dirty="0">
                <a:solidFill>
                  <a:schemeClr val="bg2">
                    <a:lumMod val="10000"/>
                  </a:schemeClr>
                </a:solidFill>
                <a:latin typeface="Courier New" panose="02070309020205020404" pitchFamily="49" charset="0"/>
              </a:rPr>
              <a:t>Keep-Alive: 115\r\n</a:t>
            </a:r>
          </a:p>
          <a:p>
            <a:pPr>
              <a:lnSpc>
                <a:spcPct val="90000"/>
              </a:lnSpc>
              <a:spcBef>
                <a:spcPct val="0"/>
              </a:spcBef>
              <a:buClr>
                <a:schemeClr val="accent2"/>
              </a:buClr>
              <a:buSzPct val="85000"/>
              <a:buFont typeface="ZapfDingbats" pitchFamily="82" charset="2"/>
              <a:buNone/>
            </a:pPr>
            <a:r>
              <a:rPr lang="en-US" altLang="en-US" sz="1800" b="1" dirty="0">
                <a:solidFill>
                  <a:schemeClr val="bg2">
                    <a:lumMod val="10000"/>
                  </a:schemeClr>
                </a:solidFill>
                <a:latin typeface="Courier New" panose="02070309020205020404" pitchFamily="49" charset="0"/>
              </a:rPr>
              <a:t>Connection: keep-alive\r\n</a:t>
            </a:r>
          </a:p>
          <a:p>
            <a:pPr>
              <a:lnSpc>
                <a:spcPct val="90000"/>
              </a:lnSpc>
              <a:spcBef>
                <a:spcPct val="0"/>
              </a:spcBef>
              <a:buClr>
                <a:schemeClr val="accent2"/>
              </a:buClr>
              <a:buSzPct val="85000"/>
              <a:buNone/>
            </a:pPr>
            <a:r>
              <a:rPr lang="it-IT" altLang="en-US" sz="1800" b="1" dirty="0">
                <a:latin typeface="Courier New" panose="02070309020205020404" pitchFamily="49" charset="0"/>
              </a:rPr>
              <a:t>data data data data data ... </a:t>
            </a:r>
            <a:endParaRPr lang="en-US" altLang="en-US" sz="1800" b="1" dirty="0">
              <a:latin typeface="Courier New" panose="02070309020205020404" pitchFamily="49" charset="0"/>
            </a:endParaRPr>
          </a:p>
          <a:p>
            <a:pPr>
              <a:lnSpc>
                <a:spcPct val="90000"/>
              </a:lnSpc>
              <a:spcBef>
                <a:spcPct val="0"/>
              </a:spcBef>
              <a:buClr>
                <a:schemeClr val="accent2"/>
              </a:buClr>
              <a:buSzPct val="85000"/>
              <a:buFont typeface="ZapfDingbats" pitchFamily="82" charset="2"/>
              <a:buNone/>
            </a:pPr>
            <a:endParaRPr lang="en-US" altLang="en-US" sz="1800" b="1" dirty="0">
              <a:latin typeface="Courier New" panose="02070309020205020404" pitchFamily="49" charset="0"/>
            </a:endParaRPr>
          </a:p>
        </p:txBody>
      </p:sp>
      <p:cxnSp>
        <p:nvCxnSpPr>
          <p:cNvPr id="12" name="Straight Arrow Connector 11">
            <a:extLst>
              <a:ext uri="{FF2B5EF4-FFF2-40B4-BE49-F238E27FC236}">
                <a16:creationId xmlns:a16="http://schemas.microsoft.com/office/drawing/2014/main" id="{2D9DDE3A-9A20-4E9B-A331-FC3721C204A0}"/>
              </a:ext>
            </a:extLst>
          </p:cNvPr>
          <p:cNvCxnSpPr>
            <a:cxnSpLocks/>
          </p:cNvCxnSpPr>
          <p:nvPr/>
        </p:nvCxnSpPr>
        <p:spPr>
          <a:xfrm flipH="1">
            <a:off x="8682447" y="2725784"/>
            <a:ext cx="731519" cy="0"/>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sp>
        <p:nvSpPr>
          <p:cNvPr id="13" name="TextBox 12">
            <a:extLst>
              <a:ext uri="{FF2B5EF4-FFF2-40B4-BE49-F238E27FC236}">
                <a16:creationId xmlns:a16="http://schemas.microsoft.com/office/drawing/2014/main" id="{33206E49-0DF3-4544-8749-A46E4CBDC5BC}"/>
              </a:ext>
            </a:extLst>
          </p:cNvPr>
          <p:cNvSpPr txBox="1"/>
          <p:nvPr/>
        </p:nvSpPr>
        <p:spPr>
          <a:xfrm>
            <a:off x="9474926" y="2536762"/>
            <a:ext cx="1480119" cy="369332"/>
          </a:xfrm>
          <a:prstGeom prst="rect">
            <a:avLst/>
          </a:prstGeom>
          <a:noFill/>
        </p:spPr>
        <p:txBody>
          <a:bodyPr wrap="square">
            <a:spAutoFit/>
          </a:bodyPr>
          <a:lstStyle/>
          <a:p>
            <a:r>
              <a:rPr lang="en-US" b="0" i="0" dirty="0">
                <a:solidFill>
                  <a:schemeClr val="bg1"/>
                </a:solidFill>
                <a:effectLst/>
                <a:latin typeface="arial" panose="020B0604020202020204" pitchFamily="34" charset="0"/>
              </a:rPr>
              <a:t>A </a:t>
            </a:r>
            <a:r>
              <a:rPr lang="en-US" i="1" dirty="0">
                <a:solidFill>
                  <a:schemeClr val="bg1"/>
                </a:solidFill>
                <a:latin typeface="arial" panose="020B0604020202020204" pitchFamily="34" charset="0"/>
              </a:rPr>
              <a:t>start-line</a:t>
            </a:r>
            <a:r>
              <a:rPr lang="en-US" b="0" i="0" dirty="0">
                <a:solidFill>
                  <a:srgbClr val="1B1B1B"/>
                </a:solidFill>
                <a:effectLst/>
                <a:latin typeface="arial" panose="020B0604020202020204" pitchFamily="34" charset="0"/>
              </a:rPr>
              <a:t> </a:t>
            </a:r>
            <a:endParaRPr lang="en-US" dirty="0"/>
          </a:p>
        </p:txBody>
      </p:sp>
      <p:cxnSp>
        <p:nvCxnSpPr>
          <p:cNvPr id="14" name="Straight Arrow Connector 13">
            <a:extLst>
              <a:ext uri="{FF2B5EF4-FFF2-40B4-BE49-F238E27FC236}">
                <a16:creationId xmlns:a16="http://schemas.microsoft.com/office/drawing/2014/main" id="{3B3F4469-309A-4FFF-9E78-247FBB271881}"/>
              </a:ext>
            </a:extLst>
          </p:cNvPr>
          <p:cNvCxnSpPr>
            <a:cxnSpLocks/>
          </p:cNvCxnSpPr>
          <p:nvPr/>
        </p:nvCxnSpPr>
        <p:spPr>
          <a:xfrm flipH="1">
            <a:off x="8730342" y="3818708"/>
            <a:ext cx="731519" cy="0"/>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sp>
        <p:nvSpPr>
          <p:cNvPr id="15" name="TextBox 14">
            <a:extLst>
              <a:ext uri="{FF2B5EF4-FFF2-40B4-BE49-F238E27FC236}">
                <a16:creationId xmlns:a16="http://schemas.microsoft.com/office/drawing/2014/main" id="{38891ABC-3770-4520-A7E8-C4E82BC3A455}"/>
              </a:ext>
            </a:extLst>
          </p:cNvPr>
          <p:cNvSpPr txBox="1"/>
          <p:nvPr/>
        </p:nvSpPr>
        <p:spPr>
          <a:xfrm>
            <a:off x="9522821" y="3629686"/>
            <a:ext cx="1830979" cy="369332"/>
          </a:xfrm>
          <a:prstGeom prst="rect">
            <a:avLst/>
          </a:prstGeom>
          <a:noFill/>
        </p:spPr>
        <p:txBody>
          <a:bodyPr wrap="square">
            <a:spAutoFit/>
          </a:bodyPr>
          <a:lstStyle/>
          <a:p>
            <a:r>
              <a:rPr lang="en-US" b="0" i="1" dirty="0">
                <a:solidFill>
                  <a:schemeClr val="bg1"/>
                </a:solidFill>
                <a:effectLst/>
                <a:latin typeface="arial" panose="020B0604020202020204" pitchFamily="34" charset="0"/>
              </a:rPr>
              <a:t>HTTP headers</a:t>
            </a:r>
            <a:endParaRPr lang="en-US" dirty="0">
              <a:solidFill>
                <a:schemeClr val="bg1"/>
              </a:solidFill>
            </a:endParaRPr>
          </a:p>
        </p:txBody>
      </p:sp>
      <p:cxnSp>
        <p:nvCxnSpPr>
          <p:cNvPr id="16" name="Straight Arrow Connector 15">
            <a:extLst>
              <a:ext uri="{FF2B5EF4-FFF2-40B4-BE49-F238E27FC236}">
                <a16:creationId xmlns:a16="http://schemas.microsoft.com/office/drawing/2014/main" id="{4157C855-F078-4041-8821-FD4E17C9C268}"/>
              </a:ext>
            </a:extLst>
          </p:cNvPr>
          <p:cNvCxnSpPr>
            <a:cxnSpLocks/>
          </p:cNvCxnSpPr>
          <p:nvPr/>
        </p:nvCxnSpPr>
        <p:spPr>
          <a:xfrm flipH="1">
            <a:off x="8739051" y="4976956"/>
            <a:ext cx="731519" cy="0"/>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sp>
        <p:nvSpPr>
          <p:cNvPr id="17" name="TextBox 16">
            <a:extLst>
              <a:ext uri="{FF2B5EF4-FFF2-40B4-BE49-F238E27FC236}">
                <a16:creationId xmlns:a16="http://schemas.microsoft.com/office/drawing/2014/main" id="{CE9B0621-6462-4D50-A77D-01A57B185CEA}"/>
              </a:ext>
            </a:extLst>
          </p:cNvPr>
          <p:cNvSpPr txBox="1"/>
          <p:nvPr/>
        </p:nvSpPr>
        <p:spPr>
          <a:xfrm>
            <a:off x="9531530" y="4787934"/>
            <a:ext cx="1480119" cy="369332"/>
          </a:xfrm>
          <a:prstGeom prst="rect">
            <a:avLst/>
          </a:prstGeom>
          <a:noFill/>
        </p:spPr>
        <p:txBody>
          <a:bodyPr wrap="square">
            <a:spAutoFit/>
          </a:bodyPr>
          <a:lstStyle/>
          <a:p>
            <a:r>
              <a:rPr lang="en-US" i="1" dirty="0">
                <a:solidFill>
                  <a:schemeClr val="bg1"/>
                </a:solidFill>
                <a:latin typeface="arial" panose="020B0604020202020204" pitchFamily="34" charset="0"/>
              </a:rPr>
              <a:t>Body</a:t>
            </a:r>
          </a:p>
        </p:txBody>
      </p:sp>
      <p:pic>
        <p:nvPicPr>
          <p:cNvPr id="10" name="Picture 9">
            <a:extLst>
              <a:ext uri="{FF2B5EF4-FFF2-40B4-BE49-F238E27FC236}">
                <a16:creationId xmlns:a16="http://schemas.microsoft.com/office/drawing/2014/main" id="{5CB7A7CA-5066-C6C5-A9C3-4AD2D097E59D}"/>
              </a:ext>
            </a:extLst>
          </p:cNvPr>
          <p:cNvPicPr>
            <a:picLocks noChangeAspect="1"/>
          </p:cNvPicPr>
          <p:nvPr/>
        </p:nvPicPr>
        <p:blipFill>
          <a:blip r:embed="rId2"/>
          <a:stretch>
            <a:fillRect/>
          </a:stretch>
        </p:blipFill>
        <p:spPr>
          <a:xfrm>
            <a:off x="0" y="0"/>
            <a:ext cx="9533101" cy="1610200"/>
          </a:xfrm>
          <a:prstGeom prst="rect">
            <a:avLst/>
          </a:prstGeom>
        </p:spPr>
      </p:pic>
      <p:sp>
        <p:nvSpPr>
          <p:cNvPr id="19" name="TextBox 18">
            <a:extLst>
              <a:ext uri="{FF2B5EF4-FFF2-40B4-BE49-F238E27FC236}">
                <a16:creationId xmlns:a16="http://schemas.microsoft.com/office/drawing/2014/main" id="{0BAB1B8D-9562-E210-A843-4C64E37464BA}"/>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1" name="TextBox 20">
            <a:extLst>
              <a:ext uri="{FF2B5EF4-FFF2-40B4-BE49-F238E27FC236}">
                <a16:creationId xmlns:a16="http://schemas.microsoft.com/office/drawing/2014/main" id="{4CB95D1C-4A08-C5FC-55A2-0355065332EA}"/>
              </a:ext>
            </a:extLst>
          </p:cNvPr>
          <p:cNvSpPr txBox="1"/>
          <p:nvPr/>
        </p:nvSpPr>
        <p:spPr>
          <a:xfrm>
            <a:off x="2533682" y="592183"/>
            <a:ext cx="6131858" cy="461665"/>
          </a:xfrm>
          <a:prstGeom prst="rect">
            <a:avLst/>
          </a:prstGeom>
          <a:noFill/>
        </p:spPr>
        <p:txBody>
          <a:bodyPr wrap="square">
            <a:spAutoFit/>
          </a:bodyPr>
          <a:lstStyle/>
          <a:p>
            <a:r>
              <a:rPr lang="en-MY" sz="2400" dirty="0">
                <a:solidFill>
                  <a:schemeClr val="bg1"/>
                </a:solidFill>
                <a:cs typeface="Tajawal Medium" panose="00000600000000000000" pitchFamily="2" charset="-78"/>
              </a:rPr>
              <a:t>HTTP Request Message Structure</a:t>
            </a:r>
            <a:endParaRPr lang="en-US" sz="2400" dirty="0">
              <a:solidFill>
                <a:schemeClr val="bg1"/>
              </a:solidFill>
              <a:cs typeface="Tajawal Medium" panose="00000600000000000000" pitchFamily="2" charset="-78"/>
            </a:endParaRPr>
          </a:p>
        </p:txBody>
      </p:sp>
      <p:pic>
        <p:nvPicPr>
          <p:cNvPr id="22" name="Picture 21">
            <a:extLst>
              <a:ext uri="{FF2B5EF4-FFF2-40B4-BE49-F238E27FC236}">
                <a16:creationId xmlns:a16="http://schemas.microsoft.com/office/drawing/2014/main" id="{943912D9-8092-7A67-F8B5-3D9E3F1E4D9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23" name="Picture 22">
            <a:extLst>
              <a:ext uri="{FF2B5EF4-FFF2-40B4-BE49-F238E27FC236}">
                <a16:creationId xmlns:a16="http://schemas.microsoft.com/office/drawing/2014/main" id="{DB55E3BF-41F4-795D-A36D-58AD99127E98}"/>
              </a:ext>
            </a:extLst>
          </p:cNvPr>
          <p:cNvPicPr>
            <a:picLocks noChangeAspect="1"/>
          </p:cNvPicPr>
          <p:nvPr/>
        </p:nvPicPr>
        <p:blipFill>
          <a:blip r:embed="rId4"/>
          <a:stretch>
            <a:fillRect/>
          </a:stretch>
        </p:blipFill>
        <p:spPr>
          <a:xfrm>
            <a:off x="2016035" y="6162233"/>
            <a:ext cx="9902229" cy="204838"/>
          </a:xfrm>
          <a:prstGeom prst="rect">
            <a:avLst/>
          </a:prstGeom>
        </p:spPr>
      </p:pic>
    </p:spTree>
    <p:extLst>
      <p:ext uri="{BB962C8B-B14F-4D97-AF65-F5344CB8AC3E}">
        <p14:creationId xmlns:p14="http://schemas.microsoft.com/office/powerpoint/2010/main" val="922143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129CBA02-012B-4FA1-9E7B-2EB5E3844BB4}"/>
              </a:ext>
            </a:extLst>
          </p:cNvPr>
          <p:cNvSpPr>
            <a:spLocks noGrp="1"/>
          </p:cNvSpPr>
          <p:nvPr>
            <p:ph type="sldNum" sz="quarter" idx="12"/>
          </p:nvPr>
        </p:nvSpPr>
        <p:spPr/>
        <p:txBody>
          <a:bodyPr/>
          <a:lstStyle/>
          <a:p>
            <a:fld id="{01CA1BAB-B415-AC46-B775-E292EF1D5EF6}" type="slidenum">
              <a:rPr lang="en-GB" smtClean="0"/>
              <a:t>20</a:t>
            </a:fld>
            <a:endParaRPr lang="en-GB"/>
          </a:p>
        </p:txBody>
      </p:sp>
      <p:graphicFrame>
        <p:nvGraphicFramePr>
          <p:cNvPr id="8" name="Table 7">
            <a:extLst>
              <a:ext uri="{FF2B5EF4-FFF2-40B4-BE49-F238E27FC236}">
                <a16:creationId xmlns:a16="http://schemas.microsoft.com/office/drawing/2014/main" id="{84E77DAA-C329-4061-BA4D-5779EFCD77A3}"/>
              </a:ext>
            </a:extLst>
          </p:cNvPr>
          <p:cNvGraphicFramePr>
            <a:graphicFrameLocks noGrp="1"/>
          </p:cNvGraphicFramePr>
          <p:nvPr>
            <p:extLst>
              <p:ext uri="{D42A27DB-BD31-4B8C-83A1-F6EECF244321}">
                <p14:modId xmlns:p14="http://schemas.microsoft.com/office/powerpoint/2010/main" val="595100010"/>
              </p:ext>
            </p:extLst>
          </p:nvPr>
        </p:nvGraphicFramePr>
        <p:xfrm>
          <a:off x="1555143" y="1960616"/>
          <a:ext cx="8131118" cy="2652810"/>
        </p:xfrm>
        <a:graphic>
          <a:graphicData uri="http://schemas.openxmlformats.org/drawingml/2006/table">
            <a:tbl>
              <a:tblPr firstRow="1" bandRow="1">
                <a:tableStyleId>{21E4AEA4-8DFA-4A89-87EB-49C32662AFE0}</a:tableStyleId>
              </a:tblPr>
              <a:tblGrid>
                <a:gridCol w="1633976">
                  <a:extLst>
                    <a:ext uri="{9D8B030D-6E8A-4147-A177-3AD203B41FA5}">
                      <a16:colId xmlns:a16="http://schemas.microsoft.com/office/drawing/2014/main" val="2157387817"/>
                    </a:ext>
                  </a:extLst>
                </a:gridCol>
                <a:gridCol w="6497142">
                  <a:extLst>
                    <a:ext uri="{9D8B030D-6E8A-4147-A177-3AD203B41FA5}">
                      <a16:colId xmlns:a16="http://schemas.microsoft.com/office/drawing/2014/main" val="1089052871"/>
                    </a:ext>
                  </a:extLst>
                </a:gridCol>
              </a:tblGrid>
              <a:tr h="31545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u="none" strike="noStrike" kern="1200" dirty="0">
                          <a:solidFill>
                            <a:schemeClr val="bg2">
                              <a:lumMod val="10000"/>
                            </a:schemeClr>
                          </a:solidFill>
                          <a:effectLst/>
                        </a:rPr>
                        <a:t>Start line</a:t>
                      </a:r>
                      <a:endParaRPr lang="en-US" sz="1800" b="0" i="0" kern="1200" dirty="0">
                        <a:solidFill>
                          <a:schemeClr val="bg2">
                            <a:lumMod val="10000"/>
                          </a:schemeClr>
                        </a:solidFill>
                        <a:effectLst/>
                        <a:latin typeface="+mn-lt"/>
                        <a:ea typeface="+mn-ea"/>
                        <a:cs typeface="+mn-cs"/>
                      </a:endParaRPr>
                    </a:p>
                  </a:txBody>
                  <a:tcPr/>
                </a:tc>
                <a:tc>
                  <a:txBody>
                    <a:bodyPr/>
                    <a:lstStyle/>
                    <a:p>
                      <a:r>
                        <a:rPr lang="en-US" sz="1800" b="0" u="none" strike="noStrike" kern="1200" dirty="0">
                          <a:solidFill>
                            <a:schemeClr val="bg2">
                              <a:lumMod val="10000"/>
                            </a:schemeClr>
                          </a:solidFill>
                          <a:effectLst/>
                          <a:latin typeface="+mn-lt"/>
                          <a:ea typeface="+mn-ea"/>
                          <a:cs typeface="+mn-cs"/>
                        </a:rPr>
                        <a:t>HTTP method, request target, HTTP version</a:t>
                      </a:r>
                    </a:p>
                  </a:txBody>
                  <a:tcPr/>
                </a:tc>
                <a:extLst>
                  <a:ext uri="{0D108BD9-81ED-4DB2-BD59-A6C34878D82A}">
                    <a16:rowId xmlns:a16="http://schemas.microsoft.com/office/drawing/2014/main" val="3623388721"/>
                  </a:ext>
                </a:extLst>
              </a:tr>
              <a:tr h="552046">
                <a:tc>
                  <a:txBody>
                    <a:bodyPr/>
                    <a:lstStyle/>
                    <a:p>
                      <a:r>
                        <a:rPr lang="en-US" dirty="0">
                          <a:solidFill>
                            <a:schemeClr val="bg2">
                              <a:lumMod val="10000"/>
                            </a:schemeClr>
                          </a:solidFill>
                        </a:rPr>
                        <a:t>Headers</a:t>
                      </a:r>
                    </a:p>
                  </a:txBody>
                  <a:tcPr/>
                </a:tc>
                <a:tc>
                  <a:txBody>
                    <a:bodyPr/>
                    <a:lstStyle/>
                    <a:p>
                      <a:r>
                        <a:rPr lang="en-US" sz="1800" b="0" u="none" strike="noStrike" kern="1200" dirty="0">
                          <a:solidFill>
                            <a:schemeClr val="bg2">
                              <a:lumMod val="10000"/>
                            </a:schemeClr>
                          </a:solidFill>
                          <a:effectLst/>
                          <a:latin typeface="+mn-lt"/>
                          <a:ea typeface="+mn-ea"/>
                          <a:cs typeface="+mn-cs"/>
                        </a:rPr>
                        <a:t>User-Agent,  Accept, </a:t>
                      </a:r>
                      <a:r>
                        <a:rPr lang="en-US" altLang="en-US" sz="1800" b="0" u="none" strike="noStrike" kern="1200" dirty="0">
                          <a:solidFill>
                            <a:schemeClr val="bg2">
                              <a:lumMod val="10000"/>
                            </a:schemeClr>
                          </a:solidFill>
                          <a:effectLst/>
                          <a:latin typeface="+mn-lt"/>
                          <a:ea typeface="+mn-ea"/>
                          <a:cs typeface="+mn-cs"/>
                        </a:rPr>
                        <a:t>Accept-Encoding</a:t>
                      </a:r>
                      <a:endParaRPr lang="en-US" sz="1800" b="0" u="none" strike="noStrike" kern="1200" dirty="0">
                        <a:solidFill>
                          <a:schemeClr val="bg2">
                            <a:lumMod val="10000"/>
                          </a:schemeClr>
                        </a:solidFill>
                        <a:effectLst/>
                        <a:latin typeface="+mn-lt"/>
                        <a:ea typeface="+mn-ea"/>
                        <a:cs typeface="+mn-cs"/>
                      </a:endParaRPr>
                    </a:p>
                  </a:txBody>
                  <a:tcPr/>
                </a:tc>
                <a:extLst>
                  <a:ext uri="{0D108BD9-81ED-4DB2-BD59-A6C34878D82A}">
                    <a16:rowId xmlns:a16="http://schemas.microsoft.com/office/drawing/2014/main" val="2318189983"/>
                  </a:ext>
                </a:extLst>
              </a:tr>
              <a:tr h="1735004">
                <a:tc>
                  <a:txBody>
                    <a:bodyPr/>
                    <a:lstStyle/>
                    <a:p>
                      <a:r>
                        <a:rPr lang="en-US" dirty="0">
                          <a:solidFill>
                            <a:schemeClr val="bg2">
                              <a:lumMod val="10000"/>
                            </a:schemeClr>
                          </a:solidFill>
                        </a:rPr>
                        <a:t>Body</a:t>
                      </a:r>
                    </a:p>
                  </a:txBody>
                  <a:tcPr/>
                </a:tc>
                <a:tc>
                  <a:txBody>
                    <a:bodyPr/>
                    <a:lstStyle/>
                    <a:p>
                      <a:r>
                        <a:rPr lang="en-MY" sz="1800" b="0" kern="1200" dirty="0">
                          <a:solidFill>
                            <a:schemeClr val="bg2">
                              <a:lumMod val="10000"/>
                            </a:schemeClr>
                          </a:solidFill>
                          <a:effectLst/>
                        </a:rPr>
                        <a:t>Not all requests have one: requests fetching resources, like </a:t>
                      </a:r>
                      <a:r>
                        <a:rPr lang="en-MY" dirty="0">
                          <a:solidFill>
                            <a:schemeClr val="bg2">
                              <a:lumMod val="10000"/>
                            </a:schemeClr>
                          </a:solidFill>
                        </a:rPr>
                        <a:t>GET</a:t>
                      </a:r>
                      <a:r>
                        <a:rPr lang="en-MY" sz="1800" b="0" kern="1200" dirty="0">
                          <a:solidFill>
                            <a:schemeClr val="bg2">
                              <a:lumMod val="10000"/>
                            </a:schemeClr>
                          </a:solidFill>
                          <a:effectLst/>
                        </a:rPr>
                        <a:t>, </a:t>
                      </a:r>
                      <a:r>
                        <a:rPr lang="en-MY" dirty="0">
                          <a:solidFill>
                            <a:schemeClr val="bg2">
                              <a:lumMod val="10000"/>
                            </a:schemeClr>
                          </a:solidFill>
                        </a:rPr>
                        <a:t>HEAD</a:t>
                      </a:r>
                      <a:r>
                        <a:rPr lang="en-MY" sz="1800" b="0" kern="1200" dirty="0">
                          <a:solidFill>
                            <a:schemeClr val="bg2">
                              <a:lumMod val="10000"/>
                            </a:schemeClr>
                          </a:solidFill>
                          <a:effectLst/>
                        </a:rPr>
                        <a:t>, </a:t>
                      </a:r>
                      <a:r>
                        <a:rPr lang="en-MY" dirty="0">
                          <a:solidFill>
                            <a:schemeClr val="bg2">
                              <a:lumMod val="10000"/>
                            </a:schemeClr>
                          </a:solidFill>
                        </a:rPr>
                        <a:t>DELETE</a:t>
                      </a:r>
                      <a:r>
                        <a:rPr lang="en-MY" sz="1800" b="0" kern="1200" dirty="0">
                          <a:solidFill>
                            <a:schemeClr val="bg2">
                              <a:lumMod val="10000"/>
                            </a:schemeClr>
                          </a:solidFill>
                          <a:effectLst/>
                        </a:rPr>
                        <a:t>, or </a:t>
                      </a:r>
                      <a:r>
                        <a:rPr lang="en-MY" dirty="0">
                          <a:solidFill>
                            <a:schemeClr val="bg2">
                              <a:lumMod val="10000"/>
                            </a:schemeClr>
                          </a:solidFill>
                        </a:rPr>
                        <a:t>OPTIONS</a:t>
                      </a:r>
                      <a:r>
                        <a:rPr lang="en-MY" sz="1800" b="0" kern="1200" dirty="0">
                          <a:solidFill>
                            <a:schemeClr val="bg2">
                              <a:lumMod val="10000"/>
                            </a:schemeClr>
                          </a:solidFill>
                          <a:effectLst/>
                        </a:rPr>
                        <a:t>, usually don't need one. Some requests send data to the server in order to update it: as often the case with </a:t>
                      </a:r>
                      <a:r>
                        <a:rPr lang="en-MY" dirty="0">
                          <a:solidFill>
                            <a:schemeClr val="bg2">
                              <a:lumMod val="10000"/>
                            </a:schemeClr>
                          </a:solidFill>
                        </a:rPr>
                        <a:t>POST</a:t>
                      </a:r>
                      <a:r>
                        <a:rPr lang="en-MY" sz="1800" b="0" kern="1200" dirty="0">
                          <a:solidFill>
                            <a:schemeClr val="bg2">
                              <a:lumMod val="10000"/>
                            </a:schemeClr>
                          </a:solidFill>
                          <a:effectLst/>
                        </a:rPr>
                        <a:t> requests (containing HTML form data).</a:t>
                      </a:r>
                      <a:endParaRPr lang="en-US" dirty="0">
                        <a:solidFill>
                          <a:schemeClr val="bg2">
                            <a:lumMod val="10000"/>
                          </a:schemeClr>
                        </a:solidFill>
                      </a:endParaRPr>
                    </a:p>
                  </a:txBody>
                  <a:tcPr/>
                </a:tc>
                <a:extLst>
                  <a:ext uri="{0D108BD9-81ED-4DB2-BD59-A6C34878D82A}">
                    <a16:rowId xmlns:a16="http://schemas.microsoft.com/office/drawing/2014/main" val="1527205961"/>
                  </a:ext>
                </a:extLst>
              </a:tr>
            </a:tbl>
          </a:graphicData>
        </a:graphic>
      </p:graphicFrame>
      <p:pic>
        <p:nvPicPr>
          <p:cNvPr id="2" name="Picture 1">
            <a:extLst>
              <a:ext uri="{FF2B5EF4-FFF2-40B4-BE49-F238E27FC236}">
                <a16:creationId xmlns:a16="http://schemas.microsoft.com/office/drawing/2014/main" id="{32A3057E-C8F9-44AB-AF98-0CE4E9CA8FDA}"/>
              </a:ext>
            </a:extLst>
          </p:cNvPr>
          <p:cNvPicPr>
            <a:picLocks noChangeAspect="1"/>
          </p:cNvPicPr>
          <p:nvPr/>
        </p:nvPicPr>
        <p:blipFill>
          <a:blip r:embed="rId2"/>
          <a:stretch>
            <a:fillRect/>
          </a:stretch>
        </p:blipFill>
        <p:spPr>
          <a:xfrm>
            <a:off x="0" y="0"/>
            <a:ext cx="9533101" cy="1610200"/>
          </a:xfrm>
          <a:prstGeom prst="rect">
            <a:avLst/>
          </a:prstGeom>
        </p:spPr>
      </p:pic>
      <p:sp>
        <p:nvSpPr>
          <p:cNvPr id="3" name="TextBox 2">
            <a:extLst>
              <a:ext uri="{FF2B5EF4-FFF2-40B4-BE49-F238E27FC236}">
                <a16:creationId xmlns:a16="http://schemas.microsoft.com/office/drawing/2014/main" id="{1A4D7DB1-CA77-3B42-8F6C-A899825E43BF}"/>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B0020C4-1EE1-F13A-7D3F-242BD5205D2F}"/>
              </a:ext>
            </a:extLst>
          </p:cNvPr>
          <p:cNvSpPr txBox="1"/>
          <p:nvPr/>
        </p:nvSpPr>
        <p:spPr>
          <a:xfrm>
            <a:off x="2755718" y="620434"/>
            <a:ext cx="6131858" cy="461665"/>
          </a:xfrm>
          <a:prstGeom prst="rect">
            <a:avLst/>
          </a:prstGeom>
          <a:noFill/>
        </p:spPr>
        <p:txBody>
          <a:bodyPr wrap="square">
            <a:spAutoFit/>
          </a:bodyPr>
          <a:lstStyle/>
          <a:p>
            <a:r>
              <a:rPr lang="en-MY" sz="2400" dirty="0">
                <a:solidFill>
                  <a:schemeClr val="bg1"/>
                </a:solidFill>
                <a:cs typeface="Tajawal Medium" panose="00000600000000000000" pitchFamily="2" charset="-78"/>
              </a:rPr>
              <a:t>HTTP Request Message Structure (Cont.)</a:t>
            </a:r>
            <a:endParaRPr lang="en-US" sz="2400" dirty="0">
              <a:solidFill>
                <a:schemeClr val="bg1"/>
              </a:solidFill>
              <a:cs typeface="Tajawal Medium" panose="00000600000000000000" pitchFamily="2" charset="-78"/>
            </a:endParaRPr>
          </a:p>
        </p:txBody>
      </p:sp>
      <p:pic>
        <p:nvPicPr>
          <p:cNvPr id="11" name="Picture 10">
            <a:extLst>
              <a:ext uri="{FF2B5EF4-FFF2-40B4-BE49-F238E27FC236}">
                <a16:creationId xmlns:a16="http://schemas.microsoft.com/office/drawing/2014/main" id="{D7BD9C5B-BA8A-9BFB-3B17-18E355EEFD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12" name="Picture 11">
            <a:extLst>
              <a:ext uri="{FF2B5EF4-FFF2-40B4-BE49-F238E27FC236}">
                <a16:creationId xmlns:a16="http://schemas.microsoft.com/office/drawing/2014/main" id="{A49FB3E3-E074-6C60-5282-CF569D877DBE}"/>
              </a:ext>
            </a:extLst>
          </p:cNvPr>
          <p:cNvPicPr>
            <a:picLocks noChangeAspect="1"/>
          </p:cNvPicPr>
          <p:nvPr/>
        </p:nvPicPr>
        <p:blipFill>
          <a:blip r:embed="rId4"/>
          <a:stretch>
            <a:fillRect/>
          </a:stretch>
        </p:blipFill>
        <p:spPr>
          <a:xfrm>
            <a:off x="2016035" y="6162233"/>
            <a:ext cx="9902229" cy="204838"/>
          </a:xfrm>
          <a:prstGeom prst="rect">
            <a:avLst/>
          </a:prstGeom>
        </p:spPr>
      </p:pic>
    </p:spTree>
    <p:extLst>
      <p:ext uri="{BB962C8B-B14F-4D97-AF65-F5344CB8AC3E}">
        <p14:creationId xmlns:p14="http://schemas.microsoft.com/office/powerpoint/2010/main" val="18026457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a:extLst>
              <a:ext uri="{FF2B5EF4-FFF2-40B4-BE49-F238E27FC236}">
                <a16:creationId xmlns:a16="http://schemas.microsoft.com/office/drawing/2014/main" id="{A8E09DB5-AEB1-469F-8560-FD55C9FF0BA0}"/>
              </a:ext>
            </a:extLst>
          </p:cNvPr>
          <p:cNvSpPr txBox="1">
            <a:spLocks noChangeArrowheads="1"/>
          </p:cNvSpPr>
          <p:nvPr/>
        </p:nvSpPr>
        <p:spPr>
          <a:xfrm>
            <a:off x="1866900" y="1660087"/>
            <a:ext cx="3810000" cy="40119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en-US" dirty="0">
                <a:solidFill>
                  <a:srgbClr val="FFC000"/>
                </a:solidFill>
              </a:rPr>
              <a:t>HTTP/1.0:</a:t>
            </a:r>
          </a:p>
          <a:p>
            <a:r>
              <a:rPr lang="en-US" altLang="en-US" sz="2400" dirty="0"/>
              <a:t>GET</a:t>
            </a:r>
          </a:p>
          <a:p>
            <a:r>
              <a:rPr lang="en-US" altLang="en-US" sz="2400" dirty="0"/>
              <a:t>POST</a:t>
            </a:r>
          </a:p>
          <a:p>
            <a:r>
              <a:rPr lang="en-US" altLang="en-US" sz="2400" dirty="0"/>
              <a:t>HEAD</a:t>
            </a:r>
          </a:p>
          <a:p>
            <a:pPr lvl="1"/>
            <a:r>
              <a:rPr lang="en-US" altLang="en-US" dirty="0"/>
              <a:t>asks server to leave requested object out of response</a:t>
            </a:r>
          </a:p>
        </p:txBody>
      </p:sp>
      <p:sp>
        <p:nvSpPr>
          <p:cNvPr id="11" name="Rectangle 4">
            <a:extLst>
              <a:ext uri="{FF2B5EF4-FFF2-40B4-BE49-F238E27FC236}">
                <a16:creationId xmlns:a16="http://schemas.microsoft.com/office/drawing/2014/main" id="{C66935BC-7106-46B0-A24C-E64CA2538F62}"/>
              </a:ext>
            </a:extLst>
          </p:cNvPr>
          <p:cNvSpPr txBox="1">
            <a:spLocks noChangeArrowheads="1"/>
          </p:cNvSpPr>
          <p:nvPr/>
        </p:nvSpPr>
        <p:spPr>
          <a:xfrm>
            <a:off x="6185491" y="1552013"/>
            <a:ext cx="3810000" cy="401199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en-US" dirty="0">
                <a:solidFill>
                  <a:srgbClr val="FFC000"/>
                </a:solidFill>
              </a:rPr>
              <a:t>HTTP/1.1:</a:t>
            </a:r>
          </a:p>
          <a:p>
            <a:r>
              <a:rPr lang="en-US" altLang="en-US" sz="2400" dirty="0"/>
              <a:t>GET, POST, HEAD</a:t>
            </a:r>
          </a:p>
          <a:p>
            <a:r>
              <a:rPr lang="en-US" altLang="en-US" sz="2400" dirty="0"/>
              <a:t>PUT</a:t>
            </a:r>
          </a:p>
          <a:p>
            <a:pPr lvl="1"/>
            <a:r>
              <a:rPr lang="en-US" altLang="en-US" dirty="0"/>
              <a:t>uploads file in entity body to path specified in URL field</a:t>
            </a:r>
          </a:p>
          <a:p>
            <a:r>
              <a:rPr lang="en-US" altLang="en-US" sz="2400" dirty="0"/>
              <a:t>DELETE</a:t>
            </a:r>
          </a:p>
          <a:p>
            <a:pPr lvl="1"/>
            <a:r>
              <a:rPr lang="en-US" altLang="en-US" dirty="0"/>
              <a:t>deletes file specified in the URL field</a:t>
            </a:r>
          </a:p>
        </p:txBody>
      </p:sp>
      <p:pic>
        <p:nvPicPr>
          <p:cNvPr id="2" name="Picture 1">
            <a:extLst>
              <a:ext uri="{FF2B5EF4-FFF2-40B4-BE49-F238E27FC236}">
                <a16:creationId xmlns:a16="http://schemas.microsoft.com/office/drawing/2014/main" id="{DB6A0DFF-A3CF-B307-8C6F-266C31525911}"/>
              </a:ext>
            </a:extLst>
          </p:cNvPr>
          <p:cNvPicPr>
            <a:picLocks noChangeAspect="1"/>
          </p:cNvPicPr>
          <p:nvPr/>
        </p:nvPicPr>
        <p:blipFill>
          <a:blip r:embed="rId2"/>
          <a:stretch>
            <a:fillRect/>
          </a:stretch>
        </p:blipFill>
        <p:spPr>
          <a:xfrm>
            <a:off x="0" y="0"/>
            <a:ext cx="9533101" cy="1610200"/>
          </a:xfrm>
          <a:prstGeom prst="rect">
            <a:avLst/>
          </a:prstGeom>
        </p:spPr>
      </p:pic>
      <p:sp>
        <p:nvSpPr>
          <p:cNvPr id="3" name="TextBox 2">
            <a:extLst>
              <a:ext uri="{FF2B5EF4-FFF2-40B4-BE49-F238E27FC236}">
                <a16:creationId xmlns:a16="http://schemas.microsoft.com/office/drawing/2014/main" id="{CCF288C5-14DD-041C-F455-4D6C614E2583}"/>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4E88A43A-CBFA-1775-8B98-1627F02EE59A}"/>
              </a:ext>
            </a:extLst>
          </p:cNvPr>
          <p:cNvSpPr txBox="1"/>
          <p:nvPr/>
        </p:nvSpPr>
        <p:spPr>
          <a:xfrm>
            <a:off x="2658899" y="610999"/>
            <a:ext cx="6131858" cy="461665"/>
          </a:xfrm>
          <a:prstGeom prst="rect">
            <a:avLst/>
          </a:prstGeom>
          <a:noFill/>
        </p:spPr>
        <p:txBody>
          <a:bodyPr wrap="square">
            <a:spAutoFit/>
          </a:bodyPr>
          <a:lstStyle/>
          <a:p>
            <a:r>
              <a:rPr lang="en-MY" sz="2400" dirty="0">
                <a:solidFill>
                  <a:schemeClr val="bg1"/>
                </a:solidFill>
                <a:cs typeface="Tajawal Medium" panose="00000600000000000000" pitchFamily="2" charset="-78"/>
              </a:rPr>
              <a:t>HTTP Request </a:t>
            </a:r>
            <a:r>
              <a:rPr lang="en-US" altLang="en-US" sz="2400" dirty="0">
                <a:solidFill>
                  <a:schemeClr val="bg1"/>
                </a:solidFill>
                <a:cs typeface="Tajawal Medium" panose="00000600000000000000" pitchFamily="2" charset="-78"/>
              </a:rPr>
              <a:t>Method Types</a:t>
            </a:r>
            <a:endParaRPr lang="en-US" sz="2400" dirty="0">
              <a:solidFill>
                <a:schemeClr val="bg1"/>
              </a:solidFill>
              <a:cs typeface="Tajawal Medium" panose="00000600000000000000" pitchFamily="2" charset="-78"/>
            </a:endParaRPr>
          </a:p>
        </p:txBody>
      </p:sp>
      <p:pic>
        <p:nvPicPr>
          <p:cNvPr id="13" name="Picture 12">
            <a:extLst>
              <a:ext uri="{FF2B5EF4-FFF2-40B4-BE49-F238E27FC236}">
                <a16:creationId xmlns:a16="http://schemas.microsoft.com/office/drawing/2014/main" id="{1A53A74D-7F97-2DF3-004C-6B055364EA7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14" name="Picture 13">
            <a:extLst>
              <a:ext uri="{FF2B5EF4-FFF2-40B4-BE49-F238E27FC236}">
                <a16:creationId xmlns:a16="http://schemas.microsoft.com/office/drawing/2014/main" id="{BADF7AF0-5939-C1F2-CC42-2E5E39BD36AE}"/>
              </a:ext>
            </a:extLst>
          </p:cNvPr>
          <p:cNvPicPr>
            <a:picLocks noChangeAspect="1"/>
          </p:cNvPicPr>
          <p:nvPr/>
        </p:nvPicPr>
        <p:blipFill>
          <a:blip r:embed="rId4"/>
          <a:stretch>
            <a:fillRect/>
          </a:stretch>
        </p:blipFill>
        <p:spPr>
          <a:xfrm>
            <a:off x="2016035" y="6162233"/>
            <a:ext cx="9902229" cy="204838"/>
          </a:xfrm>
          <a:prstGeom prst="rect">
            <a:avLst/>
          </a:prstGeom>
        </p:spPr>
      </p:pic>
      <p:sp>
        <p:nvSpPr>
          <p:cNvPr id="15" name="Slide Number Placeholder 14">
            <a:extLst>
              <a:ext uri="{FF2B5EF4-FFF2-40B4-BE49-F238E27FC236}">
                <a16:creationId xmlns:a16="http://schemas.microsoft.com/office/drawing/2014/main" id="{A5330CA3-D95A-76D6-4BD0-2DA46BA99A46}"/>
              </a:ext>
            </a:extLst>
          </p:cNvPr>
          <p:cNvSpPr>
            <a:spLocks noGrp="1"/>
          </p:cNvSpPr>
          <p:nvPr>
            <p:ph type="sldNum" sz="quarter" idx="12"/>
          </p:nvPr>
        </p:nvSpPr>
        <p:spPr/>
        <p:txBody>
          <a:bodyPr/>
          <a:lstStyle/>
          <a:p>
            <a:fld id="{720AAE3E-BBAC-47F7-BC9E-0149C11A20BA}" type="slidenum">
              <a:rPr lang="en-US" smtClean="0"/>
              <a:t>21</a:t>
            </a:fld>
            <a:endParaRPr lang="en-US"/>
          </a:p>
        </p:txBody>
      </p:sp>
    </p:spTree>
    <p:extLst>
      <p:ext uri="{BB962C8B-B14F-4D97-AF65-F5344CB8AC3E}">
        <p14:creationId xmlns:p14="http://schemas.microsoft.com/office/powerpoint/2010/main" val="5817969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42D3AD62-9309-45DA-A3C1-DA2744D969BA}"/>
              </a:ext>
            </a:extLst>
          </p:cNvPr>
          <p:cNvSpPr>
            <a:spLocks noGrp="1"/>
          </p:cNvSpPr>
          <p:nvPr>
            <p:ph type="sldNum" sz="quarter" idx="12"/>
          </p:nvPr>
        </p:nvSpPr>
        <p:spPr/>
        <p:txBody>
          <a:bodyPr/>
          <a:lstStyle/>
          <a:p>
            <a:fld id="{01CA1BAB-B415-AC46-B775-E292EF1D5EF6}" type="slidenum">
              <a:rPr lang="en-GB" smtClean="0"/>
              <a:t>22</a:t>
            </a:fld>
            <a:endParaRPr lang="en-GB"/>
          </a:p>
        </p:txBody>
      </p:sp>
      <p:pic>
        <p:nvPicPr>
          <p:cNvPr id="7" name="Picture 2">
            <a:extLst>
              <a:ext uri="{FF2B5EF4-FFF2-40B4-BE49-F238E27FC236}">
                <a16:creationId xmlns:a16="http://schemas.microsoft.com/office/drawing/2014/main" id="{EE597CCA-907C-4ABF-809A-10F15EFEE4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3161" y="3874254"/>
            <a:ext cx="3810000" cy="1933575"/>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id="{451ABF86-5ED5-4C3D-B65A-32E9E7646D84}"/>
              </a:ext>
            </a:extLst>
          </p:cNvPr>
          <p:cNvSpPr txBox="1">
            <a:spLocks noChangeArrowheads="1"/>
          </p:cNvSpPr>
          <p:nvPr/>
        </p:nvSpPr>
        <p:spPr>
          <a:xfrm>
            <a:off x="1363161" y="1888060"/>
            <a:ext cx="3810000" cy="1943594"/>
          </a:xfrm>
          <a:prstGeom prst="rect">
            <a:avLst/>
          </a:prstGeom>
          <a:solidFill>
            <a:schemeClr val="accent5">
              <a:lumMod val="60000"/>
              <a:lumOff val="40000"/>
            </a:schemeClr>
          </a:solidFill>
          <a:ln>
            <a:solidFill>
              <a:schemeClr val="accent6">
                <a:lumMod val="40000"/>
                <a:lumOff val="60000"/>
              </a:schemeClr>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en-US" u="sng" dirty="0">
                <a:solidFill>
                  <a:srgbClr val="FF0000"/>
                </a:solidFill>
              </a:rPr>
              <a:t>POST method:</a:t>
            </a:r>
            <a:endParaRPr lang="en-US" altLang="en-US" dirty="0">
              <a:solidFill>
                <a:srgbClr val="FF0000"/>
              </a:solidFill>
            </a:endParaRPr>
          </a:p>
          <a:p>
            <a:r>
              <a:rPr lang="en-US" altLang="en-US" sz="2400" dirty="0">
                <a:solidFill>
                  <a:schemeClr val="bg2">
                    <a:lumMod val="10000"/>
                  </a:schemeClr>
                </a:solidFill>
              </a:rPr>
              <a:t>web page usually includes form input</a:t>
            </a:r>
          </a:p>
          <a:p>
            <a:r>
              <a:rPr lang="en-US" altLang="en-US" sz="2400" dirty="0">
                <a:solidFill>
                  <a:schemeClr val="bg2">
                    <a:lumMod val="10000"/>
                  </a:schemeClr>
                </a:solidFill>
              </a:rPr>
              <a:t>input is uploaded to the server in the entity body</a:t>
            </a:r>
          </a:p>
        </p:txBody>
      </p:sp>
      <p:sp>
        <p:nvSpPr>
          <p:cNvPr id="11" name="Rectangle 4">
            <a:extLst>
              <a:ext uri="{FF2B5EF4-FFF2-40B4-BE49-F238E27FC236}">
                <a16:creationId xmlns:a16="http://schemas.microsoft.com/office/drawing/2014/main" id="{C6EE09AE-AFB5-4F02-B7C3-0A811093CFF4}"/>
              </a:ext>
            </a:extLst>
          </p:cNvPr>
          <p:cNvSpPr txBox="1">
            <a:spLocks noChangeArrowheads="1"/>
          </p:cNvSpPr>
          <p:nvPr/>
        </p:nvSpPr>
        <p:spPr>
          <a:xfrm>
            <a:off x="6096000" y="1930658"/>
            <a:ext cx="3810000" cy="1943596"/>
          </a:xfrm>
          <a:prstGeom prst="rect">
            <a:avLst/>
          </a:prstGeom>
          <a:solidFill>
            <a:schemeClr val="accent6">
              <a:lumMod val="60000"/>
              <a:lumOff val="40000"/>
            </a:schemeClr>
          </a:solidFill>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en-US" u="sng" dirty="0">
                <a:solidFill>
                  <a:srgbClr val="CC0000"/>
                </a:solidFill>
              </a:rPr>
              <a:t>GET method:</a:t>
            </a:r>
          </a:p>
          <a:p>
            <a:pPr marL="0" indent="0">
              <a:buFont typeface="Arial" panose="020B0604020202020204" pitchFamily="34" charset="0"/>
              <a:buNone/>
            </a:pPr>
            <a:r>
              <a:rPr lang="en-US" altLang="en-US" sz="2400" dirty="0">
                <a:solidFill>
                  <a:schemeClr val="bg2">
                    <a:lumMod val="10000"/>
                  </a:schemeClr>
                </a:solidFill>
              </a:rPr>
              <a:t>URL uses GET method</a:t>
            </a:r>
          </a:p>
          <a:p>
            <a:pPr>
              <a:buFont typeface="Arial" panose="020B0604020202020204" pitchFamily="34" charset="0"/>
              <a:buNone/>
            </a:pPr>
            <a:r>
              <a:rPr lang="en-US" altLang="en-US" sz="2400" b="1" dirty="0">
                <a:latin typeface="Courier New" panose="02070309020205020404" pitchFamily="49" charset="0"/>
              </a:rPr>
              <a:t> </a:t>
            </a:r>
            <a:endParaRPr lang="en-US" altLang="en-US" sz="2400" dirty="0"/>
          </a:p>
        </p:txBody>
      </p:sp>
      <p:sp>
        <p:nvSpPr>
          <p:cNvPr id="13" name="TextBox 12">
            <a:extLst>
              <a:ext uri="{FF2B5EF4-FFF2-40B4-BE49-F238E27FC236}">
                <a16:creationId xmlns:a16="http://schemas.microsoft.com/office/drawing/2014/main" id="{A3A1497D-DA9A-47BF-AD19-2F9955217E77}"/>
              </a:ext>
            </a:extLst>
          </p:cNvPr>
          <p:cNvSpPr txBox="1"/>
          <p:nvPr/>
        </p:nvSpPr>
        <p:spPr>
          <a:xfrm>
            <a:off x="6285411" y="3137290"/>
            <a:ext cx="3735977" cy="646331"/>
          </a:xfrm>
          <a:prstGeom prst="rect">
            <a:avLst/>
          </a:prstGeom>
          <a:noFill/>
        </p:spPr>
        <p:txBody>
          <a:bodyPr wrap="square">
            <a:spAutoFit/>
          </a:bodyPr>
          <a:lstStyle/>
          <a:p>
            <a:pPr>
              <a:buNone/>
            </a:pPr>
            <a:r>
              <a:rPr lang="en-US" altLang="en-US" sz="1800" b="1" dirty="0">
                <a:solidFill>
                  <a:schemeClr val="bg1">
                    <a:lumMod val="10000"/>
                  </a:schemeClr>
                </a:solidFill>
                <a:latin typeface="Courier New" panose="02070309020205020404" pitchFamily="49" charset="0"/>
              </a:rPr>
              <a:t>www.example.com/check.php?id=1</a:t>
            </a:r>
          </a:p>
        </p:txBody>
      </p:sp>
      <p:pic>
        <p:nvPicPr>
          <p:cNvPr id="2" name="Picture 1">
            <a:extLst>
              <a:ext uri="{FF2B5EF4-FFF2-40B4-BE49-F238E27FC236}">
                <a16:creationId xmlns:a16="http://schemas.microsoft.com/office/drawing/2014/main" id="{7AACDEA8-1A52-5CDC-A15E-112589F83D94}"/>
              </a:ext>
            </a:extLst>
          </p:cNvPr>
          <p:cNvPicPr>
            <a:picLocks noChangeAspect="1"/>
          </p:cNvPicPr>
          <p:nvPr/>
        </p:nvPicPr>
        <p:blipFill>
          <a:blip r:embed="rId4"/>
          <a:stretch>
            <a:fillRect/>
          </a:stretch>
        </p:blipFill>
        <p:spPr>
          <a:xfrm>
            <a:off x="0" y="0"/>
            <a:ext cx="9533101" cy="1610200"/>
          </a:xfrm>
          <a:prstGeom prst="rect">
            <a:avLst/>
          </a:prstGeom>
        </p:spPr>
      </p:pic>
      <p:sp>
        <p:nvSpPr>
          <p:cNvPr id="3" name="TextBox 2">
            <a:extLst>
              <a:ext uri="{FF2B5EF4-FFF2-40B4-BE49-F238E27FC236}">
                <a16:creationId xmlns:a16="http://schemas.microsoft.com/office/drawing/2014/main" id="{7F1E9872-88A0-9ED3-864E-82F69BF55B5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046C139D-F5FE-9022-D4F4-B35BB7AAE03B}"/>
              </a:ext>
            </a:extLst>
          </p:cNvPr>
          <p:cNvSpPr txBox="1"/>
          <p:nvPr/>
        </p:nvSpPr>
        <p:spPr>
          <a:xfrm>
            <a:off x="2388198" y="634669"/>
            <a:ext cx="6131858" cy="461665"/>
          </a:xfrm>
          <a:prstGeom prst="rect">
            <a:avLst/>
          </a:prstGeom>
          <a:noFill/>
        </p:spPr>
        <p:txBody>
          <a:bodyPr wrap="square">
            <a:spAutoFit/>
          </a:bodyPr>
          <a:lstStyle/>
          <a:p>
            <a:r>
              <a:rPr lang="en-US" altLang="en-US" sz="2400" dirty="0">
                <a:solidFill>
                  <a:schemeClr val="bg1"/>
                </a:solidFill>
                <a:cs typeface="Tajawal Medium" panose="00000600000000000000" pitchFamily="2" charset="-78"/>
              </a:rPr>
              <a:t>Examples of POST and GET Methods </a:t>
            </a:r>
            <a:endParaRPr lang="en-US" sz="2400" dirty="0">
              <a:solidFill>
                <a:schemeClr val="bg1"/>
              </a:solidFill>
              <a:cs typeface="Tajawal Medium" panose="00000600000000000000" pitchFamily="2" charset="-78"/>
            </a:endParaRPr>
          </a:p>
        </p:txBody>
      </p:sp>
      <p:pic>
        <p:nvPicPr>
          <p:cNvPr id="14" name="Picture 13">
            <a:extLst>
              <a:ext uri="{FF2B5EF4-FFF2-40B4-BE49-F238E27FC236}">
                <a16:creationId xmlns:a16="http://schemas.microsoft.com/office/drawing/2014/main" id="{1E78B6AB-EE64-7048-B36B-A41D779A294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15" name="Picture 14">
            <a:extLst>
              <a:ext uri="{FF2B5EF4-FFF2-40B4-BE49-F238E27FC236}">
                <a16:creationId xmlns:a16="http://schemas.microsoft.com/office/drawing/2014/main" id="{E9A97A90-44AF-A5D7-C9FA-1E838F8FEDC2}"/>
              </a:ext>
            </a:extLst>
          </p:cNvPr>
          <p:cNvPicPr>
            <a:picLocks noChangeAspect="1"/>
          </p:cNvPicPr>
          <p:nvPr/>
        </p:nvPicPr>
        <p:blipFill>
          <a:blip r:embed="rId6"/>
          <a:stretch>
            <a:fillRect/>
          </a:stretch>
        </p:blipFill>
        <p:spPr>
          <a:xfrm>
            <a:off x="2016035" y="6162233"/>
            <a:ext cx="9902229" cy="204838"/>
          </a:xfrm>
          <a:prstGeom prst="rect">
            <a:avLst/>
          </a:prstGeom>
        </p:spPr>
      </p:pic>
    </p:spTree>
    <p:extLst>
      <p:ext uri="{BB962C8B-B14F-4D97-AF65-F5344CB8AC3E}">
        <p14:creationId xmlns:p14="http://schemas.microsoft.com/office/powerpoint/2010/main" val="6379048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AB6DD31-AFE2-656F-CB45-554319DC3015}"/>
              </a:ext>
            </a:extLst>
          </p:cNvPr>
          <p:cNvPicPr>
            <a:picLocks noChangeAspect="1"/>
          </p:cNvPicPr>
          <p:nvPr/>
        </p:nvPicPr>
        <p:blipFill>
          <a:blip r:embed="rId2"/>
          <a:stretch>
            <a:fillRect/>
          </a:stretch>
        </p:blipFill>
        <p:spPr>
          <a:xfrm>
            <a:off x="0" y="0"/>
            <a:ext cx="9533101" cy="1610200"/>
          </a:xfrm>
          <a:prstGeom prst="rect">
            <a:avLst/>
          </a:prstGeom>
        </p:spPr>
      </p:pic>
      <p:sp>
        <p:nvSpPr>
          <p:cNvPr id="10" name="TextBox 9">
            <a:extLst>
              <a:ext uri="{FF2B5EF4-FFF2-40B4-BE49-F238E27FC236}">
                <a16:creationId xmlns:a16="http://schemas.microsoft.com/office/drawing/2014/main" id="{0CFEC187-F949-145A-0EA1-A64558AE976D}"/>
              </a:ext>
            </a:extLst>
          </p:cNvPr>
          <p:cNvSpPr txBox="1"/>
          <p:nvPr/>
        </p:nvSpPr>
        <p:spPr>
          <a:xfrm>
            <a:off x="2658899" y="610043"/>
            <a:ext cx="6202218" cy="461665"/>
          </a:xfrm>
          <a:prstGeom prst="rect">
            <a:avLst/>
          </a:prstGeom>
          <a:noFill/>
        </p:spPr>
        <p:txBody>
          <a:bodyPr wrap="square">
            <a:spAutoFit/>
          </a:bodyPr>
          <a:lstStyle/>
          <a:p>
            <a:r>
              <a:rPr lang="en-MY" sz="2400" dirty="0">
                <a:solidFill>
                  <a:schemeClr val="bg1"/>
                </a:solidFill>
                <a:cs typeface="Tajawal Medium" panose="00000600000000000000" pitchFamily="2" charset="-78"/>
              </a:rPr>
              <a:t>GET vs POST</a:t>
            </a:r>
            <a:endParaRPr lang="en-US" sz="2400" dirty="0">
              <a:solidFill>
                <a:schemeClr val="bg1"/>
              </a:solidFill>
              <a:cs typeface="Tajawal Medium" panose="00000600000000000000" pitchFamily="2" charset="-78"/>
            </a:endParaRPr>
          </a:p>
        </p:txBody>
      </p:sp>
      <p:graphicFrame>
        <p:nvGraphicFramePr>
          <p:cNvPr id="2" name="Table 6">
            <a:extLst>
              <a:ext uri="{FF2B5EF4-FFF2-40B4-BE49-F238E27FC236}">
                <a16:creationId xmlns:a16="http://schemas.microsoft.com/office/drawing/2014/main" id="{CA823D97-F987-193A-F967-1869A96E7703}"/>
              </a:ext>
            </a:extLst>
          </p:cNvPr>
          <p:cNvGraphicFramePr>
            <a:graphicFrameLocks noGrp="1"/>
          </p:cNvGraphicFramePr>
          <p:nvPr>
            <p:extLst>
              <p:ext uri="{D42A27DB-BD31-4B8C-83A1-F6EECF244321}">
                <p14:modId xmlns:p14="http://schemas.microsoft.com/office/powerpoint/2010/main" val="330966900"/>
              </p:ext>
            </p:extLst>
          </p:nvPr>
        </p:nvGraphicFramePr>
        <p:xfrm>
          <a:off x="1696008" y="2009670"/>
          <a:ext cx="8128000" cy="270367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950925782"/>
                    </a:ext>
                  </a:extLst>
                </a:gridCol>
                <a:gridCol w="4064000">
                  <a:extLst>
                    <a:ext uri="{9D8B030D-6E8A-4147-A177-3AD203B41FA5}">
                      <a16:colId xmlns:a16="http://schemas.microsoft.com/office/drawing/2014/main" val="2278223286"/>
                    </a:ext>
                  </a:extLst>
                </a:gridCol>
              </a:tblGrid>
              <a:tr h="338401">
                <a:tc>
                  <a:txBody>
                    <a:bodyPr/>
                    <a:lstStyle/>
                    <a:p>
                      <a:pPr algn="ctr" fontAlgn="t"/>
                      <a:r>
                        <a:rPr lang="en-MY" sz="1600" b="1" dirty="0">
                          <a:effectLst/>
                        </a:rPr>
                        <a:t>GET</a:t>
                      </a:r>
                      <a:endParaRPr lang="en-MY" sz="1600" b="1" dirty="0">
                        <a:solidFill>
                          <a:srgbClr val="000000"/>
                        </a:solidFill>
                        <a:effectLst/>
                        <a:latin typeface="times new roman" panose="02020603050405020304" pitchFamily="18" charset="0"/>
                      </a:endParaRPr>
                    </a:p>
                  </a:txBody>
                  <a:tcPr marL="102675" marR="102675" marT="102675" marB="102675"/>
                </a:tc>
                <a:tc>
                  <a:txBody>
                    <a:bodyPr/>
                    <a:lstStyle/>
                    <a:p>
                      <a:pPr algn="ctr" fontAlgn="t"/>
                      <a:r>
                        <a:rPr lang="en-MY" sz="1600" b="1" dirty="0">
                          <a:effectLst/>
                        </a:rPr>
                        <a:t>POST</a:t>
                      </a:r>
                      <a:endParaRPr lang="en-MY" sz="1600" b="1" dirty="0">
                        <a:solidFill>
                          <a:srgbClr val="000000"/>
                        </a:solidFill>
                        <a:effectLst/>
                        <a:latin typeface="times new roman" panose="02020603050405020304" pitchFamily="18" charset="0"/>
                      </a:endParaRPr>
                    </a:p>
                  </a:txBody>
                  <a:tcPr marL="102675" marR="102675" marT="102675" marB="102675"/>
                </a:tc>
                <a:extLst>
                  <a:ext uri="{0D108BD9-81ED-4DB2-BD59-A6C34878D82A}">
                    <a16:rowId xmlns:a16="http://schemas.microsoft.com/office/drawing/2014/main" val="2045974149"/>
                  </a:ext>
                </a:extLst>
              </a:tr>
              <a:tr h="370840">
                <a:tc>
                  <a:txBody>
                    <a:bodyPr/>
                    <a:lstStyle/>
                    <a:p>
                      <a:pPr algn="l" fontAlgn="t"/>
                      <a:r>
                        <a:rPr lang="en-MY" sz="1600" dirty="0">
                          <a:effectLst/>
                        </a:rPr>
                        <a:t> In case of Get request, only limited amount of data can be sent because data is sent in header.</a:t>
                      </a:r>
                      <a:endParaRPr lang="en-MY" sz="1600" dirty="0">
                        <a:solidFill>
                          <a:srgbClr val="000000"/>
                        </a:solidFill>
                        <a:effectLst/>
                        <a:latin typeface="verdana" panose="020B0604030504040204" pitchFamily="34" charset="0"/>
                      </a:endParaRPr>
                    </a:p>
                  </a:txBody>
                  <a:tcPr marL="68450" marR="68450" marT="68450" marB="68450"/>
                </a:tc>
                <a:tc>
                  <a:txBody>
                    <a:bodyPr/>
                    <a:lstStyle/>
                    <a:p>
                      <a:pPr algn="l" fontAlgn="t"/>
                      <a:r>
                        <a:rPr lang="en-MY" sz="1600" dirty="0">
                          <a:effectLst/>
                        </a:rPr>
                        <a:t>In case of post request, large amount of data can be sent because data is sent in body.</a:t>
                      </a:r>
                      <a:endParaRPr lang="en-MY" sz="1600" dirty="0">
                        <a:solidFill>
                          <a:srgbClr val="000000"/>
                        </a:solidFill>
                        <a:effectLst/>
                        <a:latin typeface="verdana" panose="020B0604030504040204" pitchFamily="34" charset="0"/>
                      </a:endParaRPr>
                    </a:p>
                  </a:txBody>
                  <a:tcPr marL="68450" marR="68450" marT="68450" marB="68450"/>
                </a:tc>
                <a:extLst>
                  <a:ext uri="{0D108BD9-81ED-4DB2-BD59-A6C34878D82A}">
                    <a16:rowId xmlns:a16="http://schemas.microsoft.com/office/drawing/2014/main" val="2253433442"/>
                  </a:ext>
                </a:extLst>
              </a:tr>
              <a:tr h="370840">
                <a:tc>
                  <a:txBody>
                    <a:bodyPr/>
                    <a:lstStyle/>
                    <a:p>
                      <a:pPr algn="l" fontAlgn="t"/>
                      <a:r>
                        <a:rPr lang="en-MY" sz="1600" dirty="0">
                          <a:effectLst/>
                        </a:rPr>
                        <a:t>Get request is not secured because data is exposed in URL bar.</a:t>
                      </a:r>
                      <a:endParaRPr lang="en-MY" sz="1600" dirty="0">
                        <a:solidFill>
                          <a:srgbClr val="000000"/>
                        </a:solidFill>
                        <a:effectLst/>
                        <a:latin typeface="verdana" panose="020B0604030504040204" pitchFamily="34" charset="0"/>
                      </a:endParaRPr>
                    </a:p>
                  </a:txBody>
                  <a:tcPr marL="68450" marR="68450" marT="68450" marB="68450"/>
                </a:tc>
                <a:tc>
                  <a:txBody>
                    <a:bodyPr/>
                    <a:lstStyle/>
                    <a:p>
                      <a:pPr algn="l" fontAlgn="t"/>
                      <a:r>
                        <a:rPr lang="en-MY" sz="1600" dirty="0">
                          <a:effectLst/>
                        </a:rPr>
                        <a:t>Post request is secured because data is not exposed in the URL bar.</a:t>
                      </a:r>
                      <a:endParaRPr lang="en-MY" sz="1600" dirty="0">
                        <a:solidFill>
                          <a:srgbClr val="000000"/>
                        </a:solidFill>
                        <a:effectLst/>
                        <a:latin typeface="verdana" panose="020B0604030504040204" pitchFamily="34" charset="0"/>
                      </a:endParaRPr>
                    </a:p>
                  </a:txBody>
                  <a:tcPr marL="68450" marR="68450" marT="68450" marB="68450"/>
                </a:tc>
                <a:extLst>
                  <a:ext uri="{0D108BD9-81ED-4DB2-BD59-A6C34878D82A}">
                    <a16:rowId xmlns:a16="http://schemas.microsoft.com/office/drawing/2014/main" val="3678620151"/>
                  </a:ext>
                </a:extLst>
              </a:tr>
              <a:tr h="370840">
                <a:tc>
                  <a:txBody>
                    <a:bodyPr/>
                    <a:lstStyle/>
                    <a:p>
                      <a:pPr algn="l" fontAlgn="t"/>
                      <a:r>
                        <a:rPr lang="en-MY" sz="1600" dirty="0">
                          <a:effectLst/>
                        </a:rPr>
                        <a:t> Get request can be bookmarked.</a:t>
                      </a:r>
                      <a:endParaRPr lang="en-MY" sz="1600" dirty="0">
                        <a:solidFill>
                          <a:srgbClr val="000000"/>
                        </a:solidFill>
                        <a:effectLst/>
                        <a:latin typeface="verdana" panose="020B0604030504040204" pitchFamily="34" charset="0"/>
                      </a:endParaRPr>
                    </a:p>
                  </a:txBody>
                  <a:tcPr marL="68450" marR="68450" marT="68450" marB="68450"/>
                </a:tc>
                <a:tc>
                  <a:txBody>
                    <a:bodyPr/>
                    <a:lstStyle/>
                    <a:p>
                      <a:pPr algn="l" fontAlgn="t"/>
                      <a:r>
                        <a:rPr lang="en-MY" sz="1600" dirty="0">
                          <a:effectLst/>
                        </a:rPr>
                        <a:t>Post request cannot be bookmarked.</a:t>
                      </a:r>
                      <a:endParaRPr lang="en-MY" sz="1600" dirty="0">
                        <a:solidFill>
                          <a:srgbClr val="000000"/>
                        </a:solidFill>
                        <a:effectLst/>
                        <a:latin typeface="verdana" panose="020B0604030504040204" pitchFamily="34" charset="0"/>
                      </a:endParaRPr>
                    </a:p>
                  </a:txBody>
                  <a:tcPr marL="68450" marR="68450" marT="68450" marB="68450"/>
                </a:tc>
                <a:extLst>
                  <a:ext uri="{0D108BD9-81ED-4DB2-BD59-A6C34878D82A}">
                    <a16:rowId xmlns:a16="http://schemas.microsoft.com/office/drawing/2014/main" val="134946348"/>
                  </a:ext>
                </a:extLst>
              </a:tr>
              <a:tr h="364293">
                <a:tc>
                  <a:txBody>
                    <a:bodyPr/>
                    <a:lstStyle/>
                    <a:p>
                      <a:pPr algn="l" fontAlgn="t"/>
                      <a:r>
                        <a:rPr lang="en-MY" sz="1600" dirty="0">
                          <a:effectLst/>
                        </a:rPr>
                        <a:t>Get request is more efficient and used more than Post.</a:t>
                      </a:r>
                      <a:endParaRPr lang="en-MY" sz="1600" dirty="0">
                        <a:solidFill>
                          <a:srgbClr val="000000"/>
                        </a:solidFill>
                        <a:effectLst/>
                        <a:latin typeface="verdana" panose="020B0604030504040204" pitchFamily="34" charset="0"/>
                      </a:endParaRPr>
                    </a:p>
                  </a:txBody>
                  <a:tcPr marL="68450" marR="68450" marT="68450" marB="68450"/>
                </a:tc>
                <a:tc>
                  <a:txBody>
                    <a:bodyPr/>
                    <a:lstStyle/>
                    <a:p>
                      <a:pPr algn="l" fontAlgn="t"/>
                      <a:r>
                        <a:rPr lang="en-MY" sz="1600" dirty="0">
                          <a:effectLst/>
                        </a:rPr>
                        <a:t>Post request is less efficient and used less than get.</a:t>
                      </a:r>
                      <a:endParaRPr lang="en-MY" sz="1600" dirty="0">
                        <a:solidFill>
                          <a:srgbClr val="000000"/>
                        </a:solidFill>
                        <a:effectLst/>
                        <a:latin typeface="verdana" panose="020B0604030504040204" pitchFamily="34" charset="0"/>
                      </a:endParaRPr>
                    </a:p>
                  </a:txBody>
                  <a:tcPr marL="68450" marR="68450" marT="68450" marB="68450"/>
                </a:tc>
                <a:extLst>
                  <a:ext uri="{0D108BD9-81ED-4DB2-BD59-A6C34878D82A}">
                    <a16:rowId xmlns:a16="http://schemas.microsoft.com/office/drawing/2014/main" val="1264613201"/>
                  </a:ext>
                </a:extLst>
              </a:tr>
            </a:tbl>
          </a:graphicData>
        </a:graphic>
      </p:graphicFrame>
      <p:pic>
        <p:nvPicPr>
          <p:cNvPr id="12" name="Picture 11">
            <a:extLst>
              <a:ext uri="{FF2B5EF4-FFF2-40B4-BE49-F238E27FC236}">
                <a16:creationId xmlns:a16="http://schemas.microsoft.com/office/drawing/2014/main" id="{4DECF5D5-A19E-A894-C878-1252A63EEA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13" name="Picture 12">
            <a:extLst>
              <a:ext uri="{FF2B5EF4-FFF2-40B4-BE49-F238E27FC236}">
                <a16:creationId xmlns:a16="http://schemas.microsoft.com/office/drawing/2014/main" id="{02856817-B819-5AB6-4A6D-805DD593444C}"/>
              </a:ext>
            </a:extLst>
          </p:cNvPr>
          <p:cNvPicPr>
            <a:picLocks noChangeAspect="1"/>
          </p:cNvPicPr>
          <p:nvPr/>
        </p:nvPicPr>
        <p:blipFill>
          <a:blip r:embed="rId4"/>
          <a:stretch>
            <a:fillRect/>
          </a:stretch>
        </p:blipFill>
        <p:spPr>
          <a:xfrm>
            <a:off x="2016035" y="6162233"/>
            <a:ext cx="9902229" cy="204838"/>
          </a:xfrm>
          <a:prstGeom prst="rect">
            <a:avLst/>
          </a:prstGeom>
        </p:spPr>
      </p:pic>
      <p:sp>
        <p:nvSpPr>
          <p:cNvPr id="4" name="TextBox 3">
            <a:extLst>
              <a:ext uri="{FF2B5EF4-FFF2-40B4-BE49-F238E27FC236}">
                <a16:creationId xmlns:a16="http://schemas.microsoft.com/office/drawing/2014/main" id="{D413B005-5E8C-C11D-8272-2FFF64CC1D7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EA83EBE9-B487-DF57-06A5-47BD8DA9CBCF}"/>
              </a:ext>
            </a:extLst>
          </p:cNvPr>
          <p:cNvSpPr>
            <a:spLocks noGrp="1"/>
          </p:cNvSpPr>
          <p:nvPr>
            <p:ph type="sldNum" sz="quarter" idx="12"/>
          </p:nvPr>
        </p:nvSpPr>
        <p:spPr/>
        <p:txBody>
          <a:bodyPr/>
          <a:lstStyle/>
          <a:p>
            <a:fld id="{720AAE3E-BBAC-47F7-BC9E-0149C11A20BA}" type="slidenum">
              <a:rPr lang="en-US" smtClean="0"/>
              <a:t>23</a:t>
            </a:fld>
            <a:endParaRPr lang="en-US"/>
          </a:p>
        </p:txBody>
      </p:sp>
    </p:spTree>
    <p:extLst>
      <p:ext uri="{BB962C8B-B14F-4D97-AF65-F5344CB8AC3E}">
        <p14:creationId xmlns:p14="http://schemas.microsoft.com/office/powerpoint/2010/main" val="19483772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F9796D8B-6D32-4356-9D79-884F4959997D}"/>
              </a:ext>
            </a:extLst>
          </p:cNvPr>
          <p:cNvSpPr>
            <a:spLocks noGrp="1"/>
          </p:cNvSpPr>
          <p:nvPr>
            <p:ph type="sldNum" sz="quarter" idx="12"/>
          </p:nvPr>
        </p:nvSpPr>
        <p:spPr/>
        <p:txBody>
          <a:bodyPr/>
          <a:lstStyle/>
          <a:p>
            <a:fld id="{01CA1BAB-B415-AC46-B775-E292EF1D5EF6}" type="slidenum">
              <a:rPr lang="en-GB" smtClean="0"/>
              <a:t>24</a:t>
            </a:fld>
            <a:endParaRPr lang="en-GB"/>
          </a:p>
        </p:txBody>
      </p:sp>
      <p:sp>
        <p:nvSpPr>
          <p:cNvPr id="7" name="Rectangle 6">
            <a:extLst>
              <a:ext uri="{FF2B5EF4-FFF2-40B4-BE49-F238E27FC236}">
                <a16:creationId xmlns:a16="http://schemas.microsoft.com/office/drawing/2014/main" id="{CFC61780-91FD-4618-BDB8-6DA3CE3F29BC}"/>
              </a:ext>
            </a:extLst>
          </p:cNvPr>
          <p:cNvSpPr/>
          <p:nvPr/>
        </p:nvSpPr>
        <p:spPr>
          <a:xfrm>
            <a:off x="2243138" y="2044700"/>
            <a:ext cx="6378348" cy="2804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DBE3565-3A75-4555-8C36-123C190C60BB}"/>
              </a:ext>
            </a:extLst>
          </p:cNvPr>
          <p:cNvSpPr/>
          <p:nvPr/>
        </p:nvSpPr>
        <p:spPr>
          <a:xfrm>
            <a:off x="2243138" y="2325189"/>
            <a:ext cx="6378348" cy="273449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3F46706-4CCE-4527-8FBA-5DFA85080E17}"/>
              </a:ext>
            </a:extLst>
          </p:cNvPr>
          <p:cNvSpPr/>
          <p:nvPr/>
        </p:nvSpPr>
        <p:spPr>
          <a:xfrm>
            <a:off x="2243138" y="5059680"/>
            <a:ext cx="6378348" cy="280489"/>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376B91AA-8D74-4562-BBA9-EA3DEB78EFFB}"/>
              </a:ext>
            </a:extLst>
          </p:cNvPr>
          <p:cNvSpPr>
            <a:spLocks noChangeArrowheads="1"/>
          </p:cNvSpPr>
          <p:nvPr/>
        </p:nvSpPr>
        <p:spPr bwMode="auto">
          <a:xfrm>
            <a:off x="2243138" y="2044700"/>
            <a:ext cx="6311900" cy="3340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85000"/>
              </a:lnSpc>
              <a:spcBef>
                <a:spcPct val="20000"/>
              </a:spcBef>
              <a:buClr>
                <a:srgbClr val="000099"/>
              </a:buClr>
              <a:buSzPct val="65000"/>
              <a:buFont typeface="Wingdings" panose="05000000000000000000" pitchFamily="2" charset="2"/>
              <a:buChar char="v"/>
              <a:defRPr sz="2800">
                <a:solidFill>
                  <a:schemeClr val="tx1"/>
                </a:solidFill>
                <a:latin typeface="Gill Sans MT" panose="020B0502020104020203" pitchFamily="34" charset="0"/>
                <a:ea typeface="MS PGothic" panose="020B0600070205080204" pitchFamily="34" charset="-128"/>
              </a:defRPr>
            </a:lvl1pPr>
            <a:lvl2pPr marL="742950" indent="-285750">
              <a:lnSpc>
                <a:spcPct val="85000"/>
              </a:lnSpc>
              <a:spcBef>
                <a:spcPct val="20000"/>
              </a:spcBef>
              <a:buClr>
                <a:srgbClr val="000099"/>
              </a:buClr>
              <a:buFont typeface="Wingdings" panose="05000000000000000000" pitchFamily="2" charset="2"/>
              <a:buChar char="§"/>
              <a:defRPr sz="2400">
                <a:solidFill>
                  <a:schemeClr val="tx1"/>
                </a:solidFill>
                <a:latin typeface="Gill Sans MT" panose="020B0502020104020203" pitchFamily="34" charset="0"/>
                <a:ea typeface="MS PGothic" panose="020B0600070205080204" pitchFamily="34" charset="-128"/>
              </a:defRPr>
            </a:lvl2pPr>
            <a:lvl3pPr marL="11430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3pPr>
            <a:lvl4pPr marL="1600200" indent="-228600">
              <a:spcBef>
                <a:spcPct val="20000"/>
              </a:spcBef>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9pPr>
          </a:lstStyle>
          <a:p>
            <a:pPr>
              <a:lnSpc>
                <a:spcPct val="90000"/>
              </a:lnSpc>
              <a:spcBef>
                <a:spcPct val="0"/>
              </a:spcBef>
              <a:buClr>
                <a:schemeClr val="accent2"/>
              </a:buClr>
              <a:buSzPct val="85000"/>
              <a:buFont typeface="ZapfDingbats" pitchFamily="82" charset="2"/>
              <a:buNone/>
            </a:pPr>
            <a:r>
              <a:rPr lang="en-US" altLang="en-US" sz="1800" b="1" dirty="0">
                <a:latin typeface="Courier New" panose="02070309020205020404" pitchFamily="49" charset="0"/>
              </a:rPr>
              <a:t>HTTP/1.1 200 OK\r\n</a:t>
            </a:r>
          </a:p>
          <a:p>
            <a:pPr>
              <a:lnSpc>
                <a:spcPct val="90000"/>
              </a:lnSpc>
              <a:spcBef>
                <a:spcPct val="0"/>
              </a:spcBef>
              <a:buClr>
                <a:schemeClr val="accent2"/>
              </a:buClr>
              <a:buSzPct val="85000"/>
              <a:buFont typeface="ZapfDingbats" pitchFamily="82" charset="2"/>
              <a:buNone/>
            </a:pPr>
            <a:r>
              <a:rPr lang="en-US" altLang="en-US" sz="1800" b="1" dirty="0">
                <a:solidFill>
                  <a:schemeClr val="bg2">
                    <a:lumMod val="10000"/>
                  </a:schemeClr>
                </a:solidFill>
                <a:latin typeface="Courier New" panose="02070309020205020404" pitchFamily="49" charset="0"/>
              </a:rPr>
              <a:t>Date: Sun, 26 Sep 2010 20:09:20 GMT\r\n</a:t>
            </a:r>
          </a:p>
          <a:p>
            <a:pPr>
              <a:lnSpc>
                <a:spcPct val="90000"/>
              </a:lnSpc>
              <a:spcBef>
                <a:spcPct val="0"/>
              </a:spcBef>
              <a:buClr>
                <a:schemeClr val="accent2"/>
              </a:buClr>
              <a:buSzPct val="85000"/>
              <a:buFont typeface="ZapfDingbats" pitchFamily="82" charset="2"/>
              <a:buNone/>
            </a:pPr>
            <a:r>
              <a:rPr lang="en-US" altLang="en-US" sz="1800" b="1" dirty="0">
                <a:solidFill>
                  <a:schemeClr val="bg2">
                    <a:lumMod val="10000"/>
                  </a:schemeClr>
                </a:solidFill>
                <a:latin typeface="Courier New" panose="02070309020205020404" pitchFamily="49" charset="0"/>
              </a:rPr>
              <a:t>Server: Apache/2.0.52 (CentOS)\r\n</a:t>
            </a:r>
          </a:p>
          <a:p>
            <a:pPr>
              <a:lnSpc>
                <a:spcPct val="90000"/>
              </a:lnSpc>
              <a:spcBef>
                <a:spcPct val="0"/>
              </a:spcBef>
              <a:buClr>
                <a:schemeClr val="accent2"/>
              </a:buClr>
              <a:buSzPct val="85000"/>
              <a:buFont typeface="ZapfDingbats" pitchFamily="82" charset="2"/>
              <a:buNone/>
            </a:pPr>
            <a:r>
              <a:rPr lang="en-US" altLang="en-US" sz="1800" b="1" dirty="0">
                <a:solidFill>
                  <a:schemeClr val="bg2">
                    <a:lumMod val="10000"/>
                  </a:schemeClr>
                </a:solidFill>
                <a:latin typeface="Courier New" panose="02070309020205020404" pitchFamily="49" charset="0"/>
              </a:rPr>
              <a:t>Last-Modified: Tue, 30 Oct 2007 17:00:02 GMT\r\n</a:t>
            </a:r>
          </a:p>
          <a:p>
            <a:pPr>
              <a:lnSpc>
                <a:spcPct val="90000"/>
              </a:lnSpc>
              <a:spcBef>
                <a:spcPct val="0"/>
              </a:spcBef>
              <a:buClr>
                <a:schemeClr val="accent2"/>
              </a:buClr>
              <a:buSzPct val="85000"/>
              <a:buFont typeface="ZapfDingbats" pitchFamily="82" charset="2"/>
              <a:buNone/>
            </a:pPr>
            <a:r>
              <a:rPr lang="en-US" altLang="en-US" sz="1800" b="1" dirty="0">
                <a:solidFill>
                  <a:schemeClr val="bg2">
                    <a:lumMod val="10000"/>
                  </a:schemeClr>
                </a:solidFill>
                <a:latin typeface="Courier New" panose="02070309020205020404" pitchFamily="49" charset="0"/>
              </a:rPr>
              <a:t>ETag: "17dc6-a5c-bf716880"\r\n</a:t>
            </a:r>
          </a:p>
          <a:p>
            <a:pPr>
              <a:lnSpc>
                <a:spcPct val="90000"/>
              </a:lnSpc>
              <a:spcBef>
                <a:spcPct val="0"/>
              </a:spcBef>
              <a:buClr>
                <a:schemeClr val="accent2"/>
              </a:buClr>
              <a:buSzPct val="85000"/>
              <a:buFont typeface="ZapfDingbats" pitchFamily="82" charset="2"/>
              <a:buNone/>
            </a:pPr>
            <a:r>
              <a:rPr lang="en-US" altLang="en-US" sz="1800" b="1" dirty="0">
                <a:solidFill>
                  <a:schemeClr val="bg2">
                    <a:lumMod val="10000"/>
                  </a:schemeClr>
                </a:solidFill>
                <a:latin typeface="Courier New" panose="02070309020205020404" pitchFamily="49" charset="0"/>
              </a:rPr>
              <a:t>Accept-Ranges: bytes\r\n</a:t>
            </a:r>
          </a:p>
          <a:p>
            <a:pPr>
              <a:lnSpc>
                <a:spcPct val="90000"/>
              </a:lnSpc>
              <a:spcBef>
                <a:spcPct val="0"/>
              </a:spcBef>
              <a:buClr>
                <a:schemeClr val="accent2"/>
              </a:buClr>
              <a:buSzPct val="85000"/>
              <a:buFont typeface="ZapfDingbats" pitchFamily="82" charset="2"/>
              <a:buNone/>
            </a:pPr>
            <a:r>
              <a:rPr lang="en-US" altLang="en-US" sz="1800" b="1" dirty="0">
                <a:solidFill>
                  <a:schemeClr val="bg2">
                    <a:lumMod val="10000"/>
                  </a:schemeClr>
                </a:solidFill>
                <a:latin typeface="Courier New" panose="02070309020205020404" pitchFamily="49" charset="0"/>
              </a:rPr>
              <a:t>Content-Length: 2652\r\n</a:t>
            </a:r>
          </a:p>
          <a:p>
            <a:pPr>
              <a:lnSpc>
                <a:spcPct val="90000"/>
              </a:lnSpc>
              <a:spcBef>
                <a:spcPct val="0"/>
              </a:spcBef>
              <a:buClr>
                <a:schemeClr val="accent2"/>
              </a:buClr>
              <a:buSzPct val="85000"/>
              <a:buFont typeface="ZapfDingbats" pitchFamily="82" charset="2"/>
              <a:buNone/>
            </a:pPr>
            <a:r>
              <a:rPr lang="en-US" altLang="en-US" sz="1800" b="1" dirty="0">
                <a:solidFill>
                  <a:schemeClr val="bg2">
                    <a:lumMod val="10000"/>
                  </a:schemeClr>
                </a:solidFill>
                <a:latin typeface="Courier New" panose="02070309020205020404" pitchFamily="49" charset="0"/>
              </a:rPr>
              <a:t>Keep-Alive: timeout=10, max=100\r\n</a:t>
            </a:r>
          </a:p>
          <a:p>
            <a:pPr>
              <a:lnSpc>
                <a:spcPct val="90000"/>
              </a:lnSpc>
              <a:spcBef>
                <a:spcPct val="0"/>
              </a:spcBef>
              <a:buClr>
                <a:schemeClr val="accent2"/>
              </a:buClr>
              <a:buSzPct val="85000"/>
              <a:buFont typeface="ZapfDingbats" pitchFamily="82" charset="2"/>
              <a:buNone/>
            </a:pPr>
            <a:r>
              <a:rPr lang="en-US" altLang="en-US" sz="1800" b="1" dirty="0">
                <a:solidFill>
                  <a:schemeClr val="bg2">
                    <a:lumMod val="10000"/>
                  </a:schemeClr>
                </a:solidFill>
                <a:latin typeface="Courier New" panose="02070309020205020404" pitchFamily="49" charset="0"/>
              </a:rPr>
              <a:t>Connection: Keep-Alive\r\n</a:t>
            </a:r>
          </a:p>
          <a:p>
            <a:pPr>
              <a:lnSpc>
                <a:spcPct val="90000"/>
              </a:lnSpc>
              <a:spcBef>
                <a:spcPct val="0"/>
              </a:spcBef>
              <a:buClr>
                <a:schemeClr val="accent2"/>
              </a:buClr>
              <a:buSzPct val="85000"/>
              <a:buFont typeface="ZapfDingbats" pitchFamily="82" charset="2"/>
              <a:buNone/>
            </a:pPr>
            <a:r>
              <a:rPr lang="en-US" altLang="en-US" sz="1800" b="1" dirty="0">
                <a:solidFill>
                  <a:schemeClr val="bg2">
                    <a:lumMod val="10000"/>
                  </a:schemeClr>
                </a:solidFill>
                <a:latin typeface="Courier New" panose="02070309020205020404" pitchFamily="49" charset="0"/>
              </a:rPr>
              <a:t>Content-Type: text/html; charset=ISO-8859-</a:t>
            </a:r>
          </a:p>
          <a:p>
            <a:pPr>
              <a:lnSpc>
                <a:spcPct val="90000"/>
              </a:lnSpc>
              <a:spcBef>
                <a:spcPct val="0"/>
              </a:spcBef>
              <a:buClr>
                <a:schemeClr val="accent2"/>
              </a:buClr>
              <a:buSzPct val="85000"/>
              <a:buFont typeface="ZapfDingbats" pitchFamily="82" charset="2"/>
              <a:buNone/>
            </a:pPr>
            <a:endParaRPr lang="en-US" altLang="en-US" sz="1800" b="1" dirty="0">
              <a:latin typeface="Courier New" panose="02070309020205020404" pitchFamily="49" charset="0"/>
            </a:endParaRPr>
          </a:p>
          <a:p>
            <a:pPr>
              <a:lnSpc>
                <a:spcPct val="90000"/>
              </a:lnSpc>
              <a:spcBef>
                <a:spcPct val="0"/>
              </a:spcBef>
              <a:buClr>
                <a:schemeClr val="accent2"/>
              </a:buClr>
              <a:buSzPct val="85000"/>
              <a:buFont typeface="ZapfDingbats" pitchFamily="82" charset="2"/>
              <a:buNone/>
            </a:pPr>
            <a:r>
              <a:rPr lang="it-IT" altLang="en-US" sz="1800" b="1" dirty="0">
                <a:latin typeface="Courier New" panose="02070309020205020404" pitchFamily="49" charset="0"/>
              </a:rPr>
              <a:t>data data data data data ... </a:t>
            </a:r>
            <a:endParaRPr lang="en-US" altLang="en-US" sz="1800" b="1" dirty="0">
              <a:latin typeface="Courier New" panose="02070309020205020404" pitchFamily="49" charset="0"/>
            </a:endParaRPr>
          </a:p>
        </p:txBody>
      </p:sp>
      <p:cxnSp>
        <p:nvCxnSpPr>
          <p:cNvPr id="12" name="Straight Arrow Connector 11">
            <a:extLst>
              <a:ext uri="{FF2B5EF4-FFF2-40B4-BE49-F238E27FC236}">
                <a16:creationId xmlns:a16="http://schemas.microsoft.com/office/drawing/2014/main" id="{4A7E8FA0-ACC9-44A7-9E86-7F52F5115029}"/>
              </a:ext>
            </a:extLst>
          </p:cNvPr>
          <p:cNvCxnSpPr>
            <a:cxnSpLocks/>
          </p:cNvCxnSpPr>
          <p:nvPr/>
        </p:nvCxnSpPr>
        <p:spPr>
          <a:xfrm flipH="1">
            <a:off x="8637719" y="2211980"/>
            <a:ext cx="731519" cy="0"/>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sp>
        <p:nvSpPr>
          <p:cNvPr id="13" name="TextBox 12">
            <a:extLst>
              <a:ext uri="{FF2B5EF4-FFF2-40B4-BE49-F238E27FC236}">
                <a16:creationId xmlns:a16="http://schemas.microsoft.com/office/drawing/2014/main" id="{DDE7AF47-9476-4AC1-AFA4-32B73E517214}"/>
              </a:ext>
            </a:extLst>
          </p:cNvPr>
          <p:cNvSpPr txBox="1"/>
          <p:nvPr/>
        </p:nvSpPr>
        <p:spPr>
          <a:xfrm>
            <a:off x="9492344" y="2022958"/>
            <a:ext cx="1480119" cy="369332"/>
          </a:xfrm>
          <a:prstGeom prst="rect">
            <a:avLst/>
          </a:prstGeom>
          <a:noFill/>
        </p:spPr>
        <p:txBody>
          <a:bodyPr wrap="square">
            <a:spAutoFit/>
          </a:bodyPr>
          <a:lstStyle/>
          <a:p>
            <a:r>
              <a:rPr lang="en-US" b="0" i="0" dirty="0">
                <a:solidFill>
                  <a:schemeClr val="bg1"/>
                </a:solidFill>
                <a:effectLst/>
                <a:latin typeface="arial" panose="020B0604020202020204" pitchFamily="34" charset="0"/>
              </a:rPr>
              <a:t>A </a:t>
            </a:r>
            <a:r>
              <a:rPr lang="en-US" b="0" i="1" dirty="0">
                <a:solidFill>
                  <a:schemeClr val="bg1"/>
                </a:solidFill>
                <a:effectLst/>
                <a:latin typeface="arial" panose="020B0604020202020204" pitchFamily="34" charset="0"/>
              </a:rPr>
              <a:t>start-line</a:t>
            </a:r>
            <a:r>
              <a:rPr lang="en-US" b="0" i="0" dirty="0">
                <a:solidFill>
                  <a:schemeClr val="bg1"/>
                </a:solidFill>
                <a:effectLst/>
                <a:latin typeface="arial" panose="020B0604020202020204" pitchFamily="34" charset="0"/>
              </a:rPr>
              <a:t> </a:t>
            </a:r>
            <a:endParaRPr lang="en-US" dirty="0">
              <a:solidFill>
                <a:schemeClr val="bg1"/>
              </a:solidFill>
            </a:endParaRPr>
          </a:p>
        </p:txBody>
      </p:sp>
      <p:cxnSp>
        <p:nvCxnSpPr>
          <p:cNvPr id="14" name="Straight Arrow Connector 13">
            <a:extLst>
              <a:ext uri="{FF2B5EF4-FFF2-40B4-BE49-F238E27FC236}">
                <a16:creationId xmlns:a16="http://schemas.microsoft.com/office/drawing/2014/main" id="{ACF82BAC-B940-4917-BB1D-06221415D663}"/>
              </a:ext>
            </a:extLst>
          </p:cNvPr>
          <p:cNvCxnSpPr>
            <a:cxnSpLocks/>
          </p:cNvCxnSpPr>
          <p:nvPr/>
        </p:nvCxnSpPr>
        <p:spPr>
          <a:xfrm flipH="1">
            <a:off x="8646935" y="3666311"/>
            <a:ext cx="731519" cy="0"/>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sp>
        <p:nvSpPr>
          <p:cNvPr id="15" name="TextBox 14">
            <a:extLst>
              <a:ext uri="{FF2B5EF4-FFF2-40B4-BE49-F238E27FC236}">
                <a16:creationId xmlns:a16="http://schemas.microsoft.com/office/drawing/2014/main" id="{7D43FB95-B152-47E2-B356-95987E27FBE4}"/>
              </a:ext>
            </a:extLst>
          </p:cNvPr>
          <p:cNvSpPr txBox="1"/>
          <p:nvPr/>
        </p:nvSpPr>
        <p:spPr>
          <a:xfrm>
            <a:off x="9474926" y="3477289"/>
            <a:ext cx="1802674" cy="369332"/>
          </a:xfrm>
          <a:prstGeom prst="rect">
            <a:avLst/>
          </a:prstGeom>
          <a:noFill/>
        </p:spPr>
        <p:txBody>
          <a:bodyPr wrap="square">
            <a:spAutoFit/>
          </a:bodyPr>
          <a:lstStyle/>
          <a:p>
            <a:r>
              <a:rPr lang="en-US" b="0" i="1" dirty="0">
                <a:solidFill>
                  <a:schemeClr val="bg1"/>
                </a:solidFill>
                <a:effectLst/>
                <a:latin typeface="arial" panose="020B0604020202020204" pitchFamily="34" charset="0"/>
              </a:rPr>
              <a:t>HTTP headers</a:t>
            </a:r>
            <a:endParaRPr lang="en-US" dirty="0">
              <a:solidFill>
                <a:schemeClr val="bg1"/>
              </a:solidFill>
            </a:endParaRPr>
          </a:p>
        </p:txBody>
      </p:sp>
      <p:cxnSp>
        <p:nvCxnSpPr>
          <p:cNvPr id="16" name="Straight Arrow Connector 15">
            <a:extLst>
              <a:ext uri="{FF2B5EF4-FFF2-40B4-BE49-F238E27FC236}">
                <a16:creationId xmlns:a16="http://schemas.microsoft.com/office/drawing/2014/main" id="{3C1F2F63-5AB0-4D32-82B0-E8B72FFFAA73}"/>
              </a:ext>
            </a:extLst>
          </p:cNvPr>
          <p:cNvCxnSpPr>
            <a:cxnSpLocks/>
          </p:cNvCxnSpPr>
          <p:nvPr/>
        </p:nvCxnSpPr>
        <p:spPr>
          <a:xfrm flipH="1">
            <a:off x="8646935" y="5164183"/>
            <a:ext cx="731519" cy="0"/>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sp>
        <p:nvSpPr>
          <p:cNvPr id="17" name="TextBox 16">
            <a:extLst>
              <a:ext uri="{FF2B5EF4-FFF2-40B4-BE49-F238E27FC236}">
                <a16:creationId xmlns:a16="http://schemas.microsoft.com/office/drawing/2014/main" id="{F8433030-D22C-43CF-986E-C8EDB529CB1A}"/>
              </a:ext>
            </a:extLst>
          </p:cNvPr>
          <p:cNvSpPr txBox="1"/>
          <p:nvPr/>
        </p:nvSpPr>
        <p:spPr>
          <a:xfrm>
            <a:off x="9474926" y="4975161"/>
            <a:ext cx="1878874" cy="369332"/>
          </a:xfrm>
          <a:prstGeom prst="rect">
            <a:avLst/>
          </a:prstGeom>
          <a:noFill/>
        </p:spPr>
        <p:txBody>
          <a:bodyPr wrap="square">
            <a:spAutoFit/>
          </a:bodyPr>
          <a:lstStyle/>
          <a:p>
            <a:r>
              <a:rPr lang="en-US" b="0" i="0" dirty="0">
                <a:solidFill>
                  <a:schemeClr val="bg1"/>
                </a:solidFill>
                <a:effectLst/>
                <a:latin typeface="arial" panose="020B0604020202020204" pitchFamily="34" charset="0"/>
              </a:rPr>
              <a:t>Body</a:t>
            </a:r>
            <a:endParaRPr lang="en-US" dirty="0">
              <a:solidFill>
                <a:schemeClr val="bg1"/>
              </a:solidFill>
            </a:endParaRPr>
          </a:p>
        </p:txBody>
      </p:sp>
      <p:pic>
        <p:nvPicPr>
          <p:cNvPr id="2" name="Picture 1">
            <a:extLst>
              <a:ext uri="{FF2B5EF4-FFF2-40B4-BE49-F238E27FC236}">
                <a16:creationId xmlns:a16="http://schemas.microsoft.com/office/drawing/2014/main" id="{7DB6AB25-EA6B-8481-8E81-008A8214656B}"/>
              </a:ext>
            </a:extLst>
          </p:cNvPr>
          <p:cNvPicPr>
            <a:picLocks noChangeAspect="1"/>
          </p:cNvPicPr>
          <p:nvPr/>
        </p:nvPicPr>
        <p:blipFill>
          <a:blip r:embed="rId3"/>
          <a:stretch>
            <a:fillRect/>
          </a:stretch>
        </p:blipFill>
        <p:spPr>
          <a:xfrm>
            <a:off x="0" y="0"/>
            <a:ext cx="9533101" cy="1610200"/>
          </a:xfrm>
          <a:prstGeom prst="rect">
            <a:avLst/>
          </a:prstGeom>
        </p:spPr>
      </p:pic>
      <p:sp>
        <p:nvSpPr>
          <p:cNvPr id="3" name="TextBox 2">
            <a:extLst>
              <a:ext uri="{FF2B5EF4-FFF2-40B4-BE49-F238E27FC236}">
                <a16:creationId xmlns:a16="http://schemas.microsoft.com/office/drawing/2014/main" id="{B91A80E3-D40E-94C5-9BBD-61003FB610DA}"/>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6F7CCE0F-C44F-D4F3-3998-33847AB4032F}"/>
              </a:ext>
            </a:extLst>
          </p:cNvPr>
          <p:cNvSpPr txBox="1"/>
          <p:nvPr/>
        </p:nvSpPr>
        <p:spPr>
          <a:xfrm>
            <a:off x="2423180" y="713777"/>
            <a:ext cx="6131858" cy="461665"/>
          </a:xfrm>
          <a:prstGeom prst="rect">
            <a:avLst/>
          </a:prstGeom>
          <a:noFill/>
        </p:spPr>
        <p:txBody>
          <a:bodyPr wrap="square">
            <a:spAutoFit/>
          </a:bodyPr>
          <a:lstStyle/>
          <a:p>
            <a:r>
              <a:rPr lang="en-MY" sz="2400" dirty="0">
                <a:solidFill>
                  <a:schemeClr val="bg1"/>
                </a:solidFill>
                <a:cs typeface="Tajawal Medium" panose="00000600000000000000" pitchFamily="2" charset="-78"/>
              </a:rPr>
              <a:t>HTTP Response Message Structure</a:t>
            </a:r>
            <a:endParaRPr lang="en-US" sz="2400" dirty="0">
              <a:solidFill>
                <a:schemeClr val="bg1"/>
              </a:solidFill>
              <a:cs typeface="Tajawal Medium" panose="00000600000000000000" pitchFamily="2" charset="-78"/>
            </a:endParaRPr>
          </a:p>
        </p:txBody>
      </p:sp>
      <p:pic>
        <p:nvPicPr>
          <p:cNvPr id="20" name="Picture 19">
            <a:extLst>
              <a:ext uri="{FF2B5EF4-FFF2-40B4-BE49-F238E27FC236}">
                <a16:creationId xmlns:a16="http://schemas.microsoft.com/office/drawing/2014/main" id="{A64DA58A-A131-3749-F420-087D87CAAE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21" name="Picture 20">
            <a:extLst>
              <a:ext uri="{FF2B5EF4-FFF2-40B4-BE49-F238E27FC236}">
                <a16:creationId xmlns:a16="http://schemas.microsoft.com/office/drawing/2014/main" id="{E85534A3-74FD-EC90-9E5F-9378CD1EBC15}"/>
              </a:ext>
            </a:extLst>
          </p:cNvPr>
          <p:cNvPicPr>
            <a:picLocks noChangeAspect="1"/>
          </p:cNvPicPr>
          <p:nvPr/>
        </p:nvPicPr>
        <p:blipFill>
          <a:blip r:embed="rId5"/>
          <a:stretch>
            <a:fillRect/>
          </a:stretch>
        </p:blipFill>
        <p:spPr>
          <a:xfrm>
            <a:off x="2016035" y="6162233"/>
            <a:ext cx="9902229" cy="204838"/>
          </a:xfrm>
          <a:prstGeom prst="rect">
            <a:avLst/>
          </a:prstGeom>
        </p:spPr>
      </p:pic>
    </p:spTree>
    <p:extLst>
      <p:ext uri="{BB962C8B-B14F-4D97-AF65-F5344CB8AC3E}">
        <p14:creationId xmlns:p14="http://schemas.microsoft.com/office/powerpoint/2010/main" val="3266346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41F762F0-DE18-41F5-B35B-ADF982BFAEA8}"/>
              </a:ext>
            </a:extLst>
          </p:cNvPr>
          <p:cNvSpPr>
            <a:spLocks noGrp="1"/>
          </p:cNvSpPr>
          <p:nvPr>
            <p:ph type="sldNum" sz="quarter" idx="12"/>
          </p:nvPr>
        </p:nvSpPr>
        <p:spPr/>
        <p:txBody>
          <a:bodyPr/>
          <a:lstStyle/>
          <a:p>
            <a:fld id="{01CA1BAB-B415-AC46-B775-E292EF1D5EF6}" type="slidenum">
              <a:rPr lang="en-GB" smtClean="0"/>
              <a:t>25</a:t>
            </a:fld>
            <a:endParaRPr lang="en-GB"/>
          </a:p>
        </p:txBody>
      </p:sp>
      <p:graphicFrame>
        <p:nvGraphicFramePr>
          <p:cNvPr id="8" name="Table 7">
            <a:extLst>
              <a:ext uri="{FF2B5EF4-FFF2-40B4-BE49-F238E27FC236}">
                <a16:creationId xmlns:a16="http://schemas.microsoft.com/office/drawing/2014/main" id="{C1354966-1D8A-454E-B8C6-ADF70D19168C}"/>
              </a:ext>
            </a:extLst>
          </p:cNvPr>
          <p:cNvGraphicFramePr>
            <a:graphicFrameLocks noGrp="1"/>
          </p:cNvGraphicFramePr>
          <p:nvPr>
            <p:extLst>
              <p:ext uri="{D42A27DB-BD31-4B8C-83A1-F6EECF244321}">
                <p14:modId xmlns:p14="http://schemas.microsoft.com/office/powerpoint/2010/main" val="500462922"/>
              </p:ext>
            </p:extLst>
          </p:nvPr>
        </p:nvGraphicFramePr>
        <p:xfrm>
          <a:off x="1449412" y="2085585"/>
          <a:ext cx="8083689" cy="2686830"/>
        </p:xfrm>
        <a:graphic>
          <a:graphicData uri="http://schemas.openxmlformats.org/drawingml/2006/table">
            <a:tbl>
              <a:tblPr firstRow="1" bandRow="1">
                <a:tableStyleId>{93296810-A885-4BE3-A3E7-6D5BEEA58F35}</a:tableStyleId>
              </a:tblPr>
              <a:tblGrid>
                <a:gridCol w="1510786">
                  <a:extLst>
                    <a:ext uri="{9D8B030D-6E8A-4147-A177-3AD203B41FA5}">
                      <a16:colId xmlns:a16="http://schemas.microsoft.com/office/drawing/2014/main" val="2157387817"/>
                    </a:ext>
                  </a:extLst>
                </a:gridCol>
                <a:gridCol w="6572903">
                  <a:extLst>
                    <a:ext uri="{9D8B030D-6E8A-4147-A177-3AD203B41FA5}">
                      <a16:colId xmlns:a16="http://schemas.microsoft.com/office/drawing/2014/main" val="1089052871"/>
                    </a:ext>
                  </a:extLst>
                </a:gridCol>
              </a:tblGrid>
              <a:tr h="516154">
                <a:tc>
                  <a:txBody>
                    <a:bodyPr/>
                    <a:lstStyle/>
                    <a:p>
                      <a:r>
                        <a:rPr lang="en-US" sz="1800" b="0" u="none" strike="noStrike" kern="1200" dirty="0">
                          <a:solidFill>
                            <a:schemeClr val="bg2">
                              <a:lumMod val="10000"/>
                            </a:schemeClr>
                          </a:solidFill>
                          <a:effectLst/>
                        </a:rPr>
                        <a:t>Status line</a:t>
                      </a:r>
                      <a:endParaRPr lang="en-US" sz="1800" b="0" i="0" kern="1200" dirty="0">
                        <a:solidFill>
                          <a:schemeClr val="bg2">
                            <a:lumMod val="10000"/>
                          </a:schemeClr>
                        </a:solidFill>
                        <a:effectLst/>
                        <a:latin typeface="+mn-lt"/>
                        <a:ea typeface="+mn-ea"/>
                        <a:cs typeface="+mn-cs"/>
                      </a:endParaRPr>
                    </a:p>
                  </a:txBody>
                  <a:tcPr/>
                </a:tc>
                <a:tc>
                  <a:txBody>
                    <a:bodyPr/>
                    <a:lstStyle/>
                    <a:p>
                      <a:r>
                        <a:rPr lang="en-US" sz="1800" b="0" kern="1200" dirty="0">
                          <a:solidFill>
                            <a:schemeClr val="bg2">
                              <a:lumMod val="10000"/>
                            </a:schemeClr>
                          </a:solidFill>
                          <a:effectLst/>
                        </a:rPr>
                        <a:t>protocol version, status code, status text</a:t>
                      </a:r>
                      <a:endParaRPr lang="en-US" dirty="0">
                        <a:solidFill>
                          <a:schemeClr val="bg2">
                            <a:lumMod val="10000"/>
                          </a:schemeClr>
                        </a:solidFill>
                      </a:endParaRPr>
                    </a:p>
                  </a:txBody>
                  <a:tcPr/>
                </a:tc>
                <a:extLst>
                  <a:ext uri="{0D108BD9-81ED-4DB2-BD59-A6C34878D82A}">
                    <a16:rowId xmlns:a16="http://schemas.microsoft.com/office/drawing/2014/main" val="3623388721"/>
                  </a:ext>
                </a:extLst>
              </a:tr>
              <a:tr h="516154">
                <a:tc>
                  <a:txBody>
                    <a:bodyPr/>
                    <a:lstStyle/>
                    <a:p>
                      <a:r>
                        <a:rPr lang="en-US" dirty="0">
                          <a:solidFill>
                            <a:schemeClr val="bg2">
                              <a:lumMod val="10000"/>
                            </a:schemeClr>
                          </a:solidFill>
                        </a:rPr>
                        <a:t>Headers</a:t>
                      </a:r>
                    </a:p>
                  </a:txBody>
                  <a:tcPr/>
                </a:tc>
                <a:tc>
                  <a:txBody>
                    <a:bodyPr/>
                    <a:lstStyle/>
                    <a:p>
                      <a:r>
                        <a:rPr lang="en-US" sz="1800" b="0" u="none" strike="noStrike" kern="1200" dirty="0">
                          <a:solidFill>
                            <a:schemeClr val="bg2">
                              <a:lumMod val="10000"/>
                            </a:schemeClr>
                          </a:solidFill>
                          <a:effectLst/>
                        </a:rPr>
                        <a:t>Content-Type</a:t>
                      </a:r>
                      <a:r>
                        <a:rPr lang="en-US" sz="1800" b="0" kern="1200" dirty="0">
                          <a:solidFill>
                            <a:schemeClr val="bg2">
                              <a:lumMod val="10000"/>
                            </a:schemeClr>
                          </a:solidFill>
                          <a:effectLst/>
                        </a:rPr>
                        <a:t> , Content-Encoding</a:t>
                      </a:r>
                      <a:endParaRPr lang="en-US" dirty="0">
                        <a:solidFill>
                          <a:schemeClr val="bg2">
                            <a:lumMod val="10000"/>
                          </a:schemeClr>
                        </a:solidFill>
                      </a:endParaRPr>
                    </a:p>
                  </a:txBody>
                  <a:tcPr/>
                </a:tc>
                <a:extLst>
                  <a:ext uri="{0D108BD9-81ED-4DB2-BD59-A6C34878D82A}">
                    <a16:rowId xmlns:a16="http://schemas.microsoft.com/office/drawing/2014/main" val="2318189983"/>
                  </a:ext>
                </a:extLst>
              </a:tr>
              <a:tr h="1654522">
                <a:tc>
                  <a:txBody>
                    <a:bodyPr/>
                    <a:lstStyle/>
                    <a:p>
                      <a:r>
                        <a:rPr lang="en-US" dirty="0">
                          <a:solidFill>
                            <a:schemeClr val="bg2">
                              <a:lumMod val="10000"/>
                            </a:schemeClr>
                          </a:solidFill>
                        </a:rPr>
                        <a:t>Body</a:t>
                      </a:r>
                    </a:p>
                  </a:txBody>
                  <a:tcPr/>
                </a:tc>
                <a:tc>
                  <a:txBody>
                    <a:bodyPr/>
                    <a:lstStyle/>
                    <a:p>
                      <a:r>
                        <a:rPr lang="en-MY" sz="1800" b="0" kern="1200" dirty="0">
                          <a:solidFill>
                            <a:schemeClr val="bg2">
                              <a:lumMod val="10000"/>
                            </a:schemeClr>
                          </a:solidFill>
                          <a:effectLst/>
                        </a:rPr>
                        <a:t>Not all responses have one: responses with a status code that sufficiently answers the request without the need for a corresponding payload.</a:t>
                      </a:r>
                      <a:endParaRPr lang="en-US" dirty="0">
                        <a:solidFill>
                          <a:schemeClr val="bg2">
                            <a:lumMod val="10000"/>
                          </a:schemeClr>
                        </a:solidFill>
                      </a:endParaRPr>
                    </a:p>
                  </a:txBody>
                  <a:tcPr/>
                </a:tc>
                <a:extLst>
                  <a:ext uri="{0D108BD9-81ED-4DB2-BD59-A6C34878D82A}">
                    <a16:rowId xmlns:a16="http://schemas.microsoft.com/office/drawing/2014/main" val="1527205961"/>
                  </a:ext>
                </a:extLst>
              </a:tr>
            </a:tbl>
          </a:graphicData>
        </a:graphic>
      </p:graphicFrame>
      <p:pic>
        <p:nvPicPr>
          <p:cNvPr id="2" name="Picture 1">
            <a:extLst>
              <a:ext uri="{FF2B5EF4-FFF2-40B4-BE49-F238E27FC236}">
                <a16:creationId xmlns:a16="http://schemas.microsoft.com/office/drawing/2014/main" id="{036197E3-86B5-A5BC-010C-C2AD4783A54C}"/>
              </a:ext>
            </a:extLst>
          </p:cNvPr>
          <p:cNvPicPr>
            <a:picLocks noChangeAspect="1"/>
          </p:cNvPicPr>
          <p:nvPr/>
        </p:nvPicPr>
        <p:blipFill>
          <a:blip r:embed="rId2"/>
          <a:stretch>
            <a:fillRect/>
          </a:stretch>
        </p:blipFill>
        <p:spPr>
          <a:xfrm>
            <a:off x="0" y="0"/>
            <a:ext cx="9533101" cy="1610200"/>
          </a:xfrm>
          <a:prstGeom prst="rect">
            <a:avLst/>
          </a:prstGeom>
        </p:spPr>
      </p:pic>
      <p:sp>
        <p:nvSpPr>
          <p:cNvPr id="3" name="TextBox 2">
            <a:extLst>
              <a:ext uri="{FF2B5EF4-FFF2-40B4-BE49-F238E27FC236}">
                <a16:creationId xmlns:a16="http://schemas.microsoft.com/office/drawing/2014/main" id="{3B1DE4DD-B7E4-4CE2-AC4E-42FE301CD235}"/>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A311968-F740-6EE5-B6A8-A76A4F6B9BF3}"/>
              </a:ext>
            </a:extLst>
          </p:cNvPr>
          <p:cNvSpPr txBox="1"/>
          <p:nvPr/>
        </p:nvSpPr>
        <p:spPr>
          <a:xfrm>
            <a:off x="2574170" y="620434"/>
            <a:ext cx="6131858" cy="461665"/>
          </a:xfrm>
          <a:prstGeom prst="rect">
            <a:avLst/>
          </a:prstGeom>
          <a:noFill/>
        </p:spPr>
        <p:txBody>
          <a:bodyPr wrap="square">
            <a:spAutoFit/>
          </a:bodyPr>
          <a:lstStyle/>
          <a:p>
            <a:r>
              <a:rPr lang="en-MY" sz="2400" dirty="0">
                <a:solidFill>
                  <a:schemeClr val="bg1"/>
                </a:solidFill>
                <a:cs typeface="Tajawal Medium" panose="00000600000000000000" pitchFamily="2" charset="-78"/>
              </a:rPr>
              <a:t>HTTP Response Message Structure (cont.)</a:t>
            </a:r>
            <a:endParaRPr lang="en-US" sz="2400" dirty="0">
              <a:solidFill>
                <a:schemeClr val="bg1"/>
              </a:solidFill>
              <a:cs typeface="Tajawal Medium" panose="00000600000000000000" pitchFamily="2" charset="-78"/>
            </a:endParaRPr>
          </a:p>
        </p:txBody>
      </p:sp>
      <p:pic>
        <p:nvPicPr>
          <p:cNvPr id="11" name="Picture 10">
            <a:extLst>
              <a:ext uri="{FF2B5EF4-FFF2-40B4-BE49-F238E27FC236}">
                <a16:creationId xmlns:a16="http://schemas.microsoft.com/office/drawing/2014/main" id="{07ADF4DC-54D2-6D7A-3DC5-B35BCBD118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12" name="Picture 11">
            <a:extLst>
              <a:ext uri="{FF2B5EF4-FFF2-40B4-BE49-F238E27FC236}">
                <a16:creationId xmlns:a16="http://schemas.microsoft.com/office/drawing/2014/main" id="{7C6A3DB2-C9AD-8411-00E9-2F065D731C91}"/>
              </a:ext>
            </a:extLst>
          </p:cNvPr>
          <p:cNvPicPr>
            <a:picLocks noChangeAspect="1"/>
          </p:cNvPicPr>
          <p:nvPr/>
        </p:nvPicPr>
        <p:blipFill>
          <a:blip r:embed="rId4"/>
          <a:stretch>
            <a:fillRect/>
          </a:stretch>
        </p:blipFill>
        <p:spPr>
          <a:xfrm>
            <a:off x="2016035" y="6162233"/>
            <a:ext cx="9902229" cy="204838"/>
          </a:xfrm>
          <a:prstGeom prst="rect">
            <a:avLst/>
          </a:prstGeom>
        </p:spPr>
      </p:pic>
    </p:spTree>
    <p:extLst>
      <p:ext uri="{BB962C8B-B14F-4D97-AF65-F5344CB8AC3E}">
        <p14:creationId xmlns:p14="http://schemas.microsoft.com/office/powerpoint/2010/main" val="23732436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2A4AA4F9-4AEA-4D03-8CA6-88CDE159FD1D}"/>
              </a:ext>
            </a:extLst>
          </p:cNvPr>
          <p:cNvSpPr>
            <a:spLocks noGrp="1"/>
          </p:cNvSpPr>
          <p:nvPr>
            <p:ph type="sldNum" sz="quarter" idx="12"/>
          </p:nvPr>
        </p:nvSpPr>
        <p:spPr/>
        <p:txBody>
          <a:bodyPr/>
          <a:lstStyle/>
          <a:p>
            <a:fld id="{01CA1BAB-B415-AC46-B775-E292EF1D5EF6}" type="slidenum">
              <a:rPr lang="en-GB" smtClean="0"/>
              <a:t>26</a:t>
            </a:fld>
            <a:endParaRPr lang="en-GB"/>
          </a:p>
        </p:txBody>
      </p:sp>
      <p:sp>
        <p:nvSpPr>
          <p:cNvPr id="11" name="Rectangle 3">
            <a:extLst>
              <a:ext uri="{FF2B5EF4-FFF2-40B4-BE49-F238E27FC236}">
                <a16:creationId xmlns:a16="http://schemas.microsoft.com/office/drawing/2014/main" id="{7F530AE5-64C1-437E-8614-A4BF0EC4CC1E}"/>
              </a:ext>
            </a:extLst>
          </p:cNvPr>
          <p:cNvSpPr txBox="1">
            <a:spLocks noChangeArrowheads="1"/>
          </p:cNvSpPr>
          <p:nvPr/>
        </p:nvSpPr>
        <p:spPr>
          <a:xfrm>
            <a:off x="2199042" y="2706388"/>
            <a:ext cx="8075613" cy="338997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95000"/>
              </a:lnSpc>
              <a:spcBef>
                <a:spcPct val="15000"/>
              </a:spcBef>
              <a:buFont typeface="Wingdings" panose="05000000000000000000" pitchFamily="2" charset="2"/>
              <a:buNone/>
            </a:pPr>
            <a:r>
              <a:rPr lang="en-US" altLang="en-US" sz="2000" b="1" dirty="0">
                <a:solidFill>
                  <a:srgbClr val="FFC000"/>
                </a:solidFill>
                <a:latin typeface="Courier New" panose="02070309020205020404" pitchFamily="49" charset="0"/>
              </a:rPr>
              <a:t>200 OK</a:t>
            </a:r>
            <a:endParaRPr lang="en-US" altLang="en-US" sz="2000" dirty="0">
              <a:solidFill>
                <a:srgbClr val="FFC000"/>
              </a:solidFill>
            </a:endParaRPr>
          </a:p>
          <a:p>
            <a:pPr lvl="1">
              <a:lnSpc>
                <a:spcPct val="95000"/>
              </a:lnSpc>
              <a:spcBef>
                <a:spcPct val="15000"/>
              </a:spcBef>
            </a:pPr>
            <a:r>
              <a:rPr lang="en-US" altLang="en-US" sz="2000" dirty="0"/>
              <a:t>request succeeded.</a:t>
            </a:r>
          </a:p>
          <a:p>
            <a:pPr>
              <a:lnSpc>
                <a:spcPct val="95000"/>
              </a:lnSpc>
              <a:spcBef>
                <a:spcPct val="15000"/>
              </a:spcBef>
              <a:buFont typeface="Wingdings" panose="05000000000000000000" pitchFamily="2" charset="2"/>
              <a:buNone/>
            </a:pPr>
            <a:r>
              <a:rPr lang="en-US" altLang="en-US" sz="2000" b="1" dirty="0">
                <a:solidFill>
                  <a:srgbClr val="FFC000"/>
                </a:solidFill>
                <a:latin typeface="Courier New" panose="02070309020205020404" pitchFamily="49" charset="0"/>
              </a:rPr>
              <a:t>301 Moved Permanently</a:t>
            </a:r>
            <a:endParaRPr lang="en-US" altLang="en-US" sz="2000" dirty="0">
              <a:solidFill>
                <a:srgbClr val="FFC000"/>
              </a:solidFill>
            </a:endParaRPr>
          </a:p>
          <a:p>
            <a:pPr lvl="1">
              <a:lnSpc>
                <a:spcPct val="95000"/>
              </a:lnSpc>
              <a:spcBef>
                <a:spcPct val="15000"/>
              </a:spcBef>
            </a:pPr>
            <a:r>
              <a:rPr lang="en-US" altLang="en-US" sz="2000" dirty="0"/>
              <a:t>requested object moved to a new location</a:t>
            </a:r>
          </a:p>
          <a:p>
            <a:pPr>
              <a:lnSpc>
                <a:spcPct val="95000"/>
              </a:lnSpc>
              <a:spcBef>
                <a:spcPct val="15000"/>
              </a:spcBef>
              <a:buFont typeface="Wingdings" panose="05000000000000000000" pitchFamily="2" charset="2"/>
              <a:buNone/>
            </a:pPr>
            <a:r>
              <a:rPr lang="en-US" altLang="en-US" sz="2000" b="1" dirty="0">
                <a:solidFill>
                  <a:srgbClr val="FFC000"/>
                </a:solidFill>
                <a:latin typeface="Courier New" panose="02070309020205020404" pitchFamily="49" charset="0"/>
              </a:rPr>
              <a:t>400 Bad Request</a:t>
            </a:r>
            <a:endParaRPr lang="en-US" altLang="en-US" sz="2000" dirty="0">
              <a:solidFill>
                <a:srgbClr val="FFC000"/>
              </a:solidFill>
            </a:endParaRPr>
          </a:p>
          <a:p>
            <a:pPr lvl="1">
              <a:lnSpc>
                <a:spcPct val="95000"/>
              </a:lnSpc>
              <a:spcBef>
                <a:spcPct val="15000"/>
              </a:spcBef>
            </a:pPr>
            <a:r>
              <a:rPr lang="en-US" altLang="en-US" sz="2000" dirty="0"/>
              <a:t>Request msg not understood by server</a:t>
            </a:r>
          </a:p>
          <a:p>
            <a:pPr>
              <a:lnSpc>
                <a:spcPct val="95000"/>
              </a:lnSpc>
              <a:spcBef>
                <a:spcPct val="15000"/>
              </a:spcBef>
              <a:buFont typeface="Wingdings" panose="05000000000000000000" pitchFamily="2" charset="2"/>
              <a:buNone/>
            </a:pPr>
            <a:r>
              <a:rPr lang="en-US" altLang="en-US" sz="2000" b="1" dirty="0">
                <a:solidFill>
                  <a:srgbClr val="FFC000"/>
                </a:solidFill>
                <a:latin typeface="Courier New" panose="02070309020205020404" pitchFamily="49" charset="0"/>
              </a:rPr>
              <a:t>404 Not Found</a:t>
            </a:r>
            <a:endParaRPr lang="en-US" altLang="en-US" sz="2000" dirty="0">
              <a:solidFill>
                <a:srgbClr val="FFC000"/>
              </a:solidFill>
            </a:endParaRPr>
          </a:p>
          <a:p>
            <a:pPr lvl="1">
              <a:lnSpc>
                <a:spcPct val="95000"/>
              </a:lnSpc>
              <a:spcBef>
                <a:spcPct val="15000"/>
              </a:spcBef>
            </a:pPr>
            <a:r>
              <a:rPr lang="en-US" altLang="en-US" sz="2000" dirty="0"/>
              <a:t>Requested document is not found on this server</a:t>
            </a:r>
          </a:p>
          <a:p>
            <a:pPr>
              <a:lnSpc>
                <a:spcPct val="95000"/>
              </a:lnSpc>
              <a:spcBef>
                <a:spcPct val="15000"/>
              </a:spcBef>
              <a:buFont typeface="Wingdings" panose="05000000000000000000" pitchFamily="2" charset="2"/>
              <a:buNone/>
            </a:pPr>
            <a:r>
              <a:rPr lang="en-US" altLang="en-US" sz="2000" b="1" dirty="0">
                <a:solidFill>
                  <a:srgbClr val="FFC000"/>
                </a:solidFill>
                <a:latin typeface="Courier New" panose="02070309020205020404" pitchFamily="49" charset="0"/>
              </a:rPr>
              <a:t>505 HTTP Version Not Supported</a:t>
            </a:r>
            <a:endParaRPr lang="en-US" altLang="en-US" sz="2000" dirty="0">
              <a:solidFill>
                <a:srgbClr val="FFC000"/>
              </a:solidFill>
            </a:endParaRPr>
          </a:p>
        </p:txBody>
      </p:sp>
      <p:sp>
        <p:nvSpPr>
          <p:cNvPr id="12" name="Rectangle 5">
            <a:extLst>
              <a:ext uri="{FF2B5EF4-FFF2-40B4-BE49-F238E27FC236}">
                <a16:creationId xmlns:a16="http://schemas.microsoft.com/office/drawing/2014/main" id="{F3BC7153-55FC-4E1D-B768-166EF789EBD2}"/>
              </a:ext>
            </a:extLst>
          </p:cNvPr>
          <p:cNvSpPr>
            <a:spLocks noChangeArrowheads="1"/>
          </p:cNvSpPr>
          <p:nvPr/>
        </p:nvSpPr>
        <p:spPr bwMode="auto">
          <a:xfrm>
            <a:off x="1870075" y="1358997"/>
            <a:ext cx="8112125" cy="1281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85000"/>
              </a:lnSpc>
              <a:spcBef>
                <a:spcPct val="20000"/>
              </a:spcBef>
              <a:buClr>
                <a:srgbClr val="000099"/>
              </a:buClr>
              <a:buSzPct val="65000"/>
              <a:buFont typeface="Wingdings" panose="05000000000000000000" pitchFamily="2" charset="2"/>
              <a:buChar char="v"/>
              <a:defRPr sz="2800">
                <a:solidFill>
                  <a:schemeClr val="tx1"/>
                </a:solidFill>
                <a:latin typeface="Gill Sans MT" panose="020B0502020104020203" pitchFamily="34" charset="0"/>
                <a:ea typeface="MS PGothic" panose="020B0600070205080204" pitchFamily="34" charset="-128"/>
              </a:defRPr>
            </a:lvl1pPr>
            <a:lvl2pPr marL="742950" indent="-285750">
              <a:lnSpc>
                <a:spcPct val="85000"/>
              </a:lnSpc>
              <a:spcBef>
                <a:spcPct val="20000"/>
              </a:spcBef>
              <a:buClr>
                <a:srgbClr val="000099"/>
              </a:buClr>
              <a:buFont typeface="Wingdings" panose="05000000000000000000" pitchFamily="2" charset="2"/>
              <a:buChar char="§"/>
              <a:defRPr sz="2400">
                <a:solidFill>
                  <a:schemeClr val="tx1"/>
                </a:solidFill>
                <a:latin typeface="Gill Sans MT" panose="020B0502020104020203" pitchFamily="34" charset="0"/>
                <a:ea typeface="MS PGothic" panose="020B0600070205080204" pitchFamily="34" charset="-128"/>
              </a:defRPr>
            </a:lvl2pPr>
            <a:lvl3pPr marL="11430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3pPr>
            <a:lvl4pPr marL="1600200" indent="-228600">
              <a:spcBef>
                <a:spcPct val="20000"/>
              </a:spcBef>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9pPr>
          </a:lstStyle>
          <a:p>
            <a:pPr>
              <a:lnSpc>
                <a:spcPct val="90000"/>
              </a:lnSpc>
              <a:buClr>
                <a:srgbClr val="FFC000"/>
              </a:buClr>
              <a:buSzPct val="75000"/>
            </a:pPr>
            <a:r>
              <a:rPr lang="en-US" altLang="en-US" dirty="0">
                <a:latin typeface="Arial" panose="020B0604020202020204" pitchFamily="34" charset="0"/>
              </a:rPr>
              <a:t>status code appears in 1st line in server-to-client response message.</a:t>
            </a:r>
          </a:p>
          <a:p>
            <a:pPr>
              <a:lnSpc>
                <a:spcPct val="100000"/>
              </a:lnSpc>
              <a:buClr>
                <a:srgbClr val="FFC000"/>
              </a:buClr>
              <a:buSzPct val="75000"/>
            </a:pPr>
            <a:r>
              <a:rPr lang="en-US" altLang="en-US" dirty="0">
                <a:latin typeface="Arial" panose="020B0604020202020204" pitchFamily="34" charset="0"/>
              </a:rPr>
              <a:t>some sample codes</a:t>
            </a:r>
            <a:r>
              <a:rPr lang="en-US" altLang="en-US" sz="2400" dirty="0">
                <a:latin typeface="Comic Sans MS" panose="030F0702030302020204" pitchFamily="66" charset="0"/>
              </a:rPr>
              <a:t>:</a:t>
            </a:r>
          </a:p>
        </p:txBody>
      </p:sp>
      <p:pic>
        <p:nvPicPr>
          <p:cNvPr id="2" name="Picture 1">
            <a:extLst>
              <a:ext uri="{FF2B5EF4-FFF2-40B4-BE49-F238E27FC236}">
                <a16:creationId xmlns:a16="http://schemas.microsoft.com/office/drawing/2014/main" id="{54474D00-F0ED-FB67-6EBD-AE8F48341EE8}"/>
              </a:ext>
            </a:extLst>
          </p:cNvPr>
          <p:cNvPicPr>
            <a:picLocks noChangeAspect="1"/>
          </p:cNvPicPr>
          <p:nvPr/>
        </p:nvPicPr>
        <p:blipFill>
          <a:blip r:embed="rId3"/>
          <a:stretch>
            <a:fillRect/>
          </a:stretch>
        </p:blipFill>
        <p:spPr>
          <a:xfrm>
            <a:off x="0" y="0"/>
            <a:ext cx="9533101" cy="1610200"/>
          </a:xfrm>
          <a:prstGeom prst="rect">
            <a:avLst/>
          </a:prstGeom>
        </p:spPr>
      </p:pic>
      <p:sp>
        <p:nvSpPr>
          <p:cNvPr id="3" name="TextBox 2">
            <a:extLst>
              <a:ext uri="{FF2B5EF4-FFF2-40B4-BE49-F238E27FC236}">
                <a16:creationId xmlns:a16="http://schemas.microsoft.com/office/drawing/2014/main" id="{9CFB8621-666D-17F1-AEE0-7469AC44C293}"/>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A0A425BA-EF63-CF6E-287D-06A2F25B51BF}"/>
              </a:ext>
            </a:extLst>
          </p:cNvPr>
          <p:cNvSpPr txBox="1"/>
          <p:nvPr/>
        </p:nvSpPr>
        <p:spPr>
          <a:xfrm>
            <a:off x="2531139" y="574267"/>
            <a:ext cx="6217920" cy="461665"/>
          </a:xfrm>
          <a:prstGeom prst="rect">
            <a:avLst/>
          </a:prstGeom>
          <a:noFill/>
        </p:spPr>
        <p:txBody>
          <a:bodyPr wrap="square">
            <a:spAutoFit/>
          </a:bodyPr>
          <a:lstStyle/>
          <a:p>
            <a:r>
              <a:rPr lang="en-US" altLang="en-US" sz="2400" dirty="0">
                <a:solidFill>
                  <a:schemeClr val="bg1"/>
                </a:solidFill>
                <a:cs typeface="Tajawal Medium" panose="00000600000000000000" pitchFamily="2" charset="-78"/>
              </a:rPr>
              <a:t>HTTP Response Status Codes</a:t>
            </a:r>
            <a:endParaRPr lang="en-US" sz="2400" dirty="0">
              <a:solidFill>
                <a:schemeClr val="bg1"/>
              </a:solidFill>
              <a:cs typeface="Tajawal Medium" panose="00000600000000000000" pitchFamily="2" charset="-78"/>
            </a:endParaRPr>
          </a:p>
        </p:txBody>
      </p:sp>
      <p:pic>
        <p:nvPicPr>
          <p:cNvPr id="9" name="Picture 8">
            <a:extLst>
              <a:ext uri="{FF2B5EF4-FFF2-40B4-BE49-F238E27FC236}">
                <a16:creationId xmlns:a16="http://schemas.microsoft.com/office/drawing/2014/main" id="{F8830891-EE78-BA53-9814-912EF8921B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13" name="Picture 12">
            <a:extLst>
              <a:ext uri="{FF2B5EF4-FFF2-40B4-BE49-F238E27FC236}">
                <a16:creationId xmlns:a16="http://schemas.microsoft.com/office/drawing/2014/main" id="{9062BDEE-1C55-CB37-542D-556F6EDE64B5}"/>
              </a:ext>
            </a:extLst>
          </p:cNvPr>
          <p:cNvPicPr>
            <a:picLocks noChangeAspect="1"/>
          </p:cNvPicPr>
          <p:nvPr/>
        </p:nvPicPr>
        <p:blipFill>
          <a:blip r:embed="rId5"/>
          <a:stretch>
            <a:fillRect/>
          </a:stretch>
        </p:blipFill>
        <p:spPr>
          <a:xfrm>
            <a:off x="2016035" y="6162233"/>
            <a:ext cx="9902229" cy="204838"/>
          </a:xfrm>
          <a:prstGeom prst="rect">
            <a:avLst/>
          </a:prstGeom>
        </p:spPr>
      </p:pic>
    </p:spTree>
    <p:extLst>
      <p:ext uri="{BB962C8B-B14F-4D97-AF65-F5344CB8AC3E}">
        <p14:creationId xmlns:p14="http://schemas.microsoft.com/office/powerpoint/2010/main" val="16624690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344616" y="574267"/>
            <a:ext cx="6265984" cy="461665"/>
          </a:xfrm>
          <a:prstGeom prst="rect">
            <a:avLst/>
          </a:prstGeom>
          <a:noFill/>
        </p:spPr>
        <p:txBody>
          <a:bodyPr wrap="square">
            <a:spAutoFit/>
          </a:bodyPr>
          <a:lstStyle/>
          <a:p>
            <a:r>
              <a:rPr lang="en-MY" sz="2400" dirty="0">
                <a:solidFill>
                  <a:schemeClr val="bg1"/>
                </a:solidFill>
                <a:cs typeface="Tajawal ExtraBold" panose="00000800000000000000" pitchFamily="2" charset="-78"/>
              </a:rPr>
              <a:t>Hypertext transfer protocol secure (HTTPS)</a:t>
            </a:r>
            <a:endParaRPr lang="en-MY" sz="2400" dirty="0">
              <a:solidFill>
                <a:schemeClr val="bg1"/>
              </a:solidFill>
            </a:endParaRPr>
          </a:p>
        </p:txBody>
      </p:sp>
      <p:sp>
        <p:nvSpPr>
          <p:cNvPr id="9" name="TextBox 8">
            <a:extLst>
              <a:ext uri="{FF2B5EF4-FFF2-40B4-BE49-F238E27FC236}">
                <a16:creationId xmlns:a16="http://schemas.microsoft.com/office/drawing/2014/main" id="{5942CF31-8C7E-D20D-E05A-8B6EC0799A8C}"/>
              </a:ext>
            </a:extLst>
          </p:cNvPr>
          <p:cNvSpPr txBox="1"/>
          <p:nvPr/>
        </p:nvSpPr>
        <p:spPr>
          <a:xfrm>
            <a:off x="914161" y="1643241"/>
            <a:ext cx="10963612" cy="4277453"/>
          </a:xfrm>
          <a:prstGeom prst="rect">
            <a:avLst/>
          </a:prstGeom>
          <a:noFill/>
        </p:spPr>
        <p:txBody>
          <a:bodyPr wrap="square">
            <a:spAutoFit/>
          </a:bodyPr>
          <a:lstStyle/>
          <a:p>
            <a:pPr marL="285750" indent="-285750" algn="just">
              <a:lnSpc>
                <a:spcPct val="200000"/>
              </a:lnSpc>
              <a:spcBef>
                <a:spcPts val="1000"/>
              </a:spcBef>
              <a:buFont typeface="Arial" panose="020B0604020202020204" pitchFamily="34" charset="0"/>
              <a:buChar char="•"/>
            </a:pPr>
            <a:r>
              <a:rPr lang="en-MY" dirty="0">
                <a:cs typeface="Tajawal ExtraBold" panose="00000800000000000000" pitchFamily="2" charset="-78"/>
              </a:rPr>
              <a:t>HTTPS is the secure version of HTTP, which is the primary protocol used to send data between a web browser and a website. </a:t>
            </a:r>
          </a:p>
          <a:p>
            <a:pPr marL="285750" indent="-285750" algn="just">
              <a:lnSpc>
                <a:spcPct val="200000"/>
              </a:lnSpc>
              <a:spcBef>
                <a:spcPts val="1000"/>
              </a:spcBef>
              <a:buFont typeface="Arial" panose="020B0604020202020204" pitchFamily="34" charset="0"/>
              <a:buChar char="•"/>
            </a:pPr>
            <a:r>
              <a:rPr lang="en-MY" dirty="0">
                <a:cs typeface="Tajawal ExtraBold" panose="00000800000000000000" pitchFamily="2" charset="-78"/>
              </a:rPr>
              <a:t>HTTPS is encrypted in order to increase the security of data transfer. This is particularly important when users transmit sensitive data, such as by logging into a bank account, email service, or health insurance provider.</a:t>
            </a:r>
          </a:p>
          <a:p>
            <a:pPr marL="285750" indent="-285750" algn="just">
              <a:lnSpc>
                <a:spcPct val="200000"/>
              </a:lnSpc>
              <a:spcBef>
                <a:spcPts val="1000"/>
              </a:spcBef>
              <a:buFont typeface="Arial" panose="020B0604020202020204" pitchFamily="34" charset="0"/>
              <a:buChar char="•"/>
            </a:pPr>
            <a:r>
              <a:rPr lang="en-MY" dirty="0">
                <a:cs typeface="Tajawal ExtraBold" panose="00000800000000000000" pitchFamily="2" charset="-78"/>
              </a:rPr>
              <a:t>Any website, especially those that require login credentials, should use HTTPS</a:t>
            </a:r>
          </a:p>
          <a:p>
            <a:pPr marL="285750" indent="-285750" algn="just">
              <a:lnSpc>
                <a:spcPct val="200000"/>
              </a:lnSpc>
              <a:spcBef>
                <a:spcPts val="1000"/>
              </a:spcBef>
              <a:buFont typeface="Arial" panose="020B0604020202020204" pitchFamily="34" charset="0"/>
              <a:buChar char="•"/>
            </a:pPr>
            <a:endParaRPr lang="en-MY" dirty="0">
              <a:cs typeface="Tajawal ExtraBold" panose="00000800000000000000" pitchFamily="2" charset="-78"/>
            </a:endParaRPr>
          </a:p>
          <a:p>
            <a:pPr marL="285750" indent="-285750" algn="just">
              <a:lnSpc>
                <a:spcPct val="200000"/>
              </a:lnSpc>
              <a:buFont typeface="Arial" panose="020B0604020202020204" pitchFamily="34" charset="0"/>
              <a:buChar char="•"/>
            </a:pPr>
            <a:endParaRPr lang="en-US" altLang="en-US" dirty="0"/>
          </a:p>
        </p:txBody>
      </p:sp>
      <p:sp>
        <p:nvSpPr>
          <p:cNvPr id="7" name="Slide Number Placeholder 6">
            <a:extLst>
              <a:ext uri="{FF2B5EF4-FFF2-40B4-BE49-F238E27FC236}">
                <a16:creationId xmlns:a16="http://schemas.microsoft.com/office/drawing/2014/main" id="{52D90F9B-B583-D067-257D-34C99EFDB021}"/>
              </a:ext>
            </a:extLst>
          </p:cNvPr>
          <p:cNvSpPr>
            <a:spLocks noGrp="1"/>
          </p:cNvSpPr>
          <p:nvPr>
            <p:ph type="sldNum" sz="quarter" idx="12"/>
          </p:nvPr>
        </p:nvSpPr>
        <p:spPr/>
        <p:txBody>
          <a:bodyPr/>
          <a:lstStyle/>
          <a:p>
            <a:fld id="{FDED41F8-FC0F-4085-8150-313B6CF05213}" type="slidenum">
              <a:rPr lang="en-US" smtClean="0"/>
              <a:t>27</a:t>
            </a:fld>
            <a:endParaRPr lang="en-US"/>
          </a:p>
        </p:txBody>
      </p:sp>
      <p:sp>
        <p:nvSpPr>
          <p:cNvPr id="11" name="TextBox 10">
            <a:extLst>
              <a:ext uri="{FF2B5EF4-FFF2-40B4-BE49-F238E27FC236}">
                <a16:creationId xmlns:a16="http://schemas.microsoft.com/office/drawing/2014/main" id="{91CABE7D-9201-9CB2-255C-D281E841A717}"/>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230917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BB765F7-5E6A-367E-2097-F79C4D73DB34}"/>
              </a:ext>
            </a:extLst>
          </p:cNvPr>
          <p:cNvSpPr txBox="1"/>
          <p:nvPr/>
        </p:nvSpPr>
        <p:spPr>
          <a:xfrm>
            <a:off x="1053296" y="1913764"/>
            <a:ext cx="9217755" cy="2912977"/>
          </a:xfrm>
          <a:prstGeom prst="rect">
            <a:avLst/>
          </a:prstGeom>
          <a:noFill/>
        </p:spPr>
        <p:txBody>
          <a:bodyPr wrap="square">
            <a:spAutoFit/>
          </a:bodyPr>
          <a:lstStyle/>
          <a:p>
            <a:pPr marL="285750" indent="-285750" algn="just">
              <a:lnSpc>
                <a:spcPct val="200000"/>
              </a:lnSpc>
              <a:spcBef>
                <a:spcPts val="1000"/>
              </a:spcBef>
              <a:buFont typeface="Arial" panose="020B0604020202020204" pitchFamily="34" charset="0"/>
              <a:buChar char="•"/>
            </a:pPr>
            <a:r>
              <a:rPr lang="en-MY" dirty="0">
                <a:cs typeface="Tajawal ExtraBold" panose="00000800000000000000" pitchFamily="2" charset="-78"/>
              </a:rPr>
              <a:t>Using web browsers like Chrome, websites that do not employ HTTPS are marked differently from those that do.</a:t>
            </a:r>
          </a:p>
          <a:p>
            <a:pPr marL="285750" indent="-285750" algn="just">
              <a:lnSpc>
                <a:spcPct val="200000"/>
              </a:lnSpc>
              <a:spcBef>
                <a:spcPts val="1000"/>
              </a:spcBef>
              <a:buFont typeface="Arial" panose="020B0604020202020204" pitchFamily="34" charset="0"/>
              <a:buChar char="•"/>
            </a:pPr>
            <a:r>
              <a:rPr lang="en-MY" dirty="0">
                <a:cs typeface="Tajawal ExtraBold" panose="00000800000000000000" pitchFamily="2" charset="-78"/>
              </a:rPr>
              <a:t>If you want to know whether a website is secure, look for a padlock in the URL bar. Google Chrome and other browsers mark all non-HTTPS websites as insecure, demonstrating how seriously web browsers take HTTPS.</a:t>
            </a:r>
          </a:p>
        </p:txBody>
      </p:sp>
      <p:pic>
        <p:nvPicPr>
          <p:cNvPr id="4" name="Picture 3">
            <a:extLst>
              <a:ext uri="{FF2B5EF4-FFF2-40B4-BE49-F238E27FC236}">
                <a16:creationId xmlns:a16="http://schemas.microsoft.com/office/drawing/2014/main" id="{C7B00CA5-84EB-6E75-C3CE-9A367C3F484A}"/>
              </a:ext>
            </a:extLst>
          </p:cNvPr>
          <p:cNvPicPr>
            <a:picLocks noChangeAspect="1"/>
          </p:cNvPicPr>
          <p:nvPr/>
        </p:nvPicPr>
        <p:blipFill>
          <a:blip r:embed="rId2"/>
          <a:stretch>
            <a:fillRect/>
          </a:stretch>
        </p:blipFill>
        <p:spPr>
          <a:xfrm>
            <a:off x="-108036" y="0"/>
            <a:ext cx="9533101" cy="1610200"/>
          </a:xfrm>
          <a:prstGeom prst="rect">
            <a:avLst/>
          </a:prstGeom>
        </p:spPr>
      </p:pic>
      <p:pic>
        <p:nvPicPr>
          <p:cNvPr id="5" name="Picture 4">
            <a:extLst>
              <a:ext uri="{FF2B5EF4-FFF2-40B4-BE49-F238E27FC236}">
                <a16:creationId xmlns:a16="http://schemas.microsoft.com/office/drawing/2014/main" id="{AC385A98-6CD6-01FA-A21B-C179AB9250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D4852C1F-908D-429B-F7CD-89DDE519324A}"/>
              </a:ext>
            </a:extLst>
          </p:cNvPr>
          <p:cNvPicPr>
            <a:picLocks noChangeAspect="1"/>
          </p:cNvPicPr>
          <p:nvPr/>
        </p:nvPicPr>
        <p:blipFill>
          <a:blip r:embed="rId4"/>
          <a:stretch>
            <a:fillRect/>
          </a:stretch>
        </p:blipFill>
        <p:spPr>
          <a:xfrm>
            <a:off x="2440788" y="5949244"/>
            <a:ext cx="9902229" cy="204838"/>
          </a:xfrm>
          <a:prstGeom prst="rect">
            <a:avLst/>
          </a:prstGeom>
        </p:spPr>
      </p:pic>
      <p:sp>
        <p:nvSpPr>
          <p:cNvPr id="8" name="TextBox 7">
            <a:extLst>
              <a:ext uri="{FF2B5EF4-FFF2-40B4-BE49-F238E27FC236}">
                <a16:creationId xmlns:a16="http://schemas.microsoft.com/office/drawing/2014/main" id="{861D9A05-A276-646B-84E9-1CE0F946300A}"/>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17057BAC-E265-6BBF-877E-6FCC253D7198}"/>
              </a:ext>
            </a:extLst>
          </p:cNvPr>
          <p:cNvSpPr txBox="1"/>
          <p:nvPr/>
        </p:nvSpPr>
        <p:spPr>
          <a:xfrm>
            <a:off x="2454793" y="574267"/>
            <a:ext cx="6262576" cy="461665"/>
          </a:xfrm>
          <a:prstGeom prst="rect">
            <a:avLst/>
          </a:prstGeom>
          <a:noFill/>
        </p:spPr>
        <p:txBody>
          <a:bodyPr wrap="square">
            <a:spAutoFit/>
          </a:bodyPr>
          <a:lstStyle/>
          <a:p>
            <a:r>
              <a:rPr lang="en-MY" sz="2400" dirty="0">
                <a:solidFill>
                  <a:schemeClr val="bg1"/>
                </a:solidFill>
              </a:rPr>
              <a:t>HTTPs (cont. )</a:t>
            </a:r>
          </a:p>
        </p:txBody>
      </p:sp>
      <p:sp>
        <p:nvSpPr>
          <p:cNvPr id="11" name="Slide Number Placeholder 10">
            <a:extLst>
              <a:ext uri="{FF2B5EF4-FFF2-40B4-BE49-F238E27FC236}">
                <a16:creationId xmlns:a16="http://schemas.microsoft.com/office/drawing/2014/main" id="{DF806CD5-26D7-84F0-D638-7971FB3F67D7}"/>
              </a:ext>
            </a:extLst>
          </p:cNvPr>
          <p:cNvSpPr>
            <a:spLocks noGrp="1"/>
          </p:cNvSpPr>
          <p:nvPr>
            <p:ph type="sldNum" sz="quarter" idx="12"/>
          </p:nvPr>
        </p:nvSpPr>
        <p:spPr/>
        <p:txBody>
          <a:bodyPr/>
          <a:lstStyle/>
          <a:p>
            <a:fld id="{720AAE3E-BBAC-47F7-BC9E-0149C11A20BA}" type="slidenum">
              <a:rPr lang="en-US" smtClean="0"/>
              <a:t>28</a:t>
            </a:fld>
            <a:endParaRPr lang="en-US"/>
          </a:p>
        </p:txBody>
      </p:sp>
    </p:spTree>
    <p:extLst>
      <p:ext uri="{BB962C8B-B14F-4D97-AF65-F5344CB8AC3E}">
        <p14:creationId xmlns:p14="http://schemas.microsoft.com/office/powerpoint/2010/main" val="21034388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12472" y="547417"/>
            <a:ext cx="6265984" cy="461665"/>
          </a:xfrm>
          <a:prstGeom prst="rect">
            <a:avLst/>
          </a:prstGeom>
          <a:noFill/>
        </p:spPr>
        <p:txBody>
          <a:bodyPr wrap="square">
            <a:spAutoFit/>
          </a:bodyPr>
          <a:lstStyle/>
          <a:p>
            <a:r>
              <a:rPr lang="en-MY" sz="2400" dirty="0">
                <a:solidFill>
                  <a:schemeClr val="bg1"/>
                </a:solidFill>
              </a:rPr>
              <a:t>HTTPs (cont. )</a:t>
            </a:r>
          </a:p>
        </p:txBody>
      </p:sp>
      <p:sp>
        <p:nvSpPr>
          <p:cNvPr id="7" name="Slide Number Placeholder 6">
            <a:extLst>
              <a:ext uri="{FF2B5EF4-FFF2-40B4-BE49-F238E27FC236}">
                <a16:creationId xmlns:a16="http://schemas.microsoft.com/office/drawing/2014/main" id="{52D90F9B-B583-D067-257D-34C99EFDB021}"/>
              </a:ext>
            </a:extLst>
          </p:cNvPr>
          <p:cNvSpPr>
            <a:spLocks noGrp="1"/>
          </p:cNvSpPr>
          <p:nvPr>
            <p:ph type="sldNum" sz="quarter" idx="12"/>
          </p:nvPr>
        </p:nvSpPr>
        <p:spPr/>
        <p:txBody>
          <a:bodyPr/>
          <a:lstStyle/>
          <a:p>
            <a:fld id="{FDED41F8-FC0F-4085-8150-313B6CF05213}" type="slidenum">
              <a:rPr lang="en-US" smtClean="0"/>
              <a:t>29</a:t>
            </a:fld>
            <a:endParaRPr lang="en-US"/>
          </a:p>
        </p:txBody>
      </p:sp>
      <p:pic>
        <p:nvPicPr>
          <p:cNvPr id="11" name="Picture 10">
            <a:extLst>
              <a:ext uri="{FF2B5EF4-FFF2-40B4-BE49-F238E27FC236}">
                <a16:creationId xmlns:a16="http://schemas.microsoft.com/office/drawing/2014/main" id="{401B01B0-8D42-5325-9559-376941225D3E}"/>
              </a:ext>
            </a:extLst>
          </p:cNvPr>
          <p:cNvPicPr>
            <a:picLocks noChangeAspect="1"/>
          </p:cNvPicPr>
          <p:nvPr/>
        </p:nvPicPr>
        <p:blipFill>
          <a:blip r:embed="rId7"/>
          <a:stretch>
            <a:fillRect/>
          </a:stretch>
        </p:blipFill>
        <p:spPr>
          <a:xfrm>
            <a:off x="1874165" y="2204822"/>
            <a:ext cx="7096125" cy="800100"/>
          </a:xfrm>
          <a:prstGeom prst="rect">
            <a:avLst/>
          </a:prstGeom>
        </p:spPr>
      </p:pic>
      <p:pic>
        <p:nvPicPr>
          <p:cNvPr id="14" name="Picture 13">
            <a:extLst>
              <a:ext uri="{FF2B5EF4-FFF2-40B4-BE49-F238E27FC236}">
                <a16:creationId xmlns:a16="http://schemas.microsoft.com/office/drawing/2014/main" id="{72BE6D24-CC86-E8AE-56FF-628B726783BB}"/>
              </a:ext>
            </a:extLst>
          </p:cNvPr>
          <p:cNvPicPr>
            <a:picLocks noChangeAspect="1"/>
          </p:cNvPicPr>
          <p:nvPr/>
        </p:nvPicPr>
        <p:blipFill>
          <a:blip r:embed="rId8"/>
          <a:stretch>
            <a:fillRect/>
          </a:stretch>
        </p:blipFill>
        <p:spPr>
          <a:xfrm>
            <a:off x="1942117" y="3398722"/>
            <a:ext cx="7096125" cy="762000"/>
          </a:xfrm>
          <a:prstGeom prst="rect">
            <a:avLst/>
          </a:prstGeom>
        </p:spPr>
      </p:pic>
      <p:pic>
        <p:nvPicPr>
          <p:cNvPr id="16" name="Picture 15">
            <a:extLst>
              <a:ext uri="{FF2B5EF4-FFF2-40B4-BE49-F238E27FC236}">
                <a16:creationId xmlns:a16="http://schemas.microsoft.com/office/drawing/2014/main" id="{CCA49ACD-360E-4C01-8270-C16E8B42E168}"/>
              </a:ext>
            </a:extLst>
          </p:cNvPr>
          <p:cNvPicPr>
            <a:picLocks noChangeAspect="1"/>
          </p:cNvPicPr>
          <p:nvPr/>
        </p:nvPicPr>
        <p:blipFill>
          <a:blip r:embed="rId9"/>
          <a:stretch>
            <a:fillRect/>
          </a:stretch>
        </p:blipFill>
        <p:spPr>
          <a:xfrm>
            <a:off x="1942117" y="4431494"/>
            <a:ext cx="7206694" cy="723900"/>
          </a:xfrm>
          <a:prstGeom prst="rect">
            <a:avLst/>
          </a:prstGeom>
        </p:spPr>
      </p:pic>
    </p:spTree>
    <p:extLst>
      <p:ext uri="{BB962C8B-B14F-4D97-AF65-F5344CB8AC3E}">
        <p14:creationId xmlns:p14="http://schemas.microsoft.com/office/powerpoint/2010/main" val="39423608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543164" y="549691"/>
            <a:ext cx="6265984" cy="461665"/>
          </a:xfrm>
          <a:prstGeom prst="rect">
            <a:avLst/>
          </a:prstGeom>
          <a:noFill/>
        </p:spPr>
        <p:txBody>
          <a:bodyPr wrap="square">
            <a:spAutoFit/>
          </a:bodyPr>
          <a:lstStyle/>
          <a:p>
            <a:r>
              <a:rPr lang="en-MY" sz="2400" dirty="0">
                <a:solidFill>
                  <a:schemeClr val="bg1"/>
                </a:solidFill>
              </a:rPr>
              <a:t>HTTPs (cont. )</a:t>
            </a:r>
          </a:p>
        </p:txBody>
      </p:sp>
      <p:sp>
        <p:nvSpPr>
          <p:cNvPr id="9" name="TextBox 8">
            <a:extLst>
              <a:ext uri="{FF2B5EF4-FFF2-40B4-BE49-F238E27FC236}">
                <a16:creationId xmlns:a16="http://schemas.microsoft.com/office/drawing/2014/main" id="{5942CF31-8C7E-D20D-E05A-8B6EC0799A8C}"/>
              </a:ext>
            </a:extLst>
          </p:cNvPr>
          <p:cNvSpPr txBox="1"/>
          <p:nvPr/>
        </p:nvSpPr>
        <p:spPr>
          <a:xfrm>
            <a:off x="1262952" y="1759632"/>
            <a:ext cx="10277308" cy="2487219"/>
          </a:xfrm>
          <a:prstGeom prst="rect">
            <a:avLst/>
          </a:prstGeom>
          <a:noFill/>
        </p:spPr>
        <p:txBody>
          <a:bodyPr wrap="square">
            <a:spAutoFit/>
          </a:bodyPr>
          <a:lstStyle/>
          <a:p>
            <a:pPr marL="285750" indent="-285750" algn="just">
              <a:lnSpc>
                <a:spcPct val="200000"/>
              </a:lnSpc>
              <a:spcBef>
                <a:spcPts val="1000"/>
              </a:spcBef>
              <a:buFont typeface="Arial" panose="020B0604020202020204" pitchFamily="34" charset="0"/>
              <a:buChar char="•"/>
            </a:pPr>
            <a:r>
              <a:rPr lang="en-MY" dirty="0">
                <a:cs typeface="Tajawal ExtraBold" panose="00000800000000000000" pitchFamily="2" charset="-78"/>
              </a:rPr>
              <a:t>HTTPS uses an encryption protocol to encrypt communications. The protocol is called Transport Layer Security (TLS), although formerly it was known as Secure Sockets Layer (SSL). </a:t>
            </a:r>
          </a:p>
          <a:p>
            <a:pPr marL="285750" indent="-285750" algn="just">
              <a:lnSpc>
                <a:spcPct val="200000"/>
              </a:lnSpc>
              <a:spcBef>
                <a:spcPts val="1000"/>
              </a:spcBef>
              <a:buFont typeface="Arial" panose="020B0604020202020204" pitchFamily="34" charset="0"/>
              <a:buChar char="•"/>
            </a:pPr>
            <a:r>
              <a:rPr lang="en-MY" dirty="0">
                <a:cs typeface="Tajawal ExtraBold" panose="00000800000000000000" pitchFamily="2" charset="-78"/>
              </a:rPr>
              <a:t>This protocol secures communications by using what’s known as an asymmetric public key infrastructure.</a:t>
            </a:r>
          </a:p>
          <a:p>
            <a:pPr marL="285750" indent="-285750" algn="just">
              <a:lnSpc>
                <a:spcPct val="200000"/>
              </a:lnSpc>
              <a:spcBef>
                <a:spcPts val="1000"/>
              </a:spcBef>
              <a:buFont typeface="Arial" panose="020B0604020202020204" pitchFamily="34" charset="0"/>
              <a:buChar char="•"/>
            </a:pPr>
            <a:r>
              <a:rPr lang="en-MY" dirty="0">
                <a:cs typeface="Tajawal ExtraBold" panose="00000800000000000000" pitchFamily="2" charset="-78"/>
              </a:rPr>
              <a:t>This type of security system uses two different keys to encrypt communications between two parties </a:t>
            </a:r>
            <a:endParaRPr lang="en-US" altLang="en-US" dirty="0"/>
          </a:p>
        </p:txBody>
      </p:sp>
      <p:sp>
        <p:nvSpPr>
          <p:cNvPr id="7" name="Slide Number Placeholder 6">
            <a:extLst>
              <a:ext uri="{FF2B5EF4-FFF2-40B4-BE49-F238E27FC236}">
                <a16:creationId xmlns:a16="http://schemas.microsoft.com/office/drawing/2014/main" id="{52D90F9B-B583-D067-257D-34C99EFDB021}"/>
              </a:ext>
            </a:extLst>
          </p:cNvPr>
          <p:cNvSpPr>
            <a:spLocks noGrp="1"/>
          </p:cNvSpPr>
          <p:nvPr>
            <p:ph type="sldNum" sz="quarter" idx="12"/>
          </p:nvPr>
        </p:nvSpPr>
        <p:spPr/>
        <p:txBody>
          <a:bodyPr/>
          <a:lstStyle/>
          <a:p>
            <a:fld id="{FDED41F8-FC0F-4085-8150-313B6CF05213}" type="slidenum">
              <a:rPr lang="en-US" smtClean="0"/>
              <a:t>30</a:t>
            </a:fld>
            <a:endParaRPr lang="en-US"/>
          </a:p>
        </p:txBody>
      </p:sp>
      <p:sp>
        <p:nvSpPr>
          <p:cNvPr id="10" name="TextBox 9">
            <a:extLst>
              <a:ext uri="{FF2B5EF4-FFF2-40B4-BE49-F238E27FC236}">
                <a16:creationId xmlns:a16="http://schemas.microsoft.com/office/drawing/2014/main" id="{9517C62F-2EFB-6061-69B7-EBD62B1E4C69}"/>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435302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36C8EAA-6975-5A5C-2924-E0EEA0154ECA}"/>
              </a:ext>
            </a:extLst>
          </p:cNvPr>
          <p:cNvSpPr txBox="1"/>
          <p:nvPr/>
        </p:nvSpPr>
        <p:spPr>
          <a:xfrm>
            <a:off x="981648" y="1810210"/>
            <a:ext cx="9066228" cy="2912977"/>
          </a:xfrm>
          <a:prstGeom prst="rect">
            <a:avLst/>
          </a:prstGeom>
          <a:noFill/>
        </p:spPr>
        <p:txBody>
          <a:bodyPr wrap="square">
            <a:spAutoFit/>
          </a:bodyPr>
          <a:lstStyle/>
          <a:p>
            <a:pPr marL="285750" indent="-285750" algn="just">
              <a:lnSpc>
                <a:spcPct val="200000"/>
              </a:lnSpc>
              <a:spcBef>
                <a:spcPts val="1000"/>
              </a:spcBef>
              <a:buFont typeface="Arial" panose="020B0604020202020204" pitchFamily="34" charset="0"/>
              <a:buChar char="•"/>
            </a:pPr>
            <a:r>
              <a:rPr lang="en-MY" dirty="0">
                <a:cs typeface="Tajawal ExtraBold" panose="00000800000000000000" pitchFamily="2" charset="-78"/>
              </a:rPr>
              <a:t>The private key - this key is controlled by the owner of a website and it’s kept. This key lives on a web server and is used to decrypt information encrypted by the public key.</a:t>
            </a:r>
          </a:p>
          <a:p>
            <a:pPr marL="285750" indent="-285750" algn="just">
              <a:lnSpc>
                <a:spcPct val="200000"/>
              </a:lnSpc>
              <a:spcBef>
                <a:spcPts val="1000"/>
              </a:spcBef>
              <a:buFont typeface="Arial" panose="020B0604020202020204" pitchFamily="34" charset="0"/>
              <a:buChar char="•"/>
            </a:pPr>
            <a:r>
              <a:rPr lang="en-MY" dirty="0">
                <a:cs typeface="Tajawal ExtraBold" panose="00000800000000000000" pitchFamily="2" charset="-78"/>
              </a:rPr>
              <a:t>The public key - this key is available to everyone who wants to interact with the server in a way that’s secure. Information that’s encrypted by the public key can only be decrypted by the private key.</a:t>
            </a:r>
          </a:p>
        </p:txBody>
      </p:sp>
      <p:pic>
        <p:nvPicPr>
          <p:cNvPr id="4" name="Picture 3">
            <a:extLst>
              <a:ext uri="{FF2B5EF4-FFF2-40B4-BE49-F238E27FC236}">
                <a16:creationId xmlns:a16="http://schemas.microsoft.com/office/drawing/2014/main" id="{BA97DC13-891B-F604-ABC5-1CC63C9EFF23}"/>
              </a:ext>
            </a:extLst>
          </p:cNvPr>
          <p:cNvPicPr>
            <a:picLocks noChangeAspect="1"/>
          </p:cNvPicPr>
          <p:nvPr/>
        </p:nvPicPr>
        <p:blipFill>
          <a:blip r:embed="rId2"/>
          <a:stretch>
            <a:fillRect/>
          </a:stretch>
        </p:blipFill>
        <p:spPr>
          <a:xfrm>
            <a:off x="-108036" y="0"/>
            <a:ext cx="9533101" cy="1610200"/>
          </a:xfrm>
          <a:prstGeom prst="rect">
            <a:avLst/>
          </a:prstGeom>
        </p:spPr>
      </p:pic>
      <p:pic>
        <p:nvPicPr>
          <p:cNvPr id="5" name="Picture 4">
            <a:extLst>
              <a:ext uri="{FF2B5EF4-FFF2-40B4-BE49-F238E27FC236}">
                <a16:creationId xmlns:a16="http://schemas.microsoft.com/office/drawing/2014/main" id="{E935EB1C-0105-5F55-ABF9-48236DB048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BB25BAFC-B426-5315-0A3A-6C530D1452BA}"/>
              </a:ext>
            </a:extLst>
          </p:cNvPr>
          <p:cNvPicPr>
            <a:picLocks noChangeAspect="1"/>
          </p:cNvPicPr>
          <p:nvPr/>
        </p:nvPicPr>
        <p:blipFill>
          <a:blip r:embed="rId4"/>
          <a:stretch>
            <a:fillRect/>
          </a:stretch>
        </p:blipFill>
        <p:spPr>
          <a:xfrm>
            <a:off x="2440788" y="5949244"/>
            <a:ext cx="9902229" cy="204838"/>
          </a:xfrm>
          <a:prstGeom prst="rect">
            <a:avLst/>
          </a:prstGeom>
        </p:spPr>
      </p:pic>
      <p:sp>
        <p:nvSpPr>
          <p:cNvPr id="8" name="TextBox 7">
            <a:extLst>
              <a:ext uri="{FF2B5EF4-FFF2-40B4-BE49-F238E27FC236}">
                <a16:creationId xmlns:a16="http://schemas.microsoft.com/office/drawing/2014/main" id="{51240ECF-D6AA-CDE8-D97B-1B23190BF70B}"/>
              </a:ext>
            </a:extLst>
          </p:cNvPr>
          <p:cNvSpPr txBox="1"/>
          <p:nvPr/>
        </p:nvSpPr>
        <p:spPr>
          <a:xfrm>
            <a:off x="2535865" y="574267"/>
            <a:ext cx="6262576" cy="461665"/>
          </a:xfrm>
          <a:prstGeom prst="rect">
            <a:avLst/>
          </a:prstGeom>
          <a:noFill/>
        </p:spPr>
        <p:txBody>
          <a:bodyPr wrap="square">
            <a:spAutoFit/>
          </a:bodyPr>
          <a:lstStyle/>
          <a:p>
            <a:r>
              <a:rPr lang="en-MY" sz="2400" dirty="0">
                <a:solidFill>
                  <a:schemeClr val="bg1"/>
                </a:solidFill>
              </a:rPr>
              <a:t>HTTPs (cont. )</a:t>
            </a:r>
          </a:p>
        </p:txBody>
      </p:sp>
      <p:sp>
        <p:nvSpPr>
          <p:cNvPr id="9" name="TextBox 8">
            <a:extLst>
              <a:ext uri="{FF2B5EF4-FFF2-40B4-BE49-F238E27FC236}">
                <a16:creationId xmlns:a16="http://schemas.microsoft.com/office/drawing/2014/main" id="{95DEDB69-7EF2-CBA2-5B1F-BDE43043FE2F}"/>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a:extLst>
              <a:ext uri="{FF2B5EF4-FFF2-40B4-BE49-F238E27FC236}">
                <a16:creationId xmlns:a16="http://schemas.microsoft.com/office/drawing/2014/main" id="{B9F27979-00BA-53B6-9708-7507AFDDBB45}"/>
              </a:ext>
            </a:extLst>
          </p:cNvPr>
          <p:cNvSpPr>
            <a:spLocks noGrp="1"/>
          </p:cNvSpPr>
          <p:nvPr>
            <p:ph type="sldNum" sz="quarter" idx="12"/>
          </p:nvPr>
        </p:nvSpPr>
        <p:spPr/>
        <p:txBody>
          <a:bodyPr/>
          <a:lstStyle/>
          <a:p>
            <a:fld id="{720AAE3E-BBAC-47F7-BC9E-0149C11A20BA}" type="slidenum">
              <a:rPr lang="en-US" smtClean="0"/>
              <a:t>31</a:t>
            </a:fld>
            <a:endParaRPr lang="en-US"/>
          </a:p>
        </p:txBody>
      </p:sp>
    </p:spTree>
    <p:extLst>
      <p:ext uri="{BB962C8B-B14F-4D97-AF65-F5344CB8AC3E}">
        <p14:creationId xmlns:p14="http://schemas.microsoft.com/office/powerpoint/2010/main" val="17862752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453089" y="574267"/>
            <a:ext cx="6265984" cy="461665"/>
          </a:xfrm>
          <a:prstGeom prst="rect">
            <a:avLst/>
          </a:prstGeom>
          <a:noFill/>
        </p:spPr>
        <p:txBody>
          <a:bodyPr wrap="square">
            <a:spAutoFit/>
          </a:bodyPr>
          <a:lstStyle/>
          <a:p>
            <a:r>
              <a:rPr lang="en-MY" sz="2400" dirty="0">
                <a:solidFill>
                  <a:schemeClr val="bg1"/>
                </a:solidFill>
              </a:rPr>
              <a:t>HTTPs (cont. )</a:t>
            </a:r>
          </a:p>
        </p:txBody>
      </p:sp>
      <p:sp>
        <p:nvSpPr>
          <p:cNvPr id="7" name="Slide Number Placeholder 6">
            <a:extLst>
              <a:ext uri="{FF2B5EF4-FFF2-40B4-BE49-F238E27FC236}">
                <a16:creationId xmlns:a16="http://schemas.microsoft.com/office/drawing/2014/main" id="{52D90F9B-B583-D067-257D-34C99EFDB021}"/>
              </a:ext>
            </a:extLst>
          </p:cNvPr>
          <p:cNvSpPr>
            <a:spLocks noGrp="1"/>
          </p:cNvSpPr>
          <p:nvPr>
            <p:ph type="sldNum" sz="quarter" idx="12"/>
          </p:nvPr>
        </p:nvSpPr>
        <p:spPr/>
        <p:txBody>
          <a:bodyPr/>
          <a:lstStyle/>
          <a:p>
            <a:fld id="{FDED41F8-FC0F-4085-8150-313B6CF05213}" type="slidenum">
              <a:rPr lang="en-US" smtClean="0"/>
              <a:t>32</a:t>
            </a:fld>
            <a:endParaRPr lang="en-US"/>
          </a:p>
        </p:txBody>
      </p:sp>
      <p:sp>
        <p:nvSpPr>
          <p:cNvPr id="13" name="TextBox 12">
            <a:extLst>
              <a:ext uri="{FF2B5EF4-FFF2-40B4-BE49-F238E27FC236}">
                <a16:creationId xmlns:a16="http://schemas.microsoft.com/office/drawing/2014/main" id="{B1698058-CA06-B3F8-B930-90A14B72DCE4}"/>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descr="Logo, company name&#10;&#10;Description automatically generated">
            <a:extLst>
              <a:ext uri="{FF2B5EF4-FFF2-40B4-BE49-F238E27FC236}">
                <a16:creationId xmlns:a16="http://schemas.microsoft.com/office/drawing/2014/main" id="{8909F833-8231-145D-79B1-68A7CD77A63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84403" y="1812468"/>
            <a:ext cx="7540662" cy="4024419"/>
          </a:xfrm>
          <a:prstGeom prst="rect">
            <a:avLst/>
          </a:prstGeom>
        </p:spPr>
      </p:pic>
    </p:spTree>
    <p:extLst>
      <p:ext uri="{BB962C8B-B14F-4D97-AF65-F5344CB8AC3E}">
        <p14:creationId xmlns:p14="http://schemas.microsoft.com/office/powerpoint/2010/main" val="8542668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descr="Database outline">
            <a:extLst>
              <a:ext uri="{FF2B5EF4-FFF2-40B4-BE49-F238E27FC236}">
                <a16:creationId xmlns:a16="http://schemas.microsoft.com/office/drawing/2014/main" id="{D37F7640-2DE8-FC8C-B5D1-1227CA731DB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119024" y="3484908"/>
            <a:ext cx="914400" cy="914400"/>
          </a:xfrm>
          <a:prstGeom prst="rect">
            <a:avLst/>
          </a:prstGeom>
        </p:spPr>
      </p:pic>
      <p:pic>
        <p:nvPicPr>
          <p:cNvPr id="5" name="Graphic 4" descr="Browser window with solid fill">
            <a:extLst>
              <a:ext uri="{FF2B5EF4-FFF2-40B4-BE49-F238E27FC236}">
                <a16:creationId xmlns:a16="http://schemas.microsoft.com/office/drawing/2014/main" id="{957AFECF-708D-C053-B83D-27200212FE5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253342" y="3433865"/>
            <a:ext cx="1373777" cy="1373777"/>
          </a:xfrm>
          <a:prstGeom prst="rect">
            <a:avLst/>
          </a:prstGeom>
        </p:spPr>
      </p:pic>
      <p:pic>
        <p:nvPicPr>
          <p:cNvPr id="7" name="Graphic 6" descr="Key outline">
            <a:extLst>
              <a:ext uri="{FF2B5EF4-FFF2-40B4-BE49-F238E27FC236}">
                <a16:creationId xmlns:a16="http://schemas.microsoft.com/office/drawing/2014/main" id="{18A6C5FE-1BC7-3F32-C80E-20D0F7C2569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169919" y="2182089"/>
            <a:ext cx="914400" cy="914400"/>
          </a:xfrm>
          <a:prstGeom prst="rect">
            <a:avLst/>
          </a:prstGeom>
        </p:spPr>
      </p:pic>
      <p:pic>
        <p:nvPicPr>
          <p:cNvPr id="8" name="Graphic 7" descr="Key outline">
            <a:extLst>
              <a:ext uri="{FF2B5EF4-FFF2-40B4-BE49-F238E27FC236}">
                <a16:creationId xmlns:a16="http://schemas.microsoft.com/office/drawing/2014/main" id="{25DE7789-B85D-4E5C-1E10-5E1E3003F720}"/>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138158" y="4348265"/>
            <a:ext cx="914400" cy="914400"/>
          </a:xfrm>
          <a:prstGeom prst="rect">
            <a:avLst/>
          </a:prstGeom>
        </p:spPr>
      </p:pic>
      <p:sp>
        <p:nvSpPr>
          <p:cNvPr id="9" name="TextBox 8">
            <a:extLst>
              <a:ext uri="{FF2B5EF4-FFF2-40B4-BE49-F238E27FC236}">
                <a16:creationId xmlns:a16="http://schemas.microsoft.com/office/drawing/2014/main" id="{19E51D25-CE8A-C7B0-6A11-0DECB039FEE2}"/>
              </a:ext>
            </a:extLst>
          </p:cNvPr>
          <p:cNvSpPr txBox="1"/>
          <p:nvPr/>
        </p:nvSpPr>
        <p:spPr>
          <a:xfrm>
            <a:off x="2377942" y="4049408"/>
            <a:ext cx="1373778" cy="230832"/>
          </a:xfrm>
          <a:prstGeom prst="rect">
            <a:avLst/>
          </a:prstGeom>
          <a:noFill/>
        </p:spPr>
        <p:txBody>
          <a:bodyPr wrap="square" rtlCol="0">
            <a:spAutoFit/>
          </a:bodyPr>
          <a:lstStyle/>
          <a:p>
            <a:r>
              <a:rPr lang="en-US" sz="900" b="1" dirty="0"/>
              <a:t>https://esu.ac.ae/</a:t>
            </a:r>
          </a:p>
        </p:txBody>
      </p:sp>
      <p:sp>
        <p:nvSpPr>
          <p:cNvPr id="10" name="TextBox 9">
            <a:extLst>
              <a:ext uri="{FF2B5EF4-FFF2-40B4-BE49-F238E27FC236}">
                <a16:creationId xmlns:a16="http://schemas.microsoft.com/office/drawing/2014/main" id="{330B78A9-D299-0B77-C68B-757EEF939FB8}"/>
              </a:ext>
            </a:extLst>
          </p:cNvPr>
          <p:cNvSpPr txBox="1"/>
          <p:nvPr/>
        </p:nvSpPr>
        <p:spPr>
          <a:xfrm>
            <a:off x="3273574" y="3063233"/>
            <a:ext cx="1146714" cy="276999"/>
          </a:xfrm>
          <a:prstGeom prst="rect">
            <a:avLst/>
          </a:prstGeom>
          <a:noFill/>
        </p:spPr>
        <p:txBody>
          <a:bodyPr wrap="square" rtlCol="0">
            <a:spAutoFit/>
          </a:bodyPr>
          <a:lstStyle/>
          <a:p>
            <a:r>
              <a:rPr lang="en-US" sz="1200" dirty="0"/>
              <a:t>Public key</a:t>
            </a:r>
          </a:p>
        </p:txBody>
      </p:sp>
      <p:sp>
        <p:nvSpPr>
          <p:cNvPr id="11" name="TextBox 10">
            <a:extLst>
              <a:ext uri="{FF2B5EF4-FFF2-40B4-BE49-F238E27FC236}">
                <a16:creationId xmlns:a16="http://schemas.microsoft.com/office/drawing/2014/main" id="{352342A2-9523-2D87-5688-F494A91A01CD}"/>
              </a:ext>
            </a:extLst>
          </p:cNvPr>
          <p:cNvSpPr txBox="1"/>
          <p:nvPr/>
        </p:nvSpPr>
        <p:spPr>
          <a:xfrm>
            <a:off x="8138158" y="5077999"/>
            <a:ext cx="864339" cy="276999"/>
          </a:xfrm>
          <a:prstGeom prst="rect">
            <a:avLst/>
          </a:prstGeom>
          <a:noFill/>
        </p:spPr>
        <p:txBody>
          <a:bodyPr wrap="none" rtlCol="0">
            <a:spAutoFit/>
          </a:bodyPr>
          <a:lstStyle/>
          <a:p>
            <a:r>
              <a:rPr lang="en-US" sz="1200" dirty="0"/>
              <a:t>Private key</a:t>
            </a:r>
          </a:p>
        </p:txBody>
      </p:sp>
      <p:pic>
        <p:nvPicPr>
          <p:cNvPr id="1026" name="Picture 2" descr="About PKI digital signature certificate">
            <a:extLst>
              <a:ext uri="{FF2B5EF4-FFF2-40B4-BE49-F238E27FC236}">
                <a16:creationId xmlns:a16="http://schemas.microsoft.com/office/drawing/2014/main" id="{6FE682D5-8998-8335-A18D-881B62AE453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00481" y="2333603"/>
            <a:ext cx="1991636" cy="132534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cxnSp>
        <p:nvCxnSpPr>
          <p:cNvPr id="13" name="Straight Arrow Connector 12">
            <a:extLst>
              <a:ext uri="{FF2B5EF4-FFF2-40B4-BE49-F238E27FC236}">
                <a16:creationId xmlns:a16="http://schemas.microsoft.com/office/drawing/2014/main" id="{A9BF5342-4E6E-502F-2202-F3A20B35500A}"/>
              </a:ext>
            </a:extLst>
          </p:cNvPr>
          <p:cNvCxnSpPr/>
          <p:nvPr/>
        </p:nvCxnSpPr>
        <p:spPr>
          <a:xfrm>
            <a:off x="3633142" y="4046867"/>
            <a:ext cx="3657600" cy="0"/>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13151E33-1275-906F-190C-731F9F7CB12E}"/>
              </a:ext>
            </a:extLst>
          </p:cNvPr>
          <p:cNvSpPr txBox="1"/>
          <p:nvPr/>
        </p:nvSpPr>
        <p:spPr>
          <a:xfrm>
            <a:off x="4728029" y="4061458"/>
            <a:ext cx="772071" cy="369332"/>
          </a:xfrm>
          <a:prstGeom prst="rect">
            <a:avLst/>
          </a:prstGeom>
          <a:noFill/>
        </p:spPr>
        <p:txBody>
          <a:bodyPr wrap="none" rtlCol="0">
            <a:spAutoFit/>
          </a:bodyPr>
          <a:lstStyle/>
          <a:p>
            <a:r>
              <a:rPr lang="en-US" dirty="0"/>
              <a:t>Step 1</a:t>
            </a:r>
          </a:p>
        </p:txBody>
      </p:sp>
      <p:cxnSp>
        <p:nvCxnSpPr>
          <p:cNvPr id="16" name="Straight Arrow Connector 15">
            <a:extLst>
              <a:ext uri="{FF2B5EF4-FFF2-40B4-BE49-F238E27FC236}">
                <a16:creationId xmlns:a16="http://schemas.microsoft.com/office/drawing/2014/main" id="{32DC7942-3BCA-B8BE-F446-3FF1692012DA}"/>
              </a:ext>
            </a:extLst>
          </p:cNvPr>
          <p:cNvCxnSpPr>
            <a:cxnSpLocks/>
          </p:cNvCxnSpPr>
          <p:nvPr/>
        </p:nvCxnSpPr>
        <p:spPr>
          <a:xfrm flipH="1">
            <a:off x="3627119" y="3861725"/>
            <a:ext cx="3519105" cy="0"/>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5BD8C62E-77EC-9252-04F3-EF0DD17F0ECF}"/>
              </a:ext>
            </a:extLst>
          </p:cNvPr>
          <p:cNvSpPr txBox="1"/>
          <p:nvPr/>
        </p:nvSpPr>
        <p:spPr>
          <a:xfrm>
            <a:off x="4976348" y="3314917"/>
            <a:ext cx="772071" cy="369332"/>
          </a:xfrm>
          <a:prstGeom prst="rect">
            <a:avLst/>
          </a:prstGeom>
          <a:noFill/>
        </p:spPr>
        <p:txBody>
          <a:bodyPr wrap="none" rtlCol="0">
            <a:spAutoFit/>
          </a:bodyPr>
          <a:lstStyle/>
          <a:p>
            <a:r>
              <a:rPr lang="en-US" dirty="0"/>
              <a:t>Step 2</a:t>
            </a:r>
          </a:p>
        </p:txBody>
      </p:sp>
      <p:pic>
        <p:nvPicPr>
          <p:cNvPr id="24" name="Graphic 23" descr="Database outline">
            <a:extLst>
              <a:ext uri="{FF2B5EF4-FFF2-40B4-BE49-F238E27FC236}">
                <a16:creationId xmlns:a16="http://schemas.microsoft.com/office/drawing/2014/main" id="{EC9D024F-112F-81D9-9B61-BA25989DE21C}"/>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500100" y="4916485"/>
            <a:ext cx="914400" cy="914400"/>
          </a:xfrm>
          <a:prstGeom prst="rect">
            <a:avLst/>
          </a:prstGeom>
        </p:spPr>
      </p:pic>
      <p:sp>
        <p:nvSpPr>
          <p:cNvPr id="25" name="TextBox 24">
            <a:extLst>
              <a:ext uri="{FF2B5EF4-FFF2-40B4-BE49-F238E27FC236}">
                <a16:creationId xmlns:a16="http://schemas.microsoft.com/office/drawing/2014/main" id="{42C39111-459F-1AC6-F9AE-5588317C7BB5}"/>
              </a:ext>
            </a:extLst>
          </p:cNvPr>
          <p:cNvSpPr txBox="1"/>
          <p:nvPr/>
        </p:nvSpPr>
        <p:spPr>
          <a:xfrm>
            <a:off x="7052276" y="3212841"/>
            <a:ext cx="874022" cy="276999"/>
          </a:xfrm>
          <a:prstGeom prst="rect">
            <a:avLst/>
          </a:prstGeom>
          <a:noFill/>
        </p:spPr>
        <p:txBody>
          <a:bodyPr wrap="none" rtlCol="0">
            <a:spAutoFit/>
          </a:bodyPr>
          <a:lstStyle/>
          <a:p>
            <a:r>
              <a:rPr lang="en-US" sz="1200" b="1" dirty="0"/>
              <a:t>Webserver</a:t>
            </a:r>
          </a:p>
        </p:txBody>
      </p:sp>
      <p:sp>
        <p:nvSpPr>
          <p:cNvPr id="26" name="TextBox 25">
            <a:extLst>
              <a:ext uri="{FF2B5EF4-FFF2-40B4-BE49-F238E27FC236}">
                <a16:creationId xmlns:a16="http://schemas.microsoft.com/office/drawing/2014/main" id="{B77B99CF-F7A4-9D1D-304A-9072C30FC532}"/>
              </a:ext>
            </a:extLst>
          </p:cNvPr>
          <p:cNvSpPr txBox="1"/>
          <p:nvPr/>
        </p:nvSpPr>
        <p:spPr>
          <a:xfrm>
            <a:off x="5782635" y="5863749"/>
            <a:ext cx="359394" cy="276999"/>
          </a:xfrm>
          <a:prstGeom prst="rect">
            <a:avLst/>
          </a:prstGeom>
          <a:noFill/>
        </p:spPr>
        <p:txBody>
          <a:bodyPr wrap="none" rtlCol="0">
            <a:spAutoFit/>
          </a:bodyPr>
          <a:lstStyle/>
          <a:p>
            <a:r>
              <a:rPr lang="en-US" sz="1200" b="1" dirty="0"/>
              <a:t>CA</a:t>
            </a:r>
          </a:p>
        </p:txBody>
      </p:sp>
      <p:cxnSp>
        <p:nvCxnSpPr>
          <p:cNvPr id="27" name="Straight Arrow Connector 26">
            <a:extLst>
              <a:ext uri="{FF2B5EF4-FFF2-40B4-BE49-F238E27FC236}">
                <a16:creationId xmlns:a16="http://schemas.microsoft.com/office/drawing/2014/main" id="{9D9443EB-2ADA-BC59-53C1-7F66F52D6889}"/>
              </a:ext>
            </a:extLst>
          </p:cNvPr>
          <p:cNvCxnSpPr>
            <a:cxnSpLocks/>
          </p:cNvCxnSpPr>
          <p:nvPr/>
        </p:nvCxnSpPr>
        <p:spPr>
          <a:xfrm>
            <a:off x="3654666" y="4110820"/>
            <a:ext cx="1812060" cy="1296308"/>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40A0037D-FB10-BD67-7662-374094499F56}"/>
              </a:ext>
            </a:extLst>
          </p:cNvPr>
          <p:cNvSpPr txBox="1"/>
          <p:nvPr/>
        </p:nvSpPr>
        <p:spPr>
          <a:xfrm>
            <a:off x="3828594" y="5007781"/>
            <a:ext cx="772071" cy="369332"/>
          </a:xfrm>
          <a:prstGeom prst="rect">
            <a:avLst/>
          </a:prstGeom>
          <a:noFill/>
        </p:spPr>
        <p:txBody>
          <a:bodyPr wrap="none" rtlCol="0">
            <a:spAutoFit/>
          </a:bodyPr>
          <a:lstStyle/>
          <a:p>
            <a:r>
              <a:rPr lang="en-US" dirty="0"/>
              <a:t>Step3 </a:t>
            </a:r>
          </a:p>
        </p:txBody>
      </p:sp>
      <p:pic>
        <p:nvPicPr>
          <p:cNvPr id="32" name="Picture 31">
            <a:extLst>
              <a:ext uri="{FF2B5EF4-FFF2-40B4-BE49-F238E27FC236}">
                <a16:creationId xmlns:a16="http://schemas.microsoft.com/office/drawing/2014/main" id="{FEEC6512-BAC0-DECB-6ED5-F7E30C40D8E2}"/>
              </a:ext>
            </a:extLst>
          </p:cNvPr>
          <p:cNvPicPr>
            <a:picLocks noChangeAspect="1"/>
          </p:cNvPicPr>
          <p:nvPr/>
        </p:nvPicPr>
        <p:blipFill>
          <a:blip r:embed="rId14"/>
          <a:stretch>
            <a:fillRect/>
          </a:stretch>
        </p:blipFill>
        <p:spPr>
          <a:xfrm>
            <a:off x="0" y="0"/>
            <a:ext cx="9533101" cy="1610200"/>
          </a:xfrm>
          <a:prstGeom prst="rect">
            <a:avLst/>
          </a:prstGeom>
        </p:spPr>
      </p:pic>
      <p:pic>
        <p:nvPicPr>
          <p:cNvPr id="33" name="Picture 32">
            <a:extLst>
              <a:ext uri="{FF2B5EF4-FFF2-40B4-BE49-F238E27FC236}">
                <a16:creationId xmlns:a16="http://schemas.microsoft.com/office/drawing/2014/main" id="{8E3AF67F-657A-B745-27BE-A47CE15F7CD6}"/>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59973" y="5804496"/>
            <a:ext cx="1222425" cy="1096206"/>
          </a:xfrm>
          <a:prstGeom prst="rect">
            <a:avLst/>
          </a:prstGeom>
        </p:spPr>
      </p:pic>
      <p:pic>
        <p:nvPicPr>
          <p:cNvPr id="34" name="Picture 33">
            <a:extLst>
              <a:ext uri="{FF2B5EF4-FFF2-40B4-BE49-F238E27FC236}">
                <a16:creationId xmlns:a16="http://schemas.microsoft.com/office/drawing/2014/main" id="{C053ED89-BFD8-EEEC-3CF3-48E9EF34006B}"/>
              </a:ext>
            </a:extLst>
          </p:cNvPr>
          <p:cNvPicPr>
            <a:picLocks noChangeAspect="1"/>
          </p:cNvPicPr>
          <p:nvPr/>
        </p:nvPicPr>
        <p:blipFill>
          <a:blip r:embed="rId16"/>
          <a:stretch>
            <a:fillRect/>
          </a:stretch>
        </p:blipFill>
        <p:spPr>
          <a:xfrm>
            <a:off x="2339627" y="6170199"/>
            <a:ext cx="9902229" cy="204838"/>
          </a:xfrm>
          <a:prstGeom prst="rect">
            <a:avLst/>
          </a:prstGeom>
        </p:spPr>
      </p:pic>
      <p:sp>
        <p:nvSpPr>
          <p:cNvPr id="36" name="TextBox 35">
            <a:extLst>
              <a:ext uri="{FF2B5EF4-FFF2-40B4-BE49-F238E27FC236}">
                <a16:creationId xmlns:a16="http://schemas.microsoft.com/office/drawing/2014/main" id="{9CC85EEC-9243-E015-A88D-F6AEEC5C8DA0}"/>
              </a:ext>
            </a:extLst>
          </p:cNvPr>
          <p:cNvSpPr txBox="1"/>
          <p:nvPr/>
        </p:nvSpPr>
        <p:spPr>
          <a:xfrm>
            <a:off x="2609891" y="685243"/>
            <a:ext cx="6128424" cy="461665"/>
          </a:xfrm>
          <a:prstGeom prst="rect">
            <a:avLst/>
          </a:prstGeom>
          <a:noFill/>
        </p:spPr>
        <p:txBody>
          <a:bodyPr wrap="square">
            <a:spAutoFit/>
          </a:bodyPr>
          <a:lstStyle/>
          <a:p>
            <a:r>
              <a:rPr lang="en-MY" sz="2400" dirty="0">
                <a:solidFill>
                  <a:schemeClr val="bg1"/>
                </a:solidFill>
              </a:rPr>
              <a:t>HTTPS (cont.)</a:t>
            </a:r>
          </a:p>
        </p:txBody>
      </p:sp>
      <p:pic>
        <p:nvPicPr>
          <p:cNvPr id="37" name="Graphic 36" descr="Key outline">
            <a:extLst>
              <a:ext uri="{FF2B5EF4-FFF2-40B4-BE49-F238E27FC236}">
                <a16:creationId xmlns:a16="http://schemas.microsoft.com/office/drawing/2014/main" id="{E92788C0-CFDA-3461-7EEA-0439B609232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146224" y="4382889"/>
            <a:ext cx="914400" cy="914400"/>
          </a:xfrm>
          <a:prstGeom prst="rect">
            <a:avLst/>
          </a:prstGeom>
        </p:spPr>
      </p:pic>
      <p:sp>
        <p:nvSpPr>
          <p:cNvPr id="38" name="TextBox 37">
            <a:extLst>
              <a:ext uri="{FF2B5EF4-FFF2-40B4-BE49-F238E27FC236}">
                <a16:creationId xmlns:a16="http://schemas.microsoft.com/office/drawing/2014/main" id="{7FCEFC42-6A87-1737-0F8C-9F418B635B37}"/>
              </a:ext>
            </a:extLst>
          </p:cNvPr>
          <p:cNvSpPr txBox="1"/>
          <p:nvPr/>
        </p:nvSpPr>
        <p:spPr>
          <a:xfrm>
            <a:off x="7146224" y="5102168"/>
            <a:ext cx="1146714" cy="276999"/>
          </a:xfrm>
          <a:prstGeom prst="rect">
            <a:avLst/>
          </a:prstGeom>
          <a:noFill/>
        </p:spPr>
        <p:txBody>
          <a:bodyPr wrap="square" rtlCol="0">
            <a:spAutoFit/>
          </a:bodyPr>
          <a:lstStyle/>
          <a:p>
            <a:r>
              <a:rPr lang="en-US" sz="1200" dirty="0"/>
              <a:t>Public key</a:t>
            </a:r>
          </a:p>
        </p:txBody>
      </p:sp>
      <p:sp>
        <p:nvSpPr>
          <p:cNvPr id="2" name="Slide Number Placeholder 1">
            <a:extLst>
              <a:ext uri="{FF2B5EF4-FFF2-40B4-BE49-F238E27FC236}">
                <a16:creationId xmlns:a16="http://schemas.microsoft.com/office/drawing/2014/main" id="{A26D7497-60D0-F0AC-3FAA-11E0B05E482E}"/>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4" name="TextBox 3">
            <a:extLst>
              <a:ext uri="{FF2B5EF4-FFF2-40B4-BE49-F238E27FC236}">
                <a16:creationId xmlns:a16="http://schemas.microsoft.com/office/drawing/2014/main" id="{86465A25-7932-49DA-F441-692F169F1C69}"/>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880779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A84F82C-27B5-51A4-2045-2E0F6BEA4FA9}"/>
              </a:ext>
            </a:extLst>
          </p:cNvPr>
          <p:cNvSpPr txBox="1"/>
          <p:nvPr/>
        </p:nvSpPr>
        <p:spPr>
          <a:xfrm>
            <a:off x="1432664" y="2061951"/>
            <a:ext cx="9274322" cy="3785652"/>
          </a:xfrm>
          <a:prstGeom prst="rect">
            <a:avLst/>
          </a:prstGeom>
          <a:noFill/>
        </p:spPr>
        <p:txBody>
          <a:bodyPr wrap="square">
            <a:spAutoFit/>
          </a:bodyPr>
          <a:lstStyle/>
          <a:p>
            <a:pPr marL="342900" indent="-342900">
              <a:buFont typeface="+mj-lt"/>
              <a:buAutoNum type="arabicPeriod"/>
            </a:pPr>
            <a:r>
              <a:rPr lang="en-US" sz="2000" dirty="0"/>
              <a:t>The browser requests secure pages HTTPS from the google web server</a:t>
            </a:r>
            <a:br>
              <a:rPr lang="en-US" sz="2000" dirty="0"/>
            </a:br>
            <a:endParaRPr lang="en-US" sz="2000" dirty="0"/>
          </a:p>
          <a:p>
            <a:pPr marL="342900" indent="-342900">
              <a:buFont typeface="+mj-lt"/>
              <a:buAutoNum type="arabicPeriod"/>
            </a:pPr>
            <a:r>
              <a:rPr lang="en-US" sz="2000" dirty="0"/>
              <a:t>The server sends its certificate which is digitally signed by a third party  ( CA ).</a:t>
            </a:r>
            <a:br>
              <a:rPr lang="en-US" sz="2000" dirty="0"/>
            </a:br>
            <a:endParaRPr lang="en-US" sz="2000" dirty="0"/>
          </a:p>
          <a:p>
            <a:pPr marL="342900" indent="-342900">
              <a:buFont typeface="+mj-lt"/>
              <a:buAutoNum type="arabicPeriod"/>
            </a:pPr>
            <a:r>
              <a:rPr lang="en-US" sz="2000" dirty="0"/>
              <a:t>Once the web browser gets the web server certificate, it will check the issuer's digital signature to make sure the certificate is valid. </a:t>
            </a:r>
            <a:br>
              <a:rPr lang="en-US" sz="2000" dirty="0"/>
            </a:br>
            <a:endParaRPr lang="en-US" sz="2000" dirty="0"/>
          </a:p>
          <a:p>
            <a:pPr marL="342900" indent="-342900">
              <a:buFont typeface="+mj-lt"/>
              <a:buAutoNum type="arabicPeriod"/>
            </a:pPr>
            <a:r>
              <a:rPr lang="en-US" sz="2000" dirty="0"/>
              <a:t>Once the certificate signature is verified, the  padlock icon appears in the</a:t>
            </a:r>
          </a:p>
          <a:p>
            <a:r>
              <a:rPr lang="en-US" sz="2000" dirty="0"/>
              <a:t>      address bar which indicates that the web servers' public key really belongs to the web server.</a:t>
            </a:r>
            <a:br>
              <a:rPr lang="en-US" sz="2000" dirty="0"/>
            </a:br>
            <a:endParaRPr lang="en-US" sz="2000" dirty="0"/>
          </a:p>
          <a:p>
            <a:endParaRPr lang="en-US" sz="2000" dirty="0"/>
          </a:p>
        </p:txBody>
      </p:sp>
      <p:pic>
        <p:nvPicPr>
          <p:cNvPr id="4" name="Picture 3">
            <a:extLst>
              <a:ext uri="{FF2B5EF4-FFF2-40B4-BE49-F238E27FC236}">
                <a16:creationId xmlns:a16="http://schemas.microsoft.com/office/drawing/2014/main" id="{AE0432D0-7BA3-45CE-CD29-4921F4B91E4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64853"/>
            <a:ext cx="1222425" cy="1096206"/>
          </a:xfrm>
          <a:prstGeom prst="rect">
            <a:avLst/>
          </a:prstGeom>
        </p:spPr>
      </p:pic>
      <p:pic>
        <p:nvPicPr>
          <p:cNvPr id="5" name="Picture 4">
            <a:extLst>
              <a:ext uri="{FF2B5EF4-FFF2-40B4-BE49-F238E27FC236}">
                <a16:creationId xmlns:a16="http://schemas.microsoft.com/office/drawing/2014/main" id="{E51A9C2E-CF0F-06F0-7F07-2ABFD08A8A97}"/>
              </a:ext>
            </a:extLst>
          </p:cNvPr>
          <p:cNvPicPr>
            <a:picLocks noChangeAspect="1"/>
          </p:cNvPicPr>
          <p:nvPr/>
        </p:nvPicPr>
        <p:blipFill>
          <a:blip r:embed="rId3"/>
          <a:stretch>
            <a:fillRect/>
          </a:stretch>
        </p:blipFill>
        <p:spPr>
          <a:xfrm>
            <a:off x="2526125" y="6208118"/>
            <a:ext cx="9902229" cy="204838"/>
          </a:xfrm>
          <a:prstGeom prst="rect">
            <a:avLst/>
          </a:prstGeom>
        </p:spPr>
      </p:pic>
      <p:pic>
        <p:nvPicPr>
          <p:cNvPr id="6" name="Picture 5">
            <a:extLst>
              <a:ext uri="{FF2B5EF4-FFF2-40B4-BE49-F238E27FC236}">
                <a16:creationId xmlns:a16="http://schemas.microsoft.com/office/drawing/2014/main" id="{72BB9010-8705-5F6A-0CD7-0467730E5052}"/>
              </a:ext>
            </a:extLst>
          </p:cNvPr>
          <p:cNvPicPr>
            <a:picLocks noChangeAspect="1"/>
          </p:cNvPicPr>
          <p:nvPr/>
        </p:nvPicPr>
        <p:blipFill>
          <a:blip r:embed="rId4"/>
          <a:stretch>
            <a:fillRect/>
          </a:stretch>
        </p:blipFill>
        <p:spPr>
          <a:xfrm>
            <a:off x="0" y="0"/>
            <a:ext cx="9533101" cy="1610200"/>
          </a:xfrm>
          <a:prstGeom prst="rect">
            <a:avLst/>
          </a:prstGeom>
        </p:spPr>
      </p:pic>
      <p:sp>
        <p:nvSpPr>
          <p:cNvPr id="8" name="TextBox 7">
            <a:extLst>
              <a:ext uri="{FF2B5EF4-FFF2-40B4-BE49-F238E27FC236}">
                <a16:creationId xmlns:a16="http://schemas.microsoft.com/office/drawing/2014/main" id="{2E096EE8-F011-2C85-0709-4D053E97CB0F}"/>
              </a:ext>
            </a:extLst>
          </p:cNvPr>
          <p:cNvSpPr txBox="1"/>
          <p:nvPr/>
        </p:nvSpPr>
        <p:spPr>
          <a:xfrm>
            <a:off x="2429483" y="695687"/>
            <a:ext cx="6162472" cy="461665"/>
          </a:xfrm>
          <a:prstGeom prst="rect">
            <a:avLst/>
          </a:prstGeom>
          <a:noFill/>
        </p:spPr>
        <p:txBody>
          <a:bodyPr wrap="square">
            <a:spAutoFit/>
          </a:bodyPr>
          <a:lstStyle/>
          <a:p>
            <a:r>
              <a:rPr lang="en-MY" sz="2400" dirty="0">
                <a:solidFill>
                  <a:schemeClr val="bg1"/>
                </a:solidFill>
              </a:rPr>
              <a:t>HTTPS (cont.)</a:t>
            </a:r>
          </a:p>
        </p:txBody>
      </p:sp>
      <p:sp>
        <p:nvSpPr>
          <p:cNvPr id="2" name="Slide Number Placeholder 1">
            <a:extLst>
              <a:ext uri="{FF2B5EF4-FFF2-40B4-BE49-F238E27FC236}">
                <a16:creationId xmlns:a16="http://schemas.microsoft.com/office/drawing/2014/main" id="{75F253AE-A441-8DAB-D7CF-4556B3A55D8B}"/>
              </a:ext>
            </a:extLst>
          </p:cNvPr>
          <p:cNvSpPr>
            <a:spLocks noGrp="1"/>
          </p:cNvSpPr>
          <p:nvPr>
            <p:ph type="sldNum" sz="quarter" idx="12"/>
          </p:nvPr>
        </p:nvSpPr>
        <p:spPr/>
        <p:txBody>
          <a:bodyPr/>
          <a:lstStyle/>
          <a:p>
            <a:fld id="{FDED41F8-FC0F-4085-8150-313B6CF05213}" type="slidenum">
              <a:rPr lang="en-US" smtClean="0"/>
              <a:t>34</a:t>
            </a:fld>
            <a:endParaRPr lang="en-US"/>
          </a:p>
        </p:txBody>
      </p:sp>
      <p:sp>
        <p:nvSpPr>
          <p:cNvPr id="9" name="TextBox 8">
            <a:extLst>
              <a:ext uri="{FF2B5EF4-FFF2-40B4-BE49-F238E27FC236}">
                <a16:creationId xmlns:a16="http://schemas.microsoft.com/office/drawing/2014/main" id="{2CF60D4F-DE3C-FA7A-B62C-0F51CFE4373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033602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3955693-D1ED-CBF1-D71C-DB9277CFE93C}"/>
              </a:ext>
            </a:extLst>
          </p:cNvPr>
          <p:cNvSpPr txBox="1"/>
          <p:nvPr/>
        </p:nvSpPr>
        <p:spPr>
          <a:xfrm>
            <a:off x="1182255" y="2000148"/>
            <a:ext cx="9115631" cy="2554545"/>
          </a:xfrm>
          <a:prstGeom prst="rect">
            <a:avLst/>
          </a:prstGeom>
          <a:noFill/>
        </p:spPr>
        <p:txBody>
          <a:bodyPr wrap="square">
            <a:spAutoFit/>
          </a:bodyPr>
          <a:lstStyle/>
          <a:p>
            <a:r>
              <a:rPr lang="en-US" sz="2000" dirty="0"/>
              <a:t>5. </a:t>
            </a:r>
            <a:r>
              <a:rPr lang="en-MY" sz="2000" dirty="0"/>
              <a:t>One shared secret or symmetric key is created by the browser, which also keeps one and gives the web server a copy. But the browser shouldn't send the shared secret as plaintext. As a result, before sending the secret to the web server, it encrypts it using the web server's public key.</a:t>
            </a:r>
            <a:br>
              <a:rPr lang="en-MY" sz="2000" dirty="0"/>
            </a:br>
            <a:endParaRPr lang="en-US" sz="2000" dirty="0"/>
          </a:p>
          <a:p>
            <a:r>
              <a:rPr lang="en-US" sz="2000" dirty="0"/>
              <a:t> 6. </a:t>
            </a:r>
            <a:r>
              <a:rPr lang="en-MY" sz="2000" dirty="0"/>
              <a:t>The web server obtains the shared key from the browser by utilizing its private key to decrypt messages. Then, using the same key as the symmetric key, all communication between a client and a web server will be encrypted and decrypted.</a:t>
            </a:r>
            <a:endParaRPr lang="en-US" sz="2000" dirty="0"/>
          </a:p>
        </p:txBody>
      </p:sp>
      <p:pic>
        <p:nvPicPr>
          <p:cNvPr id="4" name="Picture 3">
            <a:extLst>
              <a:ext uri="{FF2B5EF4-FFF2-40B4-BE49-F238E27FC236}">
                <a16:creationId xmlns:a16="http://schemas.microsoft.com/office/drawing/2014/main" id="{3277F566-AA8D-71BE-C268-CB00DF5D9A12}"/>
              </a:ext>
            </a:extLst>
          </p:cNvPr>
          <p:cNvPicPr>
            <a:picLocks noChangeAspect="1"/>
          </p:cNvPicPr>
          <p:nvPr/>
        </p:nvPicPr>
        <p:blipFill>
          <a:blip r:embed="rId2"/>
          <a:stretch>
            <a:fillRect/>
          </a:stretch>
        </p:blipFill>
        <p:spPr>
          <a:xfrm>
            <a:off x="0" y="0"/>
            <a:ext cx="9533101" cy="1610200"/>
          </a:xfrm>
          <a:prstGeom prst="rect">
            <a:avLst/>
          </a:prstGeom>
        </p:spPr>
      </p:pic>
      <p:pic>
        <p:nvPicPr>
          <p:cNvPr id="5" name="Picture 4">
            <a:extLst>
              <a:ext uri="{FF2B5EF4-FFF2-40B4-BE49-F238E27FC236}">
                <a16:creationId xmlns:a16="http://schemas.microsoft.com/office/drawing/2014/main" id="{207E1DFD-FA46-0EF8-E2AF-6C31A12BC3C7}"/>
              </a:ext>
            </a:extLst>
          </p:cNvPr>
          <p:cNvPicPr>
            <a:picLocks noChangeAspect="1"/>
          </p:cNvPicPr>
          <p:nvPr/>
        </p:nvPicPr>
        <p:blipFill>
          <a:blip r:embed="rId3"/>
          <a:stretch>
            <a:fillRect/>
          </a:stretch>
        </p:blipFill>
        <p:spPr>
          <a:xfrm>
            <a:off x="2526125" y="6208118"/>
            <a:ext cx="9902229" cy="204838"/>
          </a:xfrm>
          <a:prstGeom prst="rect">
            <a:avLst/>
          </a:prstGeom>
        </p:spPr>
      </p:pic>
      <p:pic>
        <p:nvPicPr>
          <p:cNvPr id="6" name="Picture 5">
            <a:extLst>
              <a:ext uri="{FF2B5EF4-FFF2-40B4-BE49-F238E27FC236}">
                <a16:creationId xmlns:a16="http://schemas.microsoft.com/office/drawing/2014/main" id="{424FFB48-613B-263A-C8C6-56693692410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64853"/>
            <a:ext cx="1222425" cy="1096206"/>
          </a:xfrm>
          <a:prstGeom prst="rect">
            <a:avLst/>
          </a:prstGeom>
        </p:spPr>
      </p:pic>
      <p:sp>
        <p:nvSpPr>
          <p:cNvPr id="7" name="TextBox 6">
            <a:extLst>
              <a:ext uri="{FF2B5EF4-FFF2-40B4-BE49-F238E27FC236}">
                <a16:creationId xmlns:a16="http://schemas.microsoft.com/office/drawing/2014/main" id="{741236C1-4F0E-DF7C-E9E2-AA26CF821DBC}"/>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BC030605-1843-7AD0-A413-90139F76151D}"/>
              </a:ext>
            </a:extLst>
          </p:cNvPr>
          <p:cNvSpPr txBox="1"/>
          <p:nvPr/>
        </p:nvSpPr>
        <p:spPr>
          <a:xfrm>
            <a:off x="2658899" y="680993"/>
            <a:ext cx="6251944" cy="461665"/>
          </a:xfrm>
          <a:prstGeom prst="rect">
            <a:avLst/>
          </a:prstGeom>
          <a:noFill/>
        </p:spPr>
        <p:txBody>
          <a:bodyPr wrap="square">
            <a:spAutoFit/>
          </a:bodyPr>
          <a:lstStyle/>
          <a:p>
            <a:r>
              <a:rPr lang="en-MY" sz="2400" dirty="0">
                <a:solidFill>
                  <a:schemeClr val="bg1"/>
                </a:solidFill>
              </a:rPr>
              <a:t>HTTPs (cont. )</a:t>
            </a:r>
          </a:p>
        </p:txBody>
      </p:sp>
      <p:sp>
        <p:nvSpPr>
          <p:cNvPr id="10" name="Slide Number Placeholder 9">
            <a:extLst>
              <a:ext uri="{FF2B5EF4-FFF2-40B4-BE49-F238E27FC236}">
                <a16:creationId xmlns:a16="http://schemas.microsoft.com/office/drawing/2014/main" id="{FA627732-6C6C-B809-98B7-BD9BA62F4725}"/>
              </a:ext>
            </a:extLst>
          </p:cNvPr>
          <p:cNvSpPr>
            <a:spLocks noGrp="1"/>
          </p:cNvSpPr>
          <p:nvPr>
            <p:ph type="sldNum" sz="quarter" idx="12"/>
          </p:nvPr>
        </p:nvSpPr>
        <p:spPr/>
        <p:txBody>
          <a:bodyPr/>
          <a:lstStyle/>
          <a:p>
            <a:fld id="{720AAE3E-BBAC-47F7-BC9E-0149C11A20BA}" type="slidenum">
              <a:rPr lang="en-US" smtClean="0"/>
              <a:t>35</a:t>
            </a:fld>
            <a:endParaRPr lang="en-US"/>
          </a:p>
        </p:txBody>
      </p:sp>
    </p:spTree>
    <p:extLst>
      <p:ext uri="{BB962C8B-B14F-4D97-AF65-F5344CB8AC3E}">
        <p14:creationId xmlns:p14="http://schemas.microsoft.com/office/powerpoint/2010/main" val="40562862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48A1034-5A32-22FF-6892-9735BE4F5D71}"/>
              </a:ext>
            </a:extLst>
          </p:cNvPr>
          <p:cNvGraphicFramePr>
            <a:graphicFrameLocks noGrp="1"/>
          </p:cNvGraphicFramePr>
          <p:nvPr>
            <p:extLst>
              <p:ext uri="{D42A27DB-BD31-4B8C-83A1-F6EECF244321}">
                <p14:modId xmlns:p14="http://schemas.microsoft.com/office/powerpoint/2010/main" val="2886564596"/>
              </p:ext>
            </p:extLst>
          </p:nvPr>
        </p:nvGraphicFramePr>
        <p:xfrm>
          <a:off x="2428153" y="1370137"/>
          <a:ext cx="7412534" cy="4728438"/>
        </p:xfrm>
        <a:graphic>
          <a:graphicData uri="http://schemas.openxmlformats.org/drawingml/2006/table">
            <a:tbl>
              <a:tblPr/>
              <a:tblGrid>
                <a:gridCol w="3706267">
                  <a:extLst>
                    <a:ext uri="{9D8B030D-6E8A-4147-A177-3AD203B41FA5}">
                      <a16:colId xmlns:a16="http://schemas.microsoft.com/office/drawing/2014/main" val="1979649504"/>
                    </a:ext>
                  </a:extLst>
                </a:gridCol>
                <a:gridCol w="3706267">
                  <a:extLst>
                    <a:ext uri="{9D8B030D-6E8A-4147-A177-3AD203B41FA5}">
                      <a16:colId xmlns:a16="http://schemas.microsoft.com/office/drawing/2014/main" val="4037629589"/>
                    </a:ext>
                  </a:extLst>
                </a:gridCol>
              </a:tblGrid>
              <a:tr h="335381">
                <a:tc>
                  <a:txBody>
                    <a:bodyPr/>
                    <a:lstStyle/>
                    <a:p>
                      <a:pPr algn="l" fontAlgn="t"/>
                      <a:r>
                        <a:rPr lang="en-US" sz="1300">
                          <a:solidFill>
                            <a:srgbClr val="000000"/>
                          </a:solidFill>
                          <a:effectLst/>
                          <a:latin typeface="times new roman" panose="02020603050405020304" pitchFamily="18" charset="0"/>
                        </a:rPr>
                        <a:t>HTTP</a:t>
                      </a:r>
                    </a:p>
                  </a:txBody>
                  <a:tcPr marL="79404" marR="79404" marT="79404" marB="79404">
                    <a:lnL w="9525" cap="flat" cmpd="sng" algn="ctr">
                      <a:solidFill>
                        <a:srgbClr val="40A120"/>
                      </a:solidFill>
                      <a:prstDash val="solid"/>
                      <a:round/>
                      <a:headEnd type="none" w="med" len="med"/>
                      <a:tailEnd type="none" w="med" len="med"/>
                    </a:lnL>
                    <a:lnR w="9525" cap="flat" cmpd="sng" algn="ctr">
                      <a:solidFill>
                        <a:srgbClr val="40A120"/>
                      </a:solidFill>
                      <a:prstDash val="solid"/>
                      <a:round/>
                      <a:headEnd type="none" w="med" len="med"/>
                      <a:tailEnd type="none" w="med" len="med"/>
                    </a:lnR>
                    <a:lnT w="9525" cap="flat" cmpd="sng" algn="ctr">
                      <a:solidFill>
                        <a:srgbClr val="40A120"/>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C7CCBE"/>
                    </a:solidFill>
                  </a:tcPr>
                </a:tc>
                <a:tc>
                  <a:txBody>
                    <a:bodyPr/>
                    <a:lstStyle/>
                    <a:p>
                      <a:pPr algn="l" fontAlgn="t"/>
                      <a:r>
                        <a:rPr lang="en-US" sz="1300">
                          <a:solidFill>
                            <a:srgbClr val="000000"/>
                          </a:solidFill>
                          <a:effectLst/>
                          <a:latin typeface="times new roman" panose="02020603050405020304" pitchFamily="18" charset="0"/>
                        </a:rPr>
                        <a:t>HTTPS</a:t>
                      </a:r>
                    </a:p>
                  </a:txBody>
                  <a:tcPr marL="79404" marR="79404" marT="79404" marB="79404">
                    <a:lnL w="9525" cap="flat" cmpd="sng" algn="ctr">
                      <a:solidFill>
                        <a:srgbClr val="40A120"/>
                      </a:solidFill>
                      <a:prstDash val="solid"/>
                      <a:round/>
                      <a:headEnd type="none" w="med" len="med"/>
                      <a:tailEnd type="none" w="med" len="med"/>
                    </a:lnL>
                    <a:lnR w="9525" cap="flat" cmpd="sng" algn="ctr">
                      <a:solidFill>
                        <a:srgbClr val="40A120"/>
                      </a:solidFill>
                      <a:prstDash val="solid"/>
                      <a:round/>
                      <a:headEnd type="none" w="med" len="med"/>
                      <a:tailEnd type="none" w="med" len="med"/>
                    </a:lnR>
                    <a:lnT w="9525" cap="flat" cmpd="sng" algn="ctr">
                      <a:solidFill>
                        <a:srgbClr val="40A120"/>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C7CCBE"/>
                    </a:solidFill>
                  </a:tcPr>
                </a:tc>
                <a:extLst>
                  <a:ext uri="{0D108BD9-81ED-4DB2-BD59-A6C34878D82A}">
                    <a16:rowId xmlns:a16="http://schemas.microsoft.com/office/drawing/2014/main" val="60122909"/>
                  </a:ext>
                </a:extLst>
              </a:tr>
              <a:tr h="471801">
                <a:tc>
                  <a:txBody>
                    <a:bodyPr/>
                    <a:lstStyle/>
                    <a:p>
                      <a:pPr algn="just" fontAlgn="t"/>
                      <a:r>
                        <a:rPr lang="en-MY" sz="1300" dirty="0">
                          <a:solidFill>
                            <a:srgbClr val="333333"/>
                          </a:solidFill>
                          <a:effectLst/>
                          <a:latin typeface="inter-regular"/>
                        </a:rPr>
                        <a:t>The full form of HTTP is the Hypertext Transfer Protocol.</a:t>
                      </a:r>
                    </a:p>
                  </a:txBody>
                  <a:tcPr marL="52936" marR="52936" marT="52936" marB="52936">
                    <a:lnL w="9525" cap="flat" cmpd="sng" algn="ctr">
                      <a:solidFill>
                        <a:srgbClr val="C7CCBE"/>
                      </a:solidFill>
                      <a:prstDash val="solid"/>
                      <a:round/>
                      <a:headEnd type="none" w="med" len="med"/>
                      <a:tailEnd type="none" w="med" len="med"/>
                    </a:lnL>
                    <a:lnR w="9525" cap="flat" cmpd="sng" algn="ctr">
                      <a:solidFill>
                        <a:srgbClr val="C7CCBE"/>
                      </a:solidFill>
                      <a:prstDash val="solid"/>
                      <a:round/>
                      <a:headEnd type="none" w="med" len="med"/>
                      <a:tailEnd type="none" w="med" len="med"/>
                    </a:lnR>
                    <a:lnT w="9525" cap="flat" cmpd="sng" algn="ctr">
                      <a:solidFill>
                        <a:srgbClr val="C7CCBE"/>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FFFFFF"/>
                    </a:solidFill>
                  </a:tcPr>
                </a:tc>
                <a:tc>
                  <a:txBody>
                    <a:bodyPr/>
                    <a:lstStyle/>
                    <a:p>
                      <a:pPr algn="just" fontAlgn="t"/>
                      <a:r>
                        <a:rPr lang="en-MY" sz="1300" dirty="0">
                          <a:solidFill>
                            <a:srgbClr val="333333"/>
                          </a:solidFill>
                          <a:effectLst/>
                          <a:latin typeface="inter-regular"/>
                        </a:rPr>
                        <a:t>The full form of HTTPS is Hypertext Transfer Protocol Secure.</a:t>
                      </a:r>
                    </a:p>
                  </a:txBody>
                  <a:tcPr marL="52936" marR="52936" marT="52936" marB="52936">
                    <a:lnL w="9525" cap="flat" cmpd="sng" algn="ctr">
                      <a:solidFill>
                        <a:srgbClr val="C7CCBE"/>
                      </a:solidFill>
                      <a:prstDash val="solid"/>
                      <a:round/>
                      <a:headEnd type="none" w="med" len="med"/>
                      <a:tailEnd type="none" w="med" len="med"/>
                    </a:lnL>
                    <a:lnR w="9525" cap="flat" cmpd="sng" algn="ctr">
                      <a:solidFill>
                        <a:srgbClr val="C7CCBE"/>
                      </a:solidFill>
                      <a:prstDash val="solid"/>
                      <a:round/>
                      <a:headEnd type="none" w="med" len="med"/>
                      <a:tailEnd type="none" w="med" len="med"/>
                    </a:lnR>
                    <a:lnT w="9525" cap="flat" cmpd="sng" algn="ctr">
                      <a:solidFill>
                        <a:srgbClr val="C7CCBE"/>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FFFFFF"/>
                    </a:solidFill>
                  </a:tcPr>
                </a:tc>
                <a:extLst>
                  <a:ext uri="{0D108BD9-81ED-4DB2-BD59-A6C34878D82A}">
                    <a16:rowId xmlns:a16="http://schemas.microsoft.com/office/drawing/2014/main" val="2441786671"/>
                  </a:ext>
                </a:extLst>
              </a:tr>
              <a:tr h="285641">
                <a:tc>
                  <a:txBody>
                    <a:bodyPr/>
                    <a:lstStyle/>
                    <a:p>
                      <a:pPr algn="just" fontAlgn="t"/>
                      <a:r>
                        <a:rPr lang="en-MY" sz="1300" dirty="0">
                          <a:solidFill>
                            <a:srgbClr val="333333"/>
                          </a:solidFill>
                          <a:effectLst/>
                          <a:latin typeface="inter-regular"/>
                        </a:rPr>
                        <a:t>It is written in the address bar as http://.</a:t>
                      </a:r>
                    </a:p>
                  </a:txBody>
                  <a:tcPr marL="52936" marR="52936" marT="52936" marB="52936">
                    <a:lnL w="9525" cap="flat" cmpd="sng" algn="ctr">
                      <a:solidFill>
                        <a:srgbClr val="C7CCBE"/>
                      </a:solidFill>
                      <a:prstDash val="solid"/>
                      <a:round/>
                      <a:headEnd type="none" w="med" len="med"/>
                      <a:tailEnd type="none" w="med" len="med"/>
                    </a:lnL>
                    <a:lnR w="9525" cap="flat" cmpd="sng" algn="ctr">
                      <a:solidFill>
                        <a:srgbClr val="C7CCBE"/>
                      </a:solidFill>
                      <a:prstDash val="solid"/>
                      <a:round/>
                      <a:headEnd type="none" w="med" len="med"/>
                      <a:tailEnd type="none" w="med" len="med"/>
                    </a:lnR>
                    <a:lnT w="9525" cap="flat" cmpd="sng" algn="ctr">
                      <a:solidFill>
                        <a:srgbClr val="C7CCBE"/>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EFF1EB"/>
                    </a:solidFill>
                  </a:tcPr>
                </a:tc>
                <a:tc>
                  <a:txBody>
                    <a:bodyPr/>
                    <a:lstStyle/>
                    <a:p>
                      <a:pPr algn="just" fontAlgn="t"/>
                      <a:r>
                        <a:rPr lang="en-MY" sz="1300">
                          <a:solidFill>
                            <a:srgbClr val="333333"/>
                          </a:solidFill>
                          <a:effectLst/>
                          <a:latin typeface="inter-regular"/>
                        </a:rPr>
                        <a:t>It is written in the address bar as https://.</a:t>
                      </a:r>
                    </a:p>
                  </a:txBody>
                  <a:tcPr marL="52936" marR="52936" marT="52936" marB="52936">
                    <a:lnL w="9525" cap="flat" cmpd="sng" algn="ctr">
                      <a:solidFill>
                        <a:srgbClr val="C7CCBE"/>
                      </a:solidFill>
                      <a:prstDash val="solid"/>
                      <a:round/>
                      <a:headEnd type="none" w="med" len="med"/>
                      <a:tailEnd type="none" w="med" len="med"/>
                    </a:lnL>
                    <a:lnR w="9525" cap="flat" cmpd="sng" algn="ctr">
                      <a:solidFill>
                        <a:srgbClr val="C7CCBE"/>
                      </a:solidFill>
                      <a:prstDash val="solid"/>
                      <a:round/>
                      <a:headEnd type="none" w="med" len="med"/>
                      <a:tailEnd type="none" w="med" len="med"/>
                    </a:lnR>
                    <a:lnT w="9525" cap="flat" cmpd="sng" algn="ctr">
                      <a:solidFill>
                        <a:srgbClr val="C7CCBE"/>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EFF1EB"/>
                    </a:solidFill>
                  </a:tcPr>
                </a:tc>
                <a:extLst>
                  <a:ext uri="{0D108BD9-81ED-4DB2-BD59-A6C34878D82A}">
                    <a16:rowId xmlns:a16="http://schemas.microsoft.com/office/drawing/2014/main" val="1981093506"/>
                  </a:ext>
                </a:extLst>
              </a:tr>
              <a:tr h="471801">
                <a:tc>
                  <a:txBody>
                    <a:bodyPr/>
                    <a:lstStyle/>
                    <a:p>
                      <a:pPr algn="just" fontAlgn="t"/>
                      <a:r>
                        <a:rPr lang="en-MY" sz="1300" dirty="0">
                          <a:solidFill>
                            <a:srgbClr val="333333"/>
                          </a:solidFill>
                          <a:effectLst/>
                          <a:latin typeface="inter-regular"/>
                        </a:rPr>
                        <a:t>The HTTP transmits the data over port number 80.</a:t>
                      </a:r>
                    </a:p>
                  </a:txBody>
                  <a:tcPr marL="52936" marR="52936" marT="52936" marB="52936">
                    <a:lnL w="9525" cap="flat" cmpd="sng" algn="ctr">
                      <a:solidFill>
                        <a:srgbClr val="C7CCBE"/>
                      </a:solidFill>
                      <a:prstDash val="solid"/>
                      <a:round/>
                      <a:headEnd type="none" w="med" len="med"/>
                      <a:tailEnd type="none" w="med" len="med"/>
                    </a:lnL>
                    <a:lnR w="9525" cap="flat" cmpd="sng" algn="ctr">
                      <a:solidFill>
                        <a:srgbClr val="C7CCBE"/>
                      </a:solidFill>
                      <a:prstDash val="solid"/>
                      <a:round/>
                      <a:headEnd type="none" w="med" len="med"/>
                      <a:tailEnd type="none" w="med" len="med"/>
                    </a:lnR>
                    <a:lnT w="9525" cap="flat" cmpd="sng" algn="ctr">
                      <a:solidFill>
                        <a:srgbClr val="C7CCBE"/>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FFFFFF"/>
                    </a:solidFill>
                  </a:tcPr>
                </a:tc>
                <a:tc>
                  <a:txBody>
                    <a:bodyPr/>
                    <a:lstStyle/>
                    <a:p>
                      <a:pPr algn="just" fontAlgn="t"/>
                      <a:r>
                        <a:rPr lang="en-MY" sz="1300">
                          <a:solidFill>
                            <a:srgbClr val="333333"/>
                          </a:solidFill>
                          <a:effectLst/>
                          <a:latin typeface="inter-regular"/>
                        </a:rPr>
                        <a:t>The HTTPS transmits the data over port number 443.</a:t>
                      </a:r>
                    </a:p>
                  </a:txBody>
                  <a:tcPr marL="52936" marR="52936" marT="52936" marB="52936">
                    <a:lnL w="9525" cap="flat" cmpd="sng" algn="ctr">
                      <a:solidFill>
                        <a:srgbClr val="C7CCBE"/>
                      </a:solidFill>
                      <a:prstDash val="solid"/>
                      <a:round/>
                      <a:headEnd type="none" w="med" len="med"/>
                      <a:tailEnd type="none" w="med" len="med"/>
                    </a:lnL>
                    <a:lnR w="9525" cap="flat" cmpd="sng" algn="ctr">
                      <a:solidFill>
                        <a:srgbClr val="C7CCBE"/>
                      </a:solidFill>
                      <a:prstDash val="solid"/>
                      <a:round/>
                      <a:headEnd type="none" w="med" len="med"/>
                      <a:tailEnd type="none" w="med" len="med"/>
                    </a:lnR>
                    <a:lnT w="9525" cap="flat" cmpd="sng" algn="ctr">
                      <a:solidFill>
                        <a:srgbClr val="C7CCBE"/>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FFFFFF"/>
                    </a:solidFill>
                  </a:tcPr>
                </a:tc>
                <a:extLst>
                  <a:ext uri="{0D108BD9-81ED-4DB2-BD59-A6C34878D82A}">
                    <a16:rowId xmlns:a16="http://schemas.microsoft.com/office/drawing/2014/main" val="3822884097"/>
                  </a:ext>
                </a:extLst>
              </a:tr>
              <a:tr h="471801">
                <a:tc>
                  <a:txBody>
                    <a:bodyPr/>
                    <a:lstStyle/>
                    <a:p>
                      <a:pPr algn="just" fontAlgn="t"/>
                      <a:r>
                        <a:rPr lang="en-MY" sz="1300" dirty="0">
                          <a:solidFill>
                            <a:srgbClr val="333333"/>
                          </a:solidFill>
                          <a:effectLst/>
                          <a:latin typeface="inter-regular"/>
                        </a:rPr>
                        <a:t>It is unsecured as the plain text is sent, which can be accessible by the hackers.</a:t>
                      </a:r>
                    </a:p>
                  </a:txBody>
                  <a:tcPr marL="52936" marR="52936" marT="52936" marB="52936">
                    <a:lnL w="9525" cap="flat" cmpd="sng" algn="ctr">
                      <a:solidFill>
                        <a:srgbClr val="C7CCBE"/>
                      </a:solidFill>
                      <a:prstDash val="solid"/>
                      <a:round/>
                      <a:headEnd type="none" w="med" len="med"/>
                      <a:tailEnd type="none" w="med" len="med"/>
                    </a:lnL>
                    <a:lnR w="9525" cap="flat" cmpd="sng" algn="ctr">
                      <a:solidFill>
                        <a:srgbClr val="C7CCBE"/>
                      </a:solidFill>
                      <a:prstDash val="solid"/>
                      <a:round/>
                      <a:headEnd type="none" w="med" len="med"/>
                      <a:tailEnd type="none" w="med" len="med"/>
                    </a:lnR>
                    <a:lnT w="9525" cap="flat" cmpd="sng" algn="ctr">
                      <a:solidFill>
                        <a:srgbClr val="C7CCBE"/>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EFF1EB"/>
                    </a:solidFill>
                  </a:tcPr>
                </a:tc>
                <a:tc>
                  <a:txBody>
                    <a:bodyPr/>
                    <a:lstStyle/>
                    <a:p>
                      <a:pPr algn="just" fontAlgn="t"/>
                      <a:r>
                        <a:rPr lang="en-MY" sz="1300">
                          <a:solidFill>
                            <a:srgbClr val="333333"/>
                          </a:solidFill>
                          <a:effectLst/>
                          <a:latin typeface="inter-regular"/>
                        </a:rPr>
                        <a:t>It is secure as it sends the encrypted data which hackers cannot understand.</a:t>
                      </a:r>
                    </a:p>
                  </a:txBody>
                  <a:tcPr marL="52936" marR="52936" marT="52936" marB="52936">
                    <a:lnL w="9525" cap="flat" cmpd="sng" algn="ctr">
                      <a:solidFill>
                        <a:srgbClr val="C7CCBE"/>
                      </a:solidFill>
                      <a:prstDash val="solid"/>
                      <a:round/>
                      <a:headEnd type="none" w="med" len="med"/>
                      <a:tailEnd type="none" w="med" len="med"/>
                    </a:lnL>
                    <a:lnR w="9525" cap="flat" cmpd="sng" algn="ctr">
                      <a:solidFill>
                        <a:srgbClr val="C7CCBE"/>
                      </a:solidFill>
                      <a:prstDash val="solid"/>
                      <a:round/>
                      <a:headEnd type="none" w="med" len="med"/>
                      <a:tailEnd type="none" w="med" len="med"/>
                    </a:lnR>
                    <a:lnT w="9525" cap="flat" cmpd="sng" algn="ctr">
                      <a:solidFill>
                        <a:srgbClr val="C7CCBE"/>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EFF1EB"/>
                    </a:solidFill>
                  </a:tcPr>
                </a:tc>
                <a:extLst>
                  <a:ext uri="{0D108BD9-81ED-4DB2-BD59-A6C34878D82A}">
                    <a16:rowId xmlns:a16="http://schemas.microsoft.com/office/drawing/2014/main" val="3518387259"/>
                  </a:ext>
                </a:extLst>
              </a:tr>
              <a:tr h="657961">
                <a:tc>
                  <a:txBody>
                    <a:bodyPr/>
                    <a:lstStyle/>
                    <a:p>
                      <a:pPr algn="just" fontAlgn="t"/>
                      <a:r>
                        <a:rPr lang="en-MY" sz="1300">
                          <a:solidFill>
                            <a:srgbClr val="333333"/>
                          </a:solidFill>
                          <a:effectLst/>
                          <a:latin typeface="inter-regular"/>
                        </a:rPr>
                        <a:t>It is mainly used for those websites that provide information like blog writing.</a:t>
                      </a:r>
                    </a:p>
                  </a:txBody>
                  <a:tcPr marL="52936" marR="52936" marT="52936" marB="52936">
                    <a:lnL w="9525" cap="flat" cmpd="sng" algn="ctr">
                      <a:solidFill>
                        <a:srgbClr val="C7CCBE"/>
                      </a:solidFill>
                      <a:prstDash val="solid"/>
                      <a:round/>
                      <a:headEnd type="none" w="med" len="med"/>
                      <a:tailEnd type="none" w="med" len="med"/>
                    </a:lnL>
                    <a:lnR w="9525" cap="flat" cmpd="sng" algn="ctr">
                      <a:solidFill>
                        <a:srgbClr val="C7CCBE"/>
                      </a:solidFill>
                      <a:prstDash val="solid"/>
                      <a:round/>
                      <a:headEnd type="none" w="med" len="med"/>
                      <a:tailEnd type="none" w="med" len="med"/>
                    </a:lnR>
                    <a:lnT w="9525" cap="flat" cmpd="sng" algn="ctr">
                      <a:solidFill>
                        <a:srgbClr val="C7CCBE"/>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FFFFFF"/>
                    </a:solidFill>
                  </a:tcPr>
                </a:tc>
                <a:tc>
                  <a:txBody>
                    <a:bodyPr/>
                    <a:lstStyle/>
                    <a:p>
                      <a:pPr algn="just" fontAlgn="t"/>
                      <a:r>
                        <a:rPr lang="en-MY" sz="1300">
                          <a:solidFill>
                            <a:srgbClr val="333333"/>
                          </a:solidFill>
                          <a:effectLst/>
                          <a:latin typeface="inter-regular"/>
                        </a:rPr>
                        <a:t>It is a secure protocol, so it is used for those websites that require to transmit the bank account details or credit card numbers.</a:t>
                      </a:r>
                    </a:p>
                  </a:txBody>
                  <a:tcPr marL="52936" marR="52936" marT="52936" marB="52936">
                    <a:lnL w="9525" cap="flat" cmpd="sng" algn="ctr">
                      <a:solidFill>
                        <a:srgbClr val="C7CCBE"/>
                      </a:solidFill>
                      <a:prstDash val="solid"/>
                      <a:round/>
                      <a:headEnd type="none" w="med" len="med"/>
                      <a:tailEnd type="none" w="med" len="med"/>
                    </a:lnL>
                    <a:lnR w="9525" cap="flat" cmpd="sng" algn="ctr">
                      <a:solidFill>
                        <a:srgbClr val="C7CCBE"/>
                      </a:solidFill>
                      <a:prstDash val="solid"/>
                      <a:round/>
                      <a:headEnd type="none" w="med" len="med"/>
                      <a:tailEnd type="none" w="med" len="med"/>
                    </a:lnR>
                    <a:lnT w="9525" cap="flat" cmpd="sng" algn="ctr">
                      <a:solidFill>
                        <a:srgbClr val="C7CCBE"/>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FFFFFF"/>
                    </a:solidFill>
                  </a:tcPr>
                </a:tc>
                <a:extLst>
                  <a:ext uri="{0D108BD9-81ED-4DB2-BD59-A6C34878D82A}">
                    <a16:rowId xmlns:a16="http://schemas.microsoft.com/office/drawing/2014/main" val="76249565"/>
                  </a:ext>
                </a:extLst>
              </a:tr>
              <a:tr h="285641">
                <a:tc>
                  <a:txBody>
                    <a:bodyPr/>
                    <a:lstStyle/>
                    <a:p>
                      <a:pPr algn="just" fontAlgn="t"/>
                      <a:r>
                        <a:rPr lang="en-MY" sz="1300">
                          <a:solidFill>
                            <a:srgbClr val="333333"/>
                          </a:solidFill>
                          <a:effectLst/>
                          <a:latin typeface="inter-regular"/>
                        </a:rPr>
                        <a:t>It is an application layer protocol.</a:t>
                      </a:r>
                    </a:p>
                  </a:txBody>
                  <a:tcPr marL="52936" marR="52936" marT="52936" marB="52936">
                    <a:lnL w="9525" cap="flat" cmpd="sng" algn="ctr">
                      <a:solidFill>
                        <a:srgbClr val="C7CCBE"/>
                      </a:solidFill>
                      <a:prstDash val="solid"/>
                      <a:round/>
                      <a:headEnd type="none" w="med" len="med"/>
                      <a:tailEnd type="none" w="med" len="med"/>
                    </a:lnL>
                    <a:lnR w="9525" cap="flat" cmpd="sng" algn="ctr">
                      <a:solidFill>
                        <a:srgbClr val="C7CCBE"/>
                      </a:solidFill>
                      <a:prstDash val="solid"/>
                      <a:round/>
                      <a:headEnd type="none" w="med" len="med"/>
                      <a:tailEnd type="none" w="med" len="med"/>
                    </a:lnR>
                    <a:lnT w="9525" cap="flat" cmpd="sng" algn="ctr">
                      <a:solidFill>
                        <a:srgbClr val="C7CCBE"/>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EFF1EB"/>
                    </a:solidFill>
                  </a:tcPr>
                </a:tc>
                <a:tc>
                  <a:txBody>
                    <a:bodyPr/>
                    <a:lstStyle/>
                    <a:p>
                      <a:pPr algn="just" fontAlgn="t"/>
                      <a:r>
                        <a:rPr lang="en-MY" sz="1300">
                          <a:solidFill>
                            <a:srgbClr val="333333"/>
                          </a:solidFill>
                          <a:effectLst/>
                          <a:latin typeface="inter-regular"/>
                        </a:rPr>
                        <a:t>It is a transport layer protocol.</a:t>
                      </a:r>
                    </a:p>
                  </a:txBody>
                  <a:tcPr marL="52936" marR="52936" marT="52936" marB="52936">
                    <a:lnL w="9525" cap="flat" cmpd="sng" algn="ctr">
                      <a:solidFill>
                        <a:srgbClr val="C7CCBE"/>
                      </a:solidFill>
                      <a:prstDash val="solid"/>
                      <a:round/>
                      <a:headEnd type="none" w="med" len="med"/>
                      <a:tailEnd type="none" w="med" len="med"/>
                    </a:lnL>
                    <a:lnR w="9525" cap="flat" cmpd="sng" algn="ctr">
                      <a:solidFill>
                        <a:srgbClr val="C7CCBE"/>
                      </a:solidFill>
                      <a:prstDash val="solid"/>
                      <a:round/>
                      <a:headEnd type="none" w="med" len="med"/>
                      <a:tailEnd type="none" w="med" len="med"/>
                    </a:lnR>
                    <a:lnT w="9525" cap="flat" cmpd="sng" algn="ctr">
                      <a:solidFill>
                        <a:srgbClr val="C7CCBE"/>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EFF1EB"/>
                    </a:solidFill>
                  </a:tcPr>
                </a:tc>
                <a:extLst>
                  <a:ext uri="{0D108BD9-81ED-4DB2-BD59-A6C34878D82A}">
                    <a16:rowId xmlns:a16="http://schemas.microsoft.com/office/drawing/2014/main" val="2568347639"/>
                  </a:ext>
                </a:extLst>
              </a:tr>
              <a:tr h="384925">
                <a:tc>
                  <a:txBody>
                    <a:bodyPr/>
                    <a:lstStyle/>
                    <a:p>
                      <a:pPr algn="just" fontAlgn="t"/>
                      <a:r>
                        <a:rPr lang="en-MY" sz="1300" dirty="0">
                          <a:solidFill>
                            <a:srgbClr val="333333"/>
                          </a:solidFill>
                          <a:effectLst/>
                          <a:latin typeface="inter-regular"/>
                        </a:rPr>
                        <a:t>It does not use SSL.</a:t>
                      </a:r>
                    </a:p>
                  </a:txBody>
                  <a:tcPr marL="52936" marR="52936" marT="52936" marB="52936">
                    <a:lnL w="9525" cap="flat" cmpd="sng" algn="ctr">
                      <a:solidFill>
                        <a:srgbClr val="C7CCBE"/>
                      </a:solidFill>
                      <a:prstDash val="solid"/>
                      <a:round/>
                      <a:headEnd type="none" w="med" len="med"/>
                      <a:tailEnd type="none" w="med" len="med"/>
                    </a:lnL>
                    <a:lnR w="9525" cap="flat" cmpd="sng" algn="ctr">
                      <a:solidFill>
                        <a:srgbClr val="C7CCBE"/>
                      </a:solidFill>
                      <a:prstDash val="solid"/>
                      <a:round/>
                      <a:headEnd type="none" w="med" len="med"/>
                      <a:tailEnd type="none" w="med" len="med"/>
                    </a:lnR>
                    <a:lnT w="9525" cap="flat" cmpd="sng" algn="ctr">
                      <a:solidFill>
                        <a:srgbClr val="C7CCBE"/>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FFFFFF"/>
                    </a:solidFill>
                  </a:tcPr>
                </a:tc>
                <a:tc>
                  <a:txBody>
                    <a:bodyPr/>
                    <a:lstStyle/>
                    <a:p>
                      <a:pPr algn="just" fontAlgn="t"/>
                      <a:r>
                        <a:rPr lang="en-MY" sz="1300">
                          <a:solidFill>
                            <a:srgbClr val="333333"/>
                          </a:solidFill>
                          <a:effectLst/>
                          <a:latin typeface="inter-regular"/>
                        </a:rPr>
                        <a:t>It uses SSL that provides the encryption of the data.</a:t>
                      </a:r>
                    </a:p>
                  </a:txBody>
                  <a:tcPr marL="52936" marR="52936" marT="52936" marB="52936">
                    <a:lnL w="9525" cap="flat" cmpd="sng" algn="ctr">
                      <a:solidFill>
                        <a:srgbClr val="C7CCBE"/>
                      </a:solidFill>
                      <a:prstDash val="solid"/>
                      <a:round/>
                      <a:headEnd type="none" w="med" len="med"/>
                      <a:tailEnd type="none" w="med" len="med"/>
                    </a:lnL>
                    <a:lnR w="9525" cap="flat" cmpd="sng" algn="ctr">
                      <a:solidFill>
                        <a:srgbClr val="C7CCBE"/>
                      </a:solidFill>
                      <a:prstDash val="solid"/>
                      <a:round/>
                      <a:headEnd type="none" w="med" len="med"/>
                      <a:tailEnd type="none" w="med" len="med"/>
                    </a:lnR>
                    <a:lnT w="9525" cap="flat" cmpd="sng" algn="ctr">
                      <a:solidFill>
                        <a:srgbClr val="C7CCBE"/>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FFFFFF"/>
                    </a:solidFill>
                  </a:tcPr>
                </a:tc>
                <a:extLst>
                  <a:ext uri="{0D108BD9-81ED-4DB2-BD59-A6C34878D82A}">
                    <a16:rowId xmlns:a16="http://schemas.microsoft.com/office/drawing/2014/main" val="2010037177"/>
                  </a:ext>
                </a:extLst>
              </a:tr>
              <a:tr h="471801">
                <a:tc>
                  <a:txBody>
                    <a:bodyPr/>
                    <a:lstStyle/>
                    <a:p>
                      <a:pPr algn="just" fontAlgn="t"/>
                      <a:r>
                        <a:rPr lang="en-MY" sz="1300">
                          <a:solidFill>
                            <a:srgbClr val="333333"/>
                          </a:solidFill>
                          <a:effectLst/>
                          <a:latin typeface="inter-regular"/>
                        </a:rPr>
                        <a:t>Google does not give the preference to the HTTP websites.</a:t>
                      </a:r>
                    </a:p>
                  </a:txBody>
                  <a:tcPr marL="52936" marR="52936" marT="52936" marB="52936">
                    <a:lnL w="9525" cap="flat" cmpd="sng" algn="ctr">
                      <a:solidFill>
                        <a:srgbClr val="C7CCBE"/>
                      </a:solidFill>
                      <a:prstDash val="solid"/>
                      <a:round/>
                      <a:headEnd type="none" w="med" len="med"/>
                      <a:tailEnd type="none" w="med" len="med"/>
                    </a:lnL>
                    <a:lnR w="9525" cap="flat" cmpd="sng" algn="ctr">
                      <a:solidFill>
                        <a:srgbClr val="C7CCBE"/>
                      </a:solidFill>
                      <a:prstDash val="solid"/>
                      <a:round/>
                      <a:headEnd type="none" w="med" len="med"/>
                      <a:tailEnd type="none" w="med" len="med"/>
                    </a:lnR>
                    <a:lnT w="9525" cap="flat" cmpd="sng" algn="ctr">
                      <a:solidFill>
                        <a:srgbClr val="C7CCBE"/>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EFF1EB"/>
                    </a:solidFill>
                  </a:tcPr>
                </a:tc>
                <a:tc>
                  <a:txBody>
                    <a:bodyPr/>
                    <a:lstStyle/>
                    <a:p>
                      <a:pPr algn="just" fontAlgn="t"/>
                      <a:r>
                        <a:rPr lang="en-MY" sz="1300">
                          <a:solidFill>
                            <a:srgbClr val="333333"/>
                          </a:solidFill>
                          <a:effectLst/>
                          <a:latin typeface="inter-regular"/>
                        </a:rPr>
                        <a:t>Google gives preferences to the HTTPS as HTTPS websites are secure websites.</a:t>
                      </a:r>
                    </a:p>
                  </a:txBody>
                  <a:tcPr marL="52936" marR="52936" marT="52936" marB="52936">
                    <a:lnL w="9525" cap="flat" cmpd="sng" algn="ctr">
                      <a:solidFill>
                        <a:srgbClr val="C7CCBE"/>
                      </a:solidFill>
                      <a:prstDash val="solid"/>
                      <a:round/>
                      <a:headEnd type="none" w="med" len="med"/>
                      <a:tailEnd type="none" w="med" len="med"/>
                    </a:lnL>
                    <a:lnR w="9525" cap="flat" cmpd="sng" algn="ctr">
                      <a:solidFill>
                        <a:srgbClr val="C7CCBE"/>
                      </a:solidFill>
                      <a:prstDash val="solid"/>
                      <a:round/>
                      <a:headEnd type="none" w="med" len="med"/>
                      <a:tailEnd type="none" w="med" len="med"/>
                    </a:lnR>
                    <a:lnT w="9525" cap="flat" cmpd="sng" algn="ctr">
                      <a:solidFill>
                        <a:srgbClr val="C7CCBE"/>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EFF1EB"/>
                    </a:solidFill>
                  </a:tcPr>
                </a:tc>
                <a:extLst>
                  <a:ext uri="{0D108BD9-81ED-4DB2-BD59-A6C34878D82A}">
                    <a16:rowId xmlns:a16="http://schemas.microsoft.com/office/drawing/2014/main" val="3179716907"/>
                  </a:ext>
                </a:extLst>
              </a:tr>
              <a:tr h="657961">
                <a:tc>
                  <a:txBody>
                    <a:bodyPr/>
                    <a:lstStyle/>
                    <a:p>
                      <a:pPr algn="just" fontAlgn="t"/>
                      <a:r>
                        <a:rPr lang="en-MY" sz="1300" dirty="0">
                          <a:solidFill>
                            <a:srgbClr val="333333"/>
                          </a:solidFill>
                          <a:effectLst/>
                          <a:latin typeface="inter-regular"/>
                        </a:rPr>
                        <a:t>The page loading speed is fast.</a:t>
                      </a:r>
                    </a:p>
                  </a:txBody>
                  <a:tcPr marL="52936" marR="52936" marT="52936" marB="52936">
                    <a:lnL w="9525" cap="flat" cmpd="sng" algn="ctr">
                      <a:solidFill>
                        <a:srgbClr val="C7CCBE"/>
                      </a:solidFill>
                      <a:prstDash val="solid"/>
                      <a:round/>
                      <a:headEnd type="none" w="med" len="med"/>
                      <a:tailEnd type="none" w="med" len="med"/>
                    </a:lnL>
                    <a:lnR w="9525" cap="flat" cmpd="sng" algn="ctr">
                      <a:solidFill>
                        <a:srgbClr val="C7CCBE"/>
                      </a:solidFill>
                      <a:prstDash val="solid"/>
                      <a:round/>
                      <a:headEnd type="none" w="med" len="med"/>
                      <a:tailEnd type="none" w="med" len="med"/>
                    </a:lnR>
                    <a:lnT w="9525" cap="flat" cmpd="sng" algn="ctr">
                      <a:solidFill>
                        <a:srgbClr val="C7CCBE"/>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FFFFFF"/>
                    </a:solidFill>
                  </a:tcPr>
                </a:tc>
                <a:tc>
                  <a:txBody>
                    <a:bodyPr/>
                    <a:lstStyle/>
                    <a:p>
                      <a:pPr algn="just" fontAlgn="t"/>
                      <a:r>
                        <a:rPr lang="en-MY" sz="1300" dirty="0">
                          <a:solidFill>
                            <a:srgbClr val="333333"/>
                          </a:solidFill>
                          <a:effectLst/>
                          <a:latin typeface="inter-regular"/>
                        </a:rPr>
                        <a:t>The page loading speed is slow as compared to HTTP because of the additional feature that it supports, i.e., security.</a:t>
                      </a:r>
                    </a:p>
                  </a:txBody>
                  <a:tcPr marL="52936" marR="52936" marT="52936" marB="52936">
                    <a:lnL w="9525" cap="flat" cmpd="sng" algn="ctr">
                      <a:solidFill>
                        <a:srgbClr val="C7CCBE"/>
                      </a:solidFill>
                      <a:prstDash val="solid"/>
                      <a:round/>
                      <a:headEnd type="none" w="med" len="med"/>
                      <a:tailEnd type="none" w="med" len="med"/>
                    </a:lnL>
                    <a:lnR w="9525" cap="flat" cmpd="sng" algn="ctr">
                      <a:solidFill>
                        <a:srgbClr val="C7CCBE"/>
                      </a:solidFill>
                      <a:prstDash val="solid"/>
                      <a:round/>
                      <a:headEnd type="none" w="med" len="med"/>
                      <a:tailEnd type="none" w="med" len="med"/>
                    </a:lnR>
                    <a:lnT w="9525" cap="flat" cmpd="sng" algn="ctr">
                      <a:solidFill>
                        <a:srgbClr val="C7CCBE"/>
                      </a:solidFill>
                      <a:prstDash val="solid"/>
                      <a:round/>
                      <a:headEnd type="none" w="med" len="med"/>
                      <a:tailEnd type="none" w="med" len="med"/>
                    </a:lnT>
                    <a:lnB w="9525" cap="flat" cmpd="sng" algn="ctr">
                      <a:solidFill>
                        <a:srgbClr val="C7CCBE"/>
                      </a:solidFill>
                      <a:prstDash val="solid"/>
                      <a:round/>
                      <a:headEnd type="none" w="med" len="med"/>
                      <a:tailEnd type="none" w="med" len="med"/>
                    </a:lnB>
                    <a:solidFill>
                      <a:srgbClr val="FFFFFF"/>
                    </a:solidFill>
                  </a:tcPr>
                </a:tc>
                <a:extLst>
                  <a:ext uri="{0D108BD9-81ED-4DB2-BD59-A6C34878D82A}">
                    <a16:rowId xmlns:a16="http://schemas.microsoft.com/office/drawing/2014/main" val="1458053318"/>
                  </a:ext>
                </a:extLst>
              </a:tr>
            </a:tbl>
          </a:graphicData>
        </a:graphic>
      </p:graphicFrame>
      <p:pic>
        <p:nvPicPr>
          <p:cNvPr id="3" name="Picture 2">
            <a:extLst>
              <a:ext uri="{FF2B5EF4-FFF2-40B4-BE49-F238E27FC236}">
                <a16:creationId xmlns:a16="http://schemas.microsoft.com/office/drawing/2014/main" id="{157E5ACF-7DF6-DB02-EF9E-17BDEDFCD5D6}"/>
              </a:ext>
            </a:extLst>
          </p:cNvPr>
          <p:cNvPicPr>
            <a:picLocks noChangeAspect="1"/>
          </p:cNvPicPr>
          <p:nvPr/>
        </p:nvPicPr>
        <p:blipFill>
          <a:blip r:embed="rId3"/>
          <a:stretch>
            <a:fillRect/>
          </a:stretch>
        </p:blipFill>
        <p:spPr>
          <a:xfrm>
            <a:off x="0" y="0"/>
            <a:ext cx="9533101" cy="1610200"/>
          </a:xfrm>
          <a:prstGeom prst="rect">
            <a:avLst/>
          </a:prstGeom>
        </p:spPr>
      </p:pic>
      <p:pic>
        <p:nvPicPr>
          <p:cNvPr id="4" name="Picture 3">
            <a:extLst>
              <a:ext uri="{FF2B5EF4-FFF2-40B4-BE49-F238E27FC236}">
                <a16:creationId xmlns:a16="http://schemas.microsoft.com/office/drawing/2014/main" id="{28074F80-DE08-4C1C-A0C1-1EE2E5B5A3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64853"/>
            <a:ext cx="1222425" cy="1096206"/>
          </a:xfrm>
          <a:prstGeom prst="rect">
            <a:avLst/>
          </a:prstGeom>
        </p:spPr>
      </p:pic>
      <p:pic>
        <p:nvPicPr>
          <p:cNvPr id="5" name="Picture 4">
            <a:extLst>
              <a:ext uri="{FF2B5EF4-FFF2-40B4-BE49-F238E27FC236}">
                <a16:creationId xmlns:a16="http://schemas.microsoft.com/office/drawing/2014/main" id="{29D0C292-4ABD-87E5-1F1F-83175526ED76}"/>
              </a:ext>
            </a:extLst>
          </p:cNvPr>
          <p:cNvPicPr>
            <a:picLocks noChangeAspect="1"/>
          </p:cNvPicPr>
          <p:nvPr/>
        </p:nvPicPr>
        <p:blipFill>
          <a:blip r:embed="rId5"/>
          <a:stretch>
            <a:fillRect/>
          </a:stretch>
        </p:blipFill>
        <p:spPr>
          <a:xfrm>
            <a:off x="2428153" y="6208118"/>
            <a:ext cx="9902229" cy="204838"/>
          </a:xfrm>
          <a:prstGeom prst="rect">
            <a:avLst/>
          </a:prstGeom>
        </p:spPr>
      </p:pic>
      <p:sp>
        <p:nvSpPr>
          <p:cNvPr id="6" name="TextBox 5">
            <a:extLst>
              <a:ext uri="{FF2B5EF4-FFF2-40B4-BE49-F238E27FC236}">
                <a16:creationId xmlns:a16="http://schemas.microsoft.com/office/drawing/2014/main" id="{783043A5-1D4D-FA0A-6149-D9F410D6871C}"/>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BB8B108C-A15C-1EA2-A8D4-654F702C6539}"/>
              </a:ext>
            </a:extLst>
          </p:cNvPr>
          <p:cNvSpPr txBox="1"/>
          <p:nvPr/>
        </p:nvSpPr>
        <p:spPr>
          <a:xfrm>
            <a:off x="2658899" y="461453"/>
            <a:ext cx="6204096" cy="1200329"/>
          </a:xfrm>
          <a:prstGeom prst="rect">
            <a:avLst/>
          </a:prstGeom>
          <a:noFill/>
        </p:spPr>
        <p:txBody>
          <a:bodyPr wrap="square">
            <a:spAutoFit/>
          </a:bodyPr>
          <a:lstStyle/>
          <a:p>
            <a:r>
              <a:rPr lang="en-MY" sz="2400" dirty="0">
                <a:solidFill>
                  <a:schemeClr val="bg1"/>
                </a:solidFill>
              </a:rPr>
              <a:t>HTTPs (cont. )</a:t>
            </a:r>
            <a:br>
              <a:rPr lang="en-MY" sz="2400" dirty="0">
                <a:solidFill>
                  <a:schemeClr val="bg1"/>
                </a:solidFill>
              </a:rPr>
            </a:br>
            <a:r>
              <a:rPr lang="en-MY" sz="2400" dirty="0">
                <a:solidFill>
                  <a:schemeClr val="bg1"/>
                </a:solidFill>
              </a:rPr>
              <a:t>HTTPs vs HTTP</a:t>
            </a:r>
          </a:p>
          <a:p>
            <a:endParaRPr lang="en-MY" sz="2400" dirty="0">
              <a:solidFill>
                <a:schemeClr val="bg1"/>
              </a:solidFill>
            </a:endParaRPr>
          </a:p>
        </p:txBody>
      </p:sp>
      <p:sp>
        <p:nvSpPr>
          <p:cNvPr id="9" name="Slide Number Placeholder 8">
            <a:extLst>
              <a:ext uri="{FF2B5EF4-FFF2-40B4-BE49-F238E27FC236}">
                <a16:creationId xmlns:a16="http://schemas.microsoft.com/office/drawing/2014/main" id="{65C441FC-A0C8-F35F-1F2A-DFB925017694}"/>
              </a:ext>
            </a:extLst>
          </p:cNvPr>
          <p:cNvSpPr>
            <a:spLocks noGrp="1"/>
          </p:cNvSpPr>
          <p:nvPr>
            <p:ph type="sldNum" sz="quarter" idx="12"/>
          </p:nvPr>
        </p:nvSpPr>
        <p:spPr/>
        <p:txBody>
          <a:bodyPr/>
          <a:lstStyle/>
          <a:p>
            <a:fld id="{720AAE3E-BBAC-47F7-BC9E-0149C11A20BA}" type="slidenum">
              <a:rPr lang="en-US" smtClean="0"/>
              <a:t>36</a:t>
            </a:fld>
            <a:endParaRPr lang="en-US"/>
          </a:p>
        </p:txBody>
      </p:sp>
    </p:spTree>
    <p:extLst>
      <p:ext uri="{BB962C8B-B14F-4D97-AF65-F5344CB8AC3E}">
        <p14:creationId xmlns:p14="http://schemas.microsoft.com/office/powerpoint/2010/main" val="9537471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5D46EBD-1F7C-F215-D189-F451F27098BA}"/>
              </a:ext>
            </a:extLst>
          </p:cNvPr>
          <p:cNvSpPr txBox="1"/>
          <p:nvPr/>
        </p:nvSpPr>
        <p:spPr>
          <a:xfrm>
            <a:off x="1584959" y="2245864"/>
            <a:ext cx="7384869" cy="2031325"/>
          </a:xfrm>
          <a:prstGeom prst="rect">
            <a:avLst/>
          </a:prstGeom>
          <a:noFill/>
        </p:spPr>
        <p:txBody>
          <a:bodyPr wrap="square">
            <a:spAutoFit/>
          </a:bodyPr>
          <a:lstStyle/>
          <a:p>
            <a:r>
              <a:rPr lang="en-US" dirty="0"/>
              <a:t>Understanding Public Key Infrastructure (PKI) An RSA Data Security White Paper. </a:t>
            </a:r>
            <a:r>
              <a:rPr lang="en-US" dirty="0">
                <a:hlinkClick r:id="rId2"/>
              </a:rPr>
              <a:t>https://paper.bobylive.com/System/understanding_pki.pdf</a:t>
            </a:r>
            <a:endParaRPr lang="ar-SA" dirty="0"/>
          </a:p>
          <a:p>
            <a:br>
              <a:rPr lang="ar-SA" dirty="0">
                <a:solidFill>
                  <a:srgbClr val="222222"/>
                </a:solidFill>
                <a:latin typeface="Arial" panose="020B0604020202020204" pitchFamily="34" charset="0"/>
              </a:rPr>
            </a:br>
            <a:r>
              <a:rPr lang="en-MY" dirty="0">
                <a:solidFill>
                  <a:srgbClr val="222222"/>
                </a:solidFill>
                <a:latin typeface="Arial" panose="020B0604020202020204" pitchFamily="34" charset="0"/>
              </a:rPr>
              <a:t>Stallings, W. (2006). Cryptography and network security principles and practices 4th edition</a:t>
            </a:r>
            <a:br>
              <a:rPr lang="en-MY" dirty="0">
                <a:solidFill>
                  <a:srgbClr val="222222"/>
                </a:solidFill>
                <a:latin typeface="Arial" panose="020B0604020202020204" pitchFamily="34" charset="0"/>
              </a:rPr>
            </a:br>
            <a:endParaRPr lang="en-MY" dirty="0">
              <a:solidFill>
                <a:srgbClr val="222222"/>
              </a:solidFill>
              <a:latin typeface="Arial" panose="020B0604020202020204" pitchFamily="34" charset="0"/>
            </a:endParaRPr>
          </a:p>
          <a:p>
            <a:endParaRPr lang="en-US" dirty="0"/>
          </a:p>
        </p:txBody>
      </p:sp>
      <p:sp>
        <p:nvSpPr>
          <p:cNvPr id="2" name="Slide Number Placeholder 1">
            <a:extLst>
              <a:ext uri="{FF2B5EF4-FFF2-40B4-BE49-F238E27FC236}">
                <a16:creationId xmlns:a16="http://schemas.microsoft.com/office/drawing/2014/main" id="{3E8F2FB1-8989-071C-C4C0-FBC9D9CAE2D8}"/>
              </a:ext>
            </a:extLst>
          </p:cNvPr>
          <p:cNvSpPr>
            <a:spLocks noGrp="1"/>
          </p:cNvSpPr>
          <p:nvPr>
            <p:ph type="sldNum" sz="quarter" idx="12"/>
          </p:nvPr>
        </p:nvSpPr>
        <p:spPr/>
        <p:txBody>
          <a:bodyPr/>
          <a:lstStyle/>
          <a:p>
            <a:fld id="{FDED41F8-FC0F-4085-8150-313B6CF05213}" type="slidenum">
              <a:rPr lang="en-US" smtClean="0"/>
              <a:t>37</a:t>
            </a:fld>
            <a:endParaRPr lang="en-US"/>
          </a:p>
        </p:txBody>
      </p:sp>
      <p:pic>
        <p:nvPicPr>
          <p:cNvPr id="4" name="Picture 3">
            <a:extLst>
              <a:ext uri="{FF2B5EF4-FFF2-40B4-BE49-F238E27FC236}">
                <a16:creationId xmlns:a16="http://schemas.microsoft.com/office/drawing/2014/main" id="{F46E54A5-ABD0-79F2-F86B-A72A7B63833A}"/>
              </a:ext>
            </a:extLst>
          </p:cNvPr>
          <p:cNvPicPr>
            <a:picLocks noChangeAspect="1"/>
          </p:cNvPicPr>
          <p:nvPr/>
        </p:nvPicPr>
        <p:blipFill>
          <a:blip r:embed="rId3"/>
          <a:stretch>
            <a:fillRect/>
          </a:stretch>
        </p:blipFill>
        <p:spPr>
          <a:xfrm>
            <a:off x="17815" y="0"/>
            <a:ext cx="9533101" cy="1610200"/>
          </a:xfrm>
          <a:prstGeom prst="rect">
            <a:avLst/>
          </a:prstGeom>
        </p:spPr>
      </p:pic>
      <p:sp>
        <p:nvSpPr>
          <p:cNvPr id="5" name="TextBox 4">
            <a:extLst>
              <a:ext uri="{FF2B5EF4-FFF2-40B4-BE49-F238E27FC236}">
                <a16:creationId xmlns:a16="http://schemas.microsoft.com/office/drawing/2014/main" id="{BDB2E8A4-4AAD-670D-5603-68138FD1E465}"/>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5FA5B0C0-A21F-6DDF-4412-5452CB71EBF4}"/>
              </a:ext>
            </a:extLst>
          </p:cNvPr>
          <p:cNvSpPr txBox="1"/>
          <p:nvPr/>
        </p:nvSpPr>
        <p:spPr>
          <a:xfrm>
            <a:off x="2506063" y="574267"/>
            <a:ext cx="1629998" cy="461665"/>
          </a:xfrm>
          <a:prstGeom prst="rect">
            <a:avLst/>
          </a:prstGeom>
          <a:noFill/>
        </p:spPr>
        <p:txBody>
          <a:bodyPr wrap="none" rtlCol="0">
            <a:spAutoFit/>
          </a:bodyPr>
          <a:lstStyle/>
          <a:p>
            <a:r>
              <a:rPr lang="en-US" sz="2400" dirty="0">
                <a:solidFill>
                  <a:schemeClr val="bg1"/>
                </a:solidFill>
              </a:rPr>
              <a:t>References </a:t>
            </a:r>
          </a:p>
        </p:txBody>
      </p:sp>
    </p:spTree>
    <p:extLst>
      <p:ext uri="{BB962C8B-B14F-4D97-AF65-F5344CB8AC3E}">
        <p14:creationId xmlns:p14="http://schemas.microsoft.com/office/powerpoint/2010/main" val="19408711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Content Placeholder 2"/>
          <p:cNvSpPr>
            <a:spLocks noGrp="1"/>
          </p:cNvSpPr>
          <p:nvPr>
            <p:ph idx="1"/>
          </p:nvPr>
        </p:nvSpPr>
        <p:spPr>
          <a:xfrm>
            <a:off x="613246" y="2564140"/>
            <a:ext cx="5888960" cy="1729719"/>
          </a:xfrm>
        </p:spPr>
        <p:txBody>
          <a:bodyPr>
            <a:normAutofit fontScale="92500" lnSpcReduction="20000"/>
          </a:bodyPr>
          <a:lstStyle/>
          <a:p>
            <a:pPr marL="0" indent="0" algn="ctr">
              <a:buNone/>
            </a:pPr>
            <a:r>
              <a:rPr lang="en-MY" sz="13800" b="1" dirty="0">
                <a:solidFill>
                  <a:schemeClr val="accent1">
                    <a:lumMod val="50000"/>
                    <a:alpha val="60000"/>
                  </a:schemeClr>
                </a:solidFill>
                <a:latin typeface="Edwardian Script ITC" panose="030303020407070D0804" pitchFamily="66" charset="0"/>
                <a:ea typeface="Cambria" panose="02040503050406030204" pitchFamily="18" charset="0"/>
              </a:rPr>
              <a:t>Thank you</a:t>
            </a:r>
          </a:p>
        </p:txBody>
      </p:sp>
      <p:pic>
        <p:nvPicPr>
          <p:cNvPr id="38" name="Graphic 37" descr="Handshake">
            <a:extLst>
              <a:ext uri="{FF2B5EF4-FFF2-40B4-BE49-F238E27FC236}">
                <a16:creationId xmlns:a16="http://schemas.microsoft.com/office/drawing/2014/main" id="{BB27E4C3-D55C-4F23-BB03-C111E11930D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499994" y="1608058"/>
            <a:ext cx="3240000" cy="3240000"/>
          </a:xfrm>
          <a:prstGeom prst="rect">
            <a:avLst/>
          </a:prstGeom>
        </p:spPr>
      </p:pic>
      <p:sp>
        <p:nvSpPr>
          <p:cNvPr id="2" name="Slide Number Placeholder 1">
            <a:extLst>
              <a:ext uri="{FF2B5EF4-FFF2-40B4-BE49-F238E27FC236}">
                <a16:creationId xmlns:a16="http://schemas.microsoft.com/office/drawing/2014/main" id="{F84056B8-9B65-A82A-3673-185EA06B816D}"/>
              </a:ext>
            </a:extLst>
          </p:cNvPr>
          <p:cNvSpPr>
            <a:spLocks noGrp="1"/>
          </p:cNvSpPr>
          <p:nvPr>
            <p:ph type="sldNum" sz="quarter" idx="12"/>
          </p:nvPr>
        </p:nvSpPr>
        <p:spPr/>
        <p:txBody>
          <a:bodyPr/>
          <a:lstStyle/>
          <a:p>
            <a:fld id="{720AAE3E-BBAC-47F7-BC9E-0149C11A20BA}" type="slidenum">
              <a:rPr lang="en-US" smtClean="0"/>
              <a:t>38</a:t>
            </a:fld>
            <a:endParaRPr lang="en-US"/>
          </a:p>
        </p:txBody>
      </p:sp>
    </p:spTree>
    <p:extLst>
      <p:ext uri="{BB962C8B-B14F-4D97-AF65-F5344CB8AC3E}">
        <p14:creationId xmlns:p14="http://schemas.microsoft.com/office/powerpoint/2010/main" val="24068774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1510</TotalTime>
  <Words>2635</Words>
  <Application>Microsoft Office PowerPoint</Application>
  <PresentationFormat>Widescreen</PresentationFormat>
  <Paragraphs>373</Paragraphs>
  <Slides>38</Slides>
  <Notes>24</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38</vt:i4>
      </vt:variant>
    </vt:vector>
  </HeadingPairs>
  <TitlesOfParts>
    <vt:vector size="53" baseType="lpstr">
      <vt:lpstr>Arial</vt:lpstr>
      <vt:lpstr>Arial</vt:lpstr>
      <vt:lpstr>Calibri</vt:lpstr>
      <vt:lpstr>Calibri Light</vt:lpstr>
      <vt:lpstr>Cambria</vt:lpstr>
      <vt:lpstr>Comic Sans MS</vt:lpstr>
      <vt:lpstr>Courier New</vt:lpstr>
      <vt:lpstr>Edwardian Script ITC</vt:lpstr>
      <vt:lpstr>inter-regular</vt:lpstr>
      <vt:lpstr>Tajawal Medium</vt:lpstr>
      <vt:lpstr>times new roman</vt:lpstr>
      <vt:lpstr>verdana</vt:lpstr>
      <vt:lpstr>Wingdings</vt:lpstr>
      <vt:lpstr>ZapfDingbats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Mohammed F.R. Anbar</dc:creator>
  <cp:lastModifiedBy>mohammed anbar</cp:lastModifiedBy>
  <cp:revision>440</cp:revision>
  <dcterms:created xsi:type="dcterms:W3CDTF">2022-09-16T03:47:21Z</dcterms:created>
  <dcterms:modified xsi:type="dcterms:W3CDTF">2022-11-20T11:18:47Z</dcterms:modified>
</cp:coreProperties>
</file>