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2.xml" ContentType="application/vnd.openxmlformats-officedocument.theme+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65" r:id="rId1"/>
    <p:sldMasterId id="2147483683" r:id="rId2"/>
    <p:sldMasterId id="2147483701" r:id="rId3"/>
  </p:sldMasterIdLst>
  <p:notesMasterIdLst>
    <p:notesMasterId r:id="rId59"/>
  </p:notesMasterIdLst>
  <p:sldIdLst>
    <p:sldId id="480" r:id="rId4"/>
    <p:sldId id="303" r:id="rId5"/>
    <p:sldId id="680" r:id="rId6"/>
    <p:sldId id="276" r:id="rId7"/>
    <p:sldId id="554" r:id="rId8"/>
    <p:sldId id="512" r:id="rId9"/>
    <p:sldId id="509" r:id="rId10"/>
    <p:sldId id="568" r:id="rId11"/>
    <p:sldId id="569" r:id="rId12"/>
    <p:sldId id="576" r:id="rId13"/>
    <p:sldId id="577" r:id="rId14"/>
    <p:sldId id="579" r:id="rId15"/>
    <p:sldId id="671" r:id="rId16"/>
    <p:sldId id="672" r:id="rId17"/>
    <p:sldId id="673" r:id="rId18"/>
    <p:sldId id="674" r:id="rId19"/>
    <p:sldId id="675" r:id="rId20"/>
    <p:sldId id="676" r:id="rId21"/>
    <p:sldId id="677" r:id="rId22"/>
    <p:sldId id="678" r:id="rId23"/>
    <p:sldId id="679" r:id="rId24"/>
    <p:sldId id="522" r:id="rId25"/>
    <p:sldId id="526" r:id="rId26"/>
    <p:sldId id="530" r:id="rId27"/>
    <p:sldId id="557" r:id="rId28"/>
    <p:sldId id="570" r:id="rId29"/>
    <p:sldId id="572" r:id="rId30"/>
    <p:sldId id="574" r:id="rId31"/>
    <p:sldId id="571" r:id="rId32"/>
    <p:sldId id="558" r:id="rId33"/>
    <p:sldId id="532" r:id="rId34"/>
    <p:sldId id="533" r:id="rId35"/>
    <p:sldId id="534" r:id="rId36"/>
    <p:sldId id="535" r:id="rId37"/>
    <p:sldId id="537" r:id="rId38"/>
    <p:sldId id="538" r:id="rId39"/>
    <p:sldId id="540" r:id="rId40"/>
    <p:sldId id="541" r:id="rId41"/>
    <p:sldId id="550" r:id="rId42"/>
    <p:sldId id="543" r:id="rId43"/>
    <p:sldId id="545" r:id="rId44"/>
    <p:sldId id="546" r:id="rId45"/>
    <p:sldId id="547" r:id="rId46"/>
    <p:sldId id="548" r:id="rId47"/>
    <p:sldId id="551" r:id="rId48"/>
    <p:sldId id="575" r:id="rId49"/>
    <p:sldId id="559" r:id="rId50"/>
    <p:sldId id="560" r:id="rId51"/>
    <p:sldId id="567" r:id="rId52"/>
    <p:sldId id="565" r:id="rId53"/>
    <p:sldId id="564" r:id="rId54"/>
    <p:sldId id="563" r:id="rId55"/>
    <p:sldId id="562" r:id="rId56"/>
    <p:sldId id="561" r:id="rId57"/>
    <p:sldId id="549"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680"/>
            <p14:sldId id="276"/>
            <p14:sldId id="554"/>
            <p14:sldId id="512"/>
            <p14:sldId id="509"/>
            <p14:sldId id="568"/>
            <p14:sldId id="569"/>
            <p14:sldId id="576"/>
            <p14:sldId id="577"/>
            <p14:sldId id="579"/>
            <p14:sldId id="671"/>
            <p14:sldId id="672"/>
            <p14:sldId id="673"/>
            <p14:sldId id="674"/>
            <p14:sldId id="675"/>
            <p14:sldId id="676"/>
            <p14:sldId id="677"/>
            <p14:sldId id="678"/>
            <p14:sldId id="679"/>
            <p14:sldId id="522"/>
            <p14:sldId id="526"/>
            <p14:sldId id="530"/>
            <p14:sldId id="557"/>
            <p14:sldId id="570"/>
            <p14:sldId id="572"/>
            <p14:sldId id="574"/>
            <p14:sldId id="571"/>
            <p14:sldId id="558"/>
            <p14:sldId id="532"/>
            <p14:sldId id="533"/>
            <p14:sldId id="534"/>
            <p14:sldId id="535"/>
            <p14:sldId id="537"/>
            <p14:sldId id="538"/>
            <p14:sldId id="540"/>
            <p14:sldId id="541"/>
            <p14:sldId id="550"/>
            <p14:sldId id="543"/>
            <p14:sldId id="545"/>
            <p14:sldId id="546"/>
            <p14:sldId id="547"/>
            <p14:sldId id="548"/>
            <p14:sldId id="551"/>
            <p14:sldId id="575"/>
            <p14:sldId id="559"/>
            <p14:sldId id="560"/>
            <p14:sldId id="567"/>
            <p14:sldId id="565"/>
            <p14:sldId id="564"/>
            <p14:sldId id="563"/>
            <p14:sldId id="562"/>
            <p14:sldId id="561"/>
            <p14:sldId id="5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3" d="100"/>
          <a:sy n="53" d="100"/>
        </p:scale>
        <p:origin x="96" y="21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5" Type="http://schemas.openxmlformats.org/officeDocument/2006/relationships/slide" Target="slides/slide2.xml"/><Relationship Id="rId61" Type="http://schemas.openxmlformats.org/officeDocument/2006/relationships/viewProps" Target="viewProps.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notesMaster" Target="notesMasters/notesMaster1.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074332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45683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704126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27298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5/15/2024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410240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5/15/2024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524057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5/15/2024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245872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763229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908394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587830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542458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40647942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571350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935756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10662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118424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5/15/2024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78988185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5/15/2024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56574108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5/15/2024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89215260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5/15/2024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22327782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5/15/2024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44424255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5/15/2024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02156411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5/15/2024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86078715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5/15/2024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56802939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5/15/2024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35900567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5/15/2024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24575009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5/15/2024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18527223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06835229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52685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58354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734093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789837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73460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A0BF8-6686-4F02-AB36-9614142B369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3B406FE-1165-421C-8D35-96F0CFEA6D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A7B22AA-13F6-430C-B5C3-3ED6A1325F28}"/>
              </a:ext>
            </a:extLst>
          </p:cNvPr>
          <p:cNvSpPr>
            <a:spLocks noGrp="1"/>
          </p:cNvSpPr>
          <p:nvPr>
            <p:ph type="dt" sz="half" idx="10"/>
          </p:nvPr>
        </p:nvSpPr>
        <p:spPr/>
        <p:txBody>
          <a:bodyPr/>
          <a:lstStyle/>
          <a:p>
            <a:fld id="{1661375A-C223-44C8-917C-F7C3A1BCD50F}" type="datetimeFigureOut">
              <a:rPr lang="en-GB" smtClean="0"/>
              <a:t>15/05/2024</a:t>
            </a:fld>
            <a:endParaRPr lang="en-GB"/>
          </a:p>
        </p:txBody>
      </p:sp>
      <p:sp>
        <p:nvSpPr>
          <p:cNvPr id="5" name="Footer Placeholder 4">
            <a:extLst>
              <a:ext uri="{FF2B5EF4-FFF2-40B4-BE49-F238E27FC236}">
                <a16:creationId xmlns:a16="http://schemas.microsoft.com/office/drawing/2014/main" id="{12FB799C-1B8A-42C0-AD53-6DBEF2EC7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D8C035E-958A-44D5-9920-E77375E90336}"/>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148110967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628C7A-67F3-4CAD-9852-569FF656AD4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D1E717F-25DD-4AF6-8E4C-C3F0B7258767}"/>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EB9BF79-C6C8-4A28-B317-36AB52011BBD}"/>
              </a:ext>
            </a:extLst>
          </p:cNvPr>
          <p:cNvSpPr>
            <a:spLocks noGrp="1"/>
          </p:cNvSpPr>
          <p:nvPr>
            <p:ph type="dt" sz="half" idx="10"/>
          </p:nvPr>
        </p:nvSpPr>
        <p:spPr/>
        <p:txBody>
          <a:bodyPr/>
          <a:lstStyle/>
          <a:p>
            <a:fld id="{1661375A-C223-44C8-917C-F7C3A1BCD50F}" type="datetimeFigureOut">
              <a:rPr lang="en-GB" smtClean="0"/>
              <a:t>15/05/2024</a:t>
            </a:fld>
            <a:endParaRPr lang="en-GB"/>
          </a:p>
        </p:txBody>
      </p:sp>
      <p:sp>
        <p:nvSpPr>
          <p:cNvPr id="5" name="Footer Placeholder 4">
            <a:extLst>
              <a:ext uri="{FF2B5EF4-FFF2-40B4-BE49-F238E27FC236}">
                <a16:creationId xmlns:a16="http://schemas.microsoft.com/office/drawing/2014/main" id="{A052C1D1-F1BF-42DD-A7C6-2ED272DF8A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05916BF-016F-4056-985B-466516E68445}"/>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3048426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9FAECB-6827-4D91-8EB5-800DD8EA28F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3CEBD6D-8344-4937-9A0D-E2DBE531B3F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0598055-7F4B-4E57-92A1-C43CE07ED7D1}"/>
              </a:ext>
            </a:extLst>
          </p:cNvPr>
          <p:cNvSpPr>
            <a:spLocks noGrp="1"/>
          </p:cNvSpPr>
          <p:nvPr>
            <p:ph type="dt" sz="half" idx="10"/>
          </p:nvPr>
        </p:nvSpPr>
        <p:spPr/>
        <p:txBody>
          <a:bodyPr/>
          <a:lstStyle/>
          <a:p>
            <a:fld id="{1661375A-C223-44C8-917C-F7C3A1BCD50F}" type="datetimeFigureOut">
              <a:rPr lang="en-GB" smtClean="0"/>
              <a:t>15/05/2024</a:t>
            </a:fld>
            <a:endParaRPr lang="en-GB"/>
          </a:p>
        </p:txBody>
      </p:sp>
      <p:sp>
        <p:nvSpPr>
          <p:cNvPr id="5" name="Footer Placeholder 4">
            <a:extLst>
              <a:ext uri="{FF2B5EF4-FFF2-40B4-BE49-F238E27FC236}">
                <a16:creationId xmlns:a16="http://schemas.microsoft.com/office/drawing/2014/main" id="{0BC8293C-337A-46B9-801C-405BA28F919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FE3A87-6EF6-4E32-958D-D3BDE968EC61}"/>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184732769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9C1E4F-8411-4152-A040-45E4E38D465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C93C882-D441-40BC-AAB7-FB3EF79F6F5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80FF742-A50B-4EB6-86AE-E67F120A5B6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ACB9172-F4DE-4657-A074-EF8778EE7E7D}"/>
              </a:ext>
            </a:extLst>
          </p:cNvPr>
          <p:cNvSpPr>
            <a:spLocks noGrp="1"/>
          </p:cNvSpPr>
          <p:nvPr>
            <p:ph type="dt" sz="half" idx="10"/>
          </p:nvPr>
        </p:nvSpPr>
        <p:spPr/>
        <p:txBody>
          <a:bodyPr/>
          <a:lstStyle/>
          <a:p>
            <a:fld id="{1661375A-C223-44C8-917C-F7C3A1BCD50F}" type="datetimeFigureOut">
              <a:rPr lang="en-GB" smtClean="0"/>
              <a:t>15/05/2024</a:t>
            </a:fld>
            <a:endParaRPr lang="en-GB"/>
          </a:p>
        </p:txBody>
      </p:sp>
      <p:sp>
        <p:nvSpPr>
          <p:cNvPr id="6" name="Footer Placeholder 5">
            <a:extLst>
              <a:ext uri="{FF2B5EF4-FFF2-40B4-BE49-F238E27FC236}">
                <a16:creationId xmlns:a16="http://schemas.microsoft.com/office/drawing/2014/main" id="{77507DBE-C8F7-423C-9124-EE7B3D22E36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881AC0B-71D5-43A5-AD86-9668B4D92263}"/>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265762174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C204D3-549C-4770-B620-7E3D4678A94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4306D22-9474-474E-A4DD-36D304E576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AD9ED9F3-E75B-4CB6-9C20-44656AF0159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2AB8604-4E78-4EF6-AF81-B832751C75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4C7266C-4F95-4B63-B8A4-5D430A6FCB5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DA605C0-AC58-49C3-BFDA-E7ADCFC7B8CA}"/>
              </a:ext>
            </a:extLst>
          </p:cNvPr>
          <p:cNvSpPr>
            <a:spLocks noGrp="1"/>
          </p:cNvSpPr>
          <p:nvPr>
            <p:ph type="dt" sz="half" idx="10"/>
          </p:nvPr>
        </p:nvSpPr>
        <p:spPr/>
        <p:txBody>
          <a:bodyPr/>
          <a:lstStyle/>
          <a:p>
            <a:fld id="{1661375A-C223-44C8-917C-F7C3A1BCD50F}" type="datetimeFigureOut">
              <a:rPr lang="en-GB" smtClean="0"/>
              <a:t>15/05/2024</a:t>
            </a:fld>
            <a:endParaRPr lang="en-GB"/>
          </a:p>
        </p:txBody>
      </p:sp>
      <p:sp>
        <p:nvSpPr>
          <p:cNvPr id="8" name="Footer Placeholder 7">
            <a:extLst>
              <a:ext uri="{FF2B5EF4-FFF2-40B4-BE49-F238E27FC236}">
                <a16:creationId xmlns:a16="http://schemas.microsoft.com/office/drawing/2014/main" id="{A8CDB99B-8E2F-47DA-B6C3-50842D8C3DD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00ACA83-753D-4AEE-B568-755DCF5ED7F7}"/>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186590584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738EDC-8D44-427B-90E0-FBD0FBAC969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8AE544B-A36F-473A-86AF-50F02429182D}"/>
              </a:ext>
            </a:extLst>
          </p:cNvPr>
          <p:cNvSpPr>
            <a:spLocks noGrp="1"/>
          </p:cNvSpPr>
          <p:nvPr>
            <p:ph type="dt" sz="half" idx="10"/>
          </p:nvPr>
        </p:nvSpPr>
        <p:spPr/>
        <p:txBody>
          <a:bodyPr/>
          <a:lstStyle/>
          <a:p>
            <a:fld id="{1661375A-C223-44C8-917C-F7C3A1BCD50F}" type="datetimeFigureOut">
              <a:rPr lang="en-GB" smtClean="0"/>
              <a:t>15/05/2024</a:t>
            </a:fld>
            <a:endParaRPr lang="en-GB"/>
          </a:p>
        </p:txBody>
      </p:sp>
      <p:sp>
        <p:nvSpPr>
          <p:cNvPr id="4" name="Footer Placeholder 3">
            <a:extLst>
              <a:ext uri="{FF2B5EF4-FFF2-40B4-BE49-F238E27FC236}">
                <a16:creationId xmlns:a16="http://schemas.microsoft.com/office/drawing/2014/main" id="{3E6F2748-531A-4318-A370-27EDE490E8C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5AD6E57-F20B-43D2-A268-2449E7D4ADF8}"/>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398201852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CEC2F6E-BB8D-4A07-B873-A379FEAE4F53}"/>
              </a:ext>
            </a:extLst>
          </p:cNvPr>
          <p:cNvSpPr>
            <a:spLocks noGrp="1"/>
          </p:cNvSpPr>
          <p:nvPr>
            <p:ph type="dt" sz="half" idx="10"/>
          </p:nvPr>
        </p:nvSpPr>
        <p:spPr/>
        <p:txBody>
          <a:bodyPr/>
          <a:lstStyle/>
          <a:p>
            <a:fld id="{1661375A-C223-44C8-917C-F7C3A1BCD50F}" type="datetimeFigureOut">
              <a:rPr lang="en-GB" smtClean="0"/>
              <a:t>15/05/2024</a:t>
            </a:fld>
            <a:endParaRPr lang="en-GB"/>
          </a:p>
        </p:txBody>
      </p:sp>
      <p:sp>
        <p:nvSpPr>
          <p:cNvPr id="3" name="Footer Placeholder 2">
            <a:extLst>
              <a:ext uri="{FF2B5EF4-FFF2-40B4-BE49-F238E27FC236}">
                <a16:creationId xmlns:a16="http://schemas.microsoft.com/office/drawing/2014/main" id="{29C64672-2E28-45BB-AB1E-9CA10E90883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33CCF35-5028-4E4D-8F6E-2E2DF0FB4299}"/>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208048922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60471D-7A64-4A50-B9A6-0F3A78088AB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16427B1-871E-4C56-AF97-3F78ADBFA9C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CF52702-EC0A-4FBA-9939-DCF10E412D8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1EDDBB8-93FE-4585-A97D-0E391EE246F7}"/>
              </a:ext>
            </a:extLst>
          </p:cNvPr>
          <p:cNvSpPr>
            <a:spLocks noGrp="1"/>
          </p:cNvSpPr>
          <p:nvPr>
            <p:ph type="dt" sz="half" idx="10"/>
          </p:nvPr>
        </p:nvSpPr>
        <p:spPr/>
        <p:txBody>
          <a:bodyPr/>
          <a:lstStyle/>
          <a:p>
            <a:fld id="{1661375A-C223-44C8-917C-F7C3A1BCD50F}" type="datetimeFigureOut">
              <a:rPr lang="en-GB" smtClean="0"/>
              <a:t>15/05/2024</a:t>
            </a:fld>
            <a:endParaRPr lang="en-GB"/>
          </a:p>
        </p:txBody>
      </p:sp>
      <p:sp>
        <p:nvSpPr>
          <p:cNvPr id="6" name="Footer Placeholder 5">
            <a:extLst>
              <a:ext uri="{FF2B5EF4-FFF2-40B4-BE49-F238E27FC236}">
                <a16:creationId xmlns:a16="http://schemas.microsoft.com/office/drawing/2014/main" id="{2CB77A2A-D97D-4B06-A029-77A3A88DA3E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BF4E011-48A8-486A-BF53-E7C085173F29}"/>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47881036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EA2B76-0D50-4AE7-8E70-B69B2F112A4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E700288-1A1C-45A8-B99A-68E661D708A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8D19D42-4449-4938-BE9F-F8A026382E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15CB693-3AD5-4FB5-9BD7-DDA6EA895AA0}"/>
              </a:ext>
            </a:extLst>
          </p:cNvPr>
          <p:cNvSpPr>
            <a:spLocks noGrp="1"/>
          </p:cNvSpPr>
          <p:nvPr>
            <p:ph type="dt" sz="half" idx="10"/>
          </p:nvPr>
        </p:nvSpPr>
        <p:spPr/>
        <p:txBody>
          <a:bodyPr/>
          <a:lstStyle/>
          <a:p>
            <a:fld id="{1661375A-C223-44C8-917C-F7C3A1BCD50F}" type="datetimeFigureOut">
              <a:rPr lang="en-GB" smtClean="0"/>
              <a:t>15/05/2024</a:t>
            </a:fld>
            <a:endParaRPr lang="en-GB"/>
          </a:p>
        </p:txBody>
      </p:sp>
      <p:sp>
        <p:nvSpPr>
          <p:cNvPr id="6" name="Footer Placeholder 5">
            <a:extLst>
              <a:ext uri="{FF2B5EF4-FFF2-40B4-BE49-F238E27FC236}">
                <a16:creationId xmlns:a16="http://schemas.microsoft.com/office/drawing/2014/main" id="{BB28CAAB-378F-4646-836D-6723AF22695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08A5F22-2F00-4B7E-95E3-D4E37EE6F9BD}"/>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107546183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BE3A36-A7B5-4AED-90CE-DAABE341C72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26DD818-2AC6-4AD8-ADB0-757AE6DE1FE6}"/>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AB561BE-2670-413D-B85D-350DC6A08AAC}"/>
              </a:ext>
            </a:extLst>
          </p:cNvPr>
          <p:cNvSpPr>
            <a:spLocks noGrp="1"/>
          </p:cNvSpPr>
          <p:nvPr>
            <p:ph type="dt" sz="half" idx="10"/>
          </p:nvPr>
        </p:nvSpPr>
        <p:spPr/>
        <p:txBody>
          <a:bodyPr/>
          <a:lstStyle/>
          <a:p>
            <a:fld id="{1661375A-C223-44C8-917C-F7C3A1BCD50F}" type="datetimeFigureOut">
              <a:rPr lang="en-GB" smtClean="0"/>
              <a:t>15/05/2024</a:t>
            </a:fld>
            <a:endParaRPr lang="en-GB"/>
          </a:p>
        </p:txBody>
      </p:sp>
      <p:sp>
        <p:nvSpPr>
          <p:cNvPr id="5" name="Footer Placeholder 4">
            <a:extLst>
              <a:ext uri="{FF2B5EF4-FFF2-40B4-BE49-F238E27FC236}">
                <a16:creationId xmlns:a16="http://schemas.microsoft.com/office/drawing/2014/main" id="{8A7469BC-9B02-4F1D-9332-C52CAA6CD6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8F37A4D-841D-4B35-BD23-CCB82FC1C5BF}"/>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282657804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24028CB-78B2-414A-9948-C32EA4A46C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52AA2E1-9030-407F-A8FB-98BCFFFDF775}"/>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0722082-BED4-46DC-B1C0-9696140EF480}"/>
              </a:ext>
            </a:extLst>
          </p:cNvPr>
          <p:cNvSpPr>
            <a:spLocks noGrp="1"/>
          </p:cNvSpPr>
          <p:nvPr>
            <p:ph type="dt" sz="half" idx="10"/>
          </p:nvPr>
        </p:nvSpPr>
        <p:spPr/>
        <p:txBody>
          <a:bodyPr/>
          <a:lstStyle/>
          <a:p>
            <a:fld id="{1661375A-C223-44C8-917C-F7C3A1BCD50F}" type="datetimeFigureOut">
              <a:rPr lang="en-GB" smtClean="0"/>
              <a:t>15/05/2024</a:t>
            </a:fld>
            <a:endParaRPr lang="en-GB"/>
          </a:p>
        </p:txBody>
      </p:sp>
      <p:sp>
        <p:nvSpPr>
          <p:cNvPr id="5" name="Footer Placeholder 4">
            <a:extLst>
              <a:ext uri="{FF2B5EF4-FFF2-40B4-BE49-F238E27FC236}">
                <a16:creationId xmlns:a16="http://schemas.microsoft.com/office/drawing/2014/main" id="{F9485038-E165-45A4-8C75-C8A3CA8177E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79D7943-C606-446E-B743-3AB1AE587BA9}"/>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28220581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8.xml"/><Relationship Id="rId13" Type="http://schemas.openxmlformats.org/officeDocument/2006/relationships/slideLayout" Target="../slideLayouts/slideLayout33.xml"/><Relationship Id="rId18" Type="http://schemas.openxmlformats.org/officeDocument/2006/relationships/theme" Target="../theme/theme2.xml"/><Relationship Id="rId3" Type="http://schemas.openxmlformats.org/officeDocument/2006/relationships/slideLayout" Target="../slideLayouts/slideLayout23.xml"/><Relationship Id="rId7" Type="http://schemas.openxmlformats.org/officeDocument/2006/relationships/slideLayout" Target="../slideLayouts/slideLayout27.xml"/><Relationship Id="rId12" Type="http://schemas.openxmlformats.org/officeDocument/2006/relationships/slideLayout" Target="../slideLayouts/slideLayout32.xml"/><Relationship Id="rId17" Type="http://schemas.openxmlformats.org/officeDocument/2006/relationships/slideLayout" Target="../slideLayouts/slideLayout37.xml"/><Relationship Id="rId2" Type="http://schemas.openxmlformats.org/officeDocument/2006/relationships/slideLayout" Target="../slideLayouts/slideLayout22.xml"/><Relationship Id="rId16" Type="http://schemas.openxmlformats.org/officeDocument/2006/relationships/slideLayout" Target="../slideLayouts/slideLayout36.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slideLayout" Target="../slideLayouts/slideLayout31.xml"/><Relationship Id="rId5" Type="http://schemas.openxmlformats.org/officeDocument/2006/relationships/slideLayout" Target="../slideLayouts/slideLayout25.xml"/><Relationship Id="rId15" Type="http://schemas.openxmlformats.org/officeDocument/2006/relationships/slideLayout" Target="../slideLayouts/slideLayout35.xml"/><Relationship Id="rId10" Type="http://schemas.openxmlformats.org/officeDocument/2006/relationships/slideLayout" Target="../slideLayouts/slideLayout30.xml"/><Relationship Id="rId19" Type="http://schemas.openxmlformats.org/officeDocument/2006/relationships/image" Target="../media/image1.png"/><Relationship Id="rId4" Type="http://schemas.openxmlformats.org/officeDocument/2006/relationships/slideLayout" Target="../slideLayouts/slideLayout24.xml"/><Relationship Id="rId9" Type="http://schemas.openxmlformats.org/officeDocument/2006/relationships/slideLayout" Target="../slideLayouts/slideLayout29.xml"/><Relationship Id="rId14" Type="http://schemas.openxmlformats.org/officeDocument/2006/relationships/slideLayout" Target="../slideLayouts/slideLayout34.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5.xml"/><Relationship Id="rId3" Type="http://schemas.openxmlformats.org/officeDocument/2006/relationships/slideLayout" Target="../slideLayouts/slideLayout40.xml"/><Relationship Id="rId7" Type="http://schemas.openxmlformats.org/officeDocument/2006/relationships/slideLayout" Target="../slideLayouts/slideLayout44.xml"/><Relationship Id="rId12" Type="http://schemas.openxmlformats.org/officeDocument/2006/relationships/theme" Target="../theme/theme3.xml"/><Relationship Id="rId2" Type="http://schemas.openxmlformats.org/officeDocument/2006/relationships/slideLayout" Target="../slideLayouts/slideLayout39.xml"/><Relationship Id="rId1" Type="http://schemas.openxmlformats.org/officeDocument/2006/relationships/slideLayout" Target="../slideLayouts/slideLayout38.xml"/><Relationship Id="rId6" Type="http://schemas.openxmlformats.org/officeDocument/2006/relationships/slideLayout" Target="../slideLayouts/slideLayout43.xml"/><Relationship Id="rId11" Type="http://schemas.openxmlformats.org/officeDocument/2006/relationships/slideLayout" Target="../slideLayouts/slideLayout48.xml"/><Relationship Id="rId5" Type="http://schemas.openxmlformats.org/officeDocument/2006/relationships/slideLayout" Target="../slideLayouts/slideLayout42.xml"/><Relationship Id="rId10" Type="http://schemas.openxmlformats.org/officeDocument/2006/relationships/slideLayout" Target="../slideLayouts/slideLayout47.xml"/><Relationship Id="rId4" Type="http://schemas.openxmlformats.org/officeDocument/2006/relationships/slideLayout" Target="../slideLayouts/slideLayout41.xml"/><Relationship Id="rId9" Type="http://schemas.openxmlformats.org/officeDocument/2006/relationships/slideLayout" Target="../slideLayouts/slideLayout4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2">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245603266"/>
      </p:ext>
    </p:extLst>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 id="2147483677" r:id="rId12"/>
    <p:sldLayoutId id="2147483678" r:id="rId13"/>
    <p:sldLayoutId id="2147483680" r:id="rId14"/>
    <p:sldLayoutId id="2147483681" r:id="rId15"/>
    <p:sldLayoutId id="2147483682" r:id="rId16"/>
    <p:sldLayoutId id="2147483660" r:id="rId17"/>
    <p:sldLayoutId id="2147483661" r:id="rId18"/>
    <p:sldLayoutId id="2147483663" r:id="rId19"/>
    <p:sldLayoutId id="2147483664" r:id="rId2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5/15/2024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53879725"/>
      </p:ext>
    </p:extLst>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 id="2147483695" r:id="rId12"/>
    <p:sldLayoutId id="2147483696" r:id="rId13"/>
    <p:sldLayoutId id="2147483697" r:id="rId14"/>
    <p:sldLayoutId id="2147483698" r:id="rId15"/>
    <p:sldLayoutId id="2147483699" r:id="rId16"/>
    <p:sldLayoutId id="2147483700"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C73493B-E27E-4DC0-A41A-7E254FDDD4F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B619A8B-408B-4DCB-AC39-AC640BF8562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4A87CC5-FBB1-4FE5-893F-7BD071C75E0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661375A-C223-44C8-917C-F7C3A1BCD50F}" type="datetimeFigureOut">
              <a:rPr lang="en-GB" smtClean="0"/>
              <a:t>15/05/2024</a:t>
            </a:fld>
            <a:endParaRPr lang="en-GB"/>
          </a:p>
        </p:txBody>
      </p:sp>
      <p:sp>
        <p:nvSpPr>
          <p:cNvPr id="5" name="Footer Placeholder 4">
            <a:extLst>
              <a:ext uri="{FF2B5EF4-FFF2-40B4-BE49-F238E27FC236}">
                <a16:creationId xmlns:a16="http://schemas.microsoft.com/office/drawing/2014/main" id="{068E1BCB-E2F2-4D1B-BCFC-521169C8EA8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111173B-B48E-4DCF-8715-58053905491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83841B-0DB4-4C99-B5E5-79625F01DBF7}" type="slidenum">
              <a:rPr lang="en-GB" smtClean="0"/>
              <a:t>‹#›</a:t>
            </a:fld>
            <a:endParaRPr lang="en-GB"/>
          </a:p>
        </p:txBody>
      </p:sp>
    </p:spTree>
    <p:extLst>
      <p:ext uri="{BB962C8B-B14F-4D97-AF65-F5344CB8AC3E}">
        <p14:creationId xmlns:p14="http://schemas.microsoft.com/office/powerpoint/2010/main" val="3881801825"/>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3" Type="http://schemas.openxmlformats.org/officeDocument/2006/relationships/image" Target="../media/image32.png"/><Relationship Id="rId7" Type="http://schemas.openxmlformats.org/officeDocument/2006/relationships/image" Target="../media/image7.svg"/><Relationship Id="rId2" Type="http://schemas.openxmlformats.org/officeDocument/2006/relationships/image" Target="../media/image31.jpeg"/><Relationship Id="rId1" Type="http://schemas.openxmlformats.org/officeDocument/2006/relationships/slideLayout" Target="../slideLayouts/slideLayout36.xml"/><Relationship Id="rId6" Type="http://schemas.openxmlformats.org/officeDocument/2006/relationships/image" Target="../media/image6.png"/><Relationship Id="rId5" Type="http://schemas.openxmlformats.org/officeDocument/2006/relationships/image" Target="../media/image34.png"/><Relationship Id="rId4" Type="http://schemas.openxmlformats.org/officeDocument/2006/relationships/image" Target="../media/image3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94618" y="3794396"/>
            <a:ext cx="5797042" cy="338554"/>
          </a:xfrm>
          <a:prstGeom prst="rect">
            <a:avLst/>
          </a:prstGeom>
          <a:noFill/>
        </p:spPr>
        <p:txBody>
          <a:bodyPr wrap="square" rtlCol="0">
            <a:spAutoFit/>
          </a:bodyPr>
          <a:lstStyle/>
          <a:p>
            <a:r>
              <a:rPr lang="ar-EG" sz="1600" b="1" dirty="0">
                <a:latin typeface="Alexandria" pitchFamily="2" charset="-78"/>
                <a:cs typeface="Alexandria" pitchFamily="2" charset="-78"/>
              </a:rPr>
              <a:t>إعداد د/ميرهان محسن </a:t>
            </a:r>
            <a:endParaRPr lang="en-US" sz="1600" b="1" dirty="0">
              <a:latin typeface="Alexandria" pitchFamily="2" charset="-78"/>
              <a:cs typeface="Alexandria" pitchFamily="2" charset="-78"/>
            </a:endParaRPr>
          </a:p>
        </p:txBody>
      </p:sp>
      <p:sp>
        <p:nvSpPr>
          <p:cNvPr id="31" name="TextBox 30"/>
          <p:cNvSpPr txBox="1"/>
          <p:nvPr/>
        </p:nvSpPr>
        <p:spPr>
          <a:xfrm>
            <a:off x="475302" y="2497454"/>
            <a:ext cx="5620698" cy="400110"/>
          </a:xfrm>
          <a:prstGeom prst="rect">
            <a:avLst/>
          </a:prstGeom>
          <a:noFill/>
        </p:spPr>
        <p:txBody>
          <a:bodyPr wrap="square" rtlCol="0">
            <a:spAutoFit/>
          </a:bodyPr>
          <a:lstStyle/>
          <a:p>
            <a:r>
              <a:rPr lang="ar-BH" sz="2000" b="1" dirty="0">
                <a:latin typeface="Alexandria" pitchFamily="2" charset="-78"/>
                <a:cs typeface="Alexandria" pitchFamily="2" charset="-78"/>
              </a:rPr>
              <a:t>نظريات العلاقات العامة </a:t>
            </a:r>
            <a:endParaRPr lang="en-US" sz="2000" b="1" dirty="0">
              <a:latin typeface="Alexandria" pitchFamily="2" charset="-78"/>
              <a:cs typeface="Alexandria" pitchFamily="2" charset="-78"/>
            </a:endParaRPr>
          </a:p>
        </p:txBody>
      </p:sp>
      <p:sp>
        <p:nvSpPr>
          <p:cNvPr id="34" name="Rectangle: Rounded Corners 33"/>
          <p:cNvSpPr/>
          <p:nvPr/>
        </p:nvSpPr>
        <p:spPr>
          <a:xfrm>
            <a:off x="475302" y="563869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Alexandria" pitchFamily="2" charset="-78"/>
                <a:cs typeface="Alexandria" pitchFamily="2" charset="-78"/>
              </a:rPr>
              <a:t>Lecture </a:t>
            </a:r>
            <a:r>
              <a:rPr lang="ar-BH" sz="2000" b="1" dirty="0">
                <a:solidFill>
                  <a:schemeClr val="bg1"/>
                </a:solidFill>
                <a:latin typeface="Alexandria" pitchFamily="2" charset="-78"/>
                <a:cs typeface="Alexandria" pitchFamily="2" charset="-78"/>
              </a:rPr>
              <a:t>2</a:t>
            </a:r>
            <a:endParaRPr lang="en-US" sz="2000" b="1" dirty="0">
              <a:solidFill>
                <a:schemeClr val="bg1"/>
              </a:solidFill>
              <a:latin typeface="Alexandria" pitchFamily="2" charset="-78"/>
              <a:cs typeface="Alexandria" pitchFamily="2" charset="-78"/>
            </a:endParaRPr>
          </a:p>
        </p:txBody>
      </p:sp>
      <p:sp>
        <p:nvSpPr>
          <p:cNvPr id="46" name="TextBox 45"/>
          <p:cNvSpPr txBox="1"/>
          <p:nvPr/>
        </p:nvSpPr>
        <p:spPr>
          <a:xfrm>
            <a:off x="538246" y="6167863"/>
            <a:ext cx="1128835" cy="400110"/>
          </a:xfrm>
          <a:prstGeom prst="rect">
            <a:avLst/>
          </a:prstGeom>
          <a:noFill/>
        </p:spPr>
        <p:txBody>
          <a:bodyPr wrap="none" rtlCol="0">
            <a:spAutoFit/>
          </a:bodyPr>
          <a:lstStyle/>
          <a:p>
            <a:r>
              <a:rPr lang="en-US" sz="2000" b="1" dirty="0">
                <a:latin typeface="Alexandria" pitchFamily="2" charset="-78"/>
                <a:cs typeface="Alexandria" pitchFamily="2" charset="-78"/>
              </a:rPr>
              <a:t>PRL </a:t>
            </a:r>
            <a:r>
              <a:rPr lang="ar-BH" sz="2000" b="1" dirty="0">
                <a:latin typeface="Alexandria" pitchFamily="2" charset="-78"/>
                <a:cs typeface="Alexandria" pitchFamily="2" charset="-78"/>
              </a:rPr>
              <a:t>611</a:t>
            </a:r>
            <a:endParaRPr lang="en-US" sz="2000" b="1" dirty="0">
              <a:latin typeface="Alexandria" pitchFamily="2" charset="-78"/>
              <a:cs typeface="Alexandria" pitchFamily="2" charset="-78"/>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483734" y="2635679"/>
            <a:ext cx="5708264" cy="400110"/>
          </a:xfrm>
          <a:prstGeom prst="rect">
            <a:avLst/>
          </a:prstGeom>
          <a:noFill/>
        </p:spPr>
        <p:txBody>
          <a:bodyPr wrap="square" rtlCol="0">
            <a:spAutoFit/>
          </a:bodyPr>
          <a:lstStyle/>
          <a:p>
            <a:pPr algn="ctr"/>
            <a:r>
              <a:rPr lang="ar-BH" sz="2000" b="1" i="1" u="sng" dirty="0">
                <a:latin typeface="Alexandria" pitchFamily="2" charset="-78"/>
                <a:cs typeface="Alexandria" pitchFamily="2" charset="-78"/>
              </a:rPr>
              <a:t>نظريات العلاقات العامة الإلكتروينة </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Times New Roman" panose="02020603050405020304" pitchFamily="18" charset="0"/>
                <a:cs typeface="Times New Roman" panose="02020603050405020304" pitchFamily="18" charset="0"/>
              </a:rPr>
              <a:t>Lecture </a:t>
            </a:r>
            <a:r>
              <a:rPr lang="ar-BH" b="1" dirty="0">
                <a:solidFill>
                  <a:schemeClr val="tx1"/>
                </a:solidFill>
                <a:latin typeface="Times New Roman" panose="02020603050405020304" pitchFamily="18" charset="0"/>
                <a:cs typeface="Times New Roman" panose="02020603050405020304" pitchFamily="18" charset="0"/>
              </a:rPr>
              <a:t>2</a:t>
            </a:r>
            <a:endParaRPr lang="en-US" b="1" dirty="0">
              <a:solidFill>
                <a:schemeClr val="tx1"/>
              </a:solidFill>
              <a:latin typeface="Times New Roman" panose="02020603050405020304" pitchFamily="18" charset="0"/>
              <a:cs typeface="Times New Roman" panose="02020603050405020304" pitchFamily="18" charset="0"/>
            </a:endParaRPr>
          </a:p>
        </p:txBody>
      </p:sp>
      <p:sp>
        <p:nvSpPr>
          <p:cNvPr id="11" name="TextBox 10"/>
          <p:cNvSpPr txBox="1"/>
          <p:nvPr/>
        </p:nvSpPr>
        <p:spPr>
          <a:xfrm>
            <a:off x="6370224" y="4802552"/>
            <a:ext cx="1103187" cy="400110"/>
          </a:xfrm>
          <a:prstGeom prst="rect">
            <a:avLst/>
          </a:prstGeom>
          <a:noFill/>
        </p:spPr>
        <p:txBody>
          <a:bodyPr wrap="none" rtlCol="0">
            <a:spAutoFit/>
          </a:bodyPr>
          <a:lstStyle/>
          <a:p>
            <a:r>
              <a:rPr lang="en-US" sz="2000" dirty="0">
                <a:latin typeface="Alexandria" pitchFamily="2" charset="-78"/>
                <a:cs typeface="Alexandria" pitchFamily="2" charset="-78"/>
              </a:rPr>
              <a:t>PRL </a:t>
            </a:r>
            <a:r>
              <a:rPr lang="ar-BH" sz="2000" dirty="0">
                <a:latin typeface="Alexandria" pitchFamily="2" charset="-78"/>
                <a:cs typeface="Alexandria" pitchFamily="2" charset="-78"/>
              </a:rPr>
              <a:t>611</a:t>
            </a:r>
            <a:endParaRPr lang="en-US" sz="2000" dirty="0">
              <a:latin typeface="Alexandria" pitchFamily="2" charset="-78"/>
              <a:cs typeface="Alexandria" pitchFamily="2" charset="-78"/>
            </a:endParaRPr>
          </a:p>
        </p:txBody>
      </p:sp>
      <p:sp>
        <p:nvSpPr>
          <p:cNvPr id="13" name="TextBox 12"/>
          <p:cNvSpPr txBox="1"/>
          <p:nvPr/>
        </p:nvSpPr>
        <p:spPr>
          <a:xfrm>
            <a:off x="459185" y="5830966"/>
            <a:ext cx="4886463" cy="369332"/>
          </a:xfrm>
          <a:prstGeom prst="rect">
            <a:avLst/>
          </a:prstGeom>
          <a:noFill/>
        </p:spPr>
        <p:txBody>
          <a:bodyPr wrap="square" rtlCol="0">
            <a:spAutoFit/>
          </a:bodyPr>
          <a:lstStyle/>
          <a:p>
            <a:r>
              <a:rPr lang="ar-EG" dirty="0">
                <a:solidFill>
                  <a:srgbClr val="00B0F0"/>
                </a:solidFill>
                <a:latin typeface="Alexandria" pitchFamily="2" charset="-78"/>
                <a:cs typeface="Alexandria" pitchFamily="2" charset="-78"/>
              </a:rPr>
              <a:t>إ</a:t>
            </a:r>
            <a:r>
              <a:rPr lang="ar-EG" b="1" dirty="0">
                <a:solidFill>
                  <a:srgbClr val="00B0F0"/>
                </a:solidFill>
                <a:latin typeface="Alexandria" pitchFamily="2" charset="-78"/>
                <a:cs typeface="Alexandria" pitchFamily="2" charset="-78"/>
              </a:rPr>
              <a:t>عداد / د.ميرهان محسن</a:t>
            </a:r>
            <a:r>
              <a:rPr lang="ar-EG" dirty="0">
                <a:solidFill>
                  <a:srgbClr val="00B0F0"/>
                </a:solidFill>
                <a:latin typeface="Alexandria" pitchFamily="2" charset="-78"/>
                <a:cs typeface="Alexandria" pitchFamily="2" charset="-78"/>
              </a:rPr>
              <a:t> </a:t>
            </a:r>
            <a:endParaRPr lang="en-US" dirty="0">
              <a:solidFill>
                <a:srgbClr val="00B0F0"/>
              </a:solidFill>
              <a:latin typeface="Alexandria" pitchFamily="2" charset="-78"/>
              <a:cs typeface="Alexandria" pitchFamily="2" charset="-78"/>
            </a:endParaRP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99AC3C-FE44-4341-B799-F20DE8937C2B}"/>
              </a:ext>
            </a:extLst>
          </p:cNvPr>
          <p:cNvSpPr txBox="1"/>
          <p:nvPr/>
        </p:nvSpPr>
        <p:spPr>
          <a:xfrm>
            <a:off x="1202749" y="235148"/>
            <a:ext cx="967370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2000" b="1" i="0" u="sng" strike="noStrike" kern="1200" cap="none" spc="0" normalizeH="0" baseline="0" noProof="0">
                <a:ln>
                  <a:noFill/>
                </a:ln>
                <a:solidFill>
                  <a:srgbClr val="282F39"/>
                </a:solidFill>
                <a:effectLst/>
                <a:uLnTx/>
                <a:uFillTx/>
                <a:latin typeface="Alexandria" pitchFamily="2" charset="-78"/>
                <a:ea typeface="Noto Sans" panose="020B0502040504020204" pitchFamily="34"/>
                <a:cs typeface="Alexandria" pitchFamily="2" charset="-78"/>
              </a:rPr>
              <a:t>محتوى المحاضرة </a:t>
            </a:r>
            <a:endParaRPr kumimoji="0" lang="en-US" sz="2000" b="1" i="0" u="sng" strike="noStrike" kern="1200" cap="none" spc="0" normalizeH="0" baseline="0" noProof="0" dirty="0">
              <a:ln>
                <a:noFill/>
              </a:ln>
              <a:solidFill>
                <a:srgbClr val="282F39"/>
              </a:solidFill>
              <a:effectLst/>
              <a:uLnTx/>
              <a:uFillTx/>
              <a:latin typeface="Alexandria" pitchFamily="2" charset="-78"/>
              <a:ea typeface="Noto Sans" panose="020B0502040504020204" pitchFamily="34"/>
              <a:cs typeface="Alexandria" pitchFamily="2" charset="-78"/>
            </a:endParaRPr>
          </a:p>
        </p:txBody>
      </p:sp>
      <p:grpSp>
        <p:nvGrpSpPr>
          <p:cNvPr id="4" name="Group 3">
            <a:extLst>
              <a:ext uri="{FF2B5EF4-FFF2-40B4-BE49-F238E27FC236}">
                <a16:creationId xmlns:a16="http://schemas.microsoft.com/office/drawing/2014/main" id="{34157836-DB83-41E4-956D-A15CCCBA447F}"/>
              </a:ext>
            </a:extLst>
          </p:cNvPr>
          <p:cNvGrpSpPr/>
          <p:nvPr/>
        </p:nvGrpSpPr>
        <p:grpSpPr>
          <a:xfrm>
            <a:off x="1305126" y="4118651"/>
            <a:ext cx="4105074" cy="1498990"/>
            <a:chOff x="4137226" y="4377856"/>
            <a:chExt cx="3565005" cy="1301781"/>
          </a:xfrm>
          <a:solidFill>
            <a:srgbClr val="074D67"/>
          </a:solidFill>
        </p:grpSpPr>
        <p:sp>
          <p:nvSpPr>
            <p:cNvPr id="2" name="Flowchart: Decision 1">
              <a:extLst>
                <a:ext uri="{FF2B5EF4-FFF2-40B4-BE49-F238E27FC236}">
                  <a16:creationId xmlns:a16="http://schemas.microsoft.com/office/drawing/2014/main" id="{5067CFC8-BFCB-4F86-91CA-635B922321BF}"/>
                </a:ext>
              </a:extLst>
            </p:cNvPr>
            <p:cNvSpPr/>
            <p:nvPr/>
          </p:nvSpPr>
          <p:spPr>
            <a:xfrm>
              <a:off x="4137226" y="4377856"/>
              <a:ext cx="3565002" cy="587495"/>
            </a:xfrm>
            <a:prstGeom prst="flowChartDecisi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4" name="Parallelogram 13">
              <a:extLst>
                <a:ext uri="{FF2B5EF4-FFF2-40B4-BE49-F238E27FC236}">
                  <a16:creationId xmlns:a16="http://schemas.microsoft.com/office/drawing/2014/main" id="{823E8CAE-4C42-4CD6-9AE9-662BABD48BE3}"/>
                </a:ext>
              </a:extLst>
            </p:cNvPr>
            <p:cNvSpPr/>
            <p:nvPr/>
          </p:nvSpPr>
          <p:spPr>
            <a:xfrm rot="5400000">
              <a:off x="4524461" y="4284371"/>
              <a:ext cx="1008031" cy="1782501"/>
            </a:xfrm>
            <a:prstGeom prst="parallelogram">
              <a:avLst>
                <a:gd name="adj" fmla="val 2913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5" name="Parallelogram 14">
              <a:extLst>
                <a:ext uri="{FF2B5EF4-FFF2-40B4-BE49-F238E27FC236}">
                  <a16:creationId xmlns:a16="http://schemas.microsoft.com/office/drawing/2014/main" id="{CF1AAEA3-6A56-4C71-8028-DD1A9457CF86}"/>
                </a:ext>
              </a:extLst>
            </p:cNvPr>
            <p:cNvSpPr/>
            <p:nvPr/>
          </p:nvSpPr>
          <p:spPr>
            <a:xfrm rot="5400000" flipV="1">
              <a:off x="6306965" y="4284371"/>
              <a:ext cx="1008032" cy="1782500"/>
            </a:xfrm>
            <a:prstGeom prst="parallelogram">
              <a:avLst>
                <a:gd name="adj" fmla="val 291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grpSp>
        <p:nvGrpSpPr>
          <p:cNvPr id="22" name="Group 21">
            <a:extLst>
              <a:ext uri="{FF2B5EF4-FFF2-40B4-BE49-F238E27FC236}">
                <a16:creationId xmlns:a16="http://schemas.microsoft.com/office/drawing/2014/main" id="{6F1D9846-746B-4E8E-B35C-FB7BFF440607}"/>
              </a:ext>
            </a:extLst>
          </p:cNvPr>
          <p:cNvGrpSpPr/>
          <p:nvPr/>
        </p:nvGrpSpPr>
        <p:grpSpPr>
          <a:xfrm>
            <a:off x="1838533" y="3435347"/>
            <a:ext cx="3038262" cy="1109437"/>
            <a:chOff x="4137226" y="4377856"/>
            <a:chExt cx="3565005" cy="1301781"/>
          </a:xfrm>
          <a:solidFill>
            <a:srgbClr val="F58221"/>
          </a:solidFill>
        </p:grpSpPr>
        <p:sp>
          <p:nvSpPr>
            <p:cNvPr id="23" name="Flowchart: Decision 22">
              <a:extLst>
                <a:ext uri="{FF2B5EF4-FFF2-40B4-BE49-F238E27FC236}">
                  <a16:creationId xmlns:a16="http://schemas.microsoft.com/office/drawing/2014/main" id="{58F2C9E4-EB3E-4E43-9C97-CAC085E60C51}"/>
                </a:ext>
              </a:extLst>
            </p:cNvPr>
            <p:cNvSpPr/>
            <p:nvPr/>
          </p:nvSpPr>
          <p:spPr>
            <a:xfrm>
              <a:off x="4137226" y="4377856"/>
              <a:ext cx="3565002" cy="587495"/>
            </a:xfrm>
            <a:prstGeom prst="flowChartDecisi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4" name="Parallelogram 23">
              <a:extLst>
                <a:ext uri="{FF2B5EF4-FFF2-40B4-BE49-F238E27FC236}">
                  <a16:creationId xmlns:a16="http://schemas.microsoft.com/office/drawing/2014/main" id="{597E1619-36C7-483B-840B-D1FA11853C3C}"/>
                </a:ext>
              </a:extLst>
            </p:cNvPr>
            <p:cNvSpPr/>
            <p:nvPr/>
          </p:nvSpPr>
          <p:spPr>
            <a:xfrm rot="5400000">
              <a:off x="4524461" y="4284371"/>
              <a:ext cx="1008031" cy="1782501"/>
            </a:xfrm>
            <a:prstGeom prst="parallelogram">
              <a:avLst>
                <a:gd name="adj" fmla="val 2913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5" name="Parallelogram 24">
              <a:extLst>
                <a:ext uri="{FF2B5EF4-FFF2-40B4-BE49-F238E27FC236}">
                  <a16:creationId xmlns:a16="http://schemas.microsoft.com/office/drawing/2014/main" id="{62C452ED-CED1-44FB-B720-28DE4619F21B}"/>
                </a:ext>
              </a:extLst>
            </p:cNvPr>
            <p:cNvSpPr/>
            <p:nvPr/>
          </p:nvSpPr>
          <p:spPr>
            <a:xfrm rot="5400000" flipV="1">
              <a:off x="6306965" y="4284371"/>
              <a:ext cx="1008032" cy="1782500"/>
            </a:xfrm>
            <a:prstGeom prst="parallelogram">
              <a:avLst>
                <a:gd name="adj" fmla="val 291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grpSp>
        <p:nvGrpSpPr>
          <p:cNvPr id="26" name="Group 25">
            <a:extLst>
              <a:ext uri="{FF2B5EF4-FFF2-40B4-BE49-F238E27FC236}">
                <a16:creationId xmlns:a16="http://schemas.microsoft.com/office/drawing/2014/main" id="{26956502-1750-4934-A5D2-F85268575FA9}"/>
              </a:ext>
            </a:extLst>
          </p:cNvPr>
          <p:cNvGrpSpPr/>
          <p:nvPr/>
        </p:nvGrpSpPr>
        <p:grpSpPr>
          <a:xfrm>
            <a:off x="2160261" y="2764634"/>
            <a:ext cx="2394806" cy="874475"/>
            <a:chOff x="4137226" y="4377856"/>
            <a:chExt cx="3565005" cy="1301781"/>
          </a:xfrm>
          <a:solidFill>
            <a:srgbClr val="00AEEF"/>
          </a:solidFill>
        </p:grpSpPr>
        <p:sp>
          <p:nvSpPr>
            <p:cNvPr id="27" name="Flowchart: Decision 26">
              <a:extLst>
                <a:ext uri="{FF2B5EF4-FFF2-40B4-BE49-F238E27FC236}">
                  <a16:creationId xmlns:a16="http://schemas.microsoft.com/office/drawing/2014/main" id="{37D70F86-AA74-46B5-B452-B1099CA8C04F}"/>
                </a:ext>
              </a:extLst>
            </p:cNvPr>
            <p:cNvSpPr/>
            <p:nvPr/>
          </p:nvSpPr>
          <p:spPr>
            <a:xfrm>
              <a:off x="4137226" y="4377856"/>
              <a:ext cx="3565002" cy="587495"/>
            </a:xfrm>
            <a:prstGeom prst="flowChartDecisi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8" name="Parallelogram 27">
              <a:extLst>
                <a:ext uri="{FF2B5EF4-FFF2-40B4-BE49-F238E27FC236}">
                  <a16:creationId xmlns:a16="http://schemas.microsoft.com/office/drawing/2014/main" id="{F5DE0881-6230-4217-AA2B-ED3E4F6FAE3D}"/>
                </a:ext>
              </a:extLst>
            </p:cNvPr>
            <p:cNvSpPr/>
            <p:nvPr/>
          </p:nvSpPr>
          <p:spPr>
            <a:xfrm rot="5400000">
              <a:off x="4524461" y="4284371"/>
              <a:ext cx="1008031" cy="1782501"/>
            </a:xfrm>
            <a:prstGeom prst="parallelogram">
              <a:avLst>
                <a:gd name="adj" fmla="val 2913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9" name="Parallelogram 28">
              <a:extLst>
                <a:ext uri="{FF2B5EF4-FFF2-40B4-BE49-F238E27FC236}">
                  <a16:creationId xmlns:a16="http://schemas.microsoft.com/office/drawing/2014/main" id="{5D7597C3-7616-45E3-9921-E80728A2E2E3}"/>
                </a:ext>
              </a:extLst>
            </p:cNvPr>
            <p:cNvSpPr/>
            <p:nvPr/>
          </p:nvSpPr>
          <p:spPr>
            <a:xfrm rot="5400000" flipV="1">
              <a:off x="6306965" y="4284371"/>
              <a:ext cx="1008032" cy="1782500"/>
            </a:xfrm>
            <a:prstGeom prst="parallelogram">
              <a:avLst>
                <a:gd name="adj" fmla="val 291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grpSp>
        <p:nvGrpSpPr>
          <p:cNvPr id="30" name="Group 29">
            <a:extLst>
              <a:ext uri="{FF2B5EF4-FFF2-40B4-BE49-F238E27FC236}">
                <a16:creationId xmlns:a16="http://schemas.microsoft.com/office/drawing/2014/main" id="{FCADD52A-5E48-41AF-8C6F-BBE579259625}"/>
              </a:ext>
            </a:extLst>
          </p:cNvPr>
          <p:cNvGrpSpPr/>
          <p:nvPr/>
        </p:nvGrpSpPr>
        <p:grpSpPr>
          <a:xfrm>
            <a:off x="2426338" y="2208076"/>
            <a:ext cx="1862651" cy="680156"/>
            <a:chOff x="4137226" y="4377856"/>
            <a:chExt cx="3565005" cy="1301781"/>
          </a:xfrm>
          <a:solidFill>
            <a:srgbClr val="FFCC00"/>
          </a:solidFill>
        </p:grpSpPr>
        <p:sp>
          <p:nvSpPr>
            <p:cNvPr id="31" name="Flowchart: Decision 30">
              <a:extLst>
                <a:ext uri="{FF2B5EF4-FFF2-40B4-BE49-F238E27FC236}">
                  <a16:creationId xmlns:a16="http://schemas.microsoft.com/office/drawing/2014/main" id="{B08E9880-039A-40D3-AB88-0F3B7B9AE611}"/>
                </a:ext>
              </a:extLst>
            </p:cNvPr>
            <p:cNvSpPr/>
            <p:nvPr/>
          </p:nvSpPr>
          <p:spPr>
            <a:xfrm>
              <a:off x="4137226" y="4377856"/>
              <a:ext cx="3565002" cy="587495"/>
            </a:xfrm>
            <a:prstGeom prst="flowChartDecisi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2" name="Parallelogram 31">
              <a:extLst>
                <a:ext uri="{FF2B5EF4-FFF2-40B4-BE49-F238E27FC236}">
                  <a16:creationId xmlns:a16="http://schemas.microsoft.com/office/drawing/2014/main" id="{3C20715F-64C0-4FE4-8D05-2E338AA5471C}"/>
                </a:ext>
              </a:extLst>
            </p:cNvPr>
            <p:cNvSpPr/>
            <p:nvPr/>
          </p:nvSpPr>
          <p:spPr>
            <a:xfrm rot="5400000">
              <a:off x="4524461" y="4284371"/>
              <a:ext cx="1008031" cy="1782501"/>
            </a:xfrm>
            <a:prstGeom prst="parallelogram">
              <a:avLst>
                <a:gd name="adj" fmla="val 2913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3" name="Parallelogram 32">
              <a:extLst>
                <a:ext uri="{FF2B5EF4-FFF2-40B4-BE49-F238E27FC236}">
                  <a16:creationId xmlns:a16="http://schemas.microsoft.com/office/drawing/2014/main" id="{6F8F47A8-C5DD-4AC0-9BB7-8167FDC6D44D}"/>
                </a:ext>
              </a:extLst>
            </p:cNvPr>
            <p:cNvSpPr/>
            <p:nvPr/>
          </p:nvSpPr>
          <p:spPr>
            <a:xfrm rot="5400000" flipV="1">
              <a:off x="6306965" y="4284371"/>
              <a:ext cx="1008032" cy="1782500"/>
            </a:xfrm>
            <a:prstGeom prst="parallelogram">
              <a:avLst>
                <a:gd name="adj" fmla="val 291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sp>
        <p:nvSpPr>
          <p:cNvPr id="40" name="TextBox 39">
            <a:extLst>
              <a:ext uri="{FF2B5EF4-FFF2-40B4-BE49-F238E27FC236}">
                <a16:creationId xmlns:a16="http://schemas.microsoft.com/office/drawing/2014/main" id="{F381B375-2743-4386-80B8-1FA1E80F7E9D}"/>
              </a:ext>
            </a:extLst>
          </p:cNvPr>
          <p:cNvSpPr txBox="1"/>
          <p:nvPr/>
        </p:nvSpPr>
        <p:spPr>
          <a:xfrm>
            <a:off x="7478722" y="1632545"/>
            <a:ext cx="3397727" cy="369332"/>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ar-BH" sz="1800" b="0" i="0" u="none" strike="noStrike" kern="1200" cap="none" spc="0" normalizeH="0" baseline="0" noProof="0" dirty="0">
                <a:ln>
                  <a:noFill/>
                </a:ln>
                <a:solidFill>
                  <a:srgbClr val="282F39"/>
                </a:solidFill>
                <a:effectLst/>
                <a:uLnTx/>
                <a:uFillTx/>
                <a:latin typeface="Alexandria" pitchFamily="2" charset="-78"/>
                <a:ea typeface="+mn-ea"/>
                <a:cs typeface="Alexandria" pitchFamily="2" charset="-78"/>
              </a:rPr>
              <a:t>نظرية الإتصال الحواري </a:t>
            </a:r>
            <a:r>
              <a:rPr kumimoji="0" lang="en-US" sz="1500" b="0" i="0" u="none" strike="noStrike" kern="1200" cap="none" spc="0" normalizeH="0" baseline="0" noProof="0" dirty="0">
                <a:ln>
                  <a:noFill/>
                </a:ln>
                <a:solidFill>
                  <a:srgbClr val="282F39"/>
                </a:solidFill>
                <a:effectLst/>
                <a:uLnTx/>
                <a:uFillTx/>
                <a:latin typeface="Open Sans" panose="020B0606030504020204" pitchFamily="34" charset="0"/>
                <a:ea typeface="+mn-ea"/>
                <a:cs typeface="+mn-cs"/>
              </a:rPr>
              <a:t>. </a:t>
            </a:r>
            <a:endParaRPr kumimoji="0" lang="en-GB" sz="1500" b="0" i="0" u="none" strike="noStrike" kern="1200" cap="none" spc="0" normalizeH="0" baseline="0" noProof="0" dirty="0">
              <a:ln>
                <a:noFill/>
              </a:ln>
              <a:solidFill>
                <a:srgbClr val="282F39"/>
              </a:solidFill>
              <a:effectLst/>
              <a:uLnTx/>
              <a:uFillTx/>
              <a:latin typeface="Noto Sans" panose="020B0502040504020204" pitchFamily="34"/>
              <a:ea typeface="Noto Sans" panose="020B0502040504020204" pitchFamily="34"/>
              <a:cs typeface="Noto Sans" panose="020B0502040504020204" pitchFamily="34"/>
            </a:endParaRPr>
          </a:p>
        </p:txBody>
      </p:sp>
      <p:sp>
        <p:nvSpPr>
          <p:cNvPr id="41" name="Oval 40">
            <a:extLst>
              <a:ext uri="{FF2B5EF4-FFF2-40B4-BE49-F238E27FC236}">
                <a16:creationId xmlns:a16="http://schemas.microsoft.com/office/drawing/2014/main" id="{7A83825E-1EE2-4E27-B7C1-4EF0FD2D4D4A}"/>
              </a:ext>
            </a:extLst>
          </p:cNvPr>
          <p:cNvSpPr/>
          <p:nvPr/>
        </p:nvSpPr>
        <p:spPr>
          <a:xfrm>
            <a:off x="6615442" y="1643986"/>
            <a:ext cx="506366" cy="506366"/>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a:ea typeface="+mn-ea"/>
                <a:cs typeface="+mn-cs"/>
              </a:rPr>
              <a:t>1</a:t>
            </a:r>
          </a:p>
        </p:txBody>
      </p:sp>
      <p:sp>
        <p:nvSpPr>
          <p:cNvPr id="42" name="Oval 41">
            <a:extLst>
              <a:ext uri="{FF2B5EF4-FFF2-40B4-BE49-F238E27FC236}">
                <a16:creationId xmlns:a16="http://schemas.microsoft.com/office/drawing/2014/main" id="{1DC9CB7D-F47F-41EA-B7FF-319D97A7F478}"/>
              </a:ext>
            </a:extLst>
          </p:cNvPr>
          <p:cNvSpPr/>
          <p:nvPr/>
        </p:nvSpPr>
        <p:spPr>
          <a:xfrm>
            <a:off x="6615442" y="2481770"/>
            <a:ext cx="506366" cy="506366"/>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a:ea typeface="+mn-ea"/>
                <a:cs typeface="+mn-cs"/>
              </a:rPr>
              <a:t>2</a:t>
            </a:r>
          </a:p>
        </p:txBody>
      </p:sp>
      <p:sp>
        <p:nvSpPr>
          <p:cNvPr id="43" name="Oval 42">
            <a:extLst>
              <a:ext uri="{FF2B5EF4-FFF2-40B4-BE49-F238E27FC236}">
                <a16:creationId xmlns:a16="http://schemas.microsoft.com/office/drawing/2014/main" id="{5CBEA206-30A3-4EC0-B498-D8EF0D8F27C0}"/>
              </a:ext>
            </a:extLst>
          </p:cNvPr>
          <p:cNvSpPr/>
          <p:nvPr/>
        </p:nvSpPr>
        <p:spPr>
          <a:xfrm>
            <a:off x="6615442" y="3352410"/>
            <a:ext cx="506366" cy="506366"/>
          </a:xfrm>
          <a:prstGeom prst="ellipse">
            <a:avLst/>
          </a:prstGeom>
          <a:solidFill>
            <a:srgbClr val="F5822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a:ea typeface="+mn-ea"/>
                <a:cs typeface="+mn-cs"/>
              </a:rPr>
              <a:t>3</a:t>
            </a:r>
          </a:p>
        </p:txBody>
      </p:sp>
      <p:sp>
        <p:nvSpPr>
          <p:cNvPr id="44" name="TextBox 43">
            <a:extLst>
              <a:ext uri="{FF2B5EF4-FFF2-40B4-BE49-F238E27FC236}">
                <a16:creationId xmlns:a16="http://schemas.microsoft.com/office/drawing/2014/main" id="{86F59546-50F5-4584-ACAB-55B35DAFCB48}"/>
              </a:ext>
            </a:extLst>
          </p:cNvPr>
          <p:cNvSpPr txBox="1"/>
          <p:nvPr/>
        </p:nvSpPr>
        <p:spPr>
          <a:xfrm>
            <a:off x="7478721" y="2548815"/>
            <a:ext cx="3397727" cy="369332"/>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ar-BH" sz="1800" b="0" i="0" u="none" strike="noStrike" kern="1200" cap="none" spc="0" normalizeH="0" baseline="0" noProof="0" dirty="0">
                <a:ln>
                  <a:noFill/>
                </a:ln>
                <a:solidFill>
                  <a:srgbClr val="282F39"/>
                </a:solidFill>
                <a:effectLst/>
                <a:uLnTx/>
                <a:uFillTx/>
                <a:latin typeface="Alexandria" pitchFamily="2" charset="-78"/>
                <a:ea typeface="+mn-ea"/>
                <a:cs typeface="Alexandria" pitchFamily="2" charset="-78"/>
              </a:rPr>
              <a:t>نموذج مكونات السمعة </a:t>
            </a:r>
            <a:endParaRPr kumimoji="0" lang="en-GB" sz="1800" b="0" i="0" u="none" strike="noStrike" kern="1200" cap="none" spc="0" normalizeH="0" baseline="0" noProof="0" dirty="0">
              <a:ln>
                <a:noFill/>
              </a:ln>
              <a:solidFill>
                <a:srgbClr val="282F39"/>
              </a:solidFill>
              <a:effectLst/>
              <a:uLnTx/>
              <a:uFillTx/>
              <a:latin typeface="Alexandria" pitchFamily="2" charset="-78"/>
              <a:ea typeface="Noto Sans" panose="020B0502040504020204" pitchFamily="34"/>
              <a:cs typeface="Alexandria" pitchFamily="2" charset="-78"/>
            </a:endParaRPr>
          </a:p>
        </p:txBody>
      </p:sp>
      <p:sp>
        <p:nvSpPr>
          <p:cNvPr id="45" name="TextBox 44">
            <a:extLst>
              <a:ext uri="{FF2B5EF4-FFF2-40B4-BE49-F238E27FC236}">
                <a16:creationId xmlns:a16="http://schemas.microsoft.com/office/drawing/2014/main" id="{B94A5F2C-56AA-40D0-9AE7-3D587E057123}"/>
              </a:ext>
            </a:extLst>
          </p:cNvPr>
          <p:cNvSpPr txBox="1"/>
          <p:nvPr/>
        </p:nvSpPr>
        <p:spPr>
          <a:xfrm>
            <a:off x="7443469" y="4328834"/>
            <a:ext cx="4041051" cy="338554"/>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ar-BH" sz="1600" b="0" i="0" u="none" strike="noStrike" kern="1200" cap="none" spc="0" normalizeH="0" baseline="0" noProof="0" dirty="0">
                <a:ln>
                  <a:noFill/>
                </a:ln>
                <a:solidFill>
                  <a:srgbClr val="282F39"/>
                </a:solidFill>
                <a:effectLst/>
                <a:uLnTx/>
                <a:uFillTx/>
                <a:latin typeface="Alexandria" pitchFamily="2" charset="-78"/>
                <a:ea typeface="+mn-ea"/>
                <a:cs typeface="Alexandria" pitchFamily="2" charset="-78"/>
              </a:rPr>
              <a:t>نموذج إدارة العلاقات مع المؤثرين </a:t>
            </a:r>
            <a:endParaRPr kumimoji="0" lang="en-GB" sz="1600" b="0" i="0" u="none" strike="noStrike" kern="1200" cap="none" spc="0" normalizeH="0" baseline="0" noProof="0" dirty="0">
              <a:ln>
                <a:noFill/>
              </a:ln>
              <a:solidFill>
                <a:srgbClr val="282F39"/>
              </a:solidFill>
              <a:effectLst/>
              <a:uLnTx/>
              <a:uFillTx/>
              <a:latin typeface="Alexandria" pitchFamily="2" charset="-78"/>
              <a:ea typeface="Noto Sans" panose="020B0502040504020204" pitchFamily="34"/>
              <a:cs typeface="Alexandria" pitchFamily="2" charset="-78"/>
            </a:endParaRPr>
          </a:p>
        </p:txBody>
      </p:sp>
      <p:sp>
        <p:nvSpPr>
          <p:cNvPr id="46" name="Oval 45">
            <a:extLst>
              <a:ext uri="{FF2B5EF4-FFF2-40B4-BE49-F238E27FC236}">
                <a16:creationId xmlns:a16="http://schemas.microsoft.com/office/drawing/2014/main" id="{65935268-297F-46AB-A09D-CDD5F6F2F7A5}"/>
              </a:ext>
            </a:extLst>
          </p:cNvPr>
          <p:cNvSpPr/>
          <p:nvPr/>
        </p:nvSpPr>
        <p:spPr>
          <a:xfrm>
            <a:off x="6615442" y="4149549"/>
            <a:ext cx="506366" cy="506366"/>
          </a:xfrm>
          <a:prstGeom prst="ellipse">
            <a:avLst/>
          </a:prstGeom>
          <a:solidFill>
            <a:srgbClr val="074D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dirty="0">
                <a:ln>
                  <a:noFill/>
                </a:ln>
                <a:solidFill>
                  <a:srgbClr val="FFFFFF"/>
                </a:solidFill>
                <a:effectLst/>
                <a:uLnTx/>
                <a:uFillTx/>
                <a:latin typeface="Calibri" panose="020F0502020204030204"/>
                <a:ea typeface="+mn-ea"/>
                <a:cs typeface="+mn-cs"/>
              </a:rPr>
              <a:t>4</a:t>
            </a:r>
            <a:endParaRPr kumimoji="0" lang="en-US" sz="1800" b="1"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49" name="TextBox 48">
            <a:extLst>
              <a:ext uri="{FF2B5EF4-FFF2-40B4-BE49-F238E27FC236}">
                <a16:creationId xmlns:a16="http://schemas.microsoft.com/office/drawing/2014/main" id="{A30B8A6C-97BE-4A44-AA7D-66F2A443C897}"/>
              </a:ext>
            </a:extLst>
          </p:cNvPr>
          <p:cNvSpPr txBox="1"/>
          <p:nvPr/>
        </p:nvSpPr>
        <p:spPr>
          <a:xfrm>
            <a:off x="7443469" y="3523463"/>
            <a:ext cx="3397727" cy="369332"/>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ar-BH" sz="1800" b="0" i="0" u="none" strike="noStrike" kern="1200" cap="none" spc="0" normalizeH="0" baseline="0" noProof="0" dirty="0">
                <a:ln>
                  <a:noFill/>
                </a:ln>
                <a:solidFill>
                  <a:srgbClr val="282F39"/>
                </a:solidFill>
                <a:effectLst/>
                <a:uLnTx/>
                <a:uFillTx/>
                <a:latin typeface="Alexandria" pitchFamily="2" charset="-78"/>
                <a:ea typeface="+mn-ea"/>
                <a:cs typeface="Alexandria" pitchFamily="2" charset="-78"/>
              </a:rPr>
              <a:t>نظرية إدارة السمعة الرقمية </a:t>
            </a:r>
            <a:endParaRPr kumimoji="0" lang="en-GB" sz="1800" b="0" i="0" u="none" strike="noStrike" kern="1200" cap="none" spc="0" normalizeH="0" baseline="0" noProof="0" dirty="0">
              <a:ln>
                <a:noFill/>
              </a:ln>
              <a:solidFill>
                <a:srgbClr val="282F39"/>
              </a:solidFill>
              <a:effectLst/>
              <a:uLnTx/>
              <a:uFillTx/>
              <a:latin typeface="Alexandria" pitchFamily="2" charset="-78"/>
              <a:ea typeface="Noto Sans" panose="020B0502040504020204" pitchFamily="34"/>
              <a:cs typeface="Alexandria" pitchFamily="2" charset="-78"/>
            </a:endParaRPr>
          </a:p>
        </p:txBody>
      </p:sp>
    </p:spTree>
    <p:extLst>
      <p:ext uri="{BB962C8B-B14F-4D97-AF65-F5344CB8AC3E}">
        <p14:creationId xmlns:p14="http://schemas.microsoft.com/office/powerpoint/2010/main" val="22758994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221444" y="2498297"/>
            <a:ext cx="9997436" cy="3005310"/>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تعد نظرية </a:t>
            </a:r>
            <a:r>
              <a:rPr lang="ar-BH" sz="1600" dirty="0">
                <a:latin typeface="Alexandria" pitchFamily="2" charset="-78"/>
                <a:cs typeface="Alexandria" pitchFamily="2" charset="-78"/>
              </a:rPr>
              <a:t>الإتصال الحواري </a:t>
            </a:r>
            <a:r>
              <a:rPr lang="ar-EG" sz="1600" dirty="0">
                <a:latin typeface="Alexandria" pitchFamily="2" charset="-78"/>
                <a:cs typeface="Alexandria" pitchFamily="2" charset="-78"/>
              </a:rPr>
              <a:t>؛ الجانب المطور للنموذج الرابع من نماذج جرونج أي أنها تدعم رؤية أن العلاقات العامة الحقيقية لا تتحقق ،  إلا إذا وصلت المنظمة إلى مستوى الاتصال المتماثل والمفتوح في اتجاهين.</a:t>
            </a:r>
          </a:p>
          <a:p>
            <a:pPr algn="just" rtl="1">
              <a:lnSpc>
                <a:spcPct val="150000"/>
              </a:lnSpc>
            </a:pPr>
            <a:r>
              <a:rPr lang="ar-EG" sz="1600" dirty="0">
                <a:latin typeface="Alexandria" pitchFamily="2" charset="-78"/>
                <a:cs typeface="Alexandria" pitchFamily="2" charset="-78"/>
              </a:rPr>
              <a:t>وهي من النظريات التي تناول اتجاهاتها عدد من خبراء العلاقات العامة والباحثين فيها، أمثال بيرسون وكنت وتايلور، وهي نظرية تدعم إستتثمارالعلاقات العامة للمواقع الإلكترونية ومنها انطلقت لتدعم المستحدثات الأخرى والتي تمتاز بالتفاعلية وتتيح للمنظمة وجمهورها على حد سواء أن يتبادلان الآراء والمقترحات والرؤى، فهي تقوم على مصلحة الطرفين.</a:t>
            </a:r>
            <a:endParaRPr lang="ar-BH" sz="1600" dirty="0">
              <a:latin typeface="Alexandria" pitchFamily="2" charset="-78"/>
              <a:cs typeface="Alexandria" pitchFamily="2" charset="-78"/>
            </a:endParaRPr>
          </a:p>
          <a:p>
            <a:pPr algn="just" rtl="1">
              <a:lnSpc>
                <a:spcPct val="150000"/>
              </a:lnSpc>
            </a:pPr>
            <a:endParaRPr lang="ar-BH"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58FB5610-5044-2B6B-83B6-3DF2C5376F18}"/>
              </a:ext>
            </a:extLst>
          </p:cNvPr>
          <p:cNvPicPr>
            <a:picLocks noChangeAspect="1"/>
          </p:cNvPicPr>
          <p:nvPr/>
        </p:nvPicPr>
        <p:blipFill>
          <a:blip r:embed="rId3"/>
          <a:stretch>
            <a:fillRect/>
          </a:stretch>
        </p:blipFill>
        <p:spPr>
          <a:xfrm>
            <a:off x="689640" y="4974336"/>
            <a:ext cx="2949672" cy="1318295"/>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285232" y="2183380"/>
            <a:ext cx="5936126" cy="337464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أشار كينت وتايلور (2002) أيضا إلى أن الاتصال الحواري يزيد من إحتمالية أن الجمهور والمنظمة سيفهم بعضهم بعضاً بشكل أفضل وسيكون لديهما قواعد أساسية للاتصال، وأنه لابد من خطوات عملية يمكن للمنظمات أن تتخذها لتعزيز التزامهما بالحوار.</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ومن الأمثلة على ذلك إستخدام البريد الإلكتروني، وعناوين الويب، وأرقام الهاتف المجاني، والعناوين التنظيمية بشكل بارز في الإعلانات، وفي مجلات ومنشورات المنظمة، وجميع المراسلات التي تعرض في المحافل العامة.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9F518BDA-9F8E-8A41-895B-2211DD5FE167}"/>
              </a:ext>
            </a:extLst>
          </p:cNvPr>
          <p:cNvPicPr>
            <a:picLocks noChangeAspect="1"/>
          </p:cNvPicPr>
          <p:nvPr/>
        </p:nvPicPr>
        <p:blipFill>
          <a:blip r:embed="rId3"/>
          <a:stretch>
            <a:fillRect/>
          </a:stretch>
        </p:blipFill>
        <p:spPr>
          <a:xfrm>
            <a:off x="970642" y="2377406"/>
            <a:ext cx="3820814" cy="3374642"/>
          </a:xfrm>
          <a:prstGeom prst="rect">
            <a:avLst/>
          </a:prstGeom>
        </p:spPr>
      </p:pic>
    </p:spTree>
    <p:extLst>
      <p:ext uri="{BB962C8B-B14F-4D97-AF65-F5344CB8AC3E}">
        <p14:creationId xmlns:p14="http://schemas.microsoft.com/office/powerpoint/2010/main" val="23633670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752600" y="2448259"/>
            <a:ext cx="8820125" cy="338554"/>
          </a:xfrm>
          <a:prstGeom prst="rect">
            <a:avLst/>
          </a:prstGeom>
          <a:noFill/>
        </p:spPr>
        <p:txBody>
          <a:bodyPr wrap="square" rtlCol="0">
            <a:spAutoFit/>
          </a:bodyPr>
          <a:lstStyle/>
          <a:p>
            <a:pPr lvl="0" algn="just" rtl="1">
              <a:defRPr/>
            </a:pPr>
            <a:r>
              <a:rPr lang="ar-EG" sz="1600" dirty="0">
                <a:solidFill>
                  <a:prstClr val="black"/>
                </a:solidFill>
                <a:latin typeface="Alexandria" pitchFamily="2" charset="-78"/>
                <a:cs typeface="Alexandria" pitchFamily="2" charset="-78"/>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F8EE535-1AD7-D1A8-9668-4CD14A7CC23B}"/>
              </a:ext>
            </a:extLst>
          </p:cNvPr>
          <p:cNvSpPr/>
          <p:nvPr/>
        </p:nvSpPr>
        <p:spPr>
          <a:xfrm>
            <a:off x="1624111" y="737019"/>
            <a:ext cx="3881191" cy="400110"/>
          </a:xfrm>
          <a:prstGeom prst="rect">
            <a:avLst/>
          </a:prstGeom>
        </p:spPr>
        <p:txBody>
          <a:bodyPr wrap="none">
            <a:spAutoFit/>
          </a:bodyPr>
          <a:lstStyle/>
          <a:p>
            <a:pPr>
              <a:defRPr/>
            </a:pPr>
            <a:r>
              <a:rPr lang="ar-BH" sz="2000" b="1" u="sng" dirty="0">
                <a:effectLst>
                  <a:outerShdw blurRad="38100" dist="38100" dir="2700000" algn="tl">
                    <a:srgbClr val="000000">
                      <a:alpha val="43137"/>
                    </a:srgbClr>
                  </a:outerShdw>
                </a:effectLst>
                <a:latin typeface="Alexandria" pitchFamily="2" charset="-78"/>
                <a:cs typeface="Alexandria" pitchFamily="2" charset="-78"/>
              </a:rPr>
              <a:t>مبادئ نظرية الإتصال الحواري </a:t>
            </a:r>
            <a:endParaRPr lang="en-US" sz="2000" u="sng" dirty="0">
              <a:latin typeface="Alexandria" pitchFamily="2" charset="-78"/>
              <a:cs typeface="Alexandria" pitchFamily="2" charset="-78"/>
            </a:endParaRPr>
          </a:p>
        </p:txBody>
      </p:sp>
      <p:pic>
        <p:nvPicPr>
          <p:cNvPr id="6" name="Picture 5">
            <a:extLst>
              <a:ext uri="{FF2B5EF4-FFF2-40B4-BE49-F238E27FC236}">
                <a16:creationId xmlns:a16="http://schemas.microsoft.com/office/drawing/2014/main" id="{2E29ABFE-96AC-E1A1-DE14-91C5ABA506FD}"/>
              </a:ext>
            </a:extLst>
          </p:cNvPr>
          <p:cNvPicPr>
            <a:picLocks noChangeAspect="1"/>
          </p:cNvPicPr>
          <p:nvPr/>
        </p:nvPicPr>
        <p:blipFill rotWithShape="1">
          <a:blip r:embed="rId3"/>
          <a:srcRect l="5090" t="24945" r="15003" b="11613"/>
          <a:stretch/>
        </p:blipFill>
        <p:spPr>
          <a:xfrm>
            <a:off x="617280" y="1685496"/>
            <a:ext cx="10812720" cy="4370412"/>
          </a:xfrm>
          <a:prstGeom prst="rect">
            <a:avLst/>
          </a:prstGeom>
        </p:spPr>
      </p:pic>
    </p:spTree>
    <p:extLst>
      <p:ext uri="{BB962C8B-B14F-4D97-AF65-F5344CB8AC3E}">
        <p14:creationId xmlns:p14="http://schemas.microsoft.com/office/powerpoint/2010/main" val="32512956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29720" y="2043206"/>
            <a:ext cx="9987839" cy="3374642"/>
          </a:xfrm>
          <a:prstGeom prst="rect">
            <a:avLst/>
          </a:prstGeom>
          <a:noFill/>
        </p:spPr>
        <p:txBody>
          <a:bodyPr wrap="square" rtlCol="0">
            <a:spAutoFit/>
          </a:bodyPr>
          <a:lstStyle/>
          <a:p>
            <a:pPr lvl="0" algn="just" rtl="1">
              <a:lnSpc>
                <a:spcPct val="150000"/>
              </a:lnSpc>
              <a:defRPr/>
            </a:pPr>
            <a:r>
              <a:rPr lang="ar-EG" sz="1600" dirty="0">
                <a:solidFill>
                  <a:prstClr val="black"/>
                </a:solidFill>
                <a:latin typeface="Alexandria" pitchFamily="2" charset="-78"/>
                <a:cs typeface="Alexandria" pitchFamily="2" charset="-78"/>
              </a:rPr>
              <a:t>تعتمد نظرية االتصال الحوارى على خمسة مبادئ أساسية وهى:</a:t>
            </a:r>
          </a:p>
          <a:p>
            <a:pPr lvl="0" algn="just" rtl="1">
              <a:lnSpc>
                <a:spcPct val="150000"/>
              </a:lnSpc>
              <a:defRPr/>
            </a:pPr>
            <a:r>
              <a:rPr lang="ar-BH" sz="1600" b="1" i="1" u="sng" dirty="0">
                <a:solidFill>
                  <a:prstClr val="black"/>
                </a:solidFill>
                <a:latin typeface="Alexandria" pitchFamily="2" charset="-78"/>
                <a:cs typeface="Alexandria" pitchFamily="2" charset="-78"/>
              </a:rPr>
              <a:t>1-</a:t>
            </a:r>
            <a:r>
              <a:rPr lang="ar-EG" sz="1600" b="1" i="1" u="sng" dirty="0">
                <a:solidFill>
                  <a:prstClr val="black"/>
                </a:solidFill>
                <a:latin typeface="Alexandria" pitchFamily="2" charset="-78"/>
                <a:cs typeface="Alexandria" pitchFamily="2" charset="-78"/>
              </a:rPr>
              <a:t>التبادلية </a:t>
            </a:r>
            <a:r>
              <a:rPr lang="ar-EG" sz="1600" dirty="0">
                <a:solidFill>
                  <a:prstClr val="black"/>
                </a:solidFill>
                <a:latin typeface="Alexandria" pitchFamily="2" charset="-78"/>
                <a:cs typeface="Alexandria" pitchFamily="2" charset="-78"/>
              </a:rPr>
              <a:t>والتى تسلم بوجود ارتباط وثيق بين المنظمة والجمهور</a:t>
            </a:r>
            <a:r>
              <a:rPr lang="ar-BH"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المستهدف</a:t>
            </a:r>
            <a:r>
              <a:rPr lang="ar-BH"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وأن المنظمات وجماهيرها مرتبطان ببعضهما ارتب</a:t>
            </a:r>
            <a:r>
              <a:rPr lang="ar-BH" sz="1600" dirty="0">
                <a:solidFill>
                  <a:prstClr val="black"/>
                </a:solidFill>
                <a:latin typeface="Alexandria" pitchFamily="2" charset="-78"/>
                <a:cs typeface="Alexandria" pitchFamily="2" charset="-78"/>
              </a:rPr>
              <a:t>اطاً وثيقاً حيث تتصف التبادلية </a:t>
            </a:r>
            <a:r>
              <a:rPr lang="ar-EG" sz="1600" dirty="0">
                <a:solidFill>
                  <a:prstClr val="black"/>
                </a:solidFill>
                <a:latin typeface="Alexandria" pitchFamily="2" charset="-78"/>
                <a:cs typeface="Alexandria" pitchFamily="2" charset="-78"/>
              </a:rPr>
              <a:t> بما يعرف بالتوجيه التعاونى </a:t>
            </a:r>
            <a:r>
              <a:rPr lang="en-US" sz="1600" dirty="0">
                <a:solidFill>
                  <a:prstClr val="black"/>
                </a:solidFill>
                <a:latin typeface="Alexandria" pitchFamily="2" charset="-78"/>
                <a:cs typeface="Alexandria" pitchFamily="2" charset="-78"/>
              </a:rPr>
              <a:t>Orientation Collaborative، </a:t>
            </a:r>
            <a:r>
              <a:rPr lang="ar-EG" sz="1600" dirty="0">
                <a:solidFill>
                  <a:prstClr val="black"/>
                </a:solidFill>
                <a:latin typeface="Alexandria" pitchFamily="2" charset="-78"/>
                <a:cs typeface="Alexandria" pitchFamily="2" charset="-78"/>
              </a:rPr>
              <a:t>وبروح المساواة</a:t>
            </a:r>
            <a:r>
              <a:rPr lang="ar-BH"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المتبادلة بينهما، وتتضمن التبادلية عدة عناصر وهى )التعاون </a:t>
            </a:r>
            <a:r>
              <a:rPr lang="en-US" sz="1600" dirty="0">
                <a:solidFill>
                  <a:prstClr val="black"/>
                </a:solidFill>
                <a:latin typeface="Alexandria" pitchFamily="2" charset="-78"/>
                <a:cs typeface="Alexandria" pitchFamily="2" charset="-78"/>
              </a:rPr>
              <a:t>Collaboration </a:t>
            </a:r>
            <a:r>
              <a:rPr lang="ar-BH" sz="1600" dirty="0">
                <a:solidFill>
                  <a:prstClr val="black"/>
                </a:solidFill>
                <a:latin typeface="Alexandria" pitchFamily="2" charset="-78"/>
                <a:cs typeface="Alexandria" pitchFamily="2" charset="-78"/>
              </a:rPr>
              <a:t> </a:t>
            </a:r>
            <a:r>
              <a:rPr lang="en-US"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وروح</a:t>
            </a:r>
            <a:r>
              <a:rPr lang="ar-BH" sz="1600" dirty="0">
                <a:solidFill>
                  <a:prstClr val="black"/>
                </a:solidFill>
                <a:latin typeface="Alexandria" pitchFamily="2" charset="-78"/>
                <a:cs typeface="Alexandria" pitchFamily="2" charset="-78"/>
              </a:rPr>
              <a:t> المساواة .</a:t>
            </a:r>
            <a:endParaRPr lang="ar-EG" sz="1600" dirty="0">
              <a:solidFill>
                <a:prstClr val="black"/>
              </a:solidFill>
              <a:latin typeface="Alexandria" pitchFamily="2" charset="-78"/>
              <a:cs typeface="Alexandria" pitchFamily="2" charset="-78"/>
            </a:endParaRPr>
          </a:p>
          <a:p>
            <a:pPr lvl="0" algn="just" rtl="1">
              <a:lnSpc>
                <a:spcPct val="150000"/>
              </a:lnSpc>
              <a:defRPr/>
            </a:pPr>
            <a:r>
              <a:rPr lang="ar-BH" sz="1600" b="1" i="1" u="sng" dirty="0">
                <a:solidFill>
                  <a:prstClr val="black"/>
                </a:solidFill>
                <a:latin typeface="Alexandria" pitchFamily="2" charset="-78"/>
                <a:cs typeface="Alexandria" pitchFamily="2" charset="-78"/>
              </a:rPr>
              <a:t>2-</a:t>
            </a:r>
            <a:r>
              <a:rPr lang="ar-EG" sz="1600" b="1" i="1" u="sng" dirty="0">
                <a:solidFill>
                  <a:prstClr val="black"/>
                </a:solidFill>
                <a:latin typeface="Alexandria" pitchFamily="2" charset="-78"/>
                <a:cs typeface="Alexandria" pitchFamily="2" charset="-78"/>
              </a:rPr>
              <a:t> التواصل </a:t>
            </a:r>
            <a:r>
              <a:rPr lang="ar-EG" sz="1600" dirty="0">
                <a:solidFill>
                  <a:prstClr val="black"/>
                </a:solidFill>
                <a:latin typeface="Alexandria" pitchFamily="2" charset="-78"/>
                <a:cs typeface="Alexandria" pitchFamily="2" charset="-78"/>
              </a:rPr>
              <a:t>يقصد به استمرارية التواصل مع الجماهير</a:t>
            </a:r>
            <a:r>
              <a:rPr lang="ar-BH" sz="1600" dirty="0">
                <a:solidFill>
                  <a:prstClr val="black"/>
                </a:solidFill>
                <a:latin typeface="Alexandria" pitchFamily="2" charset="-78"/>
                <a:cs typeface="Alexandria" pitchFamily="2" charset="-78"/>
              </a:rPr>
              <a:t> ، </a:t>
            </a:r>
            <a:r>
              <a:rPr lang="ar-EG" sz="1600" dirty="0">
                <a:solidFill>
                  <a:prstClr val="black"/>
                </a:solidFill>
                <a:latin typeface="Alexandria" pitchFamily="2" charset="-78"/>
                <a:cs typeface="Alexandria" pitchFamily="2" charset="-78"/>
              </a:rPr>
              <a:t>والذى يعنى</a:t>
            </a:r>
            <a:r>
              <a:rPr lang="ar-BH"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من وجهة نظر المؤسسة وجوب استشارة الجماهير فى القضايا التسويقية التى تهمهم، ومن</a:t>
            </a:r>
            <a:r>
              <a:rPr lang="ar-BH"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وجهة نظر الجمهور يشير تواصل الحوار إلى استعداد الجمهور وقدرته على تجميع مطالبة</a:t>
            </a:r>
            <a:r>
              <a:rPr lang="ar-BH"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ومصالحة وتقديمها للمنظمة</a:t>
            </a:r>
          </a:p>
          <a:p>
            <a:pPr lvl="0" algn="just" rtl="1">
              <a:lnSpc>
                <a:spcPct val="150000"/>
              </a:lnSpc>
              <a:defRPr/>
            </a:pPr>
            <a:r>
              <a:rPr lang="ar-BH" sz="1600" b="1" i="1" u="sng" dirty="0">
                <a:solidFill>
                  <a:prstClr val="black"/>
                </a:solidFill>
                <a:latin typeface="Alexandria" pitchFamily="2" charset="-78"/>
                <a:cs typeface="Alexandria" pitchFamily="2" charset="-78"/>
              </a:rPr>
              <a:t>3-</a:t>
            </a:r>
            <a:r>
              <a:rPr lang="ar-EG" sz="1600" b="1" i="1" u="sng" dirty="0">
                <a:solidFill>
                  <a:prstClr val="black"/>
                </a:solidFill>
                <a:latin typeface="Alexandria" pitchFamily="2" charset="-78"/>
                <a:cs typeface="Alexandria" pitchFamily="2" charset="-78"/>
              </a:rPr>
              <a:t>التقمص </a:t>
            </a:r>
            <a:r>
              <a:rPr lang="ar-EG" sz="1600" dirty="0">
                <a:solidFill>
                  <a:prstClr val="black"/>
                </a:solidFill>
                <a:latin typeface="Alexandria" pitchFamily="2" charset="-78"/>
                <a:cs typeface="Alexandria" pitchFamily="2" charset="-78"/>
              </a:rPr>
              <a:t>يعنى تقمص المؤسسة لموقف الجمهور والتأكيد على أهداف</a:t>
            </a:r>
            <a:r>
              <a:rPr lang="ar-BH"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ومصالح الجماهير وتدعيمها ، ويعزي التقمص إلى مناخ الثقة والدعم الذى توفره المؤسسة</a:t>
            </a:r>
            <a:r>
              <a:rPr lang="ar-BH"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لنجاح الحوار.</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0960853A-2DB3-8CE8-734F-2086A888297B}"/>
              </a:ext>
            </a:extLst>
          </p:cNvPr>
          <p:cNvSpPr txBox="1"/>
          <p:nvPr/>
        </p:nvSpPr>
        <p:spPr>
          <a:xfrm>
            <a:off x="3409950" y="898381"/>
            <a:ext cx="6096000" cy="400110"/>
          </a:xfrm>
          <a:prstGeom prst="rect">
            <a:avLst/>
          </a:prstGeom>
          <a:noFill/>
        </p:spPr>
        <p:txBody>
          <a:bodyPr wrap="square">
            <a:spAutoFit/>
          </a:bodyPr>
          <a:lstStyle/>
          <a:p>
            <a:r>
              <a:rPr lang="ar-BH" sz="2000" b="1" u="sng" dirty="0">
                <a:latin typeface="Alexandria" pitchFamily="2" charset="-78"/>
                <a:cs typeface="Alexandria" pitchFamily="2" charset="-78"/>
              </a:rPr>
              <a:t>مبادئ نظرية الإتصال الحواري </a:t>
            </a:r>
          </a:p>
        </p:txBody>
      </p:sp>
    </p:spTree>
    <p:extLst>
      <p:ext uri="{BB962C8B-B14F-4D97-AF65-F5344CB8AC3E}">
        <p14:creationId xmlns:p14="http://schemas.microsoft.com/office/powerpoint/2010/main" val="33756035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84961" y="1762395"/>
            <a:ext cx="9698986" cy="2635978"/>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lang="ar-BH" sz="1600" dirty="0">
                <a:solidFill>
                  <a:prstClr val="black"/>
                </a:solidFill>
                <a:latin typeface="Alexandria" pitchFamily="2" charset="-78"/>
                <a:cs typeface="Alexandria" pitchFamily="2" charset="-78"/>
              </a:rPr>
              <a:t> </a:t>
            </a:r>
            <a:r>
              <a:rPr lang="en-US" sz="1600" dirty="0">
                <a:solidFill>
                  <a:prstClr val="black"/>
                </a:solidFill>
                <a:latin typeface="Alexandria" pitchFamily="2" charset="-78"/>
                <a:cs typeface="Alexandria" pitchFamily="2" charset="-78"/>
              </a:rPr>
              <a:t>4</a:t>
            </a:r>
            <a:r>
              <a:rPr lang="ar-BH" sz="1600" dirty="0">
                <a:solidFill>
                  <a:prstClr val="black"/>
                </a:solidFill>
                <a:latin typeface="Alexandria" pitchFamily="2" charset="-78"/>
                <a:cs typeface="Alexandria" pitchFamily="2" charset="-78"/>
              </a:rPr>
              <a:t>-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a:t>
            </a: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ل</a:t>
            </a: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مخاطرة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ويعنى استعداد المنظمة للتفاعل مع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الأفراد</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والمنظمات وفقً</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فالحوار يمثل إشكالية للمؤسسات،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لأنه</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قد يؤدى إلى نتائج غير متوقعة، ومع ذلك يجب</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على المؤسسة ان تخاطر فى حوار متواصل مع جماهيرها</a:t>
            </a:r>
            <a:r>
              <a:rPr lang="ar-BH" sz="1600" dirty="0">
                <a:solidFill>
                  <a:prstClr val="black"/>
                </a:solidFill>
                <a:latin typeface="Alexandria" pitchFamily="2" charset="-78"/>
                <a:cs typeface="Alexandria" pitchFamily="2" charset="-78"/>
              </a:rPr>
              <a:t> لأنه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يحقق أهداف المؤسسة</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الإستراتيجية .</a:t>
            </a: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5- الإلتزام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ويشير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إلى مدى التزام المنظمة بالحوار والتفسير والتفاهم مع</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الجماهير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فالإلتزام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بالحوار على الرغم من المخاطر التى يمكن أن تنتج عنه ينعكس فى</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فوائد على المنظمات تتمثل فى دعم الجمهور، سمعة جيدة للمنظمة، ويقلل من إمكانية تدخل</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أطراف خارجية فى المؤسسة مثل الحكومات. ويتضمن االلتزام على عدد من المبادئ</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أهمها المكاشفة،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الإلتزتم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بالتفسير، وااللتزام بالمحادثة</a:t>
            </a:r>
            <a:r>
              <a:rPr lang="ar-BH" sz="1600" dirty="0">
                <a:solidFill>
                  <a:prstClr val="black"/>
                </a:solidFill>
                <a:latin typeface="Alexandria" pitchFamily="2" charset="-78"/>
                <a:cs typeface="Alexandria" pitchFamily="2" charset="-78"/>
              </a:rPr>
              <a:t> </a:t>
            </a: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56BCACB7-F08F-4D68-71CE-0988C8AB6293}"/>
              </a:ext>
            </a:extLst>
          </p:cNvPr>
          <p:cNvPicPr>
            <a:picLocks noChangeAspect="1"/>
          </p:cNvPicPr>
          <p:nvPr/>
        </p:nvPicPr>
        <p:blipFill>
          <a:blip r:embed="rId3"/>
          <a:stretch>
            <a:fillRect/>
          </a:stretch>
        </p:blipFill>
        <p:spPr>
          <a:xfrm>
            <a:off x="762000" y="4595528"/>
            <a:ext cx="3918115" cy="1460379"/>
          </a:xfrm>
          <a:prstGeom prst="rect">
            <a:avLst/>
          </a:prstGeom>
        </p:spPr>
      </p:pic>
    </p:spTree>
    <p:extLst>
      <p:ext uri="{BB962C8B-B14F-4D97-AF65-F5344CB8AC3E}">
        <p14:creationId xmlns:p14="http://schemas.microsoft.com/office/powerpoint/2010/main" val="21214777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185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762000" y="1762395"/>
            <a:ext cx="10510345" cy="4482637"/>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1"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فتح الحلقات النقاشية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والتي تعني السماح للجمهور بطرح الأسئلة بحيث تقوم المنظمة بالإجابة  علي تلك التساؤلات.</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1"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تقديم معلومات مفيدة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والتي تعني أن تقوم المنظمة بتزويد الجمهور بالمعلومات المفيدة والتي تخدم كلاً  من الجمهور والمنظمة معا.</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1"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تشجيع الجمهور علي إعادة الزيارة لموقع المنظمة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حيث يجب على المنظمة أن تقوم باستخدام مجموعة من العوامل التي تشجع الجمهور علي معاودة الزيارة لموقع المنظمة.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1"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سهولة استخدام منصة المنظمة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حيث ينبغي أن تتسم المنصة التي تستخدمها المنظمة للتواصل مع الجمهور بالسهولة في االستخدام والحصول على المعلومات من تلك المنظمة بسلاسة وسهولة، مما يلزم المنظمة بضرورة تنظيم المعلومات الموجودة في الموقع والمنصة التي تستخدمها مع الجمهور مما يمكن الجمهور في الوصول إلى ما يريده من معلومات عن المنظمة دون تعب أو جهد.</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1"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المحافظة علي زوار المنصة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من خلال الإبتعاد عن الأمور التي تؤدي إلى هروب الزوار من المنصة وعدم العودة إليها مرةً أخري. </a:t>
            </a: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A8ED4A7A-CE6D-04D6-E1E6-46ADA7CD4325}"/>
              </a:ext>
            </a:extLst>
          </p:cNvPr>
          <p:cNvSpPr txBox="1"/>
          <p:nvPr/>
        </p:nvSpPr>
        <p:spPr>
          <a:xfrm>
            <a:off x="409903" y="592071"/>
            <a:ext cx="7941880" cy="707886"/>
          </a:xfrm>
          <a:prstGeom prst="rect">
            <a:avLst/>
          </a:prstGeom>
          <a:noFill/>
        </p:spPr>
        <p:txBody>
          <a:bodyPr wrap="square">
            <a:spAutoFit/>
          </a:bodyPr>
          <a:lstStyle/>
          <a:p>
            <a:pPr algn="ctr"/>
            <a:r>
              <a:rPr lang="ar-BH" sz="2000" b="1" u="sng" dirty="0">
                <a:latin typeface="Alexandria" pitchFamily="2" charset="-78"/>
                <a:cs typeface="Alexandria" pitchFamily="2" charset="-78"/>
              </a:rPr>
              <a:t>مؤشرات يمكن تطبيقها لقياس مبادئ الإتصال الحوارى على منصات التواصل الإجتماعي والمواقع االإلكترونية من خلال </a:t>
            </a:r>
            <a:r>
              <a:rPr lang="ar-BH" sz="2000" b="1" dirty="0">
                <a:latin typeface="Alexandria" pitchFamily="2" charset="-78"/>
                <a:cs typeface="Alexandria" pitchFamily="2" charset="-78"/>
              </a:rPr>
              <a:t>:</a:t>
            </a:r>
            <a:endParaRPr lang="en-US" sz="2000" b="1" dirty="0">
              <a:latin typeface="Alexandria" pitchFamily="2" charset="-78"/>
              <a:cs typeface="Alexandria" pitchFamily="2" charset="-78"/>
            </a:endParaRPr>
          </a:p>
        </p:txBody>
      </p:sp>
    </p:spTree>
    <p:extLst>
      <p:ext uri="{BB962C8B-B14F-4D97-AF65-F5344CB8AC3E}">
        <p14:creationId xmlns:p14="http://schemas.microsoft.com/office/powerpoint/2010/main" val="41031510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028700" y="1082540"/>
            <a:ext cx="7829550" cy="400110"/>
          </a:xfrm>
          <a:prstGeom prst="rect">
            <a:avLst/>
          </a:prstGeom>
          <a:noFill/>
        </p:spPr>
        <p:txBody>
          <a:bodyPr wrap="square" rtlCol="0">
            <a:spAutoFit/>
          </a:bodyPr>
          <a:lstStyle/>
          <a:p>
            <a:pPr algn="ctr" rtl="1"/>
            <a:r>
              <a:rPr lang="ar-BH" sz="2000" b="1" u="sng" dirty="0">
                <a:latin typeface="Alexandria" pitchFamily="2" charset="-78"/>
                <a:cs typeface="Alexandria" pitchFamily="2" charset="-78"/>
              </a:rPr>
              <a:t>نموذج مكونات السمعة </a:t>
            </a:r>
          </a:p>
        </p:txBody>
      </p:sp>
      <p:sp>
        <p:nvSpPr>
          <p:cNvPr id="48" name="TextBox 47"/>
          <p:cNvSpPr txBox="1"/>
          <p:nvPr/>
        </p:nvSpPr>
        <p:spPr>
          <a:xfrm>
            <a:off x="1221444" y="2498297"/>
            <a:ext cx="9997436" cy="2266646"/>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المنظمات أصبحت أكثر حرصا علي تنمية وتطوير سمعتها عالميا، تماما كما تهتم بسمعتها محليا أو إقليميا وفقا لطبيعة نشاط المنظمة، فسمعة المنظمات في عصر العولمة أصبحت عملية معقدة وتتشابك مع كثير من المفاهيم الأخرى التي تتكامل في إطار دعم المنظمة لسمعتها، وأصبحت المنظمات تسعي  لوضع برامج لإدارة السمعة تتواءم مع المتغيرات العالمية، وما من شك في أن هذا  يستلزم من المنظمات أن تضع في اعتبارها التوافق والانسجام بين القيم والثقافة والبيئة التي تعمل في محيطها المنظمة، وهذا يقتضي أن تكون الجهود مدروسة بعناية، وخاصة أن المنظمة تستخدم سمعتها كمقياس للثقة والمصداقية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95048" y="2023288"/>
            <a:ext cx="10257183" cy="3005310"/>
          </a:xfrm>
          <a:prstGeom prst="rect">
            <a:avLst/>
          </a:prstGeom>
          <a:noFill/>
        </p:spPr>
        <p:txBody>
          <a:bodyPr wrap="square" rtlCol="0">
            <a:spAutoFit/>
          </a:bodyPr>
          <a:lstStyle/>
          <a:p>
            <a:pPr lvl="0" algn="just" rtl="1">
              <a:lnSpc>
                <a:spcPct val="150000"/>
              </a:lnSpc>
            </a:pPr>
            <a:r>
              <a:rPr lang="ar-EG" sz="1600" dirty="0">
                <a:solidFill>
                  <a:prstClr val="black"/>
                </a:solidFill>
                <a:latin typeface="Alexandria" pitchFamily="2" charset="-78"/>
                <a:cs typeface="Alexandria" pitchFamily="2" charset="-78"/>
              </a:rPr>
              <a:t>وتولي المنظمات إهتماما كبيراً  بإدارة السمعة باعتبارها دوراً مهما ومحوريا من أدوارها، وكون السمعة قيمة غالية لأي منظمة، فالسمعة الجيدة للشركة ترفع قيمة كل شئ تقوله الشركة أو تفعله، والسمعة الرديئة تقلل من قيمة المنتجات والخدمات التي تقدمها وبالتالي تقلل من قيمة السمعة.</a:t>
            </a:r>
          </a:p>
          <a:p>
            <a:pPr lvl="0" algn="just" rtl="1">
              <a:lnSpc>
                <a:spcPct val="150000"/>
              </a:lnSpc>
            </a:pPr>
            <a:r>
              <a:rPr lang="ar-EG" sz="1600" dirty="0">
                <a:solidFill>
                  <a:prstClr val="black"/>
                </a:solidFill>
                <a:latin typeface="Alexandria" pitchFamily="2" charset="-78"/>
                <a:cs typeface="Alexandria" pitchFamily="2" charset="-78"/>
              </a:rPr>
              <a:t>وتعرف سمعة المنظمة بأنها مدركات الجماهير نحو المنظمة والتي تكونت من خلال خبراتهم وتعاملهم مع المنظمة ومع منتجاتها وخدماتها، أو من خلال ولائهم العاطفي لها، أوأدائها المالي المميز،أو برامج المسؤولية الاجتماعية التي تقوم بها، ومن خلال رضا الموظفين (البيئة الداخلية) عن عملهم في تلك المنظمات أو من خلال رؤيتها وقيادتها المميزة، ونتيجة للسمعة الطيبة التي تسعي لها أي منظمة من خلال جهودها الاتصالية فإنها تكتسب في المقابل ثقة ومصداقية ورضا وولاء الجمهور لها.</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992790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74147" y="2521059"/>
            <a:ext cx="9698986" cy="2318070"/>
          </a:xfrm>
          <a:prstGeom prst="rect">
            <a:avLst/>
          </a:prstGeom>
          <a:noFill/>
        </p:spPr>
        <p:txBody>
          <a:bodyPr wrap="square" rtlCol="0">
            <a:spAutoFit/>
          </a:bodyPr>
          <a:lstStyle/>
          <a:p>
            <a:pPr lvl="0" algn="just" rtl="1">
              <a:lnSpc>
                <a:spcPct val="150000"/>
              </a:lnSpc>
              <a:defRPr/>
            </a:pPr>
            <a:r>
              <a:rPr lang="ar-EG" sz="1400" b="1" dirty="0">
                <a:solidFill>
                  <a:prstClr val="black"/>
                </a:solidFill>
                <a:latin typeface="Alexandria" pitchFamily="2" charset="-78"/>
                <a:cs typeface="Alexandria" pitchFamily="2" charset="-78"/>
              </a:rPr>
              <a:t>قدم (روبرت وليم وزملاءه 2009) نموذجاً لقياس مكونات السمعة يتكون من:</a:t>
            </a:r>
          </a:p>
          <a:p>
            <a:pPr lvl="0" algn="just" rtl="1">
              <a:lnSpc>
                <a:spcPct val="150000"/>
              </a:lnSpc>
              <a:defRPr/>
            </a:pPr>
            <a:r>
              <a:rPr lang="ar-EG" sz="1400" b="1" dirty="0">
                <a:solidFill>
                  <a:prstClr val="black"/>
                </a:solidFill>
                <a:latin typeface="Alexandria" pitchFamily="2" charset="-78"/>
                <a:cs typeface="Alexandria" pitchFamily="2" charset="-78"/>
              </a:rPr>
              <a:t>•الاتصال</a:t>
            </a:r>
            <a:r>
              <a:rPr lang="ar-EG" sz="1400" dirty="0">
                <a:solidFill>
                  <a:prstClr val="black"/>
                </a:solidFill>
                <a:latin typeface="Alexandria" pitchFamily="2" charset="-78"/>
                <a:cs typeface="Alexandria" pitchFamily="2" charset="-78"/>
              </a:rPr>
              <a:t>: يجب أن يكون لدى المنظمة السيطرة الكاملة على جميع جوانب الاتصال مع جماهيرها، فالاتصال يمنحها شفافية والشفافية تزيد من الثقة بها، ولابد من تطوير الحوار مع جماهيرها ليكون في اتجاهين. </a:t>
            </a:r>
          </a:p>
          <a:p>
            <a:pPr lvl="0" algn="just" rtl="1">
              <a:lnSpc>
                <a:spcPct val="150000"/>
              </a:lnSpc>
              <a:defRPr/>
            </a:pPr>
            <a:r>
              <a:rPr lang="ar-EG" sz="1400" b="1" dirty="0">
                <a:solidFill>
                  <a:prstClr val="black"/>
                </a:solidFill>
                <a:latin typeface="Alexandria" pitchFamily="2" charset="-78"/>
                <a:cs typeface="Alexandria" pitchFamily="2" charset="-78"/>
              </a:rPr>
              <a:t>•الثقة: </a:t>
            </a:r>
            <a:r>
              <a:rPr lang="ar-EG" sz="1400" dirty="0">
                <a:solidFill>
                  <a:prstClr val="black"/>
                </a:solidFill>
                <a:latin typeface="Alexandria" pitchFamily="2" charset="-78"/>
                <a:cs typeface="Alexandria" pitchFamily="2" charset="-78"/>
              </a:rPr>
              <a:t>هي أحد العناصر المؤثرة في سمعة المنظمة مع المصداقية والموثوقية والمسئولية. وبناء سمعة المنظمة يتعلق بالسعي الاستراتيجي لتأسيس الثقة في أصحاب المصالح. </a:t>
            </a:r>
          </a:p>
          <a:p>
            <a:pPr lvl="0" algn="just" rtl="1">
              <a:lnSpc>
                <a:spcPct val="150000"/>
              </a:lnSpc>
              <a:defRPr/>
            </a:pPr>
            <a:r>
              <a:rPr lang="ar-EG" sz="1400" dirty="0">
                <a:solidFill>
                  <a:prstClr val="black"/>
                </a:solidFill>
                <a:latin typeface="Alexandria" pitchFamily="2" charset="-78"/>
                <a:cs typeface="Alexandria" pitchFamily="2" charset="-78"/>
              </a:rPr>
              <a:t>وتتأثر السمعة بعدة عوامل هي السوق العالمي والتشريعات وتعزيز صورة وهوية المنظمة والعوامل الثقافية والاجماعية وتأثير البيئة الخارجية والداخلية والأنشطة الإعلامية ومنظور أصحاب المصالح وسياسة المنظمة.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0960853A-2DB3-8CE8-734F-2086A888297B}"/>
              </a:ext>
            </a:extLst>
          </p:cNvPr>
          <p:cNvSpPr txBox="1"/>
          <p:nvPr/>
        </p:nvSpPr>
        <p:spPr>
          <a:xfrm>
            <a:off x="1828800" y="898381"/>
            <a:ext cx="7677150" cy="400110"/>
          </a:xfrm>
          <a:prstGeom prst="rect">
            <a:avLst/>
          </a:prstGeom>
          <a:noFill/>
        </p:spPr>
        <p:txBody>
          <a:bodyPr wrap="square">
            <a:spAutoFit/>
          </a:bodyPr>
          <a:lstStyle/>
          <a:p>
            <a:r>
              <a:rPr lang="ar-BH" sz="2000" b="1" u="sng" dirty="0">
                <a:latin typeface="Alexandria" pitchFamily="2" charset="-78"/>
                <a:cs typeface="Alexandria" pitchFamily="2" charset="-78"/>
              </a:rPr>
              <a:t>نموذج مكونات السمعة </a:t>
            </a:r>
            <a:endParaRPr lang="en-US" sz="2000" b="1" u="sng" dirty="0">
              <a:latin typeface="Alexandria" pitchFamily="2" charset="-78"/>
              <a:cs typeface="Alexandria" pitchFamily="2" charset="-78"/>
            </a:endParaRPr>
          </a:p>
        </p:txBody>
      </p:sp>
    </p:spTree>
    <p:extLst>
      <p:ext uri="{BB962C8B-B14F-4D97-AF65-F5344CB8AC3E}">
        <p14:creationId xmlns:p14="http://schemas.microsoft.com/office/powerpoint/2010/main" val="20400952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96978" y="2083100"/>
            <a:ext cx="11339113" cy="1477328"/>
          </a:xfrm>
          <a:prstGeom prst="rect">
            <a:avLst/>
          </a:prstGeom>
          <a:noFill/>
        </p:spPr>
        <p:txBody>
          <a:bodyPr wrap="square" rtlCol="0">
            <a:spAutoFit/>
          </a:bodyPr>
          <a:lstStyle/>
          <a:p>
            <a:pPr marL="0" marR="0" lvl="0" indent="247650" algn="justLow" defTabSz="914400" rtl="1" eaLnBrk="1" fontAlgn="auto" latinLnBrk="0" hangingPunct="1">
              <a:lnSpc>
                <a:spcPct val="100000"/>
              </a:lnSpc>
              <a:spcBef>
                <a:spcPts val="60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p>
          <a:p>
            <a:pPr marL="0" marR="0" lvl="0" indent="247650" algn="justLow" defTabSz="914400" rtl="1" eaLnBrk="1" fontAlgn="auto" latinLnBrk="0" hangingPunct="1">
              <a:lnSpc>
                <a:spcPct val="100000"/>
              </a:lnSpc>
              <a:spcBef>
                <a:spcPts val="600"/>
              </a:spcBef>
              <a:spcAft>
                <a:spcPts val="0"/>
              </a:spcAft>
              <a:buClrTx/>
              <a:buSzTx/>
              <a:buFontTx/>
              <a:buNone/>
              <a:tabLst/>
              <a:defRPr/>
            </a:pPr>
            <a:endPar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247650" algn="justLow" defTabSz="914400" rtl="1" eaLnBrk="1" fontAlgn="auto" latinLnBrk="0" hangingPunct="1">
              <a:lnSpc>
                <a:spcPct val="100000"/>
              </a:lnSpc>
              <a:spcBef>
                <a:spcPts val="60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9264624" y="6384091"/>
            <a:ext cx="2616200" cy="40011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effectLst/>
                <a:uLnTx/>
                <a:uFillTx/>
                <a:latin typeface="Calibri" panose="020F0502020204030204"/>
                <a:ea typeface="+mn-ea"/>
                <a:cs typeface="+mn-cs"/>
              </a:rPr>
              <a:t>www.midocean.ae</a:t>
            </a:r>
          </a:p>
        </p:txBody>
      </p:sp>
      <p:sp>
        <p:nvSpPr>
          <p:cNvPr id="4" name="Rectangle 3"/>
          <p:cNvSpPr/>
          <p:nvPr/>
        </p:nvSpPr>
        <p:spPr>
          <a:xfrm>
            <a:off x="1611086" y="566513"/>
            <a:ext cx="6945085" cy="400110"/>
          </a:xfrm>
          <a:prstGeom prst="rect">
            <a:avLst/>
          </a:prstGeom>
        </p:spPr>
        <p:txBody>
          <a:bodyPr wrap="square">
            <a:spAutoFit/>
          </a:bodyPr>
          <a:lstStyle/>
          <a:p>
            <a:pPr marL="0" marR="0" lvl="0" indent="247650" algn="ctr" defTabSz="914400" rtl="1" eaLnBrk="1" fontAlgn="auto" latinLnBrk="0" hangingPunct="1">
              <a:lnSpc>
                <a:spcPct val="100000"/>
              </a:lnSpc>
              <a:spcBef>
                <a:spcPts val="600"/>
              </a:spcBef>
              <a:spcAft>
                <a:spcPts val="0"/>
              </a:spcAft>
              <a:buClrTx/>
              <a:buSzTx/>
              <a:buFontTx/>
              <a:buNone/>
              <a:tabLst/>
              <a:defRPr/>
            </a:pPr>
            <a:r>
              <a:rPr kumimoji="0" lang="ar-BH" sz="2000" b="1" i="1" u="sng" strike="noStrike" kern="1200" cap="none" spc="0" normalizeH="0" baseline="0" noProof="0" dirty="0">
                <a:ln>
                  <a:noFill/>
                </a:ln>
                <a:effectLst/>
                <a:uLnTx/>
                <a:uFillTx/>
                <a:latin typeface="Alexandria" pitchFamily="2" charset="-78"/>
                <a:ea typeface="Times New Roman" panose="02020603050405020304" pitchFamily="18" charset="0"/>
                <a:cs typeface="Alexandria" pitchFamily="2" charset="-78"/>
              </a:rPr>
              <a:t>أبعاد ومكونات  </a:t>
            </a:r>
            <a:r>
              <a:rPr kumimoji="0" lang="ar-EG" sz="2000" b="1" i="1" u="sng" strike="noStrike" kern="1200" cap="none" spc="0" normalizeH="0" baseline="0" noProof="0" dirty="0">
                <a:ln>
                  <a:noFill/>
                </a:ln>
                <a:effectLst/>
                <a:uLnTx/>
                <a:uFillTx/>
                <a:latin typeface="Alexandria" pitchFamily="2" charset="-78"/>
                <a:ea typeface="Times New Roman" panose="02020603050405020304" pitchFamily="18" charset="0"/>
                <a:cs typeface="Alexandria" pitchFamily="2" charset="-78"/>
              </a:rPr>
              <a:t>السمعة</a:t>
            </a:r>
          </a:p>
        </p:txBody>
      </p:sp>
      <p:pic>
        <p:nvPicPr>
          <p:cNvPr id="5" name="Picture 4"/>
          <p:cNvPicPr>
            <a:picLocks noChangeAspect="1"/>
          </p:cNvPicPr>
          <p:nvPr/>
        </p:nvPicPr>
        <p:blipFill>
          <a:blip r:embed="rId2"/>
          <a:stretch>
            <a:fillRect/>
          </a:stretch>
        </p:blipFill>
        <p:spPr>
          <a:xfrm>
            <a:off x="1324303" y="1955679"/>
            <a:ext cx="10105697" cy="4009524"/>
          </a:xfrm>
          <a:prstGeom prst="rect">
            <a:avLst/>
          </a:prstGeom>
        </p:spPr>
      </p:pic>
      <p:pic>
        <p:nvPicPr>
          <p:cNvPr id="3" name="Picture 2">
            <a:extLst>
              <a:ext uri="{FF2B5EF4-FFF2-40B4-BE49-F238E27FC236}">
                <a16:creationId xmlns:a16="http://schemas.microsoft.com/office/drawing/2014/main" id="{CDD861A8-A2AB-4C3D-2CA7-FE2719AA03E2}"/>
              </a:ext>
            </a:extLst>
          </p:cNvPr>
          <p:cNvPicPr>
            <a:picLocks noChangeAspect="1"/>
          </p:cNvPicPr>
          <p:nvPr/>
        </p:nvPicPr>
        <p:blipFill>
          <a:blip r:embed="rId3"/>
          <a:stretch>
            <a:fillRect/>
          </a:stretch>
        </p:blipFill>
        <p:spPr>
          <a:xfrm>
            <a:off x="9576336" y="182315"/>
            <a:ext cx="2304488" cy="1079086"/>
          </a:xfrm>
          <a:prstGeom prst="rect">
            <a:avLst/>
          </a:prstGeom>
        </p:spPr>
      </p:pic>
    </p:spTree>
    <p:extLst>
      <p:ext uri="{BB962C8B-B14F-4D97-AF65-F5344CB8AC3E}">
        <p14:creationId xmlns:p14="http://schemas.microsoft.com/office/powerpoint/2010/main" val="3441912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225964" y="1799878"/>
            <a:ext cx="9740071" cy="374397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1-الولاء العاطفي نحو المنظمة: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أن الولاء العاطفي يعد أبرز مكونات سمعة المنظمة، من شأنه أن يجعل المنظمة تتحمل المزيد من المسؤولية نحو جمهورها للإبقاء علي نفس مستوي العلاقة ومن خلال الثقة يتم بناء سمعة المنظمة، وهذا دور المنظمة في أن تجعل الجمهور الداخلي والخارجي يدين لمنظمته بالولاء العاطفي في إطار منظومة من الحب والتقدير والثقة، لأن الولاء العاطفي للجمهور نحو المنظمة من شأنه أن يدعم سمعة المنظمة من خلال نظرة الجمهور للمنظمة وانعكاس ذلك علي جماهير آخرين يتم استقطابهم كجمهور داخلي (موظفين) أو كعملاء .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وفي حال انخفاض مستوي الثقة في المنظمة فإن هذا يؤثر ويزيد من المخاطر المحتملة علي سمعة المنظمة ومدي تعاطف الجمهور معها وحبهم لهم، وهذا ما يشكل تهديدا واضحا للمنظمة عندما تواجه أزمة ما، فعندها لن تجد من يقف إلي جوارها من جمهورها ولن تجد من جمهورها أي تعاطف.</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413340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88930" y="2131647"/>
            <a:ext cx="10214140" cy="3374642"/>
          </a:xfrm>
          <a:prstGeom prst="rect">
            <a:avLst/>
          </a:prstGeom>
          <a:noFill/>
        </p:spPr>
        <p:txBody>
          <a:bodyPr wrap="square" rtlCol="0">
            <a:spAutoFit/>
          </a:bodyPr>
          <a:lstStyle/>
          <a:p>
            <a:pPr lvl="0" algn="just" rtl="1">
              <a:lnSpc>
                <a:spcPct val="150000"/>
              </a:lnSpc>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2</a:t>
            </a: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 المسؤولية الاجتماعية للمنظمة: </a:t>
            </a:r>
          </a:p>
          <a:p>
            <a:pPr lvl="0" algn="just" rtl="1">
              <a:lnSpc>
                <a:spcPct val="150000"/>
              </a:lnSpc>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تتزايد أهمية المسؤولية الاجتماعية للمنظمات في العصر الحديث  لتصبح جزءا مهما من ممارسة الإدارة الاستراتيجية لدي كبري الشركات والمنظمات والتي تحتاج لأن تكون مؤثرة وأن تأخذ  شكلا تنظيميا له خطة محددة لإعلاء قيمة سمعة المنظمة .</a:t>
            </a:r>
          </a:p>
          <a:p>
            <a:pPr lvl="0" algn="just" rtl="1">
              <a:lnSpc>
                <a:spcPct val="150000"/>
              </a:lnSpc>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وفي ظل زيادة نمو الشركات في عصر العولمة، تزايد وتسارع اهتمام المنظمات ببرامج المسؤولية الاجتماعية، بل أن المسؤولية الاجتماعية للمنظمات أصبحت في مقدمة أجندة أصحاب المصالح والقائمين بالاتصال، وباتت برامج المسؤولية الاجتماعية التي تقوم بها المنظمات أحد أبرز العناصر التي من شأنها تشكيل سمعة المنظمة سلبا أو إيجابا، كما أنها تعكس مدي التحام المنظمة بالمجتمع،فالمسؤولية الاجتماعية للمنظمات هي استراتيجيه مهمة من شأنها الحفاظ علي سمعة المنظمة ودعمها  من خلال الجهد الاتصالي الذي تقوم به المنظمة.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612738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1800" b="0" i="0" u="none" strike="noStrike" kern="1200" cap="none" spc="0" normalizeH="0" baseline="0" noProof="0">
                <a:ln>
                  <a:noFill/>
                </a:ln>
                <a:solidFill>
                  <a:prstClr val="white"/>
                </a:solidFill>
                <a:effectLst/>
                <a:uLnTx/>
                <a:uFillTx/>
                <a:latin typeface="Calibri"/>
                <a:ea typeface="+mn-ea"/>
                <a:cs typeface="+mn-cs"/>
              </a:rPr>
              <a:t>يتجلى مفهوم نموذج التماثلية أو النموذج المتوازن في أفضل صورة في ما يسمى بالمسئولية الاجتماعية</a:t>
            </a:r>
            <a:endParaRPr kumimoji="0" lang="ar-BH"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67013" y="1814048"/>
            <a:ext cx="10057974" cy="4113306"/>
          </a:xfrm>
          <a:prstGeom prst="rect">
            <a:avLst/>
          </a:prstGeom>
          <a:noFill/>
        </p:spPr>
        <p:txBody>
          <a:bodyPr wrap="square" rtlCol="0">
            <a:spAutoFit/>
          </a:bodyPr>
          <a:lstStyle/>
          <a:p>
            <a:pPr lvl="0" algn="just" rtl="1">
              <a:lnSpc>
                <a:spcPct val="150000"/>
              </a:lnSpc>
              <a:defRPr/>
            </a:pPr>
            <a:r>
              <a:rPr lang="ar-EG" sz="1600" b="1" dirty="0">
                <a:solidFill>
                  <a:prstClr val="black"/>
                </a:solidFill>
                <a:latin typeface="Alexandria" pitchFamily="2" charset="-78"/>
                <a:cs typeface="Alexandria" pitchFamily="2" charset="-78"/>
              </a:rPr>
              <a:t>3-البيئة الداخلية (الموظفون):</a:t>
            </a:r>
          </a:p>
          <a:p>
            <a:pPr lvl="0" algn="just" rtl="1">
              <a:lnSpc>
                <a:spcPct val="150000"/>
              </a:lnSpc>
              <a:defRPr/>
            </a:pPr>
            <a:r>
              <a:rPr lang="ar-EG" sz="1600" dirty="0">
                <a:solidFill>
                  <a:prstClr val="black"/>
                </a:solidFill>
                <a:latin typeface="Alexandria" pitchFamily="2" charset="-78"/>
                <a:cs typeface="Alexandria" pitchFamily="2" charset="-78"/>
              </a:rPr>
              <a:t>تمثل بيئة العمل الداخلية أحد المكونات المهمة في بناء السمعة، فهي من جانب توفر للعاملين مناخاً ملائماً لتأدية العمل سواء علي النطاق الملموس والمتمثل في ملاءمة المكان (المبني والأثاث والإمكانات)أو علي نطاق علاقات العمل مثل العلاقة مع الرؤساء والزملاء،ويعد التعامل الإيجابي الذي يعتمد علي الاتصال في اتجاهين بين الموظفين والإدارة العليا هو ما يسهم في تحقيق الرضا الوظيفي لدي العاملين،من جانب آخر يؤدي الإدراك الإيجابي للجمهور لبيئة عمل المنظمة و إيجابية تقييمهم لها وبالتالي تقيمهم لسمعة منظمتهم.</a:t>
            </a:r>
          </a:p>
          <a:p>
            <a:pPr lvl="0" algn="just" rtl="1">
              <a:lnSpc>
                <a:spcPct val="150000"/>
              </a:lnSpc>
              <a:defRPr/>
            </a:pPr>
            <a:r>
              <a:rPr lang="ar-EG" sz="1600" dirty="0">
                <a:solidFill>
                  <a:prstClr val="black"/>
                </a:solidFill>
                <a:latin typeface="Alexandria" pitchFamily="2" charset="-78"/>
                <a:cs typeface="Alexandria" pitchFamily="2" charset="-78"/>
              </a:rPr>
              <a:t>ويعد الموظفون رأس المال البشري ومصدراً أساسياً للسمعة، كما أن الموظفين بمثابة أداة فريدة في خلق مزايا تنافسية للمنظمة،كما أنهم عامل رئيس يؤثر في دعم وتعزيز قيم المنظمة،فالموظفون لهم دور متعاظم في إدارة سمعة المنظمة، والموظفون هم الخطوة الأولي في عملية إدارة السمعة من خلال بث العديد من الحوافز التي تدفع بهم للأمام لتتم إدارة السمعة ويتدعم أداء المنظمة وبالتالي تتحقق ربحية أعلي. </a:t>
            </a:r>
          </a:p>
          <a:p>
            <a:pPr lvl="0" algn="just" rtl="1">
              <a:lnSpc>
                <a:spcPct val="150000"/>
              </a:lnSpc>
              <a:defRPr/>
            </a:pPr>
            <a:r>
              <a:rPr lang="ar-EG" sz="1600" dirty="0">
                <a:solidFill>
                  <a:prstClr val="black"/>
                </a:solidFill>
                <a:latin typeface="Alexandria" pitchFamily="2" charset="-78"/>
                <a:cs typeface="Alexandria" pitchFamily="2" charset="-78"/>
              </a:rPr>
              <a:t>كما أن الموظفين يؤثرون بشكل كبير في تحقيق مزايا تنافسية كبيرة للمنظمة.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584719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11932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02228" y="2227483"/>
            <a:ext cx="10042823" cy="374397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وثمة علاقة تبادلية فيما بين سمعة المنظمة وتأثيرها علي الموظفين من جهة، والموظفين وتأثيرهم علي سمعة المنظمة من جهة أخري، فسمعة المنظمة تشكل اهتماما كبيرا  للمنظمات، وفي إطار إدارة سمعة المنظمة فمن الضروري معرفة وتحليل توقعات أصحاب المصالح والدور الذي يلعبونه في تحقيق سمعة المنظمة،ومن بين أصحاب المصالح الذين يؤثرون ويتأثرون بسمعة المنظمة "الموظفون " الذين يعدون بمثابة عامل رئيس  لأي منظمة وأهمية دورهم تكمن في تزايد تأثيرهم يوميا، وذكر </a:t>
            </a:r>
            <a:r>
              <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Angelo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أن السمعة مهمة دائما في عيون عامليها،فالعاملون يقومون بحماية السمعة كمصدر ثمين للمنظمة والدفاع عنها خلال الأزمات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فعلاقة العاملين بمنظمتهم تحظي بأهمية مضاعفة حيث يلعب العاملون دورا أساسيا في مساعدة المنظمات في تحقيق أرباح مميزة لأعمالها، إضافة إلي تحقيق وجود تنافسي للمنظمة في السوق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ويؤكد </a:t>
            </a:r>
            <a:r>
              <a:rPr kumimoji="0" lang="en-US" sz="1600" b="0" i="0" u="none" strike="noStrike" kern="1200" cap="none" spc="0" normalizeH="0" baseline="0" noProof="0" dirty="0" err="1">
                <a:ln>
                  <a:noFill/>
                </a:ln>
                <a:solidFill>
                  <a:prstClr val="black"/>
                </a:solidFill>
                <a:effectLst/>
                <a:uLnTx/>
                <a:uFillTx/>
                <a:latin typeface="Alexandria" pitchFamily="2" charset="-78"/>
                <a:cs typeface="Alexandria" pitchFamily="2" charset="-78"/>
              </a:rPr>
              <a:t>Fombrun</a:t>
            </a:r>
            <a:r>
              <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علي أن العاملين يتعاملون كسفراء للمنظمة، وهذا بالطبع لأنهم يدينون بالولاء للمنظمة، وهو أمر يتقاطع مع السمعة القوية ".</a:t>
            </a:r>
          </a:p>
        </p:txBody>
      </p:sp>
      <p:sp>
        <p:nvSpPr>
          <p:cNvPr id="4" name="TextBox 3"/>
          <p:cNvSpPr txBox="1"/>
          <p:nvPr/>
        </p:nvSpPr>
        <p:spPr>
          <a:xfrm>
            <a:off x="9078686" y="644488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27CEADF7-800C-C9E2-8B9F-E10CD0768336}"/>
              </a:ext>
            </a:extLst>
          </p:cNvPr>
          <p:cNvSpPr txBox="1"/>
          <p:nvPr/>
        </p:nvSpPr>
        <p:spPr>
          <a:xfrm>
            <a:off x="2000250" y="807134"/>
            <a:ext cx="6096000" cy="646331"/>
          </a:xfrm>
          <a:prstGeom prst="rect">
            <a:avLst/>
          </a:prstGeom>
          <a:noFill/>
        </p:spPr>
        <p:txBody>
          <a:bodyPr wrap="square">
            <a:spAutoFit/>
          </a:bodyPr>
          <a:lstStyle/>
          <a:p>
            <a:endParaRPr lang="en-US" dirty="0"/>
          </a:p>
          <a:p>
            <a:r>
              <a:rPr lang="ar-BH" dirty="0"/>
              <a:t>:</a:t>
            </a:r>
          </a:p>
        </p:txBody>
      </p:sp>
    </p:spTree>
    <p:extLst>
      <p:ext uri="{BB962C8B-B14F-4D97-AF65-F5344CB8AC3E}">
        <p14:creationId xmlns:p14="http://schemas.microsoft.com/office/powerpoint/2010/main" val="36010259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77461" y="1737068"/>
            <a:ext cx="10181421" cy="3005310"/>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2D3956"/>
                </a:solidFill>
                <a:effectLst/>
                <a:uLnTx/>
                <a:uFillTx/>
                <a:latin typeface="Alexandria" pitchFamily="2" charset="-78"/>
                <a:cs typeface="Alexandria" pitchFamily="2" charset="-78"/>
              </a:rPr>
              <a:t>4-الأداء المالي للمنظمة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i="0" u="none" strike="noStrike" kern="1200" cap="none" spc="0" normalizeH="0" baseline="0" noProof="0" dirty="0">
                <a:ln>
                  <a:noFill/>
                </a:ln>
                <a:solidFill>
                  <a:srgbClr val="2D3956"/>
                </a:solidFill>
                <a:effectLst/>
                <a:uLnTx/>
                <a:uFillTx/>
                <a:latin typeface="Alexandria" pitchFamily="2" charset="-78"/>
                <a:cs typeface="Alexandria" pitchFamily="2" charset="-78"/>
              </a:rPr>
              <a:t>إذا كانت سمعة المنظمة هي إدراك يتوافق مع عناصر متنوعة تشمل الأداء المالي القوي ومصداقية وثقة العملاء،المسؤولية الاجتماعية للشركة،الممارسات الحكومية للمنظمة،أخلاقيات المنظمة والعلاقات مع السلطات التشريعية ، فالأداء المالي للمنظمة يمثل أحد مكونات السمعة، وتطور أعمال المنظمة وتحقيقها للربحية وسلامة مركزها المالي وثقة الجمهور والدوائر الحكومية أو الدولية في قدراتها ؛ من العوامل المؤدية لتحقيق السمعة الجيدة،وتسهم اتصالات المنظمة في تعريف فئات الجمهور بالمركز المالي للمنظمة وتطوره من خلال تقاريرها المالية السنوية و مطبوعاتها أو إعلاناتها أو أدوات الاتصال المباشر الذي تقوم بها أو تخطط له وهو ما ينعكس علي ثقة الجمهور في المنظمة ليزيدها إيجابية </a:t>
            </a:r>
            <a:r>
              <a:rPr kumimoji="0" lang="ar-BH" sz="1600" i="0" u="none" strike="noStrike" kern="1200" cap="none" spc="0" normalizeH="0" baseline="0" noProof="0" dirty="0">
                <a:ln>
                  <a:noFill/>
                </a:ln>
                <a:solidFill>
                  <a:srgbClr val="2D3956"/>
                </a:solidFill>
                <a:effectLst/>
                <a:uLnTx/>
                <a:uFillTx/>
                <a:latin typeface="Alexandria" pitchFamily="2" charset="-78"/>
                <a:cs typeface="Alexandria" pitchFamily="2" charset="-78"/>
              </a:rPr>
              <a:t>، </a:t>
            </a:r>
            <a:r>
              <a:rPr kumimoji="0" lang="ar-EG" sz="1600" i="0" u="none" strike="noStrike" kern="1200" cap="none" spc="0" normalizeH="0" baseline="0" noProof="0" dirty="0">
                <a:ln>
                  <a:noFill/>
                </a:ln>
                <a:solidFill>
                  <a:srgbClr val="2D3956"/>
                </a:solidFill>
                <a:effectLst/>
                <a:uLnTx/>
                <a:uFillTx/>
                <a:latin typeface="Alexandria" pitchFamily="2" charset="-78"/>
                <a:cs typeface="Alexandria" pitchFamily="2" charset="-78"/>
              </a:rPr>
              <a:t>والأداء المالي القوي عنصر أساسي للسمعة،.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691109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62106" y="1814048"/>
            <a:ext cx="9923067" cy="4113306"/>
          </a:xfrm>
          <a:prstGeom prst="rect">
            <a:avLst/>
          </a:prstGeom>
          <a:noFill/>
        </p:spPr>
        <p:txBody>
          <a:bodyPr wrap="square" rtlCol="0">
            <a:spAutoFit/>
          </a:bodyPr>
          <a:lstStyle/>
          <a:p>
            <a:pPr marL="285750" lvl="0" indent="-285750" algn="just" rtl="1">
              <a:lnSpc>
                <a:spcPct val="150000"/>
              </a:lnSpc>
              <a:buFontTx/>
              <a:buChar char="-"/>
              <a:defRPr/>
            </a:pPr>
            <a:r>
              <a:rPr lang="ar-EG" sz="1600" b="1" dirty="0">
                <a:solidFill>
                  <a:prstClr val="black"/>
                </a:solidFill>
                <a:latin typeface="Alexandria" pitchFamily="2" charset="-78"/>
                <a:cs typeface="Alexandria" pitchFamily="2" charset="-78"/>
              </a:rPr>
              <a:t>5- سمعة المنتجات والخدمات: </a:t>
            </a:r>
          </a:p>
          <a:p>
            <a:pPr marL="285750" lvl="0" indent="-285750" algn="just" rtl="1">
              <a:lnSpc>
                <a:spcPct val="150000"/>
              </a:lnSpc>
              <a:buFontTx/>
              <a:buChar char="-"/>
              <a:defRPr/>
            </a:pPr>
            <a:r>
              <a:rPr lang="ar-EG" sz="1600" dirty="0">
                <a:solidFill>
                  <a:prstClr val="black"/>
                </a:solidFill>
                <a:latin typeface="Alexandria" pitchFamily="2" charset="-78"/>
                <a:cs typeface="Alexandria" pitchFamily="2" charset="-78"/>
              </a:rPr>
              <a:t>تتحقق السمعة الجيدة لمنتجات المنظمة من خلال تقديم منتج متميز يشبع حاجات الجمهور ويفي بمتطلباته ويتم تطويرخ باستمرار،كما تتكون سمعة المنتجات والخدمات من خلال الاهتمام بخدمة العملاء وهو ما يحقق الخبرة الإيجابية للجمهور في التعامل مع المنتج وتسهم اتصالات المنظمة في تدعيم سمعة منتجات المنظمة من خلال دورها كأحد عناصر الاتصالات التسويقية المتكاملة ومساهمتها في الأنشطة الإعلانية للمنظمة .</a:t>
            </a:r>
          </a:p>
          <a:p>
            <a:pPr marL="285750" lvl="0" indent="-285750" algn="just" rtl="1">
              <a:lnSpc>
                <a:spcPct val="150000"/>
              </a:lnSpc>
              <a:buFontTx/>
              <a:buChar char="-"/>
              <a:defRPr/>
            </a:pPr>
            <a:r>
              <a:rPr lang="ar-EG" sz="1600" dirty="0">
                <a:solidFill>
                  <a:prstClr val="black"/>
                </a:solidFill>
                <a:latin typeface="Alexandria" pitchFamily="2" charset="-78"/>
                <a:cs typeface="Alexandria" pitchFamily="2" charset="-78"/>
              </a:rPr>
              <a:t> وسمعة المنتج تنعكس علي  ولاء المستهلكين للمنتج نفسه،فعندما تكون سمعة المنتج طيبه سيظل ولاء المستهلك لها والعكس، فعندما تصل شكاوي بخصوص المنتج فهذا يجعل المنظمة تقع في مأزق كبير لأنه يكلفها الكثير من سمعة المنتج وسمعة المنظمة .</a:t>
            </a:r>
          </a:p>
          <a:p>
            <a:pPr marL="285750" lvl="0" indent="-285750" algn="just" rtl="1">
              <a:lnSpc>
                <a:spcPct val="150000"/>
              </a:lnSpc>
              <a:buFontTx/>
              <a:buChar char="-"/>
              <a:defRPr/>
            </a:pPr>
            <a:r>
              <a:rPr lang="ar-EG" sz="1600" dirty="0">
                <a:solidFill>
                  <a:prstClr val="black"/>
                </a:solidFill>
                <a:latin typeface="Alexandria" pitchFamily="2" charset="-78"/>
                <a:cs typeface="Alexandria" pitchFamily="2" charset="-78"/>
              </a:rPr>
              <a:t>ولاشك أن حماية هذه القيمة غير المنظورة مهمة لدرجة كبيرة في عصر تعد فيه عملية بناء السمعة ذات  قيمة كبري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389643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62631" y="1995901"/>
            <a:ext cx="10122017" cy="3374642"/>
          </a:xfrm>
          <a:prstGeom prst="rect">
            <a:avLst/>
          </a:prstGeom>
          <a:noFill/>
        </p:spPr>
        <p:txBody>
          <a:bodyPr wrap="square" rtlCol="0">
            <a:spAutoFit/>
          </a:bodyPr>
          <a:lstStyle/>
          <a:p>
            <a:pPr lvl="0" algn="just" rtl="1">
              <a:lnSpc>
                <a:spcPct val="150000"/>
              </a:lnSpc>
              <a:defRPr/>
            </a:pPr>
            <a:r>
              <a:rPr lang="ar-EG" sz="1600" dirty="0">
                <a:solidFill>
                  <a:prstClr val="black"/>
                </a:solidFill>
                <a:latin typeface="Alexandria" pitchFamily="2" charset="-78"/>
                <a:cs typeface="Alexandria" pitchFamily="2" charset="-78"/>
              </a:rPr>
              <a:t>6-مكانة المنظمة في السوق (الرؤية والمهمة والقيادة ):</a:t>
            </a:r>
          </a:p>
          <a:p>
            <a:pPr lvl="0" algn="just" rtl="1">
              <a:lnSpc>
                <a:spcPct val="150000"/>
              </a:lnSpc>
              <a:defRPr/>
            </a:pPr>
            <a:r>
              <a:rPr lang="ar-EG" sz="1600" dirty="0">
                <a:solidFill>
                  <a:prstClr val="black"/>
                </a:solidFill>
                <a:latin typeface="Alexandria Light" pitchFamily="2" charset="-78"/>
                <a:cs typeface="Alexandria Light" pitchFamily="2" charset="-78"/>
              </a:rPr>
              <a:t>تتحدد مكانة المنظمة من خلال توصيف المنظمة للمهام التي تؤديها في السوق والرؤية التي تعمل من خلالها لتحقيق هذه المهام </a:t>
            </a:r>
            <a:r>
              <a:rPr lang="en-US" sz="1600" dirty="0">
                <a:solidFill>
                  <a:prstClr val="black"/>
                </a:solidFill>
                <a:latin typeface="Alexandria Light" pitchFamily="2" charset="-78"/>
                <a:cs typeface="Alexandria Light" pitchFamily="2" charset="-78"/>
              </a:rPr>
              <a:t>Mission &amp; Vision  </a:t>
            </a:r>
            <a:r>
              <a:rPr lang="ar-EG" sz="1600" dirty="0">
                <a:solidFill>
                  <a:prstClr val="black"/>
                </a:solidFill>
                <a:latin typeface="Alexandria Light" pitchFamily="2" charset="-78"/>
                <a:cs typeface="Alexandria Light" pitchFamily="2" charset="-78"/>
              </a:rPr>
              <a:t>وتقوم إدارة الاتصالات بالمساهمة في وضع التصور الملائم لهذه الرؤى والمهام وتقديمها للجمهور عبر وسائل الاتصال المختلفة التي تستخدمها إدارة الاتصالات،كما تسهم في التعبير عن القيم والأخلاقيات التي تعمل المنظمة من خلالها.</a:t>
            </a:r>
          </a:p>
          <a:p>
            <a:pPr lvl="0" algn="just" rtl="1">
              <a:lnSpc>
                <a:spcPct val="150000"/>
              </a:lnSpc>
              <a:defRPr/>
            </a:pPr>
            <a:r>
              <a:rPr lang="ar-EG" sz="1600" dirty="0">
                <a:solidFill>
                  <a:prstClr val="black"/>
                </a:solidFill>
                <a:latin typeface="Alexandria Light" pitchFamily="2" charset="-78"/>
                <a:cs typeface="Alexandria Light" pitchFamily="2" charset="-78"/>
              </a:rPr>
              <a:t> وتشكل الرؤية الواضحة والرسالة التي تقوم علي أساسها المنظمة عاملاً هاماً في تشكيل سمعة المنظمة، والمؤسسات التي لديها رؤية  ومهمة واضحة للجمهور تتمتع بقبول كبير من قبل موظفيها وجمهورها الخارجي وبالتالي تحظي بسمعة طيبة،عكس المنظمات التي ليست لها رؤية أو مهمة واضحة أو محددة يمكن أن يدركها الجمهور عن المنظمة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173001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98634" y="1814048"/>
            <a:ext cx="10531365" cy="3374642"/>
          </a:xfrm>
          <a:prstGeom prst="rect">
            <a:avLst/>
          </a:prstGeom>
          <a:noFill/>
        </p:spPr>
        <p:txBody>
          <a:bodyPr wrap="square" rtlCol="0">
            <a:spAutoFit/>
          </a:bodyPr>
          <a:lstStyle/>
          <a:p>
            <a:pPr lvl="0" algn="just" rtl="1">
              <a:lnSpc>
                <a:spcPct val="150000"/>
              </a:lnSpc>
              <a:defRPr/>
            </a:pPr>
            <a:r>
              <a:rPr kumimoji="0" lang="ar-BH" sz="160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ومما تقدم نجد أن سمعة المنظمة كمفهوم ورغم تعدد وتنوع تعريفات الباحثين للسمعة إلا أن ثمة اتفاقاً علي أن سمعة المنظمة  قيمة أغلي من المال بالنسبة للمنظمة لأن السمعة التي تبني في سنوات عديدة قد تتحطم وتدمر في ثوان، وفي حال فقدت المنظمة رأس مالها فمن الممكن أن تعوضه سريعا بينما خسارة المنظمة لسمعتها يكلفها خسائر تتجاوز بكثير الخسائر المالية لذلك أجمع الباحثون علي القيمة الاستراتيجية لسمعة المنظمة، والتي تتشكل من خلال عدد من العوامل التي تتمثل في الولاء العاطفي للمنظمة، المسؤولية الاجتماعية،البيئة الداخلية (الموظفين )،الأداء المالي للمنظمة،سمعة المنتجات والخدمات،ومكانة المنظمة (الرؤية والمهمة والقيادة).</a:t>
            </a:r>
          </a:p>
          <a:p>
            <a:pPr lvl="0" algn="just" rtl="1">
              <a:lnSpc>
                <a:spcPct val="150000"/>
              </a:lnSpc>
              <a:defRPr/>
            </a:pPr>
            <a:r>
              <a:rPr kumimoji="0" lang="ar-BH" sz="160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ويعد أحد أكبر التحديات التي تواجهها المنظمات في العصر الحديث هو إيجاد  نوع من التوازن بين كافة العناصر السابقة التي تشكل سمعة المنظمة وذلك خلال عملية إدارة السمعة ، ولعل هذا ما يميز بين منظمة وأخري من حيث القدرة علي إيجاد آلية فعالة لإدارة سمعة المنظمة والحفاظ عليها مقابل أي خطر يهددها في ظل السوق العالمي..</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140101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D9AF2270-EBDC-449D-DD62-74AE5348D9A0}"/>
              </a:ext>
            </a:extLst>
          </p:cNvPr>
          <p:cNvSpPr txBox="1"/>
          <p:nvPr/>
        </p:nvSpPr>
        <p:spPr>
          <a:xfrm>
            <a:off x="1864272" y="632816"/>
            <a:ext cx="6093372" cy="400110"/>
          </a:xfrm>
          <a:prstGeom prst="rect">
            <a:avLst/>
          </a:prstGeom>
          <a:noFill/>
        </p:spPr>
        <p:txBody>
          <a:bodyPr wrap="square">
            <a:spAutoFit/>
          </a:bodyPr>
          <a:lstStyle/>
          <a:p>
            <a:pPr algn="ctr"/>
            <a:r>
              <a:rPr kumimoji="0" lang="ar-BH" sz="2000" b="1"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نظرية إدارة السمعة الرقمية </a:t>
            </a:r>
            <a:endParaRPr lang="en-US" sz="2000" b="1" u="sng" dirty="0"/>
          </a:p>
        </p:txBody>
      </p:sp>
      <p:pic>
        <p:nvPicPr>
          <p:cNvPr id="8" name="Picture 7">
            <a:extLst>
              <a:ext uri="{FF2B5EF4-FFF2-40B4-BE49-F238E27FC236}">
                <a16:creationId xmlns:a16="http://schemas.microsoft.com/office/drawing/2014/main" id="{A5B0F7D9-036A-4214-D4EE-92F3E2906310}"/>
              </a:ext>
            </a:extLst>
          </p:cNvPr>
          <p:cNvPicPr>
            <a:picLocks noChangeAspect="1"/>
          </p:cNvPicPr>
          <p:nvPr/>
        </p:nvPicPr>
        <p:blipFill>
          <a:blip r:embed="rId3"/>
          <a:stretch>
            <a:fillRect/>
          </a:stretch>
        </p:blipFill>
        <p:spPr>
          <a:xfrm>
            <a:off x="617280" y="1685495"/>
            <a:ext cx="10812720" cy="4370412"/>
          </a:xfrm>
          <a:prstGeom prst="rect">
            <a:avLst/>
          </a:prstGeom>
        </p:spPr>
      </p:pic>
    </p:spTree>
    <p:extLst>
      <p:ext uri="{BB962C8B-B14F-4D97-AF65-F5344CB8AC3E}">
        <p14:creationId xmlns:p14="http://schemas.microsoft.com/office/powerpoint/2010/main" val="2189204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74147" y="2172364"/>
            <a:ext cx="9698986" cy="3559308"/>
          </a:xfrm>
          <a:prstGeom prst="rect">
            <a:avLst/>
          </a:prstGeom>
          <a:noFill/>
        </p:spPr>
        <p:txBody>
          <a:bodyPr wrap="square" rtlCol="0">
            <a:spAutoFit/>
          </a:bodyPr>
          <a:lstStyle/>
          <a:p>
            <a:pPr algn="just" rtl="1">
              <a:lnSpc>
                <a:spcPct val="150000"/>
              </a:lnSpc>
              <a:defRPr/>
            </a:pPr>
            <a:r>
              <a:rPr kumimoji="0" lang="en-US" sz="2000" b="1" i="1"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lang="ar-BH" sz="1600" dirty="0">
                <a:solidFill>
                  <a:prstClr val="black"/>
                </a:solidFill>
                <a:latin typeface="Alexandria" pitchFamily="2" charset="-78"/>
                <a:cs typeface="Alexandria" pitchFamily="2" charset="-78"/>
              </a:rPr>
              <a:t>سارعت أغلب المنظمات  في الآونة الأخيرة بالإهتمام بسمعتها الرقمية ومحاولة إدارتها عبر الفضاء الرقمي، وتزامنا مع الظهور القوي لقنوات ووسائط الإتصال  الرقمي، والتي لا يمكن إغفال تأثيرها القوي على سمعة المنظمة ، سعت المنظمات لتوظيف منصات التواصل الإجتماعي لإدارة سمعتها قمياً.</a:t>
            </a:r>
          </a:p>
          <a:p>
            <a:pPr algn="just" rtl="1">
              <a:lnSpc>
                <a:spcPct val="150000"/>
              </a:lnSpc>
              <a:defRPr/>
            </a:pPr>
            <a:r>
              <a:rPr lang="en-US" sz="2000" b="1" i="1" dirty="0">
                <a:solidFill>
                  <a:prstClr val="black"/>
                </a:solidFill>
                <a:latin typeface="Alexandria" pitchFamily="2" charset="-78"/>
                <a:cs typeface="Alexandria" pitchFamily="2" charset="-78"/>
              </a:rPr>
              <a:t> ORM </a:t>
            </a:r>
            <a:r>
              <a:rPr kumimoji="0" lang="ar-EG" sz="2000" b="1" i="1" u="none" strike="noStrike" kern="1200" cap="none" spc="0" normalizeH="0" baseline="0" noProof="0" dirty="0">
                <a:ln>
                  <a:noFill/>
                </a:ln>
                <a:solidFill>
                  <a:prstClr val="black"/>
                </a:solidFill>
                <a:effectLst/>
                <a:uLnTx/>
                <a:uFillTx/>
                <a:latin typeface="Alexandria" pitchFamily="2" charset="-78"/>
                <a:cs typeface="Alexandria" pitchFamily="2" charset="-78"/>
              </a:rPr>
              <a:t>هي اختصار لكلمة   </a:t>
            </a:r>
            <a:r>
              <a:rPr kumimoji="0" lang="en-US" sz="2000" b="1" i="1" u="none" strike="noStrike" kern="1200" cap="none" spc="0" normalizeH="0" baseline="0" noProof="0" dirty="0">
                <a:ln>
                  <a:noFill/>
                </a:ln>
                <a:solidFill>
                  <a:prstClr val="black"/>
                </a:solidFill>
                <a:effectLst/>
                <a:uLnTx/>
                <a:uFillTx/>
                <a:latin typeface="Alexandria" pitchFamily="2" charset="-78"/>
                <a:cs typeface="Alexandria" pitchFamily="2" charset="-78"/>
              </a:rPr>
              <a:t>Online Reputation Management </a:t>
            </a:r>
          </a:p>
          <a:p>
            <a:pPr lvl="0" algn="just" rtl="1">
              <a:lnSpc>
                <a:spcPct val="150000"/>
              </a:lnSpc>
              <a:defRPr/>
            </a:pPr>
            <a:r>
              <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وتعني إدارة السمعة عبر الإنترنت لحماية العلامة التجارية عبرالإنترنت، وأصبحت إدارة السمعة عبر الإنترنت ذات أهمية قصوى للشركات والمؤسسات لتأثيرها المتزايد على العلامة التجارية. إذ تؤثر سمعة الإنترنت على الحكومات والشركات والمؤسسات الصغيرة والمتوسطة خاصة الشركات التي تقدم الخدمات مثل المطاعم والمتشفيات والخدمات مثل: المحامين والأطباء، ودور الرعاية الطبية وشركات العقارات، حيث يمكن للأفراد تقييم الخدمات والمنتجات مما يؤثر على اختيار الزوار الذي يبحثون عن تقييم الخدمة.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B48B65A1-392E-968A-E5CF-65AE2504A7C4}"/>
              </a:ext>
            </a:extLst>
          </p:cNvPr>
          <p:cNvSpPr txBox="1"/>
          <p:nvPr/>
        </p:nvSpPr>
        <p:spPr>
          <a:xfrm>
            <a:off x="2552700" y="802093"/>
            <a:ext cx="6096000" cy="400110"/>
          </a:xfrm>
          <a:prstGeom prst="rect">
            <a:avLst/>
          </a:prstGeom>
          <a:noFill/>
        </p:spPr>
        <p:txBody>
          <a:bodyPr wrap="square">
            <a:spAutoFit/>
          </a:bodyPr>
          <a:lstStyle/>
          <a:p>
            <a:pPr algn="ctr"/>
            <a:r>
              <a:rPr lang="ar-BH" sz="2000" b="1" u="sng" dirty="0">
                <a:latin typeface="Alexandria" pitchFamily="2" charset="-78"/>
                <a:cs typeface="Alexandria" pitchFamily="2" charset="-78"/>
              </a:rPr>
              <a:t>إدارة السمعة </a:t>
            </a:r>
            <a:endParaRPr lang="en-US" sz="2000" b="1" u="sng" dirty="0">
              <a:latin typeface="Alexandria" pitchFamily="2" charset="-78"/>
              <a:cs typeface="Alexandria" pitchFamily="2" charset="-78"/>
            </a:endParaRPr>
          </a:p>
        </p:txBody>
      </p:sp>
    </p:spTree>
    <p:extLst>
      <p:ext uri="{BB962C8B-B14F-4D97-AF65-F5344CB8AC3E}">
        <p14:creationId xmlns:p14="http://schemas.microsoft.com/office/powerpoint/2010/main" val="37411040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1800" b="0" i="0" u="none" strike="noStrike" kern="1200" cap="none" spc="0" normalizeH="0" baseline="0" noProof="0">
                <a:ln>
                  <a:noFill/>
                </a:ln>
                <a:solidFill>
                  <a:prstClr val="white"/>
                </a:solidFill>
                <a:effectLst/>
                <a:uLnTx/>
                <a:uFillTx/>
                <a:latin typeface="Calibri"/>
                <a:ea typeface="+mn-ea"/>
                <a:cs typeface="+mn-cs"/>
              </a:rPr>
              <a:t>يتجلى مفهوم نموذج التماثلية أو النموذج المتوازن في أفضل صورة في ما يسمى بالمسئولية الاجتماعية</a:t>
            </a:r>
            <a:endParaRPr kumimoji="0" lang="ar-BH"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54965" y="1998714"/>
            <a:ext cx="6387083" cy="3005310"/>
          </a:xfrm>
          <a:prstGeom prst="rect">
            <a:avLst/>
          </a:prstGeom>
          <a:noFill/>
        </p:spPr>
        <p:txBody>
          <a:bodyPr wrap="square" rtlCol="0">
            <a:spAutoFit/>
          </a:bodyPr>
          <a:lstStyle/>
          <a:p>
            <a:pPr lvl="0" algn="just" rtl="1">
              <a:lnSpc>
                <a:spcPct val="150000"/>
              </a:lnSpc>
              <a:defRPr/>
            </a:pPr>
            <a:r>
              <a:rPr lang="ar-EG" sz="1600" dirty="0">
                <a:solidFill>
                  <a:prstClr val="black"/>
                </a:solidFill>
                <a:latin typeface="Alexandria" pitchFamily="2" charset="-78"/>
                <a:cs typeface="Alexandria" pitchFamily="2" charset="-78"/>
              </a:rPr>
              <a:t>تهدف إدارة السمعة </a:t>
            </a:r>
            <a:r>
              <a:rPr lang="ar-BH" sz="1600" dirty="0">
                <a:solidFill>
                  <a:prstClr val="black"/>
                </a:solidFill>
                <a:latin typeface="Alexandria" pitchFamily="2" charset="-78"/>
                <a:cs typeface="Alexandria" pitchFamily="2" charset="-78"/>
              </a:rPr>
              <a:t> عبير الإنترنت إل</a:t>
            </a:r>
            <a:r>
              <a:rPr lang="ar-EG" sz="1600" dirty="0">
                <a:solidFill>
                  <a:prstClr val="black"/>
                </a:solidFill>
                <a:latin typeface="Alexandria" pitchFamily="2" charset="-78"/>
                <a:cs typeface="Alexandria" pitchFamily="2" charset="-78"/>
              </a:rPr>
              <a:t>ى تعزيز الرؤية على الإنترنت ودفع الزوار إلى موقع على شبكة الإنترنت من خلال مساعدة سمعة الأعمال التجارية داخل محركات البحث. وهو يساعد على تعزيز النقاش من خلال تعزيز المحادثة و “التأثير على المؤثر”. يمكن استخدام إدارة السمعة عبر الإنترنت إما لزيادة محتوى العلامة التجارية الإيجابية ومحتوى الكلمات الرئيسية مدفوعة نتائج البحث أو تبديد المحتوى السلبي الذي يظهر ضمن محركات البحث من خلال عمليات البحث عن العلامة التجارية أو عمليات البحث عن الكلمات الرئيسية أو كليهما.</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E4BC0D08-D3EF-5F3D-029D-47D19D467468}"/>
              </a:ext>
            </a:extLst>
          </p:cNvPr>
          <p:cNvPicPr>
            <a:picLocks noChangeAspect="1"/>
          </p:cNvPicPr>
          <p:nvPr/>
        </p:nvPicPr>
        <p:blipFill>
          <a:blip r:embed="rId3"/>
          <a:stretch>
            <a:fillRect/>
          </a:stretch>
        </p:blipFill>
        <p:spPr>
          <a:xfrm>
            <a:off x="7479733" y="2139696"/>
            <a:ext cx="3857302" cy="3218687"/>
          </a:xfrm>
          <a:prstGeom prst="rect">
            <a:avLst/>
          </a:prstGeom>
        </p:spPr>
      </p:pic>
    </p:spTree>
    <p:extLst>
      <p:ext uri="{BB962C8B-B14F-4D97-AF65-F5344CB8AC3E}">
        <p14:creationId xmlns:p14="http://schemas.microsoft.com/office/powerpoint/2010/main" val="6736004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431536" y="1946981"/>
            <a:ext cx="5399884" cy="337464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وتعرف </a:t>
            </a: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إدارة السمعة الرقمية </a:t>
            </a:r>
            <a:r>
              <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على أنها السيطرة بطريقة واعية على سمعة الشركات والمؤسسات وحتى الأفراد. و هذه الإدارة تحتاج إلى تخطيط وتحكم ومراقبة السمعة الرقمية كي تحافظ على بقاء السمعة جيدة وإيجابية. وكي تحصل على إدارة متميزة للسمعة الالكترونية الخاصة بمؤسستك وشركتك، ﻷن هناك الكثيرون ممن يسعون وراء الأفراد والشركات لابتزازهم و تشويه سمعتهم، لذا </a:t>
            </a:r>
            <a:r>
              <a:rPr kumimoji="0" lang="ar-BH"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لابد من تطبيق عدة خطوات لحماية المنظمة من </a:t>
            </a:r>
            <a:r>
              <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تشويه السمعة أو الابتزاز</a:t>
            </a:r>
            <a:r>
              <a:rPr kumimoji="0" lang="ar-BH"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 </a:t>
            </a:r>
            <a:r>
              <a:rPr kumimoji="0" lang="ar-BH"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ومن هذه الخطوات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B27D0C94-08E0-B614-6DFA-E09D0124A214}"/>
              </a:ext>
            </a:extLst>
          </p:cNvPr>
          <p:cNvPicPr>
            <a:picLocks noChangeAspect="1"/>
          </p:cNvPicPr>
          <p:nvPr/>
        </p:nvPicPr>
        <p:blipFill>
          <a:blip r:embed="rId3"/>
          <a:stretch>
            <a:fillRect/>
          </a:stretch>
        </p:blipFill>
        <p:spPr>
          <a:xfrm>
            <a:off x="617280" y="1685495"/>
            <a:ext cx="4539936" cy="4370412"/>
          </a:xfrm>
          <a:prstGeom prst="rect">
            <a:avLst/>
          </a:prstGeom>
        </p:spPr>
      </p:pic>
    </p:spTree>
    <p:extLst>
      <p:ext uri="{BB962C8B-B14F-4D97-AF65-F5344CB8AC3E}">
        <p14:creationId xmlns:p14="http://schemas.microsoft.com/office/powerpoint/2010/main" val="16135972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14400" y="1946981"/>
            <a:ext cx="10515599" cy="4851969"/>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ابحث عن اسمك في متصفح جوجل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البحث عن اسمك عبر متصفح جوجل يكشف لك العديد من النتائج والتي من ضمنها آراء ومراجعات من أشخاص استخدموا منتجاتك و خدماتك. اطﻻعك على مثل هذه التجارب يوضح لك السمعة الموجودة عن مشروعك و تتمكن من بعد الاطلاع عليها في اتخاذ قراراتك في كيفية تطويرها والتحسين منها. فالنتائج التي تظهر في صفحة البحث الأولى توضح لك الكثير عن السمعة الرقمية المنتشرة عن مشروعك.</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حدد هدف إدارة السمعة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وقبل البدء في إدارة السمعة الرقمية عليك تحديد هدفك من هذه الادارة في المقام الأول، هل تود تحسين السمعة و المحافظة عليها جيدة كما هي؟ أم أنك تود إصلاح وتحسين سمعة سيئة موجودة؟ أو حتى إذا كنت تود البدء في إنشاء سمعة من الصفر. تحديد هدفك يترتب عليه الطريقة والخطوات التي ستتخذها في هذا السياق للحفاظ على سمعتك الرقمية إيجابية لدى المستخدمين.</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393081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14401" y="1946981"/>
            <a:ext cx="10405240" cy="374397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اهتم بصنع هويتك على مواقع التواصل الاجتماعي</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وجودك على مواقع التواصل الاجتماعي له تأثيره القوي في تأسيس سمعتك الرقمية، وإنشاءك لملف مهني واحترافي يقربك من المستخدمين. عليك ان تحرص على أن تستخدم معلومات حقيقية وأن تعرض الصور والفيديوهات المختلفة التي توضح طبيعة مشروعك ومنتجاتك. مع الحرص على أن تكون هذه المعلومات والصور حقيقية وتطابق الجودة الأصلية للمنتجات حتى تكسب ثقة المستخدمين. وهذا بالتأكيد يصب في مصلحة سمعة مشروعك الرقمية.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اصنع محتواك الخاص باستمرار</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صنع محتوى حصري خاص بمشروعك يحسن من تواجدك الرقمي أمام المستخدمين. ويمكن لهذا المحتوى أن يأخذ أشكال عدة. من ضمنها محتوى الموقع الإلكتروني و الذي من المهم الاعتناء به لأنه الواجهة الأساسية التي تعرض خدماتك وتوضح هويتك لزوار الموقع الالكتروني. بالإضافة إلى محتوى المدونة الخاصة بك كذلك، فهي تشرح بتفصيل أكبر عن خدماتك ومنتجاتك.</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513751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14401" y="1946981"/>
            <a:ext cx="10405240" cy="374397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احمِ خصوصيتك في العالم الرقمي</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في العالم الرقمي الذي اصبح ملئ بتهديدات السرقة والاختراق عليك أن تعرف كيف تحمي خصوصياتك في هذا العالم الرقمي. وتكون هذه الحماية عن طريق استخدام وسائل الحماية المتقدمة. كما أنه من المهم أن تهتم بتعين كلمات مرور قوية لكل حساباتك وقنواتك على شبكة الانترنت.</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استعن بالمتخصصين في إدارة السمعة الالكترونية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للحفاظ على سمعتك الرقمية عليك أن تعلم أن الأمر يحتاج للكثير من العمل خصوصًا مع وجود مترصدين في كل مكان الذين يهدفون للإساءة لسمعة المشاريع الناجحة. وأيضاً الإستعانة بالمختصين في مجال الحماية وإدارة السمعة الالكترونية. مثل منصة “مـعـك”، المنصة الأولى من نوعها في السعودية التي تهدف لحماية سمعتك الرقمية على الإنترنت. الحاصلة على اعتمادات رسمية لجميع خدماتها المطابقة ﻷعلى المعايير الدولية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054345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91349" y="1946981"/>
            <a:ext cx="9740071" cy="1989647"/>
          </a:xfrm>
          <a:prstGeom prst="rect">
            <a:avLst/>
          </a:prstGeom>
          <a:noFill/>
        </p:spPr>
        <p:txBody>
          <a:bodyPr wrap="square" rtlCol="0">
            <a:spAutoFit/>
          </a:bodyPr>
          <a:lstStyle/>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1600" b="1" i="1" u="none" strike="noStrike" kern="1200" cap="none" spc="0" normalizeH="0" baseline="0" noProof="0" dirty="0">
                <a:ln>
                  <a:noFill/>
                </a:ln>
                <a:solidFill>
                  <a:prstClr val="black"/>
                </a:solidFill>
                <a:effectLst/>
                <a:uLnTx/>
                <a:uFillTx/>
                <a:latin typeface="Alexandria" pitchFamily="2" charset="-78"/>
                <a:cs typeface="Alexandria" pitchFamily="2" charset="-78"/>
              </a:rPr>
              <a:t>السمعة الأخلاقية  </a:t>
            </a:r>
            <a:r>
              <a:rPr kumimoji="0" lang="ar-EG"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 إرساء الشفافية في التعامل مع الجمهور)</a:t>
            </a:r>
          </a:p>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1600" b="1" i="1" u="none" strike="noStrike" kern="1200" cap="none" spc="0" normalizeH="0" baseline="0" noProof="0" dirty="0">
                <a:ln>
                  <a:noFill/>
                </a:ln>
                <a:solidFill>
                  <a:prstClr val="black"/>
                </a:solidFill>
                <a:effectLst/>
                <a:uLnTx/>
                <a:uFillTx/>
                <a:latin typeface="Alexandria" pitchFamily="2" charset="-78"/>
                <a:cs typeface="Alexandria" pitchFamily="2" charset="-78"/>
              </a:rPr>
              <a:t>السمعة المهنية الآدائية </a:t>
            </a:r>
            <a:r>
              <a:rPr kumimoji="0" lang="ar-EG"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 إرساء الجودة والفاعلية وكفاءة الإنتاج والمخرجات وضمان الجودة)</a:t>
            </a:r>
          </a:p>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السمعة الإجرائية </a:t>
            </a:r>
            <a:r>
              <a:rPr kumimoji="0" lang="ar-EG"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 إيجابية إتخاذ القرارات السليمة )</a:t>
            </a:r>
          </a:p>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السمعة التقنية </a:t>
            </a:r>
            <a:r>
              <a:rPr kumimoji="0" lang="ar-EG"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(القدرة على استخدام التقنية الرقمية بفاعلية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C142A068-C21A-FCEF-DA5D-996D264D6FEB}"/>
              </a:ext>
            </a:extLst>
          </p:cNvPr>
          <p:cNvSpPr txBox="1"/>
          <p:nvPr/>
        </p:nvSpPr>
        <p:spPr>
          <a:xfrm>
            <a:off x="2628" y="802093"/>
            <a:ext cx="6093372" cy="501932"/>
          </a:xfrm>
          <a:prstGeom prst="rect">
            <a:avLst/>
          </a:prstGeom>
          <a:noFill/>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000" b="1" i="0" u="sng" strike="noStrike" kern="1200" cap="none" spc="0" normalizeH="0" baseline="0" noProof="0" dirty="0">
                <a:ln>
                  <a:noFill/>
                </a:ln>
                <a:solidFill>
                  <a:prstClr val="black"/>
                </a:solidFill>
                <a:effectLst/>
                <a:uLnTx/>
                <a:uFillTx/>
                <a:latin typeface="Alexandria" pitchFamily="2" charset="-78"/>
                <a:cs typeface="Alexandria" pitchFamily="2" charset="-78"/>
              </a:rPr>
              <a:t>ما هي أنواع السمعة؟</a:t>
            </a:r>
          </a:p>
        </p:txBody>
      </p:sp>
      <p:pic>
        <p:nvPicPr>
          <p:cNvPr id="5" name="Picture 4">
            <a:extLst>
              <a:ext uri="{FF2B5EF4-FFF2-40B4-BE49-F238E27FC236}">
                <a16:creationId xmlns:a16="http://schemas.microsoft.com/office/drawing/2014/main" id="{4C4AF21D-A213-A7F5-0718-AD44D6F15E16}"/>
              </a:ext>
            </a:extLst>
          </p:cNvPr>
          <p:cNvPicPr>
            <a:picLocks noChangeAspect="1"/>
          </p:cNvPicPr>
          <p:nvPr/>
        </p:nvPicPr>
        <p:blipFill>
          <a:blip r:embed="rId3"/>
          <a:stretch>
            <a:fillRect/>
          </a:stretch>
        </p:blipFill>
        <p:spPr>
          <a:xfrm>
            <a:off x="617280" y="4274732"/>
            <a:ext cx="2667000" cy="1781175"/>
          </a:xfrm>
          <a:prstGeom prst="rect">
            <a:avLst/>
          </a:prstGeom>
        </p:spPr>
      </p:pic>
    </p:spTree>
    <p:extLst>
      <p:ext uri="{BB962C8B-B14F-4D97-AF65-F5344CB8AC3E}">
        <p14:creationId xmlns:p14="http://schemas.microsoft.com/office/powerpoint/2010/main" val="70945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11932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91566" y="2375931"/>
            <a:ext cx="9864147" cy="5590633"/>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التأكد من أن سمعتك في الإنترنت تعكس علامتك التجارية وهويتك</a:t>
            </a:r>
            <a:endParaRPr kumimoji="0" lang="ar-BH"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endParaRPr>
          </a:p>
          <a:p>
            <a:pPr marL="285750" indent="-285750" algn="just" rtl="1">
              <a:lnSpc>
                <a:spcPct val="150000"/>
              </a:lnSpc>
              <a:buFont typeface="Wingdings" panose="05000000000000000000" pitchFamily="2" charset="2"/>
              <a:buChar char="v"/>
              <a:defRPr/>
            </a:pPr>
            <a:r>
              <a:rPr lang="ar-EG" sz="1600" dirty="0">
                <a:solidFill>
                  <a:prstClr val="black"/>
                </a:solidFill>
                <a:latin typeface="Alexandria Light" pitchFamily="2" charset="-78"/>
                <a:cs typeface="Alexandria Light" pitchFamily="2" charset="-78"/>
              </a:rPr>
              <a:t>التخلص من غموض العلامة التجارية في نتائج البحث في جوجل </a:t>
            </a:r>
            <a:endParaRPr lang="ar-BH" sz="1600" dirty="0">
              <a:solidFill>
                <a:prstClr val="black"/>
              </a:solidFill>
              <a:latin typeface="Alexandria Light" pitchFamily="2" charset="-78"/>
              <a:cs typeface="Alexandria Light" pitchFamily="2" charset="-78"/>
            </a:endParaRPr>
          </a:p>
          <a:p>
            <a:pPr marL="285750" indent="-285750" algn="just" rtl="1">
              <a:lnSpc>
                <a:spcPct val="150000"/>
              </a:lnSpc>
              <a:buFont typeface="Wingdings" panose="05000000000000000000" pitchFamily="2" charset="2"/>
              <a:buChar char="v"/>
              <a:defRPr/>
            </a:pPr>
            <a:r>
              <a:rPr lang="ar-EG" sz="1600" dirty="0">
                <a:solidFill>
                  <a:prstClr val="black"/>
                </a:solidFill>
                <a:latin typeface="Alexandria Light" pitchFamily="2" charset="-78"/>
                <a:cs typeface="Alexandria Light" pitchFamily="2" charset="-78"/>
              </a:rPr>
              <a:t>حماية أسمك من خلال الوجود الإيجابي عبر الإنترنت</a:t>
            </a:r>
            <a:endParaRPr lang="ar-BH" sz="1600" dirty="0">
              <a:solidFill>
                <a:prstClr val="black"/>
              </a:solidFill>
              <a:latin typeface="Alexandria Light" pitchFamily="2" charset="-78"/>
              <a:cs typeface="Alexandria Light" pitchFamily="2" charset="-78"/>
            </a:endParaRPr>
          </a:p>
          <a:p>
            <a:pPr marL="285750" indent="-285750" algn="just" rtl="1">
              <a:lnSpc>
                <a:spcPct val="150000"/>
              </a:lnSpc>
              <a:buFont typeface="Wingdings" panose="05000000000000000000" pitchFamily="2" charset="2"/>
              <a:buChar char="v"/>
              <a:defRPr/>
            </a:pPr>
            <a:r>
              <a:rPr lang="ar-EG" sz="1600" dirty="0">
                <a:solidFill>
                  <a:prstClr val="black"/>
                </a:solidFill>
                <a:latin typeface="Alexandria Light" pitchFamily="2" charset="-78"/>
                <a:cs typeface="Alexandria Light" pitchFamily="2" charset="-78"/>
              </a:rPr>
              <a:t>تأسيس هوية موثوق بها على شبكة الإنترنت، والشبكات الاجتماعية</a:t>
            </a:r>
            <a:endParaRPr lang="ar-BH" sz="1600" dirty="0">
              <a:solidFill>
                <a:prstClr val="black"/>
              </a:solidFill>
              <a:latin typeface="Alexandria Light" pitchFamily="2" charset="-78"/>
              <a:cs typeface="Alexandria Light" pitchFamily="2" charset="-78"/>
            </a:endParaRPr>
          </a:p>
          <a:p>
            <a:pPr marL="285750" indent="-285750" algn="just" rtl="1">
              <a:lnSpc>
                <a:spcPct val="150000"/>
              </a:lnSpc>
              <a:buFont typeface="Wingdings" panose="05000000000000000000" pitchFamily="2" charset="2"/>
              <a:buChar char="v"/>
              <a:defRPr/>
            </a:pPr>
            <a:r>
              <a:rPr lang="ar-EG" sz="1600" dirty="0">
                <a:solidFill>
                  <a:prstClr val="black"/>
                </a:solidFill>
                <a:latin typeface="Alexandria Light" pitchFamily="2" charset="-78"/>
                <a:cs typeface="Alexandria Light" pitchFamily="2" charset="-78"/>
              </a:rPr>
              <a:t>بناء الثقة والمصداقية وتكوين شبكة من العلاقات عبر الإنترنت </a:t>
            </a:r>
            <a:endParaRPr lang="ar-BH" sz="1600" dirty="0">
              <a:solidFill>
                <a:prstClr val="black"/>
              </a:solidFill>
              <a:latin typeface="Alexandria Light" pitchFamily="2" charset="-78"/>
              <a:cs typeface="Alexandria Light" pitchFamily="2" charset="-78"/>
            </a:endParaRPr>
          </a:p>
          <a:p>
            <a:pPr marL="285750" indent="-285750" algn="just" rtl="1">
              <a:lnSpc>
                <a:spcPct val="150000"/>
              </a:lnSpc>
              <a:buFont typeface="Wingdings" panose="05000000000000000000" pitchFamily="2" charset="2"/>
              <a:buChar char="v"/>
              <a:defRPr/>
            </a:pPr>
            <a:r>
              <a:rPr lang="ar-EG" sz="1600" dirty="0">
                <a:solidFill>
                  <a:prstClr val="black"/>
                </a:solidFill>
                <a:latin typeface="Alexandria Light" pitchFamily="2" charset="-78"/>
                <a:cs typeface="Alexandria Light" pitchFamily="2" charset="-78"/>
              </a:rPr>
              <a:t>تحديد ومعالجة الهجمات التي تؤثر على السمعة</a:t>
            </a:r>
            <a:endParaRPr lang="ar-BH" sz="1600" dirty="0">
              <a:solidFill>
                <a:prstClr val="black"/>
              </a:solidFill>
              <a:latin typeface="Alexandria Light" pitchFamily="2" charset="-78"/>
              <a:cs typeface="Alexandria Light" pitchFamily="2" charset="-78"/>
            </a:endParaRPr>
          </a:p>
          <a:p>
            <a:pPr marL="285750" indent="-285750" algn="just" rtl="1">
              <a:lnSpc>
                <a:spcPct val="150000"/>
              </a:lnSpc>
              <a:buFont typeface="Wingdings" panose="05000000000000000000" pitchFamily="2" charset="2"/>
              <a:buChar char="v"/>
              <a:defRPr/>
            </a:pPr>
            <a:r>
              <a:rPr lang="ar-EG" sz="1600" dirty="0">
                <a:solidFill>
                  <a:prstClr val="black"/>
                </a:solidFill>
                <a:latin typeface="Alexandria Light" pitchFamily="2" charset="-78"/>
                <a:cs typeface="Alexandria Light" pitchFamily="2" charset="-78"/>
              </a:rPr>
              <a:t>السيطرة على  التعليقات السلبية وغير الحقيقية</a:t>
            </a:r>
          </a:p>
          <a:p>
            <a:pPr marL="285750" indent="-285750" algn="just" rtl="1">
              <a:lnSpc>
                <a:spcPct val="150000"/>
              </a:lnSpc>
              <a:buFont typeface="Wingdings" panose="05000000000000000000" pitchFamily="2" charset="2"/>
              <a:buChar char="v"/>
              <a:defRPr/>
            </a:pPr>
            <a:endParaRPr lang="ar-EG" sz="1600" dirty="0">
              <a:solidFill>
                <a:prstClr val="black"/>
              </a:solidFill>
              <a:latin typeface="Alexandria Light" pitchFamily="2" charset="-78"/>
              <a:cs typeface="Alexandria Light" pitchFamily="2" charset="-78"/>
            </a:endParaRPr>
          </a:p>
          <a:p>
            <a:pPr marL="285750" indent="-285750" algn="just" rtl="1">
              <a:lnSpc>
                <a:spcPct val="150000"/>
              </a:lnSpc>
              <a:buFont typeface="Wingdings" panose="05000000000000000000" pitchFamily="2" charset="2"/>
              <a:buChar char="v"/>
              <a:defRPr/>
            </a:pPr>
            <a:endParaRPr lang="ar-EG" sz="1600" dirty="0">
              <a:solidFill>
                <a:prstClr val="black"/>
              </a:solidFill>
              <a:latin typeface="Alexandria Light" pitchFamily="2" charset="-78"/>
              <a:cs typeface="Alexandria Light" pitchFamily="2" charset="-78"/>
            </a:endParaRPr>
          </a:p>
          <a:p>
            <a:pPr marL="285750" indent="-285750" algn="just" rtl="1">
              <a:lnSpc>
                <a:spcPct val="150000"/>
              </a:lnSpc>
              <a:buFont typeface="Wingdings" panose="05000000000000000000" pitchFamily="2" charset="2"/>
              <a:buChar char="v"/>
              <a:defRPr/>
            </a:pPr>
            <a:endParaRPr lang="ar-BH" sz="1600" dirty="0">
              <a:solidFill>
                <a:prstClr val="black"/>
              </a:solidFill>
              <a:latin typeface="Alexandria Light" pitchFamily="2" charset="-78"/>
              <a:cs typeface="Alexandria Light" pitchFamily="2" charset="-78"/>
            </a:endParaRPr>
          </a:p>
          <a:p>
            <a:pPr marL="285750" indent="-285750" algn="just" rtl="1">
              <a:lnSpc>
                <a:spcPct val="150000"/>
              </a:lnSpc>
              <a:buFont typeface="Wingdings" panose="05000000000000000000" pitchFamily="2" charset="2"/>
              <a:buChar char="v"/>
              <a:defRPr/>
            </a:pPr>
            <a:endParaRPr lang="ar-EG" sz="1600" dirty="0">
              <a:solidFill>
                <a:prstClr val="black"/>
              </a:solidFill>
              <a:latin typeface="Alexandria Light" pitchFamily="2" charset="-78"/>
              <a:cs typeface="Alexandria Light" pitchFamily="2" charset="-78"/>
            </a:endParaRPr>
          </a:p>
          <a:p>
            <a:pPr marL="285750" indent="-285750" algn="just" rtl="1">
              <a:lnSpc>
                <a:spcPct val="150000"/>
              </a:lnSpc>
              <a:buFont typeface="Wingdings" panose="05000000000000000000" pitchFamily="2" charset="2"/>
              <a:buChar char="v"/>
              <a:defRPr/>
            </a:pPr>
            <a:endParaRPr lang="ar-EG" sz="1600" dirty="0">
              <a:solidFill>
                <a:prstClr val="black"/>
              </a:solidFill>
              <a:latin typeface="Alexandria Light" pitchFamily="2" charset="-78"/>
              <a:cs typeface="Alexandria Light" pitchFamily="2" charset="-78"/>
            </a:endParaRPr>
          </a:p>
          <a:p>
            <a:pPr marL="285750" indent="-285750" algn="just" rtl="1">
              <a:lnSpc>
                <a:spcPct val="150000"/>
              </a:lnSpc>
              <a:buFont typeface="Wingdings" panose="05000000000000000000" pitchFamily="2" charset="2"/>
              <a:buChar char="v"/>
              <a:defRPr/>
            </a:pPr>
            <a:endParaRPr lang="ar-EG" sz="1600" dirty="0">
              <a:solidFill>
                <a:prstClr val="black"/>
              </a:solidFill>
              <a:latin typeface="Alexandria Light" pitchFamily="2" charset="-78"/>
              <a:cs typeface="Alexandria Light" pitchFamily="2" charset="-78"/>
            </a:endParaRP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v"/>
              <a:tabLst/>
              <a:defRPr/>
            </a:pPr>
            <a:endParaRPr lang="ar-BH" sz="1600" dirty="0">
              <a:solidFill>
                <a:prstClr val="black"/>
              </a:solidFill>
              <a:latin typeface="Alexandria Light" pitchFamily="2" charset="-78"/>
              <a:cs typeface="Alexandria Light" pitchFamily="2" charset="-78"/>
            </a:endParaRP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v"/>
              <a:tabLst/>
              <a:defRPr/>
            </a:pPr>
            <a:endParaRPr kumimoji="0" lang="ar-BH"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endParaRPr>
          </a:p>
        </p:txBody>
      </p:sp>
      <p:sp>
        <p:nvSpPr>
          <p:cNvPr id="4" name="TextBox 3"/>
          <p:cNvSpPr txBox="1"/>
          <p:nvPr/>
        </p:nvSpPr>
        <p:spPr>
          <a:xfrm>
            <a:off x="9078686" y="644488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27CEADF7-800C-C9E2-8B9F-E10CD0768336}"/>
              </a:ext>
            </a:extLst>
          </p:cNvPr>
          <p:cNvSpPr txBox="1"/>
          <p:nvPr/>
        </p:nvSpPr>
        <p:spPr>
          <a:xfrm>
            <a:off x="2000250" y="807134"/>
            <a:ext cx="6096000" cy="400110"/>
          </a:xfrm>
          <a:prstGeom prst="rect">
            <a:avLst/>
          </a:prstGeom>
          <a:noFill/>
        </p:spPr>
        <p:txBody>
          <a:bodyPr wrap="square">
            <a:spAutoFit/>
          </a:bodyPr>
          <a:lstStyle/>
          <a:p>
            <a:r>
              <a:rPr lang="ar-BH" sz="2000" b="1" i="1" u="sng" dirty="0">
                <a:latin typeface="Alexandria" pitchFamily="2" charset="-78"/>
                <a:cs typeface="Alexandria" pitchFamily="2" charset="-78"/>
              </a:rPr>
              <a:t>فوائد إدارة السمعة عبر الإنترنت</a:t>
            </a:r>
            <a:r>
              <a:rPr lang="ar-BH" dirty="0"/>
              <a:t>:</a:t>
            </a:r>
          </a:p>
        </p:txBody>
      </p:sp>
      <p:pic>
        <p:nvPicPr>
          <p:cNvPr id="2" name="Picture 1">
            <a:extLst>
              <a:ext uri="{FF2B5EF4-FFF2-40B4-BE49-F238E27FC236}">
                <a16:creationId xmlns:a16="http://schemas.microsoft.com/office/drawing/2014/main" id="{3897FFF6-ED85-E7BD-8B80-9F01557EEB64}"/>
              </a:ext>
            </a:extLst>
          </p:cNvPr>
          <p:cNvPicPr>
            <a:picLocks noChangeAspect="1"/>
          </p:cNvPicPr>
          <p:nvPr/>
        </p:nvPicPr>
        <p:blipFill>
          <a:blip r:embed="rId3"/>
          <a:stretch>
            <a:fillRect/>
          </a:stretch>
        </p:blipFill>
        <p:spPr>
          <a:xfrm>
            <a:off x="617279" y="2119325"/>
            <a:ext cx="4320481" cy="4325558"/>
          </a:xfrm>
          <a:prstGeom prst="rect">
            <a:avLst/>
          </a:prstGeom>
        </p:spPr>
      </p:pic>
    </p:spTree>
    <p:extLst>
      <p:ext uri="{BB962C8B-B14F-4D97-AF65-F5344CB8AC3E}">
        <p14:creationId xmlns:p14="http://schemas.microsoft.com/office/powerpoint/2010/main" val="23168607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74147" y="2316429"/>
            <a:ext cx="9698986" cy="226664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srgbClr val="2D3956"/>
                </a:solidFill>
                <a:effectLst/>
                <a:uLnTx/>
                <a:uFillTx/>
                <a:latin typeface="Alexandria" pitchFamily="2" charset="-78"/>
                <a:cs typeface="Alexandria" pitchFamily="2" charset="-78"/>
              </a:rPr>
              <a:t>1-إستراتيجية المصداقية في بناء الثقة الالكترونية.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srgbClr val="2D3956"/>
                </a:solidFill>
                <a:effectLst/>
                <a:uLnTx/>
                <a:uFillTx/>
                <a:latin typeface="Alexandria" pitchFamily="2" charset="-78"/>
                <a:cs typeface="Alexandria" pitchFamily="2" charset="-78"/>
              </a:rPr>
              <a:t>2- استراتيجية المشاركة والتفاعل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srgbClr val="2D3956"/>
                </a:solidFill>
                <a:effectLst/>
                <a:uLnTx/>
                <a:uFillTx/>
                <a:latin typeface="Alexandria" pitchFamily="2" charset="-78"/>
                <a:cs typeface="Alexandria" pitchFamily="2" charset="-78"/>
              </a:rPr>
              <a:t>3-استراتيجية الرد والتصحيح المستمر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srgbClr val="2D3956"/>
                </a:solidFill>
                <a:effectLst/>
                <a:uLnTx/>
                <a:uFillTx/>
                <a:latin typeface="Alexandria" pitchFamily="2" charset="-78"/>
                <a:cs typeface="Alexandria" pitchFamily="2" charset="-78"/>
              </a:rPr>
              <a:t>4- نمذجة الأدوار القيادية ( صورة القائد كنموذج)</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srgbClr val="2D3956"/>
                </a:solidFill>
                <a:effectLst/>
                <a:uLnTx/>
                <a:uFillTx/>
                <a:latin typeface="Alexandria" pitchFamily="2" charset="-78"/>
                <a:cs typeface="Alexandria" pitchFamily="2" charset="-78"/>
              </a:rPr>
              <a:t>5- استراتيجية الثواب والعقاب ( مكافآه السلوك الجيد ومعاقبة السئ)</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srgbClr val="2D3956"/>
                </a:solidFill>
                <a:effectLst/>
                <a:uLnTx/>
                <a:uFillTx/>
                <a:latin typeface="Alexandria" pitchFamily="2" charset="-78"/>
                <a:cs typeface="Alexandria" pitchFamily="2" charset="-78"/>
              </a:rPr>
              <a:t>6- استراتيجية ضبط النغمة (الفريق المتخصص المتدرب)</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28B5D92F-419C-7D1A-514F-253CF95CA231}"/>
              </a:ext>
            </a:extLst>
          </p:cNvPr>
          <p:cNvSpPr txBox="1"/>
          <p:nvPr/>
        </p:nvSpPr>
        <p:spPr>
          <a:xfrm>
            <a:off x="2819400" y="931450"/>
            <a:ext cx="6096000" cy="400110"/>
          </a:xfrm>
          <a:prstGeom prst="rect">
            <a:avLst/>
          </a:prstGeom>
          <a:noFill/>
        </p:spPr>
        <p:txBody>
          <a:bodyPr wrap="square">
            <a:spAutoFit/>
          </a:bodyPr>
          <a:lstStyle/>
          <a:p>
            <a:r>
              <a:rPr lang="ar-BH" sz="2000" b="1" u="sng" dirty="0">
                <a:latin typeface="Alexandria" pitchFamily="2" charset="-78"/>
                <a:cs typeface="Alexandria" pitchFamily="2" charset="-78"/>
              </a:rPr>
              <a:t>إستراتيجيات إدارة السمعة عبر الإنترنت </a:t>
            </a:r>
          </a:p>
        </p:txBody>
      </p:sp>
      <p:pic>
        <p:nvPicPr>
          <p:cNvPr id="2" name="Picture 1">
            <a:extLst>
              <a:ext uri="{FF2B5EF4-FFF2-40B4-BE49-F238E27FC236}">
                <a16:creationId xmlns:a16="http://schemas.microsoft.com/office/drawing/2014/main" id="{7F965504-466A-75DE-334C-D126D681A902}"/>
              </a:ext>
            </a:extLst>
          </p:cNvPr>
          <p:cNvPicPr>
            <a:picLocks noChangeAspect="1"/>
          </p:cNvPicPr>
          <p:nvPr/>
        </p:nvPicPr>
        <p:blipFill>
          <a:blip r:embed="rId3"/>
          <a:stretch>
            <a:fillRect/>
          </a:stretch>
        </p:blipFill>
        <p:spPr>
          <a:xfrm>
            <a:off x="617280" y="1685494"/>
            <a:ext cx="3662111" cy="4370411"/>
          </a:xfrm>
          <a:prstGeom prst="rect">
            <a:avLst/>
          </a:prstGeom>
        </p:spPr>
      </p:pic>
    </p:spTree>
    <p:extLst>
      <p:ext uri="{BB962C8B-B14F-4D97-AF65-F5344CB8AC3E}">
        <p14:creationId xmlns:p14="http://schemas.microsoft.com/office/powerpoint/2010/main" val="32635150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762000" y="1908961"/>
            <a:ext cx="10280419" cy="1897314"/>
          </a:xfrm>
          <a:prstGeom prst="rect">
            <a:avLst/>
          </a:prstGeom>
          <a:noFill/>
        </p:spPr>
        <p:txBody>
          <a:bodyPr wrap="square" rtlCol="0">
            <a:spAutoFit/>
          </a:bodyPr>
          <a:lstStyle/>
          <a:p>
            <a:pPr marL="285750" lvl="0" indent="-285750" algn="just" rtl="1">
              <a:lnSpc>
                <a:spcPct val="150000"/>
              </a:lnSpc>
              <a:buFontTx/>
              <a:buChar char="-"/>
              <a:defRPr/>
            </a:pPr>
            <a:r>
              <a:rPr lang="ar-EG" sz="1600" dirty="0">
                <a:solidFill>
                  <a:prstClr val="black"/>
                </a:solidFill>
                <a:latin typeface="Alexandria" pitchFamily="2" charset="-78"/>
                <a:cs typeface="Alexandria" pitchFamily="2" charset="-78"/>
              </a:rPr>
              <a:t>استقبل مقهى”</a:t>
            </a:r>
            <a:r>
              <a:rPr lang="en-US" sz="1600" dirty="0">
                <a:solidFill>
                  <a:prstClr val="black"/>
                </a:solidFill>
                <a:latin typeface="Alexandria" pitchFamily="2" charset="-78"/>
                <a:cs typeface="Alexandria" pitchFamily="2" charset="-78"/>
              </a:rPr>
              <a:t>Dark Horse Café ” </a:t>
            </a:r>
            <a:r>
              <a:rPr lang="ar-EG" sz="1600" dirty="0">
                <a:solidFill>
                  <a:prstClr val="black"/>
                </a:solidFill>
                <a:latin typeface="Alexandria" pitchFamily="2" charset="-78"/>
                <a:cs typeface="Alexandria" pitchFamily="2" charset="-78"/>
              </a:rPr>
              <a:t>تغريده تنتقد افتقارها إلى المنافذ الكهربائية لأجهزة الكمبيوتر المحمولة. كان ردهم شيء غريب : “نحن في تجارة البن ، وليس في أعمال المكاتب. لدينا الكثير من المنافذ للقيام بما نحتاج إليه. “</a:t>
            </a:r>
          </a:p>
          <a:p>
            <a:pPr marL="285750" lvl="0" indent="-285750" algn="just" rtl="1">
              <a:lnSpc>
                <a:spcPct val="150000"/>
              </a:lnSpc>
              <a:buFontTx/>
              <a:buChar char="-"/>
              <a:defRPr/>
            </a:pPr>
            <a:r>
              <a:rPr lang="ar-EG" sz="1600" dirty="0">
                <a:solidFill>
                  <a:prstClr val="black"/>
                </a:solidFill>
                <a:latin typeface="Alexandria" pitchFamily="2" charset="-78"/>
                <a:cs typeface="Alexandria" pitchFamily="2" charset="-78"/>
              </a:rPr>
              <a:t>تلقت شركة “نستله” </a:t>
            </a:r>
            <a:r>
              <a:rPr lang="en-US" sz="1600" dirty="0" err="1">
                <a:solidFill>
                  <a:prstClr val="black"/>
                </a:solidFill>
                <a:latin typeface="Alexandria" pitchFamily="2" charset="-78"/>
                <a:cs typeface="Alexandria" pitchFamily="2" charset="-78"/>
              </a:rPr>
              <a:t>Nestla</a:t>
            </a:r>
            <a:r>
              <a:rPr lang="en-US"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تعليقات سلبية عن ممارساتها البيئية ولم تتعامل معها بشكل جاد. وأصبح الناس عدوانيين ضد الشركة، ونشروا نسخًا معدلة من شعار نستله، مما اضطر الشركة إلى إغلاق صفحتها العامة.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49BC075E-CE95-6467-362D-5711E0216A6A}"/>
              </a:ext>
            </a:extLst>
          </p:cNvPr>
          <p:cNvSpPr txBox="1"/>
          <p:nvPr/>
        </p:nvSpPr>
        <p:spPr>
          <a:xfrm>
            <a:off x="3168625" y="1013135"/>
            <a:ext cx="6096000" cy="369332"/>
          </a:xfrm>
          <a:prstGeom prst="rect">
            <a:avLst/>
          </a:prstGeom>
          <a:noFill/>
        </p:spPr>
        <p:txBody>
          <a:bodyPr wrap="square">
            <a:spAutoFit/>
          </a:bodyPr>
          <a:lstStyle/>
          <a:p>
            <a:r>
              <a:rPr lang="ar-BH" dirty="0"/>
              <a:t> </a:t>
            </a:r>
            <a:r>
              <a:rPr lang="ar-BH" b="1" u="sng" dirty="0">
                <a:latin typeface="Alexandria" pitchFamily="2" charset="-78"/>
                <a:cs typeface="Alexandria" pitchFamily="2" charset="-78"/>
              </a:rPr>
              <a:t>أمثلة فاشلة لإدارة السمعة </a:t>
            </a:r>
          </a:p>
        </p:txBody>
      </p:sp>
      <p:pic>
        <p:nvPicPr>
          <p:cNvPr id="2" name="Picture 1">
            <a:extLst>
              <a:ext uri="{FF2B5EF4-FFF2-40B4-BE49-F238E27FC236}">
                <a16:creationId xmlns:a16="http://schemas.microsoft.com/office/drawing/2014/main" id="{3942584D-C09E-B50F-B5AE-45F618FE8024}"/>
              </a:ext>
            </a:extLst>
          </p:cNvPr>
          <p:cNvPicPr>
            <a:picLocks noChangeAspect="1"/>
          </p:cNvPicPr>
          <p:nvPr/>
        </p:nvPicPr>
        <p:blipFill>
          <a:blip r:embed="rId3"/>
          <a:stretch>
            <a:fillRect/>
          </a:stretch>
        </p:blipFill>
        <p:spPr>
          <a:xfrm>
            <a:off x="617280" y="4341407"/>
            <a:ext cx="3048000" cy="1714500"/>
          </a:xfrm>
          <a:prstGeom prst="rect">
            <a:avLst/>
          </a:prstGeom>
        </p:spPr>
      </p:pic>
    </p:spTree>
    <p:extLst>
      <p:ext uri="{BB962C8B-B14F-4D97-AF65-F5344CB8AC3E}">
        <p14:creationId xmlns:p14="http://schemas.microsoft.com/office/powerpoint/2010/main" val="1370319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03729" y="2274838"/>
            <a:ext cx="9698986" cy="1527982"/>
          </a:xfrm>
          <a:prstGeom prst="rect">
            <a:avLst/>
          </a:prstGeom>
          <a:noFill/>
        </p:spPr>
        <p:txBody>
          <a:bodyPr wrap="square" rtlCol="0">
            <a:spAutoFit/>
          </a:bodyPr>
          <a:lstStyle/>
          <a:p>
            <a:pPr lvl="0" algn="just" rtl="1">
              <a:lnSpc>
                <a:spcPct val="150000"/>
              </a:lnSpc>
              <a:defRPr/>
            </a:pPr>
            <a:r>
              <a:rPr lang="ar-EG" sz="1600" dirty="0">
                <a:solidFill>
                  <a:prstClr val="black"/>
                </a:solidFill>
                <a:latin typeface="Alexandria Light" pitchFamily="2" charset="-78"/>
                <a:cs typeface="Alexandria Light" pitchFamily="2" charset="-78"/>
              </a:rPr>
              <a:t>في عام 2005 نشر مدون يدعى جيف جارفيس تعليقا سلبيا عن خدمة العملاء في شركة “ديل” للكمبيوتر مما كان له تداعيات أخرى حيث نشر عملاء آخرين تعليقات سلبية عن الشركة. ولاستعادة ثقة الجمهور أطلقت الشركة موقعين: الأول لتحسين رضا العملاء والتفاعل معهم، والآخر لأخذ أفكار العملاء والجمهور العام حول كيفية تحسين منتجات الشركة. وبالفعل حقق الموقعين نجاحا كبيرا في استعادة ثقة العملاء</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3AAB931E-601A-0D0B-7963-1B8ABA64A5A7}"/>
              </a:ext>
            </a:extLst>
          </p:cNvPr>
          <p:cNvSpPr txBox="1"/>
          <p:nvPr/>
        </p:nvSpPr>
        <p:spPr>
          <a:xfrm>
            <a:off x="3314700" y="802093"/>
            <a:ext cx="6096000" cy="400110"/>
          </a:xfrm>
          <a:prstGeom prst="rect">
            <a:avLst/>
          </a:prstGeom>
          <a:noFill/>
        </p:spPr>
        <p:txBody>
          <a:bodyPr wrap="square">
            <a:spAutoFit/>
          </a:bodyPr>
          <a:lstStyle/>
          <a:p>
            <a:r>
              <a:rPr lang="ar-BH" dirty="0"/>
              <a:t> </a:t>
            </a:r>
            <a:r>
              <a:rPr lang="ar-BH" sz="2000" b="1" u="sng" dirty="0">
                <a:latin typeface="Alexandria" pitchFamily="2" charset="-78"/>
                <a:cs typeface="Alexandria" pitchFamily="2" charset="-78"/>
              </a:rPr>
              <a:t>أمثلة ناجحه لإدارة السمعة </a:t>
            </a:r>
          </a:p>
        </p:txBody>
      </p:sp>
      <p:pic>
        <p:nvPicPr>
          <p:cNvPr id="2" name="Picture 1">
            <a:extLst>
              <a:ext uri="{FF2B5EF4-FFF2-40B4-BE49-F238E27FC236}">
                <a16:creationId xmlns:a16="http://schemas.microsoft.com/office/drawing/2014/main" id="{95591507-751C-1FC5-7D20-2FE9B45D7C7C}"/>
              </a:ext>
            </a:extLst>
          </p:cNvPr>
          <p:cNvPicPr>
            <a:picLocks noChangeAspect="1"/>
          </p:cNvPicPr>
          <p:nvPr/>
        </p:nvPicPr>
        <p:blipFill>
          <a:blip r:embed="rId3"/>
          <a:stretch>
            <a:fillRect/>
          </a:stretch>
        </p:blipFill>
        <p:spPr>
          <a:xfrm>
            <a:off x="617280" y="4207017"/>
            <a:ext cx="4064448" cy="1848890"/>
          </a:xfrm>
          <a:prstGeom prst="rect">
            <a:avLst/>
          </a:prstGeom>
        </p:spPr>
      </p:pic>
    </p:spTree>
    <p:extLst>
      <p:ext uri="{BB962C8B-B14F-4D97-AF65-F5344CB8AC3E}">
        <p14:creationId xmlns:p14="http://schemas.microsoft.com/office/powerpoint/2010/main" val="16247364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821066" y="1885542"/>
            <a:ext cx="6291551" cy="3374642"/>
          </a:xfrm>
          <a:prstGeom prst="rect">
            <a:avLst/>
          </a:prstGeom>
          <a:noFill/>
        </p:spPr>
        <p:txBody>
          <a:bodyPr wrap="square" rtlCol="0">
            <a:spAutoFit/>
          </a:bodyPr>
          <a:lstStyle/>
          <a:p>
            <a:pPr lvl="0" algn="just" rtl="1">
              <a:lnSpc>
                <a:spcPct val="150000"/>
              </a:lnSpc>
              <a:defRPr/>
            </a:pPr>
            <a:r>
              <a:rPr lang="ar-EG" sz="1600" dirty="0">
                <a:solidFill>
                  <a:prstClr val="black"/>
                </a:solidFill>
                <a:latin typeface="Alexandria Light" pitchFamily="2" charset="-78"/>
                <a:cs typeface="Alexandria Light" pitchFamily="2" charset="-78"/>
              </a:rPr>
              <a:t>في عام 2009 استدعت تويوتا ملايين السيارات بسبب مشكلات دواسة البنزين التي اعتبرت خطأ في جودة الإنتاج في تويوتا، وكان لهذا الحدث تأثير واسعا على سمعة الشركة، ولإصلاح المشكلة غير قسم العلاقات العامة في الشركة تغيير الشعار إلى “المضي قدما” كوسيلة للسماح للمستهلكين معرفة رغبة الشركة في التطلع إلى المستقبل وبداية جديدة. ثم دشن مديرو الشركة التنفيذيين والمهندسين حسابات في تويتر كوسيلة للتواصل مع المستهلكين والقضاء على مخاوفهم من شراء سيارات تويوتا. كما شارك موظفو تويوتا في مجموعات النقاش على الانترنت والدردشة مع المستهلكين.</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063A1314-5337-38D8-84E8-DAF10C8CACFE}"/>
              </a:ext>
            </a:extLst>
          </p:cNvPr>
          <p:cNvPicPr>
            <a:picLocks noChangeAspect="1"/>
          </p:cNvPicPr>
          <p:nvPr/>
        </p:nvPicPr>
        <p:blipFill rotWithShape="1">
          <a:blip r:embed="rId3"/>
          <a:srcRect r="50473" b="38800"/>
          <a:stretch/>
        </p:blipFill>
        <p:spPr>
          <a:xfrm>
            <a:off x="1079383" y="2179546"/>
            <a:ext cx="3279580" cy="2786634"/>
          </a:xfrm>
          <a:prstGeom prst="rect">
            <a:avLst/>
          </a:prstGeom>
        </p:spPr>
      </p:pic>
    </p:spTree>
    <p:extLst>
      <p:ext uri="{BB962C8B-B14F-4D97-AF65-F5344CB8AC3E}">
        <p14:creationId xmlns:p14="http://schemas.microsoft.com/office/powerpoint/2010/main" val="560722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32434" y="2521059"/>
            <a:ext cx="9698986" cy="2266646"/>
          </a:xfrm>
          <a:prstGeom prst="rect">
            <a:avLst/>
          </a:prstGeom>
          <a:noFill/>
        </p:spPr>
        <p:txBody>
          <a:bodyPr wrap="square" rtlCol="0">
            <a:spAutoFit/>
          </a:bodyPr>
          <a:lstStyle/>
          <a:p>
            <a:pPr lvl="0" algn="just" rtl="1">
              <a:lnSpc>
                <a:spcPct val="150000"/>
              </a:lnSpc>
              <a:defRPr/>
            </a:pPr>
            <a:r>
              <a:rPr kumimoji="0" lang="ar-EG" sz="160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في سيناريو إدارة السمعة عبر الإنترنت هناك نوعان من المحتوى السلبي الذي يجب على الشركات إدراكه، </a:t>
            </a: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الأول</a:t>
            </a:r>
            <a:r>
              <a:rPr kumimoji="0" lang="ar-EG" sz="160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 هو الشكاوى على الشبكات الاجتماعي التي ينبغي معالجتها بشكل صحيح فهي لا تشكل تحديًا حقيقيًا لشركتك</a:t>
            </a: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 والآخر هو “قنابل السمعة عبر الإنترنت</a:t>
            </a:r>
            <a:r>
              <a:rPr kumimoji="0" lang="ar-EG" sz="160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 التي تؤثر على سمعتك والمبيعات على المدى الطويل ويمكن أن تلحق أضرارا تجارية بالغة، على عكس محتوى الشبكة الاجتماعية فهي بارزة في نتائج محرك البحث. ماذا لو شخص ما قام بالبحث عن اسم العلامة التجارية الخاصة بك وعثر على محتوى تشهيري ضد علامتك التجارية؟ دعونا نرى ما هي هذه القنابل</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71E58F4E-5771-65F3-3B7C-7AD5022E7938}"/>
              </a:ext>
            </a:extLst>
          </p:cNvPr>
          <p:cNvSpPr txBox="1"/>
          <p:nvPr/>
        </p:nvSpPr>
        <p:spPr>
          <a:xfrm>
            <a:off x="2933927" y="802093"/>
            <a:ext cx="6096000" cy="400110"/>
          </a:xfrm>
          <a:prstGeom prst="rect">
            <a:avLst/>
          </a:prstGeom>
          <a:noFill/>
        </p:spPr>
        <p:txBody>
          <a:bodyPr wrap="square">
            <a:spAutoFit/>
          </a:bodyPr>
          <a:lstStyle/>
          <a:p>
            <a:r>
              <a:rPr lang="ar-BH" sz="2000" b="1" u="sng" dirty="0">
                <a:latin typeface="Alexandria" pitchFamily="2" charset="-78"/>
                <a:cs typeface="Alexandria" pitchFamily="2" charset="-78"/>
              </a:rPr>
              <a:t>قنابل السمعة عبر الإنترنت  </a:t>
            </a:r>
            <a:endParaRPr lang="en-US" sz="2000" b="1" u="sng" dirty="0">
              <a:latin typeface="Alexandria" pitchFamily="2" charset="-78"/>
              <a:cs typeface="Alexandria" pitchFamily="2" charset="-78"/>
            </a:endParaRPr>
          </a:p>
        </p:txBody>
      </p:sp>
    </p:spTree>
    <p:extLst>
      <p:ext uri="{BB962C8B-B14F-4D97-AF65-F5344CB8AC3E}">
        <p14:creationId xmlns:p14="http://schemas.microsoft.com/office/powerpoint/2010/main" val="27137043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08994" y="1885542"/>
            <a:ext cx="10103624" cy="4113306"/>
          </a:xfrm>
          <a:prstGeom prst="rect">
            <a:avLst/>
          </a:prstGeom>
          <a:noFill/>
        </p:spPr>
        <p:txBody>
          <a:bodyPr wrap="square" rtlCol="0">
            <a:spAutoFit/>
          </a:bodyPr>
          <a:lstStyle/>
          <a:p>
            <a:pPr lvl="0" algn="just" rtl="1">
              <a:lnSpc>
                <a:spcPct val="150000"/>
              </a:lnSpc>
              <a:defRPr/>
            </a:pPr>
            <a:r>
              <a:rPr lang="ar-EG" sz="1600" b="1" dirty="0">
                <a:solidFill>
                  <a:prstClr val="black"/>
                </a:solidFill>
                <a:latin typeface="Alexandria" pitchFamily="2" charset="-78"/>
                <a:cs typeface="Alexandria" pitchFamily="2" charset="-78"/>
              </a:rPr>
              <a:t>المراجعات السلبية: </a:t>
            </a:r>
            <a:r>
              <a:rPr lang="ar-EG" sz="1600" dirty="0">
                <a:solidFill>
                  <a:prstClr val="black"/>
                </a:solidFill>
                <a:latin typeface="Alexandria" pitchFamily="2" charset="-78"/>
                <a:cs typeface="Alexandria" pitchFamily="2" charset="-78"/>
              </a:rPr>
              <a:t>تسمح مواقع المراجعة للمستخدمين بالتعبير عن آرائهم بشأن علامتك التجارية. هل أعجبهم خدمتك / منتجك؟ هل سيوصون بها؟ يمكن أن يؤثر المحتوى السلبي على مبيعاتك ، وقد لا تكون معالجة الانتقادات على الموقع كافية.</a:t>
            </a:r>
            <a:endParaRPr lang="en-US" sz="1600" dirty="0">
              <a:solidFill>
                <a:prstClr val="black"/>
              </a:solidFill>
              <a:latin typeface="Alexandria" pitchFamily="2" charset="-78"/>
              <a:cs typeface="Alexandria" pitchFamily="2" charset="-78"/>
            </a:endParaRPr>
          </a:p>
          <a:p>
            <a:pPr lvl="0" algn="just" rtl="1">
              <a:lnSpc>
                <a:spcPct val="150000"/>
              </a:lnSpc>
              <a:defRPr/>
            </a:pPr>
            <a:endParaRPr lang="ar-EG" sz="1600" dirty="0">
              <a:solidFill>
                <a:prstClr val="black"/>
              </a:solidFill>
              <a:latin typeface="Alexandria" pitchFamily="2" charset="-78"/>
              <a:cs typeface="Alexandria" pitchFamily="2" charset="-78"/>
            </a:endParaRPr>
          </a:p>
          <a:p>
            <a:pPr lvl="0" algn="just" rtl="1">
              <a:lnSpc>
                <a:spcPct val="150000"/>
              </a:lnSpc>
              <a:defRPr/>
            </a:pPr>
            <a:r>
              <a:rPr lang="ar-EG" sz="1600" b="1" dirty="0">
                <a:solidFill>
                  <a:prstClr val="black"/>
                </a:solidFill>
                <a:latin typeface="Alexandria" pitchFamily="2" charset="-78"/>
                <a:cs typeface="Alexandria" pitchFamily="2" charset="-78"/>
              </a:rPr>
              <a:t>مواقع الكراهية</a:t>
            </a:r>
            <a:r>
              <a:rPr lang="ar-EG" sz="1600" dirty="0">
                <a:solidFill>
                  <a:prstClr val="black"/>
                </a:solidFill>
                <a:latin typeface="Alexandria" pitchFamily="2" charset="-78"/>
                <a:cs typeface="Alexandria" pitchFamily="2" charset="-78"/>
              </a:rPr>
              <a:t>: يتخطى بعض الأشخاص المراجعات السلبية البسيطة ويقومون بإنشاء مواقع مخصصة تحتوي محتوى غير قانوني لنشر الأخبار المزيفة والمسيئة وتستهدف الشركات والشخصيات العامة بالإهانات والمعلومات الخاطئة.</a:t>
            </a:r>
            <a:endParaRPr lang="en-US" sz="1600" dirty="0">
              <a:solidFill>
                <a:prstClr val="black"/>
              </a:solidFill>
              <a:latin typeface="Alexandria" pitchFamily="2" charset="-78"/>
              <a:cs typeface="Alexandria" pitchFamily="2" charset="-78"/>
            </a:endParaRPr>
          </a:p>
          <a:p>
            <a:pPr lvl="0" algn="just" rtl="1">
              <a:lnSpc>
                <a:spcPct val="150000"/>
              </a:lnSpc>
              <a:defRPr/>
            </a:pPr>
            <a:endParaRPr lang="en-US" sz="1600" dirty="0">
              <a:solidFill>
                <a:prstClr val="black"/>
              </a:solidFill>
              <a:latin typeface="Alexandria" pitchFamily="2" charset="-78"/>
              <a:cs typeface="Alexandria" pitchFamily="2" charset="-78"/>
            </a:endParaRPr>
          </a:p>
          <a:p>
            <a:pPr lvl="0" algn="just" rtl="1">
              <a:lnSpc>
                <a:spcPct val="150000"/>
              </a:lnSpc>
              <a:defRPr/>
            </a:pPr>
            <a:r>
              <a:rPr lang="ar-EG" sz="1600" b="1" dirty="0">
                <a:solidFill>
                  <a:prstClr val="black"/>
                </a:solidFill>
                <a:latin typeface="Alexandria" pitchFamily="2" charset="-78"/>
                <a:cs typeface="Alexandria" pitchFamily="2" charset="-78"/>
              </a:rPr>
              <a:t>التغطية الإعلامية السلبية</a:t>
            </a:r>
            <a:r>
              <a:rPr lang="ar-EG" sz="1600" dirty="0">
                <a:solidFill>
                  <a:prstClr val="black"/>
                </a:solidFill>
                <a:latin typeface="Alexandria" pitchFamily="2" charset="-78"/>
                <a:cs typeface="Alexandria" pitchFamily="2" charset="-78"/>
              </a:rPr>
              <a:t>: تتعرض الشركات والقطاعات الحكومية للتغطيات الإعلامية السلبية أو المتحيزة مما يؤثر سلبًا على سمعتها</a:t>
            </a:r>
          </a:p>
          <a:p>
            <a:pPr lvl="0" algn="just" rtl="1">
              <a:lnSpc>
                <a:spcPct val="150000"/>
              </a:lnSpc>
              <a:defRPr/>
            </a:pPr>
            <a:endParaRPr lang="ar-EG" sz="1600" dirty="0">
              <a:solidFill>
                <a:prstClr val="black"/>
              </a:solidFill>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550532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695978" y="1773064"/>
            <a:ext cx="10655323" cy="3908762"/>
          </a:xfrm>
          <a:prstGeom prst="rect">
            <a:avLst/>
          </a:prstGeom>
          <a:noFill/>
        </p:spPr>
        <p:txBody>
          <a:bodyPr wrap="square" rtlCol="0">
            <a:spAutoFit/>
          </a:bodyPr>
          <a:lstStyle/>
          <a:p>
            <a:pPr lvl="0" algn="just" rtl="1">
              <a:lnSpc>
                <a:spcPct val="150000"/>
              </a:lnSpc>
              <a:defRPr/>
            </a:pPr>
            <a:r>
              <a:rPr kumimoji="0" lang="ar-EG" sz="1600" b="1" i="0" u="sng" strike="noStrike" kern="1200" cap="none" spc="0" normalizeH="0" baseline="0" noProof="0" dirty="0">
                <a:ln>
                  <a:noFill/>
                </a:ln>
                <a:solidFill>
                  <a:prstClr val="black"/>
                </a:solidFill>
                <a:effectLst/>
                <a:uLnTx/>
                <a:uFillTx/>
                <a:latin typeface="Alexandria" pitchFamily="2" charset="-78"/>
                <a:cs typeface="Alexandria" pitchFamily="2" charset="-78"/>
              </a:rPr>
              <a:t>1-الاستماع باستمرار لمحادثات الانترنت المتعلقة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بمجالك المهني والتجاري والاستفادة من المحتوى الذي ينشر، فمراقبة وسائل الاعلام الاجتماعي، ومحركات البحث يعتمد كثيرا على الاستماع.</a:t>
            </a:r>
          </a:p>
          <a:p>
            <a:pPr lvl="0" algn="just" rtl="1">
              <a:lnSpc>
                <a:spcPct val="150000"/>
              </a:lnSpc>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2- </a:t>
            </a:r>
            <a:r>
              <a:rPr kumimoji="0" lang="ar-BH" sz="1600" b="1" i="0" u="sng" strike="noStrike" kern="1200" cap="none" spc="0" normalizeH="0" baseline="0" noProof="0" dirty="0">
                <a:ln>
                  <a:noFill/>
                </a:ln>
                <a:solidFill>
                  <a:prstClr val="black"/>
                </a:solidFill>
                <a:effectLst/>
                <a:uLnTx/>
                <a:uFillTx/>
                <a:latin typeface="Alexandria" pitchFamily="2" charset="-78"/>
                <a:cs typeface="Alexandria" pitchFamily="2" charset="-78"/>
              </a:rPr>
              <a:t>الإ</a:t>
            </a:r>
            <a:r>
              <a:rPr kumimoji="0" lang="ar-EG" sz="1600" b="1" i="0" u="sng" strike="noStrike" kern="1200" cap="none" spc="0" normalizeH="0" baseline="0" noProof="0" dirty="0">
                <a:ln>
                  <a:noFill/>
                </a:ln>
                <a:solidFill>
                  <a:prstClr val="black"/>
                </a:solidFill>
                <a:effectLst/>
                <a:uLnTx/>
                <a:uFillTx/>
                <a:latin typeface="Alexandria" pitchFamily="2" charset="-78"/>
                <a:cs typeface="Alexandria" pitchFamily="2" charset="-78"/>
              </a:rPr>
              <a:t>هتمام بالموقع الإلكتروني وتصمميه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ومحتواه ليخلق انطباعا إلكترونيا مثيرا، ويحتوي كافة المعلومات التي يحتاجها الجمهور.</a:t>
            </a:r>
          </a:p>
          <a:p>
            <a:pPr lvl="0" algn="just" rtl="1">
              <a:lnSpc>
                <a:spcPct val="150000"/>
              </a:lnSpc>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3- </a:t>
            </a:r>
            <a:r>
              <a:rPr kumimoji="0" lang="ar-EG" sz="1600" b="1" i="0" u="sng" strike="noStrike" kern="1200" cap="none" spc="0" normalizeH="0" baseline="0" noProof="0" dirty="0">
                <a:ln>
                  <a:noFill/>
                </a:ln>
                <a:solidFill>
                  <a:prstClr val="black"/>
                </a:solidFill>
                <a:effectLst/>
                <a:uLnTx/>
                <a:uFillTx/>
                <a:latin typeface="Alexandria" pitchFamily="2" charset="-78"/>
                <a:cs typeface="Alexandria" pitchFamily="2" charset="-78"/>
              </a:rPr>
              <a:t>إنشاء المحتوى ذو الجودة العالية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مثل المقالات ،المدونة ، وملفات تعريف الأعمال يقوم بدورًا كبيرًا في خلق السمعة الإيجابية بالإضافة إلى معالجة المحتوى غير المرغوب فيه على الإنترنت</a:t>
            </a:r>
            <a:endPar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lvl="0" algn="just" rtl="1">
              <a:lnSpc>
                <a:spcPct val="150000"/>
              </a:lnSpc>
              <a:defRPr/>
            </a:pPr>
            <a:r>
              <a:rPr lang="ar-BH" sz="1600" dirty="0">
                <a:solidFill>
                  <a:prstClr val="black"/>
                </a:solidFill>
                <a:latin typeface="Alexandria" pitchFamily="2" charset="-78"/>
                <a:cs typeface="Alexandria" pitchFamily="2" charset="-78"/>
              </a:rPr>
              <a:t> </a:t>
            </a:r>
            <a:r>
              <a:rPr lang="ar-BH" sz="1600" b="1" u="sng" dirty="0">
                <a:solidFill>
                  <a:prstClr val="black"/>
                </a:solidFill>
                <a:latin typeface="Alexandria" pitchFamily="2" charset="-78"/>
                <a:cs typeface="Alexandria" pitchFamily="2" charset="-78"/>
              </a:rPr>
              <a:t>4-استخدم تهيئة المواقع </a:t>
            </a:r>
            <a:r>
              <a:rPr lang="en-US" sz="1600" dirty="0">
                <a:solidFill>
                  <a:prstClr val="black"/>
                </a:solidFill>
                <a:latin typeface="Alexandria" pitchFamily="2" charset="-78"/>
                <a:cs typeface="Alexandria" pitchFamily="2" charset="-78"/>
              </a:rPr>
              <a:t>SEO </a:t>
            </a:r>
            <a:r>
              <a:rPr lang="ar-BH" sz="1600" dirty="0">
                <a:solidFill>
                  <a:prstClr val="black"/>
                </a:solidFill>
                <a:latin typeface="Alexandria" pitchFamily="2" charset="-78"/>
                <a:cs typeface="Alexandria" pitchFamily="2" charset="-78"/>
              </a:rPr>
              <a:t>التي تساعد على إنشاء وتحسين المحتوى وللتأكد من أن اسمك يظهر في أعلى المستويات في نتائج البحث للكلمات الرئيسة على مواقع الانترنت. ويكون المحتوى محسّن بكفاءة لمحركات البحث، ويتضمن الكلمات الرئيسة، والبيانات الوصفية، والعناوين الرئيسية الملائمة. </a:t>
            </a:r>
          </a:p>
          <a:p>
            <a:pPr lvl="0" algn="just" rtl="1">
              <a:defRPr/>
            </a:pPr>
            <a:endParaRPr lang="en-US" sz="1600" dirty="0">
              <a:solidFill>
                <a:prstClr val="black"/>
              </a:solidFill>
              <a:latin typeface="Alexandria Light" pitchFamily="2" charset="-78"/>
              <a:cs typeface="Alexandria Light" pitchFamily="2" charset="-78"/>
            </a:endParaRPr>
          </a:p>
          <a:p>
            <a:pPr lvl="0" algn="just" rtl="1">
              <a:defRPr/>
            </a:pPr>
            <a:endPar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315F0FE5-2224-D593-8E26-6C2E68781D75}"/>
              </a:ext>
            </a:extLst>
          </p:cNvPr>
          <p:cNvSpPr txBox="1"/>
          <p:nvPr/>
        </p:nvSpPr>
        <p:spPr>
          <a:xfrm>
            <a:off x="3048000" y="961403"/>
            <a:ext cx="6096000" cy="400110"/>
          </a:xfrm>
          <a:prstGeom prst="rect">
            <a:avLst/>
          </a:prstGeom>
          <a:noFill/>
        </p:spPr>
        <p:txBody>
          <a:bodyPr wrap="square">
            <a:spAutoFit/>
          </a:bodyPr>
          <a:lstStyle/>
          <a:p>
            <a:r>
              <a:rPr lang="ar-BH" sz="2000" b="1" u="sng" dirty="0">
                <a:latin typeface="Alexandria" pitchFamily="2" charset="-78"/>
                <a:cs typeface="Alexandria" pitchFamily="2" charset="-78"/>
              </a:rPr>
              <a:t>أساليب إدارة السمعة الإلكترونية  </a:t>
            </a:r>
          </a:p>
        </p:txBody>
      </p:sp>
    </p:spTree>
    <p:extLst>
      <p:ext uri="{BB962C8B-B14F-4D97-AF65-F5344CB8AC3E}">
        <p14:creationId xmlns:p14="http://schemas.microsoft.com/office/powerpoint/2010/main" val="30486136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403131" y="2521059"/>
            <a:ext cx="9664919" cy="3005310"/>
          </a:xfrm>
          <a:prstGeom prst="rect">
            <a:avLst/>
          </a:prstGeom>
          <a:noFill/>
        </p:spPr>
        <p:txBody>
          <a:bodyPr wrap="square" rtlCol="0">
            <a:spAutoFit/>
          </a:bodyPr>
          <a:lstStyle/>
          <a:p>
            <a:pPr lvl="0" algn="just" rtl="1">
              <a:lnSpc>
                <a:spcPct val="150000"/>
              </a:lnSpc>
              <a:defRPr/>
            </a:pPr>
            <a:r>
              <a:rPr lang="ar-EG" sz="1600" b="1" dirty="0">
                <a:solidFill>
                  <a:prstClr val="black"/>
                </a:solidFill>
                <a:latin typeface="Alexandria" pitchFamily="2" charset="-78"/>
                <a:cs typeface="Alexandria" pitchFamily="2" charset="-78"/>
              </a:rPr>
              <a:t>5 -الرد بشكل عاجل على شكاوى العملاء عبر مواقع التواصل </a:t>
            </a:r>
            <a:r>
              <a:rPr lang="ar-EG" sz="1600" dirty="0">
                <a:solidFill>
                  <a:prstClr val="black"/>
                </a:solidFill>
                <a:latin typeface="Alexandria Light" pitchFamily="2" charset="-78"/>
                <a:cs typeface="Alexandria Light" pitchFamily="2" charset="-78"/>
              </a:rPr>
              <a:t>ومثال الردود السريعة والبسيطة  “نحن على دراية بالمشكلة” و”نحن نعمل على ذلك”، و”سنقوم بالرد عليك في أقرب وقت ممكن”، و”لمزيد من المعلومات”.</a:t>
            </a:r>
          </a:p>
          <a:p>
            <a:pPr lvl="0" algn="just" rtl="1">
              <a:lnSpc>
                <a:spcPct val="150000"/>
              </a:lnSpc>
              <a:defRPr/>
            </a:pPr>
            <a:r>
              <a:rPr lang="ar-EG" sz="1600" b="1" dirty="0">
                <a:solidFill>
                  <a:prstClr val="black"/>
                </a:solidFill>
                <a:latin typeface="Alexandria" pitchFamily="2" charset="-78"/>
                <a:cs typeface="Alexandria" pitchFamily="2" charset="-78"/>
              </a:rPr>
              <a:t>6-ابحث عن أسم شركتك او منظمتك في محركات البحث لمعرفة </a:t>
            </a:r>
            <a:r>
              <a:rPr lang="ar-EG" sz="1600" dirty="0">
                <a:solidFill>
                  <a:prstClr val="black"/>
                </a:solidFill>
                <a:latin typeface="Alexandria Light" pitchFamily="2" charset="-78"/>
                <a:cs typeface="Alexandria Light" pitchFamily="2" charset="-78"/>
              </a:rPr>
              <a:t>ما يقال عن منتجك أو خدماتك ويعطي تصور واضح بالتعليقات الإيجابية والسلبية ورود فعل الجمهور الخارجي عنك باستخدام أدوات تحليل مواقع التواصل ومحرك إدارة مراجعات الإنترنت.</a:t>
            </a:r>
          </a:p>
          <a:p>
            <a:pPr lvl="0" algn="just" rtl="1">
              <a:lnSpc>
                <a:spcPct val="150000"/>
              </a:lnSpc>
              <a:defRPr/>
            </a:pPr>
            <a:r>
              <a:rPr lang="ar-EG" sz="1600" b="1" dirty="0">
                <a:solidFill>
                  <a:prstClr val="black"/>
                </a:solidFill>
                <a:latin typeface="Alexandria" pitchFamily="2" charset="-78"/>
                <a:cs typeface="Alexandria" pitchFamily="2" charset="-78"/>
              </a:rPr>
              <a:t>7- إدارة مراجعات الإنترنت والتقييم فمن المهم مراقبة مراجعاتك عبر الإنترنت </a:t>
            </a:r>
            <a:r>
              <a:rPr lang="ar-EG" sz="1600" dirty="0">
                <a:solidFill>
                  <a:prstClr val="black"/>
                </a:solidFill>
                <a:latin typeface="Alexandria Light" pitchFamily="2" charset="-78"/>
                <a:cs typeface="Alexandria Light" pitchFamily="2" charset="-78"/>
              </a:rPr>
              <a:t>على مواقع مثل </a:t>
            </a:r>
            <a:r>
              <a:rPr lang="en-US" sz="1600" dirty="0">
                <a:solidFill>
                  <a:prstClr val="black"/>
                </a:solidFill>
                <a:latin typeface="Alexandria Light" pitchFamily="2" charset="-78"/>
                <a:cs typeface="Alexandria Light" pitchFamily="2" charset="-78"/>
              </a:rPr>
              <a:t>Google </a:t>
            </a:r>
            <a:r>
              <a:rPr lang="ar-EG" sz="1600" dirty="0">
                <a:solidFill>
                  <a:prstClr val="black"/>
                </a:solidFill>
                <a:latin typeface="Alexandria Light" pitchFamily="2" charset="-78"/>
                <a:cs typeface="Alexandria Light" pitchFamily="2" charset="-78"/>
              </a:rPr>
              <a:t>و </a:t>
            </a:r>
            <a:r>
              <a:rPr lang="en-US" sz="1600" dirty="0">
                <a:solidFill>
                  <a:prstClr val="black"/>
                </a:solidFill>
                <a:latin typeface="Alexandria Light" pitchFamily="2" charset="-78"/>
                <a:cs typeface="Alexandria Light" pitchFamily="2" charset="-78"/>
              </a:rPr>
              <a:t>Facebook </a:t>
            </a:r>
            <a:r>
              <a:rPr lang="ar-EG" sz="1600" dirty="0">
                <a:solidFill>
                  <a:prstClr val="black"/>
                </a:solidFill>
                <a:latin typeface="Alexandria Light" pitchFamily="2" charset="-78"/>
                <a:cs typeface="Alexandria Light" pitchFamily="2" charset="-78"/>
              </a:rPr>
              <a:t>و </a:t>
            </a:r>
            <a:r>
              <a:rPr lang="en-US" sz="1600" dirty="0">
                <a:solidFill>
                  <a:prstClr val="black"/>
                </a:solidFill>
                <a:latin typeface="Alexandria Light" pitchFamily="2" charset="-78"/>
                <a:cs typeface="Alexandria Light" pitchFamily="2" charset="-78"/>
              </a:rPr>
              <a:t>Yelp. </a:t>
            </a:r>
            <a:r>
              <a:rPr lang="ar-EG" sz="1600" dirty="0">
                <a:solidFill>
                  <a:prstClr val="black"/>
                </a:solidFill>
                <a:latin typeface="Alexandria Light" pitchFamily="2" charset="-78"/>
                <a:cs typeface="Alexandria Light" pitchFamily="2" charset="-78"/>
              </a:rPr>
              <a:t>هذا يوفر لك إمكانية الإجابة بسرعة على المراجعات السلبية وتشجيع التقييم الإيجابي</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800731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6737A28C-F5D2-32D7-6243-E2681D7471A2}"/>
              </a:ext>
            </a:extLst>
          </p:cNvPr>
          <p:cNvPicPr>
            <a:picLocks noChangeAspect="1"/>
          </p:cNvPicPr>
          <p:nvPr/>
        </p:nvPicPr>
        <p:blipFill>
          <a:blip r:embed="rId3"/>
          <a:stretch>
            <a:fillRect/>
          </a:stretch>
        </p:blipFill>
        <p:spPr>
          <a:xfrm>
            <a:off x="614759" y="1723296"/>
            <a:ext cx="10815241" cy="4298053"/>
          </a:xfrm>
          <a:prstGeom prst="rect">
            <a:avLst/>
          </a:prstGeom>
        </p:spPr>
      </p:pic>
      <p:sp>
        <p:nvSpPr>
          <p:cNvPr id="5" name="TextBox 4">
            <a:extLst>
              <a:ext uri="{FF2B5EF4-FFF2-40B4-BE49-F238E27FC236}">
                <a16:creationId xmlns:a16="http://schemas.microsoft.com/office/drawing/2014/main" id="{19205407-D671-7410-0004-09F497E014EC}"/>
              </a:ext>
            </a:extLst>
          </p:cNvPr>
          <p:cNvSpPr txBox="1"/>
          <p:nvPr/>
        </p:nvSpPr>
        <p:spPr>
          <a:xfrm>
            <a:off x="1292772" y="836651"/>
            <a:ext cx="7413078" cy="400110"/>
          </a:xfrm>
          <a:prstGeom prst="rect">
            <a:avLst/>
          </a:prstGeom>
          <a:noFill/>
        </p:spPr>
        <p:txBody>
          <a:bodyPr wrap="square">
            <a:spAutoFit/>
          </a:bodyPr>
          <a:lstStyle/>
          <a:p>
            <a:pPr algn="ctr"/>
            <a:r>
              <a:rPr lang="ar-BH" sz="2000" b="1" u="sng" dirty="0">
                <a:latin typeface="Alexandria" pitchFamily="2" charset="-78"/>
                <a:cs typeface="Alexandria" pitchFamily="2" charset="-78"/>
              </a:rPr>
              <a:t>نموذج إدارة العلاقات العامة الإلكترونية مع المؤثرين  </a:t>
            </a:r>
            <a:endParaRPr lang="en-US" sz="2000" b="1" u="sng" dirty="0">
              <a:latin typeface="Alexandria" pitchFamily="2" charset="-78"/>
              <a:cs typeface="Alexandria" pitchFamily="2" charset="-78"/>
            </a:endParaRPr>
          </a:p>
        </p:txBody>
      </p:sp>
    </p:spTree>
    <p:extLst>
      <p:ext uri="{BB962C8B-B14F-4D97-AF65-F5344CB8AC3E}">
        <p14:creationId xmlns:p14="http://schemas.microsoft.com/office/powerpoint/2010/main" val="22964926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596128" y="2224096"/>
            <a:ext cx="5395621" cy="3005310"/>
          </a:xfrm>
          <a:prstGeom prst="rect">
            <a:avLst/>
          </a:prstGeom>
          <a:noFill/>
        </p:spPr>
        <p:txBody>
          <a:bodyPr wrap="square" rtlCol="0">
            <a:spAutoFit/>
          </a:bodyPr>
          <a:lstStyle/>
          <a:p>
            <a:pPr lvl="0" algn="just" rtl="1">
              <a:lnSpc>
                <a:spcPct val="150000"/>
              </a:lnSpc>
              <a:defRPr/>
            </a:pPr>
            <a:r>
              <a:rPr lang="en-US" sz="1600" b="1" dirty="0">
                <a:solidFill>
                  <a:prstClr val="black"/>
                </a:solidFill>
                <a:latin typeface="Alexandria Light" pitchFamily="2" charset="-78"/>
                <a:cs typeface="Alexandria Light" pitchFamily="2" charset="-78"/>
              </a:rPr>
              <a:t>Influencer Relationship Management) IRM model</a:t>
            </a:r>
          </a:p>
          <a:p>
            <a:pPr lvl="0" algn="just" rtl="1">
              <a:lnSpc>
                <a:spcPct val="150000"/>
              </a:lnSpc>
              <a:defRPr/>
            </a:pPr>
            <a:r>
              <a:rPr lang="ar-EG" sz="1600" dirty="0">
                <a:solidFill>
                  <a:prstClr val="black"/>
                </a:solidFill>
                <a:latin typeface="Alexandria Light" pitchFamily="2" charset="-78"/>
                <a:cs typeface="Alexandria Light" pitchFamily="2" charset="-78"/>
              </a:rPr>
              <a:t>يعتبر هذا النموذج مستوح</a:t>
            </a:r>
            <a:r>
              <a:rPr lang="ar-BH" sz="1600" dirty="0">
                <a:solidFill>
                  <a:prstClr val="black"/>
                </a:solidFill>
                <a:latin typeface="Alexandria Light" pitchFamily="2" charset="-78"/>
                <a:cs typeface="Alexandria Light" pitchFamily="2" charset="-78"/>
              </a:rPr>
              <a:t>ى </a:t>
            </a:r>
            <a:r>
              <a:rPr lang="ar-EG" sz="1600" dirty="0">
                <a:solidFill>
                  <a:prstClr val="black"/>
                </a:solidFill>
                <a:latin typeface="Alexandria Light" pitchFamily="2" charset="-78"/>
                <a:cs typeface="Alexandria Light" pitchFamily="2" charset="-78"/>
              </a:rPr>
              <a:t>من نموذج إدارة العلاقات مع العملاء</a:t>
            </a:r>
            <a:r>
              <a:rPr lang="en-US" sz="1600" dirty="0">
                <a:solidFill>
                  <a:prstClr val="black"/>
                </a:solidFill>
                <a:latin typeface="Alexandria Light" pitchFamily="2" charset="-78"/>
                <a:cs typeface="Alexandria Light" pitchFamily="2" charset="-78"/>
              </a:rPr>
              <a:t>Customer Relationship Management (CRM) ، </a:t>
            </a:r>
            <a:r>
              <a:rPr lang="ar-EG" sz="1600" dirty="0">
                <a:solidFill>
                  <a:prstClr val="black"/>
                </a:solidFill>
                <a:latin typeface="Alexandria Light" pitchFamily="2" charset="-78"/>
                <a:cs typeface="Alexandria Light" pitchFamily="2" charset="-78"/>
              </a:rPr>
              <a:t>وتعتمد فكرته على تكوين علاقات استراتيجية مع المؤثرين في مواقع الشبكات الاجتماعية لتقديم إعلانات إستشهادية ورسائل ترويجية معينة تخص منتج ما ، ووفقا لهذا النموذج يعتبر الهدف الأساسى للتسويق التأثيري هو خلق وعى بالعلامة التجارية وإثبات مصداقية المنتج ودفع المستهلكين لشراءه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B6DCE6BE-C602-1BA6-1307-028114B6F847}"/>
              </a:ext>
            </a:extLst>
          </p:cNvPr>
          <p:cNvSpPr txBox="1"/>
          <p:nvPr/>
        </p:nvSpPr>
        <p:spPr>
          <a:xfrm>
            <a:off x="762000" y="1046863"/>
            <a:ext cx="8382000" cy="400110"/>
          </a:xfrm>
          <a:prstGeom prst="rect">
            <a:avLst/>
          </a:prstGeom>
          <a:noFill/>
        </p:spPr>
        <p:txBody>
          <a:bodyPr wrap="square">
            <a:spAutoFit/>
          </a:bodyPr>
          <a:lstStyle/>
          <a:p>
            <a:pPr algn="ctr"/>
            <a:r>
              <a:rPr lang="ar-BH" dirty="0"/>
              <a:t> </a:t>
            </a:r>
            <a:r>
              <a:rPr lang="ar-BH" sz="2000" b="1" u="sng" dirty="0">
                <a:latin typeface="Alexandria" pitchFamily="2" charset="-78"/>
                <a:cs typeface="Alexandria" pitchFamily="2" charset="-78"/>
              </a:rPr>
              <a:t>نموذج إدارة العلاقات العامة الإلكترونية مع المؤثرين  </a:t>
            </a:r>
          </a:p>
        </p:txBody>
      </p:sp>
      <p:pic>
        <p:nvPicPr>
          <p:cNvPr id="2" name="Picture 1">
            <a:extLst>
              <a:ext uri="{FF2B5EF4-FFF2-40B4-BE49-F238E27FC236}">
                <a16:creationId xmlns:a16="http://schemas.microsoft.com/office/drawing/2014/main" id="{F08BDC0C-745A-AB3D-27A6-17C0BBD8F6CE}"/>
              </a:ext>
            </a:extLst>
          </p:cNvPr>
          <p:cNvPicPr>
            <a:picLocks noChangeAspect="1"/>
          </p:cNvPicPr>
          <p:nvPr/>
        </p:nvPicPr>
        <p:blipFill>
          <a:blip r:embed="rId3"/>
          <a:stretch>
            <a:fillRect/>
          </a:stretch>
        </p:blipFill>
        <p:spPr>
          <a:xfrm>
            <a:off x="788629" y="1787162"/>
            <a:ext cx="4369248" cy="4023975"/>
          </a:xfrm>
          <a:prstGeom prst="rect">
            <a:avLst/>
          </a:prstGeom>
        </p:spPr>
      </p:pic>
    </p:spTree>
    <p:extLst>
      <p:ext uri="{BB962C8B-B14F-4D97-AF65-F5344CB8AC3E}">
        <p14:creationId xmlns:p14="http://schemas.microsoft.com/office/powerpoint/2010/main" val="38861836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82185" y="1946981"/>
            <a:ext cx="9882910" cy="3743974"/>
          </a:xfrm>
          <a:prstGeom prst="rect">
            <a:avLst/>
          </a:prstGeom>
          <a:noFill/>
        </p:spPr>
        <p:txBody>
          <a:bodyPr wrap="square" rtlCol="0">
            <a:spAutoFit/>
          </a:bodyPr>
          <a:lstStyle/>
          <a:p>
            <a:pPr lvl="0" algn="just" rtl="1">
              <a:lnSpc>
                <a:spcPct val="150000"/>
              </a:lnSpc>
              <a:defRPr/>
            </a:pPr>
            <a:r>
              <a:rPr lang="ar-EG" sz="1600" b="1" dirty="0">
                <a:solidFill>
                  <a:prstClr val="black"/>
                </a:solidFill>
                <a:latin typeface="Alexandria" pitchFamily="2" charset="-78"/>
                <a:cs typeface="Alexandria" pitchFamily="2" charset="-78"/>
              </a:rPr>
              <a:t>يعتبر التسويق التأثيري </a:t>
            </a:r>
            <a:r>
              <a:rPr lang="ar-EG" sz="1600" dirty="0">
                <a:solidFill>
                  <a:prstClr val="black"/>
                </a:solidFill>
                <a:latin typeface="Alexandria" pitchFamily="2" charset="-78"/>
                <a:cs typeface="Alexandria" pitchFamily="2" charset="-78"/>
              </a:rPr>
              <a:t>نوع من أنواع التسويق الفموى </a:t>
            </a:r>
            <a:r>
              <a:rPr lang="en-US" sz="1600" dirty="0">
                <a:solidFill>
                  <a:prstClr val="black"/>
                </a:solidFill>
                <a:latin typeface="Alexandria" pitchFamily="2" charset="-78"/>
                <a:cs typeface="Alexandria" pitchFamily="2" charset="-78"/>
              </a:rPr>
              <a:t>word of mouth marketing </a:t>
            </a:r>
            <a:r>
              <a:rPr lang="ar-EG" sz="1600" dirty="0">
                <a:solidFill>
                  <a:prstClr val="black"/>
                </a:solidFill>
                <a:latin typeface="Alexandria" pitchFamily="2" charset="-78"/>
                <a:cs typeface="Alexandria" pitchFamily="2" charset="-78"/>
              </a:rPr>
              <a:t>الذي يتم عبر مواقع الشبكات الاجتماعية المختلفة من خلال مجموعة من المشاهير بدرجات متفاوتة، حيث  يتم نقل الرسائل التسويقية من خلال أشخاص مؤثرين عبر مواقع التواصل الاجتماعي لمتابعيهم. وهذا التكنيك ليس بحديث  حيث أن المدونيين كانوا يقومون بنفس الطريقة من خلال تسويق المنتجات عن طريق تدويناتهم ،ولكن لم تكن هذه الطريقة مشهورة أو سهله، لكن الآن ومع وجود شبكات التواصل الإجتماعي زاد عمق وتأثير هؤلاء المؤثرين، وأصبح من السهل التفاعل مع أي محتوى تسويقي.</a:t>
            </a:r>
          </a:p>
          <a:p>
            <a:pPr lvl="0" algn="just" rtl="1">
              <a:lnSpc>
                <a:spcPct val="150000"/>
              </a:lnSpc>
              <a:defRPr/>
            </a:pPr>
            <a:r>
              <a:rPr lang="ar-EG" sz="1600" dirty="0">
                <a:solidFill>
                  <a:prstClr val="black"/>
                </a:solidFill>
                <a:latin typeface="Alexandria" pitchFamily="2" charset="-78"/>
                <a:cs typeface="Alexandria" pitchFamily="2" charset="-78"/>
              </a:rPr>
              <a:t>ويختلف المؤثر عن قائد الرأي من حيث المفهوم ، فقائد الرأي هو شخص خبير في مجال معين من المنتجات، والمستهلكون يأخذون برأيه ويثقون فيه ويحاولون تقليده في قراراتهم الشرائية. قائد الرأي من الممكن أن يكون معروفًا في منطقة جغرافية صغيرة أو كبيرة. كذلك، قد يكون فعالاً على وسائل التواصل الاجتماعي وقد لا يكون فعالا على ساحاتها ولكنه فعال فقط في الواقع الحقيقي</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082541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428594" y="2480343"/>
            <a:ext cx="5854292" cy="1897314"/>
          </a:xfrm>
          <a:prstGeom prst="rect">
            <a:avLst/>
          </a:prstGeom>
          <a:noFill/>
        </p:spPr>
        <p:txBody>
          <a:bodyPr wrap="square" rtlCol="0">
            <a:spAutoFit/>
          </a:bodyPr>
          <a:lstStyle/>
          <a:p>
            <a:pPr lvl="0" algn="just" rtl="1">
              <a:lnSpc>
                <a:spcPct val="150000"/>
              </a:lnSpc>
              <a:defRPr/>
            </a:pPr>
            <a:r>
              <a:rPr lang="ar-EG" sz="1600" dirty="0">
                <a:solidFill>
                  <a:prstClr val="black"/>
                </a:solidFill>
                <a:latin typeface="Alexandria Light" pitchFamily="2" charset="-78"/>
                <a:cs typeface="Alexandria Light" pitchFamily="2" charset="-78"/>
              </a:rPr>
              <a:t>أما المؤثر فهو شخص خبير في مجال معين أو ربما شخص مشهور ولديه عدد كبير من المتابعين على مواقع التواصل الاجتماعي، فوجود عدد كبير من المتابعين على وسائل التواصل الاجتماعي شرط مهم لكي نطلق على شخص ما بأنه مؤثر. لذلك، نستطيع القول أن كل مؤثر هو قائد رأي ولكن ليس كل قائد رأي هو مؤثر.</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0DFE8C42-4EE9-97B1-C981-85C3D8505E8E}"/>
              </a:ext>
            </a:extLst>
          </p:cNvPr>
          <p:cNvPicPr>
            <a:picLocks noChangeAspect="1"/>
          </p:cNvPicPr>
          <p:nvPr/>
        </p:nvPicPr>
        <p:blipFill>
          <a:blip r:embed="rId3"/>
          <a:stretch>
            <a:fillRect/>
          </a:stretch>
        </p:blipFill>
        <p:spPr>
          <a:xfrm>
            <a:off x="905264" y="2035646"/>
            <a:ext cx="4029343" cy="3545347"/>
          </a:xfrm>
          <a:prstGeom prst="rect">
            <a:avLst/>
          </a:prstGeom>
        </p:spPr>
      </p:pic>
    </p:spTree>
    <p:extLst>
      <p:ext uri="{BB962C8B-B14F-4D97-AF65-F5344CB8AC3E}">
        <p14:creationId xmlns:p14="http://schemas.microsoft.com/office/powerpoint/2010/main" val="31137671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762000" y="1885542"/>
            <a:ext cx="10350618" cy="4031873"/>
          </a:xfrm>
          <a:prstGeom prst="rect">
            <a:avLst/>
          </a:prstGeom>
          <a:noFill/>
        </p:spPr>
        <p:txBody>
          <a:bodyPr wrap="square" rtlCol="0">
            <a:spAutoFit/>
          </a:bodyPr>
          <a:lstStyle/>
          <a:p>
            <a:pPr lvl="0" algn="just" rtl="1">
              <a:lnSpc>
                <a:spcPct val="150000"/>
              </a:lnSpc>
              <a:defRPr/>
            </a:pPr>
            <a:r>
              <a:rPr lang="ar-EG" sz="1600" dirty="0">
                <a:solidFill>
                  <a:prstClr val="black"/>
                </a:solidFill>
                <a:latin typeface="Alexandria" pitchFamily="2" charset="-78"/>
                <a:cs typeface="Alexandria" pitchFamily="2" charset="-78"/>
              </a:rPr>
              <a:t>وبناءا على نتائج بحث أجرته شركة </a:t>
            </a:r>
            <a:r>
              <a:rPr lang="en-US" sz="1600" dirty="0">
                <a:solidFill>
                  <a:prstClr val="black"/>
                </a:solidFill>
                <a:latin typeface="Alexandria" pitchFamily="2" charset="-78"/>
                <a:cs typeface="Alexandria" pitchFamily="2" charset="-78"/>
              </a:rPr>
              <a:t>BCW </a:t>
            </a:r>
            <a:r>
              <a:rPr lang="ar-EG" sz="1600" dirty="0">
                <a:solidFill>
                  <a:prstClr val="black"/>
                </a:solidFill>
                <a:latin typeface="Alexandria" pitchFamily="2" charset="-78"/>
                <a:cs typeface="Alexandria" pitchFamily="2" charset="-78"/>
              </a:rPr>
              <a:t>جلوبال للعلاقات العامة في دبي عام 2019، توصلت الشركة أن التسويق التأثيري الآن له مكانة في صدارة الأساليب التسويقية الآخرى حيث وجدت أن حجم تأثير المدونين الإجتماعيين والشخصيات المؤثرة في المواقع الاجتماعية له ثقل كبير ، وأوضحت أن 71% من سكان دولة الإمارات العربية المتحدة ممن تتراوح أعمارهم بين 18 و40 عاماً تتأثر قراراتهم الشرائية بتوصيات المدونين والمؤثرين عبر شبكات التواصل الإجتماعي</a:t>
            </a:r>
            <a:endParaRPr lang="en-US" sz="1600" dirty="0">
              <a:solidFill>
                <a:prstClr val="black"/>
              </a:solidFill>
              <a:latin typeface="Alexandria" pitchFamily="2" charset="-78"/>
              <a:cs typeface="Alexandria" pitchFamily="2" charset="-78"/>
            </a:endParaRPr>
          </a:p>
          <a:p>
            <a:pPr lvl="0" algn="just" rtl="1">
              <a:lnSpc>
                <a:spcPct val="150000"/>
              </a:lnSpc>
              <a:defRPr/>
            </a:pPr>
            <a:r>
              <a:rPr lang="ar-EG" sz="1600" dirty="0">
                <a:solidFill>
                  <a:prstClr val="black"/>
                </a:solidFill>
                <a:latin typeface="Alexandria" pitchFamily="2" charset="-78"/>
                <a:cs typeface="Alexandria" pitchFamily="2" charset="-78"/>
              </a:rPr>
              <a:t>ومن النماذج التطبيقية للتسويق التأثيري، في عام 2016 تعاقدت شركة نايك للأدوات والملابس الرياضية مع رونالدو لاعب الكورة بهدف تسويق منتجاتها عبر تكنيك التسويق التأثيرى بالمحتوى ، ومن ثم قام رونالدو بنشر أكثر من 1703 منشور على شبكات التواصل الاجتماعي محققا أكثر من 2.25 مليار تفاعل( إعجاب, إعادة نشر, تعليق …إلخ) منها 347 منشور منسوب إلى شركة نايك والذي ولد أكثر من 477 مليون تفاعل قادت بالنهاية شركة نايك إلى تحقيق أكثر من 500 مليون دولار كمبيعات مباشرة من خلال هذه المنشورات.</a:t>
            </a:r>
          </a:p>
          <a:p>
            <a:pPr lvl="0" algn="just" rtl="1">
              <a:defRPr/>
            </a:pPr>
            <a:endParaRPr lang="ar-EG" sz="1600" dirty="0">
              <a:solidFill>
                <a:prstClr val="black"/>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237119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193791" y="2080992"/>
            <a:ext cx="5751701" cy="1897314"/>
          </a:xfrm>
          <a:prstGeom prst="rect">
            <a:avLst/>
          </a:prstGeom>
          <a:noFill/>
        </p:spPr>
        <p:txBody>
          <a:bodyPr wrap="square" rtlCol="0">
            <a:spAutoFit/>
          </a:bodyPr>
          <a:lstStyle/>
          <a:p>
            <a:pPr lvl="0" algn="just" rtl="1">
              <a:lnSpc>
                <a:spcPct val="150000"/>
              </a:lnSpc>
              <a:defRPr/>
            </a:pPr>
            <a:r>
              <a:rPr lang="ar-BH" sz="1600" dirty="0">
                <a:solidFill>
                  <a:prstClr val="black"/>
                </a:solidFill>
                <a:latin typeface="Alexandria Light" pitchFamily="2" charset="-78"/>
                <a:cs typeface="Alexandria Light" pitchFamily="2" charset="-78"/>
              </a:rPr>
              <a:t>و استعانت وزارة البيئة السنغافورية 2017 بثمانية وعشرين شخصًا من الشخصيات المؤثرة الصغيرة </a:t>
            </a:r>
            <a:r>
              <a:rPr lang="en-US" sz="1600" dirty="0">
                <a:solidFill>
                  <a:prstClr val="black"/>
                </a:solidFill>
                <a:latin typeface="Alexandria Light" pitchFamily="2" charset="-78"/>
                <a:cs typeface="Alexandria Light" pitchFamily="2" charset="-78"/>
              </a:rPr>
              <a:t>micro influencers </a:t>
            </a:r>
            <a:r>
              <a:rPr lang="ar-BH" sz="1600" dirty="0">
                <a:solidFill>
                  <a:prstClr val="black"/>
                </a:solidFill>
                <a:latin typeface="Alexandria Light" pitchFamily="2" charset="-78"/>
                <a:cs typeface="Alexandria Light" pitchFamily="2" charset="-78"/>
              </a:rPr>
              <a:t>للقيام بوضع صور لأنفسهم وهم يمارسون عادات صديقة للبيئة، وحثّ الآخرين على القيام بنفس الشيء للتشجيع على ترشيد الطاقة والحد من السلوكيات التي تؤثر سلباً على المناخ.</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FDAB6B18-6139-6F8A-CA62-E5FC592196CF}"/>
              </a:ext>
            </a:extLst>
          </p:cNvPr>
          <p:cNvPicPr>
            <a:picLocks noChangeAspect="1"/>
          </p:cNvPicPr>
          <p:nvPr/>
        </p:nvPicPr>
        <p:blipFill>
          <a:blip r:embed="rId3"/>
          <a:stretch>
            <a:fillRect/>
          </a:stretch>
        </p:blipFill>
        <p:spPr>
          <a:xfrm>
            <a:off x="1056192" y="2543119"/>
            <a:ext cx="3430845" cy="2420767"/>
          </a:xfrm>
          <a:prstGeom prst="rect">
            <a:avLst/>
          </a:prstGeom>
        </p:spPr>
      </p:pic>
    </p:spTree>
    <p:extLst>
      <p:ext uri="{BB962C8B-B14F-4D97-AF65-F5344CB8AC3E}">
        <p14:creationId xmlns:p14="http://schemas.microsoft.com/office/powerpoint/2010/main" val="33890625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13791" y="1885542"/>
            <a:ext cx="10098827" cy="4401205"/>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ونموذج إدارة العلاقات العامة الإلكترونية مع المؤثرين....يعكس هذا النموذج </a:t>
            </a: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7 ركائز لإدارة العلاقات مع المؤثرين في مواقع التواصل الاجتماعي</a:t>
            </a:r>
            <a:r>
              <a:rPr kumimoji="0" lang="ar-BH"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 تشمل :</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 المنتج </a:t>
            </a:r>
            <a:r>
              <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Product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يعتبر المنتج هو الركيزة الأساسية في التسويق التأثيري، وهو الهدف المراد تسويقه، بالتالى يتطلب الأمر بناء ثقة بين المستهلك والمنتج قبل اللجوء الى المؤثرين للتسويق، وبناءا عليه يأتي دور التسويق التأثيري كعنصر لاحق للثقة المتبادلة بين المنتج والمستهلك.</a:t>
            </a:r>
            <a:endPar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lang="en-US" sz="16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المؤثر </a:t>
            </a:r>
            <a:r>
              <a:rPr kumimoji="0" lang="en-US"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influencer:  </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ويقصد به الإختيار السليم للمؤثر الذي سيسهم في تسويق المنتج بشكل فعال، بحيث يتم مراعاه إرتباطه بالمنتج حدود دائرة تأثيره والفئة التي يوثر فيها ومدى نشاطه في الحملات السابقة، ومدي نشاطه التفاعلى عبر الشبكات الاجتماعية وحضوره الإفتراضي.</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167544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13791" y="1885542"/>
            <a:ext cx="10098827" cy="3539430"/>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المعرفة </a:t>
            </a:r>
            <a:r>
              <a:rPr kumimoji="0" lang="en-US"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Knowledge :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ويقصد بها مدى معرفة المؤثر بالمنتج وخصائصه وتاريخه وأسلوب استخدامه ووعيه بالعلامة التجارية وسماتها المادية والمعنوية.</a:t>
            </a:r>
            <a:endPar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التقويم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Calendar:</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ويقصد به الخطة الزمنية وجدولة الحملة التسويقية على حسابات المؤثر في الشبكات الاجتماعية ، حيث يبدأ هذا التقويم بأسلوب الجدولة المتلاشية، أي البداية التسويقية المكثفة لخلق ضجة تسويقية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Buzz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ثم النهاية المتلاشية ، وذلك عن طريق جدول الأيام والأوقات التي سينشر فيها المؤثر تعليقاته او تغريداته مع تدوين الفعل المطلوب حث المستخدمين على عمله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call to action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مثل مشاركة التعليق أو الإعجاب به أو الاشتراك في صفحة معينة أو الإنضمام لمجموعة ما</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503188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14400" y="2142396"/>
            <a:ext cx="10031093" cy="4031873"/>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الرسالة </a:t>
            </a:r>
            <a:r>
              <a:rPr kumimoji="0" lang="en-US"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Message:</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وتعنى صياغة الرسائل التسويقية بشكل يتوائم مع نمط حياه المؤثر وعاداته اليومية على مواقع الشبكات الاجتماعية بحيث يظهر المنتج بشكل متناسب مع نمط حياه المؤثر وداخل دائرة إهتمامته وانشطته اليومية، ولذلك تعتبر عملية إختيار المؤثر في غاية الأهمية لأنها الأصل في العملية التسويقية.</a:t>
            </a:r>
            <a:endPar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منصات التواصل الاجتماعي </a:t>
            </a:r>
            <a:r>
              <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Social media platforms :</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يجب على الماركات أن تحدد أي من مواقع التواصل سيكون له الأولوية في الاستخدام وأى منها سيكون بمثابة المواقع الداعملة في الحملة.</a:t>
            </a:r>
            <a:endPar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lang="en-US" sz="16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المراقبة </a:t>
            </a:r>
            <a:r>
              <a:rPr kumimoji="0" lang="en-US"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Monitor : </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ويُقصد بها عملية التقويم والتقييم لأداء المؤثر ودوره فى إنجاح العملية التسويقيةن حيث يتم متابعة جهوده التسويقية وقياس أثر النتائج المتحققة من ذلك، مثل التعرف على منحى المبيعات للمنتج ودرجة الوعى بالعلامة التجارية و العائد من الاستثمار وتفاعل المستخدمين مع المؤثر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BH"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722013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32433" y="1841242"/>
            <a:ext cx="10187207" cy="464742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ووفقا لهذا النموذج توجد عدة طرق لمتابعة العلاقات مع المؤثرين </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الأسلوب المباشر </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حيث يمكن لإدارات التسويق في شركات الاعمال ان تتواصل مباشرة مع المؤثرين لإدارة العلاقات معهم والتفاوض والتعاقد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من خلال الوكالات : وهنا يتم إدارة العلاقات مع المؤثرين من خلال وكالة نيابة عن العلامة التجارية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المنصات والأدوات الالكترونية الحديثة : حيث توجد العديد من الأدوات والمنصات التي تتيحها مواقع إلكترونية لشركات تتيح عملية إدارة العلاقات مع المؤثرين وتساعد العلامات التجارية في الوصول الى المؤثرين المناسبين </a:t>
            </a:r>
            <a:endPar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وإضافة لما سبق تشير مجلة فوربس الى وجود استراتيجيات لإدارة العلاقات مع المؤثرين بفاعلية ومنها: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التعامل مع المؤثرين كشركاء وليس كمسوقين ، وذلك لخلق علاقات طويلة الأمد مع المؤثر ، ويمكن تطبيق ذلك من خلال الإعجاب بمنشوراتهم والإشادة بجهودهم.</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إختيار المؤثرين المناسبين للعلامة التجارية ، ويتم ذلك من خلال متابعة المؤثرين والبحث عن أكثرهم نشاطا وذو صلة بالعلامة التجارية بحيث يكون مهتما بها أو بالمجال الخاص بها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BH"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203052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762000" y="1840772"/>
            <a:ext cx="10336924" cy="411330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وإضافة لما سبق هناك استراتيجيات لإدارة العلاقات مع المؤثرين بفاعلية ومنها: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1-التعامل مع المؤثرين كشركاء وليس كمسوقين </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وذلك لخلق علاقات طويلة الأمد مع المؤثر ، ويمكن تطبيق ذلك من خلال الإعجاب بمنشوراتهم والإشادة بجهودهم.</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2-إختيار المؤثرين المناسبين للعلامة التجارية </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ويتم ذلك من خلال متابعة المؤثرين والبحث عن أكثرهم نشاطا وذو صلة بالعلامة التجارية بحيث يكون مهتما بها أو بالمجال الخاص بها </a:t>
            </a:r>
            <a:endPar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3- أهمية الوصول للمؤثرين بأساليب إبداعية غير تقليدية ، </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حيث يصل للمؤثرين العديد من الإيميلات يوميا لطلب الشراكة والتعاقد معهم ، ومن ثم لابد من تخصيص الإيميل باسم المؤثر ومحاولة إرسال الإيميل بشكل إبداعى جديد ، او التواصل معه بأى شكل آخر ولكن لابد من إبتكار الشكل الذي يتناسب معه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4- إظهار الاهتمام بالمؤثر وبإهتماماته الحياتيه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5- الشفافية والوضوح في التعاقد بالنسبة للجانب المالى أو للجهد التسويقي المطلوب </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6- عدم الحجر على حريته الإبداعية في التجويد التسويقي لخدمة اهداف الحملة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468469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E3FD9A82-3072-360E-DFFF-514166EDFDB0}"/>
              </a:ext>
            </a:extLst>
          </p:cNvPr>
          <p:cNvPicPr>
            <a:picLocks noChangeAspect="1"/>
          </p:cNvPicPr>
          <p:nvPr/>
        </p:nvPicPr>
        <p:blipFill>
          <a:blip r:embed="rId3"/>
          <a:stretch>
            <a:fillRect/>
          </a:stretch>
        </p:blipFill>
        <p:spPr>
          <a:xfrm>
            <a:off x="641390" y="2145383"/>
            <a:ext cx="10611815" cy="3624796"/>
          </a:xfrm>
          <a:prstGeom prst="rect">
            <a:avLst/>
          </a:prstGeom>
        </p:spPr>
      </p:pic>
      <p:sp>
        <p:nvSpPr>
          <p:cNvPr id="6" name="TextBox 5">
            <a:extLst>
              <a:ext uri="{FF2B5EF4-FFF2-40B4-BE49-F238E27FC236}">
                <a16:creationId xmlns:a16="http://schemas.microsoft.com/office/drawing/2014/main" id="{8463E377-9E56-6558-F27A-713226D4FE49}"/>
              </a:ext>
            </a:extLst>
          </p:cNvPr>
          <p:cNvSpPr txBox="1"/>
          <p:nvPr/>
        </p:nvSpPr>
        <p:spPr>
          <a:xfrm>
            <a:off x="617280" y="723674"/>
            <a:ext cx="8777452" cy="501932"/>
          </a:xfrm>
          <a:prstGeom prst="rect">
            <a:avLst/>
          </a:prstGeom>
          <a:noFill/>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2000" b="1"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مستويات التعامل مع المؤثرين والأهداف المتحققة في كل مستوى  </a:t>
            </a:r>
          </a:p>
        </p:txBody>
      </p:sp>
    </p:spTree>
    <p:extLst>
      <p:ext uri="{BB962C8B-B14F-4D97-AF65-F5344CB8AC3E}">
        <p14:creationId xmlns:p14="http://schemas.microsoft.com/office/powerpoint/2010/main" val="2762108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246507" y="1994891"/>
            <a:ext cx="9698986" cy="3662541"/>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ويصنف النموذج المؤثرين وفقا لنشاط التأثير أو مضمونه، فمنهم الرياديين أو أصحاب المبادرات، ومنهم الفنانين بمختلف أنواعهم وعارضين الموضة والموسيقيين والمهتمين بالصحة والجمال ، والمهتمين بالمال والأعمال والمهتمين بالتكنولوجيا والعلوم ، والمهتمين بالشأن العام والسياسي.</a:t>
            </a:r>
            <a:endParaRPr kumimoji="0" lang="en-US"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sng" strike="noStrike" kern="1200" cap="none" spc="0" normalizeH="0" baseline="0" noProof="0" dirty="0">
                <a:ln>
                  <a:noFill/>
                </a:ln>
                <a:solidFill>
                  <a:prstClr val="black"/>
                </a:solidFill>
                <a:effectLst/>
                <a:uLnTx/>
                <a:uFillTx/>
                <a:latin typeface="Alexandria" pitchFamily="2" charset="-78"/>
                <a:cs typeface="Alexandria" pitchFamily="2" charset="-78"/>
              </a:rPr>
              <a:t>المؤثرين محدودي التأثير </a:t>
            </a:r>
            <a:r>
              <a:rPr kumimoji="0" lang="en-US" sz="1600" b="1" i="0" u="sng" strike="noStrike" kern="1200" cap="none" spc="0" normalizeH="0" baseline="0" noProof="0" dirty="0">
                <a:ln>
                  <a:noFill/>
                </a:ln>
                <a:solidFill>
                  <a:prstClr val="black"/>
                </a:solidFill>
                <a:effectLst/>
                <a:uLnTx/>
                <a:uFillTx/>
                <a:latin typeface="Alexandria" pitchFamily="2" charset="-78"/>
                <a:cs typeface="Alexandria" pitchFamily="2" charset="-78"/>
              </a:rPr>
              <a:t>Nano: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لديهم جمهور صغير نسبيا على مواقع التواصل الاجتماعى ، وخيرتهم في مجال العلامات التجارية قليلة ويتراوح عدد المتابعين على الانستجرام أو اليوتيوب : </a:t>
            </a:r>
            <a:r>
              <a:rPr kumimoji="0" lang="en-US"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k-10k1</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sng" strike="noStrike" kern="1200" cap="none" spc="0" normalizeH="0" baseline="0" noProof="0" dirty="0">
                <a:ln>
                  <a:noFill/>
                </a:ln>
                <a:solidFill>
                  <a:prstClr val="black"/>
                </a:solidFill>
                <a:effectLst/>
                <a:uLnTx/>
                <a:uFillTx/>
                <a:latin typeface="Alexandria" pitchFamily="2" charset="-78"/>
                <a:cs typeface="Alexandria" pitchFamily="2" charset="-78"/>
              </a:rPr>
              <a:t>المؤثرين ذوى التأثير المنخفض </a:t>
            </a:r>
            <a:r>
              <a:rPr kumimoji="0" lang="en-US" sz="1600" b="1" i="0" u="sng" strike="noStrike" kern="1200" cap="none" spc="0" normalizeH="0" baseline="0" noProof="0" dirty="0">
                <a:ln>
                  <a:noFill/>
                </a:ln>
                <a:solidFill>
                  <a:prstClr val="black"/>
                </a:solidFill>
                <a:effectLst/>
                <a:uLnTx/>
                <a:uFillTx/>
                <a:latin typeface="Alexandria" pitchFamily="2" charset="-78"/>
                <a:cs typeface="Alexandria" pitchFamily="2" charset="-78"/>
              </a:rPr>
              <a:t>Micro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لديهم متابعين أكبر قليلا على مواقع التواصل الاجتماعى مقارنة بـ الـ </a:t>
            </a:r>
            <a:r>
              <a:rPr kumimoji="0" lang="en-US"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Nano ، </a:t>
            </a:r>
            <a:r>
              <a:rPr kumimoji="0" lang="ar-BH"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ولديهم عادة بعض الخبرة في التعاون مع العلامات التجارية عدد المتابعين على الانستجرام أو اليوتيوب يتراوح بين :  </a:t>
            </a:r>
            <a:r>
              <a:rPr kumimoji="0" lang="en-US"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k-50k10</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BH"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20366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59533" y="2224096"/>
            <a:ext cx="10328213" cy="3539430"/>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BH" sz="1600" b="1" i="0" u="sng" strike="noStrike" kern="1200" cap="none" spc="0" normalizeH="0" baseline="0" noProof="0" dirty="0">
                <a:ln>
                  <a:noFill/>
                </a:ln>
                <a:solidFill>
                  <a:prstClr val="black"/>
                </a:solidFill>
                <a:effectLst/>
                <a:uLnTx/>
                <a:uFillTx/>
                <a:latin typeface="Alexandria" pitchFamily="2" charset="-78"/>
                <a:cs typeface="Alexandria" pitchFamily="2" charset="-78"/>
              </a:rPr>
              <a:t>المؤثرين متوسطي التأثير </a:t>
            </a:r>
            <a:r>
              <a:rPr kumimoji="0" lang="en-US" sz="1600" b="1" i="0" u="sng" strike="noStrike" kern="1200" cap="none" spc="0" normalizeH="0" baseline="0" noProof="0" dirty="0">
                <a:ln>
                  <a:noFill/>
                </a:ln>
                <a:solidFill>
                  <a:prstClr val="black"/>
                </a:solidFill>
                <a:effectLst/>
                <a:uLnTx/>
                <a:uFillTx/>
                <a:latin typeface="Alexandria" pitchFamily="2" charset="-78"/>
                <a:cs typeface="Alexandria" pitchFamily="2" charset="-78"/>
              </a:rPr>
              <a:t>Mid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BH" sz="1600" i="0" u="none" strike="noStrike" kern="1200" cap="none" spc="0" normalizeH="0" baseline="0" noProof="0" dirty="0">
                <a:ln>
                  <a:noFill/>
                </a:ln>
                <a:solidFill>
                  <a:prstClr val="black"/>
                </a:solidFill>
                <a:effectLst/>
                <a:uLnTx/>
                <a:uFillTx/>
                <a:latin typeface="Alexandria" pitchFamily="2" charset="-78"/>
                <a:cs typeface="Alexandria" pitchFamily="2" charset="-78"/>
              </a:rPr>
              <a:t>يعتبر هذا النوع من المؤثرين هو الشريحة الوسطى ، ويكونوا ماهرين في التعاون مع العلامات التجارية لذلك فمن الصعب الحصول عليهم لأنها مطلوبين وأسعار إعلاناتهم منخفضة نسبيا مقارنة بالنوعين التاليين، عدد المتابعين على الانستجرام : </a:t>
            </a:r>
            <a:r>
              <a:rPr kumimoji="0" lang="en-US" sz="1600" i="0" u="none" strike="noStrike" kern="1200" cap="none" spc="0" normalizeH="0" baseline="0" noProof="0" dirty="0">
                <a:ln>
                  <a:noFill/>
                </a:ln>
                <a:solidFill>
                  <a:prstClr val="black"/>
                </a:solidFill>
                <a:effectLst/>
                <a:uLnTx/>
                <a:uFillTx/>
                <a:latin typeface="Alexandria" pitchFamily="2" charset="-78"/>
                <a:cs typeface="Alexandria" pitchFamily="2" charset="-78"/>
              </a:rPr>
              <a:t>k-500k50 ، </a:t>
            </a:r>
            <a:r>
              <a:rPr kumimoji="0" lang="ar-BH" sz="1600" i="0" u="none" strike="noStrike" kern="1200" cap="none" spc="0" normalizeH="0" baseline="0" noProof="0" dirty="0">
                <a:ln>
                  <a:noFill/>
                </a:ln>
                <a:solidFill>
                  <a:prstClr val="black"/>
                </a:solidFill>
                <a:effectLst/>
                <a:uLnTx/>
                <a:uFillTx/>
                <a:latin typeface="Alexandria" pitchFamily="2" charset="-78"/>
                <a:cs typeface="Alexandria" pitchFamily="2" charset="-78"/>
              </a:rPr>
              <a:t>وعدد المتابعين على اليوتيوب : </a:t>
            </a:r>
            <a:r>
              <a:rPr kumimoji="0" lang="en-US" sz="1600" i="0" u="none" strike="noStrike" kern="1200" cap="none" spc="0" normalizeH="0" baseline="0" noProof="0" dirty="0">
                <a:ln>
                  <a:noFill/>
                </a:ln>
                <a:solidFill>
                  <a:prstClr val="black"/>
                </a:solidFill>
                <a:effectLst/>
                <a:uLnTx/>
                <a:uFillTx/>
                <a:latin typeface="Alexandria" pitchFamily="2" charset="-78"/>
                <a:cs typeface="Alexandria" pitchFamily="2" charset="-78"/>
              </a:rPr>
              <a:t>k-100k25</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en-US" sz="16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BH" sz="1600" b="1" i="0" u="sng" strike="noStrike" kern="1200" cap="none" spc="0" normalizeH="0" baseline="0" noProof="0" dirty="0">
                <a:ln>
                  <a:noFill/>
                </a:ln>
                <a:solidFill>
                  <a:prstClr val="black"/>
                </a:solidFill>
                <a:effectLst/>
                <a:uLnTx/>
                <a:uFillTx/>
                <a:latin typeface="Alexandria" pitchFamily="2" charset="-78"/>
                <a:cs typeface="Alexandria" pitchFamily="2" charset="-78"/>
              </a:rPr>
              <a:t>المؤثرين ذوي التأثير العالي </a:t>
            </a:r>
            <a:r>
              <a:rPr kumimoji="0" lang="en-US" sz="1600" b="1" i="0" u="sng" strike="noStrike" kern="1200" cap="none" spc="0" normalizeH="0" baseline="0" noProof="0" dirty="0">
                <a:ln>
                  <a:noFill/>
                </a:ln>
                <a:solidFill>
                  <a:prstClr val="black"/>
                </a:solidFill>
                <a:effectLst/>
                <a:uLnTx/>
                <a:uFillTx/>
                <a:latin typeface="Alexandria" pitchFamily="2" charset="-78"/>
                <a:cs typeface="Alexandria" pitchFamily="2" charset="-78"/>
              </a:rPr>
              <a:t>Macro:</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BH" sz="1600" i="0" u="none" strike="noStrike" kern="1200" cap="none" spc="0" normalizeH="0" baseline="0" noProof="0" dirty="0">
                <a:ln>
                  <a:noFill/>
                </a:ln>
                <a:solidFill>
                  <a:prstClr val="black"/>
                </a:solidFill>
                <a:effectLst/>
                <a:uLnTx/>
                <a:uFillTx/>
                <a:latin typeface="Alexandria" pitchFamily="2" charset="-78"/>
                <a:cs typeface="Alexandria" pitchFamily="2" charset="-78"/>
              </a:rPr>
              <a:t>هذا النوع من المؤثرين يعتبر محترف في عملية التسويق للمنتجات ، لكن زيادة الكفاءة يقابلها تضخم تكاليف التسويقية، متوسط عدد المتابعين على الانستجرام :-1</a:t>
            </a:r>
            <a:r>
              <a:rPr kumimoji="0" lang="en-US" sz="1600" i="0" u="none" strike="noStrike" kern="1200" cap="none" spc="0" normalizeH="0" baseline="0" noProof="0" dirty="0">
                <a:ln>
                  <a:noFill/>
                </a:ln>
                <a:solidFill>
                  <a:prstClr val="black"/>
                </a:solidFill>
                <a:effectLst/>
                <a:uLnTx/>
                <a:uFillTx/>
                <a:latin typeface="Alexandria" pitchFamily="2" charset="-78"/>
                <a:cs typeface="Alexandria" pitchFamily="2" charset="-78"/>
              </a:rPr>
              <a:t>m 500k ، </a:t>
            </a:r>
            <a:r>
              <a:rPr kumimoji="0" lang="ar-BH" sz="1600" i="0" u="none" strike="noStrike" kern="1200" cap="none" spc="0" normalizeH="0" baseline="0" noProof="0" dirty="0">
                <a:ln>
                  <a:noFill/>
                </a:ln>
                <a:solidFill>
                  <a:prstClr val="black"/>
                </a:solidFill>
                <a:effectLst/>
                <a:uLnTx/>
                <a:uFillTx/>
                <a:latin typeface="Alexandria" pitchFamily="2" charset="-78"/>
                <a:cs typeface="Alexandria" pitchFamily="2" charset="-78"/>
              </a:rPr>
              <a:t>متوسط عدد المتابعين على اليوتيوب :</a:t>
            </a:r>
            <a:r>
              <a:rPr kumimoji="0" lang="en-US" sz="1600" i="0" u="none" strike="noStrike" kern="1200" cap="none" spc="0" normalizeH="0" baseline="0" noProof="0" dirty="0">
                <a:ln>
                  <a:noFill/>
                </a:ln>
                <a:solidFill>
                  <a:prstClr val="black"/>
                </a:solidFill>
                <a:effectLst/>
                <a:uLnTx/>
                <a:uFillTx/>
                <a:latin typeface="Alexandria" pitchFamily="2" charset="-78"/>
                <a:cs typeface="Alexandria" pitchFamily="2" charset="-78"/>
              </a:rPr>
              <a:t>k -1m100</a:t>
            </a:r>
            <a:endParaRPr kumimoji="0" lang="ar-BH" sz="160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60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BH" sz="1600" b="1" i="0" u="sng" strike="noStrike" kern="1200" cap="none" spc="0" normalizeH="0" baseline="0" noProof="0" dirty="0">
                <a:ln>
                  <a:noFill/>
                </a:ln>
                <a:solidFill>
                  <a:prstClr val="black"/>
                </a:solidFill>
                <a:effectLst/>
                <a:uLnTx/>
                <a:uFillTx/>
                <a:latin typeface="Alexandria" pitchFamily="2" charset="-78"/>
                <a:cs typeface="Alexandria" pitchFamily="2" charset="-78"/>
              </a:rPr>
              <a:t>المؤثرين المشاهير  </a:t>
            </a:r>
            <a:r>
              <a:rPr kumimoji="0" lang="en-US" sz="1600" b="1" i="0" u="sng" strike="noStrike" kern="1200" cap="none" spc="0" normalizeH="0" baseline="0" noProof="0" dirty="0">
                <a:ln>
                  <a:noFill/>
                </a:ln>
                <a:solidFill>
                  <a:prstClr val="black"/>
                </a:solidFill>
                <a:effectLst/>
                <a:uLnTx/>
                <a:uFillTx/>
                <a:latin typeface="Alexandria" pitchFamily="2" charset="-78"/>
                <a:cs typeface="Alexandria" pitchFamily="2" charset="-78"/>
              </a:rPr>
              <a:t>Mega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BH" sz="1600" i="0" u="none" strike="noStrike" kern="1200" cap="none" spc="0" normalizeH="0" baseline="0" noProof="0" dirty="0">
                <a:ln>
                  <a:noFill/>
                </a:ln>
                <a:solidFill>
                  <a:prstClr val="black"/>
                </a:solidFill>
                <a:effectLst/>
                <a:uLnTx/>
                <a:uFillTx/>
                <a:latin typeface="Alexandria" pitchFamily="2" charset="-78"/>
                <a:cs typeface="Alexandria" pitchFamily="2" charset="-78"/>
              </a:rPr>
              <a:t>وهنا تأتى فئة المؤثرين المشاهير ذوى التأثير العالى جدا </a:t>
            </a:r>
            <a:r>
              <a:rPr kumimoji="0" lang="en-US" sz="1600" i="0" u="none" strike="noStrike" kern="1200" cap="none" spc="0" normalizeH="0" baseline="0" noProof="0" dirty="0">
                <a:ln>
                  <a:noFill/>
                </a:ln>
                <a:solidFill>
                  <a:prstClr val="black"/>
                </a:solidFill>
                <a:effectLst/>
                <a:uLnTx/>
                <a:uFillTx/>
                <a:latin typeface="Alexandria" pitchFamily="2" charset="-78"/>
                <a:cs typeface="Alexandria" pitchFamily="2" charset="-78"/>
              </a:rPr>
              <a:t>celebrities ، </a:t>
            </a:r>
            <a:r>
              <a:rPr kumimoji="0" lang="ar-BH" sz="1600" i="0" u="none" strike="noStrike" kern="1200" cap="none" spc="0" normalizeH="0" baseline="0" noProof="0" dirty="0">
                <a:ln>
                  <a:noFill/>
                </a:ln>
                <a:solidFill>
                  <a:prstClr val="black"/>
                </a:solidFill>
                <a:effectLst/>
                <a:uLnTx/>
                <a:uFillTx/>
                <a:latin typeface="Alexandria" pitchFamily="2" charset="-78"/>
                <a:cs typeface="Alexandria" pitchFamily="2" charset="-78"/>
              </a:rPr>
              <a:t>وهم المؤثرين الذين لديهم أكثر من مليون متابع ، عادة ما يكونوا محترفين جدا على السوشيال ميديا ويتضمن هذا النوع المغنيين والممثلين والرياديين وعارضين الأزياء والموضة، عدد المتابعين على الانستجرام أو اليوتيوب : +1</a:t>
            </a:r>
            <a:r>
              <a:rPr kumimoji="0" lang="en-US" sz="1600" i="0" u="none" strike="noStrike" kern="1200" cap="none" spc="0" normalizeH="0" baseline="0" noProof="0" dirty="0">
                <a:ln>
                  <a:noFill/>
                </a:ln>
                <a:solidFill>
                  <a:prstClr val="black"/>
                </a:solidFill>
                <a:effectLst/>
                <a:uLnTx/>
                <a:uFillTx/>
                <a:latin typeface="Alexandria" pitchFamily="2" charset="-78"/>
                <a:cs typeface="Alexandria" pitchFamily="2" charset="-78"/>
              </a:rPr>
              <a:t>m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15282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961887" y="2521059"/>
            <a:ext cx="4983605" cy="2635978"/>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ar-BH"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ويعتبر المؤثرين الـ </a:t>
            </a:r>
            <a:r>
              <a:rPr kumimoji="0" lang="en-US"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Micro </a:t>
            </a:r>
            <a:r>
              <a:rPr kumimoji="0" lang="ar-BH"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و </a:t>
            </a:r>
            <a:r>
              <a:rPr kumimoji="0" lang="en-US"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Macro </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هما أكثر الأنواع انتشارا عبر السوشيال ميديا وعلى الأغلب يكون الاختيار بينهم ، ويتم اللجوء الى المؤثرين الـ </a:t>
            </a:r>
            <a:r>
              <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Macro </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في حالة الرغبة في زيادة الوصول إلى أكبر عدد ممكن من المستهلكين مع توافر ميزانية عالية ، بينما يتم اللجوء الى المؤثرين </a:t>
            </a:r>
            <a:r>
              <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Micro </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في حالة الرغبة للتفاعل مع شرائح جماهيرية معينة أو محدودة مع ميزانية منخفضة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0E8BA818-E188-FAEE-9A71-CE62EB140A5A}"/>
              </a:ext>
            </a:extLst>
          </p:cNvPr>
          <p:cNvPicPr>
            <a:picLocks noChangeAspect="1"/>
          </p:cNvPicPr>
          <p:nvPr/>
        </p:nvPicPr>
        <p:blipFill>
          <a:blip r:embed="rId3"/>
          <a:stretch>
            <a:fillRect/>
          </a:stretch>
        </p:blipFill>
        <p:spPr>
          <a:xfrm>
            <a:off x="762001" y="1828800"/>
            <a:ext cx="4715378" cy="3986784"/>
          </a:xfrm>
          <a:prstGeom prst="rect">
            <a:avLst/>
          </a:prstGeom>
        </p:spPr>
      </p:pic>
    </p:spTree>
    <p:extLst>
      <p:ext uri="{BB962C8B-B14F-4D97-AF65-F5344CB8AC3E}">
        <p14:creationId xmlns:p14="http://schemas.microsoft.com/office/powerpoint/2010/main" val="19483838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797295" y="2521059"/>
            <a:ext cx="5148197" cy="226664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lang="ar-BH" sz="1600" dirty="0">
                <a:solidFill>
                  <a:prstClr val="black"/>
                </a:solidFill>
                <a:latin typeface="Alexandria Light" pitchFamily="2" charset="-78"/>
                <a:cs typeface="Alexandria Light" pitchFamily="2" charset="-78"/>
              </a:rPr>
              <a:t>وختاما، لاشك أن المنظمات تسعى دوماً لتحقيق ميزة تنافسية لإستقطاب مزيد من العملاء ويتأتي ذلك من خلال توظيف نماذج ونظريات العلاقات العامة مثل نظرية الإتصال الحواري ، ونظرية إدارة السمعة الرقمية وإدارة العلاقات مع المؤثرين والتي تم التطلارق لهما خلال هذه المحاضرة .</a:t>
            </a:r>
            <a:endParaRPr kumimoji="0" lang="ar-BH"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9C60AA75-9646-AA20-0AB3-EBFBEBEBE28F}"/>
              </a:ext>
            </a:extLst>
          </p:cNvPr>
          <p:cNvPicPr>
            <a:picLocks noChangeAspect="1"/>
          </p:cNvPicPr>
          <p:nvPr/>
        </p:nvPicPr>
        <p:blipFill>
          <a:blip r:embed="rId3"/>
          <a:stretch>
            <a:fillRect/>
          </a:stretch>
        </p:blipFill>
        <p:spPr>
          <a:xfrm>
            <a:off x="617280" y="1883664"/>
            <a:ext cx="4576512" cy="3850735"/>
          </a:xfrm>
          <a:prstGeom prst="rect">
            <a:avLst/>
          </a:prstGeom>
        </p:spPr>
      </p:pic>
    </p:spTree>
    <p:extLst>
      <p:ext uri="{BB962C8B-B14F-4D97-AF65-F5344CB8AC3E}">
        <p14:creationId xmlns:p14="http://schemas.microsoft.com/office/powerpoint/2010/main" val="16005888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3077866691"/>
      </p:ext>
    </p:extLst>
  </p:cSld>
  <p:clrMapOvr>
    <a:masterClrMapping/>
  </p:clrMapOvr>
</p:sld>
</file>

<file path=ppt/theme/theme1.xml><?xml version="1.0" encoding="utf-8"?>
<a:theme xmlns:a="http://schemas.openxmlformats.org/drawingml/2006/main" na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Theme">
  <a:themeElements>
    <a:clrScheme name="Custom 5">
      <a:dk1>
        <a:srgbClr val="282F39"/>
      </a:dk1>
      <a:lt1>
        <a:srgbClr val="FFFFFF"/>
      </a:lt1>
      <a:dk2>
        <a:srgbClr val="000000"/>
      </a:dk2>
      <a:lt2>
        <a:srgbClr val="EEEEEE"/>
      </a:lt2>
      <a:accent1>
        <a:srgbClr val="C2C923"/>
      </a:accent1>
      <a:accent2>
        <a:srgbClr val="42AFB6"/>
      </a:accent2>
      <a:accent3>
        <a:srgbClr val="074D67"/>
      </a:accent3>
      <a:accent4>
        <a:srgbClr val="CB1B4A"/>
      </a:accent4>
      <a:accent5>
        <a:srgbClr val="FCB414"/>
      </a:accent5>
      <a:accent6>
        <a:srgbClr val="007A7D"/>
      </a:accent6>
      <a:hlink>
        <a:srgbClr val="1EB7EF"/>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1374</TotalTime>
  <Words>5399</Words>
  <Application>Microsoft Office PowerPoint</Application>
  <PresentationFormat>Widescreen</PresentationFormat>
  <Paragraphs>253</Paragraphs>
  <Slides>55</Slides>
  <Notes>2</Notes>
  <HiddenSlides>0</HiddenSlides>
  <MMClips>0</MMClips>
  <ScaleCrop>false</ScaleCrop>
  <HeadingPairs>
    <vt:vector size="6" baseType="variant">
      <vt:variant>
        <vt:lpstr>Fonts Used</vt:lpstr>
      </vt:variant>
      <vt:variant>
        <vt:i4>9</vt:i4>
      </vt:variant>
      <vt:variant>
        <vt:lpstr>Theme</vt:lpstr>
      </vt:variant>
      <vt:variant>
        <vt:i4>3</vt:i4>
      </vt:variant>
      <vt:variant>
        <vt:lpstr>Slide Titles</vt:lpstr>
      </vt:variant>
      <vt:variant>
        <vt:i4>55</vt:i4>
      </vt:variant>
    </vt:vector>
  </HeadingPairs>
  <TitlesOfParts>
    <vt:vector size="67" baseType="lpstr">
      <vt:lpstr>Alexandria</vt:lpstr>
      <vt:lpstr>Alexandria Light</vt:lpstr>
      <vt:lpstr>Arial</vt:lpstr>
      <vt:lpstr>Calibri</vt:lpstr>
      <vt:lpstr>Calibri Light</vt:lpstr>
      <vt:lpstr>Noto Sans</vt:lpstr>
      <vt:lpstr>Open Sans</vt:lpstr>
      <vt:lpstr>Times New Roman</vt:lpstr>
      <vt:lpstr>Wingdings</vt:lpstr>
      <vt:lpstr>1</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Merhan Mohsan Mohammed</cp:lastModifiedBy>
  <cp:revision>85</cp:revision>
  <dcterms:created xsi:type="dcterms:W3CDTF">2023-04-29T09:08:00Z</dcterms:created>
  <dcterms:modified xsi:type="dcterms:W3CDTF">2024-05-15T10:19:38Z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ies>
</file>