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media/image57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303" r:id="rId2"/>
    <p:sldId id="343" r:id="rId3"/>
    <p:sldId id="408" r:id="rId4"/>
    <p:sldId id="406" r:id="rId5"/>
    <p:sldId id="344" r:id="rId6"/>
    <p:sldId id="345" r:id="rId7"/>
    <p:sldId id="346" r:id="rId8"/>
    <p:sldId id="347" r:id="rId9"/>
    <p:sldId id="409" r:id="rId10"/>
    <p:sldId id="401" r:id="rId11"/>
    <p:sldId id="423" r:id="rId12"/>
    <p:sldId id="402" r:id="rId13"/>
    <p:sldId id="424" r:id="rId14"/>
    <p:sldId id="426" r:id="rId15"/>
    <p:sldId id="403" r:id="rId16"/>
    <p:sldId id="404" r:id="rId17"/>
    <p:sldId id="405" r:id="rId18"/>
    <p:sldId id="410" r:id="rId19"/>
    <p:sldId id="354" r:id="rId20"/>
    <p:sldId id="355" r:id="rId21"/>
    <p:sldId id="356" r:id="rId22"/>
    <p:sldId id="357" r:id="rId23"/>
    <p:sldId id="258" r:id="rId24"/>
    <p:sldId id="277" r:id="rId25"/>
    <p:sldId id="278" r:id="rId26"/>
    <p:sldId id="259" r:id="rId27"/>
    <p:sldId id="260" r:id="rId28"/>
    <p:sldId id="428" r:id="rId29"/>
    <p:sldId id="299" r:id="rId30"/>
    <p:sldId id="358" r:id="rId31"/>
    <p:sldId id="359" r:id="rId32"/>
    <p:sldId id="360" r:id="rId33"/>
    <p:sldId id="361" r:id="rId34"/>
    <p:sldId id="363" r:id="rId35"/>
    <p:sldId id="263" r:id="rId36"/>
    <p:sldId id="364" r:id="rId37"/>
    <p:sldId id="264" r:id="rId38"/>
    <p:sldId id="265" r:id="rId39"/>
    <p:sldId id="266" r:id="rId40"/>
    <p:sldId id="365" r:id="rId41"/>
    <p:sldId id="366" r:id="rId42"/>
    <p:sldId id="267" r:id="rId43"/>
    <p:sldId id="268" r:id="rId44"/>
    <p:sldId id="427" r:id="rId45"/>
    <p:sldId id="349" r:id="rId46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43"/>
            <p14:sldId id="408"/>
            <p14:sldId id="406"/>
            <p14:sldId id="344"/>
            <p14:sldId id="345"/>
            <p14:sldId id="346"/>
            <p14:sldId id="347"/>
            <p14:sldId id="409"/>
            <p14:sldId id="401"/>
            <p14:sldId id="423"/>
            <p14:sldId id="402"/>
            <p14:sldId id="424"/>
            <p14:sldId id="426"/>
            <p14:sldId id="403"/>
            <p14:sldId id="404"/>
            <p14:sldId id="405"/>
            <p14:sldId id="410"/>
            <p14:sldId id="354"/>
            <p14:sldId id="355"/>
            <p14:sldId id="356"/>
            <p14:sldId id="357"/>
          </p14:sldIdLst>
        </p14:section>
        <p14:section name="Untitled Section" id="{BF8DC309-B1E4-451B-A273-A221F7700160}">
          <p14:sldIdLst>
            <p14:sldId id="258"/>
            <p14:sldId id="277"/>
            <p14:sldId id="278"/>
            <p14:sldId id="259"/>
            <p14:sldId id="260"/>
            <p14:sldId id="428"/>
            <p14:sldId id="299"/>
            <p14:sldId id="358"/>
            <p14:sldId id="359"/>
            <p14:sldId id="360"/>
            <p14:sldId id="361"/>
            <p14:sldId id="363"/>
            <p14:sldId id="263"/>
            <p14:sldId id="364"/>
            <p14:sldId id="264"/>
            <p14:sldId id="265"/>
            <p14:sldId id="266"/>
            <p14:sldId id="365"/>
            <p14:sldId id="366"/>
            <p14:sldId id="267"/>
            <p14:sldId id="268"/>
            <p14:sldId id="42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97" d="100"/>
          <a:sy n="97" d="100"/>
        </p:scale>
        <p:origin x="108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7C9190-3B57-4B77-BA10-F50F218E9F5F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CCDAB08-0471-45B8-AF67-88DA81B570CC}">
      <dgm:prSet phldrT="[Text]"/>
      <dgm:spPr/>
      <dgm:t>
        <a:bodyPr/>
        <a:lstStyle/>
        <a:p>
          <a:r>
            <a:rPr lang="en-US" dirty="0"/>
            <a:t>Search method</a:t>
          </a:r>
        </a:p>
      </dgm:t>
    </dgm:pt>
    <dgm:pt modelId="{711DE6FC-75A7-4183-81CD-AD8F443EA960}" type="parTrans" cxnId="{9F734595-0161-418B-9A42-E7A1B3A5BF77}">
      <dgm:prSet/>
      <dgm:spPr/>
      <dgm:t>
        <a:bodyPr/>
        <a:lstStyle/>
        <a:p>
          <a:endParaRPr lang="en-US"/>
        </a:p>
      </dgm:t>
    </dgm:pt>
    <dgm:pt modelId="{B194E40A-7147-4D03-B1DC-92E33358A694}" type="sibTrans" cxnId="{9F734595-0161-418B-9A42-E7A1B3A5BF77}">
      <dgm:prSet/>
      <dgm:spPr/>
      <dgm:t>
        <a:bodyPr/>
        <a:lstStyle/>
        <a:p>
          <a:endParaRPr lang="en-US"/>
        </a:p>
      </dgm:t>
    </dgm:pt>
    <dgm:pt modelId="{59CF0FB5-15A4-43E4-A764-7AE93B0FB2A6}">
      <dgm:prSet phldrT="[Text]"/>
      <dgm:spPr/>
      <dgm:t>
        <a:bodyPr/>
        <a:lstStyle/>
        <a:p>
          <a:r>
            <a:rPr lang="en-US" dirty="0"/>
            <a:t>Exhaustive</a:t>
          </a:r>
        </a:p>
        <a:p>
          <a:r>
            <a:rPr lang="en-US" dirty="0"/>
            <a:t>Uninformed</a:t>
          </a:r>
        </a:p>
        <a:p>
          <a:r>
            <a:rPr lang="en-US" dirty="0"/>
            <a:t>Brute force</a:t>
          </a:r>
        </a:p>
        <a:p>
          <a:r>
            <a:rPr lang="en-US" dirty="0">
              <a:solidFill>
                <a:srgbClr val="FF0000"/>
              </a:solidFill>
            </a:rPr>
            <a:t>What if graph </a:t>
          </a:r>
          <a:r>
            <a:rPr lang="en-US" dirty="0"/>
            <a:t> </a:t>
          </a:r>
        </a:p>
      </dgm:t>
    </dgm:pt>
    <dgm:pt modelId="{E7ADD8B6-9DBA-4986-B207-963A3D505F32}" type="parTrans" cxnId="{0CF9EDAF-76C4-4C5F-88FA-93B68DDD3116}">
      <dgm:prSet/>
      <dgm:spPr/>
      <dgm:t>
        <a:bodyPr/>
        <a:lstStyle/>
        <a:p>
          <a:endParaRPr lang="en-US"/>
        </a:p>
      </dgm:t>
    </dgm:pt>
    <dgm:pt modelId="{7C8D1315-5BD9-4F8C-915F-53B5EE0AA674}" type="sibTrans" cxnId="{0CF9EDAF-76C4-4C5F-88FA-93B68DDD3116}">
      <dgm:prSet/>
      <dgm:spPr/>
      <dgm:t>
        <a:bodyPr/>
        <a:lstStyle/>
        <a:p>
          <a:endParaRPr lang="en-US"/>
        </a:p>
      </dgm:t>
    </dgm:pt>
    <dgm:pt modelId="{18E7014F-7F26-4F6B-B98C-1F9A964AF219}">
      <dgm:prSet phldrT="[Text]"/>
      <dgm:spPr/>
      <dgm:t>
        <a:bodyPr/>
        <a:lstStyle/>
        <a:p>
          <a:r>
            <a:rPr lang="en-US" dirty="0"/>
            <a:t>Heuristic</a:t>
          </a:r>
        </a:p>
        <a:p>
          <a:r>
            <a:rPr lang="en-US" dirty="0"/>
            <a:t>Informed</a:t>
          </a:r>
        </a:p>
        <a:p>
          <a:endParaRPr lang="en-US" dirty="0"/>
        </a:p>
        <a:p>
          <a:r>
            <a:rPr lang="en-US" dirty="0">
              <a:solidFill>
                <a:srgbClr val="FF0000"/>
              </a:solidFill>
            </a:rPr>
            <a:t>Rule thumb </a:t>
          </a:r>
        </a:p>
      </dgm:t>
    </dgm:pt>
    <dgm:pt modelId="{AC71652C-9D61-46AF-A001-0907F9A18946}" type="parTrans" cxnId="{83BAA271-72D7-4A8A-8B30-D757EFC70376}">
      <dgm:prSet/>
      <dgm:spPr/>
      <dgm:t>
        <a:bodyPr/>
        <a:lstStyle/>
        <a:p>
          <a:endParaRPr lang="en-US"/>
        </a:p>
      </dgm:t>
    </dgm:pt>
    <dgm:pt modelId="{AA8EB7B1-5852-42D2-A8CE-3CA31675668B}" type="sibTrans" cxnId="{83BAA271-72D7-4A8A-8B30-D757EFC70376}">
      <dgm:prSet/>
      <dgm:spPr/>
      <dgm:t>
        <a:bodyPr/>
        <a:lstStyle/>
        <a:p>
          <a:endParaRPr lang="en-US"/>
        </a:p>
      </dgm:t>
    </dgm:pt>
    <dgm:pt modelId="{F4E7F56A-3578-487F-B219-4558D85742C3}" type="pres">
      <dgm:prSet presAssocID="{4F7C9190-3B57-4B77-BA10-F50F218E9F5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A656843-FA4F-43ED-ABD4-456274A3053B}" type="pres">
      <dgm:prSet presAssocID="{BCCDAB08-0471-45B8-AF67-88DA81B570CC}" presName="hierRoot1" presStyleCnt="0">
        <dgm:presLayoutVars>
          <dgm:hierBranch val="init"/>
        </dgm:presLayoutVars>
      </dgm:prSet>
      <dgm:spPr/>
    </dgm:pt>
    <dgm:pt modelId="{500E98C6-6215-49B7-958E-145AB8C8CBCA}" type="pres">
      <dgm:prSet presAssocID="{BCCDAB08-0471-45B8-AF67-88DA81B570CC}" presName="rootComposite1" presStyleCnt="0"/>
      <dgm:spPr/>
    </dgm:pt>
    <dgm:pt modelId="{153C86D7-B80D-46C8-A586-A047395C34BC}" type="pres">
      <dgm:prSet presAssocID="{BCCDAB08-0471-45B8-AF67-88DA81B570CC}" presName="rootText1" presStyleLbl="node0" presStyleIdx="0" presStyleCnt="1" custLinFactNeighborX="0" custLinFactNeighborY="3015">
        <dgm:presLayoutVars>
          <dgm:chPref val="3"/>
        </dgm:presLayoutVars>
      </dgm:prSet>
      <dgm:spPr/>
    </dgm:pt>
    <dgm:pt modelId="{48CAAA8A-ECBB-47F0-939F-BC113DB7BF60}" type="pres">
      <dgm:prSet presAssocID="{BCCDAB08-0471-45B8-AF67-88DA81B570CC}" presName="rootConnector1" presStyleLbl="node1" presStyleIdx="0" presStyleCnt="0"/>
      <dgm:spPr/>
    </dgm:pt>
    <dgm:pt modelId="{2CF3F666-DC5E-48A1-BF67-8312B175FC69}" type="pres">
      <dgm:prSet presAssocID="{BCCDAB08-0471-45B8-AF67-88DA81B570CC}" presName="hierChild2" presStyleCnt="0"/>
      <dgm:spPr/>
    </dgm:pt>
    <dgm:pt modelId="{0A73F705-7C8C-44A0-A831-8F6A55D1B66D}" type="pres">
      <dgm:prSet presAssocID="{E7ADD8B6-9DBA-4986-B207-963A3D505F32}" presName="Name37" presStyleLbl="parChTrans1D2" presStyleIdx="0" presStyleCnt="2"/>
      <dgm:spPr/>
    </dgm:pt>
    <dgm:pt modelId="{01CC725F-BFDF-4885-8CCE-8F16B7866399}" type="pres">
      <dgm:prSet presAssocID="{59CF0FB5-15A4-43E4-A764-7AE93B0FB2A6}" presName="hierRoot2" presStyleCnt="0">
        <dgm:presLayoutVars>
          <dgm:hierBranch val="init"/>
        </dgm:presLayoutVars>
      </dgm:prSet>
      <dgm:spPr/>
    </dgm:pt>
    <dgm:pt modelId="{F074DBA2-0EB4-4767-9448-4C0AFE7418F0}" type="pres">
      <dgm:prSet presAssocID="{59CF0FB5-15A4-43E4-A764-7AE93B0FB2A6}" presName="rootComposite" presStyleCnt="0"/>
      <dgm:spPr/>
    </dgm:pt>
    <dgm:pt modelId="{D0680689-18DE-4231-9FB1-CEF8CA59BBAB}" type="pres">
      <dgm:prSet presAssocID="{59CF0FB5-15A4-43E4-A764-7AE93B0FB2A6}" presName="rootText" presStyleLbl="node2" presStyleIdx="0" presStyleCnt="2">
        <dgm:presLayoutVars>
          <dgm:chPref val="3"/>
        </dgm:presLayoutVars>
      </dgm:prSet>
      <dgm:spPr/>
    </dgm:pt>
    <dgm:pt modelId="{06DABF02-982B-4648-8756-FF0548D1E84A}" type="pres">
      <dgm:prSet presAssocID="{59CF0FB5-15A4-43E4-A764-7AE93B0FB2A6}" presName="rootConnector" presStyleLbl="node2" presStyleIdx="0" presStyleCnt="2"/>
      <dgm:spPr/>
    </dgm:pt>
    <dgm:pt modelId="{DC011FA9-EB35-47D5-B6C6-8669A4AFF5B6}" type="pres">
      <dgm:prSet presAssocID="{59CF0FB5-15A4-43E4-A764-7AE93B0FB2A6}" presName="hierChild4" presStyleCnt="0"/>
      <dgm:spPr/>
    </dgm:pt>
    <dgm:pt modelId="{50C51408-DDC3-493A-AB85-C0F61B260B0D}" type="pres">
      <dgm:prSet presAssocID="{59CF0FB5-15A4-43E4-A764-7AE93B0FB2A6}" presName="hierChild5" presStyleCnt="0"/>
      <dgm:spPr/>
    </dgm:pt>
    <dgm:pt modelId="{8F34F546-1E84-4695-A622-4DF874A1E017}" type="pres">
      <dgm:prSet presAssocID="{AC71652C-9D61-46AF-A001-0907F9A18946}" presName="Name37" presStyleLbl="parChTrans1D2" presStyleIdx="1" presStyleCnt="2"/>
      <dgm:spPr/>
    </dgm:pt>
    <dgm:pt modelId="{9DB57447-97DB-489C-8D87-D41213AE927F}" type="pres">
      <dgm:prSet presAssocID="{18E7014F-7F26-4F6B-B98C-1F9A964AF219}" presName="hierRoot2" presStyleCnt="0">
        <dgm:presLayoutVars>
          <dgm:hierBranch val="init"/>
        </dgm:presLayoutVars>
      </dgm:prSet>
      <dgm:spPr/>
    </dgm:pt>
    <dgm:pt modelId="{107A0F21-2EC3-493C-AC38-C95801248900}" type="pres">
      <dgm:prSet presAssocID="{18E7014F-7F26-4F6B-B98C-1F9A964AF219}" presName="rootComposite" presStyleCnt="0"/>
      <dgm:spPr/>
    </dgm:pt>
    <dgm:pt modelId="{F23E851C-2F75-43C4-993F-502F401E6075}" type="pres">
      <dgm:prSet presAssocID="{18E7014F-7F26-4F6B-B98C-1F9A964AF219}" presName="rootText" presStyleLbl="node2" presStyleIdx="1" presStyleCnt="2">
        <dgm:presLayoutVars>
          <dgm:chPref val="3"/>
        </dgm:presLayoutVars>
      </dgm:prSet>
      <dgm:spPr/>
    </dgm:pt>
    <dgm:pt modelId="{186C7F5B-CF04-4F3C-8E42-E32BE219A0D6}" type="pres">
      <dgm:prSet presAssocID="{18E7014F-7F26-4F6B-B98C-1F9A964AF219}" presName="rootConnector" presStyleLbl="node2" presStyleIdx="1" presStyleCnt="2"/>
      <dgm:spPr/>
    </dgm:pt>
    <dgm:pt modelId="{453A2FAA-F6EB-4C70-B524-32F67552EE56}" type="pres">
      <dgm:prSet presAssocID="{18E7014F-7F26-4F6B-B98C-1F9A964AF219}" presName="hierChild4" presStyleCnt="0"/>
      <dgm:spPr/>
    </dgm:pt>
    <dgm:pt modelId="{268C7B17-6EE8-4076-94A1-675869D52869}" type="pres">
      <dgm:prSet presAssocID="{18E7014F-7F26-4F6B-B98C-1F9A964AF219}" presName="hierChild5" presStyleCnt="0"/>
      <dgm:spPr/>
    </dgm:pt>
    <dgm:pt modelId="{D284A516-0FF8-485D-A3EE-4F45FD7F5358}" type="pres">
      <dgm:prSet presAssocID="{BCCDAB08-0471-45B8-AF67-88DA81B570CC}" presName="hierChild3" presStyleCnt="0"/>
      <dgm:spPr/>
    </dgm:pt>
  </dgm:ptLst>
  <dgm:cxnLst>
    <dgm:cxn modelId="{D0AC4801-E2B6-4662-9807-E5FDEA1B3313}" type="presOf" srcId="{18E7014F-7F26-4F6B-B98C-1F9A964AF219}" destId="{F23E851C-2F75-43C4-993F-502F401E6075}" srcOrd="0" destOrd="0" presId="urn:microsoft.com/office/officeart/2005/8/layout/orgChart1"/>
    <dgm:cxn modelId="{C1164E29-F412-4AD1-B0C5-2D492B8A2860}" type="presOf" srcId="{E7ADD8B6-9DBA-4986-B207-963A3D505F32}" destId="{0A73F705-7C8C-44A0-A831-8F6A55D1B66D}" srcOrd="0" destOrd="0" presId="urn:microsoft.com/office/officeart/2005/8/layout/orgChart1"/>
    <dgm:cxn modelId="{E13A906B-50DB-4791-B949-F5C4D5F405F6}" type="presOf" srcId="{AC71652C-9D61-46AF-A001-0907F9A18946}" destId="{8F34F546-1E84-4695-A622-4DF874A1E017}" srcOrd="0" destOrd="0" presId="urn:microsoft.com/office/officeart/2005/8/layout/orgChart1"/>
    <dgm:cxn modelId="{83BAA271-72D7-4A8A-8B30-D757EFC70376}" srcId="{BCCDAB08-0471-45B8-AF67-88DA81B570CC}" destId="{18E7014F-7F26-4F6B-B98C-1F9A964AF219}" srcOrd="1" destOrd="0" parTransId="{AC71652C-9D61-46AF-A001-0907F9A18946}" sibTransId="{AA8EB7B1-5852-42D2-A8CE-3CA31675668B}"/>
    <dgm:cxn modelId="{1CA84C74-A9AC-4C69-A7FF-C391568C3194}" type="presOf" srcId="{BCCDAB08-0471-45B8-AF67-88DA81B570CC}" destId="{153C86D7-B80D-46C8-A586-A047395C34BC}" srcOrd="0" destOrd="0" presId="urn:microsoft.com/office/officeart/2005/8/layout/orgChart1"/>
    <dgm:cxn modelId="{89D7BE78-CD9F-43FE-88F2-2AFDC70AB82C}" type="presOf" srcId="{BCCDAB08-0471-45B8-AF67-88DA81B570CC}" destId="{48CAAA8A-ECBB-47F0-939F-BC113DB7BF60}" srcOrd="1" destOrd="0" presId="urn:microsoft.com/office/officeart/2005/8/layout/orgChart1"/>
    <dgm:cxn modelId="{9F734595-0161-418B-9A42-E7A1B3A5BF77}" srcId="{4F7C9190-3B57-4B77-BA10-F50F218E9F5F}" destId="{BCCDAB08-0471-45B8-AF67-88DA81B570CC}" srcOrd="0" destOrd="0" parTransId="{711DE6FC-75A7-4183-81CD-AD8F443EA960}" sibTransId="{B194E40A-7147-4D03-B1DC-92E33358A694}"/>
    <dgm:cxn modelId="{154D0A98-E688-44DB-A5CD-686C47473335}" type="presOf" srcId="{18E7014F-7F26-4F6B-B98C-1F9A964AF219}" destId="{186C7F5B-CF04-4F3C-8E42-E32BE219A0D6}" srcOrd="1" destOrd="0" presId="urn:microsoft.com/office/officeart/2005/8/layout/orgChart1"/>
    <dgm:cxn modelId="{486BB4AB-BC46-4639-8B3A-81A1A240328E}" type="presOf" srcId="{59CF0FB5-15A4-43E4-A764-7AE93B0FB2A6}" destId="{D0680689-18DE-4231-9FB1-CEF8CA59BBAB}" srcOrd="0" destOrd="0" presId="urn:microsoft.com/office/officeart/2005/8/layout/orgChart1"/>
    <dgm:cxn modelId="{0CF9EDAF-76C4-4C5F-88FA-93B68DDD3116}" srcId="{BCCDAB08-0471-45B8-AF67-88DA81B570CC}" destId="{59CF0FB5-15A4-43E4-A764-7AE93B0FB2A6}" srcOrd="0" destOrd="0" parTransId="{E7ADD8B6-9DBA-4986-B207-963A3D505F32}" sibTransId="{7C8D1315-5BD9-4F8C-915F-53B5EE0AA674}"/>
    <dgm:cxn modelId="{AD5D39BA-19A8-4034-8DAC-372748258FBE}" type="presOf" srcId="{4F7C9190-3B57-4B77-BA10-F50F218E9F5F}" destId="{F4E7F56A-3578-487F-B219-4558D85742C3}" srcOrd="0" destOrd="0" presId="urn:microsoft.com/office/officeart/2005/8/layout/orgChart1"/>
    <dgm:cxn modelId="{339048FF-ADEC-4BD8-8C2F-12717BB381A2}" type="presOf" srcId="{59CF0FB5-15A4-43E4-A764-7AE93B0FB2A6}" destId="{06DABF02-982B-4648-8756-FF0548D1E84A}" srcOrd="1" destOrd="0" presId="urn:microsoft.com/office/officeart/2005/8/layout/orgChart1"/>
    <dgm:cxn modelId="{AF7D5A3C-9E73-48C4-974D-12252B445ACB}" type="presParOf" srcId="{F4E7F56A-3578-487F-B219-4558D85742C3}" destId="{3A656843-FA4F-43ED-ABD4-456274A3053B}" srcOrd="0" destOrd="0" presId="urn:microsoft.com/office/officeart/2005/8/layout/orgChart1"/>
    <dgm:cxn modelId="{7B94CD1A-7633-4D28-B447-783954FB9E21}" type="presParOf" srcId="{3A656843-FA4F-43ED-ABD4-456274A3053B}" destId="{500E98C6-6215-49B7-958E-145AB8C8CBCA}" srcOrd="0" destOrd="0" presId="urn:microsoft.com/office/officeart/2005/8/layout/orgChart1"/>
    <dgm:cxn modelId="{01126090-9C11-4225-B7F0-EB18ADCD114A}" type="presParOf" srcId="{500E98C6-6215-49B7-958E-145AB8C8CBCA}" destId="{153C86D7-B80D-46C8-A586-A047395C34BC}" srcOrd="0" destOrd="0" presId="urn:microsoft.com/office/officeart/2005/8/layout/orgChart1"/>
    <dgm:cxn modelId="{0757D813-6B64-4B35-8BC3-3B8FDF217A35}" type="presParOf" srcId="{500E98C6-6215-49B7-958E-145AB8C8CBCA}" destId="{48CAAA8A-ECBB-47F0-939F-BC113DB7BF60}" srcOrd="1" destOrd="0" presId="urn:microsoft.com/office/officeart/2005/8/layout/orgChart1"/>
    <dgm:cxn modelId="{BEF09C95-5222-4EC6-8367-113FA3816BE6}" type="presParOf" srcId="{3A656843-FA4F-43ED-ABD4-456274A3053B}" destId="{2CF3F666-DC5E-48A1-BF67-8312B175FC69}" srcOrd="1" destOrd="0" presId="urn:microsoft.com/office/officeart/2005/8/layout/orgChart1"/>
    <dgm:cxn modelId="{D900C729-D16C-44AE-885C-6F68E054F1B8}" type="presParOf" srcId="{2CF3F666-DC5E-48A1-BF67-8312B175FC69}" destId="{0A73F705-7C8C-44A0-A831-8F6A55D1B66D}" srcOrd="0" destOrd="0" presId="urn:microsoft.com/office/officeart/2005/8/layout/orgChart1"/>
    <dgm:cxn modelId="{B3C79A7D-8AF2-4615-B8F8-6DE4E13BF3E7}" type="presParOf" srcId="{2CF3F666-DC5E-48A1-BF67-8312B175FC69}" destId="{01CC725F-BFDF-4885-8CCE-8F16B7866399}" srcOrd="1" destOrd="0" presId="urn:microsoft.com/office/officeart/2005/8/layout/orgChart1"/>
    <dgm:cxn modelId="{88240B46-38FC-475A-BD0D-8B183A592DB9}" type="presParOf" srcId="{01CC725F-BFDF-4885-8CCE-8F16B7866399}" destId="{F074DBA2-0EB4-4767-9448-4C0AFE7418F0}" srcOrd="0" destOrd="0" presId="urn:microsoft.com/office/officeart/2005/8/layout/orgChart1"/>
    <dgm:cxn modelId="{3FF7235C-DB5B-41BB-BB55-FA893F274862}" type="presParOf" srcId="{F074DBA2-0EB4-4767-9448-4C0AFE7418F0}" destId="{D0680689-18DE-4231-9FB1-CEF8CA59BBAB}" srcOrd="0" destOrd="0" presId="urn:microsoft.com/office/officeart/2005/8/layout/orgChart1"/>
    <dgm:cxn modelId="{ACC7126D-7B90-408C-84A9-DB2C3E8F636D}" type="presParOf" srcId="{F074DBA2-0EB4-4767-9448-4C0AFE7418F0}" destId="{06DABF02-982B-4648-8756-FF0548D1E84A}" srcOrd="1" destOrd="0" presId="urn:microsoft.com/office/officeart/2005/8/layout/orgChart1"/>
    <dgm:cxn modelId="{1C92BFF9-30A3-4855-8BEA-8807028BF3A6}" type="presParOf" srcId="{01CC725F-BFDF-4885-8CCE-8F16B7866399}" destId="{DC011FA9-EB35-47D5-B6C6-8669A4AFF5B6}" srcOrd="1" destOrd="0" presId="urn:microsoft.com/office/officeart/2005/8/layout/orgChart1"/>
    <dgm:cxn modelId="{60D3DFAE-64B7-4D67-B7AC-037B83DEFF56}" type="presParOf" srcId="{01CC725F-BFDF-4885-8CCE-8F16B7866399}" destId="{50C51408-DDC3-493A-AB85-C0F61B260B0D}" srcOrd="2" destOrd="0" presId="urn:microsoft.com/office/officeart/2005/8/layout/orgChart1"/>
    <dgm:cxn modelId="{437BCEC9-21D3-4A3D-B68A-77C07093F8D9}" type="presParOf" srcId="{2CF3F666-DC5E-48A1-BF67-8312B175FC69}" destId="{8F34F546-1E84-4695-A622-4DF874A1E017}" srcOrd="2" destOrd="0" presId="urn:microsoft.com/office/officeart/2005/8/layout/orgChart1"/>
    <dgm:cxn modelId="{076FF5CF-3536-4DC0-BEAA-9DFDDB2634F3}" type="presParOf" srcId="{2CF3F666-DC5E-48A1-BF67-8312B175FC69}" destId="{9DB57447-97DB-489C-8D87-D41213AE927F}" srcOrd="3" destOrd="0" presId="urn:microsoft.com/office/officeart/2005/8/layout/orgChart1"/>
    <dgm:cxn modelId="{81F82959-4FCE-4F5D-A065-4413DADC731B}" type="presParOf" srcId="{9DB57447-97DB-489C-8D87-D41213AE927F}" destId="{107A0F21-2EC3-493C-AC38-C95801248900}" srcOrd="0" destOrd="0" presId="urn:microsoft.com/office/officeart/2005/8/layout/orgChart1"/>
    <dgm:cxn modelId="{A961AD6B-DE7B-445A-BB2B-C8D774E685EF}" type="presParOf" srcId="{107A0F21-2EC3-493C-AC38-C95801248900}" destId="{F23E851C-2F75-43C4-993F-502F401E6075}" srcOrd="0" destOrd="0" presId="urn:microsoft.com/office/officeart/2005/8/layout/orgChart1"/>
    <dgm:cxn modelId="{D51C82CA-1ECC-4F2C-BC52-249E80A9B989}" type="presParOf" srcId="{107A0F21-2EC3-493C-AC38-C95801248900}" destId="{186C7F5B-CF04-4F3C-8E42-E32BE219A0D6}" srcOrd="1" destOrd="0" presId="urn:microsoft.com/office/officeart/2005/8/layout/orgChart1"/>
    <dgm:cxn modelId="{1F3832E0-9979-4929-92D5-C5E080DC973E}" type="presParOf" srcId="{9DB57447-97DB-489C-8D87-D41213AE927F}" destId="{453A2FAA-F6EB-4C70-B524-32F67552EE56}" srcOrd="1" destOrd="0" presId="urn:microsoft.com/office/officeart/2005/8/layout/orgChart1"/>
    <dgm:cxn modelId="{F87FDFE6-5A36-4A86-A1C8-3F9558D7449D}" type="presParOf" srcId="{9DB57447-97DB-489C-8D87-D41213AE927F}" destId="{268C7B17-6EE8-4076-94A1-675869D52869}" srcOrd="2" destOrd="0" presId="urn:microsoft.com/office/officeart/2005/8/layout/orgChart1"/>
    <dgm:cxn modelId="{37776EE4-01A8-4FFE-AE40-86F963C64A9D}" type="presParOf" srcId="{3A656843-FA4F-43ED-ABD4-456274A3053B}" destId="{D284A516-0FF8-485D-A3EE-4F45FD7F535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4F546-1E84-4695-A622-4DF874A1E017}">
      <dsp:nvSpPr>
        <dsp:cNvPr id="0" name=""/>
        <dsp:cNvSpPr/>
      </dsp:nvSpPr>
      <dsp:spPr>
        <a:xfrm>
          <a:off x="4299527" y="1899261"/>
          <a:ext cx="2229067" cy="7181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320"/>
              </a:lnTo>
              <a:lnTo>
                <a:pt x="2229067" y="331320"/>
              </a:lnTo>
              <a:lnTo>
                <a:pt x="2229067" y="71818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73F705-7C8C-44A0-A831-8F6A55D1B66D}">
      <dsp:nvSpPr>
        <dsp:cNvPr id="0" name=""/>
        <dsp:cNvSpPr/>
      </dsp:nvSpPr>
      <dsp:spPr>
        <a:xfrm>
          <a:off x="2070459" y="1899261"/>
          <a:ext cx="2229067" cy="718183"/>
        </a:xfrm>
        <a:custGeom>
          <a:avLst/>
          <a:gdLst/>
          <a:ahLst/>
          <a:cxnLst/>
          <a:rect l="0" t="0" r="0" b="0"/>
          <a:pathLst>
            <a:path>
              <a:moveTo>
                <a:pt x="2229067" y="0"/>
              </a:moveTo>
              <a:lnTo>
                <a:pt x="2229067" y="331320"/>
              </a:lnTo>
              <a:lnTo>
                <a:pt x="0" y="331320"/>
              </a:lnTo>
              <a:lnTo>
                <a:pt x="0" y="71818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3C86D7-B80D-46C8-A586-A047395C34BC}">
      <dsp:nvSpPr>
        <dsp:cNvPr id="0" name=""/>
        <dsp:cNvSpPr/>
      </dsp:nvSpPr>
      <dsp:spPr>
        <a:xfrm>
          <a:off x="2457322" y="57056"/>
          <a:ext cx="3684409" cy="184220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Search method</a:t>
          </a:r>
        </a:p>
      </dsp:txBody>
      <dsp:txXfrm>
        <a:off x="2457322" y="57056"/>
        <a:ext cx="3684409" cy="1842204"/>
      </dsp:txXfrm>
    </dsp:sp>
    <dsp:sp modelId="{D0680689-18DE-4231-9FB1-CEF8CA59BBAB}">
      <dsp:nvSpPr>
        <dsp:cNvPr id="0" name=""/>
        <dsp:cNvSpPr/>
      </dsp:nvSpPr>
      <dsp:spPr>
        <a:xfrm>
          <a:off x="228254" y="2617445"/>
          <a:ext cx="3684409" cy="184220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Exhaustive</a:t>
          </a:r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Uninformed</a:t>
          </a:r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Brute force</a:t>
          </a:r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solidFill>
                <a:srgbClr val="FF0000"/>
              </a:solidFill>
            </a:rPr>
            <a:t>What if graph </a:t>
          </a:r>
          <a:r>
            <a:rPr lang="en-US" sz="2500" kern="1200" dirty="0"/>
            <a:t> </a:t>
          </a:r>
        </a:p>
      </dsp:txBody>
      <dsp:txXfrm>
        <a:off x="228254" y="2617445"/>
        <a:ext cx="3684409" cy="1842204"/>
      </dsp:txXfrm>
    </dsp:sp>
    <dsp:sp modelId="{F23E851C-2F75-43C4-993F-502F401E6075}">
      <dsp:nvSpPr>
        <dsp:cNvPr id="0" name=""/>
        <dsp:cNvSpPr/>
      </dsp:nvSpPr>
      <dsp:spPr>
        <a:xfrm>
          <a:off x="4686390" y="2617445"/>
          <a:ext cx="3684409" cy="184220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Heuristic</a:t>
          </a:r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Informed</a:t>
          </a:r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 dirty="0"/>
        </a:p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solidFill>
                <a:srgbClr val="FF0000"/>
              </a:solidFill>
            </a:rPr>
            <a:t>Rule thumb </a:t>
          </a:r>
        </a:p>
      </dsp:txBody>
      <dsp:txXfrm>
        <a:off x="4686390" y="2617445"/>
        <a:ext cx="3684409" cy="18422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4BE4494-6D8D-07F6-6B6E-2ABBBA3B87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C0755D-A3A4-4B42-99A7-E43D65D3E48E}" type="slidenum">
              <a:rPr lang="ar-SA" altLang="en-US"/>
              <a:pPr/>
              <a:t>35</a:t>
            </a:fld>
            <a:endParaRPr lang="en-GB" altLang="en-US"/>
          </a:p>
        </p:txBody>
      </p:sp>
      <p:sp>
        <p:nvSpPr>
          <p:cNvPr id="30722" name="Rectangle 2">
            <a:extLst>
              <a:ext uri="{FF2B5EF4-FFF2-40B4-BE49-F238E27FC236}">
                <a16:creationId xmlns:a16="http://schemas.microsoft.com/office/drawing/2014/main" id="{451BF10A-CB2B-BF36-5FD4-6E3D4FBBBAD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0D9AC284-A1D3-C31E-9235-9B77FCAE7F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Insert fig 3.8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91347E1-13BC-458B-798C-71F1F417CFB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D813B6-96E2-46BF-AB96-9D7975BFBDE5}" type="slidenum">
              <a:rPr lang="ar-SA" altLang="en-US"/>
              <a:pPr/>
              <a:t>37</a:t>
            </a:fld>
            <a:endParaRPr lang="en-GB" altLang="en-US"/>
          </a:p>
        </p:txBody>
      </p:sp>
      <p:sp>
        <p:nvSpPr>
          <p:cNvPr id="31746" name="Rectangle 2">
            <a:extLst>
              <a:ext uri="{FF2B5EF4-FFF2-40B4-BE49-F238E27FC236}">
                <a16:creationId xmlns:a16="http://schemas.microsoft.com/office/drawing/2014/main" id="{7AE7B2D9-1D4E-D55E-40F8-2D73CF020644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42DE8F94-BCB9-004D-9051-B62BE28D610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55D4E6B-5C41-467F-13C4-036F16228A9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C4DAF9-1CCA-4531-A6E0-F64BB5375700}" type="slidenum">
              <a:rPr lang="ar-SA" altLang="en-US"/>
              <a:pPr/>
              <a:t>38</a:t>
            </a:fld>
            <a:endParaRPr lang="en-GB" altLang="en-US"/>
          </a:p>
        </p:txBody>
      </p:sp>
      <p:sp>
        <p:nvSpPr>
          <p:cNvPr id="32770" name="Rectangle 2">
            <a:extLst>
              <a:ext uri="{FF2B5EF4-FFF2-40B4-BE49-F238E27FC236}">
                <a16:creationId xmlns:a16="http://schemas.microsoft.com/office/drawing/2014/main" id="{1AA119D7-6D5B-D57E-E73A-F5F467F31FB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7743C9A4-22FB-2531-768E-7C19BD41E6E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3919048-D28A-D5B6-34A7-4A3D4F4E83C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3B4E49E-1D4C-415C-9D85-618DAC0960FF}" type="slidenum">
              <a:rPr lang="ar-SA" altLang="en-US"/>
              <a:pPr/>
              <a:t>39</a:t>
            </a:fld>
            <a:endParaRPr lang="en-GB" altLang="en-US"/>
          </a:p>
        </p:txBody>
      </p:sp>
      <p:sp>
        <p:nvSpPr>
          <p:cNvPr id="33794" name="Rectangle 2">
            <a:extLst>
              <a:ext uri="{FF2B5EF4-FFF2-40B4-BE49-F238E27FC236}">
                <a16:creationId xmlns:a16="http://schemas.microsoft.com/office/drawing/2014/main" id="{7006949B-DBF7-F6AB-0B2A-3062B71509C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A06474D7-DA62-FA13-97DB-6120F1B736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Insert fig 3.11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99EB857-DD1A-1085-E658-07206307C94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B14EAA-BE9B-4E42-A43C-FFD1A03E670C}" type="slidenum">
              <a:rPr lang="ar-SA" altLang="en-US"/>
              <a:pPr/>
              <a:t>42</a:t>
            </a:fld>
            <a:endParaRPr lang="en-GB" altLang="en-US"/>
          </a:p>
        </p:txBody>
      </p:sp>
      <p:sp>
        <p:nvSpPr>
          <p:cNvPr id="34818" name="Rectangle 2">
            <a:extLst>
              <a:ext uri="{FF2B5EF4-FFF2-40B4-BE49-F238E27FC236}">
                <a16:creationId xmlns:a16="http://schemas.microsoft.com/office/drawing/2014/main" id="{4C80C93B-16AE-AA06-1C4E-9A90AB55A5D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3EB930ED-A6DC-D446-8ADC-B39BF7A6E0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40B1E95-EED4-9426-9645-7ABBE5504BC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3221A6-AF50-4357-BB35-52A23CB676D1}" type="slidenum">
              <a:rPr lang="ar-SA" altLang="en-US"/>
              <a:pPr/>
              <a:t>43</a:t>
            </a:fld>
            <a:endParaRPr lang="en-GB" altLang="en-US"/>
          </a:p>
        </p:txBody>
      </p:sp>
      <p:sp>
        <p:nvSpPr>
          <p:cNvPr id="35842" name="Rectangle 2">
            <a:extLst>
              <a:ext uri="{FF2B5EF4-FFF2-40B4-BE49-F238E27FC236}">
                <a16:creationId xmlns:a16="http://schemas.microsoft.com/office/drawing/2014/main" id="{4C3E1DD5-1E9E-ABD0-0578-93F2A8C0982F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41827B32-A622-3667-1347-C09FA7670B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Insert fig 3.13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98DF918-E661-B4A7-0B82-912334D4211E}"/>
              </a:ext>
            </a:extLst>
          </p:cNvPr>
          <p:cNvSpPr/>
          <p:nvPr userDrawn="1"/>
        </p:nvSpPr>
        <p:spPr>
          <a:xfrm>
            <a:off x="83492" y="561869"/>
            <a:ext cx="1611015" cy="914400"/>
          </a:xfrm>
          <a:prstGeom prst="round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>
                <a:ea typeface="Roboto Light" panose="02000000000000000000" pitchFamily="2" charset="0"/>
              </a:rPr>
              <a:t>Lecture 3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37FC58E-63B3-7997-923A-67EDEF5736EA}"/>
              </a:ext>
            </a:extLst>
          </p:cNvPr>
          <p:cNvSpPr/>
          <p:nvPr userDrawn="1"/>
        </p:nvSpPr>
        <p:spPr>
          <a:xfrm>
            <a:off x="617280" y="1257260"/>
            <a:ext cx="10812720" cy="47986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5F34A1-6EA7-DF01-8243-A1284AAE870C}"/>
              </a:ext>
            </a:extLst>
          </p:cNvPr>
          <p:cNvSpPr txBox="1"/>
          <p:nvPr userDrawn="1"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1132BF-7BB6-3069-0D39-3C759F10B5CD}"/>
              </a:ext>
            </a:extLst>
          </p:cNvPr>
          <p:cNvSpPr txBox="1"/>
          <p:nvPr userDrawn="1"/>
        </p:nvSpPr>
        <p:spPr>
          <a:xfrm>
            <a:off x="889000" y="2391844"/>
            <a:ext cx="10541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BA15109-9386-4F76-9DE1-202DD04BD71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A15BFB5-CAFA-0AC1-AE80-26C75CC99E27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g"/><Relationship Id="rId3" Type="http://schemas.openxmlformats.org/officeDocument/2006/relationships/image" Target="../media/image55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5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3905" y="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36286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587306" y="2747027"/>
            <a:ext cx="6604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9705" marR="66675" algn="ctr">
              <a:spcBef>
                <a:spcPts val="1225"/>
              </a:spcBef>
              <a:spcAft>
                <a:spcPts val="0"/>
              </a:spcAft>
            </a:pP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Master</a:t>
            </a:r>
            <a:r>
              <a:rPr lang="en-US" sz="2800" b="1" spc="-3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800" b="1" spc="-1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Science</a:t>
            </a:r>
            <a:r>
              <a:rPr lang="en-US" sz="2800" b="1" spc="-1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</a:t>
            </a:r>
            <a:r>
              <a:rPr lang="en-US" sz="2800" b="1" spc="-2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Artificial</a:t>
            </a:r>
            <a:r>
              <a:rPr lang="en-US" sz="2800" b="1" spc="-5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intelligent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447513" y="3910732"/>
            <a:ext cx="602932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Lecture </a:t>
            </a:r>
            <a:r>
              <a:rPr lang="ar-EG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3</a:t>
            </a:r>
            <a:r>
              <a:rPr 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Solving problems by Searching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857457" y="4759185"/>
            <a:ext cx="582024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AI511</a:t>
            </a:r>
          </a:p>
          <a:p>
            <a:r>
              <a:rPr lang="en-US" sz="2800" b="1" dirty="0">
                <a:solidFill>
                  <a:srgbClr val="0D0D0D"/>
                </a:solidFill>
                <a:latin typeface="Times New Roman" panose="02020603050405020304" pitchFamily="18" charset="0"/>
              </a:rPr>
              <a:t>Foundations of Artificial Intelligence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Lamiaa Fattouh Ibrahim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599693" y="42082"/>
            <a:ext cx="10515600" cy="1119280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3665854">
              <a:lnSpc>
                <a:spcPct val="100000"/>
              </a:lnSpc>
              <a:spcBef>
                <a:spcPts val="105"/>
              </a:spcBef>
            </a:pPr>
            <a:r>
              <a:rPr b="1" spc="-275" dirty="0">
                <a:solidFill>
                  <a:schemeClr val="bg1"/>
                </a:solidFill>
              </a:rPr>
              <a:t>Outline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980692" y="1553590"/>
            <a:ext cx="7410957" cy="34599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6385">
              <a:spcBef>
                <a:spcPts val="100"/>
              </a:spcBef>
              <a:buFont typeface="Courier New"/>
              <a:buChar char="o"/>
              <a:tabLst>
                <a:tab pos="299085" algn="l"/>
              </a:tabLst>
            </a:pPr>
            <a:r>
              <a:rPr sz="2800" b="1" spc="-35" dirty="0">
                <a:solidFill>
                  <a:srgbClr val="374D81"/>
                </a:solidFill>
                <a:latin typeface="Arial"/>
                <a:cs typeface="Arial"/>
              </a:rPr>
              <a:t>Solving</a:t>
            </a:r>
            <a:r>
              <a:rPr sz="2800" b="1" spc="-55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2800" b="1" spc="-35" dirty="0">
                <a:solidFill>
                  <a:srgbClr val="374D81"/>
                </a:solidFill>
                <a:latin typeface="Arial"/>
                <a:cs typeface="Arial"/>
              </a:rPr>
              <a:t>problems</a:t>
            </a:r>
            <a:r>
              <a:rPr sz="2800" b="1" spc="-85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374D81"/>
                </a:solidFill>
                <a:latin typeface="Arial"/>
                <a:cs typeface="Arial"/>
              </a:rPr>
              <a:t>by</a:t>
            </a:r>
            <a:r>
              <a:rPr sz="2800" b="1" spc="-85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374D81"/>
                </a:solidFill>
                <a:latin typeface="Arial"/>
                <a:cs typeface="Arial"/>
              </a:rPr>
              <a:t>Searching</a:t>
            </a:r>
            <a:endParaRPr sz="2800" dirty="0">
              <a:latin typeface="Arial"/>
              <a:cs typeface="Arial"/>
            </a:endParaRPr>
          </a:p>
          <a:p>
            <a:pPr marL="756285" lvl="1" indent="-286385">
              <a:buFont typeface="Courier New"/>
              <a:buChar char="o"/>
              <a:tabLst>
                <a:tab pos="756285" algn="l"/>
              </a:tabLst>
            </a:pPr>
            <a:r>
              <a:rPr sz="2800" b="1" spc="-65" dirty="0">
                <a:solidFill>
                  <a:srgbClr val="8063A1"/>
                </a:solidFill>
                <a:latin typeface="Arial"/>
                <a:cs typeface="Arial"/>
              </a:rPr>
              <a:t>Types </a:t>
            </a:r>
            <a:r>
              <a:rPr sz="2800" b="1" dirty="0">
                <a:solidFill>
                  <a:srgbClr val="8063A1"/>
                </a:solidFill>
                <a:latin typeface="Arial"/>
                <a:cs typeface="Arial"/>
              </a:rPr>
              <a:t>of</a:t>
            </a:r>
            <a:r>
              <a:rPr sz="2800" b="1" spc="-8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8063A1"/>
                </a:solidFill>
                <a:latin typeface="Arial"/>
                <a:cs typeface="Arial"/>
              </a:rPr>
              <a:t>agents</a:t>
            </a:r>
            <a:endParaRPr sz="2800" dirty="0">
              <a:latin typeface="Arial"/>
              <a:cs typeface="Arial"/>
            </a:endParaRPr>
          </a:p>
          <a:p>
            <a:pPr marL="756285" lvl="1" indent="-286385">
              <a:buFont typeface="Courier New"/>
              <a:buChar char="o"/>
              <a:tabLst>
                <a:tab pos="756285" algn="l"/>
              </a:tabLst>
            </a:pPr>
            <a:r>
              <a:rPr sz="2800" b="1" spc="-30" dirty="0">
                <a:solidFill>
                  <a:srgbClr val="8063A1"/>
                </a:solidFill>
                <a:latin typeface="Arial"/>
                <a:cs typeface="Arial"/>
              </a:rPr>
              <a:t>State</a:t>
            </a:r>
            <a:r>
              <a:rPr sz="2800" b="1" spc="-8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2800" b="1" spc="-30" dirty="0">
                <a:solidFill>
                  <a:srgbClr val="8063A1"/>
                </a:solidFill>
                <a:latin typeface="Arial"/>
                <a:cs typeface="Arial"/>
              </a:rPr>
              <a:t>Space</a:t>
            </a:r>
            <a:r>
              <a:rPr sz="2800" b="1" spc="-8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8063A1"/>
                </a:solidFill>
                <a:latin typeface="Arial"/>
                <a:cs typeface="Arial"/>
              </a:rPr>
              <a:t>Search</a:t>
            </a:r>
            <a:endParaRPr sz="2800" dirty="0">
              <a:latin typeface="Arial"/>
              <a:cs typeface="Arial"/>
            </a:endParaRPr>
          </a:p>
          <a:p>
            <a:pPr marL="1213485" lvl="2" indent="-286385">
              <a:buFont typeface="Courier New"/>
              <a:buChar char="o"/>
              <a:tabLst>
                <a:tab pos="1213485" algn="l"/>
              </a:tabLst>
            </a:pPr>
            <a:r>
              <a:rPr sz="2800" b="1" spc="-35" dirty="0">
                <a:solidFill>
                  <a:srgbClr val="9BBA58"/>
                </a:solidFill>
                <a:latin typeface="Arial"/>
                <a:cs typeface="Arial"/>
              </a:rPr>
              <a:t>Example:</a:t>
            </a:r>
            <a:r>
              <a:rPr sz="2800" b="1" spc="-2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sz="2800" b="1" spc="-55" dirty="0">
                <a:solidFill>
                  <a:srgbClr val="9BBA58"/>
                </a:solidFill>
                <a:latin typeface="Arial"/>
                <a:cs typeface="Arial"/>
              </a:rPr>
              <a:t>Tic-</a:t>
            </a:r>
            <a:r>
              <a:rPr sz="2800" b="1" spc="-80" dirty="0">
                <a:solidFill>
                  <a:srgbClr val="9BBA58"/>
                </a:solidFill>
                <a:latin typeface="Arial"/>
                <a:cs typeface="Arial"/>
              </a:rPr>
              <a:t>Tac-</a:t>
            </a:r>
            <a:r>
              <a:rPr sz="2800" b="1" spc="-75" dirty="0">
                <a:solidFill>
                  <a:srgbClr val="9BBA58"/>
                </a:solidFill>
                <a:latin typeface="Arial"/>
                <a:cs typeface="Arial"/>
              </a:rPr>
              <a:t>Toe</a:t>
            </a:r>
            <a:r>
              <a:rPr sz="2800" b="1" spc="-3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sz="2800" b="1" spc="-20" dirty="0">
                <a:solidFill>
                  <a:srgbClr val="9BBA58"/>
                </a:solidFill>
                <a:latin typeface="Arial"/>
                <a:cs typeface="Arial"/>
              </a:rPr>
              <a:t>Game</a:t>
            </a:r>
            <a:endParaRPr sz="2800" dirty="0">
              <a:latin typeface="Arial"/>
              <a:cs typeface="Arial"/>
            </a:endParaRPr>
          </a:p>
          <a:p>
            <a:pPr marL="1213485" marR="616585" lvl="2" indent="-287020">
              <a:buFont typeface="Courier New"/>
              <a:buChar char="o"/>
              <a:tabLst>
                <a:tab pos="1213485" algn="l"/>
              </a:tabLst>
            </a:pPr>
            <a:r>
              <a:rPr sz="2800" b="1" spc="-35" dirty="0">
                <a:solidFill>
                  <a:srgbClr val="9BBA58"/>
                </a:solidFill>
                <a:latin typeface="Arial"/>
                <a:cs typeface="Arial"/>
              </a:rPr>
              <a:t>Example:</a:t>
            </a:r>
            <a:r>
              <a:rPr sz="2800" b="1" spc="-6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sz="2800" b="1" spc="-40" dirty="0">
                <a:solidFill>
                  <a:srgbClr val="9BBA58"/>
                </a:solidFill>
                <a:latin typeface="Arial"/>
                <a:cs typeface="Arial"/>
              </a:rPr>
              <a:t>Mechanical </a:t>
            </a:r>
            <a:r>
              <a:rPr sz="2800" b="1" spc="-30" dirty="0">
                <a:solidFill>
                  <a:srgbClr val="9BBA58"/>
                </a:solidFill>
                <a:latin typeface="Arial"/>
                <a:cs typeface="Arial"/>
              </a:rPr>
              <a:t>Fault </a:t>
            </a:r>
            <a:r>
              <a:rPr sz="2800" b="1" spc="-10" dirty="0">
                <a:solidFill>
                  <a:srgbClr val="9BBA58"/>
                </a:solidFill>
                <a:latin typeface="Arial"/>
                <a:cs typeface="Arial"/>
              </a:rPr>
              <a:t>Diagnosing</a:t>
            </a:r>
            <a:endParaRPr sz="2800" dirty="0">
              <a:latin typeface="Arial"/>
              <a:cs typeface="Arial"/>
            </a:endParaRPr>
          </a:p>
          <a:p>
            <a:pPr marL="756285" lvl="1" indent="-286385">
              <a:buFont typeface="Courier New"/>
              <a:buChar char="o"/>
              <a:tabLst>
                <a:tab pos="756285" algn="l"/>
              </a:tabLst>
            </a:pPr>
            <a:r>
              <a:rPr sz="2800" b="1" spc="-20" dirty="0">
                <a:solidFill>
                  <a:srgbClr val="8063A1"/>
                </a:solidFill>
                <a:latin typeface="Arial"/>
                <a:cs typeface="Arial"/>
              </a:rPr>
              <a:t>How</a:t>
            </a:r>
            <a:r>
              <a:rPr sz="2800" b="1" spc="-8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2800" b="1" spc="-30" dirty="0">
                <a:solidFill>
                  <a:srgbClr val="8063A1"/>
                </a:solidFill>
                <a:latin typeface="Arial"/>
                <a:cs typeface="Arial"/>
              </a:rPr>
              <a:t>human</a:t>
            </a:r>
            <a:r>
              <a:rPr sz="2800" b="1" spc="-95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2800" b="1" spc="-30" dirty="0">
                <a:solidFill>
                  <a:srgbClr val="8063A1"/>
                </a:solidFill>
                <a:latin typeface="Arial"/>
                <a:cs typeface="Arial"/>
              </a:rPr>
              <a:t>beings</a:t>
            </a:r>
            <a:r>
              <a:rPr sz="2800" b="1" spc="-85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8063A1"/>
                </a:solidFill>
                <a:latin typeface="Arial"/>
                <a:cs typeface="Arial"/>
              </a:rPr>
              <a:t>think?</a:t>
            </a:r>
            <a:endParaRPr sz="2800" dirty="0">
              <a:latin typeface="Arial"/>
              <a:cs typeface="Arial"/>
            </a:endParaRPr>
          </a:p>
          <a:p>
            <a:pPr marL="1213485" lvl="2" indent="-286385">
              <a:buFont typeface="Courier New"/>
              <a:buChar char="o"/>
              <a:tabLst>
                <a:tab pos="1213485" algn="l"/>
              </a:tabLst>
            </a:pPr>
            <a:r>
              <a:rPr sz="2800" b="1" spc="-35" dirty="0">
                <a:solidFill>
                  <a:srgbClr val="9BBA58"/>
                </a:solidFill>
                <a:latin typeface="Arial"/>
                <a:cs typeface="Arial"/>
              </a:rPr>
              <a:t>Heuristic</a:t>
            </a:r>
            <a:r>
              <a:rPr sz="2800" b="1" spc="-8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sz="2800" b="1" spc="-10" dirty="0">
                <a:solidFill>
                  <a:srgbClr val="9BBA58"/>
                </a:solidFill>
                <a:latin typeface="Arial"/>
                <a:cs typeface="Arial"/>
              </a:rPr>
              <a:t>Search</a:t>
            </a:r>
            <a:endParaRPr sz="28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36854EA-854D-BD4E-A324-DEB40EE1ABFF}"/>
              </a:ext>
            </a:extLst>
          </p:cNvPr>
          <p:cNvSpPr txBox="1"/>
          <p:nvPr/>
        </p:nvSpPr>
        <p:spPr>
          <a:xfrm>
            <a:off x="1638300" y="1330702"/>
            <a:ext cx="8048625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56285" lvl="1" indent="-286385">
              <a:buFont typeface="Courier New"/>
              <a:buChar char="o"/>
              <a:tabLst>
                <a:tab pos="756285" algn="l"/>
              </a:tabLst>
            </a:pPr>
            <a:r>
              <a:rPr lang="en-US" sz="2400" b="1" spc="-10" dirty="0">
                <a:solidFill>
                  <a:srgbClr val="8063A1"/>
                </a:solidFill>
                <a:latin typeface="Arial"/>
                <a:cs typeface="Arial"/>
              </a:rPr>
              <a:t>Search</a:t>
            </a:r>
            <a:endParaRPr lang="en-US" sz="2400" dirty="0">
              <a:latin typeface="Arial"/>
              <a:cs typeface="Arial"/>
            </a:endParaRPr>
          </a:p>
          <a:p>
            <a:pPr marL="1213485" lvl="2" indent="-286385">
              <a:buFont typeface="Courier New"/>
              <a:buChar char="o"/>
              <a:tabLst>
                <a:tab pos="1213485" algn="l"/>
              </a:tabLst>
            </a:pPr>
            <a:r>
              <a:rPr lang="en-US" sz="2400" b="1" spc="-30" dirty="0">
                <a:solidFill>
                  <a:srgbClr val="9BBA58"/>
                </a:solidFill>
                <a:latin typeface="Arial"/>
                <a:cs typeface="Arial"/>
              </a:rPr>
              <a:t>Search</a:t>
            </a:r>
            <a:r>
              <a:rPr lang="en-US" sz="2400" b="1" spc="-6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35" dirty="0">
                <a:solidFill>
                  <a:srgbClr val="9BBA58"/>
                </a:solidFill>
                <a:latin typeface="Arial"/>
                <a:cs typeface="Arial"/>
              </a:rPr>
              <a:t>problem</a:t>
            </a:r>
            <a:r>
              <a:rPr lang="en-US" sz="2400" b="1" spc="-8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10" dirty="0">
                <a:solidFill>
                  <a:srgbClr val="9BBA58"/>
                </a:solidFill>
                <a:latin typeface="Arial"/>
                <a:cs typeface="Arial"/>
              </a:rPr>
              <a:t>components</a:t>
            </a:r>
            <a:endParaRPr lang="en-US" sz="2400" dirty="0">
              <a:latin typeface="Arial"/>
              <a:cs typeface="Arial"/>
            </a:endParaRPr>
          </a:p>
          <a:p>
            <a:pPr marL="1213485" lvl="2" indent="-286385">
              <a:spcBef>
                <a:spcPts val="5"/>
              </a:spcBef>
              <a:buFont typeface="Courier New"/>
              <a:buChar char="o"/>
              <a:tabLst>
                <a:tab pos="1213485" algn="l"/>
              </a:tabLst>
            </a:pPr>
            <a:r>
              <a:rPr lang="en-US" sz="2400" b="1" spc="-35" dirty="0">
                <a:solidFill>
                  <a:srgbClr val="9BBA58"/>
                </a:solidFill>
                <a:latin typeface="Arial"/>
                <a:cs typeface="Arial"/>
              </a:rPr>
              <a:t>Example:</a:t>
            </a:r>
            <a:r>
              <a:rPr lang="en-US" sz="2400" b="1" spc="-6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10" dirty="0">
                <a:solidFill>
                  <a:srgbClr val="9BBA58"/>
                </a:solidFill>
                <a:latin typeface="Arial"/>
                <a:cs typeface="Arial"/>
              </a:rPr>
              <a:t>Romania</a:t>
            </a:r>
            <a:endParaRPr lang="en-US" sz="2400" dirty="0">
              <a:latin typeface="Arial"/>
              <a:cs typeface="Arial"/>
            </a:endParaRPr>
          </a:p>
          <a:p>
            <a:pPr marL="1213485" lvl="2" indent="-286385">
              <a:buFont typeface="Courier New"/>
              <a:buChar char="o"/>
              <a:tabLst>
                <a:tab pos="1213485" algn="l"/>
              </a:tabLst>
            </a:pPr>
            <a:r>
              <a:rPr lang="en-US" sz="2400" b="1" spc="-30" dirty="0">
                <a:solidFill>
                  <a:srgbClr val="9BBA58"/>
                </a:solidFill>
                <a:latin typeface="Arial"/>
                <a:cs typeface="Arial"/>
              </a:rPr>
              <a:t>State</a:t>
            </a:r>
            <a:r>
              <a:rPr lang="en-US" sz="2400" b="1" spc="-8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10" dirty="0">
                <a:solidFill>
                  <a:srgbClr val="9BBA58"/>
                </a:solidFill>
                <a:latin typeface="Arial"/>
                <a:cs typeface="Arial"/>
              </a:rPr>
              <a:t>space &amp; State Space Graph</a:t>
            </a:r>
            <a:endParaRPr lang="en-US" sz="2400" dirty="0">
              <a:latin typeface="Arial"/>
              <a:cs typeface="Arial"/>
            </a:endParaRPr>
          </a:p>
          <a:p>
            <a:pPr marL="1213485" lvl="2" indent="-286385">
              <a:buFont typeface="Courier New"/>
              <a:buChar char="o"/>
              <a:tabLst>
                <a:tab pos="1213485" algn="l"/>
              </a:tabLst>
            </a:pPr>
            <a:r>
              <a:rPr lang="en-US" sz="2400" b="1" spc="-35" dirty="0">
                <a:solidFill>
                  <a:srgbClr val="9BBA58"/>
                </a:solidFill>
                <a:latin typeface="Arial"/>
                <a:cs typeface="Arial"/>
              </a:rPr>
              <a:t>Example:</a:t>
            </a:r>
            <a:r>
              <a:rPr lang="en-US" sz="2400" b="1" spc="-6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50" dirty="0">
                <a:solidFill>
                  <a:srgbClr val="9BBA58"/>
                </a:solidFill>
                <a:latin typeface="Arial"/>
                <a:cs typeface="Arial"/>
              </a:rPr>
              <a:t>Vacuum</a:t>
            </a:r>
            <a:r>
              <a:rPr lang="en-US" sz="2400" b="1" spc="-7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20" dirty="0">
                <a:solidFill>
                  <a:srgbClr val="9BBA58"/>
                </a:solidFill>
                <a:latin typeface="Arial"/>
                <a:cs typeface="Arial"/>
              </a:rPr>
              <a:t>world</a:t>
            </a:r>
            <a:endParaRPr lang="en-US" sz="2400" dirty="0">
              <a:latin typeface="Arial"/>
              <a:cs typeface="Arial"/>
            </a:endParaRPr>
          </a:p>
          <a:p>
            <a:pPr marL="1213485" lvl="2" indent="-286385">
              <a:buFont typeface="Courier New"/>
              <a:buChar char="o"/>
              <a:tabLst>
                <a:tab pos="1213485" algn="l"/>
              </a:tabLst>
            </a:pPr>
            <a:r>
              <a:rPr lang="en-US" sz="2400" b="1" spc="-50" dirty="0">
                <a:solidFill>
                  <a:srgbClr val="9BBA58"/>
                </a:solidFill>
                <a:latin typeface="Arial"/>
                <a:cs typeface="Arial"/>
              </a:rPr>
              <a:t>Vacuum</a:t>
            </a:r>
            <a:r>
              <a:rPr lang="en-US" sz="2400" b="1" spc="-7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25" dirty="0">
                <a:solidFill>
                  <a:srgbClr val="9BBA58"/>
                </a:solidFill>
                <a:latin typeface="Arial"/>
                <a:cs typeface="Arial"/>
              </a:rPr>
              <a:t>world</a:t>
            </a:r>
            <a:r>
              <a:rPr lang="en-US" sz="2400" b="1" spc="-114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30" dirty="0">
                <a:solidFill>
                  <a:srgbClr val="9BBA58"/>
                </a:solidFill>
                <a:latin typeface="Arial"/>
                <a:cs typeface="Arial"/>
              </a:rPr>
              <a:t>state</a:t>
            </a:r>
            <a:r>
              <a:rPr lang="en-US" sz="2400" b="1" spc="-7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30" dirty="0">
                <a:solidFill>
                  <a:srgbClr val="9BBA58"/>
                </a:solidFill>
                <a:latin typeface="Arial"/>
                <a:cs typeface="Arial"/>
              </a:rPr>
              <a:t>space</a:t>
            </a:r>
            <a:r>
              <a:rPr lang="en-US" sz="2400" b="1" spc="-6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10" dirty="0">
                <a:solidFill>
                  <a:srgbClr val="9BBA58"/>
                </a:solidFill>
                <a:latin typeface="Arial"/>
                <a:cs typeface="Arial"/>
              </a:rPr>
              <a:t>graph</a:t>
            </a:r>
            <a:endParaRPr lang="en-US" sz="2400" dirty="0">
              <a:latin typeface="Arial"/>
              <a:cs typeface="Arial"/>
            </a:endParaRPr>
          </a:p>
          <a:p>
            <a:pPr marL="1213485" lvl="2" indent="-286385">
              <a:buFont typeface="Courier New"/>
              <a:buChar char="o"/>
              <a:tabLst>
                <a:tab pos="1213485" algn="l"/>
              </a:tabLst>
            </a:pPr>
            <a:r>
              <a:rPr lang="en-US" sz="2400" b="1" spc="-35" dirty="0">
                <a:solidFill>
                  <a:srgbClr val="9BBA58"/>
                </a:solidFill>
                <a:latin typeface="Arial"/>
                <a:cs typeface="Arial"/>
              </a:rPr>
              <a:t>Example:</a:t>
            </a:r>
            <a:r>
              <a:rPr lang="en-US" sz="2400" b="1" spc="-7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10" dirty="0">
                <a:solidFill>
                  <a:srgbClr val="9BBA58"/>
                </a:solidFill>
                <a:latin typeface="Arial"/>
                <a:cs typeface="Arial"/>
              </a:rPr>
              <a:t>The</a:t>
            </a:r>
            <a:r>
              <a:rPr lang="en-US" sz="2400" b="1" spc="-8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60" dirty="0">
                <a:solidFill>
                  <a:srgbClr val="9BBA58"/>
                </a:solidFill>
                <a:latin typeface="Arial"/>
                <a:cs typeface="Arial"/>
              </a:rPr>
              <a:t>8-</a:t>
            </a:r>
            <a:r>
              <a:rPr lang="en-US" sz="2400" b="1" spc="-10" dirty="0">
                <a:solidFill>
                  <a:srgbClr val="9BBA58"/>
                </a:solidFill>
                <a:latin typeface="Arial"/>
                <a:cs typeface="Arial"/>
              </a:rPr>
              <a:t>puzzle</a:t>
            </a:r>
            <a:endParaRPr lang="en-US" sz="2400" dirty="0">
              <a:latin typeface="Arial"/>
              <a:cs typeface="Arial"/>
            </a:endParaRPr>
          </a:p>
          <a:p>
            <a:pPr marL="1212850" lvl="2" indent="-285750">
              <a:buFont typeface="Courier New"/>
              <a:buChar char="o"/>
              <a:tabLst>
                <a:tab pos="1212850" algn="l"/>
              </a:tabLst>
            </a:pPr>
            <a:r>
              <a:rPr lang="en-US" sz="2400" b="1" spc="-35" dirty="0">
                <a:solidFill>
                  <a:srgbClr val="9BBA58"/>
                </a:solidFill>
                <a:latin typeface="Arial"/>
                <a:cs typeface="Arial"/>
              </a:rPr>
              <a:t>Example:</a:t>
            </a:r>
            <a:r>
              <a:rPr lang="en-US" sz="2400" b="1" spc="-8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25" dirty="0">
                <a:solidFill>
                  <a:srgbClr val="9BBA58"/>
                </a:solidFill>
                <a:latin typeface="Arial"/>
                <a:cs typeface="Arial"/>
              </a:rPr>
              <a:t>Robot</a:t>
            </a:r>
            <a:r>
              <a:rPr lang="en-US" sz="2400" b="1" spc="-8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10" dirty="0">
                <a:solidFill>
                  <a:srgbClr val="9BBA58"/>
                </a:solidFill>
                <a:latin typeface="Arial"/>
                <a:cs typeface="Arial"/>
              </a:rPr>
              <a:t>motion planning</a:t>
            </a:r>
            <a:endParaRPr lang="en-US" sz="2400" dirty="0">
              <a:latin typeface="Arial"/>
              <a:cs typeface="Arial"/>
            </a:endParaRPr>
          </a:p>
          <a:p>
            <a:pPr marL="1213485" lvl="2" indent="-286385">
              <a:buFont typeface="Courier New"/>
              <a:buChar char="o"/>
              <a:tabLst>
                <a:tab pos="1213485" algn="l"/>
              </a:tabLst>
            </a:pPr>
            <a:r>
              <a:rPr lang="en-US" sz="2400" b="1" spc="-35" dirty="0">
                <a:solidFill>
                  <a:srgbClr val="9BBA58"/>
                </a:solidFill>
                <a:latin typeface="Arial"/>
                <a:cs typeface="Arial"/>
              </a:rPr>
              <a:t>Example:</a:t>
            </a:r>
            <a:r>
              <a:rPr lang="en-US" sz="2400" b="1" spc="-6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30" dirty="0">
                <a:solidFill>
                  <a:srgbClr val="9BBA58"/>
                </a:solidFill>
                <a:latin typeface="Arial"/>
                <a:cs typeface="Arial"/>
              </a:rPr>
              <a:t>Tic-</a:t>
            </a:r>
            <a:r>
              <a:rPr lang="en-US" sz="2400" b="1" spc="-7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80" dirty="0">
                <a:solidFill>
                  <a:srgbClr val="9BBA58"/>
                </a:solidFill>
                <a:latin typeface="Arial"/>
                <a:cs typeface="Arial"/>
              </a:rPr>
              <a:t>Tac-</a:t>
            </a:r>
            <a:r>
              <a:rPr lang="en-US" sz="2400" b="1" spc="-25" dirty="0">
                <a:solidFill>
                  <a:srgbClr val="9BBA58"/>
                </a:solidFill>
                <a:latin typeface="Arial"/>
                <a:cs typeface="Arial"/>
              </a:rPr>
              <a:t>Toe</a:t>
            </a:r>
            <a:endParaRPr lang="en-US" sz="2400" dirty="0">
              <a:latin typeface="Arial"/>
              <a:cs typeface="Arial"/>
            </a:endParaRPr>
          </a:p>
          <a:p>
            <a:pPr marL="1213485" lvl="2" indent="-286385">
              <a:buFont typeface="Courier New"/>
              <a:buChar char="o"/>
              <a:tabLst>
                <a:tab pos="1213485" algn="l"/>
              </a:tabLst>
            </a:pPr>
            <a:r>
              <a:rPr lang="en-US" sz="2400" b="1" spc="-35" dirty="0">
                <a:solidFill>
                  <a:srgbClr val="9BBA58"/>
                </a:solidFill>
                <a:latin typeface="Arial"/>
                <a:cs typeface="Arial"/>
              </a:rPr>
              <a:t>Example:</a:t>
            </a:r>
            <a:r>
              <a:rPr lang="en-US" sz="2400" b="1" spc="-8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45" dirty="0">
                <a:solidFill>
                  <a:srgbClr val="9BBA58"/>
                </a:solidFill>
                <a:latin typeface="Arial"/>
                <a:cs typeface="Arial"/>
              </a:rPr>
              <a:t>Traveling </a:t>
            </a:r>
            <a:r>
              <a:rPr lang="en-US" sz="2400" b="1" spc="-10" dirty="0">
                <a:solidFill>
                  <a:srgbClr val="9BBA58"/>
                </a:solidFill>
                <a:latin typeface="Arial"/>
                <a:cs typeface="Arial"/>
              </a:rPr>
              <a:t>Salesperson</a:t>
            </a:r>
          </a:p>
          <a:p>
            <a:pPr marL="756285" lvl="1" indent="-286385">
              <a:buFont typeface="Courier New"/>
              <a:buChar char="o"/>
              <a:tabLst>
                <a:tab pos="756285" algn="l"/>
              </a:tabLst>
            </a:pPr>
            <a:r>
              <a:rPr lang="en-US" sz="2400" b="1" spc="-30" dirty="0">
                <a:solidFill>
                  <a:srgbClr val="9BBA58"/>
                </a:solidFill>
                <a:latin typeface="Arial"/>
                <a:cs typeface="Arial"/>
              </a:rPr>
              <a:t>State</a:t>
            </a:r>
            <a:r>
              <a:rPr lang="en-US" sz="2400" b="1" spc="-100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30" dirty="0">
                <a:solidFill>
                  <a:srgbClr val="9BBA58"/>
                </a:solidFill>
                <a:latin typeface="Arial"/>
                <a:cs typeface="Arial"/>
              </a:rPr>
              <a:t>Space</a:t>
            </a:r>
            <a:r>
              <a:rPr lang="en-US" sz="2400" b="1" spc="-8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30" dirty="0">
                <a:solidFill>
                  <a:srgbClr val="9BBA58"/>
                </a:solidFill>
                <a:latin typeface="Arial"/>
                <a:cs typeface="Arial"/>
              </a:rPr>
              <a:t>Search</a:t>
            </a:r>
            <a:r>
              <a:rPr lang="en-US" sz="2400" b="1" spc="-7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30" dirty="0">
                <a:solidFill>
                  <a:srgbClr val="9BBA58"/>
                </a:solidFill>
                <a:latin typeface="Arial"/>
                <a:cs typeface="Arial"/>
              </a:rPr>
              <a:t>Strategies</a:t>
            </a:r>
          </a:p>
          <a:p>
            <a:pPr marL="756285" lvl="1" indent="-286385">
              <a:buFont typeface="Courier New"/>
              <a:buChar char="o"/>
              <a:tabLst>
                <a:tab pos="756285" algn="l"/>
              </a:tabLst>
            </a:pPr>
            <a:r>
              <a:rPr lang="en-US" sz="2400" b="1" spc="-35" dirty="0">
                <a:solidFill>
                  <a:srgbClr val="9BBA58"/>
                </a:solidFill>
                <a:latin typeface="Arial"/>
                <a:cs typeface="Arial"/>
              </a:rPr>
              <a:t>Selecting</a:t>
            </a:r>
            <a:r>
              <a:rPr lang="en-US" sz="2400" b="1" spc="-8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30" dirty="0">
                <a:solidFill>
                  <a:srgbClr val="9BBA58"/>
                </a:solidFill>
                <a:latin typeface="Arial"/>
                <a:cs typeface="Arial"/>
              </a:rPr>
              <a:t>Search</a:t>
            </a:r>
            <a:r>
              <a:rPr lang="en-US" sz="2400" b="1" spc="-75" dirty="0">
                <a:solidFill>
                  <a:srgbClr val="9BBA58"/>
                </a:solidFill>
                <a:latin typeface="Arial"/>
                <a:cs typeface="Arial"/>
              </a:rPr>
              <a:t> </a:t>
            </a:r>
            <a:r>
              <a:rPr lang="en-US" sz="2400" b="1" spc="-10" dirty="0">
                <a:solidFill>
                  <a:srgbClr val="9BBA58"/>
                </a:solidFill>
                <a:latin typeface="Arial"/>
                <a:cs typeface="Arial"/>
              </a:rPr>
              <a:t>Strategy</a:t>
            </a:r>
            <a:endParaRPr lang="en-US" sz="2400" dirty="0">
              <a:latin typeface="Arial"/>
              <a:cs typeface="Arial"/>
            </a:endParaRPr>
          </a:p>
          <a:p>
            <a:pPr marL="1213485" lvl="2" indent="-286385">
              <a:buFont typeface="Courier New"/>
              <a:buChar char="o"/>
              <a:tabLst>
                <a:tab pos="1213485" algn="l"/>
              </a:tabLst>
            </a:pPr>
            <a:endParaRPr lang="en-US" sz="2800" dirty="0">
              <a:latin typeface="Arial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97BFE5-603A-D8CC-F1D6-6F14B01BCBDB}"/>
              </a:ext>
            </a:extLst>
          </p:cNvPr>
          <p:cNvSpPr txBox="1"/>
          <p:nvPr/>
        </p:nvSpPr>
        <p:spPr>
          <a:xfrm>
            <a:off x="2428875" y="510540"/>
            <a:ext cx="219075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b="1" spc="-275" dirty="0">
                <a:solidFill>
                  <a:schemeClr val="bg1"/>
                </a:solidFill>
              </a:rPr>
              <a:t>Outline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381961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5FAD34F3-5250-0C2D-EC35-BC7D1C69F303}"/>
              </a:ext>
            </a:extLst>
          </p:cNvPr>
          <p:cNvSpPr txBox="1">
            <a:spLocks/>
          </p:cNvSpPr>
          <p:nvPr/>
        </p:nvSpPr>
        <p:spPr>
          <a:xfrm>
            <a:off x="1311021" y="187959"/>
            <a:ext cx="8465057" cy="1119280"/>
          </a:xfrm>
          <a:prstGeom prst="rect">
            <a:avLst/>
          </a:prstGeom>
        </p:spPr>
        <p:txBody>
          <a:bodyPr vert="horz" wrap="square" lIns="0" tIns="43789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lang="en-US" b="1" spc="-275" dirty="0">
                <a:solidFill>
                  <a:schemeClr val="bg1"/>
                </a:solidFill>
              </a:rPr>
              <a:t>Resources </a:t>
            </a:r>
            <a:r>
              <a:rPr lang="en-US" b="1" spc="-645" dirty="0">
                <a:solidFill>
                  <a:schemeClr val="bg1"/>
                </a:solidFill>
              </a:rPr>
              <a:t> </a:t>
            </a:r>
            <a:r>
              <a:rPr lang="en-US" b="1" spc="-210" dirty="0">
                <a:solidFill>
                  <a:schemeClr val="bg1"/>
                </a:solidFill>
              </a:rPr>
              <a:t>for </a:t>
            </a:r>
            <a:r>
              <a:rPr lang="en-US" b="1" spc="-595" dirty="0">
                <a:solidFill>
                  <a:schemeClr val="bg1"/>
                </a:solidFill>
              </a:rPr>
              <a:t> </a:t>
            </a:r>
            <a:r>
              <a:rPr lang="en-US" b="1" spc="-235" dirty="0">
                <a:solidFill>
                  <a:schemeClr val="bg1"/>
                </a:solidFill>
              </a:rPr>
              <a:t>this</a:t>
            </a:r>
            <a:r>
              <a:rPr lang="en-US" b="1" spc="-620" dirty="0">
                <a:solidFill>
                  <a:schemeClr val="bg1"/>
                </a:solidFill>
              </a:rPr>
              <a:t>  </a:t>
            </a:r>
            <a:r>
              <a:rPr lang="en-US" b="1" spc="-275" dirty="0">
                <a:solidFill>
                  <a:schemeClr val="bg1"/>
                </a:solidFill>
              </a:rPr>
              <a:t>lecture</a:t>
            </a: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C6869810-B3DA-61AA-DA3C-0D19EDED7566}"/>
              </a:ext>
            </a:extLst>
          </p:cNvPr>
          <p:cNvSpPr txBox="1"/>
          <p:nvPr/>
        </p:nvSpPr>
        <p:spPr>
          <a:xfrm>
            <a:off x="1123442" y="1437259"/>
            <a:ext cx="8769350" cy="4141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indent="-286385">
              <a:lnSpc>
                <a:spcPct val="100000"/>
              </a:lnSpc>
              <a:spcBef>
                <a:spcPts val="100"/>
              </a:spcBef>
              <a:buFont typeface="Courier New"/>
              <a:buChar char="o"/>
              <a:tabLst>
                <a:tab pos="299085" algn="l"/>
              </a:tabLst>
            </a:pPr>
            <a:r>
              <a:rPr sz="1800" b="1" spc="-25" dirty="0">
                <a:solidFill>
                  <a:srgbClr val="374D81"/>
                </a:solidFill>
                <a:latin typeface="Arial"/>
                <a:cs typeface="Arial"/>
              </a:rPr>
              <a:t>This</a:t>
            </a:r>
            <a:r>
              <a:rPr sz="1800" b="1" spc="-110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1800" b="1" spc="-35" dirty="0">
                <a:solidFill>
                  <a:srgbClr val="374D81"/>
                </a:solidFill>
                <a:latin typeface="Arial"/>
                <a:cs typeface="Arial"/>
              </a:rPr>
              <a:t>lecture</a:t>
            </a:r>
            <a:r>
              <a:rPr sz="1800" b="1" spc="-75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1800" b="1" spc="-30" dirty="0">
                <a:solidFill>
                  <a:srgbClr val="374D81"/>
                </a:solidFill>
                <a:latin typeface="Arial"/>
                <a:cs typeface="Arial"/>
              </a:rPr>
              <a:t>covers</a:t>
            </a:r>
            <a:r>
              <a:rPr sz="1800" b="1" spc="-25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1800" b="1" spc="-20" dirty="0">
                <a:solidFill>
                  <a:srgbClr val="374D81"/>
                </a:solidFill>
                <a:latin typeface="Arial"/>
                <a:cs typeface="Arial"/>
              </a:rPr>
              <a:t>the</a:t>
            </a:r>
            <a:r>
              <a:rPr sz="1800" b="1" spc="-80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1800" b="1" spc="-35" dirty="0">
                <a:solidFill>
                  <a:srgbClr val="374D81"/>
                </a:solidFill>
                <a:latin typeface="Arial"/>
                <a:cs typeface="Arial"/>
              </a:rPr>
              <a:t>following</a:t>
            </a:r>
            <a:r>
              <a:rPr sz="1800" b="1" spc="-105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374D81"/>
                </a:solidFill>
                <a:latin typeface="Arial"/>
                <a:cs typeface="Arial"/>
              </a:rPr>
              <a:t>chapters:</a:t>
            </a:r>
            <a:endParaRPr sz="1800">
              <a:latin typeface="Arial"/>
              <a:cs typeface="Arial"/>
            </a:endParaRPr>
          </a:p>
          <a:p>
            <a:pPr marL="756285" marR="67945" lvl="1" indent="-287020">
              <a:lnSpc>
                <a:spcPct val="200000"/>
              </a:lnSpc>
              <a:buFont typeface="Courier New"/>
              <a:buChar char="o"/>
              <a:tabLst>
                <a:tab pos="756285" algn="l"/>
              </a:tabLst>
            </a:pPr>
            <a:r>
              <a:rPr sz="1800" b="1" spc="-55" dirty="0">
                <a:solidFill>
                  <a:srgbClr val="FF0000"/>
                </a:solidFill>
                <a:latin typeface="Arial"/>
                <a:cs typeface="Arial"/>
              </a:rPr>
              <a:t>Chapter</a:t>
            </a:r>
            <a:r>
              <a:rPr sz="1800" b="1" spc="-7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3</a:t>
            </a:r>
            <a:r>
              <a:rPr sz="1800" b="1" spc="-7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45" dirty="0">
                <a:solidFill>
                  <a:srgbClr val="FF0000"/>
                </a:solidFill>
                <a:latin typeface="Arial"/>
                <a:cs typeface="Arial"/>
              </a:rPr>
              <a:t>(Solving Problems</a:t>
            </a:r>
            <a:r>
              <a:rPr sz="1800" b="1" spc="-5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20" dirty="0">
                <a:solidFill>
                  <a:srgbClr val="FF0000"/>
                </a:solidFill>
                <a:latin typeface="Arial"/>
                <a:cs typeface="Arial"/>
              </a:rPr>
              <a:t>by</a:t>
            </a:r>
            <a:r>
              <a:rPr sz="1800" b="1" spc="-9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45" dirty="0">
                <a:solidFill>
                  <a:srgbClr val="FF0000"/>
                </a:solidFill>
                <a:latin typeface="Arial"/>
                <a:cs typeface="Arial"/>
              </a:rPr>
              <a:t>Searching;</a:t>
            </a:r>
            <a:r>
              <a:rPr sz="1800" b="1" spc="-5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35" dirty="0">
                <a:solidFill>
                  <a:srgbClr val="FF0000"/>
                </a:solidFill>
                <a:latin typeface="Arial"/>
                <a:cs typeface="Arial"/>
              </a:rPr>
              <a:t>only</a:t>
            </a:r>
            <a:r>
              <a:rPr sz="1800" b="1" spc="-9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45" dirty="0">
                <a:solidFill>
                  <a:srgbClr val="FF0000"/>
                </a:solidFill>
                <a:latin typeface="Arial"/>
                <a:cs typeface="Arial"/>
              </a:rPr>
              <a:t>sections</a:t>
            </a:r>
            <a:r>
              <a:rPr sz="1800" b="1" spc="-6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0" dirty="0">
                <a:solidFill>
                  <a:srgbClr val="FF0000"/>
                </a:solidFill>
                <a:latin typeface="Arial"/>
                <a:cs typeface="Arial"/>
              </a:rPr>
              <a:t>3.1,</a:t>
            </a:r>
            <a:r>
              <a:rPr sz="1800" b="1" spc="-7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0" dirty="0">
                <a:solidFill>
                  <a:srgbClr val="FF0000"/>
                </a:solidFill>
                <a:latin typeface="Arial"/>
                <a:cs typeface="Arial"/>
              </a:rPr>
              <a:t>3.2,</a:t>
            </a:r>
            <a:r>
              <a:rPr sz="1800" b="1" spc="-7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&amp;</a:t>
            </a:r>
            <a:r>
              <a:rPr sz="1800" b="1" spc="-8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0" dirty="0">
                <a:solidFill>
                  <a:srgbClr val="FF0000"/>
                </a:solidFill>
                <a:latin typeface="Arial"/>
                <a:cs typeface="Arial"/>
              </a:rPr>
              <a:t>3.3)</a:t>
            </a:r>
            <a:r>
              <a:rPr sz="1800" b="1" spc="-6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i="1" spc="-20" dirty="0">
                <a:solidFill>
                  <a:srgbClr val="BEBEBE"/>
                </a:solidFill>
                <a:latin typeface="Arial"/>
                <a:cs typeface="Arial"/>
              </a:rPr>
              <a:t>from </a:t>
            </a:r>
            <a:r>
              <a:rPr sz="1800" b="1" spc="-60" dirty="0">
                <a:solidFill>
                  <a:srgbClr val="8063A1"/>
                </a:solidFill>
                <a:latin typeface="Arial"/>
                <a:cs typeface="Arial"/>
              </a:rPr>
              <a:t>Stuart</a:t>
            </a:r>
            <a:r>
              <a:rPr sz="1800" b="1" spc="-7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35" dirty="0">
                <a:solidFill>
                  <a:srgbClr val="8063A1"/>
                </a:solidFill>
                <a:latin typeface="Arial"/>
                <a:cs typeface="Arial"/>
              </a:rPr>
              <a:t>J.</a:t>
            </a:r>
            <a:r>
              <a:rPr sz="1800" b="1" spc="-85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45" dirty="0">
                <a:solidFill>
                  <a:srgbClr val="8063A1"/>
                </a:solidFill>
                <a:latin typeface="Arial"/>
                <a:cs typeface="Arial"/>
              </a:rPr>
              <a:t>Russell</a:t>
            </a:r>
            <a:r>
              <a:rPr sz="1800" b="1" spc="-6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25" dirty="0">
                <a:solidFill>
                  <a:srgbClr val="8063A1"/>
                </a:solidFill>
                <a:latin typeface="Arial"/>
                <a:cs typeface="Arial"/>
              </a:rPr>
              <a:t>and</a:t>
            </a:r>
            <a:r>
              <a:rPr sz="1800" b="1" spc="-7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50" dirty="0">
                <a:solidFill>
                  <a:srgbClr val="8063A1"/>
                </a:solidFill>
                <a:latin typeface="Arial"/>
                <a:cs typeface="Arial"/>
              </a:rPr>
              <a:t>Peter</a:t>
            </a:r>
            <a:r>
              <a:rPr sz="1800" b="1" spc="-75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45" dirty="0">
                <a:solidFill>
                  <a:srgbClr val="8063A1"/>
                </a:solidFill>
                <a:latin typeface="Arial"/>
                <a:cs typeface="Arial"/>
              </a:rPr>
              <a:t>Norvig,</a:t>
            </a:r>
            <a:r>
              <a:rPr sz="1800" b="1" spc="-4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50" dirty="0">
                <a:solidFill>
                  <a:srgbClr val="8063A1"/>
                </a:solidFill>
                <a:latin typeface="Arial"/>
                <a:cs typeface="Arial"/>
              </a:rPr>
              <a:t>"</a:t>
            </a:r>
            <a:r>
              <a:rPr sz="1800" b="1" u="sng" spc="-50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Artificial</a:t>
            </a:r>
            <a:r>
              <a:rPr sz="1800" b="1" u="sng" spc="-25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 </a:t>
            </a:r>
            <a:r>
              <a:rPr sz="1800" b="1" u="sng" spc="-45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Intelligence:</a:t>
            </a:r>
            <a:r>
              <a:rPr sz="1800" b="1" u="sng" spc="-135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 </a:t>
            </a:r>
            <a:r>
              <a:rPr sz="1800" b="1" u="sng" spc="-20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A</a:t>
            </a:r>
            <a:r>
              <a:rPr sz="1800" b="1" u="sng" spc="-155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 </a:t>
            </a:r>
            <a:r>
              <a:rPr sz="1800" b="1" u="sng" spc="-10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Modern</a:t>
            </a:r>
            <a:r>
              <a:rPr sz="1800" b="1" spc="-1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u="sng" spc="-50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Approach</a:t>
            </a:r>
            <a:r>
              <a:rPr sz="1800" b="1" spc="-50" dirty="0">
                <a:solidFill>
                  <a:srgbClr val="8063A1"/>
                </a:solidFill>
                <a:latin typeface="Arial"/>
                <a:cs typeface="Arial"/>
              </a:rPr>
              <a:t>,"</a:t>
            </a:r>
            <a:r>
              <a:rPr sz="1800" b="1" spc="-3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40" dirty="0">
                <a:solidFill>
                  <a:srgbClr val="8063A1"/>
                </a:solidFill>
                <a:latin typeface="Arial"/>
                <a:cs typeface="Arial"/>
              </a:rPr>
              <a:t>Third</a:t>
            </a:r>
            <a:r>
              <a:rPr sz="1800" b="1" spc="-85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45" dirty="0">
                <a:solidFill>
                  <a:srgbClr val="8063A1"/>
                </a:solidFill>
                <a:latin typeface="Arial"/>
                <a:cs typeface="Arial"/>
              </a:rPr>
              <a:t>Edition</a:t>
            </a:r>
            <a:r>
              <a:rPr sz="1800" b="1" spc="-85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50" dirty="0">
                <a:solidFill>
                  <a:srgbClr val="8063A1"/>
                </a:solidFill>
                <a:latin typeface="Arial"/>
                <a:cs typeface="Arial"/>
              </a:rPr>
              <a:t>(2010), </a:t>
            </a:r>
            <a:r>
              <a:rPr sz="1800" b="1" spc="-20" dirty="0">
                <a:solidFill>
                  <a:srgbClr val="8063A1"/>
                </a:solidFill>
                <a:latin typeface="Arial"/>
                <a:cs typeface="Arial"/>
              </a:rPr>
              <a:t>by</a:t>
            </a:r>
            <a:r>
              <a:rPr sz="1800" b="1" spc="-95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45" dirty="0">
                <a:solidFill>
                  <a:srgbClr val="8063A1"/>
                </a:solidFill>
                <a:latin typeface="Arial"/>
                <a:cs typeface="Arial"/>
              </a:rPr>
              <a:t>Pearson</a:t>
            </a:r>
            <a:r>
              <a:rPr sz="1800" b="1" spc="-5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45" dirty="0">
                <a:solidFill>
                  <a:srgbClr val="8063A1"/>
                </a:solidFill>
                <a:latin typeface="Arial"/>
                <a:cs typeface="Arial"/>
              </a:rPr>
              <a:t>Education</a:t>
            </a:r>
            <a:r>
              <a:rPr sz="1800" b="1" spc="-7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20" dirty="0">
                <a:solidFill>
                  <a:srgbClr val="8063A1"/>
                </a:solidFill>
                <a:latin typeface="Arial"/>
                <a:cs typeface="Arial"/>
              </a:rPr>
              <a:t>Inc.</a:t>
            </a:r>
            <a:endParaRPr sz="18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Clr>
                <a:srgbClr val="FF0000"/>
              </a:buClr>
              <a:buFont typeface="Courier New"/>
              <a:buChar char="o"/>
            </a:pPr>
            <a:endParaRPr sz="185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</a:pPr>
            <a:r>
              <a:rPr sz="1800" b="1" dirty="0">
                <a:solidFill>
                  <a:srgbClr val="374D81"/>
                </a:solidFill>
                <a:latin typeface="Arial"/>
                <a:cs typeface="Arial"/>
              </a:rPr>
              <a:t>…</a:t>
            </a:r>
            <a:r>
              <a:rPr sz="1800" b="1" spc="-150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1800" b="1" spc="-40" dirty="0">
                <a:solidFill>
                  <a:srgbClr val="374D81"/>
                </a:solidFill>
                <a:latin typeface="Arial"/>
                <a:cs typeface="Arial"/>
              </a:rPr>
              <a:t>AND</a:t>
            </a:r>
            <a:r>
              <a:rPr sz="1800" b="1" spc="-75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1800" b="1" spc="-50" dirty="0">
                <a:solidFill>
                  <a:srgbClr val="374D81"/>
                </a:solidFill>
                <a:latin typeface="Arial"/>
                <a:cs typeface="Arial"/>
              </a:rPr>
              <a:t>…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Arial"/>
              <a:cs typeface="Arial"/>
            </a:endParaRPr>
          </a:p>
          <a:p>
            <a:pPr marL="756285" lvl="1" indent="-286385">
              <a:lnSpc>
                <a:spcPct val="100000"/>
              </a:lnSpc>
              <a:buFont typeface="Courier New"/>
              <a:buChar char="o"/>
              <a:tabLst>
                <a:tab pos="756285" algn="l"/>
              </a:tabLst>
            </a:pPr>
            <a:r>
              <a:rPr sz="1800" b="1" spc="-35" dirty="0">
                <a:solidFill>
                  <a:srgbClr val="FF0000"/>
                </a:solidFill>
                <a:latin typeface="Arial"/>
                <a:cs typeface="Arial"/>
              </a:rPr>
              <a:t>Part</a:t>
            </a:r>
            <a:r>
              <a:rPr sz="1800" b="1" spc="-6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30" dirty="0">
                <a:solidFill>
                  <a:srgbClr val="FF0000"/>
                </a:solidFill>
                <a:latin typeface="Arial"/>
                <a:cs typeface="Arial"/>
              </a:rPr>
              <a:t>II</a:t>
            </a:r>
            <a:r>
              <a:rPr sz="1800" b="1" spc="-9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0" dirty="0">
                <a:solidFill>
                  <a:srgbClr val="FF0000"/>
                </a:solidFill>
                <a:latin typeface="Arial"/>
                <a:cs typeface="Arial"/>
              </a:rPr>
              <a:t>(pages</a:t>
            </a:r>
            <a:r>
              <a:rPr sz="1800" b="1" spc="-7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35" dirty="0">
                <a:solidFill>
                  <a:srgbClr val="FF0000"/>
                </a:solidFill>
                <a:latin typeface="Arial"/>
                <a:cs typeface="Arial"/>
              </a:rPr>
              <a:t>41</a:t>
            </a:r>
            <a:r>
              <a:rPr sz="1800" b="1" spc="-7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20" dirty="0">
                <a:solidFill>
                  <a:srgbClr val="FF0000"/>
                </a:solidFill>
                <a:latin typeface="Arial"/>
                <a:cs typeface="Arial"/>
              </a:rPr>
              <a:t>to</a:t>
            </a:r>
            <a:r>
              <a:rPr sz="1800" b="1" spc="-8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45" dirty="0">
                <a:solidFill>
                  <a:srgbClr val="FF0000"/>
                </a:solidFill>
                <a:latin typeface="Arial"/>
                <a:cs typeface="Arial"/>
              </a:rPr>
              <a:t>45)</a:t>
            </a:r>
            <a:r>
              <a:rPr sz="1800" b="1" spc="-6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0" dirty="0">
                <a:solidFill>
                  <a:srgbClr val="374D81"/>
                </a:solidFill>
                <a:latin typeface="Arial"/>
                <a:cs typeface="Arial"/>
              </a:rPr>
              <a:t>and</a:t>
            </a:r>
            <a:r>
              <a:rPr sz="1800" b="1" spc="-85" dirty="0">
                <a:solidFill>
                  <a:srgbClr val="374D81"/>
                </a:solidFill>
                <a:latin typeface="Arial"/>
                <a:cs typeface="Arial"/>
              </a:rPr>
              <a:t> </a:t>
            </a:r>
            <a:r>
              <a:rPr sz="1800" b="1" spc="-45" dirty="0">
                <a:solidFill>
                  <a:srgbClr val="FF0000"/>
                </a:solidFill>
                <a:latin typeface="Arial"/>
                <a:cs typeface="Arial"/>
              </a:rPr>
              <a:t>Chapter</a:t>
            </a:r>
            <a:r>
              <a:rPr sz="1800" b="1" spc="-6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3</a:t>
            </a:r>
            <a:r>
              <a:rPr sz="1800" b="1" spc="-8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40" dirty="0">
                <a:solidFill>
                  <a:srgbClr val="FF0000"/>
                </a:solidFill>
                <a:latin typeface="Arial"/>
                <a:cs typeface="Arial"/>
              </a:rPr>
              <a:t>(only</a:t>
            </a:r>
            <a:r>
              <a:rPr sz="1800" b="1" spc="-9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45" dirty="0">
                <a:solidFill>
                  <a:srgbClr val="FF0000"/>
                </a:solidFill>
                <a:latin typeface="Arial"/>
                <a:cs typeface="Arial"/>
              </a:rPr>
              <a:t>sections</a:t>
            </a:r>
            <a:r>
              <a:rPr sz="1800" b="1" spc="-5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45" dirty="0">
                <a:solidFill>
                  <a:srgbClr val="FF0000"/>
                </a:solidFill>
                <a:latin typeface="Arial"/>
                <a:cs typeface="Arial"/>
              </a:rPr>
              <a:t>3.0,</a:t>
            </a:r>
            <a:r>
              <a:rPr sz="1800" b="1" spc="-8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0" dirty="0">
                <a:solidFill>
                  <a:srgbClr val="FF0000"/>
                </a:solidFill>
                <a:latin typeface="Arial"/>
                <a:cs typeface="Arial"/>
              </a:rPr>
              <a:t>3.1,</a:t>
            </a:r>
            <a:r>
              <a:rPr sz="1800" b="1" spc="-7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35" dirty="0">
                <a:solidFill>
                  <a:srgbClr val="FF0000"/>
                </a:solidFill>
                <a:latin typeface="Arial"/>
                <a:cs typeface="Arial"/>
              </a:rPr>
              <a:t>and</a:t>
            </a:r>
            <a:r>
              <a:rPr sz="1800" b="1" spc="-7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5" dirty="0">
                <a:solidFill>
                  <a:srgbClr val="FF0000"/>
                </a:solidFill>
                <a:latin typeface="Arial"/>
                <a:cs typeface="Arial"/>
              </a:rPr>
              <a:t>3.2)</a:t>
            </a:r>
            <a:r>
              <a:rPr sz="1800" b="1" spc="-7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i="1" spc="-20" dirty="0">
                <a:solidFill>
                  <a:srgbClr val="BEBEBE"/>
                </a:solidFill>
                <a:latin typeface="Arial"/>
                <a:cs typeface="Arial"/>
              </a:rPr>
              <a:t>from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Arial"/>
              <a:cs typeface="Arial"/>
            </a:endParaRPr>
          </a:p>
          <a:p>
            <a:pPr marL="756285">
              <a:lnSpc>
                <a:spcPct val="100000"/>
              </a:lnSpc>
            </a:pPr>
            <a:r>
              <a:rPr sz="1800" b="1" spc="-45" dirty="0">
                <a:solidFill>
                  <a:srgbClr val="8063A1"/>
                </a:solidFill>
                <a:latin typeface="Arial"/>
                <a:cs typeface="Arial"/>
              </a:rPr>
              <a:t>George</a:t>
            </a:r>
            <a:r>
              <a:rPr sz="1800" b="1" spc="-85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125" dirty="0">
                <a:solidFill>
                  <a:srgbClr val="8063A1"/>
                </a:solidFill>
                <a:latin typeface="Arial"/>
                <a:cs typeface="Arial"/>
              </a:rPr>
              <a:t>F.</a:t>
            </a:r>
            <a:r>
              <a:rPr sz="1800" b="1" spc="-65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60" dirty="0">
                <a:solidFill>
                  <a:srgbClr val="8063A1"/>
                </a:solidFill>
                <a:latin typeface="Arial"/>
                <a:cs typeface="Arial"/>
              </a:rPr>
              <a:t>Luger,</a:t>
            </a:r>
            <a:r>
              <a:rPr sz="1800" b="1" spc="-7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50" dirty="0">
                <a:solidFill>
                  <a:srgbClr val="8063A1"/>
                </a:solidFill>
                <a:latin typeface="Arial"/>
                <a:cs typeface="Arial"/>
              </a:rPr>
              <a:t>"</a:t>
            </a:r>
            <a:r>
              <a:rPr sz="1800" b="1" u="sng" spc="-50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Artificial</a:t>
            </a:r>
            <a:r>
              <a:rPr sz="1800" b="1" u="sng" spc="-20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 </a:t>
            </a:r>
            <a:r>
              <a:rPr sz="1800" b="1" u="sng" spc="-50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Intelligence: Structures </a:t>
            </a:r>
            <a:r>
              <a:rPr sz="1800" b="1" u="sng" spc="-40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and</a:t>
            </a:r>
            <a:r>
              <a:rPr sz="1800" b="1" u="sng" spc="-70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 </a:t>
            </a:r>
            <a:r>
              <a:rPr sz="1800" b="1" u="sng" spc="-45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strategies</a:t>
            </a:r>
            <a:r>
              <a:rPr sz="1800" b="1" u="sng" spc="-40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 </a:t>
            </a:r>
            <a:r>
              <a:rPr sz="1800" b="1" u="sng" spc="-35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for</a:t>
            </a:r>
            <a:r>
              <a:rPr sz="1800" b="1" u="sng" spc="-65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 </a:t>
            </a:r>
            <a:r>
              <a:rPr sz="1800" b="1" u="sng" spc="-10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complex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1850">
              <a:latin typeface="Arial"/>
              <a:cs typeface="Arial"/>
            </a:endParaRPr>
          </a:p>
          <a:p>
            <a:pPr marL="756285">
              <a:lnSpc>
                <a:spcPct val="100000"/>
              </a:lnSpc>
            </a:pPr>
            <a:r>
              <a:rPr sz="1800" b="1" u="sng" spc="-45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problem</a:t>
            </a:r>
            <a:r>
              <a:rPr sz="1800" b="1" u="sng" spc="-85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 </a:t>
            </a:r>
            <a:r>
              <a:rPr sz="1800" b="1" u="sng" spc="-45" dirty="0">
                <a:solidFill>
                  <a:srgbClr val="8063A1"/>
                </a:solidFill>
                <a:uFill>
                  <a:solidFill>
                    <a:srgbClr val="8063A1"/>
                  </a:solidFill>
                </a:uFill>
                <a:latin typeface="Arial"/>
                <a:cs typeface="Arial"/>
              </a:rPr>
              <a:t>solving</a:t>
            </a:r>
            <a:r>
              <a:rPr sz="1800" b="1" spc="-45" dirty="0">
                <a:solidFill>
                  <a:srgbClr val="8063A1"/>
                </a:solidFill>
                <a:latin typeface="Arial"/>
                <a:cs typeface="Arial"/>
              </a:rPr>
              <a:t>,</a:t>
            </a:r>
            <a:r>
              <a:rPr sz="1800" b="1" spc="-4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8063A1"/>
                </a:solidFill>
                <a:latin typeface="Arial"/>
                <a:cs typeface="Arial"/>
              </a:rPr>
              <a:t>"</a:t>
            </a:r>
            <a:r>
              <a:rPr sz="1800" b="1" spc="-85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40" dirty="0">
                <a:solidFill>
                  <a:srgbClr val="8063A1"/>
                </a:solidFill>
                <a:latin typeface="Arial"/>
                <a:cs typeface="Arial"/>
              </a:rPr>
              <a:t>Sixth</a:t>
            </a:r>
            <a:r>
              <a:rPr sz="1800" b="1" spc="-7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45" dirty="0">
                <a:solidFill>
                  <a:srgbClr val="8063A1"/>
                </a:solidFill>
                <a:latin typeface="Arial"/>
                <a:cs typeface="Arial"/>
              </a:rPr>
              <a:t>edition</a:t>
            </a:r>
            <a:r>
              <a:rPr sz="1800" b="1" spc="-85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50" dirty="0">
                <a:solidFill>
                  <a:srgbClr val="8063A1"/>
                </a:solidFill>
                <a:latin typeface="Arial"/>
                <a:cs typeface="Arial"/>
              </a:rPr>
              <a:t>(2009), </a:t>
            </a:r>
            <a:r>
              <a:rPr sz="1800" b="1" spc="-45" dirty="0">
                <a:solidFill>
                  <a:srgbClr val="8063A1"/>
                </a:solidFill>
                <a:latin typeface="Arial"/>
                <a:cs typeface="Arial"/>
              </a:rPr>
              <a:t>Pearson</a:t>
            </a:r>
            <a:r>
              <a:rPr sz="1800" b="1" spc="-6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45" dirty="0">
                <a:solidFill>
                  <a:srgbClr val="8063A1"/>
                </a:solidFill>
                <a:latin typeface="Arial"/>
                <a:cs typeface="Arial"/>
              </a:rPr>
              <a:t>Education</a:t>
            </a:r>
            <a:r>
              <a:rPr sz="1800" b="1" spc="-70" dirty="0">
                <a:solidFill>
                  <a:srgbClr val="8063A1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8063A1"/>
                </a:solidFill>
                <a:latin typeface="Arial"/>
                <a:cs typeface="Arial"/>
              </a:rPr>
              <a:t>Limited.</a:t>
            </a:r>
            <a:endParaRPr sz="18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32422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581E9C0-B025-9A04-CFB4-BD62CFB9BDFB}"/>
              </a:ext>
            </a:extLst>
          </p:cNvPr>
          <p:cNvSpPr txBox="1"/>
          <p:nvPr/>
        </p:nvSpPr>
        <p:spPr>
          <a:xfrm>
            <a:off x="2143124" y="295275"/>
            <a:ext cx="69342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spc="-265" dirty="0">
                <a:solidFill>
                  <a:schemeClr val="bg1"/>
                </a:solidFill>
              </a:rPr>
              <a:t>Solving</a:t>
            </a:r>
            <a:r>
              <a:rPr lang="en-US" sz="4400" spc="-640" dirty="0">
                <a:solidFill>
                  <a:schemeClr val="bg1"/>
                </a:solidFill>
              </a:rPr>
              <a:t> </a:t>
            </a:r>
            <a:r>
              <a:rPr lang="en-US" sz="4400" spc="-270" dirty="0">
                <a:solidFill>
                  <a:schemeClr val="bg1"/>
                </a:solidFill>
              </a:rPr>
              <a:t>Problems </a:t>
            </a:r>
            <a:r>
              <a:rPr lang="en-US" sz="4400" spc="-645" dirty="0">
                <a:solidFill>
                  <a:schemeClr val="bg1"/>
                </a:solidFill>
              </a:rPr>
              <a:t> </a:t>
            </a:r>
            <a:r>
              <a:rPr lang="en-US" sz="4400" spc="-160" dirty="0">
                <a:solidFill>
                  <a:schemeClr val="bg1"/>
                </a:solidFill>
              </a:rPr>
              <a:t>by </a:t>
            </a:r>
            <a:r>
              <a:rPr lang="en-US" sz="4400" spc="-210" dirty="0">
                <a:solidFill>
                  <a:schemeClr val="bg1"/>
                </a:solidFill>
              </a:rPr>
              <a:t>SEARCHING</a:t>
            </a:r>
            <a:endParaRPr lang="en-US" sz="4400" dirty="0"/>
          </a:p>
        </p:txBody>
      </p:sp>
      <p:pic>
        <p:nvPicPr>
          <p:cNvPr id="3" name="object 5">
            <a:extLst>
              <a:ext uri="{FF2B5EF4-FFF2-40B4-BE49-F238E27FC236}">
                <a16:creationId xmlns:a16="http://schemas.microsoft.com/office/drawing/2014/main" id="{24FC0E2A-3383-559C-B0A4-5C0B685842B4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288148" y="1810893"/>
            <a:ext cx="2474976" cy="37124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EEFA8E4-AB71-F60B-645E-633BBFF081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24" y="1685925"/>
            <a:ext cx="4438650" cy="1981200"/>
          </a:xfrm>
          <a:prstGeom prst="rect">
            <a:avLst/>
          </a:prstGeom>
        </p:spPr>
      </p:pic>
      <p:pic>
        <p:nvPicPr>
          <p:cNvPr id="7" name="object 5">
            <a:extLst>
              <a:ext uri="{FF2B5EF4-FFF2-40B4-BE49-F238E27FC236}">
                <a16:creationId xmlns:a16="http://schemas.microsoft.com/office/drawing/2014/main" id="{F59B9A8D-E26A-CAB2-70BF-98B7CE18A11D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63062" y="3667125"/>
            <a:ext cx="1856613" cy="229554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319527" y="1351788"/>
            <a:ext cx="160274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b="1" dirty="0">
                <a:latin typeface="Calibri"/>
                <a:cs typeface="Calibri"/>
              </a:rPr>
              <a:t>Reflex</a:t>
            </a:r>
            <a:r>
              <a:rPr sz="2400" b="1" spc="-2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agent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41424" y="4152646"/>
            <a:ext cx="3968750" cy="17354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CC0099"/>
                </a:solidFill>
                <a:latin typeface="Calibri"/>
                <a:cs typeface="Calibri"/>
              </a:rPr>
              <a:t>Consider</a:t>
            </a:r>
            <a:r>
              <a:rPr sz="2400" spc="-15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CC0099"/>
                </a:solidFill>
                <a:latin typeface="Calibri"/>
                <a:cs typeface="Calibri"/>
              </a:rPr>
              <a:t>how</a:t>
            </a:r>
            <a:r>
              <a:rPr sz="2400" spc="-15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CC0099"/>
                </a:solidFill>
                <a:latin typeface="Calibri"/>
                <a:cs typeface="Calibri"/>
              </a:rPr>
              <a:t>the</a:t>
            </a:r>
            <a:r>
              <a:rPr sz="2400" spc="-5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CC0099"/>
                </a:solidFill>
                <a:latin typeface="Calibri"/>
                <a:cs typeface="Calibri"/>
              </a:rPr>
              <a:t>world</a:t>
            </a:r>
            <a:r>
              <a:rPr sz="2400" spc="-10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CC0099"/>
                </a:solidFill>
                <a:latin typeface="Calibri"/>
                <a:cs typeface="Calibri"/>
              </a:rPr>
              <a:t>IS</a:t>
            </a:r>
            <a:endParaRPr sz="2400">
              <a:latin typeface="Calibri"/>
              <a:cs typeface="Calibri"/>
            </a:endParaRPr>
          </a:p>
          <a:p>
            <a:pPr marL="355600" marR="5080" indent="-343535">
              <a:spcBef>
                <a:spcPts val="20"/>
              </a:spcBef>
              <a:buFont typeface="Arial"/>
              <a:buChar char="•"/>
              <a:tabLst>
                <a:tab pos="355600" algn="l"/>
              </a:tabLst>
            </a:pPr>
            <a:r>
              <a:rPr sz="2200" dirty="0">
                <a:latin typeface="Calibri"/>
                <a:cs typeface="Calibri"/>
              </a:rPr>
              <a:t>Choose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action</a:t>
            </a:r>
            <a:r>
              <a:rPr sz="2200" spc="-7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based</a:t>
            </a:r>
            <a:r>
              <a:rPr sz="2200" spc="-6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on</a:t>
            </a:r>
            <a:r>
              <a:rPr sz="2200" spc="-6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current percept.</a:t>
            </a:r>
            <a:endParaRPr sz="2200">
              <a:latin typeface="Calibri"/>
              <a:cs typeface="Calibri"/>
            </a:endParaRPr>
          </a:p>
          <a:p>
            <a:pPr marL="355600" marR="589280" indent="-343535">
              <a:buFont typeface="Arial"/>
              <a:buChar char="•"/>
              <a:tabLst>
                <a:tab pos="355600" algn="l"/>
              </a:tabLst>
            </a:pPr>
            <a:r>
              <a:rPr sz="2200" dirty="0">
                <a:latin typeface="Calibri"/>
                <a:cs typeface="Calibri"/>
              </a:rPr>
              <a:t>Do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not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consider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future consequences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of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actions.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589776" y="1253045"/>
            <a:ext cx="19100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b="1" dirty="0">
                <a:latin typeface="Calibri"/>
                <a:cs typeface="Calibri"/>
              </a:rPr>
              <a:t>Planning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agent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084189" y="4083178"/>
            <a:ext cx="4559300" cy="2070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solidFill>
                  <a:srgbClr val="CC0099"/>
                </a:solidFill>
                <a:latin typeface="Calibri"/>
                <a:cs typeface="Calibri"/>
              </a:rPr>
              <a:t>Consider</a:t>
            </a:r>
            <a:r>
              <a:rPr sz="2400" spc="-30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CC0099"/>
                </a:solidFill>
                <a:latin typeface="Calibri"/>
                <a:cs typeface="Calibri"/>
              </a:rPr>
              <a:t>how</a:t>
            </a:r>
            <a:r>
              <a:rPr sz="2400" spc="-20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CC0099"/>
                </a:solidFill>
                <a:latin typeface="Calibri"/>
                <a:cs typeface="Calibri"/>
              </a:rPr>
              <a:t>the</a:t>
            </a:r>
            <a:r>
              <a:rPr sz="2400" spc="-10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CC0099"/>
                </a:solidFill>
                <a:latin typeface="Calibri"/>
                <a:cs typeface="Calibri"/>
              </a:rPr>
              <a:t>world</a:t>
            </a:r>
            <a:r>
              <a:rPr sz="2400" spc="-15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CC0099"/>
                </a:solidFill>
                <a:latin typeface="Calibri"/>
                <a:cs typeface="Calibri"/>
              </a:rPr>
              <a:t>WOULD</a:t>
            </a:r>
            <a:r>
              <a:rPr sz="2400" spc="-10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CC0099"/>
                </a:solidFill>
                <a:latin typeface="Calibri"/>
                <a:cs typeface="Calibri"/>
              </a:rPr>
              <a:t>BE</a:t>
            </a:r>
            <a:endParaRPr sz="2400">
              <a:latin typeface="Calibri"/>
              <a:cs typeface="Calibri"/>
            </a:endParaRPr>
          </a:p>
          <a:p>
            <a:pPr marL="355600" marR="289560" indent="-342900">
              <a:spcBef>
                <a:spcPts val="20"/>
              </a:spcBef>
              <a:buFont typeface="Arial"/>
              <a:buChar char="•"/>
              <a:tabLst>
                <a:tab pos="355600" algn="l"/>
              </a:tabLst>
            </a:pPr>
            <a:r>
              <a:rPr sz="2200" dirty="0">
                <a:latin typeface="Calibri"/>
                <a:cs typeface="Calibri"/>
              </a:rPr>
              <a:t>Decisions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based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on</a:t>
            </a:r>
            <a:r>
              <a:rPr sz="2200" spc="-7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(hypothesized) consequences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of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actions.</a:t>
            </a:r>
            <a:endParaRPr sz="2200">
              <a:latin typeface="Calibri"/>
              <a:cs typeface="Calibri"/>
            </a:endParaRPr>
          </a:p>
          <a:p>
            <a:pPr marL="355600" marR="5080" indent="-342900">
              <a:buFont typeface="Arial"/>
              <a:buChar char="•"/>
              <a:tabLst>
                <a:tab pos="355600" algn="l"/>
              </a:tabLst>
            </a:pPr>
            <a:r>
              <a:rPr sz="2200" dirty="0">
                <a:latin typeface="Calibri"/>
                <a:cs typeface="Calibri"/>
              </a:rPr>
              <a:t>Must</a:t>
            </a:r>
            <a:r>
              <a:rPr sz="2200" spc="-4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have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model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of</a:t>
            </a:r>
            <a:r>
              <a:rPr sz="2200" spc="-3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how</a:t>
            </a:r>
            <a:r>
              <a:rPr sz="2200" spc="-4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world </a:t>
            </a:r>
            <a:r>
              <a:rPr sz="2200" dirty="0">
                <a:latin typeface="Calibri"/>
                <a:cs typeface="Calibri"/>
              </a:rPr>
              <a:t>evolves</a:t>
            </a:r>
            <a:r>
              <a:rPr sz="2200" spc="-6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in</a:t>
            </a:r>
            <a:r>
              <a:rPr sz="2200" spc="-6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response</a:t>
            </a:r>
            <a:r>
              <a:rPr sz="2200" spc="-5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to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actions.</a:t>
            </a:r>
            <a:endParaRPr sz="2200">
              <a:latin typeface="Calibri"/>
              <a:cs typeface="Calibri"/>
            </a:endParaRPr>
          </a:p>
          <a:p>
            <a:pPr marL="354965" indent="-342265">
              <a:buFont typeface="Arial"/>
              <a:buChar char="•"/>
              <a:tabLst>
                <a:tab pos="354965" algn="l"/>
              </a:tabLst>
            </a:pPr>
            <a:r>
              <a:rPr sz="2200" dirty="0">
                <a:latin typeface="Calibri"/>
                <a:cs typeface="Calibri"/>
              </a:rPr>
              <a:t>Must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formulate</a:t>
            </a:r>
            <a:r>
              <a:rPr sz="2200" spc="-5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</a:t>
            </a:r>
            <a:r>
              <a:rPr sz="2200" spc="-3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goal.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759698" y="6578600"/>
            <a:ext cx="1634489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1200" dirty="0">
                <a:latin typeface="Calibri"/>
                <a:cs typeface="Calibri"/>
              </a:rPr>
              <a:t>Source: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D.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Klein,</a:t>
            </a:r>
            <a:r>
              <a:rPr sz="1200" spc="-20" dirty="0">
                <a:latin typeface="Calibri"/>
                <a:cs typeface="Calibri"/>
              </a:rPr>
              <a:t> </a:t>
            </a:r>
            <a:r>
              <a:rPr sz="1200" spc="-85" dirty="0">
                <a:latin typeface="Calibri"/>
                <a:cs typeface="Calibri"/>
              </a:rPr>
              <a:t>P.</a:t>
            </a:r>
            <a:r>
              <a:rPr sz="1200" spc="1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Abbeel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19527" y="1758696"/>
            <a:ext cx="3136392" cy="2107691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589776" y="1752600"/>
            <a:ext cx="3200400" cy="2113788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title" idx="4294967295"/>
          </p:nvPr>
        </p:nvSpPr>
        <p:spPr>
          <a:xfrm>
            <a:off x="1665351" y="-164099"/>
            <a:ext cx="10515600" cy="1119280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2943225">
              <a:lnSpc>
                <a:spcPct val="100000"/>
              </a:lnSpc>
              <a:spcBef>
                <a:spcPts val="105"/>
              </a:spcBef>
            </a:pPr>
            <a:r>
              <a:rPr b="1" spc="-250" dirty="0">
                <a:solidFill>
                  <a:schemeClr val="bg1"/>
                </a:solidFill>
              </a:rPr>
              <a:t>Types</a:t>
            </a:r>
            <a:r>
              <a:rPr b="1" spc="-635" dirty="0">
                <a:solidFill>
                  <a:schemeClr val="bg1"/>
                </a:solidFill>
              </a:rPr>
              <a:t> </a:t>
            </a:r>
            <a:r>
              <a:rPr lang="en-US" b="1" spc="-635" dirty="0">
                <a:solidFill>
                  <a:schemeClr val="bg1"/>
                </a:solidFill>
              </a:rPr>
              <a:t> </a:t>
            </a:r>
            <a:r>
              <a:rPr b="1" spc="-160" dirty="0">
                <a:solidFill>
                  <a:schemeClr val="bg1"/>
                </a:solidFill>
              </a:rPr>
              <a:t>of</a:t>
            </a:r>
            <a:r>
              <a:rPr b="1" spc="-600" dirty="0">
                <a:solidFill>
                  <a:schemeClr val="bg1"/>
                </a:solidFill>
              </a:rPr>
              <a:t> </a:t>
            </a:r>
            <a:r>
              <a:rPr lang="en-US" b="1" spc="-600" dirty="0">
                <a:solidFill>
                  <a:schemeClr val="bg1"/>
                </a:solidFill>
              </a:rPr>
              <a:t> </a:t>
            </a:r>
            <a:r>
              <a:rPr b="1" spc="-265" dirty="0">
                <a:solidFill>
                  <a:schemeClr val="bg1"/>
                </a:solidFill>
              </a:rPr>
              <a:t>Agents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857375" y="68263"/>
            <a:ext cx="440055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50" dirty="0">
                <a:solidFill>
                  <a:schemeClr val="bg1"/>
                </a:solidFill>
              </a:rPr>
              <a:t>State</a:t>
            </a:r>
            <a:r>
              <a:rPr lang="en-US" b="1" spc="-250" dirty="0">
                <a:solidFill>
                  <a:schemeClr val="bg1"/>
                </a:solidFill>
              </a:rPr>
              <a:t> </a:t>
            </a:r>
            <a:r>
              <a:rPr b="1" spc="-625" dirty="0">
                <a:solidFill>
                  <a:schemeClr val="bg1"/>
                </a:solidFill>
              </a:rPr>
              <a:t> </a:t>
            </a:r>
            <a:r>
              <a:rPr b="1" spc="-250" dirty="0">
                <a:solidFill>
                  <a:schemeClr val="bg1"/>
                </a:solidFill>
              </a:rPr>
              <a:t>Space</a:t>
            </a:r>
            <a:r>
              <a:rPr b="1" spc="-605" dirty="0">
                <a:solidFill>
                  <a:schemeClr val="bg1"/>
                </a:solidFill>
              </a:rPr>
              <a:t> </a:t>
            </a:r>
            <a:r>
              <a:rPr lang="en-US" b="1" spc="-605" dirty="0">
                <a:solidFill>
                  <a:schemeClr val="bg1"/>
                </a:solidFill>
              </a:rPr>
              <a:t> </a:t>
            </a:r>
            <a:r>
              <a:rPr b="1" spc="-265" dirty="0">
                <a:solidFill>
                  <a:schemeClr val="bg1"/>
                </a:solidFill>
              </a:rPr>
              <a:t>Search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968501" y="1631117"/>
            <a:ext cx="7851775" cy="4143442"/>
          </a:xfrm>
          <a:prstGeom prst="rect">
            <a:avLst/>
          </a:prstGeom>
        </p:spPr>
        <p:txBody>
          <a:bodyPr vert="horz" wrap="square" lIns="0" tIns="158750" rIns="0" bIns="0" rtlCol="0">
            <a:spAutoFit/>
          </a:bodyPr>
          <a:lstStyle/>
          <a:p>
            <a:pPr marL="12700">
              <a:spcBef>
                <a:spcPts val="1250"/>
              </a:spcBef>
            </a:pPr>
            <a:r>
              <a:rPr b="1" dirty="0">
                <a:latin typeface="Calibri"/>
                <a:cs typeface="Calibri"/>
              </a:rPr>
              <a:t>Problems</a:t>
            </a:r>
            <a:r>
              <a:rPr b="1" spc="-40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are</a:t>
            </a:r>
            <a:r>
              <a:rPr b="1" spc="-10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solved</a:t>
            </a:r>
            <a:r>
              <a:rPr b="1" spc="-30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by</a:t>
            </a:r>
            <a:r>
              <a:rPr b="1" spc="-10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searching</a:t>
            </a:r>
            <a:r>
              <a:rPr b="1" spc="-20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among</a:t>
            </a:r>
            <a:r>
              <a:rPr b="1" spc="-40" dirty="0">
                <a:latin typeface="Calibri"/>
                <a:cs typeface="Calibri"/>
              </a:rPr>
              <a:t> </a:t>
            </a:r>
            <a:r>
              <a:rPr b="1" dirty="0">
                <a:latin typeface="Calibri"/>
                <a:cs typeface="Calibri"/>
              </a:rPr>
              <a:t>alternative </a:t>
            </a:r>
            <a:r>
              <a:rPr b="1" spc="-10" dirty="0">
                <a:latin typeface="Calibri"/>
                <a:cs typeface="Calibri"/>
              </a:rPr>
              <a:t>choices.</a:t>
            </a:r>
            <a:endParaRPr dirty="0">
              <a:latin typeface="Calibri"/>
              <a:cs typeface="Calibri"/>
            </a:endParaRPr>
          </a:p>
          <a:p>
            <a:pPr marL="354965" indent="-342265">
              <a:spcBef>
                <a:spcPts val="1475"/>
              </a:spcBef>
              <a:buSzPct val="125000"/>
              <a:buFont typeface="Courier New"/>
              <a:buChar char="o"/>
              <a:tabLst>
                <a:tab pos="354965" algn="l"/>
              </a:tabLst>
            </a:pPr>
            <a:r>
              <a:rPr dirty="0">
                <a:latin typeface="Calibri"/>
                <a:cs typeface="Calibri"/>
              </a:rPr>
              <a:t>Humans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consider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number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of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alternative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strategies</a:t>
            </a:r>
            <a:r>
              <a:rPr spc="-3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on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their</a:t>
            </a:r>
            <a:endParaRPr dirty="0">
              <a:latin typeface="Calibri"/>
              <a:cs typeface="Calibri"/>
            </a:endParaRPr>
          </a:p>
          <a:p>
            <a:pPr marL="355600">
              <a:spcBef>
                <a:spcPts val="2760"/>
              </a:spcBef>
            </a:pPr>
            <a:r>
              <a:rPr dirty="0">
                <a:latin typeface="Calibri"/>
                <a:cs typeface="Calibri"/>
              </a:rPr>
              <a:t>way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to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solving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problem.</a:t>
            </a:r>
            <a:endParaRPr dirty="0">
              <a:latin typeface="Calibri"/>
              <a:cs typeface="Calibri"/>
            </a:endParaRPr>
          </a:p>
          <a:p>
            <a:pPr>
              <a:spcBef>
                <a:spcPts val="20"/>
              </a:spcBef>
            </a:pPr>
            <a:endParaRPr dirty="0">
              <a:latin typeface="Calibri"/>
              <a:cs typeface="Calibri"/>
            </a:endParaRPr>
          </a:p>
          <a:p>
            <a:pPr marL="812165" lvl="1" indent="-342265">
              <a:spcBef>
                <a:spcPts val="5"/>
              </a:spcBef>
              <a:buSzPct val="125000"/>
              <a:buFont typeface="Courier New"/>
              <a:buChar char="o"/>
              <a:tabLst>
                <a:tab pos="812165" algn="l"/>
              </a:tabLst>
            </a:pPr>
            <a:r>
              <a:rPr dirty="0">
                <a:latin typeface="Calibri"/>
                <a:cs typeface="Calibri"/>
              </a:rPr>
              <a:t>A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Chess</a:t>
            </a:r>
            <a:r>
              <a:rPr i="1"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player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considers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number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of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alternative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moves.</a:t>
            </a:r>
            <a:endParaRPr dirty="0">
              <a:latin typeface="Calibri"/>
              <a:cs typeface="Calibri"/>
            </a:endParaRPr>
          </a:p>
          <a:p>
            <a:pPr marL="812800" marR="177800" lvl="1" indent="-342900">
              <a:lnSpc>
                <a:spcPts val="5760"/>
              </a:lnSpc>
              <a:spcBef>
                <a:spcPts val="555"/>
              </a:spcBef>
              <a:buSzPct val="125000"/>
              <a:buFont typeface="Courier New"/>
              <a:buChar char="o"/>
              <a:tabLst>
                <a:tab pos="812800" algn="l"/>
              </a:tabLst>
            </a:pPr>
            <a:r>
              <a:rPr dirty="0">
                <a:latin typeface="Calibri"/>
                <a:cs typeface="Calibri"/>
              </a:rPr>
              <a:t>A</a:t>
            </a:r>
            <a:r>
              <a:rPr spc="-25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mathematician </a:t>
            </a:r>
            <a:r>
              <a:rPr dirty="0">
                <a:latin typeface="Calibri"/>
                <a:cs typeface="Calibri"/>
              </a:rPr>
              <a:t>chooses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from</a:t>
            </a:r>
            <a:r>
              <a:rPr spc="-2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different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strategies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spc="-25" dirty="0">
                <a:latin typeface="Calibri"/>
                <a:cs typeface="Calibri"/>
              </a:rPr>
              <a:t>to </a:t>
            </a:r>
            <a:r>
              <a:rPr dirty="0">
                <a:latin typeface="Calibri"/>
                <a:cs typeface="Calibri"/>
              </a:rPr>
              <a:t>find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proof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for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theorem.</a:t>
            </a:r>
            <a:endParaRPr dirty="0">
              <a:latin typeface="Calibri"/>
              <a:cs typeface="Calibri"/>
            </a:endParaRPr>
          </a:p>
          <a:p>
            <a:pPr marL="812800" lvl="1" indent="-342900">
              <a:spcBef>
                <a:spcPts val="1610"/>
              </a:spcBef>
              <a:buSzPct val="125000"/>
              <a:buFont typeface="Courier New"/>
              <a:buChar char="o"/>
              <a:tabLst>
                <a:tab pos="812800" algn="l"/>
              </a:tabLst>
            </a:pPr>
            <a:r>
              <a:rPr dirty="0">
                <a:latin typeface="Calibri"/>
                <a:cs typeface="Calibri"/>
              </a:rPr>
              <a:t>A</a:t>
            </a:r>
            <a:r>
              <a:rPr spc="-25" dirty="0">
                <a:latin typeface="Calibri"/>
                <a:cs typeface="Calibri"/>
              </a:rPr>
              <a:t> </a:t>
            </a:r>
            <a:r>
              <a:rPr i="1" dirty="0">
                <a:latin typeface="Calibri"/>
                <a:cs typeface="Calibri"/>
              </a:rPr>
              <a:t>physician</a:t>
            </a:r>
            <a:r>
              <a:rPr i="1" spc="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evaluates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number</a:t>
            </a:r>
            <a:r>
              <a:rPr spc="-10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of</a:t>
            </a:r>
            <a:r>
              <a:rPr spc="-15" dirty="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possible</a:t>
            </a:r>
            <a:r>
              <a:rPr spc="-5" dirty="0">
                <a:latin typeface="Calibri"/>
                <a:cs typeface="Calibri"/>
              </a:rPr>
              <a:t> </a:t>
            </a:r>
            <a:r>
              <a:rPr spc="-10" dirty="0">
                <a:latin typeface="Calibri"/>
                <a:cs typeface="Calibri"/>
              </a:rPr>
              <a:t>diagnoses.</a:t>
            </a:r>
            <a:endParaRPr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698750" y="401186"/>
            <a:ext cx="5945252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270" dirty="0">
                <a:solidFill>
                  <a:schemeClr val="bg1"/>
                </a:solidFill>
              </a:rPr>
              <a:t>Example:</a:t>
            </a:r>
            <a:r>
              <a:rPr b="1" spc="-630" dirty="0">
                <a:solidFill>
                  <a:schemeClr val="bg1"/>
                </a:solidFill>
              </a:rPr>
              <a:t> </a:t>
            </a:r>
            <a:r>
              <a:rPr b="1" spc="-310" dirty="0">
                <a:solidFill>
                  <a:schemeClr val="bg1"/>
                </a:solidFill>
              </a:rPr>
              <a:t>Tic-</a:t>
            </a:r>
            <a:r>
              <a:rPr b="1" spc="-315" dirty="0">
                <a:solidFill>
                  <a:schemeClr val="bg1"/>
                </a:solidFill>
              </a:rPr>
              <a:t>Tac-</a:t>
            </a:r>
            <a:r>
              <a:rPr b="1" spc="-210" dirty="0">
                <a:solidFill>
                  <a:schemeClr val="bg1"/>
                </a:solidFill>
              </a:rPr>
              <a:t>Toe</a:t>
            </a:r>
            <a:r>
              <a:rPr b="1" spc="-630" dirty="0">
                <a:solidFill>
                  <a:schemeClr val="bg1"/>
                </a:solidFill>
              </a:rPr>
              <a:t> </a:t>
            </a:r>
            <a:r>
              <a:rPr lang="ar-EG" b="1" spc="-630" dirty="0">
                <a:solidFill>
                  <a:schemeClr val="bg1"/>
                </a:solidFill>
              </a:rPr>
              <a:t> </a:t>
            </a:r>
            <a:r>
              <a:rPr b="1" spc="-195" dirty="0">
                <a:solidFill>
                  <a:schemeClr val="bg1"/>
                </a:solidFill>
              </a:rPr>
              <a:t>Game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5999226" y="1247394"/>
            <a:ext cx="836930" cy="1122680"/>
            <a:chOff x="4475226" y="1247394"/>
            <a:chExt cx="836930" cy="1122680"/>
          </a:xfrm>
        </p:grpSpPr>
        <p:sp>
          <p:nvSpPr>
            <p:cNvPr id="4" name="object 4"/>
            <p:cNvSpPr/>
            <p:nvPr/>
          </p:nvSpPr>
          <p:spPr>
            <a:xfrm>
              <a:off x="4500626" y="1260093"/>
              <a:ext cx="786130" cy="365760"/>
            </a:xfrm>
            <a:custGeom>
              <a:avLst/>
              <a:gdLst/>
              <a:ahLst/>
              <a:cxnLst/>
              <a:rect l="l" t="t" r="r" b="b"/>
              <a:pathLst>
                <a:path w="786129" h="365760">
                  <a:moveTo>
                    <a:pt x="523811" y="0"/>
                  </a:moveTo>
                  <a:lnTo>
                    <a:pt x="261937" y="0"/>
                  </a:lnTo>
                  <a:lnTo>
                    <a:pt x="0" y="0"/>
                  </a:lnTo>
                  <a:lnTo>
                    <a:pt x="0" y="365760"/>
                  </a:lnTo>
                  <a:lnTo>
                    <a:pt x="261874" y="365760"/>
                  </a:lnTo>
                  <a:lnTo>
                    <a:pt x="523811" y="365760"/>
                  </a:lnTo>
                  <a:lnTo>
                    <a:pt x="523811" y="0"/>
                  </a:lnTo>
                  <a:close/>
                </a:path>
                <a:path w="786129" h="365760">
                  <a:moveTo>
                    <a:pt x="785812" y="0"/>
                  </a:moveTo>
                  <a:lnTo>
                    <a:pt x="523875" y="0"/>
                  </a:lnTo>
                  <a:lnTo>
                    <a:pt x="523875" y="365760"/>
                  </a:lnTo>
                  <a:lnTo>
                    <a:pt x="785812" y="365760"/>
                  </a:lnTo>
                  <a:lnTo>
                    <a:pt x="785812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500626" y="1625853"/>
              <a:ext cx="786130" cy="365760"/>
            </a:xfrm>
            <a:custGeom>
              <a:avLst/>
              <a:gdLst/>
              <a:ahLst/>
              <a:cxnLst/>
              <a:rect l="l" t="t" r="r" b="b"/>
              <a:pathLst>
                <a:path w="786129" h="365760">
                  <a:moveTo>
                    <a:pt x="523811" y="0"/>
                  </a:moveTo>
                  <a:lnTo>
                    <a:pt x="261937" y="0"/>
                  </a:lnTo>
                  <a:lnTo>
                    <a:pt x="0" y="0"/>
                  </a:lnTo>
                  <a:lnTo>
                    <a:pt x="0" y="365760"/>
                  </a:lnTo>
                  <a:lnTo>
                    <a:pt x="261874" y="365760"/>
                  </a:lnTo>
                  <a:lnTo>
                    <a:pt x="523811" y="365760"/>
                  </a:lnTo>
                  <a:lnTo>
                    <a:pt x="523811" y="0"/>
                  </a:lnTo>
                  <a:close/>
                </a:path>
                <a:path w="786129" h="365760">
                  <a:moveTo>
                    <a:pt x="785812" y="0"/>
                  </a:moveTo>
                  <a:lnTo>
                    <a:pt x="523875" y="0"/>
                  </a:lnTo>
                  <a:lnTo>
                    <a:pt x="523875" y="365760"/>
                  </a:lnTo>
                  <a:lnTo>
                    <a:pt x="785812" y="365760"/>
                  </a:lnTo>
                  <a:lnTo>
                    <a:pt x="785812" y="0"/>
                  </a:lnTo>
                  <a:close/>
                </a:path>
              </a:pathLst>
            </a:custGeom>
            <a:solidFill>
              <a:srgbClr val="D0D7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500626" y="1991613"/>
              <a:ext cx="786130" cy="365760"/>
            </a:xfrm>
            <a:custGeom>
              <a:avLst/>
              <a:gdLst/>
              <a:ahLst/>
              <a:cxnLst/>
              <a:rect l="l" t="t" r="r" b="b"/>
              <a:pathLst>
                <a:path w="786129" h="365760">
                  <a:moveTo>
                    <a:pt x="523811" y="0"/>
                  </a:moveTo>
                  <a:lnTo>
                    <a:pt x="261937" y="0"/>
                  </a:lnTo>
                  <a:lnTo>
                    <a:pt x="0" y="0"/>
                  </a:lnTo>
                  <a:lnTo>
                    <a:pt x="0" y="365760"/>
                  </a:lnTo>
                  <a:lnTo>
                    <a:pt x="261874" y="365760"/>
                  </a:lnTo>
                  <a:lnTo>
                    <a:pt x="523811" y="365760"/>
                  </a:lnTo>
                  <a:lnTo>
                    <a:pt x="523811" y="0"/>
                  </a:lnTo>
                  <a:close/>
                </a:path>
                <a:path w="786129" h="365760">
                  <a:moveTo>
                    <a:pt x="785812" y="0"/>
                  </a:moveTo>
                  <a:lnTo>
                    <a:pt x="523875" y="0"/>
                  </a:lnTo>
                  <a:lnTo>
                    <a:pt x="523875" y="365760"/>
                  </a:lnTo>
                  <a:lnTo>
                    <a:pt x="785812" y="365760"/>
                  </a:lnTo>
                  <a:lnTo>
                    <a:pt x="785812" y="0"/>
                  </a:lnTo>
                  <a:close/>
                </a:path>
              </a:pathLst>
            </a:custGeom>
            <a:solidFill>
              <a:srgbClr val="E9EC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762500" y="1253744"/>
              <a:ext cx="262255" cy="1109980"/>
            </a:xfrm>
            <a:custGeom>
              <a:avLst/>
              <a:gdLst/>
              <a:ahLst/>
              <a:cxnLst/>
              <a:rect l="l" t="t" r="r" b="b"/>
              <a:pathLst>
                <a:path w="262254" h="1109980">
                  <a:moveTo>
                    <a:pt x="262000" y="0"/>
                  </a:moveTo>
                  <a:lnTo>
                    <a:pt x="262000" y="1109979"/>
                  </a:lnTo>
                </a:path>
                <a:path w="262254" h="1109980">
                  <a:moveTo>
                    <a:pt x="0" y="0"/>
                  </a:moveTo>
                  <a:lnTo>
                    <a:pt x="0" y="1109979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494276" y="1625854"/>
              <a:ext cx="798830" cy="0"/>
            </a:xfrm>
            <a:custGeom>
              <a:avLst/>
              <a:gdLst/>
              <a:ahLst/>
              <a:cxnLst/>
              <a:rect l="l" t="t" r="r" b="b"/>
              <a:pathLst>
                <a:path w="798829">
                  <a:moveTo>
                    <a:pt x="0" y="0"/>
                  </a:moveTo>
                  <a:lnTo>
                    <a:pt x="798449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494276" y="1253744"/>
              <a:ext cx="798830" cy="1109980"/>
            </a:xfrm>
            <a:custGeom>
              <a:avLst/>
              <a:gdLst/>
              <a:ahLst/>
              <a:cxnLst/>
              <a:rect l="l" t="t" r="r" b="b"/>
              <a:pathLst>
                <a:path w="798829" h="1109980">
                  <a:moveTo>
                    <a:pt x="0" y="737869"/>
                  </a:moveTo>
                  <a:lnTo>
                    <a:pt x="798449" y="737869"/>
                  </a:lnTo>
                </a:path>
                <a:path w="798829" h="1109980">
                  <a:moveTo>
                    <a:pt x="792099" y="0"/>
                  </a:moveTo>
                  <a:lnTo>
                    <a:pt x="792099" y="1109979"/>
                  </a:lnTo>
                </a:path>
                <a:path w="798829" h="1109980">
                  <a:moveTo>
                    <a:pt x="6350" y="0"/>
                  </a:moveTo>
                  <a:lnTo>
                    <a:pt x="6350" y="1109979"/>
                  </a:lnTo>
                </a:path>
                <a:path w="798829" h="1109980">
                  <a:moveTo>
                    <a:pt x="0" y="6350"/>
                  </a:moveTo>
                  <a:lnTo>
                    <a:pt x="798449" y="6350"/>
                  </a:lnTo>
                </a:path>
                <a:path w="798829" h="1109980">
                  <a:moveTo>
                    <a:pt x="0" y="1103629"/>
                  </a:moveTo>
                  <a:lnTo>
                    <a:pt x="798449" y="1103629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6375400" y="2922524"/>
          <a:ext cx="713740" cy="10966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30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30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1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6286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X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1" name="object 11"/>
          <p:cNvGraphicFramePr>
            <a:graphicFrameLocks noGrp="1"/>
          </p:cNvGraphicFramePr>
          <p:nvPr/>
        </p:nvGraphicFramePr>
        <p:xfrm>
          <a:off x="5446649" y="2922524"/>
          <a:ext cx="786765" cy="10966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22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2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2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125">
                <a:tc>
                  <a:txBody>
                    <a:bodyPr/>
                    <a:lstStyle/>
                    <a:p>
                      <a:pPr marL="7366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X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7232650" y="2922524"/>
          <a:ext cx="767712" cy="10966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59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59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59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1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X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3" name="object 13"/>
          <p:cNvGrpSpPr/>
          <p:nvPr/>
        </p:nvGrpSpPr>
        <p:grpSpPr>
          <a:xfrm>
            <a:off x="8142352" y="2941954"/>
            <a:ext cx="765175" cy="1122680"/>
            <a:chOff x="6618351" y="2941954"/>
            <a:chExt cx="765175" cy="1122680"/>
          </a:xfrm>
        </p:grpSpPr>
        <p:sp>
          <p:nvSpPr>
            <p:cNvPr id="14" name="object 14"/>
            <p:cNvSpPr/>
            <p:nvPr/>
          </p:nvSpPr>
          <p:spPr>
            <a:xfrm>
              <a:off x="6643751" y="2954654"/>
              <a:ext cx="714375" cy="365760"/>
            </a:xfrm>
            <a:custGeom>
              <a:avLst/>
              <a:gdLst/>
              <a:ahLst/>
              <a:cxnLst/>
              <a:rect l="l" t="t" r="r" b="b"/>
              <a:pathLst>
                <a:path w="714375" h="365760">
                  <a:moveTo>
                    <a:pt x="714375" y="0"/>
                  </a:moveTo>
                  <a:lnTo>
                    <a:pt x="476250" y="0"/>
                  </a:lnTo>
                  <a:lnTo>
                    <a:pt x="238125" y="0"/>
                  </a:lnTo>
                  <a:lnTo>
                    <a:pt x="0" y="0"/>
                  </a:lnTo>
                  <a:lnTo>
                    <a:pt x="0" y="365760"/>
                  </a:lnTo>
                  <a:lnTo>
                    <a:pt x="238125" y="365760"/>
                  </a:lnTo>
                  <a:lnTo>
                    <a:pt x="476250" y="365760"/>
                  </a:lnTo>
                  <a:lnTo>
                    <a:pt x="714375" y="365760"/>
                  </a:lnTo>
                  <a:lnTo>
                    <a:pt x="71437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643751" y="3320414"/>
              <a:ext cx="714375" cy="365760"/>
            </a:xfrm>
            <a:custGeom>
              <a:avLst/>
              <a:gdLst/>
              <a:ahLst/>
              <a:cxnLst/>
              <a:rect l="l" t="t" r="r" b="b"/>
              <a:pathLst>
                <a:path w="714375" h="365760">
                  <a:moveTo>
                    <a:pt x="714375" y="0"/>
                  </a:moveTo>
                  <a:lnTo>
                    <a:pt x="476250" y="0"/>
                  </a:lnTo>
                  <a:lnTo>
                    <a:pt x="238125" y="0"/>
                  </a:lnTo>
                  <a:lnTo>
                    <a:pt x="0" y="0"/>
                  </a:lnTo>
                  <a:lnTo>
                    <a:pt x="0" y="365760"/>
                  </a:lnTo>
                  <a:lnTo>
                    <a:pt x="238125" y="365760"/>
                  </a:lnTo>
                  <a:lnTo>
                    <a:pt x="476250" y="365760"/>
                  </a:lnTo>
                  <a:lnTo>
                    <a:pt x="714375" y="365760"/>
                  </a:lnTo>
                  <a:lnTo>
                    <a:pt x="714375" y="0"/>
                  </a:lnTo>
                  <a:close/>
                </a:path>
              </a:pathLst>
            </a:custGeom>
            <a:solidFill>
              <a:srgbClr val="D0D7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643751" y="3686174"/>
              <a:ext cx="714375" cy="365760"/>
            </a:xfrm>
            <a:custGeom>
              <a:avLst/>
              <a:gdLst/>
              <a:ahLst/>
              <a:cxnLst/>
              <a:rect l="l" t="t" r="r" b="b"/>
              <a:pathLst>
                <a:path w="714375" h="365760">
                  <a:moveTo>
                    <a:pt x="714375" y="0"/>
                  </a:moveTo>
                  <a:lnTo>
                    <a:pt x="476250" y="0"/>
                  </a:lnTo>
                  <a:lnTo>
                    <a:pt x="238125" y="0"/>
                  </a:lnTo>
                  <a:lnTo>
                    <a:pt x="0" y="0"/>
                  </a:lnTo>
                  <a:lnTo>
                    <a:pt x="0" y="365760"/>
                  </a:lnTo>
                  <a:lnTo>
                    <a:pt x="238125" y="365760"/>
                  </a:lnTo>
                  <a:lnTo>
                    <a:pt x="476250" y="365760"/>
                  </a:lnTo>
                  <a:lnTo>
                    <a:pt x="714375" y="365760"/>
                  </a:lnTo>
                  <a:lnTo>
                    <a:pt x="714375" y="0"/>
                  </a:lnTo>
                  <a:close/>
                </a:path>
              </a:pathLst>
            </a:custGeom>
            <a:solidFill>
              <a:srgbClr val="E9ECF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881876" y="2948304"/>
              <a:ext cx="238125" cy="1109980"/>
            </a:xfrm>
            <a:custGeom>
              <a:avLst/>
              <a:gdLst/>
              <a:ahLst/>
              <a:cxnLst/>
              <a:rect l="l" t="t" r="r" b="b"/>
              <a:pathLst>
                <a:path w="238125" h="1109979">
                  <a:moveTo>
                    <a:pt x="238125" y="0"/>
                  </a:moveTo>
                  <a:lnTo>
                    <a:pt x="238125" y="1109980"/>
                  </a:lnTo>
                </a:path>
                <a:path w="238125" h="1109979">
                  <a:moveTo>
                    <a:pt x="0" y="0"/>
                  </a:moveTo>
                  <a:lnTo>
                    <a:pt x="0" y="110998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637401" y="3320414"/>
              <a:ext cx="727075" cy="0"/>
            </a:xfrm>
            <a:custGeom>
              <a:avLst/>
              <a:gdLst/>
              <a:ahLst/>
              <a:cxnLst/>
              <a:rect l="l" t="t" r="r" b="b"/>
              <a:pathLst>
                <a:path w="727075">
                  <a:moveTo>
                    <a:pt x="0" y="0"/>
                  </a:moveTo>
                  <a:lnTo>
                    <a:pt x="727075" y="0"/>
                  </a:lnTo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637401" y="2948304"/>
              <a:ext cx="727075" cy="1109980"/>
            </a:xfrm>
            <a:custGeom>
              <a:avLst/>
              <a:gdLst/>
              <a:ahLst/>
              <a:cxnLst/>
              <a:rect l="l" t="t" r="r" b="b"/>
              <a:pathLst>
                <a:path w="727075" h="1109979">
                  <a:moveTo>
                    <a:pt x="0" y="737870"/>
                  </a:moveTo>
                  <a:lnTo>
                    <a:pt x="727075" y="737870"/>
                  </a:lnTo>
                </a:path>
                <a:path w="727075" h="1109979">
                  <a:moveTo>
                    <a:pt x="720725" y="0"/>
                  </a:moveTo>
                  <a:lnTo>
                    <a:pt x="720725" y="1109980"/>
                  </a:lnTo>
                </a:path>
                <a:path w="727075" h="1109979">
                  <a:moveTo>
                    <a:pt x="6350" y="0"/>
                  </a:moveTo>
                  <a:lnTo>
                    <a:pt x="6350" y="1109980"/>
                  </a:lnTo>
                </a:path>
                <a:path w="727075" h="1109979">
                  <a:moveTo>
                    <a:pt x="0" y="6350"/>
                  </a:moveTo>
                  <a:lnTo>
                    <a:pt x="727075" y="6350"/>
                  </a:lnTo>
                </a:path>
                <a:path w="727075" h="1109979">
                  <a:moveTo>
                    <a:pt x="0" y="1103630"/>
                  </a:moveTo>
                  <a:lnTo>
                    <a:pt x="727075" y="1103630"/>
                  </a:lnTo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8174102" y="3707334"/>
            <a:ext cx="22542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5244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X</a:t>
            </a:r>
            <a:endParaRPr>
              <a:latin typeface="Calibri"/>
              <a:cs typeface="Calibri"/>
            </a:endParaRPr>
          </a:p>
        </p:txBody>
      </p:sp>
      <p:graphicFrame>
        <p:nvGraphicFramePr>
          <p:cNvPr id="21" name="object 21"/>
          <p:cNvGraphicFramePr>
            <a:graphicFrameLocks noGrp="1"/>
          </p:cNvGraphicFramePr>
          <p:nvPr/>
        </p:nvGraphicFramePr>
        <p:xfrm>
          <a:off x="4446523" y="2922524"/>
          <a:ext cx="857250" cy="10966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5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5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8128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X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1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2" name="object 22"/>
          <p:cNvGraphicFramePr>
            <a:graphicFrameLocks noGrp="1"/>
          </p:cNvGraphicFramePr>
          <p:nvPr/>
        </p:nvGraphicFramePr>
        <p:xfrm>
          <a:off x="3517900" y="2922524"/>
          <a:ext cx="784860" cy="10966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16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16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X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1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3" name="object 23"/>
          <p:cNvGraphicFramePr>
            <a:graphicFrameLocks noGrp="1"/>
          </p:cNvGraphicFramePr>
          <p:nvPr/>
        </p:nvGraphicFramePr>
        <p:xfrm>
          <a:off x="2660625" y="2922524"/>
          <a:ext cx="695325" cy="10966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1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marL="5334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X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1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4" name="object 24"/>
          <p:cNvGraphicFramePr>
            <a:graphicFrameLocks noGrp="1"/>
          </p:cNvGraphicFramePr>
          <p:nvPr/>
        </p:nvGraphicFramePr>
        <p:xfrm>
          <a:off x="9018652" y="2953005"/>
          <a:ext cx="641985" cy="10966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39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9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9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1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5080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X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5" name="object 25"/>
          <p:cNvGraphicFramePr>
            <a:graphicFrameLocks noGrp="1"/>
          </p:cNvGraphicFramePr>
          <p:nvPr/>
        </p:nvGraphicFramePr>
        <p:xfrm>
          <a:off x="9804401" y="2948304"/>
          <a:ext cx="714375" cy="1097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8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8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8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600" dirty="0">
                          <a:latin typeface="Calibri"/>
                          <a:cs typeface="Calibri"/>
                        </a:rPr>
                        <a:t>X</a:t>
                      </a:r>
                      <a:endParaRPr sz="1600">
                        <a:latin typeface="Calibri"/>
                        <a:cs typeface="Calibri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6" name="object 26"/>
          <p:cNvSpPr/>
          <p:nvPr/>
        </p:nvSpPr>
        <p:spPr>
          <a:xfrm>
            <a:off x="2951989" y="2351405"/>
            <a:ext cx="7215505" cy="615315"/>
          </a:xfrm>
          <a:custGeom>
            <a:avLst/>
            <a:gdLst/>
            <a:ahLst/>
            <a:cxnLst/>
            <a:rect l="l" t="t" r="r" b="b"/>
            <a:pathLst>
              <a:path w="7215505" h="615314">
                <a:moveTo>
                  <a:pt x="3430016" y="12446"/>
                </a:moveTo>
                <a:lnTo>
                  <a:pt x="3427984" y="0"/>
                </a:lnTo>
                <a:lnTo>
                  <a:pt x="34429" y="565619"/>
                </a:lnTo>
                <a:lnTo>
                  <a:pt x="84328" y="524129"/>
                </a:lnTo>
                <a:lnTo>
                  <a:pt x="86995" y="521970"/>
                </a:lnTo>
                <a:lnTo>
                  <a:pt x="87376" y="517906"/>
                </a:lnTo>
                <a:lnTo>
                  <a:pt x="85090" y="515239"/>
                </a:lnTo>
                <a:lnTo>
                  <a:pt x="82931" y="512572"/>
                </a:lnTo>
                <a:lnTo>
                  <a:pt x="78867" y="512191"/>
                </a:lnTo>
                <a:lnTo>
                  <a:pt x="76200" y="514350"/>
                </a:lnTo>
                <a:lnTo>
                  <a:pt x="0" y="577723"/>
                </a:lnTo>
                <a:lnTo>
                  <a:pt x="95885" y="614172"/>
                </a:lnTo>
                <a:lnTo>
                  <a:pt x="99568" y="612521"/>
                </a:lnTo>
                <a:lnTo>
                  <a:pt x="102108" y="605917"/>
                </a:lnTo>
                <a:lnTo>
                  <a:pt x="100457" y="602234"/>
                </a:lnTo>
                <a:lnTo>
                  <a:pt x="97155" y="601091"/>
                </a:lnTo>
                <a:lnTo>
                  <a:pt x="46685" y="581914"/>
                </a:lnTo>
                <a:lnTo>
                  <a:pt x="36512" y="578053"/>
                </a:lnTo>
                <a:lnTo>
                  <a:pt x="13335" y="581914"/>
                </a:lnTo>
                <a:lnTo>
                  <a:pt x="21704" y="580517"/>
                </a:lnTo>
                <a:lnTo>
                  <a:pt x="36512" y="578053"/>
                </a:lnTo>
                <a:lnTo>
                  <a:pt x="3430016" y="12446"/>
                </a:lnTo>
                <a:close/>
              </a:path>
              <a:path w="7215505" h="615314">
                <a:moveTo>
                  <a:pt x="7215378" y="577723"/>
                </a:moveTo>
                <a:lnTo>
                  <a:pt x="7135749" y="513207"/>
                </a:lnTo>
                <a:lnTo>
                  <a:pt x="7131685" y="513588"/>
                </a:lnTo>
                <a:lnTo>
                  <a:pt x="7127240" y="519049"/>
                </a:lnTo>
                <a:lnTo>
                  <a:pt x="7127748" y="522986"/>
                </a:lnTo>
                <a:lnTo>
                  <a:pt x="7130415" y="525272"/>
                </a:lnTo>
                <a:lnTo>
                  <a:pt x="7180745" y="566013"/>
                </a:lnTo>
                <a:lnTo>
                  <a:pt x="3502837" y="190"/>
                </a:lnTo>
                <a:lnTo>
                  <a:pt x="3501898" y="0"/>
                </a:lnTo>
                <a:lnTo>
                  <a:pt x="3501644" y="0"/>
                </a:lnTo>
                <a:lnTo>
                  <a:pt x="3501110" y="3251"/>
                </a:lnTo>
                <a:lnTo>
                  <a:pt x="3500374" y="0"/>
                </a:lnTo>
                <a:lnTo>
                  <a:pt x="3499002" y="330"/>
                </a:lnTo>
                <a:lnTo>
                  <a:pt x="3498456" y="457"/>
                </a:lnTo>
                <a:lnTo>
                  <a:pt x="1106551" y="563333"/>
                </a:lnTo>
                <a:lnTo>
                  <a:pt x="1097407" y="572020"/>
                </a:lnTo>
                <a:lnTo>
                  <a:pt x="1100747" y="568833"/>
                </a:lnTo>
                <a:lnTo>
                  <a:pt x="1106551" y="563333"/>
                </a:lnTo>
                <a:lnTo>
                  <a:pt x="1156081" y="516255"/>
                </a:lnTo>
                <a:lnTo>
                  <a:pt x="1156208" y="512318"/>
                </a:lnTo>
                <a:lnTo>
                  <a:pt x="1151382" y="507238"/>
                </a:lnTo>
                <a:lnTo>
                  <a:pt x="1147318" y="507111"/>
                </a:lnTo>
                <a:lnTo>
                  <a:pt x="1072896" y="577723"/>
                </a:lnTo>
                <a:lnTo>
                  <a:pt x="1167638" y="606679"/>
                </a:lnTo>
                <a:lnTo>
                  <a:pt x="1170940" y="607822"/>
                </a:lnTo>
                <a:lnTo>
                  <a:pt x="1174496" y="605917"/>
                </a:lnTo>
                <a:lnTo>
                  <a:pt x="1175512" y="602488"/>
                </a:lnTo>
                <a:lnTo>
                  <a:pt x="1176528" y="599186"/>
                </a:lnTo>
                <a:lnTo>
                  <a:pt x="1174750" y="595630"/>
                </a:lnTo>
                <a:lnTo>
                  <a:pt x="1126871" y="581025"/>
                </a:lnTo>
                <a:lnTo>
                  <a:pt x="1109306" y="575665"/>
                </a:lnTo>
                <a:lnTo>
                  <a:pt x="3408324" y="34798"/>
                </a:lnTo>
                <a:lnTo>
                  <a:pt x="2032406" y="558977"/>
                </a:lnTo>
                <a:lnTo>
                  <a:pt x="2073148" y="508635"/>
                </a:lnTo>
                <a:lnTo>
                  <a:pt x="2075307" y="505841"/>
                </a:lnTo>
                <a:lnTo>
                  <a:pt x="2074799" y="501904"/>
                </a:lnTo>
                <a:lnTo>
                  <a:pt x="2072132" y="499618"/>
                </a:lnTo>
                <a:lnTo>
                  <a:pt x="2069465" y="497459"/>
                </a:lnTo>
                <a:lnTo>
                  <a:pt x="2065401" y="497840"/>
                </a:lnTo>
                <a:lnTo>
                  <a:pt x="2063242" y="500634"/>
                </a:lnTo>
                <a:lnTo>
                  <a:pt x="2001012" y="577723"/>
                </a:lnTo>
                <a:lnTo>
                  <a:pt x="2098802" y="593979"/>
                </a:lnTo>
                <a:lnTo>
                  <a:pt x="2102231" y="594487"/>
                </a:lnTo>
                <a:lnTo>
                  <a:pt x="2105533" y="592201"/>
                </a:lnTo>
                <a:lnTo>
                  <a:pt x="2106041" y="588645"/>
                </a:lnTo>
                <a:lnTo>
                  <a:pt x="2106676" y="585216"/>
                </a:lnTo>
                <a:lnTo>
                  <a:pt x="2104263" y="581914"/>
                </a:lnTo>
                <a:lnTo>
                  <a:pt x="2100834" y="581406"/>
                </a:lnTo>
                <a:lnTo>
                  <a:pt x="2087854" y="579247"/>
                </a:lnTo>
                <a:lnTo>
                  <a:pt x="2037130" y="570814"/>
                </a:lnTo>
                <a:lnTo>
                  <a:pt x="2014982" y="579247"/>
                </a:lnTo>
                <a:lnTo>
                  <a:pt x="2020303" y="577215"/>
                </a:lnTo>
                <a:lnTo>
                  <a:pt x="2037130" y="570814"/>
                </a:lnTo>
                <a:lnTo>
                  <a:pt x="3469729" y="25031"/>
                </a:lnTo>
                <a:lnTo>
                  <a:pt x="2880271" y="549033"/>
                </a:lnTo>
                <a:lnTo>
                  <a:pt x="2900299" y="487553"/>
                </a:lnTo>
                <a:lnTo>
                  <a:pt x="2901442" y="484124"/>
                </a:lnTo>
                <a:lnTo>
                  <a:pt x="2899664" y="480568"/>
                </a:lnTo>
                <a:lnTo>
                  <a:pt x="2896235" y="479552"/>
                </a:lnTo>
                <a:lnTo>
                  <a:pt x="2892933" y="478409"/>
                </a:lnTo>
                <a:lnTo>
                  <a:pt x="2889377" y="480187"/>
                </a:lnTo>
                <a:lnTo>
                  <a:pt x="2888234" y="483489"/>
                </a:lnTo>
                <a:lnTo>
                  <a:pt x="2857500" y="577723"/>
                </a:lnTo>
                <a:lnTo>
                  <a:pt x="2875153" y="574167"/>
                </a:lnTo>
                <a:lnTo>
                  <a:pt x="2954655" y="558165"/>
                </a:lnTo>
                <a:lnTo>
                  <a:pt x="2958084" y="557530"/>
                </a:lnTo>
                <a:lnTo>
                  <a:pt x="2960243" y="554101"/>
                </a:lnTo>
                <a:lnTo>
                  <a:pt x="2958973" y="547243"/>
                </a:lnTo>
                <a:lnTo>
                  <a:pt x="2955544" y="545084"/>
                </a:lnTo>
                <a:lnTo>
                  <a:pt x="2952115" y="545719"/>
                </a:lnTo>
                <a:lnTo>
                  <a:pt x="2888742" y="558469"/>
                </a:lnTo>
                <a:lnTo>
                  <a:pt x="3498570" y="16357"/>
                </a:lnTo>
                <a:lnTo>
                  <a:pt x="3764559" y="548335"/>
                </a:lnTo>
                <a:lnTo>
                  <a:pt x="3707511" y="510921"/>
                </a:lnTo>
                <a:lnTo>
                  <a:pt x="3703574" y="511810"/>
                </a:lnTo>
                <a:lnTo>
                  <a:pt x="3701669" y="514731"/>
                </a:lnTo>
                <a:lnTo>
                  <a:pt x="3699637" y="517652"/>
                </a:lnTo>
                <a:lnTo>
                  <a:pt x="3700526" y="521589"/>
                </a:lnTo>
                <a:lnTo>
                  <a:pt x="3786378" y="577723"/>
                </a:lnTo>
                <a:lnTo>
                  <a:pt x="3786911" y="569341"/>
                </a:lnTo>
                <a:lnTo>
                  <a:pt x="3792791" y="478028"/>
                </a:lnTo>
                <a:lnTo>
                  <a:pt x="3792982" y="475361"/>
                </a:lnTo>
                <a:lnTo>
                  <a:pt x="3790315" y="472313"/>
                </a:lnTo>
                <a:lnTo>
                  <a:pt x="3786886" y="472059"/>
                </a:lnTo>
                <a:lnTo>
                  <a:pt x="3783330" y="471932"/>
                </a:lnTo>
                <a:lnTo>
                  <a:pt x="3780282" y="474599"/>
                </a:lnTo>
                <a:lnTo>
                  <a:pt x="3780155" y="478028"/>
                </a:lnTo>
                <a:lnTo>
                  <a:pt x="3775938" y="542772"/>
                </a:lnTo>
                <a:lnTo>
                  <a:pt x="3514839" y="20447"/>
                </a:lnTo>
                <a:lnTo>
                  <a:pt x="4608449" y="567321"/>
                </a:lnTo>
                <a:lnTo>
                  <a:pt x="4543933" y="571500"/>
                </a:lnTo>
                <a:lnTo>
                  <a:pt x="4540504" y="571627"/>
                </a:lnTo>
                <a:lnTo>
                  <a:pt x="4537837" y="574675"/>
                </a:lnTo>
                <a:lnTo>
                  <a:pt x="4537964" y="578231"/>
                </a:lnTo>
                <a:lnTo>
                  <a:pt x="4538218" y="581660"/>
                </a:lnTo>
                <a:lnTo>
                  <a:pt x="4541266" y="584327"/>
                </a:lnTo>
                <a:lnTo>
                  <a:pt x="4641647" y="577850"/>
                </a:lnTo>
                <a:lnTo>
                  <a:pt x="4643628" y="577723"/>
                </a:lnTo>
                <a:lnTo>
                  <a:pt x="4587494" y="491871"/>
                </a:lnTo>
                <a:lnTo>
                  <a:pt x="4583557" y="490982"/>
                </a:lnTo>
                <a:lnTo>
                  <a:pt x="4580636" y="493014"/>
                </a:lnTo>
                <a:lnTo>
                  <a:pt x="4577715" y="494919"/>
                </a:lnTo>
                <a:lnTo>
                  <a:pt x="4576826" y="498856"/>
                </a:lnTo>
                <a:lnTo>
                  <a:pt x="4578858" y="501777"/>
                </a:lnTo>
                <a:lnTo>
                  <a:pt x="4614278" y="555942"/>
                </a:lnTo>
                <a:lnTo>
                  <a:pt x="3561588" y="29603"/>
                </a:lnTo>
                <a:lnTo>
                  <a:pt x="5535765" y="574243"/>
                </a:lnTo>
                <a:lnTo>
                  <a:pt x="5469890" y="591693"/>
                </a:lnTo>
                <a:lnTo>
                  <a:pt x="5467858" y="595249"/>
                </a:lnTo>
                <a:lnTo>
                  <a:pt x="5468747" y="598551"/>
                </a:lnTo>
                <a:lnTo>
                  <a:pt x="5469636" y="601980"/>
                </a:lnTo>
                <a:lnTo>
                  <a:pt x="5473192" y="604012"/>
                </a:lnTo>
                <a:lnTo>
                  <a:pt x="5561825" y="580517"/>
                </a:lnTo>
                <a:lnTo>
                  <a:pt x="5572379" y="577723"/>
                </a:lnTo>
                <a:lnTo>
                  <a:pt x="5503164" y="506857"/>
                </a:lnTo>
                <a:lnTo>
                  <a:pt x="5500624" y="504317"/>
                </a:lnTo>
                <a:lnTo>
                  <a:pt x="5496687" y="504317"/>
                </a:lnTo>
                <a:lnTo>
                  <a:pt x="5491607" y="509143"/>
                </a:lnTo>
                <a:lnTo>
                  <a:pt x="5491607" y="513207"/>
                </a:lnTo>
                <a:lnTo>
                  <a:pt x="5494020" y="515747"/>
                </a:lnTo>
                <a:lnTo>
                  <a:pt x="5539194" y="562051"/>
                </a:lnTo>
                <a:lnTo>
                  <a:pt x="3661880" y="44170"/>
                </a:lnTo>
                <a:lnTo>
                  <a:pt x="6393002" y="577049"/>
                </a:lnTo>
                <a:lnTo>
                  <a:pt x="6331839" y="598297"/>
                </a:lnTo>
                <a:lnTo>
                  <a:pt x="6328537" y="599567"/>
                </a:lnTo>
                <a:lnTo>
                  <a:pt x="6326759" y="603123"/>
                </a:lnTo>
                <a:lnTo>
                  <a:pt x="6329045" y="609727"/>
                </a:lnTo>
                <a:lnTo>
                  <a:pt x="6332728" y="611505"/>
                </a:lnTo>
                <a:lnTo>
                  <a:pt x="6418694" y="581533"/>
                </a:lnTo>
                <a:lnTo>
                  <a:pt x="6429629" y="577723"/>
                </a:lnTo>
                <a:lnTo>
                  <a:pt x="6355207" y="512318"/>
                </a:lnTo>
                <a:lnTo>
                  <a:pt x="6352540" y="510032"/>
                </a:lnTo>
                <a:lnTo>
                  <a:pt x="6348476" y="510286"/>
                </a:lnTo>
                <a:lnTo>
                  <a:pt x="6346190" y="512953"/>
                </a:lnTo>
                <a:lnTo>
                  <a:pt x="6343904" y="515493"/>
                </a:lnTo>
                <a:lnTo>
                  <a:pt x="6344158" y="519557"/>
                </a:lnTo>
                <a:lnTo>
                  <a:pt x="6346825" y="521843"/>
                </a:lnTo>
                <a:lnTo>
                  <a:pt x="6395326" y="564578"/>
                </a:lnTo>
                <a:lnTo>
                  <a:pt x="3812133" y="60540"/>
                </a:lnTo>
                <a:lnTo>
                  <a:pt x="7178611" y="578548"/>
                </a:lnTo>
                <a:lnTo>
                  <a:pt x="7118604" y="602234"/>
                </a:lnTo>
                <a:lnTo>
                  <a:pt x="7115302" y="603504"/>
                </a:lnTo>
                <a:lnTo>
                  <a:pt x="7113651" y="607187"/>
                </a:lnTo>
                <a:lnTo>
                  <a:pt x="7115048" y="610489"/>
                </a:lnTo>
                <a:lnTo>
                  <a:pt x="7116318" y="613791"/>
                </a:lnTo>
                <a:lnTo>
                  <a:pt x="7120001" y="615315"/>
                </a:lnTo>
                <a:lnTo>
                  <a:pt x="7204088" y="582168"/>
                </a:lnTo>
                <a:lnTo>
                  <a:pt x="7215378" y="577723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27" name="object 27"/>
          <p:cNvGraphicFramePr>
            <a:graphicFrameLocks noGrp="1"/>
          </p:cNvGraphicFramePr>
          <p:nvPr/>
        </p:nvGraphicFramePr>
        <p:xfrm>
          <a:off x="7607934" y="4580890"/>
          <a:ext cx="767712" cy="1097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59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59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59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X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158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O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8" name="object 28"/>
          <p:cNvGraphicFramePr>
            <a:graphicFrameLocks noGrp="1"/>
          </p:cNvGraphicFramePr>
          <p:nvPr/>
        </p:nvGraphicFramePr>
        <p:xfrm>
          <a:off x="4803775" y="4580890"/>
          <a:ext cx="2712718" cy="1097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5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5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1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57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857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857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111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794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971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794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X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7048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O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X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699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X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O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9" name="object 29"/>
          <p:cNvGraphicFramePr>
            <a:graphicFrameLocks noGrp="1"/>
          </p:cNvGraphicFramePr>
          <p:nvPr/>
        </p:nvGraphicFramePr>
        <p:xfrm>
          <a:off x="3875024" y="4580890"/>
          <a:ext cx="786765" cy="1097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22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2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2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 marL="5588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X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0" name="object 30"/>
          <p:cNvGraphicFramePr>
            <a:graphicFrameLocks noGrp="1"/>
          </p:cNvGraphicFramePr>
          <p:nvPr/>
        </p:nvGraphicFramePr>
        <p:xfrm>
          <a:off x="2803526" y="4580890"/>
          <a:ext cx="910589" cy="1097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35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3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35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spcBef>
                          <a:spcPts val="270"/>
                        </a:spcBef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O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2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8699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X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1" name="object 31"/>
          <p:cNvGraphicFramePr>
            <a:graphicFrameLocks noGrp="1"/>
          </p:cNvGraphicFramePr>
          <p:nvPr/>
        </p:nvGraphicFramePr>
        <p:xfrm>
          <a:off x="8518525" y="4606672"/>
          <a:ext cx="1717672" cy="10966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22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2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22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63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8638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8638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4F81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X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800" b="1" dirty="0">
                          <a:latin typeface="Calibri"/>
                          <a:cs typeface="Calibri"/>
                        </a:rPr>
                        <a:t>X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D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1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2032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O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  <a:spcBef>
                          <a:spcPts val="29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O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C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2" name="object 32"/>
          <p:cNvSpPr/>
          <p:nvPr/>
        </p:nvSpPr>
        <p:spPr>
          <a:xfrm>
            <a:off x="3238500" y="3994276"/>
            <a:ext cx="5572760" cy="614680"/>
          </a:xfrm>
          <a:custGeom>
            <a:avLst/>
            <a:gdLst/>
            <a:ahLst/>
            <a:cxnLst/>
            <a:rect l="l" t="t" r="r" b="b"/>
            <a:pathLst>
              <a:path w="5572759" h="614679">
                <a:moveTo>
                  <a:pt x="3430016" y="12446"/>
                </a:moveTo>
                <a:lnTo>
                  <a:pt x="3427984" y="0"/>
                </a:lnTo>
                <a:lnTo>
                  <a:pt x="34429" y="565619"/>
                </a:lnTo>
                <a:lnTo>
                  <a:pt x="84328" y="524129"/>
                </a:lnTo>
                <a:lnTo>
                  <a:pt x="86995" y="521970"/>
                </a:lnTo>
                <a:lnTo>
                  <a:pt x="87376" y="517906"/>
                </a:lnTo>
                <a:lnTo>
                  <a:pt x="85090" y="515239"/>
                </a:lnTo>
                <a:lnTo>
                  <a:pt x="82931" y="512572"/>
                </a:lnTo>
                <a:lnTo>
                  <a:pt x="78867" y="512191"/>
                </a:lnTo>
                <a:lnTo>
                  <a:pt x="76200" y="514350"/>
                </a:lnTo>
                <a:lnTo>
                  <a:pt x="0" y="577723"/>
                </a:lnTo>
                <a:lnTo>
                  <a:pt x="95885" y="614172"/>
                </a:lnTo>
                <a:lnTo>
                  <a:pt x="99568" y="612521"/>
                </a:lnTo>
                <a:lnTo>
                  <a:pt x="102108" y="605917"/>
                </a:lnTo>
                <a:lnTo>
                  <a:pt x="100457" y="602234"/>
                </a:lnTo>
                <a:lnTo>
                  <a:pt x="97155" y="601091"/>
                </a:lnTo>
                <a:lnTo>
                  <a:pt x="46685" y="581914"/>
                </a:lnTo>
                <a:lnTo>
                  <a:pt x="36512" y="578053"/>
                </a:lnTo>
                <a:lnTo>
                  <a:pt x="13335" y="581914"/>
                </a:lnTo>
                <a:lnTo>
                  <a:pt x="21704" y="580517"/>
                </a:lnTo>
                <a:lnTo>
                  <a:pt x="36512" y="578053"/>
                </a:lnTo>
                <a:lnTo>
                  <a:pt x="3430016" y="12446"/>
                </a:lnTo>
                <a:close/>
              </a:path>
              <a:path w="5572759" h="614679">
                <a:moveTo>
                  <a:pt x="5572379" y="577723"/>
                </a:moveTo>
                <a:lnTo>
                  <a:pt x="5503164" y="506857"/>
                </a:lnTo>
                <a:lnTo>
                  <a:pt x="5500624" y="504317"/>
                </a:lnTo>
                <a:lnTo>
                  <a:pt x="5496687" y="504317"/>
                </a:lnTo>
                <a:lnTo>
                  <a:pt x="5491607" y="509143"/>
                </a:lnTo>
                <a:lnTo>
                  <a:pt x="5491607" y="513207"/>
                </a:lnTo>
                <a:lnTo>
                  <a:pt x="5494020" y="515747"/>
                </a:lnTo>
                <a:lnTo>
                  <a:pt x="5539194" y="562051"/>
                </a:lnTo>
                <a:lnTo>
                  <a:pt x="3502279" y="127"/>
                </a:lnTo>
                <a:lnTo>
                  <a:pt x="3500628" y="6197"/>
                </a:lnTo>
                <a:lnTo>
                  <a:pt x="3500488" y="6299"/>
                </a:lnTo>
                <a:lnTo>
                  <a:pt x="3500259" y="6032"/>
                </a:lnTo>
                <a:lnTo>
                  <a:pt x="3498850" y="0"/>
                </a:lnTo>
                <a:lnTo>
                  <a:pt x="3497478" y="330"/>
                </a:lnTo>
                <a:lnTo>
                  <a:pt x="3496932" y="457"/>
                </a:lnTo>
                <a:lnTo>
                  <a:pt x="1105027" y="563333"/>
                </a:lnTo>
                <a:lnTo>
                  <a:pt x="1095883" y="572020"/>
                </a:lnTo>
                <a:lnTo>
                  <a:pt x="1099223" y="568833"/>
                </a:lnTo>
                <a:lnTo>
                  <a:pt x="1105027" y="563333"/>
                </a:lnTo>
                <a:lnTo>
                  <a:pt x="1154557" y="516255"/>
                </a:lnTo>
                <a:lnTo>
                  <a:pt x="1154684" y="512318"/>
                </a:lnTo>
                <a:lnTo>
                  <a:pt x="1149858" y="507238"/>
                </a:lnTo>
                <a:lnTo>
                  <a:pt x="1145794" y="507111"/>
                </a:lnTo>
                <a:lnTo>
                  <a:pt x="1071372" y="577723"/>
                </a:lnTo>
                <a:lnTo>
                  <a:pt x="1166114" y="606679"/>
                </a:lnTo>
                <a:lnTo>
                  <a:pt x="1169416" y="607822"/>
                </a:lnTo>
                <a:lnTo>
                  <a:pt x="1172972" y="605917"/>
                </a:lnTo>
                <a:lnTo>
                  <a:pt x="1173988" y="602488"/>
                </a:lnTo>
                <a:lnTo>
                  <a:pt x="1175004" y="599186"/>
                </a:lnTo>
                <a:lnTo>
                  <a:pt x="1173226" y="595630"/>
                </a:lnTo>
                <a:lnTo>
                  <a:pt x="1125347" y="581025"/>
                </a:lnTo>
                <a:lnTo>
                  <a:pt x="1107782" y="575665"/>
                </a:lnTo>
                <a:lnTo>
                  <a:pt x="3406800" y="34798"/>
                </a:lnTo>
                <a:lnTo>
                  <a:pt x="2030844" y="559003"/>
                </a:lnTo>
                <a:lnTo>
                  <a:pt x="2073783" y="505841"/>
                </a:lnTo>
                <a:lnTo>
                  <a:pt x="2073275" y="501904"/>
                </a:lnTo>
                <a:lnTo>
                  <a:pt x="2070608" y="499618"/>
                </a:lnTo>
                <a:lnTo>
                  <a:pt x="2067941" y="497459"/>
                </a:lnTo>
                <a:lnTo>
                  <a:pt x="2063877" y="497840"/>
                </a:lnTo>
                <a:lnTo>
                  <a:pt x="2061718" y="500634"/>
                </a:lnTo>
                <a:lnTo>
                  <a:pt x="1999488" y="577723"/>
                </a:lnTo>
                <a:lnTo>
                  <a:pt x="2097278" y="593979"/>
                </a:lnTo>
                <a:lnTo>
                  <a:pt x="2100707" y="594487"/>
                </a:lnTo>
                <a:lnTo>
                  <a:pt x="2104009" y="592201"/>
                </a:lnTo>
                <a:lnTo>
                  <a:pt x="2104517" y="588645"/>
                </a:lnTo>
                <a:lnTo>
                  <a:pt x="2105152" y="585216"/>
                </a:lnTo>
                <a:lnTo>
                  <a:pt x="2102739" y="581914"/>
                </a:lnTo>
                <a:lnTo>
                  <a:pt x="2099310" y="581406"/>
                </a:lnTo>
                <a:lnTo>
                  <a:pt x="2086330" y="579247"/>
                </a:lnTo>
                <a:lnTo>
                  <a:pt x="2035606" y="570814"/>
                </a:lnTo>
                <a:lnTo>
                  <a:pt x="2013458" y="579247"/>
                </a:lnTo>
                <a:lnTo>
                  <a:pt x="2018779" y="577215"/>
                </a:lnTo>
                <a:lnTo>
                  <a:pt x="2035606" y="570814"/>
                </a:lnTo>
                <a:lnTo>
                  <a:pt x="3470872" y="24015"/>
                </a:lnTo>
                <a:lnTo>
                  <a:pt x="2880271" y="549033"/>
                </a:lnTo>
                <a:lnTo>
                  <a:pt x="2900299" y="487553"/>
                </a:lnTo>
                <a:lnTo>
                  <a:pt x="2901442" y="484124"/>
                </a:lnTo>
                <a:lnTo>
                  <a:pt x="2899664" y="480568"/>
                </a:lnTo>
                <a:lnTo>
                  <a:pt x="2896235" y="479552"/>
                </a:lnTo>
                <a:lnTo>
                  <a:pt x="2892933" y="478409"/>
                </a:lnTo>
                <a:lnTo>
                  <a:pt x="2889377" y="480187"/>
                </a:lnTo>
                <a:lnTo>
                  <a:pt x="2888234" y="483489"/>
                </a:lnTo>
                <a:lnTo>
                  <a:pt x="2857500" y="577723"/>
                </a:lnTo>
                <a:lnTo>
                  <a:pt x="2875153" y="574167"/>
                </a:lnTo>
                <a:lnTo>
                  <a:pt x="2954655" y="558165"/>
                </a:lnTo>
                <a:lnTo>
                  <a:pt x="2958084" y="557530"/>
                </a:lnTo>
                <a:lnTo>
                  <a:pt x="2960243" y="554101"/>
                </a:lnTo>
                <a:lnTo>
                  <a:pt x="2958973" y="547243"/>
                </a:lnTo>
                <a:lnTo>
                  <a:pt x="2955544" y="545084"/>
                </a:lnTo>
                <a:lnTo>
                  <a:pt x="2952115" y="545719"/>
                </a:lnTo>
                <a:lnTo>
                  <a:pt x="2888742" y="558469"/>
                </a:lnTo>
                <a:lnTo>
                  <a:pt x="3498570" y="16357"/>
                </a:lnTo>
                <a:lnTo>
                  <a:pt x="3764559" y="548335"/>
                </a:lnTo>
                <a:lnTo>
                  <a:pt x="3707511" y="510921"/>
                </a:lnTo>
                <a:lnTo>
                  <a:pt x="3703574" y="511810"/>
                </a:lnTo>
                <a:lnTo>
                  <a:pt x="3701669" y="514731"/>
                </a:lnTo>
                <a:lnTo>
                  <a:pt x="3699637" y="517652"/>
                </a:lnTo>
                <a:lnTo>
                  <a:pt x="3700526" y="521589"/>
                </a:lnTo>
                <a:lnTo>
                  <a:pt x="3786378" y="577723"/>
                </a:lnTo>
                <a:lnTo>
                  <a:pt x="3786911" y="569341"/>
                </a:lnTo>
                <a:lnTo>
                  <a:pt x="3792791" y="478028"/>
                </a:lnTo>
                <a:lnTo>
                  <a:pt x="3792982" y="475361"/>
                </a:lnTo>
                <a:lnTo>
                  <a:pt x="3790315" y="472313"/>
                </a:lnTo>
                <a:lnTo>
                  <a:pt x="3786886" y="472059"/>
                </a:lnTo>
                <a:lnTo>
                  <a:pt x="3783330" y="471932"/>
                </a:lnTo>
                <a:lnTo>
                  <a:pt x="3780282" y="474599"/>
                </a:lnTo>
                <a:lnTo>
                  <a:pt x="3780155" y="478028"/>
                </a:lnTo>
                <a:lnTo>
                  <a:pt x="3775938" y="542772"/>
                </a:lnTo>
                <a:lnTo>
                  <a:pt x="3514839" y="20447"/>
                </a:lnTo>
                <a:lnTo>
                  <a:pt x="4608665" y="567296"/>
                </a:lnTo>
                <a:lnTo>
                  <a:pt x="4543933" y="571500"/>
                </a:lnTo>
                <a:lnTo>
                  <a:pt x="4540504" y="571627"/>
                </a:lnTo>
                <a:lnTo>
                  <a:pt x="4537837" y="574675"/>
                </a:lnTo>
                <a:lnTo>
                  <a:pt x="4537964" y="578231"/>
                </a:lnTo>
                <a:lnTo>
                  <a:pt x="4538218" y="581660"/>
                </a:lnTo>
                <a:lnTo>
                  <a:pt x="4541266" y="584327"/>
                </a:lnTo>
                <a:lnTo>
                  <a:pt x="4643628" y="577723"/>
                </a:lnTo>
                <a:lnTo>
                  <a:pt x="4587494" y="491871"/>
                </a:lnTo>
                <a:lnTo>
                  <a:pt x="4583557" y="490982"/>
                </a:lnTo>
                <a:lnTo>
                  <a:pt x="4580636" y="493014"/>
                </a:lnTo>
                <a:lnTo>
                  <a:pt x="4577715" y="494919"/>
                </a:lnTo>
                <a:lnTo>
                  <a:pt x="4576826" y="498856"/>
                </a:lnTo>
                <a:lnTo>
                  <a:pt x="4578858" y="501777"/>
                </a:lnTo>
                <a:lnTo>
                  <a:pt x="4614278" y="555942"/>
                </a:lnTo>
                <a:lnTo>
                  <a:pt x="3561588" y="29603"/>
                </a:lnTo>
                <a:lnTo>
                  <a:pt x="5535765" y="574243"/>
                </a:lnTo>
                <a:lnTo>
                  <a:pt x="5469890" y="591693"/>
                </a:lnTo>
                <a:lnTo>
                  <a:pt x="5467858" y="595249"/>
                </a:lnTo>
                <a:lnTo>
                  <a:pt x="5468747" y="598551"/>
                </a:lnTo>
                <a:lnTo>
                  <a:pt x="5469636" y="601980"/>
                </a:lnTo>
                <a:lnTo>
                  <a:pt x="5473192" y="604012"/>
                </a:lnTo>
                <a:lnTo>
                  <a:pt x="5561825" y="580517"/>
                </a:lnTo>
                <a:lnTo>
                  <a:pt x="5572379" y="577723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6737859" y="3994278"/>
            <a:ext cx="2930525" cy="611505"/>
          </a:xfrm>
          <a:custGeom>
            <a:avLst/>
            <a:gdLst/>
            <a:ahLst/>
            <a:cxnLst/>
            <a:rect l="l" t="t" r="r" b="b"/>
            <a:pathLst>
              <a:path w="2930525" h="611504">
                <a:moveTo>
                  <a:pt x="2893646" y="577038"/>
                </a:moveTo>
                <a:lnTo>
                  <a:pt x="2832481" y="598297"/>
                </a:lnTo>
                <a:lnTo>
                  <a:pt x="2829178" y="599567"/>
                </a:lnTo>
                <a:lnTo>
                  <a:pt x="2827400" y="603123"/>
                </a:lnTo>
                <a:lnTo>
                  <a:pt x="2829687" y="609727"/>
                </a:lnTo>
                <a:lnTo>
                  <a:pt x="2833369" y="611505"/>
                </a:lnTo>
                <a:lnTo>
                  <a:pt x="2919342" y="581533"/>
                </a:lnTo>
                <a:lnTo>
                  <a:pt x="2916682" y="581533"/>
                </a:lnTo>
                <a:lnTo>
                  <a:pt x="2893646" y="577038"/>
                </a:lnTo>
                <a:close/>
              </a:path>
              <a:path w="2930525" h="611504">
                <a:moveTo>
                  <a:pt x="2905458" y="572933"/>
                </a:moveTo>
                <a:lnTo>
                  <a:pt x="2893646" y="577038"/>
                </a:lnTo>
                <a:lnTo>
                  <a:pt x="2916682" y="581533"/>
                </a:lnTo>
                <a:lnTo>
                  <a:pt x="2916952" y="580136"/>
                </a:lnTo>
                <a:lnTo>
                  <a:pt x="2913634" y="580136"/>
                </a:lnTo>
                <a:lnTo>
                  <a:pt x="2905458" y="572933"/>
                </a:lnTo>
                <a:close/>
              </a:path>
              <a:path w="2930525" h="611504">
                <a:moveTo>
                  <a:pt x="2853182" y="510031"/>
                </a:moveTo>
                <a:lnTo>
                  <a:pt x="2849117" y="510286"/>
                </a:lnTo>
                <a:lnTo>
                  <a:pt x="2846832" y="512953"/>
                </a:lnTo>
                <a:lnTo>
                  <a:pt x="2844545" y="515493"/>
                </a:lnTo>
                <a:lnTo>
                  <a:pt x="2844799" y="519556"/>
                </a:lnTo>
                <a:lnTo>
                  <a:pt x="2847466" y="521843"/>
                </a:lnTo>
                <a:lnTo>
                  <a:pt x="2895971" y="564574"/>
                </a:lnTo>
                <a:lnTo>
                  <a:pt x="2919094" y="569087"/>
                </a:lnTo>
                <a:lnTo>
                  <a:pt x="2916682" y="581533"/>
                </a:lnTo>
                <a:lnTo>
                  <a:pt x="2919342" y="581533"/>
                </a:lnTo>
                <a:lnTo>
                  <a:pt x="2930270" y="577723"/>
                </a:lnTo>
                <a:lnTo>
                  <a:pt x="2855848" y="512318"/>
                </a:lnTo>
                <a:lnTo>
                  <a:pt x="2853182" y="510031"/>
                </a:lnTo>
                <a:close/>
              </a:path>
              <a:path w="2930525" h="611504">
                <a:moveTo>
                  <a:pt x="2915792" y="569341"/>
                </a:moveTo>
                <a:lnTo>
                  <a:pt x="2905458" y="572933"/>
                </a:lnTo>
                <a:lnTo>
                  <a:pt x="2913634" y="580136"/>
                </a:lnTo>
                <a:lnTo>
                  <a:pt x="2915792" y="569341"/>
                </a:lnTo>
                <a:close/>
              </a:path>
              <a:path w="2930525" h="611504">
                <a:moveTo>
                  <a:pt x="2919045" y="569341"/>
                </a:moveTo>
                <a:lnTo>
                  <a:pt x="2915792" y="569341"/>
                </a:lnTo>
                <a:lnTo>
                  <a:pt x="2913634" y="580136"/>
                </a:lnTo>
                <a:lnTo>
                  <a:pt x="2916952" y="580136"/>
                </a:lnTo>
                <a:lnTo>
                  <a:pt x="2919045" y="569341"/>
                </a:lnTo>
                <a:close/>
              </a:path>
              <a:path w="2930525" h="611504">
                <a:moveTo>
                  <a:pt x="2539" y="0"/>
                </a:moveTo>
                <a:lnTo>
                  <a:pt x="0" y="12446"/>
                </a:lnTo>
                <a:lnTo>
                  <a:pt x="2893646" y="577038"/>
                </a:lnTo>
                <a:lnTo>
                  <a:pt x="2905458" y="572933"/>
                </a:lnTo>
                <a:lnTo>
                  <a:pt x="2895971" y="564574"/>
                </a:lnTo>
                <a:lnTo>
                  <a:pt x="2539" y="0"/>
                </a:lnTo>
                <a:close/>
              </a:path>
              <a:path w="2930525" h="611504">
                <a:moveTo>
                  <a:pt x="2895971" y="564574"/>
                </a:moveTo>
                <a:lnTo>
                  <a:pt x="2905458" y="572933"/>
                </a:lnTo>
                <a:lnTo>
                  <a:pt x="2915792" y="569341"/>
                </a:lnTo>
                <a:lnTo>
                  <a:pt x="2919045" y="569341"/>
                </a:lnTo>
                <a:lnTo>
                  <a:pt x="2919094" y="569087"/>
                </a:lnTo>
                <a:lnTo>
                  <a:pt x="2895971" y="564574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E6A378-0C43-7643-DFE8-69C49348F5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987" y="1276349"/>
            <a:ext cx="8582025" cy="4686301"/>
          </a:xfrm>
          <a:prstGeom prst="rect">
            <a:avLst/>
          </a:prstGeom>
        </p:spPr>
      </p:pic>
      <p:sp>
        <p:nvSpPr>
          <p:cNvPr id="4" name="object 2">
            <a:extLst>
              <a:ext uri="{FF2B5EF4-FFF2-40B4-BE49-F238E27FC236}">
                <a16:creationId xmlns:a16="http://schemas.microsoft.com/office/drawing/2014/main" id="{9BD5DE79-201A-1AB2-5C57-A4893D97A6AC}"/>
              </a:ext>
            </a:extLst>
          </p:cNvPr>
          <p:cNvSpPr txBox="1">
            <a:spLocks/>
          </p:cNvSpPr>
          <p:nvPr/>
        </p:nvSpPr>
        <p:spPr>
          <a:xfrm>
            <a:off x="1625346" y="47354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lang="en-US" b="1" spc="-270">
                <a:solidFill>
                  <a:schemeClr val="bg1"/>
                </a:solidFill>
              </a:rPr>
              <a:t>Example:</a:t>
            </a:r>
            <a:r>
              <a:rPr lang="en-US" b="1" spc="-625">
                <a:solidFill>
                  <a:schemeClr val="bg1"/>
                </a:solidFill>
              </a:rPr>
              <a:t> </a:t>
            </a:r>
            <a:r>
              <a:rPr lang="en-US" b="1" spc="-280">
                <a:solidFill>
                  <a:schemeClr val="bg1"/>
                </a:solidFill>
              </a:rPr>
              <a:t>Mechanical</a:t>
            </a:r>
            <a:r>
              <a:rPr lang="en-US" b="1" spc="-625">
                <a:solidFill>
                  <a:schemeClr val="bg1"/>
                </a:solidFill>
              </a:rPr>
              <a:t>  </a:t>
            </a:r>
            <a:r>
              <a:rPr lang="en-US" b="1" spc="-250">
                <a:solidFill>
                  <a:schemeClr val="bg1"/>
                </a:solidFill>
              </a:rPr>
              <a:t>Fault</a:t>
            </a:r>
            <a:r>
              <a:rPr lang="en-US" b="1" spc="-625">
                <a:solidFill>
                  <a:schemeClr val="bg1"/>
                </a:solidFill>
              </a:rPr>
              <a:t>  </a:t>
            </a:r>
            <a:r>
              <a:rPr lang="en-US" b="1" spc="-290">
                <a:solidFill>
                  <a:schemeClr val="bg1"/>
                </a:solidFill>
              </a:rPr>
              <a:t>Diagnosing</a:t>
            </a:r>
            <a:endParaRPr lang="en-US" b="1" spc="-29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2434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590675" y="0"/>
            <a:ext cx="6486525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10" dirty="0">
                <a:solidFill>
                  <a:schemeClr val="bg1"/>
                </a:solidFill>
              </a:rPr>
              <a:t>How</a:t>
            </a:r>
            <a:r>
              <a:rPr b="1" spc="-615" dirty="0">
                <a:solidFill>
                  <a:schemeClr val="bg1"/>
                </a:solidFill>
              </a:rPr>
              <a:t> </a:t>
            </a:r>
            <a:r>
              <a:rPr lang="en-US" b="1" spc="-615" dirty="0">
                <a:solidFill>
                  <a:schemeClr val="bg1"/>
                </a:solidFill>
              </a:rPr>
              <a:t> </a:t>
            </a:r>
            <a:r>
              <a:rPr b="1" spc="-250" dirty="0">
                <a:solidFill>
                  <a:schemeClr val="bg1"/>
                </a:solidFill>
              </a:rPr>
              <a:t>human</a:t>
            </a:r>
            <a:r>
              <a:rPr lang="en-US" b="1" spc="-250" dirty="0">
                <a:solidFill>
                  <a:schemeClr val="bg1"/>
                </a:solidFill>
              </a:rPr>
              <a:t> </a:t>
            </a:r>
            <a:r>
              <a:rPr b="1" spc="-625" dirty="0">
                <a:solidFill>
                  <a:schemeClr val="bg1"/>
                </a:solidFill>
              </a:rPr>
              <a:t> </a:t>
            </a:r>
            <a:r>
              <a:rPr b="1" spc="-260" dirty="0">
                <a:solidFill>
                  <a:schemeClr val="bg1"/>
                </a:solidFill>
              </a:rPr>
              <a:t>beings</a:t>
            </a:r>
            <a:r>
              <a:rPr b="1" spc="-615" dirty="0">
                <a:solidFill>
                  <a:schemeClr val="bg1"/>
                </a:solidFill>
              </a:rPr>
              <a:t> </a:t>
            </a:r>
            <a:r>
              <a:rPr lang="en-US" b="1" spc="-615" dirty="0">
                <a:solidFill>
                  <a:schemeClr val="bg1"/>
                </a:solidFill>
              </a:rPr>
              <a:t> </a:t>
            </a:r>
            <a:r>
              <a:rPr b="1" spc="-265" dirty="0">
                <a:solidFill>
                  <a:schemeClr val="bg1"/>
                </a:solidFill>
              </a:rPr>
              <a:t>think?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4294967295"/>
          </p:nvPr>
        </p:nvSpPr>
        <p:spPr>
          <a:xfrm>
            <a:off x="1676400" y="1825625"/>
            <a:ext cx="10515600" cy="3881438"/>
          </a:xfrm>
          <a:prstGeom prst="rect">
            <a:avLst/>
          </a:prstGeom>
        </p:spPr>
        <p:txBody>
          <a:bodyPr vert="horz" wrap="square" lIns="0" tIns="196215" rIns="0" bIns="0" rtlCol="0">
            <a:spAutoFit/>
          </a:bodyPr>
          <a:lstStyle/>
          <a:p>
            <a:pPr marL="356870" indent="-342265">
              <a:lnSpc>
                <a:spcPct val="100000"/>
              </a:lnSpc>
              <a:spcBef>
                <a:spcPts val="1545"/>
              </a:spcBef>
              <a:buFont typeface="Arial"/>
              <a:buChar char="•"/>
              <a:tabLst>
                <a:tab pos="357505" algn="l"/>
                <a:tab pos="1506855" algn="l"/>
                <a:tab pos="2558415" algn="l"/>
                <a:tab pos="3127375" algn="l"/>
                <a:tab pos="3797935" algn="l"/>
                <a:tab pos="4858385" algn="l"/>
                <a:tab pos="5520690" algn="l"/>
                <a:tab pos="6511290" algn="l"/>
                <a:tab pos="7381240" algn="l"/>
              </a:tabLst>
            </a:pPr>
            <a:r>
              <a:rPr sz="2400" spc="-10" dirty="0">
                <a:latin typeface="Calibri"/>
                <a:cs typeface="Calibri"/>
              </a:rPr>
              <a:t>Human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beings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do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not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search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the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entire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state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space</a:t>
            </a:r>
            <a:endParaRPr sz="2400" dirty="0">
              <a:latin typeface="Calibri"/>
              <a:cs typeface="Calibri"/>
            </a:endParaRPr>
          </a:p>
          <a:p>
            <a:pPr marL="356870">
              <a:lnSpc>
                <a:spcPct val="100000"/>
              </a:lnSpc>
              <a:spcBef>
                <a:spcPts val="1445"/>
              </a:spcBef>
            </a:pPr>
            <a:r>
              <a:rPr sz="2400" dirty="0">
                <a:latin typeface="Calibri"/>
                <a:cs typeface="Calibri"/>
              </a:rPr>
              <a:t>(</a:t>
            </a:r>
            <a:r>
              <a:rPr sz="2400" i="1" dirty="0">
                <a:latin typeface="Calibri"/>
                <a:cs typeface="Calibri"/>
              </a:rPr>
              <a:t>exhaustive</a:t>
            </a:r>
            <a:r>
              <a:rPr sz="2400" i="1" spc="-15" dirty="0">
                <a:latin typeface="Calibri"/>
                <a:cs typeface="Calibri"/>
              </a:rPr>
              <a:t> </a:t>
            </a:r>
            <a:r>
              <a:rPr sz="2400" i="1" spc="-10" dirty="0">
                <a:latin typeface="Calibri"/>
                <a:cs typeface="Calibri"/>
              </a:rPr>
              <a:t>search</a:t>
            </a:r>
            <a:r>
              <a:rPr sz="2400" spc="-10" dirty="0">
                <a:latin typeface="Calibri"/>
                <a:cs typeface="Calibri"/>
              </a:rPr>
              <a:t>).</a:t>
            </a:r>
            <a:endParaRPr sz="2400" dirty="0">
              <a:latin typeface="Calibri"/>
              <a:cs typeface="Calibri"/>
            </a:endParaRPr>
          </a:p>
          <a:p>
            <a:pPr marL="356870" marR="6350" indent="-342900">
              <a:lnSpc>
                <a:spcPts val="4320"/>
              </a:lnSpc>
              <a:spcBef>
                <a:spcPts val="380"/>
              </a:spcBef>
              <a:buFont typeface="Arial"/>
              <a:buChar char="•"/>
              <a:tabLst>
                <a:tab pos="357505" algn="l"/>
              </a:tabLst>
            </a:pPr>
            <a:r>
              <a:rPr sz="2400" dirty="0">
                <a:latin typeface="Calibri"/>
                <a:cs typeface="Calibri"/>
              </a:rPr>
              <a:t>Only</a:t>
            </a:r>
            <a:r>
              <a:rPr sz="2400" spc="3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alternatives</a:t>
            </a:r>
            <a:r>
              <a:rPr sz="2400" spc="3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that</a:t>
            </a:r>
            <a:r>
              <a:rPr sz="2400" spc="3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experience</a:t>
            </a:r>
            <a:r>
              <a:rPr sz="2400" spc="3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has</a:t>
            </a:r>
            <a:r>
              <a:rPr sz="2400" spc="3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shown</a:t>
            </a:r>
            <a:r>
              <a:rPr sz="2400" spc="3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3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</a:t>
            </a:r>
            <a:r>
              <a:rPr sz="2400" spc="35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effective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10" dirty="0">
                <a:latin typeface="Calibri"/>
                <a:cs typeface="Calibri"/>
              </a:rPr>
              <a:t> explored.</a:t>
            </a:r>
            <a:endParaRPr sz="2400" dirty="0">
              <a:latin typeface="Calibri"/>
              <a:cs typeface="Calibri"/>
            </a:endParaRPr>
          </a:p>
          <a:p>
            <a:pPr marL="356870" marR="5080" indent="-342900">
              <a:lnSpc>
                <a:spcPts val="4320"/>
              </a:lnSpc>
              <a:spcBef>
                <a:spcPts val="5"/>
              </a:spcBef>
              <a:buFont typeface="Arial"/>
              <a:buChar char="•"/>
              <a:tabLst>
                <a:tab pos="357505" algn="l"/>
                <a:tab pos="1401445" algn="l"/>
                <a:tab pos="2596515" algn="l"/>
                <a:tab pos="3599815" algn="l"/>
                <a:tab pos="3931920" algn="l"/>
                <a:tab pos="4811395" algn="l"/>
                <a:tab pos="5274945" algn="l"/>
                <a:tab pos="6830059" algn="l"/>
                <a:tab pos="7579359" algn="l"/>
              </a:tabLst>
            </a:pPr>
            <a:r>
              <a:rPr sz="2400" spc="-10" dirty="0">
                <a:latin typeface="Calibri"/>
                <a:cs typeface="Calibri"/>
              </a:rPr>
              <a:t>Human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problem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solving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is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based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on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judgmental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rules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0" dirty="0">
                <a:latin typeface="Calibri"/>
                <a:cs typeface="Calibri"/>
              </a:rPr>
              <a:t>that </a:t>
            </a:r>
            <a:r>
              <a:rPr sz="2400" dirty="0">
                <a:latin typeface="Calibri"/>
                <a:cs typeface="Calibri"/>
              </a:rPr>
              <a:t>limit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exploration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search space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those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portions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10" dirty="0">
                <a:latin typeface="Calibri"/>
                <a:cs typeface="Calibri"/>
              </a:rPr>
              <a:t> state</a:t>
            </a:r>
            <a:endParaRPr sz="2400" dirty="0">
              <a:latin typeface="Calibri"/>
              <a:cs typeface="Calibri"/>
            </a:endParaRPr>
          </a:p>
          <a:p>
            <a:pPr marL="356870">
              <a:lnSpc>
                <a:spcPct val="100000"/>
              </a:lnSpc>
              <a:spcBef>
                <a:spcPts val="1060"/>
              </a:spcBef>
            </a:pPr>
            <a:r>
              <a:rPr sz="2400" dirty="0">
                <a:latin typeface="Calibri"/>
                <a:cs typeface="Calibri"/>
              </a:rPr>
              <a:t>space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that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seem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somehow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promising.</a:t>
            </a:r>
            <a:endParaRPr sz="2400" dirty="0">
              <a:latin typeface="Calibri"/>
              <a:cs typeface="Calibri"/>
            </a:endParaRPr>
          </a:p>
          <a:p>
            <a:pPr marL="356870" indent="-342265">
              <a:lnSpc>
                <a:spcPct val="100000"/>
              </a:lnSpc>
              <a:spcBef>
                <a:spcPts val="1435"/>
              </a:spcBef>
              <a:buFont typeface="Arial"/>
              <a:buChar char="•"/>
              <a:tabLst>
                <a:tab pos="357505" algn="l"/>
              </a:tabLst>
            </a:pPr>
            <a:r>
              <a:rPr sz="2400" dirty="0">
                <a:latin typeface="Calibri"/>
                <a:cs typeface="Calibri"/>
              </a:rPr>
              <a:t>These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judgmental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rules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lang="en-US" sz="2400" spc="-5" dirty="0">
                <a:latin typeface="Calibri"/>
                <a:cs typeface="Calibri"/>
              </a:rPr>
              <a:t>(rule of thumb)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known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i="1" spc="-10" dirty="0">
                <a:latin typeface="Calibri"/>
                <a:cs typeface="Calibri"/>
              </a:rPr>
              <a:t>“heuristics”.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921E8C8-8699-CC0D-B227-5D086F6479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20181713"/>
              </p:ext>
            </p:extLst>
          </p:nvPr>
        </p:nvGraphicFramePr>
        <p:xfrm>
          <a:off x="1560945" y="1357745"/>
          <a:ext cx="8599055" cy="4461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557886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87313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75" dirty="0">
                <a:solidFill>
                  <a:schemeClr val="bg1"/>
                </a:solidFill>
              </a:rPr>
              <a:t>Heuristic</a:t>
            </a:r>
            <a:r>
              <a:rPr b="1" spc="-640" dirty="0">
                <a:solidFill>
                  <a:schemeClr val="bg1"/>
                </a:solidFill>
              </a:rPr>
              <a:t> </a:t>
            </a:r>
            <a:r>
              <a:rPr lang="en-US" b="1" spc="-640" dirty="0">
                <a:solidFill>
                  <a:schemeClr val="bg1"/>
                </a:solidFill>
              </a:rPr>
              <a:t> </a:t>
            </a:r>
            <a:r>
              <a:rPr b="1" spc="-265" dirty="0">
                <a:solidFill>
                  <a:schemeClr val="bg1"/>
                </a:solidFill>
              </a:rPr>
              <a:t>Search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89162" y="1766782"/>
            <a:ext cx="10213676" cy="3324436"/>
          </a:xfrm>
          <a:prstGeom prst="rect">
            <a:avLst/>
          </a:prstGeom>
        </p:spPr>
        <p:txBody>
          <a:bodyPr vert="horz" wrap="square" lIns="0" tIns="196215" rIns="0" bIns="0" rtlCol="0">
            <a:spAutoFit/>
          </a:bodyPr>
          <a:lstStyle/>
          <a:p>
            <a:pPr marL="354965" indent="-342265">
              <a:spcBef>
                <a:spcPts val="1545"/>
              </a:spcBef>
              <a:buFont typeface="Arial"/>
              <a:buChar char="•"/>
              <a:tabLst>
                <a:tab pos="354965" algn="l"/>
              </a:tabLst>
            </a:pPr>
            <a:r>
              <a:rPr sz="2400" dirty="0">
                <a:latin typeface="Calibri"/>
                <a:cs typeface="Calibri"/>
              </a:rPr>
              <a:t>A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heuristic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strategy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selectively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exploring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search</a:t>
            </a:r>
            <a:r>
              <a:rPr sz="2400" spc="-10" dirty="0">
                <a:latin typeface="Calibri"/>
                <a:cs typeface="Calibri"/>
              </a:rPr>
              <a:t> space.</a:t>
            </a:r>
            <a:endParaRPr sz="2400" dirty="0">
              <a:latin typeface="Calibri"/>
              <a:cs typeface="Calibri"/>
            </a:endParaRPr>
          </a:p>
          <a:p>
            <a:pPr marL="355600" marR="5715" indent="-342900">
              <a:lnSpc>
                <a:spcPct val="150000"/>
              </a:lnSpc>
              <a:spcBef>
                <a:spcPts val="5"/>
              </a:spcBef>
              <a:buFont typeface="Arial"/>
              <a:buChar char="•"/>
              <a:tabLst>
                <a:tab pos="355600" algn="l"/>
              </a:tabLst>
            </a:pPr>
            <a:r>
              <a:rPr sz="2400" dirty="0">
                <a:latin typeface="Calibri"/>
                <a:cs typeface="Calibri"/>
              </a:rPr>
              <a:t>It</a:t>
            </a:r>
            <a:r>
              <a:rPr sz="2400" spc="3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guides</a:t>
            </a:r>
            <a:r>
              <a:rPr sz="2400" spc="3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3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search</a:t>
            </a:r>
            <a:r>
              <a:rPr sz="2400" spc="3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along</a:t>
            </a:r>
            <a:r>
              <a:rPr sz="2400" spc="3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lines</a:t>
            </a:r>
            <a:r>
              <a:rPr sz="2400" spc="3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that</a:t>
            </a:r>
            <a:r>
              <a:rPr sz="2400" spc="3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have</a:t>
            </a:r>
            <a:r>
              <a:rPr sz="2400" spc="3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3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high</a:t>
            </a:r>
            <a:r>
              <a:rPr sz="2400" spc="3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probability</a:t>
            </a:r>
            <a:r>
              <a:rPr sz="2400" spc="36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of </a:t>
            </a:r>
            <a:r>
              <a:rPr sz="2400" spc="-10" dirty="0">
                <a:latin typeface="Calibri"/>
                <a:cs typeface="Calibri"/>
              </a:rPr>
              <a:t>success.</a:t>
            </a:r>
            <a:endParaRPr sz="2400" dirty="0">
              <a:latin typeface="Calibri"/>
              <a:cs typeface="Calibri"/>
            </a:endParaRPr>
          </a:p>
          <a:p>
            <a:pPr marL="355600" marR="8255" indent="-342900">
              <a:lnSpc>
                <a:spcPct val="150000"/>
              </a:lnSpc>
              <a:buFont typeface="Arial"/>
              <a:buChar char="•"/>
              <a:tabLst>
                <a:tab pos="355600" algn="l"/>
              </a:tabLst>
            </a:pPr>
            <a:r>
              <a:rPr sz="2400" dirty="0">
                <a:latin typeface="Calibri"/>
                <a:cs typeface="Calibri"/>
              </a:rPr>
              <a:t>It</a:t>
            </a:r>
            <a:r>
              <a:rPr sz="2400" spc="3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employs</a:t>
            </a:r>
            <a:r>
              <a:rPr sz="2400" spc="3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knowledge</a:t>
            </a:r>
            <a:r>
              <a:rPr sz="2400" spc="3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about</a:t>
            </a:r>
            <a:r>
              <a:rPr sz="2400" spc="3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3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nature</a:t>
            </a:r>
            <a:r>
              <a:rPr sz="2400" spc="3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3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3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problem</a:t>
            </a:r>
            <a:r>
              <a:rPr sz="2400" spc="3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3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find</a:t>
            </a:r>
            <a:r>
              <a:rPr sz="2400" spc="325" dirty="0">
                <a:latin typeface="Calibri"/>
                <a:cs typeface="Calibri"/>
              </a:rPr>
              <a:t> </a:t>
            </a:r>
            <a:r>
              <a:rPr sz="2400" spc="-50" dirty="0">
                <a:latin typeface="Calibri"/>
                <a:cs typeface="Calibri"/>
              </a:rPr>
              <a:t>a </a:t>
            </a:r>
            <a:r>
              <a:rPr sz="2400" spc="-10" dirty="0">
                <a:latin typeface="Calibri"/>
                <a:cs typeface="Calibri"/>
              </a:rPr>
              <a:t>solution.</a:t>
            </a:r>
            <a:endParaRPr sz="2400" dirty="0">
              <a:latin typeface="Calibri"/>
              <a:cs typeface="Calibri"/>
            </a:endParaRPr>
          </a:p>
          <a:p>
            <a:pPr marL="355600" marR="5080" indent="-342900">
              <a:lnSpc>
                <a:spcPts val="4320"/>
              </a:lnSpc>
              <a:spcBef>
                <a:spcPts val="385"/>
              </a:spcBef>
              <a:buFont typeface="Arial"/>
              <a:buChar char="•"/>
              <a:tabLst>
                <a:tab pos="355600" algn="l"/>
              </a:tabLst>
            </a:pPr>
            <a:r>
              <a:rPr sz="2400" dirty="0">
                <a:latin typeface="Calibri"/>
                <a:cs typeface="Calibri"/>
              </a:rPr>
              <a:t>It</a:t>
            </a:r>
            <a:r>
              <a:rPr sz="2400" spc="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does</a:t>
            </a:r>
            <a:r>
              <a:rPr sz="2400" spc="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not</a:t>
            </a:r>
            <a:r>
              <a:rPr sz="2400" spc="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guarantee</a:t>
            </a:r>
            <a:r>
              <a:rPr sz="2400" spc="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</a:t>
            </a:r>
            <a:r>
              <a:rPr sz="2400" spc="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optimal</a:t>
            </a:r>
            <a:r>
              <a:rPr sz="2400" spc="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solution</a:t>
            </a:r>
            <a:r>
              <a:rPr sz="2400" spc="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problem</a:t>
            </a:r>
            <a:r>
              <a:rPr sz="2400" spc="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but</a:t>
            </a:r>
            <a:r>
              <a:rPr sz="2400" spc="3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can </a:t>
            </a:r>
            <a:r>
              <a:rPr sz="2400" dirty="0">
                <a:latin typeface="Calibri"/>
                <a:cs typeface="Calibri"/>
              </a:rPr>
              <a:t>come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close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most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time.</a:t>
            </a:r>
            <a:endParaRPr sz="2400" dirty="0">
              <a:latin typeface="Calibri"/>
              <a:cs typeface="Calibri"/>
            </a:endParaRPr>
          </a:p>
          <a:p>
            <a:pPr marL="355600" marR="7620" indent="-342900">
              <a:lnSpc>
                <a:spcPts val="4320"/>
              </a:lnSpc>
              <a:buFont typeface="Arial"/>
              <a:buChar char="•"/>
              <a:tabLst>
                <a:tab pos="355600" algn="l"/>
                <a:tab pos="1423670" algn="l"/>
                <a:tab pos="2396490" algn="l"/>
                <a:tab pos="2995295" algn="l"/>
                <a:tab pos="3309620" algn="l"/>
                <a:tab pos="4095750" algn="l"/>
                <a:tab pos="5245100" algn="l"/>
                <a:tab pos="5666105" algn="l"/>
                <a:tab pos="7022465" algn="l"/>
                <a:tab pos="7420609" algn="l"/>
              </a:tabLst>
            </a:pPr>
            <a:r>
              <a:rPr sz="2400" spc="-10" dirty="0">
                <a:latin typeface="Calibri"/>
                <a:cs typeface="Calibri"/>
              </a:rPr>
              <a:t>Human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beings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use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50" dirty="0">
                <a:latin typeface="Calibri"/>
                <a:cs typeface="Calibri"/>
              </a:rPr>
              <a:t>a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large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number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of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heuristics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in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problem solving.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C993960-2FBD-93B6-EDDA-9ECF64DB1C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4617765"/>
              </p:ext>
            </p:extLst>
          </p:nvPr>
        </p:nvGraphicFramePr>
        <p:xfrm>
          <a:off x="1076036" y="1920240"/>
          <a:ext cx="10039927" cy="393192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128717">
                  <a:extLst>
                    <a:ext uri="{9D8B030D-6E8A-4147-A177-3AD203B41FA5}">
                      <a16:colId xmlns:a16="http://schemas.microsoft.com/office/drawing/2014/main" val="956648622"/>
                    </a:ext>
                  </a:extLst>
                </a:gridCol>
                <a:gridCol w="6911210">
                  <a:extLst>
                    <a:ext uri="{9D8B030D-6E8A-4147-A177-3AD203B41FA5}">
                      <a16:colId xmlns:a16="http://schemas.microsoft.com/office/drawing/2014/main" val="42134989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Properties of task environments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Descriptions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81953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/>
                        <a:t>Fully observable </a:t>
                      </a:r>
                      <a:r>
                        <a:rPr lang="en-US" dirty="0"/>
                        <a:t>(vs </a:t>
                      </a:r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Partially Observable</a:t>
                      </a: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If an agent’s sensors give it access to the complete state of the environment at each point in time. 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task environment is effectively fully observable if the sensors detect all aspects that are </a:t>
                      </a:r>
                      <a:r>
                        <a:rPr lang="en-US" sz="1800" b="0" i="1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relevant </a:t>
                      </a:r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 the choice of action.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43777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Deterministic (vs Stochastic</a:t>
                      </a: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If the next state of the environment is completely determined by the current state and the action executed by the agent, then we say the environment is deterministic; otherwise, it is stochastic.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7819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Discrete (vs Continuous)</a:t>
                      </a: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Chess also has a discrete set of percepts and actions. Taxi driving is a continuous-state and continuous-time problem: the speed and location of the taxi and of the other vehicles sweep through a range of continuous values and do so smoothly over time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85209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90542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53017D4-5B26-788B-7C83-F2B8D4CDF3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0192946"/>
              </p:ext>
            </p:extLst>
          </p:nvPr>
        </p:nvGraphicFramePr>
        <p:xfrm>
          <a:off x="951345" y="1348509"/>
          <a:ext cx="10293927" cy="389423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204691">
                  <a:extLst>
                    <a:ext uri="{9D8B030D-6E8A-4147-A177-3AD203B41FA5}">
                      <a16:colId xmlns:a16="http://schemas.microsoft.com/office/drawing/2014/main" val="956648622"/>
                    </a:ext>
                  </a:extLst>
                </a:gridCol>
                <a:gridCol w="7089236">
                  <a:extLst>
                    <a:ext uri="{9D8B030D-6E8A-4147-A177-3AD203B41FA5}">
                      <a16:colId xmlns:a16="http://schemas.microsoft.com/office/drawing/2014/main" val="4213498980"/>
                    </a:ext>
                  </a:extLst>
                </a:gridCol>
              </a:tblGrid>
              <a:tr h="656440">
                <a:tc>
                  <a:txBody>
                    <a:bodyPr/>
                    <a:lstStyle/>
                    <a:p>
                      <a:r>
                        <a:rPr lang="en-US" sz="18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Properties of task environments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Descriptions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8195348"/>
                  </a:ext>
                </a:extLst>
              </a:tr>
              <a:tr h="1113247">
                <a:tc>
                  <a:txBody>
                    <a:bodyPr/>
                    <a:lstStyle/>
                    <a:p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Episodic (vs Sequential)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 an episodic task environment, the agent’s experience is divided into atomic episodes.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In each episode the agent receives a percept and then performs a single action. 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Crucially, the next episode does not depend on the actions taken in previous episodes.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698997"/>
                  </a:ext>
                </a:extLst>
              </a:tr>
              <a:tr h="1500433">
                <a:tc>
                  <a:txBody>
                    <a:bodyPr/>
                    <a:lstStyle/>
                    <a:p>
                      <a:r>
                        <a:rPr lang="en-US" sz="18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Known vs Unknown 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 a known environment, the outcomes (or outcome probabilities if the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environment is stochastic) for all actions are given. </a:t>
                      </a:r>
                    </a:p>
                    <a:p>
                      <a:r>
                        <a:rPr lang="en-US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Obviously, if the environment is unknown, the agent will have to learn how it works in order to make good decisions.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97014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60813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614487" y="1320591"/>
            <a:ext cx="8963025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spcBef>
                <a:spcPts val="100"/>
              </a:spcBef>
            </a:pPr>
            <a:r>
              <a:rPr sz="2400" dirty="0">
                <a:latin typeface="Arial"/>
                <a:cs typeface="Arial"/>
              </a:rPr>
              <a:t>We</a:t>
            </a:r>
            <a:r>
              <a:rPr sz="2400" spc="114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will</a:t>
            </a:r>
            <a:r>
              <a:rPr sz="2400" spc="114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consider</a:t>
            </a:r>
            <a:r>
              <a:rPr sz="2400" spc="1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1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problem</a:t>
            </a:r>
            <a:r>
              <a:rPr sz="2400" spc="1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12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designing</a:t>
            </a:r>
            <a:r>
              <a:rPr sz="2400" spc="135" dirty="0"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goal-based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agents</a:t>
            </a:r>
            <a:r>
              <a:rPr sz="2400" b="1" spc="32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in</a:t>
            </a:r>
            <a:r>
              <a:rPr sz="2400" spc="340" dirty="0"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fully</a:t>
            </a:r>
            <a:r>
              <a:rPr sz="2400" b="1" spc="3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observable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,</a:t>
            </a:r>
            <a:r>
              <a:rPr sz="2400" spc="3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deterministic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,</a:t>
            </a:r>
            <a:r>
              <a:rPr sz="2400" spc="3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discrete</a:t>
            </a:r>
            <a:r>
              <a:rPr sz="2400" spc="-10" dirty="0">
                <a:solidFill>
                  <a:srgbClr val="FF0000"/>
                </a:solidFill>
                <a:latin typeface="Arial"/>
                <a:cs typeface="Arial"/>
              </a:rPr>
              <a:t>,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known</a:t>
            </a:r>
            <a:r>
              <a:rPr sz="2400" b="1" spc="-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environments.</a:t>
            </a:r>
            <a:r>
              <a:rPr lang="en-US" sz="2400" spc="-10" dirty="0">
                <a:latin typeface="Arial"/>
                <a:cs typeface="Arial"/>
              </a:rPr>
              <a:t>  </a:t>
            </a:r>
            <a:endParaRPr sz="2000" dirty="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6335522" y="2817257"/>
            <a:ext cx="2961640" cy="3248025"/>
            <a:chOff x="3072383" y="3000755"/>
            <a:chExt cx="2961640" cy="324802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72383" y="3244595"/>
              <a:ext cx="2961132" cy="300380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24783" y="3000755"/>
              <a:ext cx="190499" cy="248411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296654" y="5713313"/>
            <a:ext cx="243839" cy="193547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9570340" y="5576025"/>
            <a:ext cx="108521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000" dirty="0">
                <a:latin typeface="Calibri"/>
                <a:cs typeface="Calibri"/>
              </a:rPr>
              <a:t>Goal</a:t>
            </a:r>
            <a:r>
              <a:rPr sz="2000" spc="-10" dirty="0">
                <a:latin typeface="Calibri"/>
                <a:cs typeface="Calibri"/>
              </a:rPr>
              <a:t> State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 idx="4294967295"/>
          </p:nvPr>
        </p:nvSpPr>
        <p:spPr>
          <a:xfrm>
            <a:off x="1866900" y="-6581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65" dirty="0">
                <a:solidFill>
                  <a:schemeClr val="bg1"/>
                </a:solidFill>
              </a:rPr>
              <a:t>Search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C99D1F-2A24-E496-0CC3-FF6BCE459FD6}"/>
              </a:ext>
            </a:extLst>
          </p:cNvPr>
          <p:cNvSpPr txBox="1"/>
          <p:nvPr/>
        </p:nvSpPr>
        <p:spPr>
          <a:xfrm>
            <a:off x="6076760" y="2447925"/>
            <a:ext cx="1428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Calibri"/>
                <a:cs typeface="Calibri"/>
              </a:rPr>
              <a:t>Start</a:t>
            </a:r>
            <a:r>
              <a:rPr lang="en-US" sz="1800" spc="-10" dirty="0">
                <a:latin typeface="Calibri"/>
                <a:cs typeface="Calibri"/>
              </a:rPr>
              <a:t> State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366263" y="1358774"/>
            <a:ext cx="7461250" cy="44164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50100"/>
              </a:lnSpc>
              <a:spcBef>
                <a:spcPts val="100"/>
              </a:spcBef>
            </a:pPr>
            <a:r>
              <a:rPr sz="2400" dirty="0">
                <a:latin typeface="Arial"/>
                <a:cs typeface="Arial"/>
              </a:rPr>
              <a:t>We</a:t>
            </a:r>
            <a:r>
              <a:rPr sz="2400" spc="114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will</a:t>
            </a:r>
            <a:r>
              <a:rPr sz="2400" spc="114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consider</a:t>
            </a:r>
            <a:r>
              <a:rPr sz="2400" spc="1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1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problem</a:t>
            </a:r>
            <a:r>
              <a:rPr sz="2400" spc="1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12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designing</a:t>
            </a:r>
            <a:r>
              <a:rPr sz="2400" spc="135" dirty="0"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goal-based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agents</a:t>
            </a:r>
            <a:r>
              <a:rPr sz="2400" b="1" spc="3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in</a:t>
            </a:r>
            <a:r>
              <a:rPr sz="2400" spc="350" dirty="0"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fully</a:t>
            </a:r>
            <a:r>
              <a:rPr sz="2400" b="1" spc="3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observable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,</a:t>
            </a:r>
            <a:r>
              <a:rPr sz="2400" spc="35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deterministic</a:t>
            </a:r>
            <a:r>
              <a:rPr sz="2400" dirty="0">
                <a:solidFill>
                  <a:srgbClr val="FF0000"/>
                </a:solidFill>
                <a:latin typeface="Arial"/>
                <a:cs typeface="Arial"/>
              </a:rPr>
              <a:t>,</a:t>
            </a:r>
            <a:r>
              <a:rPr sz="2400" spc="3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FF0000"/>
                </a:solidFill>
                <a:latin typeface="Arial"/>
                <a:cs typeface="Arial"/>
              </a:rPr>
              <a:t>discrete</a:t>
            </a:r>
            <a:r>
              <a:rPr sz="2400" spc="-10" dirty="0">
                <a:solidFill>
                  <a:srgbClr val="FF0000"/>
                </a:solidFill>
                <a:latin typeface="Arial"/>
                <a:cs typeface="Arial"/>
              </a:rPr>
              <a:t>, </a:t>
            </a:r>
            <a:r>
              <a:rPr sz="2400" b="1" dirty="0">
                <a:solidFill>
                  <a:srgbClr val="FF0000"/>
                </a:solidFill>
                <a:latin typeface="Arial"/>
                <a:cs typeface="Arial"/>
              </a:rPr>
              <a:t>known</a:t>
            </a:r>
            <a:r>
              <a:rPr sz="2400" b="1" spc="-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environments.</a:t>
            </a:r>
            <a:endParaRPr sz="2400" dirty="0">
              <a:latin typeface="Arial"/>
              <a:cs typeface="Arial"/>
            </a:endParaRPr>
          </a:p>
          <a:p>
            <a:pPr>
              <a:spcBef>
                <a:spcPts val="10"/>
              </a:spcBef>
            </a:pPr>
            <a:endParaRPr sz="3750" dirty="0">
              <a:latin typeface="Arial"/>
              <a:cs typeface="Arial"/>
            </a:endParaRPr>
          </a:p>
          <a:p>
            <a:pPr marL="469900" marR="5080">
              <a:lnSpc>
                <a:spcPct val="150000"/>
              </a:lnSpc>
            </a:pPr>
            <a:r>
              <a:rPr sz="2400" dirty="0">
                <a:latin typeface="Calibri"/>
                <a:cs typeface="Calibri"/>
              </a:rPr>
              <a:t>The</a:t>
            </a:r>
            <a:r>
              <a:rPr sz="2400" spc="1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agent</a:t>
            </a:r>
            <a:r>
              <a:rPr sz="2400" spc="1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must</a:t>
            </a:r>
            <a:r>
              <a:rPr sz="2400" spc="1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find</a:t>
            </a:r>
            <a:r>
              <a:rPr sz="2400" spc="1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150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sequence</a:t>
            </a:r>
            <a:r>
              <a:rPr sz="2400" i="1" spc="145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of</a:t>
            </a:r>
            <a:r>
              <a:rPr sz="2400" i="1" spc="145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actions</a:t>
            </a:r>
            <a:r>
              <a:rPr sz="2400" i="1" spc="1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that</a:t>
            </a:r>
            <a:r>
              <a:rPr sz="2400" spc="14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reaches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goal.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performance</a:t>
            </a:r>
            <a:r>
              <a:rPr sz="2400" b="1" spc="-2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measure</a:t>
            </a:r>
            <a:r>
              <a:rPr sz="2400" b="1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defined </a:t>
            </a:r>
            <a:r>
              <a:rPr sz="2400" spc="-25" dirty="0">
                <a:latin typeface="Calibri"/>
                <a:cs typeface="Calibri"/>
              </a:rPr>
              <a:t>by:</a:t>
            </a:r>
            <a:endParaRPr sz="2400" dirty="0">
              <a:latin typeface="Calibri"/>
              <a:cs typeface="Calibri"/>
            </a:endParaRPr>
          </a:p>
          <a:p>
            <a:pPr marL="925830" indent="-455930">
              <a:spcBef>
                <a:spcPts val="1440"/>
              </a:spcBef>
              <a:buAutoNum type="alphaLcParenBoth"/>
              <a:tabLst>
                <a:tab pos="925830" algn="l"/>
              </a:tabLst>
            </a:pPr>
            <a:r>
              <a:rPr sz="2400" dirty="0">
                <a:latin typeface="Calibri"/>
                <a:cs typeface="Calibri"/>
              </a:rPr>
              <a:t>reaching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goal,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0" dirty="0">
                <a:latin typeface="Calibri"/>
                <a:cs typeface="Calibri"/>
              </a:rPr>
              <a:t>…</a:t>
            </a:r>
            <a:endParaRPr sz="2400" dirty="0">
              <a:latin typeface="Calibri"/>
              <a:cs typeface="Calibri"/>
            </a:endParaRPr>
          </a:p>
          <a:p>
            <a:pPr marL="925830" indent="-455930">
              <a:spcBef>
                <a:spcPts val="1440"/>
              </a:spcBef>
              <a:buAutoNum type="alphaLcParenBoth"/>
              <a:tabLst>
                <a:tab pos="925830" algn="l"/>
              </a:tabLst>
            </a:pPr>
            <a:r>
              <a:rPr sz="2400" dirty="0">
                <a:latin typeface="Calibri"/>
                <a:cs typeface="Calibri"/>
              </a:rPr>
              <a:t>how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“expensive”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path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goal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is.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 idx="4294967295"/>
          </p:nvPr>
        </p:nvSpPr>
        <p:spPr>
          <a:xfrm>
            <a:off x="1790700" y="0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65" dirty="0">
                <a:solidFill>
                  <a:schemeClr val="bg1"/>
                </a:solidFill>
              </a:rPr>
              <a:t>Search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419670" y="44642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54" dirty="0">
                <a:solidFill>
                  <a:schemeClr val="bg1"/>
                </a:solidFill>
              </a:rPr>
              <a:t>Search</a:t>
            </a:r>
            <a:r>
              <a:rPr b="1" spc="-630" dirty="0">
                <a:solidFill>
                  <a:schemeClr val="bg1"/>
                </a:solidFill>
              </a:rPr>
              <a:t> </a:t>
            </a:r>
            <a:r>
              <a:rPr b="1" spc="-265" dirty="0">
                <a:solidFill>
                  <a:schemeClr val="bg1"/>
                </a:solidFill>
              </a:rPr>
              <a:t>Problem</a:t>
            </a:r>
            <a:r>
              <a:rPr b="1" spc="-630" dirty="0">
                <a:solidFill>
                  <a:schemeClr val="bg1"/>
                </a:solidFill>
              </a:rPr>
              <a:t> </a:t>
            </a:r>
            <a:r>
              <a:rPr b="1" spc="-290" dirty="0">
                <a:solidFill>
                  <a:schemeClr val="bg1"/>
                </a:solidFill>
              </a:rPr>
              <a:t>Components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44700" y="1339342"/>
            <a:ext cx="145542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Initial</a:t>
            </a:r>
            <a:r>
              <a:rPr sz="2400" b="1" spc="-15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CC0099"/>
                </a:solidFill>
                <a:latin typeface="Calibri"/>
                <a:cs typeface="Calibri"/>
              </a:rPr>
              <a:t>state Actions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44701" y="2071243"/>
            <a:ext cx="3138805" cy="30168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Transition</a:t>
            </a:r>
            <a:r>
              <a:rPr sz="2400" b="1" spc="-10" dirty="0">
                <a:solidFill>
                  <a:srgbClr val="CC0099"/>
                </a:solidFill>
                <a:latin typeface="Calibri"/>
                <a:cs typeface="Calibri"/>
              </a:rPr>
              <a:t> model</a:t>
            </a:r>
            <a:endParaRPr sz="2400">
              <a:latin typeface="Calibri"/>
              <a:cs typeface="Calibri"/>
            </a:endParaRPr>
          </a:p>
          <a:p>
            <a:pPr marL="469900" marR="9525">
              <a:spcBef>
                <a:spcPts val="25"/>
              </a:spcBef>
            </a:pPr>
            <a:r>
              <a:rPr sz="2000" dirty="0">
                <a:latin typeface="Calibri"/>
                <a:cs typeface="Calibri"/>
              </a:rPr>
              <a:t>What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state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results </a:t>
            </a:r>
            <a:r>
              <a:rPr sz="2000" spc="-20" dirty="0">
                <a:latin typeface="Calibri"/>
                <a:cs typeface="Calibri"/>
              </a:rPr>
              <a:t>from </a:t>
            </a:r>
            <a:r>
              <a:rPr sz="2000" dirty="0">
                <a:latin typeface="Calibri"/>
                <a:cs typeface="Calibri"/>
              </a:rPr>
              <a:t>performing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given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action </a:t>
            </a:r>
            <a:r>
              <a:rPr sz="2000" dirty="0">
                <a:latin typeface="Calibri"/>
                <a:cs typeface="Calibri"/>
              </a:rPr>
              <a:t>in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given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state?</a:t>
            </a:r>
            <a:endParaRPr sz="2000">
              <a:latin typeface="Calibri"/>
              <a:cs typeface="Calibri"/>
            </a:endParaRPr>
          </a:p>
          <a:p>
            <a:pPr marL="12700" marR="1414780">
              <a:lnSpc>
                <a:spcPts val="2880"/>
              </a:lnSpc>
              <a:spcBef>
                <a:spcPts val="70"/>
              </a:spcBef>
            </a:pP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Goal</a:t>
            </a:r>
            <a:r>
              <a:rPr sz="2400" b="1" spc="-15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CC0099"/>
                </a:solidFill>
                <a:latin typeface="Calibri"/>
                <a:cs typeface="Calibri"/>
              </a:rPr>
              <a:t>state </a:t>
            </a: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Solution</a:t>
            </a:r>
            <a:r>
              <a:rPr sz="2400" b="1" spc="-40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b="1" spc="-20" dirty="0">
                <a:solidFill>
                  <a:srgbClr val="CC0099"/>
                </a:solidFill>
                <a:latin typeface="Calibri"/>
                <a:cs typeface="Calibri"/>
              </a:rPr>
              <a:t>Path </a:t>
            </a: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Path</a:t>
            </a:r>
            <a:r>
              <a:rPr sz="2400" b="1" spc="-10" dirty="0">
                <a:solidFill>
                  <a:srgbClr val="CC0099"/>
                </a:solidFill>
                <a:latin typeface="Calibri"/>
                <a:cs typeface="Calibri"/>
              </a:rPr>
              <a:t> </a:t>
            </a:r>
            <a:r>
              <a:rPr sz="2400" b="1" spc="-20" dirty="0">
                <a:solidFill>
                  <a:srgbClr val="CC0099"/>
                </a:solidFill>
                <a:latin typeface="Calibri"/>
                <a:cs typeface="Calibri"/>
              </a:rPr>
              <a:t>cost</a:t>
            </a:r>
            <a:endParaRPr sz="2400">
              <a:latin typeface="Calibri"/>
              <a:cs typeface="Calibri"/>
            </a:endParaRPr>
          </a:p>
          <a:p>
            <a:pPr marL="469900">
              <a:lnSpc>
                <a:spcPts val="2330"/>
              </a:lnSpc>
            </a:pPr>
            <a:r>
              <a:rPr sz="2000" dirty="0">
                <a:latin typeface="Calibri"/>
                <a:cs typeface="Calibri"/>
              </a:rPr>
              <a:t>Assume that it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is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sum </a:t>
            </a:r>
            <a:r>
              <a:rPr sz="2000" spc="-25" dirty="0">
                <a:latin typeface="Calibri"/>
                <a:cs typeface="Calibri"/>
              </a:rPr>
              <a:t>of</a:t>
            </a:r>
            <a:endParaRPr sz="2000">
              <a:latin typeface="Calibri"/>
              <a:cs typeface="Calibri"/>
            </a:endParaRPr>
          </a:p>
          <a:p>
            <a:pPr marL="469900"/>
            <a:r>
              <a:rPr sz="2000" dirty="0">
                <a:latin typeface="Calibri"/>
                <a:cs typeface="Calibri"/>
              </a:rPr>
              <a:t>nonnegative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i="1" dirty="0">
                <a:latin typeface="Calibri"/>
                <a:cs typeface="Calibri"/>
              </a:rPr>
              <a:t>step</a:t>
            </a:r>
            <a:r>
              <a:rPr sz="2000" i="1" spc="-40" dirty="0">
                <a:latin typeface="Calibri"/>
                <a:cs typeface="Calibri"/>
              </a:rPr>
              <a:t> </a:t>
            </a:r>
            <a:r>
              <a:rPr sz="2000" i="1" spc="-10" dirty="0">
                <a:latin typeface="Calibri"/>
                <a:cs typeface="Calibri"/>
              </a:rPr>
              <a:t>costs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44701" y="5363667"/>
            <a:ext cx="825690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600710" algn="l"/>
                <a:tab pos="1711960" algn="l"/>
                <a:tab pos="2872105" algn="l"/>
                <a:tab pos="3188970" algn="l"/>
                <a:tab pos="3731260" algn="l"/>
                <a:tab pos="5045710" algn="l"/>
                <a:tab pos="5426710" algn="l"/>
                <a:tab pos="6440170" algn="l"/>
                <a:tab pos="7078980" algn="l"/>
                <a:tab pos="7828915" algn="l"/>
              </a:tabLst>
            </a:pPr>
            <a:r>
              <a:rPr sz="2400" spc="-25" dirty="0">
                <a:latin typeface="Calibri"/>
                <a:cs typeface="Calibri"/>
              </a:rPr>
              <a:t>The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b="1" spc="-10" dirty="0">
                <a:solidFill>
                  <a:srgbClr val="CC0099"/>
                </a:solidFill>
                <a:latin typeface="Calibri"/>
                <a:cs typeface="Calibri"/>
              </a:rPr>
              <a:t>optimal</a:t>
            </a: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	</a:t>
            </a:r>
            <a:r>
              <a:rPr sz="2400" b="1" spc="-10" dirty="0">
                <a:solidFill>
                  <a:srgbClr val="CC0099"/>
                </a:solidFill>
                <a:latin typeface="Calibri"/>
                <a:cs typeface="Calibri"/>
              </a:rPr>
              <a:t>solution</a:t>
            </a:r>
            <a:r>
              <a:rPr sz="2400" b="1" dirty="0">
                <a:solidFill>
                  <a:srgbClr val="CC0099"/>
                </a:solidFill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is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the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sequence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of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actions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0" dirty="0">
                <a:latin typeface="Calibri"/>
                <a:cs typeface="Calibri"/>
              </a:rPr>
              <a:t>that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gives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the</a:t>
            </a:r>
            <a:endParaRPr sz="2400">
              <a:latin typeface="Calibri"/>
              <a:cs typeface="Calibri"/>
            </a:endParaRPr>
          </a:p>
          <a:p>
            <a:pPr marL="12700"/>
            <a:r>
              <a:rPr sz="2400" i="1" dirty="0">
                <a:latin typeface="Calibri"/>
                <a:cs typeface="Calibri"/>
              </a:rPr>
              <a:t>lowest</a:t>
            </a:r>
            <a:r>
              <a:rPr sz="2400" i="1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path cost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reaching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 </a:t>
            </a:r>
            <a:r>
              <a:rPr sz="2400" spc="-10" dirty="0">
                <a:latin typeface="Calibri"/>
                <a:cs typeface="Calibri"/>
              </a:rPr>
              <a:t>goal.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6551677" y="1816608"/>
            <a:ext cx="254635" cy="330835"/>
            <a:chOff x="5027676" y="1816607"/>
            <a:chExt cx="254635" cy="330835"/>
          </a:xfrm>
        </p:grpSpPr>
        <p:sp>
          <p:nvSpPr>
            <p:cNvPr id="7" name="object 7"/>
            <p:cNvSpPr/>
            <p:nvPr/>
          </p:nvSpPr>
          <p:spPr>
            <a:xfrm>
              <a:off x="5040630" y="1829561"/>
              <a:ext cx="228600" cy="304800"/>
            </a:xfrm>
            <a:custGeom>
              <a:avLst/>
              <a:gdLst/>
              <a:ahLst/>
              <a:cxnLst/>
              <a:rect l="l" t="t" r="r" b="b"/>
              <a:pathLst>
                <a:path w="228600" h="304800">
                  <a:moveTo>
                    <a:pt x="171450" y="0"/>
                  </a:moveTo>
                  <a:lnTo>
                    <a:pt x="57150" y="0"/>
                  </a:lnTo>
                  <a:lnTo>
                    <a:pt x="57150" y="190500"/>
                  </a:lnTo>
                  <a:lnTo>
                    <a:pt x="0" y="190500"/>
                  </a:lnTo>
                  <a:lnTo>
                    <a:pt x="114300" y="304800"/>
                  </a:lnTo>
                  <a:lnTo>
                    <a:pt x="228600" y="190500"/>
                  </a:lnTo>
                  <a:lnTo>
                    <a:pt x="171450" y="190500"/>
                  </a:lnTo>
                  <a:lnTo>
                    <a:pt x="17145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040630" y="1829561"/>
              <a:ext cx="228600" cy="304800"/>
            </a:xfrm>
            <a:custGeom>
              <a:avLst/>
              <a:gdLst/>
              <a:ahLst/>
              <a:cxnLst/>
              <a:rect l="l" t="t" r="r" b="b"/>
              <a:pathLst>
                <a:path w="228600" h="304800">
                  <a:moveTo>
                    <a:pt x="0" y="190500"/>
                  </a:moveTo>
                  <a:lnTo>
                    <a:pt x="57150" y="190500"/>
                  </a:lnTo>
                  <a:lnTo>
                    <a:pt x="57150" y="0"/>
                  </a:lnTo>
                  <a:lnTo>
                    <a:pt x="171450" y="0"/>
                  </a:lnTo>
                  <a:lnTo>
                    <a:pt x="171450" y="190500"/>
                  </a:lnTo>
                  <a:lnTo>
                    <a:pt x="228600" y="190500"/>
                  </a:lnTo>
                  <a:lnTo>
                    <a:pt x="114300" y="304800"/>
                  </a:lnTo>
                  <a:lnTo>
                    <a:pt x="0" y="19050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6361558" y="1173862"/>
            <a:ext cx="63182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spc="-10" dirty="0">
                <a:solidFill>
                  <a:srgbClr val="006FC0"/>
                </a:solidFill>
                <a:latin typeface="Calibri"/>
                <a:cs typeface="Calibri"/>
              </a:rPr>
              <a:t>Initial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95084" y="1478662"/>
            <a:ext cx="56642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spcBef>
                <a:spcPts val="105"/>
              </a:spcBef>
            </a:pPr>
            <a:r>
              <a:rPr sz="2000" b="1" spc="-10" dirty="0">
                <a:solidFill>
                  <a:srgbClr val="006FC0"/>
                </a:solidFill>
                <a:latin typeface="Calibri"/>
                <a:cs typeface="Calibri"/>
              </a:rPr>
              <a:t>State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9201912" y="4559809"/>
            <a:ext cx="330835" cy="254635"/>
            <a:chOff x="7677911" y="4559808"/>
            <a:chExt cx="330835" cy="254635"/>
          </a:xfrm>
        </p:grpSpPr>
        <p:sp>
          <p:nvSpPr>
            <p:cNvPr id="12" name="object 12"/>
            <p:cNvSpPr/>
            <p:nvPr/>
          </p:nvSpPr>
          <p:spPr>
            <a:xfrm>
              <a:off x="7690865" y="4572762"/>
              <a:ext cx="304800" cy="228600"/>
            </a:xfrm>
            <a:custGeom>
              <a:avLst/>
              <a:gdLst/>
              <a:ahLst/>
              <a:cxnLst/>
              <a:rect l="l" t="t" r="r" b="b"/>
              <a:pathLst>
                <a:path w="304800" h="228600">
                  <a:moveTo>
                    <a:pt x="114300" y="0"/>
                  </a:moveTo>
                  <a:lnTo>
                    <a:pt x="0" y="114300"/>
                  </a:lnTo>
                  <a:lnTo>
                    <a:pt x="114300" y="228600"/>
                  </a:lnTo>
                  <a:lnTo>
                    <a:pt x="114300" y="171450"/>
                  </a:lnTo>
                  <a:lnTo>
                    <a:pt x="304800" y="171450"/>
                  </a:lnTo>
                  <a:lnTo>
                    <a:pt x="304800" y="57150"/>
                  </a:lnTo>
                  <a:lnTo>
                    <a:pt x="114300" y="57150"/>
                  </a:lnTo>
                  <a:lnTo>
                    <a:pt x="114300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690865" y="4572762"/>
              <a:ext cx="304800" cy="228600"/>
            </a:xfrm>
            <a:custGeom>
              <a:avLst/>
              <a:gdLst/>
              <a:ahLst/>
              <a:cxnLst/>
              <a:rect l="l" t="t" r="r" b="b"/>
              <a:pathLst>
                <a:path w="304800" h="228600">
                  <a:moveTo>
                    <a:pt x="114300" y="0"/>
                  </a:moveTo>
                  <a:lnTo>
                    <a:pt x="114300" y="57150"/>
                  </a:lnTo>
                  <a:lnTo>
                    <a:pt x="304800" y="57150"/>
                  </a:lnTo>
                  <a:lnTo>
                    <a:pt x="304800" y="171450"/>
                  </a:lnTo>
                  <a:lnTo>
                    <a:pt x="114300" y="171450"/>
                  </a:lnTo>
                  <a:lnTo>
                    <a:pt x="114300" y="228600"/>
                  </a:lnTo>
                  <a:lnTo>
                    <a:pt x="0" y="114300"/>
                  </a:lnTo>
                  <a:lnTo>
                    <a:pt x="114300" y="0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9602851" y="4349623"/>
            <a:ext cx="566420" cy="635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spcBef>
                <a:spcPts val="100"/>
              </a:spcBef>
            </a:pPr>
            <a:r>
              <a:rPr sz="2000" b="1" spc="-20" dirty="0">
                <a:solidFill>
                  <a:srgbClr val="006FC0"/>
                </a:solidFill>
                <a:latin typeface="Calibri"/>
                <a:cs typeface="Calibri"/>
              </a:rPr>
              <a:t>Goal </a:t>
            </a:r>
            <a:r>
              <a:rPr sz="2000" b="1" spc="-30" dirty="0">
                <a:solidFill>
                  <a:srgbClr val="006FC0"/>
                </a:solidFill>
                <a:latin typeface="Calibri"/>
                <a:cs typeface="Calibri"/>
              </a:rPr>
              <a:t>State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15" name="object 1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0903" y="2209800"/>
            <a:ext cx="2667000" cy="270662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4">
            <a:extLst>
              <a:ext uri="{FF2B5EF4-FFF2-40B4-BE49-F238E27FC236}">
                <a16:creationId xmlns:a16="http://schemas.microsoft.com/office/drawing/2014/main" id="{21F945A8-37AB-7BA0-3BEB-0C7C0E682FC3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13164" y="1274618"/>
            <a:ext cx="9753600" cy="473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7006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951157" y="2764479"/>
            <a:ext cx="4648324" cy="2766203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925093" y="1205993"/>
            <a:ext cx="6602730" cy="485457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198120" indent="-185420">
              <a:spcBef>
                <a:spcPts val="385"/>
              </a:spcBef>
              <a:buChar char="-"/>
              <a:tabLst>
                <a:tab pos="198120" algn="l"/>
              </a:tabLst>
            </a:pPr>
            <a:r>
              <a:rPr sz="2400" dirty="0">
                <a:latin typeface="Arial"/>
                <a:cs typeface="Arial"/>
              </a:rPr>
              <a:t>On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vacation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in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Romania;</a:t>
            </a:r>
            <a:r>
              <a:rPr sz="2400" spc="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currently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in</a:t>
            </a:r>
            <a:r>
              <a:rPr sz="2400" spc="-13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Arad.</a:t>
            </a:r>
            <a:endParaRPr sz="2400" dirty="0">
              <a:latin typeface="Arial"/>
              <a:cs typeface="Arial"/>
            </a:endParaRPr>
          </a:p>
          <a:p>
            <a:pPr marL="198120" indent="-185420">
              <a:spcBef>
                <a:spcPts val="290"/>
              </a:spcBef>
              <a:buChar char="-"/>
              <a:tabLst>
                <a:tab pos="198120" algn="l"/>
              </a:tabLst>
            </a:pPr>
            <a:r>
              <a:rPr sz="2400" dirty="0">
                <a:latin typeface="Arial"/>
                <a:cs typeface="Arial"/>
              </a:rPr>
              <a:t>Flight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leaves tomorrow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from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Bucharest.</a:t>
            </a:r>
            <a:endParaRPr sz="2400" dirty="0">
              <a:latin typeface="Arial"/>
              <a:cs typeface="Arial"/>
            </a:endParaRPr>
          </a:p>
          <a:p>
            <a:pPr marL="12700"/>
            <a:r>
              <a:rPr sz="2400" b="1" dirty="0">
                <a:solidFill>
                  <a:srgbClr val="CC0099"/>
                </a:solidFill>
                <a:latin typeface="Arial"/>
                <a:cs typeface="Arial"/>
              </a:rPr>
              <a:t>Initial</a:t>
            </a:r>
            <a:r>
              <a:rPr sz="2400" b="1" spc="-40" dirty="0">
                <a:solidFill>
                  <a:srgbClr val="CC0099"/>
                </a:solidFill>
                <a:latin typeface="Arial"/>
                <a:cs typeface="Arial"/>
              </a:rPr>
              <a:t> </a:t>
            </a:r>
            <a:r>
              <a:rPr sz="2400" b="1" spc="-20" dirty="0">
                <a:solidFill>
                  <a:srgbClr val="CC0099"/>
                </a:solidFill>
                <a:latin typeface="Arial"/>
                <a:cs typeface="Arial"/>
              </a:rPr>
              <a:t>state</a:t>
            </a:r>
            <a:endParaRPr sz="2400" dirty="0">
              <a:latin typeface="Arial"/>
              <a:cs typeface="Arial"/>
            </a:endParaRPr>
          </a:p>
          <a:p>
            <a:pPr marL="812165" lvl="1" indent="-342265">
              <a:buFont typeface="Courier New"/>
              <a:buChar char="o"/>
              <a:tabLst>
                <a:tab pos="812165" algn="l"/>
              </a:tabLst>
            </a:pPr>
            <a:r>
              <a:rPr sz="2400" spc="-20" dirty="0">
                <a:latin typeface="Arial"/>
                <a:cs typeface="Arial"/>
              </a:rPr>
              <a:t>Arad</a:t>
            </a:r>
            <a:endParaRPr sz="2400" dirty="0">
              <a:latin typeface="Arial"/>
              <a:cs typeface="Arial"/>
            </a:endParaRPr>
          </a:p>
          <a:p>
            <a:pPr marL="12700"/>
            <a:r>
              <a:rPr sz="2400" b="1" spc="-10" dirty="0">
                <a:solidFill>
                  <a:srgbClr val="CC0099"/>
                </a:solidFill>
                <a:latin typeface="Arial"/>
                <a:cs typeface="Arial"/>
              </a:rPr>
              <a:t>Actions</a:t>
            </a:r>
            <a:endParaRPr sz="2400" dirty="0">
              <a:latin typeface="Arial"/>
              <a:cs typeface="Arial"/>
            </a:endParaRPr>
          </a:p>
          <a:p>
            <a:pPr marL="812165" lvl="1" indent="-342265">
              <a:buFont typeface="Courier New"/>
              <a:buChar char="o"/>
              <a:tabLst>
                <a:tab pos="812165" algn="l"/>
              </a:tabLst>
            </a:pPr>
            <a:r>
              <a:rPr sz="2400" dirty="0">
                <a:latin typeface="Arial"/>
                <a:cs typeface="Arial"/>
              </a:rPr>
              <a:t>Go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from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one city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to </a:t>
            </a:r>
            <a:r>
              <a:rPr sz="2400" spc="-10" dirty="0">
                <a:latin typeface="Arial"/>
                <a:cs typeface="Arial"/>
              </a:rPr>
              <a:t>another</a:t>
            </a:r>
            <a:endParaRPr sz="2400" dirty="0">
              <a:latin typeface="Arial"/>
              <a:cs typeface="Arial"/>
            </a:endParaRPr>
          </a:p>
          <a:p>
            <a:pPr marL="12700"/>
            <a:r>
              <a:rPr sz="2400" b="1" spc="-10" dirty="0">
                <a:solidFill>
                  <a:srgbClr val="CC0099"/>
                </a:solidFill>
                <a:latin typeface="Arial"/>
                <a:cs typeface="Arial"/>
              </a:rPr>
              <a:t>Transition</a:t>
            </a:r>
            <a:r>
              <a:rPr sz="2400" b="1" spc="-90" dirty="0">
                <a:solidFill>
                  <a:srgbClr val="CC0099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CC0099"/>
                </a:solidFill>
                <a:latin typeface="Arial"/>
                <a:cs typeface="Arial"/>
              </a:rPr>
              <a:t>model</a:t>
            </a:r>
            <a:endParaRPr sz="2400" dirty="0">
              <a:latin typeface="Arial"/>
              <a:cs typeface="Arial"/>
            </a:endParaRPr>
          </a:p>
          <a:p>
            <a:pPr marL="812165" lvl="1" indent="-342265">
              <a:spcBef>
                <a:spcPts val="5"/>
              </a:spcBef>
              <a:buFont typeface="Courier New"/>
              <a:buChar char="o"/>
              <a:tabLst>
                <a:tab pos="812165" algn="l"/>
              </a:tabLst>
            </a:pPr>
            <a:r>
              <a:rPr sz="2400" dirty="0">
                <a:latin typeface="Arial"/>
                <a:cs typeface="Arial"/>
              </a:rPr>
              <a:t>If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you go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from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city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</a:t>
            </a:r>
            <a:r>
              <a:rPr sz="2400" spc="-140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to</a:t>
            </a:r>
            <a:endParaRPr sz="2400" dirty="0">
              <a:latin typeface="Arial"/>
              <a:cs typeface="Arial"/>
            </a:endParaRPr>
          </a:p>
          <a:p>
            <a:pPr marL="812800"/>
            <a:r>
              <a:rPr sz="2400" dirty="0">
                <a:latin typeface="Arial"/>
                <a:cs typeface="Arial"/>
              </a:rPr>
              <a:t>city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B,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you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end up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in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city </a:t>
            </a:r>
            <a:r>
              <a:rPr sz="2400" spc="-50" dirty="0">
                <a:latin typeface="Arial"/>
                <a:cs typeface="Arial"/>
              </a:rPr>
              <a:t>B</a:t>
            </a:r>
            <a:endParaRPr sz="2400" dirty="0">
              <a:latin typeface="Arial"/>
              <a:cs typeface="Arial"/>
            </a:endParaRPr>
          </a:p>
          <a:p>
            <a:pPr marL="12700"/>
            <a:r>
              <a:rPr sz="2400" b="1" dirty="0">
                <a:solidFill>
                  <a:srgbClr val="CC0099"/>
                </a:solidFill>
                <a:latin typeface="Arial"/>
                <a:cs typeface="Arial"/>
              </a:rPr>
              <a:t>Goal</a:t>
            </a:r>
            <a:r>
              <a:rPr sz="2400" b="1" spc="-15" dirty="0">
                <a:solidFill>
                  <a:srgbClr val="CC0099"/>
                </a:solidFill>
                <a:latin typeface="Arial"/>
                <a:cs typeface="Arial"/>
              </a:rPr>
              <a:t> </a:t>
            </a:r>
            <a:r>
              <a:rPr sz="2400" b="1" spc="-10" dirty="0">
                <a:solidFill>
                  <a:srgbClr val="CC0099"/>
                </a:solidFill>
                <a:latin typeface="Arial"/>
                <a:cs typeface="Arial"/>
              </a:rPr>
              <a:t>state</a:t>
            </a:r>
            <a:endParaRPr sz="2400" dirty="0">
              <a:latin typeface="Arial"/>
              <a:cs typeface="Arial"/>
            </a:endParaRPr>
          </a:p>
          <a:p>
            <a:pPr marL="812165" lvl="1" indent="-342265">
              <a:buFont typeface="Courier New"/>
              <a:buChar char="o"/>
              <a:tabLst>
                <a:tab pos="812165" algn="l"/>
              </a:tabLst>
            </a:pPr>
            <a:r>
              <a:rPr sz="2400" spc="-10" dirty="0">
                <a:latin typeface="Arial"/>
                <a:cs typeface="Arial"/>
              </a:rPr>
              <a:t>Bucharest</a:t>
            </a:r>
            <a:endParaRPr sz="2400" dirty="0">
              <a:latin typeface="Arial"/>
              <a:cs typeface="Arial"/>
            </a:endParaRPr>
          </a:p>
          <a:p>
            <a:pPr marL="12700"/>
            <a:r>
              <a:rPr sz="2400" b="1" dirty="0">
                <a:solidFill>
                  <a:srgbClr val="CC0099"/>
                </a:solidFill>
                <a:latin typeface="Arial"/>
                <a:cs typeface="Arial"/>
              </a:rPr>
              <a:t>Path</a:t>
            </a:r>
            <a:r>
              <a:rPr sz="2400" b="1" spc="-10" dirty="0">
                <a:solidFill>
                  <a:srgbClr val="CC0099"/>
                </a:solidFill>
                <a:latin typeface="Arial"/>
                <a:cs typeface="Arial"/>
              </a:rPr>
              <a:t> </a:t>
            </a:r>
            <a:r>
              <a:rPr sz="2400" b="1" spc="-20" dirty="0">
                <a:solidFill>
                  <a:srgbClr val="CC0099"/>
                </a:solidFill>
                <a:latin typeface="Arial"/>
                <a:cs typeface="Arial"/>
              </a:rPr>
              <a:t>cost</a:t>
            </a:r>
            <a:endParaRPr sz="2400" dirty="0">
              <a:latin typeface="Arial"/>
              <a:cs typeface="Arial"/>
            </a:endParaRPr>
          </a:p>
          <a:p>
            <a:pPr marL="812165" lvl="1" indent="-342265">
              <a:buFont typeface="Courier New"/>
              <a:buChar char="o"/>
              <a:tabLst>
                <a:tab pos="812165" algn="l"/>
              </a:tabLst>
            </a:pPr>
            <a:r>
              <a:rPr sz="2400" dirty="0">
                <a:latin typeface="Arial"/>
                <a:cs typeface="Arial"/>
              </a:rPr>
              <a:t>Sum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edge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costs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i="1" dirty="0">
                <a:latin typeface="Arial"/>
                <a:cs typeface="Arial"/>
              </a:rPr>
              <a:t>(total</a:t>
            </a:r>
            <a:r>
              <a:rPr sz="2400" i="1" spc="-30" dirty="0">
                <a:latin typeface="Arial"/>
                <a:cs typeface="Arial"/>
              </a:rPr>
              <a:t> </a:t>
            </a:r>
            <a:r>
              <a:rPr sz="2400" i="1" dirty="0">
                <a:latin typeface="Arial"/>
                <a:cs typeface="Arial"/>
              </a:rPr>
              <a:t>distance</a:t>
            </a:r>
            <a:r>
              <a:rPr sz="2400" i="1" spc="10" dirty="0">
                <a:latin typeface="Arial"/>
                <a:cs typeface="Arial"/>
              </a:rPr>
              <a:t> </a:t>
            </a:r>
            <a:r>
              <a:rPr sz="2400" i="1" spc="-10" dirty="0">
                <a:latin typeface="Arial"/>
                <a:cs typeface="Arial"/>
              </a:rPr>
              <a:t>traveled)</a:t>
            </a:r>
            <a:endParaRPr sz="2400" dirty="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228076" y="76200"/>
            <a:ext cx="2330196" cy="1828800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 idx="4294967295"/>
          </p:nvPr>
        </p:nvSpPr>
        <p:spPr>
          <a:xfrm>
            <a:off x="1676400" y="0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70" dirty="0">
                <a:solidFill>
                  <a:schemeClr val="bg1"/>
                </a:solidFill>
              </a:rPr>
              <a:t>Example:</a:t>
            </a:r>
            <a:r>
              <a:rPr b="1" spc="-625" dirty="0">
                <a:solidFill>
                  <a:schemeClr val="bg1"/>
                </a:solidFill>
              </a:rPr>
              <a:t> </a:t>
            </a:r>
            <a:r>
              <a:rPr b="1" spc="-275" dirty="0">
                <a:solidFill>
                  <a:schemeClr val="bg1"/>
                </a:solidFill>
              </a:rPr>
              <a:t>Romania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810327" y="-423"/>
            <a:ext cx="7629237" cy="136768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250" dirty="0">
                <a:solidFill>
                  <a:schemeClr val="bg1"/>
                </a:solidFill>
              </a:rPr>
              <a:t>State</a:t>
            </a:r>
            <a:r>
              <a:rPr spc="-620" dirty="0">
                <a:solidFill>
                  <a:schemeClr val="bg1"/>
                </a:solidFill>
              </a:rPr>
              <a:t> </a:t>
            </a:r>
            <a:r>
              <a:rPr lang="en-US" spc="-620" dirty="0">
                <a:solidFill>
                  <a:schemeClr val="bg1"/>
                </a:solidFill>
              </a:rPr>
              <a:t> </a:t>
            </a:r>
            <a:r>
              <a:rPr spc="-235" dirty="0">
                <a:solidFill>
                  <a:schemeClr val="bg1"/>
                </a:solidFill>
              </a:rPr>
              <a:t>Space</a:t>
            </a:r>
            <a:r>
              <a:rPr lang="en-US" spc="-235" dirty="0">
                <a:solidFill>
                  <a:schemeClr val="bg1"/>
                </a:solidFill>
              </a:rPr>
              <a:t> Representation of  Problems</a:t>
            </a:r>
            <a:endParaRPr spc="-235" dirty="0">
              <a:solidFill>
                <a:schemeClr val="bg1"/>
              </a:solidFill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366264" y="1275335"/>
            <a:ext cx="7706359" cy="27411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</a:pPr>
            <a:r>
              <a:rPr sz="2200" dirty="0">
                <a:latin typeface="Arial"/>
                <a:cs typeface="Arial"/>
              </a:rPr>
              <a:t>The</a:t>
            </a:r>
            <a:r>
              <a:rPr sz="2200" spc="-2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initial</a:t>
            </a:r>
            <a:r>
              <a:rPr sz="2200" spc="-1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state,</a:t>
            </a:r>
            <a:r>
              <a:rPr sz="2200" spc="-2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actions,</a:t>
            </a:r>
            <a:r>
              <a:rPr sz="2200" spc="-1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and</a:t>
            </a:r>
            <a:r>
              <a:rPr sz="2200" spc="-2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transition</a:t>
            </a:r>
            <a:r>
              <a:rPr sz="2200" spc="-1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model</a:t>
            </a:r>
            <a:r>
              <a:rPr sz="2200" spc="-1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define</a:t>
            </a:r>
            <a:r>
              <a:rPr sz="2200" spc="-1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the</a:t>
            </a:r>
            <a:r>
              <a:rPr sz="2200" spc="-15" dirty="0">
                <a:latin typeface="Arial"/>
                <a:cs typeface="Arial"/>
              </a:rPr>
              <a:t> </a:t>
            </a:r>
            <a:r>
              <a:rPr sz="2200" b="1" spc="-10" dirty="0">
                <a:solidFill>
                  <a:srgbClr val="CC0099"/>
                </a:solidFill>
                <a:latin typeface="Arial"/>
                <a:cs typeface="Arial"/>
              </a:rPr>
              <a:t>state</a:t>
            </a:r>
            <a:endParaRPr sz="2200" dirty="0">
              <a:latin typeface="Arial"/>
              <a:cs typeface="Arial"/>
            </a:endParaRPr>
          </a:p>
          <a:p>
            <a:pPr marL="12700"/>
            <a:r>
              <a:rPr sz="2200" b="1" dirty="0">
                <a:solidFill>
                  <a:srgbClr val="CC0099"/>
                </a:solidFill>
                <a:latin typeface="Arial"/>
                <a:cs typeface="Arial"/>
              </a:rPr>
              <a:t>space</a:t>
            </a:r>
            <a:r>
              <a:rPr sz="2200" b="1" spc="-25" dirty="0">
                <a:solidFill>
                  <a:srgbClr val="CC0099"/>
                </a:solidFill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of</a:t>
            </a:r>
            <a:r>
              <a:rPr sz="2200" spc="-3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the</a:t>
            </a:r>
            <a:r>
              <a:rPr sz="2200" spc="-40" dirty="0">
                <a:latin typeface="Arial"/>
                <a:cs typeface="Arial"/>
              </a:rPr>
              <a:t> </a:t>
            </a:r>
            <a:r>
              <a:rPr sz="2200" spc="-10" dirty="0">
                <a:latin typeface="Arial"/>
                <a:cs typeface="Arial"/>
              </a:rPr>
              <a:t>problem;</a:t>
            </a:r>
            <a:endParaRPr sz="2200" dirty="0">
              <a:latin typeface="Arial"/>
              <a:cs typeface="Arial"/>
            </a:endParaRPr>
          </a:p>
          <a:p>
            <a:pPr marL="812800" marR="5080" indent="-343535">
              <a:buChar char="•"/>
              <a:tabLst>
                <a:tab pos="812800" algn="l"/>
              </a:tabLst>
            </a:pPr>
            <a:r>
              <a:rPr sz="2200" dirty="0">
                <a:latin typeface="Arial"/>
                <a:cs typeface="Arial"/>
              </a:rPr>
              <a:t>The</a:t>
            </a:r>
            <a:r>
              <a:rPr sz="2200" spc="12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set</a:t>
            </a:r>
            <a:r>
              <a:rPr sz="2200" spc="12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of</a:t>
            </a:r>
            <a:r>
              <a:rPr sz="2200" spc="12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all</a:t>
            </a:r>
            <a:r>
              <a:rPr sz="2200" spc="12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states</a:t>
            </a:r>
            <a:r>
              <a:rPr sz="2200" spc="12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reachable</a:t>
            </a:r>
            <a:r>
              <a:rPr sz="2200" spc="13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from</a:t>
            </a:r>
            <a:r>
              <a:rPr sz="2200" spc="13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initial</a:t>
            </a:r>
            <a:r>
              <a:rPr sz="2200" spc="13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state</a:t>
            </a:r>
            <a:r>
              <a:rPr sz="2200" spc="12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by</a:t>
            </a:r>
            <a:r>
              <a:rPr sz="2200" spc="114" dirty="0">
                <a:latin typeface="Arial"/>
                <a:cs typeface="Arial"/>
              </a:rPr>
              <a:t> </a:t>
            </a:r>
            <a:r>
              <a:rPr sz="2200" spc="-25" dirty="0">
                <a:latin typeface="Arial"/>
                <a:cs typeface="Arial"/>
              </a:rPr>
              <a:t>any </a:t>
            </a:r>
            <a:r>
              <a:rPr sz="2200" dirty="0">
                <a:latin typeface="Arial"/>
                <a:cs typeface="Arial"/>
              </a:rPr>
              <a:t>sequence</a:t>
            </a:r>
            <a:r>
              <a:rPr sz="2200" spc="-5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of</a:t>
            </a:r>
            <a:r>
              <a:rPr sz="2200" spc="-50" dirty="0">
                <a:latin typeface="Arial"/>
                <a:cs typeface="Arial"/>
              </a:rPr>
              <a:t> </a:t>
            </a:r>
            <a:r>
              <a:rPr sz="2200" spc="-10" dirty="0">
                <a:latin typeface="Arial"/>
                <a:cs typeface="Arial"/>
              </a:rPr>
              <a:t>actions.</a:t>
            </a:r>
            <a:endParaRPr sz="2200" dirty="0">
              <a:latin typeface="Arial"/>
              <a:cs typeface="Arial"/>
            </a:endParaRPr>
          </a:p>
          <a:p>
            <a:pPr marL="812800" marR="6985" indent="-343535">
              <a:spcBef>
                <a:spcPts val="5"/>
              </a:spcBef>
              <a:buChar char="•"/>
              <a:tabLst>
                <a:tab pos="812800" algn="l"/>
                <a:tab pos="1461770" algn="l"/>
                <a:tab pos="1910080" algn="l"/>
                <a:tab pos="3539490" algn="l"/>
                <a:tab pos="3972560" algn="l"/>
                <a:tab pos="4265295" algn="l"/>
                <a:tab pos="5490210" algn="l"/>
                <a:tab pos="6403975" algn="l"/>
                <a:tab pos="7303134" algn="l"/>
              </a:tabLst>
            </a:pPr>
            <a:r>
              <a:rPr sz="2200" spc="-25" dirty="0">
                <a:latin typeface="Arial"/>
                <a:cs typeface="Arial"/>
              </a:rPr>
              <a:t>Can</a:t>
            </a:r>
            <a:r>
              <a:rPr sz="2200" dirty="0">
                <a:latin typeface="Arial"/>
                <a:cs typeface="Arial"/>
              </a:rPr>
              <a:t>	</a:t>
            </a:r>
            <a:r>
              <a:rPr sz="2200" spc="-25" dirty="0">
                <a:latin typeface="Arial"/>
                <a:cs typeface="Arial"/>
              </a:rPr>
              <a:t>be</a:t>
            </a:r>
            <a:r>
              <a:rPr sz="2200" dirty="0">
                <a:latin typeface="Arial"/>
                <a:cs typeface="Arial"/>
              </a:rPr>
              <a:t>	</a:t>
            </a:r>
            <a:r>
              <a:rPr sz="2200" spc="-10" dirty="0">
                <a:latin typeface="Arial"/>
                <a:cs typeface="Arial"/>
              </a:rPr>
              <a:t>represented</a:t>
            </a:r>
            <a:r>
              <a:rPr sz="2200" dirty="0">
                <a:latin typeface="Arial"/>
                <a:cs typeface="Arial"/>
              </a:rPr>
              <a:t>	</a:t>
            </a:r>
            <a:r>
              <a:rPr sz="2200" spc="-25" dirty="0">
                <a:latin typeface="Arial"/>
                <a:cs typeface="Arial"/>
              </a:rPr>
              <a:t>as</a:t>
            </a:r>
            <a:r>
              <a:rPr sz="2200" dirty="0">
                <a:latin typeface="Arial"/>
                <a:cs typeface="Arial"/>
              </a:rPr>
              <a:t>	</a:t>
            </a:r>
            <a:r>
              <a:rPr sz="2200" spc="-50" dirty="0">
                <a:latin typeface="Arial"/>
                <a:cs typeface="Arial"/>
              </a:rPr>
              <a:t>a</a:t>
            </a:r>
            <a:r>
              <a:rPr sz="2200" dirty="0">
                <a:latin typeface="Arial"/>
                <a:cs typeface="Arial"/>
              </a:rPr>
              <a:t>	</a:t>
            </a:r>
            <a:r>
              <a:rPr sz="2200" b="1" spc="-10" dirty="0">
                <a:solidFill>
                  <a:srgbClr val="CC0099"/>
                </a:solidFill>
                <a:latin typeface="Arial"/>
                <a:cs typeface="Arial"/>
              </a:rPr>
              <a:t>directed</a:t>
            </a:r>
            <a:r>
              <a:rPr sz="2200" b="1" dirty="0">
                <a:solidFill>
                  <a:srgbClr val="CC0099"/>
                </a:solidFill>
                <a:latin typeface="Arial"/>
                <a:cs typeface="Arial"/>
              </a:rPr>
              <a:t>	</a:t>
            </a:r>
            <a:r>
              <a:rPr sz="2200" b="1" spc="-10" dirty="0">
                <a:solidFill>
                  <a:srgbClr val="CC0099"/>
                </a:solidFill>
                <a:latin typeface="Arial"/>
                <a:cs typeface="Arial"/>
              </a:rPr>
              <a:t>graph</a:t>
            </a:r>
            <a:r>
              <a:rPr sz="2200" b="1" dirty="0">
                <a:solidFill>
                  <a:srgbClr val="CC0099"/>
                </a:solidFill>
                <a:latin typeface="Arial"/>
                <a:cs typeface="Arial"/>
              </a:rPr>
              <a:t>	</a:t>
            </a:r>
            <a:r>
              <a:rPr sz="2200" spc="-10" dirty="0">
                <a:latin typeface="Arial"/>
                <a:cs typeface="Arial"/>
              </a:rPr>
              <a:t>where</a:t>
            </a:r>
            <a:r>
              <a:rPr sz="2200" dirty="0">
                <a:latin typeface="Arial"/>
                <a:cs typeface="Arial"/>
              </a:rPr>
              <a:t>	</a:t>
            </a:r>
            <a:r>
              <a:rPr sz="2200" spc="-25" dirty="0">
                <a:latin typeface="Arial"/>
                <a:cs typeface="Arial"/>
              </a:rPr>
              <a:t>the </a:t>
            </a:r>
            <a:r>
              <a:rPr sz="2200" dirty="0">
                <a:latin typeface="Arial"/>
                <a:cs typeface="Arial"/>
              </a:rPr>
              <a:t>nodes</a:t>
            </a:r>
            <a:r>
              <a:rPr sz="2200" spc="-5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are</a:t>
            </a:r>
            <a:r>
              <a:rPr sz="2200" spc="-4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states</a:t>
            </a:r>
            <a:r>
              <a:rPr sz="2200" spc="-5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and</a:t>
            </a:r>
            <a:r>
              <a:rPr sz="2200" spc="-4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links</a:t>
            </a:r>
            <a:r>
              <a:rPr sz="2200" spc="-6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between</a:t>
            </a:r>
            <a:r>
              <a:rPr sz="2200" spc="-4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nodes</a:t>
            </a:r>
            <a:r>
              <a:rPr sz="2200" spc="-5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are</a:t>
            </a:r>
            <a:r>
              <a:rPr sz="2200" spc="-40" dirty="0">
                <a:latin typeface="Arial"/>
                <a:cs typeface="Arial"/>
              </a:rPr>
              <a:t> </a:t>
            </a:r>
            <a:r>
              <a:rPr sz="2200" spc="-10" dirty="0">
                <a:latin typeface="Arial"/>
                <a:cs typeface="Arial"/>
              </a:rPr>
              <a:t>actions.</a:t>
            </a:r>
            <a:endParaRPr sz="2200" dirty="0">
              <a:latin typeface="Arial"/>
              <a:cs typeface="Arial"/>
            </a:endParaRPr>
          </a:p>
          <a:p>
            <a:pPr>
              <a:spcBef>
                <a:spcPts val="50"/>
              </a:spcBef>
            </a:pPr>
            <a:endParaRPr sz="2250" dirty="0">
              <a:latin typeface="Arial"/>
              <a:cs typeface="Arial"/>
            </a:endParaRPr>
          </a:p>
          <a:p>
            <a:pPr marL="12700"/>
            <a:r>
              <a:rPr sz="2200" dirty="0">
                <a:latin typeface="Arial"/>
                <a:cs typeface="Arial"/>
              </a:rPr>
              <a:t>What</a:t>
            </a:r>
            <a:r>
              <a:rPr sz="2200" spc="-5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is</a:t>
            </a:r>
            <a:r>
              <a:rPr sz="2200" spc="-5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the</a:t>
            </a:r>
            <a:r>
              <a:rPr sz="2200" spc="-30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state</a:t>
            </a:r>
            <a:r>
              <a:rPr sz="2200" spc="-3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space</a:t>
            </a:r>
            <a:r>
              <a:rPr sz="2200" spc="-5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for</a:t>
            </a:r>
            <a:r>
              <a:rPr sz="2200" spc="-3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the</a:t>
            </a:r>
            <a:r>
              <a:rPr sz="2200" spc="-45" dirty="0">
                <a:latin typeface="Arial"/>
                <a:cs typeface="Arial"/>
              </a:rPr>
              <a:t> </a:t>
            </a:r>
            <a:r>
              <a:rPr sz="2200" dirty="0">
                <a:latin typeface="Arial"/>
                <a:cs typeface="Arial"/>
              </a:rPr>
              <a:t>Romania</a:t>
            </a:r>
            <a:r>
              <a:rPr sz="2200" spc="-25" dirty="0">
                <a:latin typeface="Arial"/>
                <a:cs typeface="Arial"/>
              </a:rPr>
              <a:t> </a:t>
            </a:r>
            <a:r>
              <a:rPr sz="2200" spc="-10" dirty="0">
                <a:latin typeface="Arial"/>
                <a:cs typeface="Arial"/>
              </a:rPr>
              <a:t>problem?</a:t>
            </a:r>
            <a:endParaRPr sz="2200" dirty="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14977" y="4210047"/>
            <a:ext cx="4162047" cy="247612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571750" y="469649"/>
            <a:ext cx="3238500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250" dirty="0">
                <a:solidFill>
                  <a:schemeClr val="bg1"/>
                </a:solidFill>
              </a:rPr>
              <a:t>State</a:t>
            </a:r>
            <a:r>
              <a:rPr b="1" spc="-620" dirty="0">
                <a:solidFill>
                  <a:schemeClr val="bg1"/>
                </a:solidFill>
              </a:rPr>
              <a:t> </a:t>
            </a:r>
            <a:r>
              <a:rPr lang="en-US" b="1" spc="-620" dirty="0">
                <a:solidFill>
                  <a:schemeClr val="bg1"/>
                </a:solidFill>
              </a:rPr>
              <a:t> </a:t>
            </a:r>
            <a:r>
              <a:rPr b="1" spc="-235" dirty="0">
                <a:solidFill>
                  <a:schemeClr val="bg1"/>
                </a:solidFill>
              </a:rPr>
              <a:t>Space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66263" y="1358774"/>
            <a:ext cx="7322820" cy="1672589"/>
          </a:xfrm>
          <a:prstGeom prst="rect">
            <a:avLst/>
          </a:prstGeom>
        </p:spPr>
        <p:txBody>
          <a:bodyPr vert="horz" wrap="square" lIns="0" tIns="195580" rIns="0" bIns="0" rtlCol="0">
            <a:spAutoFit/>
          </a:bodyPr>
          <a:lstStyle/>
          <a:p>
            <a:pPr marL="12700">
              <a:spcBef>
                <a:spcPts val="1540"/>
              </a:spcBef>
            </a:pPr>
            <a:r>
              <a:rPr sz="2400" b="1" dirty="0">
                <a:latin typeface="Calibri"/>
                <a:cs typeface="Calibri"/>
              </a:rPr>
              <a:t>An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AI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problem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can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be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represented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as a</a:t>
            </a:r>
            <a:r>
              <a:rPr sz="2400" b="1" spc="-20" dirty="0">
                <a:latin typeface="Calibri"/>
                <a:cs typeface="Calibri"/>
              </a:rPr>
              <a:t> </a:t>
            </a:r>
            <a:r>
              <a:rPr sz="2400" b="1" i="1" dirty="0">
                <a:latin typeface="Calibri"/>
                <a:cs typeface="Calibri"/>
              </a:rPr>
              <a:t>state space</a:t>
            </a:r>
            <a:r>
              <a:rPr sz="2400" b="1" i="1" spc="-25" dirty="0">
                <a:latin typeface="Calibri"/>
                <a:cs typeface="Calibri"/>
              </a:rPr>
              <a:t> </a:t>
            </a:r>
            <a:r>
              <a:rPr sz="2400" b="1" i="1" spc="-10" dirty="0">
                <a:latin typeface="Calibri"/>
                <a:cs typeface="Calibri"/>
              </a:rPr>
              <a:t>graph.</a:t>
            </a:r>
            <a:endParaRPr sz="2400">
              <a:latin typeface="Calibri"/>
              <a:cs typeface="Calibri"/>
            </a:endParaRPr>
          </a:p>
          <a:p>
            <a:pPr marL="12700" marR="687705">
              <a:lnSpc>
                <a:spcPct val="150000"/>
              </a:lnSpc>
              <a:spcBef>
                <a:spcPts val="5"/>
              </a:spcBef>
            </a:pPr>
            <a:r>
              <a:rPr sz="2400" dirty="0">
                <a:latin typeface="Calibri"/>
                <a:cs typeface="Calibri"/>
              </a:rPr>
              <a:t>A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graph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set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nodes</a:t>
            </a:r>
            <a:r>
              <a:rPr sz="2400" i="1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i="1" dirty="0">
                <a:latin typeface="Calibri"/>
                <a:cs typeface="Calibri"/>
              </a:rPr>
              <a:t>links</a:t>
            </a:r>
            <a:r>
              <a:rPr sz="2400" i="1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that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connect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them. </a:t>
            </a:r>
            <a:r>
              <a:rPr sz="2400" dirty="0">
                <a:latin typeface="Calibri"/>
                <a:cs typeface="Calibri"/>
              </a:rPr>
              <a:t>Graph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theory: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823463" y="3004773"/>
            <a:ext cx="2197100" cy="2769870"/>
          </a:xfrm>
          <a:prstGeom prst="rect">
            <a:avLst/>
          </a:prstGeom>
        </p:spPr>
        <p:txBody>
          <a:bodyPr vert="horz" wrap="square" lIns="0" tIns="196215" rIns="0" bIns="0" rtlCol="0">
            <a:spAutoFit/>
          </a:bodyPr>
          <a:lstStyle/>
          <a:p>
            <a:pPr marL="264160" indent="-251460">
              <a:spcBef>
                <a:spcPts val="1545"/>
              </a:spcBef>
              <a:buFont typeface="Courier New"/>
              <a:buChar char="o"/>
              <a:tabLst>
                <a:tab pos="264160" algn="l"/>
              </a:tabLst>
            </a:pPr>
            <a:r>
              <a:rPr sz="2400" dirty="0">
                <a:latin typeface="Calibri"/>
                <a:cs typeface="Calibri"/>
              </a:rPr>
              <a:t>Labeled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graph.</a:t>
            </a:r>
            <a:endParaRPr sz="2400">
              <a:latin typeface="Calibri"/>
              <a:cs typeface="Calibri"/>
            </a:endParaRPr>
          </a:p>
          <a:p>
            <a:pPr marL="264160" indent="-251460">
              <a:spcBef>
                <a:spcPts val="1440"/>
              </a:spcBef>
              <a:buFont typeface="Courier New"/>
              <a:buChar char="o"/>
              <a:tabLst>
                <a:tab pos="264160" algn="l"/>
              </a:tabLst>
            </a:pPr>
            <a:r>
              <a:rPr sz="2400" dirty="0">
                <a:latin typeface="Calibri"/>
                <a:cs typeface="Calibri"/>
              </a:rPr>
              <a:t>Directed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graph.</a:t>
            </a:r>
            <a:endParaRPr sz="2400">
              <a:latin typeface="Calibri"/>
              <a:cs typeface="Calibri"/>
            </a:endParaRPr>
          </a:p>
          <a:p>
            <a:pPr marL="264160" indent="-251460">
              <a:spcBef>
                <a:spcPts val="1440"/>
              </a:spcBef>
              <a:buFont typeface="Courier New"/>
              <a:buChar char="o"/>
              <a:tabLst>
                <a:tab pos="264160" algn="l"/>
              </a:tabLst>
            </a:pPr>
            <a:r>
              <a:rPr sz="2400" spc="-10" dirty="0">
                <a:latin typeface="Calibri"/>
                <a:cs typeface="Calibri"/>
              </a:rPr>
              <a:t>Path.</a:t>
            </a:r>
            <a:endParaRPr sz="2400">
              <a:latin typeface="Calibri"/>
              <a:cs typeface="Calibri"/>
            </a:endParaRPr>
          </a:p>
          <a:p>
            <a:pPr marL="264160" indent="-251460">
              <a:spcBef>
                <a:spcPts val="1445"/>
              </a:spcBef>
              <a:buFont typeface="Courier New"/>
              <a:buChar char="o"/>
              <a:tabLst>
                <a:tab pos="264160" algn="l"/>
              </a:tabLst>
            </a:pPr>
            <a:r>
              <a:rPr sz="2400" dirty="0">
                <a:latin typeface="Calibri"/>
                <a:cs typeface="Calibri"/>
              </a:rPr>
              <a:t>Rooted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graph.</a:t>
            </a:r>
            <a:endParaRPr sz="2400">
              <a:latin typeface="Calibri"/>
              <a:cs typeface="Calibri"/>
            </a:endParaRPr>
          </a:p>
          <a:p>
            <a:pPr marL="264160" indent="-251460">
              <a:spcBef>
                <a:spcPts val="1440"/>
              </a:spcBef>
              <a:buFont typeface="Courier New"/>
              <a:buChar char="o"/>
              <a:tabLst>
                <a:tab pos="264160" algn="l"/>
              </a:tabLst>
            </a:pPr>
            <a:r>
              <a:rPr sz="2400" spc="-10" dirty="0">
                <a:latin typeface="Calibri"/>
                <a:cs typeface="Calibri"/>
              </a:rPr>
              <a:t>Tree.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024499" y="3004773"/>
            <a:ext cx="2747645" cy="2762936"/>
          </a:xfrm>
          <a:prstGeom prst="rect">
            <a:avLst/>
          </a:prstGeom>
        </p:spPr>
        <p:txBody>
          <a:bodyPr vert="horz" wrap="square" lIns="0" tIns="196215" rIns="0" bIns="0" rtlCol="0">
            <a:spAutoFit/>
          </a:bodyPr>
          <a:lstStyle/>
          <a:p>
            <a:pPr marL="273050" indent="-260350">
              <a:spcBef>
                <a:spcPts val="1545"/>
              </a:spcBef>
              <a:buClr>
                <a:srgbClr val="4F81BC"/>
              </a:buClr>
              <a:buFont typeface="Times New Roman"/>
              <a:buChar char="○"/>
              <a:tabLst>
                <a:tab pos="273050" algn="l"/>
              </a:tabLst>
            </a:pPr>
            <a:r>
              <a:rPr sz="2400" spc="-10" dirty="0">
                <a:latin typeface="Calibri"/>
                <a:cs typeface="Calibri"/>
              </a:rPr>
              <a:t>Parent.</a:t>
            </a:r>
            <a:endParaRPr sz="2400" dirty="0">
              <a:latin typeface="Calibri"/>
              <a:cs typeface="Calibri"/>
            </a:endParaRPr>
          </a:p>
          <a:p>
            <a:pPr marL="272415" indent="-259715">
              <a:spcBef>
                <a:spcPts val="1440"/>
              </a:spcBef>
              <a:buClr>
                <a:srgbClr val="4F81BC"/>
              </a:buClr>
              <a:buFont typeface="Times New Roman"/>
              <a:buChar char="○"/>
              <a:tabLst>
                <a:tab pos="272415" algn="l"/>
              </a:tabLst>
            </a:pPr>
            <a:r>
              <a:rPr sz="2400" spc="-10" dirty="0">
                <a:latin typeface="Calibri"/>
                <a:cs typeface="Calibri"/>
              </a:rPr>
              <a:t>Child.</a:t>
            </a:r>
            <a:endParaRPr lang="en-US" sz="2400" dirty="0">
              <a:latin typeface="Calibri"/>
              <a:cs typeface="Calibri"/>
            </a:endParaRPr>
          </a:p>
          <a:p>
            <a:pPr marL="272415" indent="-259715">
              <a:spcBef>
                <a:spcPts val="1440"/>
              </a:spcBef>
              <a:buClr>
                <a:srgbClr val="4F81BC"/>
              </a:buClr>
              <a:buFont typeface="Times New Roman"/>
              <a:buChar char="○"/>
              <a:tabLst>
                <a:tab pos="272415" algn="l"/>
              </a:tabLst>
            </a:pPr>
            <a:r>
              <a:rPr sz="2400" spc="-10" dirty="0">
                <a:latin typeface="Calibri"/>
                <a:cs typeface="Calibri"/>
              </a:rPr>
              <a:t>Sibling.</a:t>
            </a:r>
            <a:endParaRPr sz="2400" dirty="0">
              <a:latin typeface="Calibri"/>
              <a:cs typeface="Calibri"/>
            </a:endParaRPr>
          </a:p>
          <a:p>
            <a:pPr marL="272415" indent="-259715">
              <a:spcBef>
                <a:spcPts val="1445"/>
              </a:spcBef>
              <a:buClr>
                <a:srgbClr val="4F81BC"/>
              </a:buClr>
              <a:buFont typeface="Times New Roman"/>
              <a:buChar char="○"/>
              <a:tabLst>
                <a:tab pos="272415" algn="l"/>
              </a:tabLst>
            </a:pPr>
            <a:r>
              <a:rPr sz="2400" spc="-10" dirty="0">
                <a:latin typeface="Calibri"/>
                <a:cs typeface="Calibri"/>
              </a:rPr>
              <a:t>Ancestor.</a:t>
            </a:r>
            <a:endParaRPr lang="en-US" sz="2400" dirty="0">
              <a:latin typeface="Calibri"/>
              <a:cs typeface="Calibri"/>
            </a:endParaRPr>
          </a:p>
          <a:p>
            <a:pPr marL="272415" indent="-259715">
              <a:spcBef>
                <a:spcPts val="1445"/>
              </a:spcBef>
              <a:buClr>
                <a:srgbClr val="4F81BC"/>
              </a:buClr>
              <a:buFont typeface="Times New Roman"/>
              <a:buChar char="○"/>
              <a:tabLst>
                <a:tab pos="272415" algn="l"/>
              </a:tabLst>
            </a:pPr>
            <a:r>
              <a:rPr sz="2400" spc="-10" dirty="0">
                <a:latin typeface="Calibri"/>
                <a:cs typeface="Calibri"/>
              </a:rPr>
              <a:t>Descendant.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909763" y="339065"/>
            <a:ext cx="7986712" cy="1695450"/>
          </a:xfrm>
          <a:prstGeom prst="rect">
            <a:avLst/>
          </a:prstGeom>
        </p:spPr>
        <p:txBody>
          <a:bodyPr vert="horz" wrap="square" lIns="0" tIns="9144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b="1" spc="-250" dirty="0">
                <a:solidFill>
                  <a:schemeClr val="bg1"/>
                </a:solidFill>
              </a:rPr>
              <a:t>State</a:t>
            </a:r>
            <a:r>
              <a:rPr b="1" spc="-630" dirty="0">
                <a:solidFill>
                  <a:schemeClr val="bg1"/>
                </a:solidFill>
              </a:rPr>
              <a:t> </a:t>
            </a:r>
            <a:r>
              <a:rPr b="1" spc="-55" dirty="0">
                <a:solidFill>
                  <a:schemeClr val="bg1"/>
                </a:solidFill>
              </a:rPr>
              <a:t>Space</a:t>
            </a:r>
          </a:p>
          <a:p>
            <a:pPr marL="422909" marR="5080">
              <a:lnSpc>
                <a:spcPct val="100000"/>
              </a:lnSpc>
              <a:spcBef>
                <a:spcPts val="530"/>
              </a:spcBef>
            </a:pPr>
            <a:r>
              <a:rPr sz="2800" i="1" dirty="0">
                <a:latin typeface="Arial"/>
                <a:cs typeface="Arial"/>
              </a:rPr>
              <a:t>Graph</a:t>
            </a:r>
            <a:r>
              <a:rPr sz="2800" i="1" spc="-125" dirty="0">
                <a:latin typeface="Arial"/>
                <a:cs typeface="Arial"/>
              </a:rPr>
              <a:t> </a:t>
            </a:r>
            <a:r>
              <a:rPr sz="2800" i="1" dirty="0">
                <a:latin typeface="Arial"/>
                <a:cs typeface="Arial"/>
              </a:rPr>
              <a:t>Theory,</a:t>
            </a:r>
            <a:r>
              <a:rPr sz="2800" i="1" spc="-114" dirty="0">
                <a:latin typeface="Arial"/>
                <a:cs typeface="Arial"/>
              </a:rPr>
              <a:t> </a:t>
            </a:r>
            <a:r>
              <a:rPr sz="2800" i="1" dirty="0">
                <a:latin typeface="Arial"/>
                <a:cs typeface="Arial"/>
              </a:rPr>
              <a:t>Kônigsberg</a:t>
            </a:r>
            <a:r>
              <a:rPr sz="2800" i="1" spc="-85" dirty="0">
                <a:latin typeface="Arial"/>
                <a:cs typeface="Arial"/>
              </a:rPr>
              <a:t> </a:t>
            </a:r>
            <a:r>
              <a:rPr sz="2800" i="1" dirty="0">
                <a:latin typeface="Arial"/>
                <a:cs typeface="Arial"/>
              </a:rPr>
              <a:t>Bridges</a:t>
            </a:r>
            <a:r>
              <a:rPr sz="2800" i="1" spc="-105" dirty="0">
                <a:latin typeface="Arial"/>
                <a:cs typeface="Arial"/>
              </a:rPr>
              <a:t> </a:t>
            </a:r>
            <a:r>
              <a:rPr sz="2800" i="1" spc="-10" dirty="0">
                <a:latin typeface="Arial"/>
                <a:cs typeface="Arial"/>
              </a:rPr>
              <a:t>Problem, </a:t>
            </a:r>
            <a:r>
              <a:rPr sz="2800" i="1" dirty="0">
                <a:latin typeface="Arial"/>
                <a:cs typeface="Arial"/>
              </a:rPr>
              <a:t>&amp;</a:t>
            </a:r>
            <a:r>
              <a:rPr sz="2800" i="1" spc="-70" dirty="0">
                <a:latin typeface="Arial"/>
                <a:cs typeface="Arial"/>
              </a:rPr>
              <a:t> </a:t>
            </a:r>
            <a:r>
              <a:rPr sz="2800" i="1" dirty="0">
                <a:latin typeface="Arial"/>
                <a:cs typeface="Arial"/>
              </a:rPr>
              <a:t>Euler</a:t>
            </a:r>
            <a:r>
              <a:rPr sz="2800" i="1" spc="-60" dirty="0">
                <a:latin typeface="Arial"/>
                <a:cs typeface="Arial"/>
              </a:rPr>
              <a:t> </a:t>
            </a:r>
            <a:r>
              <a:rPr sz="2800" i="1" dirty="0">
                <a:latin typeface="Arial"/>
                <a:cs typeface="Arial"/>
              </a:rPr>
              <a:t>Tour</a:t>
            </a:r>
            <a:r>
              <a:rPr sz="2800" i="1" spc="-50" dirty="0">
                <a:latin typeface="Arial"/>
                <a:cs typeface="Arial"/>
              </a:rPr>
              <a:t> </a:t>
            </a:r>
            <a:r>
              <a:rPr sz="2800" i="1" spc="-25" dirty="0">
                <a:latin typeface="Arial"/>
                <a:cs typeface="Arial"/>
              </a:rPr>
              <a:t>..</a:t>
            </a:r>
            <a:endParaRPr sz="2800" dirty="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3264345" y="2202992"/>
            <a:ext cx="5669915" cy="730250"/>
            <a:chOff x="1740344" y="2202992"/>
            <a:chExt cx="5669915" cy="730250"/>
          </a:xfrm>
        </p:grpSpPr>
        <p:sp>
          <p:nvSpPr>
            <p:cNvPr id="4" name="object 4"/>
            <p:cNvSpPr/>
            <p:nvPr/>
          </p:nvSpPr>
          <p:spPr>
            <a:xfrm>
              <a:off x="1753362" y="2216009"/>
              <a:ext cx="5643880" cy="704215"/>
            </a:xfrm>
            <a:custGeom>
              <a:avLst/>
              <a:gdLst/>
              <a:ahLst/>
              <a:cxnLst/>
              <a:rect l="l" t="t" r="r" b="b"/>
              <a:pathLst>
                <a:path w="5643880" h="704214">
                  <a:moveTo>
                    <a:pt x="1195629" y="0"/>
                  </a:moveTo>
                  <a:lnTo>
                    <a:pt x="1147804" y="156"/>
                  </a:lnTo>
                  <a:lnTo>
                    <a:pt x="1099979" y="678"/>
                  </a:lnTo>
                  <a:lnTo>
                    <a:pt x="1052154" y="1576"/>
                  </a:lnTo>
                  <a:lnTo>
                    <a:pt x="1004328" y="2860"/>
                  </a:lnTo>
                  <a:lnTo>
                    <a:pt x="956503" y="4541"/>
                  </a:lnTo>
                  <a:lnTo>
                    <a:pt x="908678" y="6629"/>
                  </a:lnTo>
                  <a:lnTo>
                    <a:pt x="860853" y="9135"/>
                  </a:lnTo>
                  <a:lnTo>
                    <a:pt x="813028" y="12069"/>
                  </a:lnTo>
                  <a:lnTo>
                    <a:pt x="765202" y="15441"/>
                  </a:lnTo>
                  <a:lnTo>
                    <a:pt x="717377" y="19262"/>
                  </a:lnTo>
                  <a:lnTo>
                    <a:pt x="669552" y="23543"/>
                  </a:lnTo>
                  <a:lnTo>
                    <a:pt x="621727" y="28293"/>
                  </a:lnTo>
                  <a:lnTo>
                    <a:pt x="573902" y="33524"/>
                  </a:lnTo>
                  <a:lnTo>
                    <a:pt x="526077" y="39245"/>
                  </a:lnTo>
                  <a:lnTo>
                    <a:pt x="478251" y="45468"/>
                  </a:lnTo>
                  <a:lnTo>
                    <a:pt x="430426" y="52202"/>
                  </a:lnTo>
                  <a:lnTo>
                    <a:pt x="382601" y="59458"/>
                  </a:lnTo>
                  <a:lnTo>
                    <a:pt x="334776" y="67247"/>
                  </a:lnTo>
                  <a:lnTo>
                    <a:pt x="286951" y="75579"/>
                  </a:lnTo>
                  <a:lnTo>
                    <a:pt x="239125" y="84463"/>
                  </a:lnTo>
                  <a:lnTo>
                    <a:pt x="191300" y="93912"/>
                  </a:lnTo>
                  <a:lnTo>
                    <a:pt x="143475" y="103935"/>
                  </a:lnTo>
                  <a:lnTo>
                    <a:pt x="95650" y="114543"/>
                  </a:lnTo>
                  <a:lnTo>
                    <a:pt x="47825" y="125745"/>
                  </a:lnTo>
                  <a:lnTo>
                    <a:pt x="0" y="137554"/>
                  </a:lnTo>
                  <a:lnTo>
                    <a:pt x="0" y="566306"/>
                  </a:lnTo>
                  <a:lnTo>
                    <a:pt x="47825" y="554497"/>
                  </a:lnTo>
                  <a:lnTo>
                    <a:pt x="95650" y="543295"/>
                  </a:lnTo>
                  <a:lnTo>
                    <a:pt x="143475" y="532687"/>
                  </a:lnTo>
                  <a:lnTo>
                    <a:pt x="191300" y="522664"/>
                  </a:lnTo>
                  <a:lnTo>
                    <a:pt x="239125" y="513215"/>
                  </a:lnTo>
                  <a:lnTo>
                    <a:pt x="286951" y="504331"/>
                  </a:lnTo>
                  <a:lnTo>
                    <a:pt x="334776" y="495999"/>
                  </a:lnTo>
                  <a:lnTo>
                    <a:pt x="382601" y="488210"/>
                  </a:lnTo>
                  <a:lnTo>
                    <a:pt x="430426" y="480954"/>
                  </a:lnTo>
                  <a:lnTo>
                    <a:pt x="478251" y="474220"/>
                  </a:lnTo>
                  <a:lnTo>
                    <a:pt x="526077" y="467997"/>
                  </a:lnTo>
                  <a:lnTo>
                    <a:pt x="573902" y="462276"/>
                  </a:lnTo>
                  <a:lnTo>
                    <a:pt x="621727" y="457045"/>
                  </a:lnTo>
                  <a:lnTo>
                    <a:pt x="669552" y="452295"/>
                  </a:lnTo>
                  <a:lnTo>
                    <a:pt x="717377" y="448014"/>
                  </a:lnTo>
                  <a:lnTo>
                    <a:pt x="765202" y="444193"/>
                  </a:lnTo>
                  <a:lnTo>
                    <a:pt x="813028" y="440821"/>
                  </a:lnTo>
                  <a:lnTo>
                    <a:pt x="860853" y="437887"/>
                  </a:lnTo>
                  <a:lnTo>
                    <a:pt x="908678" y="435381"/>
                  </a:lnTo>
                  <a:lnTo>
                    <a:pt x="956503" y="433293"/>
                  </a:lnTo>
                  <a:lnTo>
                    <a:pt x="1004328" y="431612"/>
                  </a:lnTo>
                  <a:lnTo>
                    <a:pt x="1052154" y="430328"/>
                  </a:lnTo>
                  <a:lnTo>
                    <a:pt x="1099979" y="429430"/>
                  </a:lnTo>
                  <a:lnTo>
                    <a:pt x="1147804" y="428908"/>
                  </a:lnTo>
                  <a:lnTo>
                    <a:pt x="1195629" y="428752"/>
                  </a:lnTo>
                  <a:lnTo>
                    <a:pt x="1243454" y="428950"/>
                  </a:lnTo>
                  <a:lnTo>
                    <a:pt x="1291280" y="429493"/>
                  </a:lnTo>
                  <a:lnTo>
                    <a:pt x="1339105" y="430370"/>
                  </a:lnTo>
                  <a:lnTo>
                    <a:pt x="1386930" y="431570"/>
                  </a:lnTo>
                  <a:lnTo>
                    <a:pt x="1434755" y="433084"/>
                  </a:lnTo>
                  <a:lnTo>
                    <a:pt x="1482580" y="434901"/>
                  </a:lnTo>
                  <a:lnTo>
                    <a:pt x="1530405" y="437010"/>
                  </a:lnTo>
                  <a:lnTo>
                    <a:pt x="1578231" y="439401"/>
                  </a:lnTo>
                  <a:lnTo>
                    <a:pt x="1626056" y="442063"/>
                  </a:lnTo>
                  <a:lnTo>
                    <a:pt x="1673881" y="444987"/>
                  </a:lnTo>
                  <a:lnTo>
                    <a:pt x="1769531" y="451575"/>
                  </a:lnTo>
                  <a:lnTo>
                    <a:pt x="1865182" y="459081"/>
                  </a:lnTo>
                  <a:lnTo>
                    <a:pt x="1960832" y="467423"/>
                  </a:lnTo>
                  <a:lnTo>
                    <a:pt x="2056483" y="476517"/>
                  </a:lnTo>
                  <a:lnTo>
                    <a:pt x="2152133" y="486279"/>
                  </a:lnTo>
                  <a:lnTo>
                    <a:pt x="2247783" y="496625"/>
                  </a:lnTo>
                  <a:lnTo>
                    <a:pt x="2391259" y="513059"/>
                  </a:lnTo>
                  <a:lnTo>
                    <a:pt x="2534734" y="530338"/>
                  </a:lnTo>
                  <a:lnTo>
                    <a:pt x="3108637" y="602273"/>
                  </a:lnTo>
                  <a:lnTo>
                    <a:pt x="3299937" y="625138"/>
                  </a:lnTo>
                  <a:lnTo>
                    <a:pt x="3443413" y="641227"/>
                  </a:lnTo>
                  <a:lnTo>
                    <a:pt x="3539063" y="651292"/>
                  </a:lnTo>
                  <a:lnTo>
                    <a:pt x="3634714" y="660730"/>
                  </a:lnTo>
                  <a:lnTo>
                    <a:pt x="3730364" y="669458"/>
                  </a:lnTo>
                  <a:lnTo>
                    <a:pt x="3826014" y="677393"/>
                  </a:lnTo>
                  <a:lnTo>
                    <a:pt x="3921665" y="684451"/>
                  </a:lnTo>
                  <a:lnTo>
                    <a:pt x="4017315" y="690548"/>
                  </a:lnTo>
                  <a:lnTo>
                    <a:pt x="4065140" y="693210"/>
                  </a:lnTo>
                  <a:lnTo>
                    <a:pt x="4112966" y="695601"/>
                  </a:lnTo>
                  <a:lnTo>
                    <a:pt x="4160791" y="697710"/>
                  </a:lnTo>
                  <a:lnTo>
                    <a:pt x="4208616" y="699527"/>
                  </a:lnTo>
                  <a:lnTo>
                    <a:pt x="4256441" y="701041"/>
                  </a:lnTo>
                  <a:lnTo>
                    <a:pt x="4304266" y="702241"/>
                  </a:lnTo>
                  <a:lnTo>
                    <a:pt x="4352091" y="703118"/>
                  </a:lnTo>
                  <a:lnTo>
                    <a:pt x="4399917" y="703661"/>
                  </a:lnTo>
                  <a:lnTo>
                    <a:pt x="4447742" y="703860"/>
                  </a:lnTo>
                  <a:lnTo>
                    <a:pt x="4495567" y="703703"/>
                  </a:lnTo>
                  <a:lnTo>
                    <a:pt x="4543392" y="703181"/>
                  </a:lnTo>
                  <a:lnTo>
                    <a:pt x="4591217" y="702283"/>
                  </a:lnTo>
                  <a:lnTo>
                    <a:pt x="4639043" y="700999"/>
                  </a:lnTo>
                  <a:lnTo>
                    <a:pt x="4686868" y="699318"/>
                  </a:lnTo>
                  <a:lnTo>
                    <a:pt x="4734693" y="697230"/>
                  </a:lnTo>
                  <a:lnTo>
                    <a:pt x="4782518" y="694724"/>
                  </a:lnTo>
                  <a:lnTo>
                    <a:pt x="4830343" y="691791"/>
                  </a:lnTo>
                  <a:lnTo>
                    <a:pt x="4878169" y="688418"/>
                  </a:lnTo>
                  <a:lnTo>
                    <a:pt x="4925994" y="684597"/>
                  </a:lnTo>
                  <a:lnTo>
                    <a:pt x="4973819" y="680316"/>
                  </a:lnTo>
                  <a:lnTo>
                    <a:pt x="5021644" y="675566"/>
                  </a:lnTo>
                  <a:lnTo>
                    <a:pt x="5069469" y="670335"/>
                  </a:lnTo>
                  <a:lnTo>
                    <a:pt x="5117294" y="664614"/>
                  </a:lnTo>
                  <a:lnTo>
                    <a:pt x="5165120" y="658391"/>
                  </a:lnTo>
                  <a:lnTo>
                    <a:pt x="5212945" y="651657"/>
                  </a:lnTo>
                  <a:lnTo>
                    <a:pt x="5260770" y="644401"/>
                  </a:lnTo>
                  <a:lnTo>
                    <a:pt x="5308595" y="636612"/>
                  </a:lnTo>
                  <a:lnTo>
                    <a:pt x="5356420" y="628281"/>
                  </a:lnTo>
                  <a:lnTo>
                    <a:pt x="5404246" y="619396"/>
                  </a:lnTo>
                  <a:lnTo>
                    <a:pt x="5452071" y="609947"/>
                  </a:lnTo>
                  <a:lnTo>
                    <a:pt x="5499896" y="599924"/>
                  </a:lnTo>
                  <a:lnTo>
                    <a:pt x="5547721" y="589317"/>
                  </a:lnTo>
                  <a:lnTo>
                    <a:pt x="5595546" y="578114"/>
                  </a:lnTo>
                  <a:lnTo>
                    <a:pt x="5643371" y="566306"/>
                  </a:lnTo>
                  <a:lnTo>
                    <a:pt x="5643371" y="137554"/>
                  </a:lnTo>
                  <a:lnTo>
                    <a:pt x="5595546" y="149362"/>
                  </a:lnTo>
                  <a:lnTo>
                    <a:pt x="5547721" y="160565"/>
                  </a:lnTo>
                  <a:lnTo>
                    <a:pt x="5499896" y="171172"/>
                  </a:lnTo>
                  <a:lnTo>
                    <a:pt x="5452071" y="181195"/>
                  </a:lnTo>
                  <a:lnTo>
                    <a:pt x="5404246" y="190644"/>
                  </a:lnTo>
                  <a:lnTo>
                    <a:pt x="5356420" y="199529"/>
                  </a:lnTo>
                  <a:lnTo>
                    <a:pt x="5308595" y="207860"/>
                  </a:lnTo>
                  <a:lnTo>
                    <a:pt x="5260770" y="215649"/>
                  </a:lnTo>
                  <a:lnTo>
                    <a:pt x="5212945" y="222905"/>
                  </a:lnTo>
                  <a:lnTo>
                    <a:pt x="5165120" y="229639"/>
                  </a:lnTo>
                  <a:lnTo>
                    <a:pt x="5117294" y="235862"/>
                  </a:lnTo>
                  <a:lnTo>
                    <a:pt x="5069469" y="241583"/>
                  </a:lnTo>
                  <a:lnTo>
                    <a:pt x="5021644" y="246814"/>
                  </a:lnTo>
                  <a:lnTo>
                    <a:pt x="4973819" y="251564"/>
                  </a:lnTo>
                  <a:lnTo>
                    <a:pt x="4925994" y="255845"/>
                  </a:lnTo>
                  <a:lnTo>
                    <a:pt x="4878169" y="259666"/>
                  </a:lnTo>
                  <a:lnTo>
                    <a:pt x="4830343" y="263039"/>
                  </a:lnTo>
                  <a:lnTo>
                    <a:pt x="4782518" y="265972"/>
                  </a:lnTo>
                  <a:lnTo>
                    <a:pt x="4734693" y="268478"/>
                  </a:lnTo>
                  <a:lnTo>
                    <a:pt x="4686868" y="270566"/>
                  </a:lnTo>
                  <a:lnTo>
                    <a:pt x="4639043" y="272247"/>
                  </a:lnTo>
                  <a:lnTo>
                    <a:pt x="4591217" y="273531"/>
                  </a:lnTo>
                  <a:lnTo>
                    <a:pt x="4543392" y="274429"/>
                  </a:lnTo>
                  <a:lnTo>
                    <a:pt x="4495567" y="274951"/>
                  </a:lnTo>
                  <a:lnTo>
                    <a:pt x="4447742" y="275108"/>
                  </a:lnTo>
                  <a:lnTo>
                    <a:pt x="4399917" y="274909"/>
                  </a:lnTo>
                  <a:lnTo>
                    <a:pt x="4352091" y="274366"/>
                  </a:lnTo>
                  <a:lnTo>
                    <a:pt x="4304266" y="273489"/>
                  </a:lnTo>
                  <a:lnTo>
                    <a:pt x="4256441" y="272289"/>
                  </a:lnTo>
                  <a:lnTo>
                    <a:pt x="4208616" y="270775"/>
                  </a:lnTo>
                  <a:lnTo>
                    <a:pt x="4160791" y="268958"/>
                  </a:lnTo>
                  <a:lnTo>
                    <a:pt x="4112966" y="266849"/>
                  </a:lnTo>
                  <a:lnTo>
                    <a:pt x="4065140" y="264458"/>
                  </a:lnTo>
                  <a:lnTo>
                    <a:pt x="4017315" y="261796"/>
                  </a:lnTo>
                  <a:lnTo>
                    <a:pt x="3969490" y="258873"/>
                  </a:lnTo>
                  <a:lnTo>
                    <a:pt x="3873840" y="252285"/>
                  </a:lnTo>
                  <a:lnTo>
                    <a:pt x="3778189" y="244778"/>
                  </a:lnTo>
                  <a:lnTo>
                    <a:pt x="3682539" y="236436"/>
                  </a:lnTo>
                  <a:lnTo>
                    <a:pt x="3586888" y="227342"/>
                  </a:lnTo>
                  <a:lnTo>
                    <a:pt x="3491238" y="217580"/>
                  </a:lnTo>
                  <a:lnTo>
                    <a:pt x="3395588" y="207234"/>
                  </a:lnTo>
                  <a:lnTo>
                    <a:pt x="3252112" y="190800"/>
                  </a:lnTo>
                  <a:lnTo>
                    <a:pt x="3108637" y="173521"/>
                  </a:lnTo>
                  <a:lnTo>
                    <a:pt x="2534734" y="101586"/>
                  </a:lnTo>
                  <a:lnTo>
                    <a:pt x="2343434" y="78721"/>
                  </a:lnTo>
                  <a:lnTo>
                    <a:pt x="2199958" y="62632"/>
                  </a:lnTo>
                  <a:lnTo>
                    <a:pt x="2104308" y="52568"/>
                  </a:lnTo>
                  <a:lnTo>
                    <a:pt x="2008657" y="43129"/>
                  </a:lnTo>
                  <a:lnTo>
                    <a:pt x="1913007" y="34401"/>
                  </a:lnTo>
                  <a:lnTo>
                    <a:pt x="1817357" y="26466"/>
                  </a:lnTo>
                  <a:lnTo>
                    <a:pt x="1721706" y="19408"/>
                  </a:lnTo>
                  <a:lnTo>
                    <a:pt x="1626056" y="13311"/>
                  </a:lnTo>
                  <a:lnTo>
                    <a:pt x="1578231" y="10649"/>
                  </a:lnTo>
                  <a:lnTo>
                    <a:pt x="1530405" y="8258"/>
                  </a:lnTo>
                  <a:lnTo>
                    <a:pt x="1482580" y="6149"/>
                  </a:lnTo>
                  <a:lnTo>
                    <a:pt x="1434755" y="4332"/>
                  </a:lnTo>
                  <a:lnTo>
                    <a:pt x="1386930" y="2818"/>
                  </a:lnTo>
                  <a:lnTo>
                    <a:pt x="1339105" y="1618"/>
                  </a:lnTo>
                  <a:lnTo>
                    <a:pt x="1291280" y="741"/>
                  </a:lnTo>
                  <a:lnTo>
                    <a:pt x="1243454" y="198"/>
                  </a:lnTo>
                  <a:lnTo>
                    <a:pt x="1195629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753362" y="2216009"/>
              <a:ext cx="5643880" cy="704215"/>
            </a:xfrm>
            <a:custGeom>
              <a:avLst/>
              <a:gdLst/>
              <a:ahLst/>
              <a:cxnLst/>
              <a:rect l="l" t="t" r="r" b="b"/>
              <a:pathLst>
                <a:path w="5643880" h="704214">
                  <a:moveTo>
                    <a:pt x="0" y="137554"/>
                  </a:moveTo>
                  <a:lnTo>
                    <a:pt x="47825" y="125745"/>
                  </a:lnTo>
                  <a:lnTo>
                    <a:pt x="95650" y="114543"/>
                  </a:lnTo>
                  <a:lnTo>
                    <a:pt x="143475" y="103935"/>
                  </a:lnTo>
                  <a:lnTo>
                    <a:pt x="191300" y="93912"/>
                  </a:lnTo>
                  <a:lnTo>
                    <a:pt x="239125" y="84463"/>
                  </a:lnTo>
                  <a:lnTo>
                    <a:pt x="286951" y="75579"/>
                  </a:lnTo>
                  <a:lnTo>
                    <a:pt x="334776" y="67247"/>
                  </a:lnTo>
                  <a:lnTo>
                    <a:pt x="382601" y="59458"/>
                  </a:lnTo>
                  <a:lnTo>
                    <a:pt x="430426" y="52202"/>
                  </a:lnTo>
                  <a:lnTo>
                    <a:pt x="478251" y="45468"/>
                  </a:lnTo>
                  <a:lnTo>
                    <a:pt x="526077" y="39245"/>
                  </a:lnTo>
                  <a:lnTo>
                    <a:pt x="573902" y="33524"/>
                  </a:lnTo>
                  <a:lnTo>
                    <a:pt x="621727" y="28293"/>
                  </a:lnTo>
                  <a:lnTo>
                    <a:pt x="669552" y="23543"/>
                  </a:lnTo>
                  <a:lnTo>
                    <a:pt x="717377" y="19262"/>
                  </a:lnTo>
                  <a:lnTo>
                    <a:pt x="765202" y="15441"/>
                  </a:lnTo>
                  <a:lnTo>
                    <a:pt x="813028" y="12069"/>
                  </a:lnTo>
                  <a:lnTo>
                    <a:pt x="860853" y="9135"/>
                  </a:lnTo>
                  <a:lnTo>
                    <a:pt x="908678" y="6629"/>
                  </a:lnTo>
                  <a:lnTo>
                    <a:pt x="956503" y="4541"/>
                  </a:lnTo>
                  <a:lnTo>
                    <a:pt x="1004328" y="2860"/>
                  </a:lnTo>
                  <a:lnTo>
                    <a:pt x="1052154" y="1576"/>
                  </a:lnTo>
                  <a:lnTo>
                    <a:pt x="1099979" y="678"/>
                  </a:lnTo>
                  <a:lnTo>
                    <a:pt x="1147804" y="156"/>
                  </a:lnTo>
                  <a:lnTo>
                    <a:pt x="1195629" y="0"/>
                  </a:lnTo>
                  <a:lnTo>
                    <a:pt x="1243454" y="198"/>
                  </a:lnTo>
                  <a:lnTo>
                    <a:pt x="1291280" y="741"/>
                  </a:lnTo>
                  <a:lnTo>
                    <a:pt x="1339105" y="1618"/>
                  </a:lnTo>
                  <a:lnTo>
                    <a:pt x="1386930" y="2818"/>
                  </a:lnTo>
                  <a:lnTo>
                    <a:pt x="1434755" y="4332"/>
                  </a:lnTo>
                  <a:lnTo>
                    <a:pt x="1482580" y="6149"/>
                  </a:lnTo>
                  <a:lnTo>
                    <a:pt x="1530405" y="8258"/>
                  </a:lnTo>
                  <a:lnTo>
                    <a:pt x="1578231" y="10649"/>
                  </a:lnTo>
                  <a:lnTo>
                    <a:pt x="1626056" y="13311"/>
                  </a:lnTo>
                  <a:lnTo>
                    <a:pt x="1673881" y="16235"/>
                  </a:lnTo>
                  <a:lnTo>
                    <a:pt x="1721706" y="19408"/>
                  </a:lnTo>
                  <a:lnTo>
                    <a:pt x="1769531" y="22823"/>
                  </a:lnTo>
                  <a:lnTo>
                    <a:pt x="1817357" y="26466"/>
                  </a:lnTo>
                  <a:lnTo>
                    <a:pt x="1865182" y="30329"/>
                  </a:lnTo>
                  <a:lnTo>
                    <a:pt x="1913007" y="34401"/>
                  </a:lnTo>
                  <a:lnTo>
                    <a:pt x="1960832" y="38671"/>
                  </a:lnTo>
                  <a:lnTo>
                    <a:pt x="2008657" y="43129"/>
                  </a:lnTo>
                  <a:lnTo>
                    <a:pt x="2056483" y="47765"/>
                  </a:lnTo>
                  <a:lnTo>
                    <a:pt x="2104308" y="52568"/>
                  </a:lnTo>
                  <a:lnTo>
                    <a:pt x="2152133" y="57527"/>
                  </a:lnTo>
                  <a:lnTo>
                    <a:pt x="2199958" y="62632"/>
                  </a:lnTo>
                  <a:lnTo>
                    <a:pt x="2247783" y="67873"/>
                  </a:lnTo>
                  <a:lnTo>
                    <a:pt x="2295608" y="73240"/>
                  </a:lnTo>
                  <a:lnTo>
                    <a:pt x="2343434" y="78721"/>
                  </a:lnTo>
                  <a:lnTo>
                    <a:pt x="2391259" y="84307"/>
                  </a:lnTo>
                  <a:lnTo>
                    <a:pt x="2439084" y="89987"/>
                  </a:lnTo>
                  <a:lnTo>
                    <a:pt x="2486909" y="95750"/>
                  </a:lnTo>
                  <a:lnTo>
                    <a:pt x="2534734" y="101586"/>
                  </a:lnTo>
                  <a:lnTo>
                    <a:pt x="2582560" y="107485"/>
                  </a:lnTo>
                  <a:lnTo>
                    <a:pt x="2630385" y="113436"/>
                  </a:lnTo>
                  <a:lnTo>
                    <a:pt x="2678210" y="119429"/>
                  </a:lnTo>
                  <a:lnTo>
                    <a:pt x="2726035" y="125453"/>
                  </a:lnTo>
                  <a:lnTo>
                    <a:pt x="2773860" y="131498"/>
                  </a:lnTo>
                  <a:lnTo>
                    <a:pt x="2821685" y="137554"/>
                  </a:lnTo>
                  <a:lnTo>
                    <a:pt x="2869511" y="143609"/>
                  </a:lnTo>
                  <a:lnTo>
                    <a:pt x="2917336" y="149654"/>
                  </a:lnTo>
                  <a:lnTo>
                    <a:pt x="2965161" y="155678"/>
                  </a:lnTo>
                  <a:lnTo>
                    <a:pt x="3012986" y="161671"/>
                  </a:lnTo>
                  <a:lnTo>
                    <a:pt x="3060811" y="167622"/>
                  </a:lnTo>
                  <a:lnTo>
                    <a:pt x="3108637" y="173521"/>
                  </a:lnTo>
                  <a:lnTo>
                    <a:pt x="3156462" y="179358"/>
                  </a:lnTo>
                  <a:lnTo>
                    <a:pt x="3204287" y="185121"/>
                  </a:lnTo>
                  <a:lnTo>
                    <a:pt x="3252112" y="190800"/>
                  </a:lnTo>
                  <a:lnTo>
                    <a:pt x="3299937" y="196386"/>
                  </a:lnTo>
                  <a:lnTo>
                    <a:pt x="3347763" y="201867"/>
                  </a:lnTo>
                  <a:lnTo>
                    <a:pt x="3395588" y="207234"/>
                  </a:lnTo>
                  <a:lnTo>
                    <a:pt x="3443413" y="212475"/>
                  </a:lnTo>
                  <a:lnTo>
                    <a:pt x="3491238" y="217580"/>
                  </a:lnTo>
                  <a:lnTo>
                    <a:pt x="3539063" y="222540"/>
                  </a:lnTo>
                  <a:lnTo>
                    <a:pt x="3586888" y="227342"/>
                  </a:lnTo>
                  <a:lnTo>
                    <a:pt x="3634714" y="231978"/>
                  </a:lnTo>
                  <a:lnTo>
                    <a:pt x="3682539" y="236436"/>
                  </a:lnTo>
                  <a:lnTo>
                    <a:pt x="3730364" y="240706"/>
                  </a:lnTo>
                  <a:lnTo>
                    <a:pt x="3778189" y="244778"/>
                  </a:lnTo>
                  <a:lnTo>
                    <a:pt x="3826014" y="248641"/>
                  </a:lnTo>
                  <a:lnTo>
                    <a:pt x="3873840" y="252285"/>
                  </a:lnTo>
                  <a:lnTo>
                    <a:pt x="3921665" y="255699"/>
                  </a:lnTo>
                  <a:lnTo>
                    <a:pt x="3969490" y="258873"/>
                  </a:lnTo>
                  <a:lnTo>
                    <a:pt x="4017315" y="261796"/>
                  </a:lnTo>
                  <a:lnTo>
                    <a:pt x="4065140" y="264458"/>
                  </a:lnTo>
                  <a:lnTo>
                    <a:pt x="4112966" y="266849"/>
                  </a:lnTo>
                  <a:lnTo>
                    <a:pt x="4160791" y="268958"/>
                  </a:lnTo>
                  <a:lnTo>
                    <a:pt x="4208616" y="270775"/>
                  </a:lnTo>
                  <a:lnTo>
                    <a:pt x="4256441" y="272289"/>
                  </a:lnTo>
                  <a:lnTo>
                    <a:pt x="4304266" y="273489"/>
                  </a:lnTo>
                  <a:lnTo>
                    <a:pt x="4352091" y="274366"/>
                  </a:lnTo>
                  <a:lnTo>
                    <a:pt x="4399917" y="274909"/>
                  </a:lnTo>
                  <a:lnTo>
                    <a:pt x="4447742" y="275108"/>
                  </a:lnTo>
                  <a:lnTo>
                    <a:pt x="4495567" y="274951"/>
                  </a:lnTo>
                  <a:lnTo>
                    <a:pt x="4543392" y="274429"/>
                  </a:lnTo>
                  <a:lnTo>
                    <a:pt x="4591217" y="273531"/>
                  </a:lnTo>
                  <a:lnTo>
                    <a:pt x="4639043" y="272247"/>
                  </a:lnTo>
                  <a:lnTo>
                    <a:pt x="4686868" y="270566"/>
                  </a:lnTo>
                  <a:lnTo>
                    <a:pt x="4734693" y="268478"/>
                  </a:lnTo>
                  <a:lnTo>
                    <a:pt x="4782518" y="265972"/>
                  </a:lnTo>
                  <a:lnTo>
                    <a:pt x="4830343" y="263039"/>
                  </a:lnTo>
                  <a:lnTo>
                    <a:pt x="4878169" y="259666"/>
                  </a:lnTo>
                  <a:lnTo>
                    <a:pt x="4925994" y="255845"/>
                  </a:lnTo>
                  <a:lnTo>
                    <a:pt x="4973819" y="251564"/>
                  </a:lnTo>
                  <a:lnTo>
                    <a:pt x="5021644" y="246814"/>
                  </a:lnTo>
                  <a:lnTo>
                    <a:pt x="5069469" y="241583"/>
                  </a:lnTo>
                  <a:lnTo>
                    <a:pt x="5117294" y="235862"/>
                  </a:lnTo>
                  <a:lnTo>
                    <a:pt x="5165120" y="229639"/>
                  </a:lnTo>
                  <a:lnTo>
                    <a:pt x="5212945" y="222905"/>
                  </a:lnTo>
                  <a:lnTo>
                    <a:pt x="5260770" y="215649"/>
                  </a:lnTo>
                  <a:lnTo>
                    <a:pt x="5308595" y="207860"/>
                  </a:lnTo>
                  <a:lnTo>
                    <a:pt x="5356420" y="199529"/>
                  </a:lnTo>
                  <a:lnTo>
                    <a:pt x="5404246" y="190644"/>
                  </a:lnTo>
                  <a:lnTo>
                    <a:pt x="5452071" y="181195"/>
                  </a:lnTo>
                  <a:lnTo>
                    <a:pt x="5499896" y="171172"/>
                  </a:lnTo>
                  <a:lnTo>
                    <a:pt x="5547721" y="160565"/>
                  </a:lnTo>
                  <a:lnTo>
                    <a:pt x="5595546" y="149362"/>
                  </a:lnTo>
                  <a:lnTo>
                    <a:pt x="5643371" y="137554"/>
                  </a:lnTo>
                  <a:lnTo>
                    <a:pt x="5643371" y="566306"/>
                  </a:lnTo>
                  <a:lnTo>
                    <a:pt x="5595546" y="578114"/>
                  </a:lnTo>
                  <a:lnTo>
                    <a:pt x="5547721" y="589317"/>
                  </a:lnTo>
                  <a:lnTo>
                    <a:pt x="5499896" y="599924"/>
                  </a:lnTo>
                  <a:lnTo>
                    <a:pt x="5452071" y="609947"/>
                  </a:lnTo>
                  <a:lnTo>
                    <a:pt x="5404246" y="619396"/>
                  </a:lnTo>
                  <a:lnTo>
                    <a:pt x="5356420" y="628281"/>
                  </a:lnTo>
                  <a:lnTo>
                    <a:pt x="5308595" y="636612"/>
                  </a:lnTo>
                  <a:lnTo>
                    <a:pt x="5260770" y="644401"/>
                  </a:lnTo>
                  <a:lnTo>
                    <a:pt x="5212945" y="651657"/>
                  </a:lnTo>
                  <a:lnTo>
                    <a:pt x="5165120" y="658391"/>
                  </a:lnTo>
                  <a:lnTo>
                    <a:pt x="5117294" y="664614"/>
                  </a:lnTo>
                  <a:lnTo>
                    <a:pt x="5069469" y="670335"/>
                  </a:lnTo>
                  <a:lnTo>
                    <a:pt x="5021644" y="675566"/>
                  </a:lnTo>
                  <a:lnTo>
                    <a:pt x="4973819" y="680316"/>
                  </a:lnTo>
                  <a:lnTo>
                    <a:pt x="4925994" y="684597"/>
                  </a:lnTo>
                  <a:lnTo>
                    <a:pt x="4878169" y="688418"/>
                  </a:lnTo>
                  <a:lnTo>
                    <a:pt x="4830343" y="691791"/>
                  </a:lnTo>
                  <a:lnTo>
                    <a:pt x="4782518" y="694724"/>
                  </a:lnTo>
                  <a:lnTo>
                    <a:pt x="4734693" y="697230"/>
                  </a:lnTo>
                  <a:lnTo>
                    <a:pt x="4686868" y="699318"/>
                  </a:lnTo>
                  <a:lnTo>
                    <a:pt x="4639043" y="700999"/>
                  </a:lnTo>
                  <a:lnTo>
                    <a:pt x="4591217" y="702283"/>
                  </a:lnTo>
                  <a:lnTo>
                    <a:pt x="4543392" y="703181"/>
                  </a:lnTo>
                  <a:lnTo>
                    <a:pt x="4495567" y="703703"/>
                  </a:lnTo>
                  <a:lnTo>
                    <a:pt x="4447742" y="703860"/>
                  </a:lnTo>
                  <a:lnTo>
                    <a:pt x="4399917" y="703661"/>
                  </a:lnTo>
                  <a:lnTo>
                    <a:pt x="4352091" y="703118"/>
                  </a:lnTo>
                  <a:lnTo>
                    <a:pt x="4304266" y="702241"/>
                  </a:lnTo>
                  <a:lnTo>
                    <a:pt x="4256441" y="701041"/>
                  </a:lnTo>
                  <a:lnTo>
                    <a:pt x="4208616" y="699527"/>
                  </a:lnTo>
                  <a:lnTo>
                    <a:pt x="4160791" y="697710"/>
                  </a:lnTo>
                  <a:lnTo>
                    <a:pt x="4112966" y="695601"/>
                  </a:lnTo>
                  <a:lnTo>
                    <a:pt x="4065140" y="693210"/>
                  </a:lnTo>
                  <a:lnTo>
                    <a:pt x="4017315" y="690548"/>
                  </a:lnTo>
                  <a:lnTo>
                    <a:pt x="3969490" y="687625"/>
                  </a:lnTo>
                  <a:lnTo>
                    <a:pt x="3921665" y="684451"/>
                  </a:lnTo>
                  <a:lnTo>
                    <a:pt x="3873840" y="681037"/>
                  </a:lnTo>
                  <a:lnTo>
                    <a:pt x="3826014" y="677393"/>
                  </a:lnTo>
                  <a:lnTo>
                    <a:pt x="3778189" y="673530"/>
                  </a:lnTo>
                  <a:lnTo>
                    <a:pt x="3730364" y="669458"/>
                  </a:lnTo>
                  <a:lnTo>
                    <a:pt x="3682539" y="665188"/>
                  </a:lnTo>
                  <a:lnTo>
                    <a:pt x="3634714" y="660730"/>
                  </a:lnTo>
                  <a:lnTo>
                    <a:pt x="3586888" y="656094"/>
                  </a:lnTo>
                  <a:lnTo>
                    <a:pt x="3539063" y="651292"/>
                  </a:lnTo>
                  <a:lnTo>
                    <a:pt x="3491238" y="646332"/>
                  </a:lnTo>
                  <a:lnTo>
                    <a:pt x="3443413" y="641227"/>
                  </a:lnTo>
                  <a:lnTo>
                    <a:pt x="3395588" y="635986"/>
                  </a:lnTo>
                  <a:lnTo>
                    <a:pt x="3347763" y="630619"/>
                  </a:lnTo>
                  <a:lnTo>
                    <a:pt x="3299937" y="625138"/>
                  </a:lnTo>
                  <a:lnTo>
                    <a:pt x="3252112" y="619552"/>
                  </a:lnTo>
                  <a:lnTo>
                    <a:pt x="3204287" y="613873"/>
                  </a:lnTo>
                  <a:lnTo>
                    <a:pt x="3156462" y="608110"/>
                  </a:lnTo>
                  <a:lnTo>
                    <a:pt x="3108637" y="602273"/>
                  </a:lnTo>
                  <a:lnTo>
                    <a:pt x="3060811" y="596374"/>
                  </a:lnTo>
                  <a:lnTo>
                    <a:pt x="3012986" y="590423"/>
                  </a:lnTo>
                  <a:lnTo>
                    <a:pt x="2965161" y="584430"/>
                  </a:lnTo>
                  <a:lnTo>
                    <a:pt x="2917336" y="578406"/>
                  </a:lnTo>
                  <a:lnTo>
                    <a:pt x="2869511" y="572361"/>
                  </a:lnTo>
                  <a:lnTo>
                    <a:pt x="2821685" y="566306"/>
                  </a:lnTo>
                  <a:lnTo>
                    <a:pt x="2773860" y="560250"/>
                  </a:lnTo>
                  <a:lnTo>
                    <a:pt x="2726035" y="554205"/>
                  </a:lnTo>
                  <a:lnTo>
                    <a:pt x="2678210" y="548181"/>
                  </a:lnTo>
                  <a:lnTo>
                    <a:pt x="2630385" y="542188"/>
                  </a:lnTo>
                  <a:lnTo>
                    <a:pt x="2582560" y="536237"/>
                  </a:lnTo>
                  <a:lnTo>
                    <a:pt x="2534734" y="530338"/>
                  </a:lnTo>
                  <a:lnTo>
                    <a:pt x="2486909" y="524502"/>
                  </a:lnTo>
                  <a:lnTo>
                    <a:pt x="2439084" y="518739"/>
                  </a:lnTo>
                  <a:lnTo>
                    <a:pt x="2391259" y="513059"/>
                  </a:lnTo>
                  <a:lnTo>
                    <a:pt x="2343434" y="507473"/>
                  </a:lnTo>
                  <a:lnTo>
                    <a:pt x="2295608" y="501992"/>
                  </a:lnTo>
                  <a:lnTo>
                    <a:pt x="2247783" y="496625"/>
                  </a:lnTo>
                  <a:lnTo>
                    <a:pt x="2199958" y="491384"/>
                  </a:lnTo>
                  <a:lnTo>
                    <a:pt x="2152133" y="486279"/>
                  </a:lnTo>
                  <a:lnTo>
                    <a:pt x="2104308" y="481320"/>
                  </a:lnTo>
                  <a:lnTo>
                    <a:pt x="2056483" y="476517"/>
                  </a:lnTo>
                  <a:lnTo>
                    <a:pt x="2008657" y="471881"/>
                  </a:lnTo>
                  <a:lnTo>
                    <a:pt x="1960832" y="467423"/>
                  </a:lnTo>
                  <a:lnTo>
                    <a:pt x="1913007" y="463153"/>
                  </a:lnTo>
                  <a:lnTo>
                    <a:pt x="1865182" y="459081"/>
                  </a:lnTo>
                  <a:lnTo>
                    <a:pt x="1817357" y="455218"/>
                  </a:lnTo>
                  <a:lnTo>
                    <a:pt x="1769531" y="451575"/>
                  </a:lnTo>
                  <a:lnTo>
                    <a:pt x="1721706" y="448160"/>
                  </a:lnTo>
                  <a:lnTo>
                    <a:pt x="1673881" y="444987"/>
                  </a:lnTo>
                  <a:lnTo>
                    <a:pt x="1626056" y="442063"/>
                  </a:lnTo>
                  <a:lnTo>
                    <a:pt x="1578231" y="439401"/>
                  </a:lnTo>
                  <a:lnTo>
                    <a:pt x="1530405" y="437010"/>
                  </a:lnTo>
                  <a:lnTo>
                    <a:pt x="1482580" y="434901"/>
                  </a:lnTo>
                  <a:lnTo>
                    <a:pt x="1434755" y="433084"/>
                  </a:lnTo>
                  <a:lnTo>
                    <a:pt x="1386930" y="431570"/>
                  </a:lnTo>
                  <a:lnTo>
                    <a:pt x="1339105" y="430370"/>
                  </a:lnTo>
                  <a:lnTo>
                    <a:pt x="1291280" y="429493"/>
                  </a:lnTo>
                  <a:lnTo>
                    <a:pt x="1243454" y="428950"/>
                  </a:lnTo>
                  <a:lnTo>
                    <a:pt x="1195629" y="428752"/>
                  </a:lnTo>
                  <a:lnTo>
                    <a:pt x="1147804" y="428908"/>
                  </a:lnTo>
                  <a:lnTo>
                    <a:pt x="1099979" y="429430"/>
                  </a:lnTo>
                  <a:lnTo>
                    <a:pt x="1052154" y="430328"/>
                  </a:lnTo>
                  <a:lnTo>
                    <a:pt x="1004328" y="431612"/>
                  </a:lnTo>
                  <a:lnTo>
                    <a:pt x="956503" y="433293"/>
                  </a:lnTo>
                  <a:lnTo>
                    <a:pt x="908678" y="435381"/>
                  </a:lnTo>
                  <a:lnTo>
                    <a:pt x="860853" y="437887"/>
                  </a:lnTo>
                  <a:lnTo>
                    <a:pt x="813028" y="440821"/>
                  </a:lnTo>
                  <a:lnTo>
                    <a:pt x="765202" y="444193"/>
                  </a:lnTo>
                  <a:lnTo>
                    <a:pt x="717377" y="448014"/>
                  </a:lnTo>
                  <a:lnTo>
                    <a:pt x="669552" y="452295"/>
                  </a:lnTo>
                  <a:lnTo>
                    <a:pt x="621727" y="457045"/>
                  </a:lnTo>
                  <a:lnTo>
                    <a:pt x="573902" y="462276"/>
                  </a:lnTo>
                  <a:lnTo>
                    <a:pt x="526077" y="467997"/>
                  </a:lnTo>
                  <a:lnTo>
                    <a:pt x="478251" y="474220"/>
                  </a:lnTo>
                  <a:lnTo>
                    <a:pt x="430426" y="480954"/>
                  </a:lnTo>
                  <a:lnTo>
                    <a:pt x="382601" y="488210"/>
                  </a:lnTo>
                  <a:lnTo>
                    <a:pt x="334776" y="495999"/>
                  </a:lnTo>
                  <a:lnTo>
                    <a:pt x="286951" y="504331"/>
                  </a:lnTo>
                  <a:lnTo>
                    <a:pt x="239125" y="513215"/>
                  </a:lnTo>
                  <a:lnTo>
                    <a:pt x="191300" y="522664"/>
                  </a:lnTo>
                  <a:lnTo>
                    <a:pt x="143475" y="532687"/>
                  </a:lnTo>
                  <a:lnTo>
                    <a:pt x="95650" y="543295"/>
                  </a:lnTo>
                  <a:lnTo>
                    <a:pt x="47825" y="554497"/>
                  </a:lnTo>
                  <a:lnTo>
                    <a:pt x="0" y="566306"/>
                  </a:lnTo>
                  <a:lnTo>
                    <a:pt x="0" y="137554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5538978" y="2402585"/>
            <a:ext cx="11188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solidFill>
                  <a:srgbClr val="FFFFFF"/>
                </a:solidFill>
                <a:latin typeface="Calibri"/>
                <a:cs typeface="Calibri"/>
              </a:rPr>
              <a:t>Riverbank</a:t>
            </a:r>
            <a:r>
              <a:rPr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-50" dirty="0">
                <a:solidFill>
                  <a:srgbClr val="FFFFFF"/>
                </a:solidFill>
                <a:latin typeface="Calibri"/>
                <a:cs typeface="Calibri"/>
              </a:rPr>
              <a:t>1</a:t>
            </a:r>
            <a:endParaRPr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3335973" y="5918987"/>
            <a:ext cx="5669915" cy="799465"/>
            <a:chOff x="1811972" y="5918986"/>
            <a:chExt cx="5669915" cy="799465"/>
          </a:xfrm>
        </p:grpSpPr>
        <p:sp>
          <p:nvSpPr>
            <p:cNvPr id="8" name="object 8"/>
            <p:cNvSpPr/>
            <p:nvPr/>
          </p:nvSpPr>
          <p:spPr>
            <a:xfrm>
              <a:off x="1824990" y="5932003"/>
              <a:ext cx="5643880" cy="773430"/>
            </a:xfrm>
            <a:custGeom>
              <a:avLst/>
              <a:gdLst/>
              <a:ahLst/>
              <a:cxnLst/>
              <a:rect l="l" t="t" r="r" b="b"/>
              <a:pathLst>
                <a:path w="5643880" h="773429">
                  <a:moveTo>
                    <a:pt x="1205144" y="0"/>
                  </a:moveTo>
                  <a:lnTo>
                    <a:pt x="1157929" y="251"/>
                  </a:lnTo>
                  <a:lnTo>
                    <a:pt x="1110714" y="899"/>
                  </a:lnTo>
                  <a:lnTo>
                    <a:pt x="1063499" y="1956"/>
                  </a:lnTo>
                  <a:lnTo>
                    <a:pt x="1016283" y="3431"/>
                  </a:lnTo>
                  <a:lnTo>
                    <a:pt x="969068" y="5337"/>
                  </a:lnTo>
                  <a:lnTo>
                    <a:pt x="921853" y="7684"/>
                  </a:lnTo>
                  <a:lnTo>
                    <a:pt x="874638" y="10484"/>
                  </a:lnTo>
                  <a:lnTo>
                    <a:pt x="827423" y="13748"/>
                  </a:lnTo>
                  <a:lnTo>
                    <a:pt x="780207" y="17487"/>
                  </a:lnTo>
                  <a:lnTo>
                    <a:pt x="732992" y="21713"/>
                  </a:lnTo>
                  <a:lnTo>
                    <a:pt x="685777" y="26435"/>
                  </a:lnTo>
                  <a:lnTo>
                    <a:pt x="638562" y="31667"/>
                  </a:lnTo>
                  <a:lnTo>
                    <a:pt x="591347" y="37418"/>
                  </a:lnTo>
                  <a:lnTo>
                    <a:pt x="544132" y="43700"/>
                  </a:lnTo>
                  <a:lnTo>
                    <a:pt x="496916" y="50524"/>
                  </a:lnTo>
                  <a:lnTo>
                    <a:pt x="449701" y="57901"/>
                  </a:lnTo>
                  <a:lnTo>
                    <a:pt x="402486" y="65843"/>
                  </a:lnTo>
                  <a:lnTo>
                    <a:pt x="355271" y="74361"/>
                  </a:lnTo>
                  <a:lnTo>
                    <a:pt x="308056" y="83465"/>
                  </a:lnTo>
                  <a:lnTo>
                    <a:pt x="260840" y="93168"/>
                  </a:lnTo>
                  <a:lnTo>
                    <a:pt x="213625" y="103479"/>
                  </a:lnTo>
                  <a:lnTo>
                    <a:pt x="166410" y="114412"/>
                  </a:lnTo>
                  <a:lnTo>
                    <a:pt x="119195" y="125975"/>
                  </a:lnTo>
                  <a:lnTo>
                    <a:pt x="71980" y="138181"/>
                  </a:lnTo>
                  <a:lnTo>
                    <a:pt x="24765" y="151042"/>
                  </a:lnTo>
                  <a:lnTo>
                    <a:pt x="0" y="621958"/>
                  </a:lnTo>
                  <a:lnTo>
                    <a:pt x="47215" y="609097"/>
                  </a:lnTo>
                  <a:lnTo>
                    <a:pt x="94430" y="596891"/>
                  </a:lnTo>
                  <a:lnTo>
                    <a:pt x="141645" y="585328"/>
                  </a:lnTo>
                  <a:lnTo>
                    <a:pt x="188860" y="574395"/>
                  </a:lnTo>
                  <a:lnTo>
                    <a:pt x="236075" y="564084"/>
                  </a:lnTo>
                  <a:lnTo>
                    <a:pt x="283291" y="554381"/>
                  </a:lnTo>
                  <a:lnTo>
                    <a:pt x="330506" y="545277"/>
                  </a:lnTo>
                  <a:lnTo>
                    <a:pt x="377721" y="536759"/>
                  </a:lnTo>
                  <a:lnTo>
                    <a:pt x="424936" y="528817"/>
                  </a:lnTo>
                  <a:lnTo>
                    <a:pt x="472151" y="521440"/>
                  </a:lnTo>
                  <a:lnTo>
                    <a:pt x="519367" y="514616"/>
                  </a:lnTo>
                  <a:lnTo>
                    <a:pt x="566582" y="508334"/>
                  </a:lnTo>
                  <a:lnTo>
                    <a:pt x="613797" y="502583"/>
                  </a:lnTo>
                  <a:lnTo>
                    <a:pt x="661012" y="497351"/>
                  </a:lnTo>
                  <a:lnTo>
                    <a:pt x="708227" y="492629"/>
                  </a:lnTo>
                  <a:lnTo>
                    <a:pt x="755442" y="488403"/>
                  </a:lnTo>
                  <a:lnTo>
                    <a:pt x="802658" y="484664"/>
                  </a:lnTo>
                  <a:lnTo>
                    <a:pt x="849873" y="481400"/>
                  </a:lnTo>
                  <a:lnTo>
                    <a:pt x="897088" y="478600"/>
                  </a:lnTo>
                  <a:lnTo>
                    <a:pt x="944303" y="476253"/>
                  </a:lnTo>
                  <a:lnTo>
                    <a:pt x="991518" y="474347"/>
                  </a:lnTo>
                  <a:lnTo>
                    <a:pt x="1038734" y="472872"/>
                  </a:lnTo>
                  <a:lnTo>
                    <a:pt x="1085949" y="471815"/>
                  </a:lnTo>
                  <a:lnTo>
                    <a:pt x="1133164" y="471167"/>
                  </a:lnTo>
                  <a:lnTo>
                    <a:pt x="1180379" y="470915"/>
                  </a:lnTo>
                  <a:lnTo>
                    <a:pt x="1227594" y="471050"/>
                  </a:lnTo>
                  <a:lnTo>
                    <a:pt x="1274809" y="471558"/>
                  </a:lnTo>
                  <a:lnTo>
                    <a:pt x="1322025" y="472430"/>
                  </a:lnTo>
                  <a:lnTo>
                    <a:pt x="1369240" y="473654"/>
                  </a:lnTo>
                  <a:lnTo>
                    <a:pt x="1416455" y="475219"/>
                  </a:lnTo>
                  <a:lnTo>
                    <a:pt x="1463670" y="477114"/>
                  </a:lnTo>
                  <a:lnTo>
                    <a:pt x="1510885" y="479327"/>
                  </a:lnTo>
                  <a:lnTo>
                    <a:pt x="1558101" y="481848"/>
                  </a:lnTo>
                  <a:lnTo>
                    <a:pt x="1605316" y="484664"/>
                  </a:lnTo>
                  <a:lnTo>
                    <a:pt x="1652531" y="487766"/>
                  </a:lnTo>
                  <a:lnTo>
                    <a:pt x="1699746" y="491142"/>
                  </a:lnTo>
                  <a:lnTo>
                    <a:pt x="1794177" y="498670"/>
                  </a:lnTo>
                  <a:lnTo>
                    <a:pt x="1888607" y="507160"/>
                  </a:lnTo>
                  <a:lnTo>
                    <a:pt x="1983037" y="516522"/>
                  </a:lnTo>
                  <a:lnTo>
                    <a:pt x="2077468" y="526666"/>
                  </a:lnTo>
                  <a:lnTo>
                    <a:pt x="2171898" y="537503"/>
                  </a:lnTo>
                  <a:lnTo>
                    <a:pt x="2266328" y="548943"/>
                  </a:lnTo>
                  <a:lnTo>
                    <a:pt x="2407974" y="567040"/>
                  </a:lnTo>
                  <a:lnTo>
                    <a:pt x="2549619" y="585993"/>
                  </a:lnTo>
                  <a:lnTo>
                    <a:pt x="2974556" y="644962"/>
                  </a:lnTo>
                  <a:lnTo>
                    <a:pt x="3210632" y="676875"/>
                  </a:lnTo>
                  <a:lnTo>
                    <a:pt x="3352278" y="694972"/>
                  </a:lnTo>
                  <a:lnTo>
                    <a:pt x="3446708" y="706413"/>
                  </a:lnTo>
                  <a:lnTo>
                    <a:pt x="3541138" y="717250"/>
                  </a:lnTo>
                  <a:lnTo>
                    <a:pt x="3635569" y="727394"/>
                  </a:lnTo>
                  <a:lnTo>
                    <a:pt x="3729999" y="736755"/>
                  </a:lnTo>
                  <a:lnTo>
                    <a:pt x="3824429" y="745245"/>
                  </a:lnTo>
                  <a:lnTo>
                    <a:pt x="3918860" y="752773"/>
                  </a:lnTo>
                  <a:lnTo>
                    <a:pt x="3966075" y="756149"/>
                  </a:lnTo>
                  <a:lnTo>
                    <a:pt x="4013290" y="759251"/>
                  </a:lnTo>
                  <a:lnTo>
                    <a:pt x="4060505" y="762068"/>
                  </a:lnTo>
                  <a:lnTo>
                    <a:pt x="4107721" y="764588"/>
                  </a:lnTo>
                  <a:lnTo>
                    <a:pt x="4154936" y="766802"/>
                  </a:lnTo>
                  <a:lnTo>
                    <a:pt x="4202151" y="768696"/>
                  </a:lnTo>
                  <a:lnTo>
                    <a:pt x="4249366" y="770261"/>
                  </a:lnTo>
                  <a:lnTo>
                    <a:pt x="4296581" y="771485"/>
                  </a:lnTo>
                  <a:lnTo>
                    <a:pt x="4343797" y="772357"/>
                  </a:lnTo>
                  <a:lnTo>
                    <a:pt x="4391012" y="772866"/>
                  </a:lnTo>
                  <a:lnTo>
                    <a:pt x="4438227" y="773000"/>
                  </a:lnTo>
                  <a:lnTo>
                    <a:pt x="4485442" y="772748"/>
                  </a:lnTo>
                  <a:lnTo>
                    <a:pt x="4532657" y="772100"/>
                  </a:lnTo>
                  <a:lnTo>
                    <a:pt x="4579872" y="771044"/>
                  </a:lnTo>
                  <a:lnTo>
                    <a:pt x="4627088" y="769568"/>
                  </a:lnTo>
                  <a:lnTo>
                    <a:pt x="4674303" y="767662"/>
                  </a:lnTo>
                  <a:lnTo>
                    <a:pt x="4721518" y="765315"/>
                  </a:lnTo>
                  <a:lnTo>
                    <a:pt x="4768733" y="762515"/>
                  </a:lnTo>
                  <a:lnTo>
                    <a:pt x="4815948" y="759251"/>
                  </a:lnTo>
                  <a:lnTo>
                    <a:pt x="4863164" y="755512"/>
                  </a:lnTo>
                  <a:lnTo>
                    <a:pt x="4910379" y="751287"/>
                  </a:lnTo>
                  <a:lnTo>
                    <a:pt x="4957594" y="746564"/>
                  </a:lnTo>
                  <a:lnTo>
                    <a:pt x="5004809" y="741333"/>
                  </a:lnTo>
                  <a:lnTo>
                    <a:pt x="5052024" y="735582"/>
                  </a:lnTo>
                  <a:lnTo>
                    <a:pt x="5099239" y="729300"/>
                  </a:lnTo>
                  <a:lnTo>
                    <a:pt x="5146455" y="722475"/>
                  </a:lnTo>
                  <a:lnTo>
                    <a:pt x="5193670" y="715098"/>
                  </a:lnTo>
                  <a:lnTo>
                    <a:pt x="5240885" y="707156"/>
                  </a:lnTo>
                  <a:lnTo>
                    <a:pt x="5288100" y="698638"/>
                  </a:lnTo>
                  <a:lnTo>
                    <a:pt x="5335315" y="689534"/>
                  </a:lnTo>
                  <a:lnTo>
                    <a:pt x="5382531" y="679832"/>
                  </a:lnTo>
                  <a:lnTo>
                    <a:pt x="5429746" y="669520"/>
                  </a:lnTo>
                  <a:lnTo>
                    <a:pt x="5476961" y="658588"/>
                  </a:lnTo>
                  <a:lnTo>
                    <a:pt x="5524176" y="647024"/>
                  </a:lnTo>
                  <a:lnTo>
                    <a:pt x="5571391" y="634818"/>
                  </a:lnTo>
                  <a:lnTo>
                    <a:pt x="5618607" y="621958"/>
                  </a:lnTo>
                  <a:lnTo>
                    <a:pt x="5643371" y="151042"/>
                  </a:lnTo>
                  <a:lnTo>
                    <a:pt x="5596156" y="163902"/>
                  </a:lnTo>
                  <a:lnTo>
                    <a:pt x="5548941" y="176108"/>
                  </a:lnTo>
                  <a:lnTo>
                    <a:pt x="5501726" y="187672"/>
                  </a:lnTo>
                  <a:lnTo>
                    <a:pt x="5454511" y="198604"/>
                  </a:lnTo>
                  <a:lnTo>
                    <a:pt x="5407296" y="208916"/>
                  </a:lnTo>
                  <a:lnTo>
                    <a:pt x="5360080" y="218618"/>
                  </a:lnTo>
                  <a:lnTo>
                    <a:pt x="5312865" y="227722"/>
                  </a:lnTo>
                  <a:lnTo>
                    <a:pt x="5265650" y="236240"/>
                  </a:lnTo>
                  <a:lnTo>
                    <a:pt x="5218435" y="244182"/>
                  </a:lnTo>
                  <a:lnTo>
                    <a:pt x="5171220" y="251559"/>
                  </a:lnTo>
                  <a:lnTo>
                    <a:pt x="5124004" y="258384"/>
                  </a:lnTo>
                  <a:lnTo>
                    <a:pt x="5076789" y="264666"/>
                  </a:lnTo>
                  <a:lnTo>
                    <a:pt x="5029574" y="270417"/>
                  </a:lnTo>
                  <a:lnTo>
                    <a:pt x="4982359" y="275648"/>
                  </a:lnTo>
                  <a:lnTo>
                    <a:pt x="4935144" y="280371"/>
                  </a:lnTo>
                  <a:lnTo>
                    <a:pt x="4887929" y="284596"/>
                  </a:lnTo>
                  <a:lnTo>
                    <a:pt x="4840713" y="288335"/>
                  </a:lnTo>
                  <a:lnTo>
                    <a:pt x="4793498" y="291599"/>
                  </a:lnTo>
                  <a:lnTo>
                    <a:pt x="4746283" y="294399"/>
                  </a:lnTo>
                  <a:lnTo>
                    <a:pt x="4699068" y="296746"/>
                  </a:lnTo>
                  <a:lnTo>
                    <a:pt x="4651853" y="298652"/>
                  </a:lnTo>
                  <a:lnTo>
                    <a:pt x="4604637" y="300128"/>
                  </a:lnTo>
                  <a:lnTo>
                    <a:pt x="4557422" y="301184"/>
                  </a:lnTo>
                  <a:lnTo>
                    <a:pt x="4510207" y="301832"/>
                  </a:lnTo>
                  <a:lnTo>
                    <a:pt x="4462992" y="302084"/>
                  </a:lnTo>
                  <a:lnTo>
                    <a:pt x="4415777" y="301950"/>
                  </a:lnTo>
                  <a:lnTo>
                    <a:pt x="4368562" y="301441"/>
                  </a:lnTo>
                  <a:lnTo>
                    <a:pt x="4321346" y="300569"/>
                  </a:lnTo>
                  <a:lnTo>
                    <a:pt x="4274131" y="299345"/>
                  </a:lnTo>
                  <a:lnTo>
                    <a:pt x="4226916" y="297780"/>
                  </a:lnTo>
                  <a:lnTo>
                    <a:pt x="4179701" y="295886"/>
                  </a:lnTo>
                  <a:lnTo>
                    <a:pt x="4132486" y="293672"/>
                  </a:lnTo>
                  <a:lnTo>
                    <a:pt x="4085270" y="291152"/>
                  </a:lnTo>
                  <a:lnTo>
                    <a:pt x="4038055" y="288335"/>
                  </a:lnTo>
                  <a:lnTo>
                    <a:pt x="3990840" y="285233"/>
                  </a:lnTo>
                  <a:lnTo>
                    <a:pt x="3943625" y="281857"/>
                  </a:lnTo>
                  <a:lnTo>
                    <a:pt x="3849194" y="274329"/>
                  </a:lnTo>
                  <a:lnTo>
                    <a:pt x="3754764" y="265839"/>
                  </a:lnTo>
                  <a:lnTo>
                    <a:pt x="3660334" y="256478"/>
                  </a:lnTo>
                  <a:lnTo>
                    <a:pt x="3565903" y="246334"/>
                  </a:lnTo>
                  <a:lnTo>
                    <a:pt x="3471473" y="235497"/>
                  </a:lnTo>
                  <a:lnTo>
                    <a:pt x="3377043" y="224056"/>
                  </a:lnTo>
                  <a:lnTo>
                    <a:pt x="3235397" y="205959"/>
                  </a:lnTo>
                  <a:lnTo>
                    <a:pt x="3093752" y="187007"/>
                  </a:lnTo>
                  <a:lnTo>
                    <a:pt x="2668815" y="128037"/>
                  </a:lnTo>
                  <a:lnTo>
                    <a:pt x="2432739" y="96124"/>
                  </a:lnTo>
                  <a:lnTo>
                    <a:pt x="2291093" y="78027"/>
                  </a:lnTo>
                  <a:lnTo>
                    <a:pt x="2196663" y="66587"/>
                  </a:lnTo>
                  <a:lnTo>
                    <a:pt x="2102233" y="55750"/>
                  </a:lnTo>
                  <a:lnTo>
                    <a:pt x="2007802" y="45606"/>
                  </a:lnTo>
                  <a:lnTo>
                    <a:pt x="1913372" y="36244"/>
                  </a:lnTo>
                  <a:lnTo>
                    <a:pt x="1818942" y="27754"/>
                  </a:lnTo>
                  <a:lnTo>
                    <a:pt x="1724511" y="20226"/>
                  </a:lnTo>
                  <a:lnTo>
                    <a:pt x="1677296" y="16850"/>
                  </a:lnTo>
                  <a:lnTo>
                    <a:pt x="1630081" y="13748"/>
                  </a:lnTo>
                  <a:lnTo>
                    <a:pt x="1582866" y="10932"/>
                  </a:lnTo>
                  <a:lnTo>
                    <a:pt x="1535650" y="8411"/>
                  </a:lnTo>
                  <a:lnTo>
                    <a:pt x="1488435" y="6198"/>
                  </a:lnTo>
                  <a:lnTo>
                    <a:pt x="1441220" y="4303"/>
                  </a:lnTo>
                  <a:lnTo>
                    <a:pt x="1394005" y="2738"/>
                  </a:lnTo>
                  <a:lnTo>
                    <a:pt x="1346790" y="1514"/>
                  </a:lnTo>
                  <a:lnTo>
                    <a:pt x="1299574" y="642"/>
                  </a:lnTo>
                  <a:lnTo>
                    <a:pt x="1252359" y="134"/>
                  </a:lnTo>
                  <a:lnTo>
                    <a:pt x="1205144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824990" y="5932003"/>
              <a:ext cx="5643880" cy="773430"/>
            </a:xfrm>
            <a:custGeom>
              <a:avLst/>
              <a:gdLst/>
              <a:ahLst/>
              <a:cxnLst/>
              <a:rect l="l" t="t" r="r" b="b"/>
              <a:pathLst>
                <a:path w="5643880" h="773429">
                  <a:moveTo>
                    <a:pt x="24765" y="151042"/>
                  </a:moveTo>
                  <a:lnTo>
                    <a:pt x="71980" y="138181"/>
                  </a:lnTo>
                  <a:lnTo>
                    <a:pt x="119195" y="125975"/>
                  </a:lnTo>
                  <a:lnTo>
                    <a:pt x="166410" y="114412"/>
                  </a:lnTo>
                  <a:lnTo>
                    <a:pt x="213625" y="103479"/>
                  </a:lnTo>
                  <a:lnTo>
                    <a:pt x="260840" y="93168"/>
                  </a:lnTo>
                  <a:lnTo>
                    <a:pt x="308056" y="83465"/>
                  </a:lnTo>
                  <a:lnTo>
                    <a:pt x="355271" y="74361"/>
                  </a:lnTo>
                  <a:lnTo>
                    <a:pt x="402486" y="65843"/>
                  </a:lnTo>
                  <a:lnTo>
                    <a:pt x="449701" y="57901"/>
                  </a:lnTo>
                  <a:lnTo>
                    <a:pt x="496916" y="50524"/>
                  </a:lnTo>
                  <a:lnTo>
                    <a:pt x="544132" y="43700"/>
                  </a:lnTo>
                  <a:lnTo>
                    <a:pt x="591347" y="37418"/>
                  </a:lnTo>
                  <a:lnTo>
                    <a:pt x="638562" y="31667"/>
                  </a:lnTo>
                  <a:lnTo>
                    <a:pt x="685777" y="26435"/>
                  </a:lnTo>
                  <a:lnTo>
                    <a:pt x="732992" y="21713"/>
                  </a:lnTo>
                  <a:lnTo>
                    <a:pt x="780207" y="17487"/>
                  </a:lnTo>
                  <a:lnTo>
                    <a:pt x="827423" y="13748"/>
                  </a:lnTo>
                  <a:lnTo>
                    <a:pt x="874638" y="10484"/>
                  </a:lnTo>
                  <a:lnTo>
                    <a:pt x="921853" y="7684"/>
                  </a:lnTo>
                  <a:lnTo>
                    <a:pt x="969068" y="5337"/>
                  </a:lnTo>
                  <a:lnTo>
                    <a:pt x="1016283" y="3431"/>
                  </a:lnTo>
                  <a:lnTo>
                    <a:pt x="1063499" y="1956"/>
                  </a:lnTo>
                  <a:lnTo>
                    <a:pt x="1110714" y="899"/>
                  </a:lnTo>
                  <a:lnTo>
                    <a:pt x="1157929" y="251"/>
                  </a:lnTo>
                  <a:lnTo>
                    <a:pt x="1205144" y="0"/>
                  </a:lnTo>
                  <a:lnTo>
                    <a:pt x="1252359" y="134"/>
                  </a:lnTo>
                  <a:lnTo>
                    <a:pt x="1299574" y="642"/>
                  </a:lnTo>
                  <a:lnTo>
                    <a:pt x="1346790" y="1514"/>
                  </a:lnTo>
                  <a:lnTo>
                    <a:pt x="1394005" y="2738"/>
                  </a:lnTo>
                  <a:lnTo>
                    <a:pt x="1441220" y="4303"/>
                  </a:lnTo>
                  <a:lnTo>
                    <a:pt x="1488435" y="6198"/>
                  </a:lnTo>
                  <a:lnTo>
                    <a:pt x="1535650" y="8411"/>
                  </a:lnTo>
                  <a:lnTo>
                    <a:pt x="1582866" y="10932"/>
                  </a:lnTo>
                  <a:lnTo>
                    <a:pt x="1630081" y="13748"/>
                  </a:lnTo>
                  <a:lnTo>
                    <a:pt x="1677296" y="16850"/>
                  </a:lnTo>
                  <a:lnTo>
                    <a:pt x="1724511" y="20226"/>
                  </a:lnTo>
                  <a:lnTo>
                    <a:pt x="1771726" y="23864"/>
                  </a:lnTo>
                  <a:lnTo>
                    <a:pt x="1818942" y="27754"/>
                  </a:lnTo>
                  <a:lnTo>
                    <a:pt x="1866157" y="31885"/>
                  </a:lnTo>
                  <a:lnTo>
                    <a:pt x="1913372" y="36244"/>
                  </a:lnTo>
                  <a:lnTo>
                    <a:pt x="1960587" y="40821"/>
                  </a:lnTo>
                  <a:lnTo>
                    <a:pt x="2007802" y="45606"/>
                  </a:lnTo>
                  <a:lnTo>
                    <a:pt x="2055017" y="50585"/>
                  </a:lnTo>
                  <a:lnTo>
                    <a:pt x="2102233" y="55750"/>
                  </a:lnTo>
                  <a:lnTo>
                    <a:pt x="2149448" y="61087"/>
                  </a:lnTo>
                  <a:lnTo>
                    <a:pt x="2196663" y="66587"/>
                  </a:lnTo>
                  <a:lnTo>
                    <a:pt x="2243878" y="72237"/>
                  </a:lnTo>
                  <a:lnTo>
                    <a:pt x="2291093" y="78027"/>
                  </a:lnTo>
                  <a:lnTo>
                    <a:pt x="2338309" y="83946"/>
                  </a:lnTo>
                  <a:lnTo>
                    <a:pt x="2385524" y="89982"/>
                  </a:lnTo>
                  <a:lnTo>
                    <a:pt x="2432739" y="96124"/>
                  </a:lnTo>
                  <a:lnTo>
                    <a:pt x="2479954" y="102362"/>
                  </a:lnTo>
                  <a:lnTo>
                    <a:pt x="2527169" y="108683"/>
                  </a:lnTo>
                  <a:lnTo>
                    <a:pt x="2574384" y="115077"/>
                  </a:lnTo>
                  <a:lnTo>
                    <a:pt x="2621600" y="121532"/>
                  </a:lnTo>
                  <a:lnTo>
                    <a:pt x="2668815" y="128037"/>
                  </a:lnTo>
                  <a:lnTo>
                    <a:pt x="2716030" y="134582"/>
                  </a:lnTo>
                  <a:lnTo>
                    <a:pt x="2763245" y="141155"/>
                  </a:lnTo>
                  <a:lnTo>
                    <a:pt x="2810460" y="147744"/>
                  </a:lnTo>
                  <a:lnTo>
                    <a:pt x="2857676" y="154339"/>
                  </a:lnTo>
                  <a:lnTo>
                    <a:pt x="2904891" y="160929"/>
                  </a:lnTo>
                  <a:lnTo>
                    <a:pt x="2952106" y="167501"/>
                  </a:lnTo>
                  <a:lnTo>
                    <a:pt x="2999321" y="174046"/>
                  </a:lnTo>
                  <a:lnTo>
                    <a:pt x="3046536" y="180551"/>
                  </a:lnTo>
                  <a:lnTo>
                    <a:pt x="3093752" y="187007"/>
                  </a:lnTo>
                  <a:lnTo>
                    <a:pt x="3140967" y="193401"/>
                  </a:lnTo>
                  <a:lnTo>
                    <a:pt x="3188182" y="199722"/>
                  </a:lnTo>
                  <a:lnTo>
                    <a:pt x="3235397" y="205959"/>
                  </a:lnTo>
                  <a:lnTo>
                    <a:pt x="3282612" y="212101"/>
                  </a:lnTo>
                  <a:lnTo>
                    <a:pt x="3329827" y="218137"/>
                  </a:lnTo>
                  <a:lnTo>
                    <a:pt x="3377043" y="224056"/>
                  </a:lnTo>
                  <a:lnTo>
                    <a:pt x="3424258" y="229846"/>
                  </a:lnTo>
                  <a:lnTo>
                    <a:pt x="3471473" y="235497"/>
                  </a:lnTo>
                  <a:lnTo>
                    <a:pt x="3518688" y="240996"/>
                  </a:lnTo>
                  <a:lnTo>
                    <a:pt x="3565903" y="246334"/>
                  </a:lnTo>
                  <a:lnTo>
                    <a:pt x="3613119" y="251498"/>
                  </a:lnTo>
                  <a:lnTo>
                    <a:pt x="3660334" y="256478"/>
                  </a:lnTo>
                  <a:lnTo>
                    <a:pt x="3707549" y="261262"/>
                  </a:lnTo>
                  <a:lnTo>
                    <a:pt x="3754764" y="265839"/>
                  </a:lnTo>
                  <a:lnTo>
                    <a:pt x="3801979" y="270199"/>
                  </a:lnTo>
                  <a:lnTo>
                    <a:pt x="3849194" y="274329"/>
                  </a:lnTo>
                  <a:lnTo>
                    <a:pt x="3896410" y="278219"/>
                  </a:lnTo>
                  <a:lnTo>
                    <a:pt x="3943625" y="281857"/>
                  </a:lnTo>
                  <a:lnTo>
                    <a:pt x="3990840" y="285233"/>
                  </a:lnTo>
                  <a:lnTo>
                    <a:pt x="4038055" y="288335"/>
                  </a:lnTo>
                  <a:lnTo>
                    <a:pt x="4085270" y="291152"/>
                  </a:lnTo>
                  <a:lnTo>
                    <a:pt x="4132486" y="293672"/>
                  </a:lnTo>
                  <a:lnTo>
                    <a:pt x="4179701" y="295886"/>
                  </a:lnTo>
                  <a:lnTo>
                    <a:pt x="4226916" y="297780"/>
                  </a:lnTo>
                  <a:lnTo>
                    <a:pt x="4274131" y="299345"/>
                  </a:lnTo>
                  <a:lnTo>
                    <a:pt x="4321346" y="300569"/>
                  </a:lnTo>
                  <a:lnTo>
                    <a:pt x="4368562" y="301441"/>
                  </a:lnTo>
                  <a:lnTo>
                    <a:pt x="4415777" y="301950"/>
                  </a:lnTo>
                  <a:lnTo>
                    <a:pt x="4462992" y="302084"/>
                  </a:lnTo>
                  <a:lnTo>
                    <a:pt x="4510207" y="301832"/>
                  </a:lnTo>
                  <a:lnTo>
                    <a:pt x="4557422" y="301184"/>
                  </a:lnTo>
                  <a:lnTo>
                    <a:pt x="4604637" y="300128"/>
                  </a:lnTo>
                  <a:lnTo>
                    <a:pt x="4651853" y="298652"/>
                  </a:lnTo>
                  <a:lnTo>
                    <a:pt x="4699068" y="296746"/>
                  </a:lnTo>
                  <a:lnTo>
                    <a:pt x="4746283" y="294399"/>
                  </a:lnTo>
                  <a:lnTo>
                    <a:pt x="4793498" y="291599"/>
                  </a:lnTo>
                  <a:lnTo>
                    <a:pt x="4840713" y="288335"/>
                  </a:lnTo>
                  <a:lnTo>
                    <a:pt x="4887929" y="284596"/>
                  </a:lnTo>
                  <a:lnTo>
                    <a:pt x="4935144" y="280371"/>
                  </a:lnTo>
                  <a:lnTo>
                    <a:pt x="4982359" y="275648"/>
                  </a:lnTo>
                  <a:lnTo>
                    <a:pt x="5029574" y="270417"/>
                  </a:lnTo>
                  <a:lnTo>
                    <a:pt x="5076789" y="264666"/>
                  </a:lnTo>
                  <a:lnTo>
                    <a:pt x="5124004" y="258384"/>
                  </a:lnTo>
                  <a:lnTo>
                    <a:pt x="5171220" y="251559"/>
                  </a:lnTo>
                  <a:lnTo>
                    <a:pt x="5218435" y="244182"/>
                  </a:lnTo>
                  <a:lnTo>
                    <a:pt x="5265650" y="236240"/>
                  </a:lnTo>
                  <a:lnTo>
                    <a:pt x="5312865" y="227722"/>
                  </a:lnTo>
                  <a:lnTo>
                    <a:pt x="5360080" y="218618"/>
                  </a:lnTo>
                  <a:lnTo>
                    <a:pt x="5407296" y="208916"/>
                  </a:lnTo>
                  <a:lnTo>
                    <a:pt x="5454511" y="198604"/>
                  </a:lnTo>
                  <a:lnTo>
                    <a:pt x="5501726" y="187672"/>
                  </a:lnTo>
                  <a:lnTo>
                    <a:pt x="5548941" y="176108"/>
                  </a:lnTo>
                  <a:lnTo>
                    <a:pt x="5596156" y="163902"/>
                  </a:lnTo>
                  <a:lnTo>
                    <a:pt x="5643371" y="151042"/>
                  </a:lnTo>
                  <a:lnTo>
                    <a:pt x="5618607" y="621958"/>
                  </a:lnTo>
                  <a:lnTo>
                    <a:pt x="5571391" y="634818"/>
                  </a:lnTo>
                  <a:lnTo>
                    <a:pt x="5524176" y="647024"/>
                  </a:lnTo>
                  <a:lnTo>
                    <a:pt x="5476961" y="658588"/>
                  </a:lnTo>
                  <a:lnTo>
                    <a:pt x="5429746" y="669520"/>
                  </a:lnTo>
                  <a:lnTo>
                    <a:pt x="5382531" y="679832"/>
                  </a:lnTo>
                  <a:lnTo>
                    <a:pt x="5335315" y="689534"/>
                  </a:lnTo>
                  <a:lnTo>
                    <a:pt x="5288100" y="698638"/>
                  </a:lnTo>
                  <a:lnTo>
                    <a:pt x="5240885" y="707156"/>
                  </a:lnTo>
                  <a:lnTo>
                    <a:pt x="5193670" y="715098"/>
                  </a:lnTo>
                  <a:lnTo>
                    <a:pt x="5146455" y="722475"/>
                  </a:lnTo>
                  <a:lnTo>
                    <a:pt x="5099239" y="729300"/>
                  </a:lnTo>
                  <a:lnTo>
                    <a:pt x="5052024" y="735582"/>
                  </a:lnTo>
                  <a:lnTo>
                    <a:pt x="5004809" y="741333"/>
                  </a:lnTo>
                  <a:lnTo>
                    <a:pt x="4957594" y="746564"/>
                  </a:lnTo>
                  <a:lnTo>
                    <a:pt x="4910379" y="751287"/>
                  </a:lnTo>
                  <a:lnTo>
                    <a:pt x="4863164" y="755512"/>
                  </a:lnTo>
                  <a:lnTo>
                    <a:pt x="4815948" y="759251"/>
                  </a:lnTo>
                  <a:lnTo>
                    <a:pt x="4768733" y="762515"/>
                  </a:lnTo>
                  <a:lnTo>
                    <a:pt x="4721518" y="765315"/>
                  </a:lnTo>
                  <a:lnTo>
                    <a:pt x="4674303" y="767662"/>
                  </a:lnTo>
                  <a:lnTo>
                    <a:pt x="4627088" y="769568"/>
                  </a:lnTo>
                  <a:lnTo>
                    <a:pt x="4579872" y="771044"/>
                  </a:lnTo>
                  <a:lnTo>
                    <a:pt x="4532657" y="772100"/>
                  </a:lnTo>
                  <a:lnTo>
                    <a:pt x="4485442" y="772748"/>
                  </a:lnTo>
                  <a:lnTo>
                    <a:pt x="4438227" y="773000"/>
                  </a:lnTo>
                  <a:lnTo>
                    <a:pt x="4391012" y="772866"/>
                  </a:lnTo>
                  <a:lnTo>
                    <a:pt x="4343797" y="772357"/>
                  </a:lnTo>
                  <a:lnTo>
                    <a:pt x="4296581" y="771485"/>
                  </a:lnTo>
                  <a:lnTo>
                    <a:pt x="4249366" y="770261"/>
                  </a:lnTo>
                  <a:lnTo>
                    <a:pt x="4202151" y="768696"/>
                  </a:lnTo>
                  <a:lnTo>
                    <a:pt x="4154936" y="766802"/>
                  </a:lnTo>
                  <a:lnTo>
                    <a:pt x="4107721" y="764588"/>
                  </a:lnTo>
                  <a:lnTo>
                    <a:pt x="4060505" y="762068"/>
                  </a:lnTo>
                  <a:lnTo>
                    <a:pt x="4013290" y="759251"/>
                  </a:lnTo>
                  <a:lnTo>
                    <a:pt x="3966075" y="756149"/>
                  </a:lnTo>
                  <a:lnTo>
                    <a:pt x="3918860" y="752773"/>
                  </a:lnTo>
                  <a:lnTo>
                    <a:pt x="3871645" y="749135"/>
                  </a:lnTo>
                  <a:lnTo>
                    <a:pt x="3824429" y="745245"/>
                  </a:lnTo>
                  <a:lnTo>
                    <a:pt x="3777214" y="741115"/>
                  </a:lnTo>
                  <a:lnTo>
                    <a:pt x="3729999" y="736755"/>
                  </a:lnTo>
                  <a:lnTo>
                    <a:pt x="3682784" y="732178"/>
                  </a:lnTo>
                  <a:lnTo>
                    <a:pt x="3635569" y="727394"/>
                  </a:lnTo>
                  <a:lnTo>
                    <a:pt x="3588354" y="722414"/>
                  </a:lnTo>
                  <a:lnTo>
                    <a:pt x="3541138" y="717250"/>
                  </a:lnTo>
                  <a:lnTo>
                    <a:pt x="3493923" y="711912"/>
                  </a:lnTo>
                  <a:lnTo>
                    <a:pt x="3446708" y="706413"/>
                  </a:lnTo>
                  <a:lnTo>
                    <a:pt x="3399493" y="700762"/>
                  </a:lnTo>
                  <a:lnTo>
                    <a:pt x="3352278" y="694972"/>
                  </a:lnTo>
                  <a:lnTo>
                    <a:pt x="3305062" y="689053"/>
                  </a:lnTo>
                  <a:lnTo>
                    <a:pt x="3257847" y="683017"/>
                  </a:lnTo>
                  <a:lnTo>
                    <a:pt x="3210632" y="676875"/>
                  </a:lnTo>
                  <a:lnTo>
                    <a:pt x="3163417" y="670638"/>
                  </a:lnTo>
                  <a:lnTo>
                    <a:pt x="3116202" y="664317"/>
                  </a:lnTo>
                  <a:lnTo>
                    <a:pt x="3068987" y="657923"/>
                  </a:lnTo>
                  <a:lnTo>
                    <a:pt x="3021771" y="651467"/>
                  </a:lnTo>
                  <a:lnTo>
                    <a:pt x="2974556" y="644962"/>
                  </a:lnTo>
                  <a:lnTo>
                    <a:pt x="2927341" y="638417"/>
                  </a:lnTo>
                  <a:lnTo>
                    <a:pt x="2880126" y="631845"/>
                  </a:lnTo>
                  <a:lnTo>
                    <a:pt x="2832911" y="625255"/>
                  </a:lnTo>
                  <a:lnTo>
                    <a:pt x="2785695" y="618660"/>
                  </a:lnTo>
                  <a:lnTo>
                    <a:pt x="2738480" y="612071"/>
                  </a:lnTo>
                  <a:lnTo>
                    <a:pt x="2691265" y="605498"/>
                  </a:lnTo>
                  <a:lnTo>
                    <a:pt x="2644050" y="598953"/>
                  </a:lnTo>
                  <a:lnTo>
                    <a:pt x="2596835" y="592448"/>
                  </a:lnTo>
                  <a:lnTo>
                    <a:pt x="2549619" y="585993"/>
                  </a:lnTo>
                  <a:lnTo>
                    <a:pt x="2502404" y="579599"/>
                  </a:lnTo>
                  <a:lnTo>
                    <a:pt x="2455189" y="573278"/>
                  </a:lnTo>
                  <a:lnTo>
                    <a:pt x="2407974" y="567040"/>
                  </a:lnTo>
                  <a:lnTo>
                    <a:pt x="2360759" y="560898"/>
                  </a:lnTo>
                  <a:lnTo>
                    <a:pt x="2313544" y="554862"/>
                  </a:lnTo>
                  <a:lnTo>
                    <a:pt x="2266328" y="548943"/>
                  </a:lnTo>
                  <a:lnTo>
                    <a:pt x="2219113" y="543153"/>
                  </a:lnTo>
                  <a:lnTo>
                    <a:pt x="2171898" y="537503"/>
                  </a:lnTo>
                  <a:lnTo>
                    <a:pt x="2124683" y="532003"/>
                  </a:lnTo>
                  <a:lnTo>
                    <a:pt x="2077468" y="526666"/>
                  </a:lnTo>
                  <a:lnTo>
                    <a:pt x="2030252" y="521501"/>
                  </a:lnTo>
                  <a:lnTo>
                    <a:pt x="1983037" y="516522"/>
                  </a:lnTo>
                  <a:lnTo>
                    <a:pt x="1935822" y="511737"/>
                  </a:lnTo>
                  <a:lnTo>
                    <a:pt x="1888607" y="507160"/>
                  </a:lnTo>
                  <a:lnTo>
                    <a:pt x="1841392" y="502801"/>
                  </a:lnTo>
                  <a:lnTo>
                    <a:pt x="1794177" y="498670"/>
                  </a:lnTo>
                  <a:lnTo>
                    <a:pt x="1746961" y="494780"/>
                  </a:lnTo>
                  <a:lnTo>
                    <a:pt x="1699746" y="491142"/>
                  </a:lnTo>
                  <a:lnTo>
                    <a:pt x="1652531" y="487766"/>
                  </a:lnTo>
                  <a:lnTo>
                    <a:pt x="1605316" y="484664"/>
                  </a:lnTo>
                  <a:lnTo>
                    <a:pt x="1558101" y="481848"/>
                  </a:lnTo>
                  <a:lnTo>
                    <a:pt x="1510885" y="479327"/>
                  </a:lnTo>
                  <a:lnTo>
                    <a:pt x="1463670" y="477114"/>
                  </a:lnTo>
                  <a:lnTo>
                    <a:pt x="1416455" y="475219"/>
                  </a:lnTo>
                  <a:lnTo>
                    <a:pt x="1369240" y="473654"/>
                  </a:lnTo>
                  <a:lnTo>
                    <a:pt x="1322025" y="472430"/>
                  </a:lnTo>
                  <a:lnTo>
                    <a:pt x="1274809" y="471558"/>
                  </a:lnTo>
                  <a:lnTo>
                    <a:pt x="1227594" y="471050"/>
                  </a:lnTo>
                  <a:lnTo>
                    <a:pt x="1180379" y="470915"/>
                  </a:lnTo>
                  <a:lnTo>
                    <a:pt x="1133164" y="471167"/>
                  </a:lnTo>
                  <a:lnTo>
                    <a:pt x="1085949" y="471815"/>
                  </a:lnTo>
                  <a:lnTo>
                    <a:pt x="1038734" y="472872"/>
                  </a:lnTo>
                  <a:lnTo>
                    <a:pt x="991518" y="474347"/>
                  </a:lnTo>
                  <a:lnTo>
                    <a:pt x="944303" y="476253"/>
                  </a:lnTo>
                  <a:lnTo>
                    <a:pt x="897088" y="478600"/>
                  </a:lnTo>
                  <a:lnTo>
                    <a:pt x="849873" y="481400"/>
                  </a:lnTo>
                  <a:lnTo>
                    <a:pt x="802658" y="484664"/>
                  </a:lnTo>
                  <a:lnTo>
                    <a:pt x="755442" y="488403"/>
                  </a:lnTo>
                  <a:lnTo>
                    <a:pt x="708227" y="492629"/>
                  </a:lnTo>
                  <a:lnTo>
                    <a:pt x="661012" y="497351"/>
                  </a:lnTo>
                  <a:lnTo>
                    <a:pt x="613797" y="502583"/>
                  </a:lnTo>
                  <a:lnTo>
                    <a:pt x="566582" y="508334"/>
                  </a:lnTo>
                  <a:lnTo>
                    <a:pt x="519367" y="514616"/>
                  </a:lnTo>
                  <a:lnTo>
                    <a:pt x="472151" y="521440"/>
                  </a:lnTo>
                  <a:lnTo>
                    <a:pt x="424936" y="528817"/>
                  </a:lnTo>
                  <a:lnTo>
                    <a:pt x="377721" y="536759"/>
                  </a:lnTo>
                  <a:lnTo>
                    <a:pt x="330506" y="545277"/>
                  </a:lnTo>
                  <a:lnTo>
                    <a:pt x="283291" y="554381"/>
                  </a:lnTo>
                  <a:lnTo>
                    <a:pt x="236075" y="564084"/>
                  </a:lnTo>
                  <a:lnTo>
                    <a:pt x="188860" y="574395"/>
                  </a:lnTo>
                  <a:lnTo>
                    <a:pt x="141645" y="585328"/>
                  </a:lnTo>
                  <a:lnTo>
                    <a:pt x="94430" y="596891"/>
                  </a:lnTo>
                  <a:lnTo>
                    <a:pt x="47215" y="609097"/>
                  </a:lnTo>
                  <a:lnTo>
                    <a:pt x="0" y="621958"/>
                  </a:lnTo>
                  <a:lnTo>
                    <a:pt x="24765" y="151042"/>
                  </a:lnTo>
                  <a:close/>
                </a:path>
              </a:pathLst>
            </a:custGeom>
            <a:ln w="25908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5610860" y="6153708"/>
            <a:ext cx="11182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solidFill>
                  <a:srgbClr val="FFFFFF"/>
                </a:solidFill>
                <a:latin typeface="Calibri"/>
                <a:cs typeface="Calibri"/>
              </a:rPr>
              <a:t>Riverbank</a:t>
            </a:r>
            <a:r>
              <a:rPr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-50" dirty="0">
                <a:solidFill>
                  <a:srgbClr val="FFFFFF"/>
                </a:solidFill>
                <a:latin typeface="Calibri"/>
                <a:cs typeface="Calibri"/>
              </a:rPr>
              <a:t>2</a:t>
            </a:r>
            <a:endParaRPr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4138859" y="3703065"/>
            <a:ext cx="4648200" cy="1501140"/>
            <a:chOff x="2614859" y="3703065"/>
            <a:chExt cx="4648200" cy="1501140"/>
          </a:xfrm>
        </p:grpSpPr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08472" y="3762755"/>
              <a:ext cx="1347719" cy="1434592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5908472" y="3762755"/>
              <a:ext cx="1348105" cy="1435100"/>
            </a:xfrm>
            <a:custGeom>
              <a:avLst/>
              <a:gdLst/>
              <a:ahLst/>
              <a:cxnLst/>
              <a:rect l="l" t="t" r="r" b="b"/>
              <a:pathLst>
                <a:path w="1348104" h="1435100">
                  <a:moveTo>
                    <a:pt x="982928" y="210947"/>
                  </a:moveTo>
                  <a:lnTo>
                    <a:pt x="965831" y="194225"/>
                  </a:lnTo>
                  <a:lnTo>
                    <a:pt x="945467" y="172085"/>
                  </a:lnTo>
                  <a:lnTo>
                    <a:pt x="916793" y="144462"/>
                  </a:lnTo>
                  <a:lnTo>
                    <a:pt x="874761" y="111294"/>
                  </a:lnTo>
                  <a:lnTo>
                    <a:pt x="814329" y="72516"/>
                  </a:lnTo>
                  <a:lnTo>
                    <a:pt x="730452" y="28067"/>
                  </a:lnTo>
                  <a:lnTo>
                    <a:pt x="668920" y="10652"/>
                  </a:lnTo>
                  <a:lnTo>
                    <a:pt x="636440" y="5760"/>
                  </a:lnTo>
                  <a:lnTo>
                    <a:pt x="604341" y="0"/>
                  </a:lnTo>
                  <a:lnTo>
                    <a:pt x="558670" y="5741"/>
                  </a:lnTo>
                  <a:lnTo>
                    <a:pt x="502592" y="12616"/>
                  </a:lnTo>
                  <a:lnTo>
                    <a:pt x="442529" y="22247"/>
                  </a:lnTo>
                  <a:lnTo>
                    <a:pt x="384897" y="36254"/>
                  </a:lnTo>
                  <a:lnTo>
                    <a:pt x="336117" y="56261"/>
                  </a:lnTo>
                  <a:lnTo>
                    <a:pt x="300237" y="87372"/>
                  </a:lnTo>
                  <a:lnTo>
                    <a:pt x="288873" y="98425"/>
                  </a:lnTo>
                  <a:lnTo>
                    <a:pt x="279485" y="112198"/>
                  </a:lnTo>
                  <a:lnTo>
                    <a:pt x="269108" y="125745"/>
                  </a:lnTo>
                  <a:lnTo>
                    <a:pt x="260709" y="139698"/>
                  </a:lnTo>
                  <a:lnTo>
                    <a:pt x="257250" y="154686"/>
                  </a:lnTo>
                  <a:lnTo>
                    <a:pt x="261048" y="176365"/>
                  </a:lnTo>
                  <a:lnTo>
                    <a:pt x="270013" y="197246"/>
                  </a:lnTo>
                  <a:lnTo>
                    <a:pt x="280503" y="217961"/>
                  </a:lnTo>
                  <a:lnTo>
                    <a:pt x="288873" y="239141"/>
                  </a:lnTo>
                  <a:lnTo>
                    <a:pt x="302839" y="292091"/>
                  </a:lnTo>
                  <a:lnTo>
                    <a:pt x="308584" y="335440"/>
                  </a:lnTo>
                  <a:lnTo>
                    <a:pt x="331416" y="389814"/>
                  </a:lnTo>
                  <a:lnTo>
                    <a:pt x="347728" y="429294"/>
                  </a:lnTo>
                  <a:lnTo>
                    <a:pt x="367740" y="478155"/>
                  </a:lnTo>
                  <a:lnTo>
                    <a:pt x="359356" y="521904"/>
                  </a:lnTo>
                  <a:lnTo>
                    <a:pt x="353341" y="566689"/>
                  </a:lnTo>
                  <a:lnTo>
                    <a:pt x="342683" y="609403"/>
                  </a:lnTo>
                  <a:lnTo>
                    <a:pt x="320369" y="646938"/>
                  </a:lnTo>
                  <a:lnTo>
                    <a:pt x="230246" y="676830"/>
                  </a:lnTo>
                  <a:lnTo>
                    <a:pt x="165117" y="692140"/>
                  </a:lnTo>
                  <a:lnTo>
                    <a:pt x="115264" y="703199"/>
                  </a:lnTo>
                  <a:lnTo>
                    <a:pt x="100133" y="714841"/>
                  </a:lnTo>
                  <a:lnTo>
                    <a:pt x="85371" y="727186"/>
                  </a:lnTo>
                  <a:lnTo>
                    <a:pt x="69776" y="738078"/>
                  </a:lnTo>
                  <a:lnTo>
                    <a:pt x="52145" y="745363"/>
                  </a:lnTo>
                  <a:lnTo>
                    <a:pt x="25267" y="745076"/>
                  </a:lnTo>
                  <a:lnTo>
                    <a:pt x="8193" y="734774"/>
                  </a:lnTo>
                  <a:lnTo>
                    <a:pt x="59" y="724868"/>
                  </a:lnTo>
                  <a:lnTo>
                    <a:pt x="0" y="725767"/>
                  </a:lnTo>
                  <a:lnTo>
                    <a:pt x="20649" y="801624"/>
                  </a:lnTo>
                  <a:lnTo>
                    <a:pt x="22221" y="851914"/>
                  </a:lnTo>
                  <a:lnTo>
                    <a:pt x="22916" y="902276"/>
                  </a:lnTo>
                  <a:lnTo>
                    <a:pt x="23395" y="952656"/>
                  </a:lnTo>
                  <a:lnTo>
                    <a:pt x="24320" y="1003000"/>
                  </a:lnTo>
                  <a:lnTo>
                    <a:pt x="26355" y="1053256"/>
                  </a:lnTo>
                  <a:lnTo>
                    <a:pt x="30159" y="1103369"/>
                  </a:lnTo>
                  <a:lnTo>
                    <a:pt x="36397" y="1153287"/>
                  </a:lnTo>
                  <a:lnTo>
                    <a:pt x="68204" y="1197864"/>
                  </a:lnTo>
                  <a:lnTo>
                    <a:pt x="83768" y="1209548"/>
                  </a:lnTo>
                  <a:lnTo>
                    <a:pt x="127855" y="1243042"/>
                  </a:lnTo>
                  <a:lnTo>
                    <a:pt x="172715" y="1276619"/>
                  </a:lnTo>
                  <a:lnTo>
                    <a:pt x="220410" y="1304792"/>
                  </a:lnTo>
                  <a:lnTo>
                    <a:pt x="272998" y="1322070"/>
                  </a:lnTo>
                  <a:lnTo>
                    <a:pt x="316576" y="1329815"/>
                  </a:lnTo>
                  <a:lnTo>
                    <a:pt x="354292" y="1336483"/>
                  </a:lnTo>
                  <a:lnTo>
                    <a:pt x="413510" y="1346858"/>
                  </a:lnTo>
                  <a:lnTo>
                    <a:pt x="453398" y="1353733"/>
                  </a:lnTo>
                  <a:lnTo>
                    <a:pt x="413632" y="1347974"/>
                  </a:lnTo>
                  <a:lnTo>
                    <a:pt x="462499" y="1369153"/>
                  </a:lnTo>
                  <a:lnTo>
                    <a:pt x="520128" y="1383466"/>
                  </a:lnTo>
                  <a:lnTo>
                    <a:pt x="584251" y="1397289"/>
                  </a:lnTo>
                  <a:lnTo>
                    <a:pt x="639766" y="1402838"/>
                  </a:lnTo>
                  <a:lnTo>
                    <a:pt x="667333" y="1406398"/>
                  </a:lnTo>
                  <a:lnTo>
                    <a:pt x="703020" y="1412857"/>
                  </a:lnTo>
                  <a:lnTo>
                    <a:pt x="738516" y="1419971"/>
                  </a:lnTo>
                  <a:lnTo>
                    <a:pt x="773918" y="1427347"/>
                  </a:lnTo>
                  <a:lnTo>
                    <a:pt x="809319" y="1434592"/>
                  </a:lnTo>
                  <a:lnTo>
                    <a:pt x="844105" y="1432598"/>
                  </a:lnTo>
                  <a:lnTo>
                    <a:pt x="887465" y="1431647"/>
                  </a:lnTo>
                  <a:lnTo>
                    <a:pt x="936341" y="1429993"/>
                  </a:lnTo>
                  <a:lnTo>
                    <a:pt x="987674" y="1425892"/>
                  </a:lnTo>
                  <a:lnTo>
                    <a:pt x="1038406" y="1417600"/>
                  </a:lnTo>
                  <a:lnTo>
                    <a:pt x="1085478" y="1403373"/>
                  </a:lnTo>
                  <a:lnTo>
                    <a:pt x="1125832" y="1381467"/>
                  </a:lnTo>
                  <a:lnTo>
                    <a:pt x="1156410" y="1350137"/>
                  </a:lnTo>
                  <a:lnTo>
                    <a:pt x="1168475" y="1309354"/>
                  </a:lnTo>
                  <a:lnTo>
                    <a:pt x="1169804" y="1287397"/>
                  </a:lnTo>
                  <a:lnTo>
                    <a:pt x="1172158" y="1265809"/>
                  </a:lnTo>
                  <a:lnTo>
                    <a:pt x="1162795" y="1230601"/>
                  </a:lnTo>
                  <a:lnTo>
                    <a:pt x="1158714" y="1213729"/>
                  </a:lnTo>
                  <a:lnTo>
                    <a:pt x="1156921" y="1209295"/>
                  </a:lnTo>
                  <a:lnTo>
                    <a:pt x="1154425" y="1211405"/>
                  </a:lnTo>
                  <a:lnTo>
                    <a:pt x="1148232" y="1214164"/>
                  </a:lnTo>
                  <a:lnTo>
                    <a:pt x="1135350" y="1211677"/>
                  </a:lnTo>
                  <a:lnTo>
                    <a:pt x="1077543" y="1167384"/>
                  </a:lnTo>
                  <a:lnTo>
                    <a:pt x="1047081" y="1134199"/>
                  </a:lnTo>
                  <a:lnTo>
                    <a:pt x="1019774" y="1098788"/>
                  </a:lnTo>
                  <a:lnTo>
                    <a:pt x="993729" y="1062495"/>
                  </a:lnTo>
                  <a:lnTo>
                    <a:pt x="967053" y="1026668"/>
                  </a:lnTo>
                  <a:lnTo>
                    <a:pt x="1013626" y="1018457"/>
                  </a:lnTo>
                  <a:lnTo>
                    <a:pt x="1058041" y="1010261"/>
                  </a:lnTo>
                  <a:lnTo>
                    <a:pt x="1101355" y="1001014"/>
                  </a:lnTo>
                  <a:lnTo>
                    <a:pt x="1144627" y="989649"/>
                  </a:lnTo>
                  <a:lnTo>
                    <a:pt x="1188915" y="975103"/>
                  </a:lnTo>
                  <a:lnTo>
                    <a:pt x="1235277" y="956310"/>
                  </a:lnTo>
                  <a:lnTo>
                    <a:pt x="1259566" y="925520"/>
                  </a:lnTo>
                  <a:lnTo>
                    <a:pt x="1266773" y="914146"/>
                  </a:lnTo>
                  <a:lnTo>
                    <a:pt x="1278443" y="899961"/>
                  </a:lnTo>
                  <a:lnTo>
                    <a:pt x="1290315" y="885920"/>
                  </a:lnTo>
                  <a:lnTo>
                    <a:pt x="1302259" y="871926"/>
                  </a:lnTo>
                  <a:lnTo>
                    <a:pt x="1314144" y="857885"/>
                  </a:lnTo>
                  <a:lnTo>
                    <a:pt x="1326084" y="815814"/>
                  </a:lnTo>
                  <a:lnTo>
                    <a:pt x="1336131" y="776017"/>
                  </a:lnTo>
                  <a:lnTo>
                    <a:pt x="1343058" y="734958"/>
                  </a:lnTo>
                  <a:lnTo>
                    <a:pt x="1345640" y="689102"/>
                  </a:lnTo>
                  <a:lnTo>
                    <a:pt x="1346912" y="646156"/>
                  </a:lnTo>
                  <a:lnTo>
                    <a:pt x="1347719" y="602805"/>
                  </a:lnTo>
                  <a:lnTo>
                    <a:pt x="1343550" y="560407"/>
                  </a:lnTo>
                  <a:lnTo>
                    <a:pt x="1329892" y="520319"/>
                  </a:lnTo>
                  <a:lnTo>
                    <a:pt x="1316533" y="509760"/>
                  </a:lnTo>
                  <a:lnTo>
                    <a:pt x="1296078" y="507190"/>
                  </a:lnTo>
                  <a:lnTo>
                    <a:pt x="1272813" y="507692"/>
                  </a:lnTo>
                  <a:lnTo>
                    <a:pt x="1251025" y="506349"/>
                  </a:lnTo>
                  <a:lnTo>
                    <a:pt x="1045920" y="464058"/>
                  </a:lnTo>
                  <a:lnTo>
                    <a:pt x="1022546" y="425261"/>
                  </a:lnTo>
                  <a:lnTo>
                    <a:pt x="999327" y="386381"/>
                  </a:lnTo>
                  <a:lnTo>
                    <a:pt x="975750" y="347668"/>
                  </a:lnTo>
                  <a:lnTo>
                    <a:pt x="951305" y="309372"/>
                  </a:lnTo>
                  <a:lnTo>
                    <a:pt x="934013" y="288641"/>
                  </a:lnTo>
                  <a:lnTo>
                    <a:pt x="914316" y="268874"/>
                  </a:lnTo>
                  <a:lnTo>
                    <a:pt x="897334" y="248275"/>
                  </a:lnTo>
                  <a:lnTo>
                    <a:pt x="888186" y="225044"/>
                  </a:lnTo>
                  <a:lnTo>
                    <a:pt x="892230" y="214637"/>
                  </a:lnTo>
                  <a:lnTo>
                    <a:pt x="904632" y="207518"/>
                  </a:lnTo>
                  <a:lnTo>
                    <a:pt x="920654" y="202112"/>
                  </a:lnTo>
                  <a:lnTo>
                    <a:pt x="935557" y="196850"/>
                  </a:lnTo>
                  <a:lnTo>
                    <a:pt x="954031" y="200231"/>
                  </a:lnTo>
                  <a:lnTo>
                    <a:pt x="977626" y="211994"/>
                  </a:lnTo>
                  <a:lnTo>
                    <a:pt x="992028" y="219710"/>
                  </a:lnTo>
                  <a:lnTo>
                    <a:pt x="982928" y="210947"/>
                  </a:lnTo>
                  <a:close/>
                </a:path>
              </a:pathLst>
            </a:custGeom>
            <a:ln w="12192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21209" y="3709415"/>
              <a:ext cx="1349239" cy="1436115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621209" y="3709415"/>
              <a:ext cx="1349375" cy="1436370"/>
            </a:xfrm>
            <a:custGeom>
              <a:avLst/>
              <a:gdLst/>
              <a:ahLst/>
              <a:cxnLst/>
              <a:rect l="l" t="t" r="r" b="b"/>
              <a:pathLst>
                <a:path w="1349375" h="1436370">
                  <a:moveTo>
                    <a:pt x="983939" y="211200"/>
                  </a:moveTo>
                  <a:lnTo>
                    <a:pt x="966886" y="194425"/>
                  </a:lnTo>
                  <a:lnTo>
                    <a:pt x="946531" y="172249"/>
                  </a:lnTo>
                  <a:lnTo>
                    <a:pt x="917836" y="144605"/>
                  </a:lnTo>
                  <a:lnTo>
                    <a:pt x="875763" y="111426"/>
                  </a:lnTo>
                  <a:lnTo>
                    <a:pt x="815276" y="72644"/>
                  </a:lnTo>
                  <a:lnTo>
                    <a:pt x="731336" y="28193"/>
                  </a:lnTo>
                  <a:lnTo>
                    <a:pt x="669678" y="10667"/>
                  </a:lnTo>
                  <a:lnTo>
                    <a:pt x="637146" y="5762"/>
                  </a:lnTo>
                  <a:lnTo>
                    <a:pt x="604971" y="0"/>
                  </a:lnTo>
                  <a:lnTo>
                    <a:pt x="567754" y="4749"/>
                  </a:lnTo>
                  <a:lnTo>
                    <a:pt x="522581" y="10098"/>
                  </a:lnTo>
                  <a:lnTo>
                    <a:pt x="473161" y="16986"/>
                  </a:lnTo>
                  <a:lnTo>
                    <a:pt x="423201" y="26350"/>
                  </a:lnTo>
                  <a:lnTo>
                    <a:pt x="376409" y="39128"/>
                  </a:lnTo>
                  <a:lnTo>
                    <a:pt x="336493" y="56260"/>
                  </a:lnTo>
                  <a:lnTo>
                    <a:pt x="300560" y="87497"/>
                  </a:lnTo>
                  <a:lnTo>
                    <a:pt x="289122" y="98551"/>
                  </a:lnTo>
                  <a:lnTo>
                    <a:pt x="279734" y="112325"/>
                  </a:lnTo>
                  <a:lnTo>
                    <a:pt x="269358" y="125872"/>
                  </a:lnTo>
                  <a:lnTo>
                    <a:pt x="260958" y="139825"/>
                  </a:lnTo>
                  <a:lnTo>
                    <a:pt x="257499" y="154812"/>
                  </a:lnTo>
                  <a:lnTo>
                    <a:pt x="261315" y="176512"/>
                  </a:lnTo>
                  <a:lnTo>
                    <a:pt x="270310" y="197437"/>
                  </a:lnTo>
                  <a:lnTo>
                    <a:pt x="280806" y="218195"/>
                  </a:lnTo>
                  <a:lnTo>
                    <a:pt x="289122" y="239394"/>
                  </a:lnTo>
                  <a:lnTo>
                    <a:pt x="303118" y="292401"/>
                  </a:lnTo>
                  <a:lnTo>
                    <a:pt x="308911" y="335803"/>
                  </a:lnTo>
                  <a:lnTo>
                    <a:pt x="331763" y="390232"/>
                  </a:lnTo>
                  <a:lnTo>
                    <a:pt x="348088" y="429752"/>
                  </a:lnTo>
                  <a:lnTo>
                    <a:pt x="368116" y="478662"/>
                  </a:lnTo>
                  <a:lnTo>
                    <a:pt x="359786" y="522485"/>
                  </a:lnTo>
                  <a:lnTo>
                    <a:pt x="353765" y="567308"/>
                  </a:lnTo>
                  <a:lnTo>
                    <a:pt x="343077" y="610036"/>
                  </a:lnTo>
                  <a:lnTo>
                    <a:pt x="320745" y="647572"/>
                  </a:lnTo>
                  <a:lnTo>
                    <a:pt x="230543" y="677576"/>
                  </a:lnTo>
                  <a:lnTo>
                    <a:pt x="165333" y="692900"/>
                  </a:lnTo>
                  <a:lnTo>
                    <a:pt x="115386" y="703960"/>
                  </a:lnTo>
                  <a:lnTo>
                    <a:pt x="100237" y="715603"/>
                  </a:lnTo>
                  <a:lnTo>
                    <a:pt x="85446" y="727948"/>
                  </a:lnTo>
                  <a:lnTo>
                    <a:pt x="69845" y="738840"/>
                  </a:lnTo>
                  <a:lnTo>
                    <a:pt x="52267" y="746124"/>
                  </a:lnTo>
                  <a:lnTo>
                    <a:pt x="25336" y="745830"/>
                  </a:lnTo>
                  <a:lnTo>
                    <a:pt x="8226" y="735513"/>
                  </a:lnTo>
                  <a:lnTo>
                    <a:pt x="70" y="725598"/>
                  </a:lnTo>
                  <a:lnTo>
                    <a:pt x="0" y="726510"/>
                  </a:lnTo>
                  <a:lnTo>
                    <a:pt x="20644" y="802512"/>
                  </a:lnTo>
                  <a:lnTo>
                    <a:pt x="22257" y="852857"/>
                  </a:lnTo>
                  <a:lnTo>
                    <a:pt x="22969" y="903271"/>
                  </a:lnTo>
                  <a:lnTo>
                    <a:pt x="23453" y="953698"/>
                  </a:lnTo>
                  <a:lnTo>
                    <a:pt x="24379" y="1004083"/>
                  </a:lnTo>
                  <a:lnTo>
                    <a:pt x="26418" y="1054371"/>
                  </a:lnTo>
                  <a:lnTo>
                    <a:pt x="30241" y="1104504"/>
                  </a:lnTo>
                  <a:lnTo>
                    <a:pt x="36519" y="1154429"/>
                  </a:lnTo>
                  <a:lnTo>
                    <a:pt x="68309" y="1199060"/>
                  </a:lnTo>
                  <a:lnTo>
                    <a:pt x="83890" y="1210817"/>
                  </a:lnTo>
                  <a:lnTo>
                    <a:pt x="127999" y="1244385"/>
                  </a:lnTo>
                  <a:lnTo>
                    <a:pt x="172917" y="1278000"/>
                  </a:lnTo>
                  <a:lnTo>
                    <a:pt x="220693" y="1306187"/>
                  </a:lnTo>
                  <a:lnTo>
                    <a:pt x="273374" y="1323466"/>
                  </a:lnTo>
                  <a:lnTo>
                    <a:pt x="316993" y="1331222"/>
                  </a:lnTo>
                  <a:lnTo>
                    <a:pt x="354743" y="1337898"/>
                  </a:lnTo>
                  <a:lnTo>
                    <a:pt x="414014" y="1348285"/>
                  </a:lnTo>
                  <a:lnTo>
                    <a:pt x="453937" y="1355166"/>
                  </a:lnTo>
                  <a:lnTo>
                    <a:pt x="414100" y="1349381"/>
                  </a:lnTo>
                  <a:lnTo>
                    <a:pt x="463025" y="1370622"/>
                  </a:lnTo>
                  <a:lnTo>
                    <a:pt x="520718" y="1384970"/>
                  </a:lnTo>
                  <a:lnTo>
                    <a:pt x="584883" y="1398760"/>
                  </a:lnTo>
                  <a:lnTo>
                    <a:pt x="640450" y="1404344"/>
                  </a:lnTo>
                  <a:lnTo>
                    <a:pt x="668090" y="1407921"/>
                  </a:lnTo>
                  <a:lnTo>
                    <a:pt x="703781" y="1414381"/>
                  </a:lnTo>
                  <a:lnTo>
                    <a:pt x="739305" y="1421495"/>
                  </a:lnTo>
                  <a:lnTo>
                    <a:pt x="774782" y="1428871"/>
                  </a:lnTo>
                  <a:lnTo>
                    <a:pt x="810330" y="1436115"/>
                  </a:lnTo>
                  <a:lnTo>
                    <a:pt x="845091" y="1434122"/>
                  </a:lnTo>
                  <a:lnTo>
                    <a:pt x="888463" y="1433169"/>
                  </a:lnTo>
                  <a:lnTo>
                    <a:pt x="937377" y="1431510"/>
                  </a:lnTo>
                  <a:lnTo>
                    <a:pt x="988765" y="1427400"/>
                  </a:lnTo>
                  <a:lnTo>
                    <a:pt x="1039558" y="1419093"/>
                  </a:lnTo>
                  <a:lnTo>
                    <a:pt x="1086686" y="1404844"/>
                  </a:lnTo>
                  <a:lnTo>
                    <a:pt x="1127081" y="1382906"/>
                  </a:lnTo>
                  <a:lnTo>
                    <a:pt x="1157675" y="1351533"/>
                  </a:lnTo>
                  <a:lnTo>
                    <a:pt x="1169788" y="1310735"/>
                  </a:lnTo>
                  <a:lnTo>
                    <a:pt x="1171087" y="1288740"/>
                  </a:lnTo>
                  <a:lnTo>
                    <a:pt x="1173423" y="1267078"/>
                  </a:lnTo>
                  <a:lnTo>
                    <a:pt x="1164065" y="1231871"/>
                  </a:lnTo>
                  <a:lnTo>
                    <a:pt x="1159995" y="1214997"/>
                  </a:lnTo>
                  <a:lnTo>
                    <a:pt x="1158214" y="1210558"/>
                  </a:lnTo>
                  <a:lnTo>
                    <a:pt x="1155722" y="1212659"/>
                  </a:lnTo>
                  <a:lnTo>
                    <a:pt x="1149522" y="1215403"/>
                  </a:lnTo>
                  <a:lnTo>
                    <a:pt x="1136615" y="1212893"/>
                  </a:lnTo>
                  <a:lnTo>
                    <a:pt x="1078681" y="1168526"/>
                  </a:lnTo>
                  <a:lnTo>
                    <a:pt x="1048219" y="1135395"/>
                  </a:lnTo>
                  <a:lnTo>
                    <a:pt x="1020912" y="1099978"/>
                  </a:lnTo>
                  <a:lnTo>
                    <a:pt x="994867" y="1063656"/>
                  </a:lnTo>
                  <a:lnTo>
                    <a:pt x="968191" y="1027810"/>
                  </a:lnTo>
                  <a:lnTo>
                    <a:pt x="1014828" y="1019600"/>
                  </a:lnTo>
                  <a:lnTo>
                    <a:pt x="1059302" y="1011399"/>
                  </a:lnTo>
                  <a:lnTo>
                    <a:pt x="1102668" y="1002141"/>
                  </a:lnTo>
                  <a:lnTo>
                    <a:pt x="1145982" y="990755"/>
                  </a:lnTo>
                  <a:lnTo>
                    <a:pt x="1190297" y="976173"/>
                  </a:lnTo>
                  <a:lnTo>
                    <a:pt x="1236669" y="957325"/>
                  </a:lnTo>
                  <a:lnTo>
                    <a:pt x="1261011" y="926482"/>
                  </a:lnTo>
                  <a:lnTo>
                    <a:pt x="1268165" y="915161"/>
                  </a:lnTo>
                  <a:lnTo>
                    <a:pt x="1279835" y="900904"/>
                  </a:lnTo>
                  <a:lnTo>
                    <a:pt x="1291708" y="886825"/>
                  </a:lnTo>
                  <a:lnTo>
                    <a:pt x="1303652" y="872817"/>
                  </a:lnTo>
                  <a:lnTo>
                    <a:pt x="1315536" y="858773"/>
                  </a:lnTo>
                  <a:lnTo>
                    <a:pt x="1327496" y="816629"/>
                  </a:lnTo>
                  <a:lnTo>
                    <a:pt x="1337586" y="776795"/>
                  </a:lnTo>
                  <a:lnTo>
                    <a:pt x="1344558" y="735722"/>
                  </a:lnTo>
                  <a:lnTo>
                    <a:pt x="1347159" y="689863"/>
                  </a:lnTo>
                  <a:lnTo>
                    <a:pt x="1348431" y="646844"/>
                  </a:lnTo>
                  <a:lnTo>
                    <a:pt x="1349239" y="603456"/>
                  </a:lnTo>
                  <a:lnTo>
                    <a:pt x="1345070" y="561044"/>
                  </a:lnTo>
                  <a:lnTo>
                    <a:pt x="1331411" y="520953"/>
                  </a:lnTo>
                  <a:lnTo>
                    <a:pt x="1317979" y="510321"/>
                  </a:lnTo>
                  <a:lnTo>
                    <a:pt x="1297486" y="507714"/>
                  </a:lnTo>
                  <a:lnTo>
                    <a:pt x="1274207" y="508202"/>
                  </a:lnTo>
                  <a:lnTo>
                    <a:pt x="1252417" y="506856"/>
                  </a:lnTo>
                  <a:lnTo>
                    <a:pt x="1047185" y="464565"/>
                  </a:lnTo>
                  <a:lnTo>
                    <a:pt x="1023738" y="425749"/>
                  </a:lnTo>
                  <a:lnTo>
                    <a:pt x="1000481" y="386826"/>
                  </a:lnTo>
                  <a:lnTo>
                    <a:pt x="976891" y="348069"/>
                  </a:lnTo>
                  <a:lnTo>
                    <a:pt x="952443" y="309752"/>
                  </a:lnTo>
                  <a:lnTo>
                    <a:pt x="935078" y="288948"/>
                  </a:lnTo>
                  <a:lnTo>
                    <a:pt x="915343" y="269144"/>
                  </a:lnTo>
                  <a:lnTo>
                    <a:pt x="898347" y="248531"/>
                  </a:lnTo>
                  <a:lnTo>
                    <a:pt x="889197" y="225297"/>
                  </a:lnTo>
                  <a:lnTo>
                    <a:pt x="893259" y="214891"/>
                  </a:lnTo>
                  <a:lnTo>
                    <a:pt x="905691" y="207771"/>
                  </a:lnTo>
                  <a:lnTo>
                    <a:pt x="921719" y="202366"/>
                  </a:lnTo>
                  <a:lnTo>
                    <a:pt x="936568" y="197103"/>
                  </a:lnTo>
                  <a:lnTo>
                    <a:pt x="955060" y="200485"/>
                  </a:lnTo>
                  <a:lnTo>
                    <a:pt x="978684" y="212248"/>
                  </a:lnTo>
                  <a:lnTo>
                    <a:pt x="993093" y="219963"/>
                  </a:lnTo>
                  <a:lnTo>
                    <a:pt x="983939" y="211200"/>
                  </a:lnTo>
                  <a:close/>
                </a:path>
              </a:pathLst>
            </a:custGeom>
            <a:ln w="12192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66971" y="4210811"/>
              <a:ext cx="1929383" cy="571500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3966971" y="4210811"/>
              <a:ext cx="1929764" cy="571500"/>
            </a:xfrm>
            <a:custGeom>
              <a:avLst/>
              <a:gdLst/>
              <a:ahLst/>
              <a:cxnLst/>
              <a:rect l="l" t="t" r="r" b="b"/>
              <a:pathLst>
                <a:path w="1929764" h="571500">
                  <a:moveTo>
                    <a:pt x="0" y="285750"/>
                  </a:moveTo>
                  <a:lnTo>
                    <a:pt x="285750" y="0"/>
                  </a:lnTo>
                  <a:lnTo>
                    <a:pt x="285750" y="142875"/>
                  </a:lnTo>
                  <a:lnTo>
                    <a:pt x="1643633" y="142875"/>
                  </a:lnTo>
                  <a:lnTo>
                    <a:pt x="1643633" y="0"/>
                  </a:lnTo>
                  <a:lnTo>
                    <a:pt x="1929383" y="285750"/>
                  </a:lnTo>
                  <a:lnTo>
                    <a:pt x="1643633" y="571500"/>
                  </a:lnTo>
                  <a:lnTo>
                    <a:pt x="1643633" y="428625"/>
                  </a:lnTo>
                  <a:lnTo>
                    <a:pt x="285750" y="428625"/>
                  </a:lnTo>
                  <a:lnTo>
                    <a:pt x="285750" y="571500"/>
                  </a:lnTo>
                  <a:lnTo>
                    <a:pt x="0" y="285750"/>
                  </a:lnTo>
                  <a:close/>
                </a:path>
              </a:pathLst>
            </a:custGeom>
            <a:ln w="12192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6384798" y="4331589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1</a:t>
            </a:r>
            <a:endParaRPr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7842251" y="2918206"/>
            <a:ext cx="441325" cy="869315"/>
            <a:chOff x="6318250" y="2918205"/>
            <a:chExt cx="441325" cy="869315"/>
          </a:xfrm>
        </p:grpSpPr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324600" y="2924555"/>
              <a:ext cx="428244" cy="856488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6324600" y="2924555"/>
              <a:ext cx="428625" cy="856615"/>
            </a:xfrm>
            <a:custGeom>
              <a:avLst/>
              <a:gdLst/>
              <a:ahLst/>
              <a:cxnLst/>
              <a:rect l="l" t="t" r="r" b="b"/>
              <a:pathLst>
                <a:path w="428625" h="856614">
                  <a:moveTo>
                    <a:pt x="0" y="214122"/>
                  </a:moveTo>
                  <a:lnTo>
                    <a:pt x="214122" y="0"/>
                  </a:lnTo>
                  <a:lnTo>
                    <a:pt x="428244" y="214122"/>
                  </a:lnTo>
                  <a:lnTo>
                    <a:pt x="321182" y="214122"/>
                  </a:lnTo>
                  <a:lnTo>
                    <a:pt x="321182" y="642366"/>
                  </a:lnTo>
                  <a:lnTo>
                    <a:pt x="428244" y="642366"/>
                  </a:lnTo>
                  <a:lnTo>
                    <a:pt x="214122" y="856488"/>
                  </a:lnTo>
                  <a:lnTo>
                    <a:pt x="0" y="642366"/>
                  </a:lnTo>
                  <a:lnTo>
                    <a:pt x="107061" y="642366"/>
                  </a:lnTo>
                  <a:lnTo>
                    <a:pt x="107061" y="214122"/>
                  </a:lnTo>
                  <a:lnTo>
                    <a:pt x="0" y="214122"/>
                  </a:lnTo>
                  <a:close/>
                </a:path>
              </a:pathLst>
            </a:custGeom>
            <a:ln w="12192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7993508" y="3188031"/>
            <a:ext cx="1416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4</a:t>
            </a:r>
            <a:endParaRPr>
              <a:latin typeface="Calibri"/>
              <a:cs typeface="Calibri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7842251" y="5132578"/>
            <a:ext cx="441325" cy="1084580"/>
            <a:chOff x="6318250" y="5132578"/>
            <a:chExt cx="441325" cy="1084580"/>
          </a:xfrm>
        </p:grpSpPr>
        <p:pic>
          <p:nvPicPr>
            <p:cNvPr id="24" name="object 2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24600" y="5138928"/>
              <a:ext cx="428244" cy="1071372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6324600" y="5138928"/>
              <a:ext cx="428625" cy="1071880"/>
            </a:xfrm>
            <a:custGeom>
              <a:avLst/>
              <a:gdLst/>
              <a:ahLst/>
              <a:cxnLst/>
              <a:rect l="l" t="t" r="r" b="b"/>
              <a:pathLst>
                <a:path w="428625" h="1071879">
                  <a:moveTo>
                    <a:pt x="0" y="214122"/>
                  </a:moveTo>
                  <a:lnTo>
                    <a:pt x="214122" y="0"/>
                  </a:lnTo>
                  <a:lnTo>
                    <a:pt x="428244" y="214122"/>
                  </a:lnTo>
                  <a:lnTo>
                    <a:pt x="321182" y="214122"/>
                  </a:lnTo>
                  <a:lnTo>
                    <a:pt x="321182" y="857250"/>
                  </a:lnTo>
                  <a:lnTo>
                    <a:pt x="428244" y="857250"/>
                  </a:lnTo>
                  <a:lnTo>
                    <a:pt x="214122" y="1071372"/>
                  </a:lnTo>
                  <a:lnTo>
                    <a:pt x="0" y="857250"/>
                  </a:lnTo>
                  <a:lnTo>
                    <a:pt x="107061" y="857250"/>
                  </a:lnTo>
                  <a:lnTo>
                    <a:pt x="107061" y="214122"/>
                  </a:lnTo>
                  <a:lnTo>
                    <a:pt x="0" y="214122"/>
                  </a:lnTo>
                  <a:close/>
                </a:path>
              </a:pathLst>
            </a:custGeom>
            <a:ln w="12192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7993508" y="5510580"/>
            <a:ext cx="1416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7</a:t>
            </a:r>
            <a:endParaRPr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785609" y="4300220"/>
            <a:ext cx="7435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Island</a:t>
            </a:r>
            <a:r>
              <a:rPr spc="-20" dirty="0">
                <a:latin typeface="Calibri"/>
                <a:cs typeface="Calibri"/>
              </a:rPr>
              <a:t> </a:t>
            </a:r>
            <a:r>
              <a:rPr spc="-50" dirty="0">
                <a:latin typeface="Calibri"/>
                <a:cs typeface="Calibri"/>
              </a:rPr>
              <a:t>2</a:t>
            </a:r>
            <a:endParaRPr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427348" y="4300220"/>
            <a:ext cx="7956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Island</a:t>
            </a:r>
            <a:r>
              <a:rPr spc="390" dirty="0">
                <a:latin typeface="Calibri"/>
                <a:cs typeface="Calibri"/>
              </a:rPr>
              <a:t> </a:t>
            </a:r>
            <a:r>
              <a:rPr spc="-50" dirty="0">
                <a:latin typeface="Calibri"/>
                <a:cs typeface="Calibri"/>
              </a:rPr>
              <a:t>1</a:t>
            </a:r>
            <a:endParaRPr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712517" y="3371469"/>
            <a:ext cx="4972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10" dirty="0">
                <a:latin typeface="Calibri"/>
                <a:cs typeface="Calibri"/>
              </a:rPr>
              <a:t>River</a:t>
            </a:r>
            <a:endParaRPr>
              <a:latin typeface="Calibri"/>
              <a:cs typeface="Calibri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3730499" y="2703830"/>
            <a:ext cx="2092325" cy="3293745"/>
            <a:chOff x="2206498" y="2703829"/>
            <a:chExt cx="2092325" cy="3293745"/>
          </a:xfrm>
        </p:grpSpPr>
        <p:pic>
          <p:nvPicPr>
            <p:cNvPr id="31" name="object 3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452622" y="2724784"/>
              <a:ext cx="839851" cy="1115314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3452622" y="2724784"/>
              <a:ext cx="840105" cy="1115695"/>
            </a:xfrm>
            <a:custGeom>
              <a:avLst/>
              <a:gdLst/>
              <a:ahLst/>
              <a:cxnLst/>
              <a:rect l="l" t="t" r="r" b="b"/>
              <a:pathLst>
                <a:path w="840104" h="1115695">
                  <a:moveTo>
                    <a:pt x="410844" y="86105"/>
                  </a:moveTo>
                  <a:lnTo>
                    <a:pt x="753744" y="0"/>
                  </a:lnTo>
                  <a:lnTo>
                    <a:pt x="839851" y="343026"/>
                  </a:lnTo>
                  <a:lnTo>
                    <a:pt x="732663" y="278764"/>
                  </a:lnTo>
                  <a:lnTo>
                    <a:pt x="321817" y="965072"/>
                  </a:lnTo>
                  <a:lnTo>
                    <a:pt x="429005" y="1029207"/>
                  </a:lnTo>
                  <a:lnTo>
                    <a:pt x="86105" y="1115314"/>
                  </a:lnTo>
                  <a:lnTo>
                    <a:pt x="0" y="772413"/>
                  </a:lnTo>
                  <a:lnTo>
                    <a:pt x="107314" y="836549"/>
                  </a:lnTo>
                  <a:lnTo>
                    <a:pt x="518160" y="150367"/>
                  </a:lnTo>
                  <a:lnTo>
                    <a:pt x="410844" y="86105"/>
                  </a:lnTo>
                  <a:close/>
                </a:path>
              </a:pathLst>
            </a:custGeom>
            <a:ln w="127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3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799586" y="3211321"/>
              <a:ext cx="129031" cy="145033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212848" y="2710179"/>
              <a:ext cx="931799" cy="1068070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2212848" y="2710179"/>
              <a:ext cx="932180" cy="1068070"/>
            </a:xfrm>
            <a:custGeom>
              <a:avLst/>
              <a:gdLst/>
              <a:ahLst/>
              <a:cxnLst/>
              <a:rect l="l" t="t" r="r" b="b"/>
              <a:pathLst>
                <a:path w="932180" h="1068070">
                  <a:moveTo>
                    <a:pt x="0" y="351409"/>
                  </a:moveTo>
                  <a:lnTo>
                    <a:pt x="39369" y="0"/>
                  </a:lnTo>
                  <a:lnTo>
                    <a:pt x="390778" y="39370"/>
                  </a:lnTo>
                  <a:lnTo>
                    <a:pt x="293115" y="117348"/>
                  </a:lnTo>
                  <a:lnTo>
                    <a:pt x="834008" y="794639"/>
                  </a:lnTo>
                  <a:lnTo>
                    <a:pt x="931799" y="716661"/>
                  </a:lnTo>
                  <a:lnTo>
                    <a:pt x="892428" y="1068070"/>
                  </a:lnTo>
                  <a:lnTo>
                    <a:pt x="541019" y="1028700"/>
                  </a:lnTo>
                  <a:lnTo>
                    <a:pt x="638682" y="950722"/>
                  </a:lnTo>
                  <a:lnTo>
                    <a:pt x="97662" y="273431"/>
                  </a:lnTo>
                  <a:lnTo>
                    <a:pt x="0" y="351409"/>
                  </a:lnTo>
                  <a:close/>
                </a:path>
              </a:pathLst>
            </a:custGeom>
            <a:ln w="127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610993" y="3179698"/>
              <a:ext cx="148717" cy="150113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229866" y="4981447"/>
              <a:ext cx="776732" cy="1009751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2229866" y="4981447"/>
              <a:ext cx="777240" cy="1010285"/>
            </a:xfrm>
            <a:custGeom>
              <a:avLst/>
              <a:gdLst/>
              <a:ahLst/>
              <a:cxnLst/>
              <a:rect l="l" t="t" r="r" b="b"/>
              <a:pathLst>
                <a:path w="777239" h="1010285">
                  <a:moveTo>
                    <a:pt x="347725" y="86106"/>
                  </a:moveTo>
                  <a:lnTo>
                    <a:pt x="690626" y="0"/>
                  </a:lnTo>
                  <a:lnTo>
                    <a:pt x="776732" y="342899"/>
                  </a:lnTo>
                  <a:lnTo>
                    <a:pt x="669544" y="278764"/>
                  </a:lnTo>
                  <a:lnTo>
                    <a:pt x="321817" y="859447"/>
                  </a:lnTo>
                  <a:lnTo>
                    <a:pt x="429132" y="923658"/>
                  </a:lnTo>
                  <a:lnTo>
                    <a:pt x="86106" y="1009751"/>
                  </a:lnTo>
                  <a:lnTo>
                    <a:pt x="0" y="666800"/>
                  </a:lnTo>
                  <a:lnTo>
                    <a:pt x="107314" y="731011"/>
                  </a:lnTo>
                  <a:lnTo>
                    <a:pt x="454913" y="150240"/>
                  </a:lnTo>
                  <a:lnTo>
                    <a:pt x="347725" y="86106"/>
                  </a:lnTo>
                  <a:close/>
                </a:path>
              </a:pathLst>
            </a:custGeom>
            <a:ln w="127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543810" y="5409564"/>
              <a:ext cx="138048" cy="149351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416554" y="5055488"/>
              <a:ext cx="767334" cy="931697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3416554" y="5055488"/>
              <a:ext cx="767715" cy="932180"/>
            </a:xfrm>
            <a:custGeom>
              <a:avLst/>
              <a:gdLst/>
              <a:ahLst/>
              <a:cxnLst/>
              <a:rect l="l" t="t" r="r" b="b"/>
              <a:pathLst>
                <a:path w="767714" h="932179">
                  <a:moveTo>
                    <a:pt x="0" y="347472"/>
                  </a:moveTo>
                  <a:lnTo>
                    <a:pt x="65405" y="0"/>
                  </a:lnTo>
                  <a:lnTo>
                    <a:pt x="412876" y="65405"/>
                  </a:lnTo>
                  <a:lnTo>
                    <a:pt x="309625" y="135890"/>
                  </a:lnTo>
                  <a:lnTo>
                    <a:pt x="664210" y="654723"/>
                  </a:lnTo>
                  <a:lnTo>
                    <a:pt x="767334" y="584187"/>
                  </a:lnTo>
                  <a:lnTo>
                    <a:pt x="702056" y="931697"/>
                  </a:lnTo>
                  <a:lnTo>
                    <a:pt x="354457" y="866317"/>
                  </a:lnTo>
                  <a:lnTo>
                    <a:pt x="457708" y="795782"/>
                  </a:lnTo>
                  <a:lnTo>
                    <a:pt x="103250" y="276987"/>
                  </a:lnTo>
                  <a:lnTo>
                    <a:pt x="0" y="347472"/>
                  </a:lnTo>
                  <a:close/>
                </a:path>
              </a:pathLst>
            </a:custGeom>
            <a:ln w="12700">
              <a:solidFill>
                <a:srgbClr val="385D8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746452" y="5445378"/>
              <a:ext cx="120951" cy="14974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 Box 3">
            <a:extLst>
              <a:ext uri="{FF2B5EF4-FFF2-40B4-BE49-F238E27FC236}">
                <a16:creationId xmlns:a16="http://schemas.microsoft.com/office/drawing/2014/main" id="{F5A3C6F5-726E-1716-E200-A32799BD1B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826655"/>
            <a:ext cx="90678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371600" indent="-1371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1600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7145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8288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943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4003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8575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3147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7719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hangingPunct="0"/>
            <a:r>
              <a:rPr lang="en-US" altLang="en-US" sz="2200" b="1" dirty="0">
                <a:solidFill>
                  <a:schemeClr val="bg1"/>
                </a:solidFill>
              </a:rPr>
              <a:t>Figure 3.2:</a:t>
            </a:r>
            <a:r>
              <a:rPr lang="en-US" altLang="en-US" sz="2200" dirty="0">
                <a:solidFill>
                  <a:schemeClr val="bg1"/>
                </a:solidFill>
              </a:rPr>
              <a:t>	Graph of the Königsberg bridge system.</a:t>
            </a:r>
          </a:p>
        </p:txBody>
      </p:sp>
      <p:pic>
        <p:nvPicPr>
          <p:cNvPr id="7173" name="Picture 5">
            <a:extLst>
              <a:ext uri="{FF2B5EF4-FFF2-40B4-BE49-F238E27FC236}">
                <a16:creationId xmlns:a16="http://schemas.microsoft.com/office/drawing/2014/main" id="{6561FEDE-E6AA-B546-53B0-0585FC901D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763" y="1461656"/>
            <a:ext cx="4659746" cy="4241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4" name="Text Box 6">
            <a:extLst>
              <a:ext uri="{FF2B5EF4-FFF2-40B4-BE49-F238E27FC236}">
                <a16:creationId xmlns:a16="http://schemas.microsoft.com/office/drawing/2014/main" id="{6528EAB7-914E-F2F9-B878-684ECEDF6B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0" y="6583364"/>
            <a:ext cx="762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200"/>
              <a:t>3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D6953197-D60A-757E-648B-EAF0E4794A8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736437" y="107373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US" altLang="en-US" sz="4000" dirty="0">
                <a:solidFill>
                  <a:schemeClr val="bg1"/>
                </a:solidFill>
              </a:rPr>
              <a:t>Graph Theory</a:t>
            </a:r>
            <a:br>
              <a:rPr lang="en-US" altLang="en-US" sz="4000" dirty="0">
                <a:solidFill>
                  <a:schemeClr val="bg1"/>
                </a:solidFill>
              </a:rPr>
            </a:br>
            <a:r>
              <a:rPr lang="en-US" altLang="en-US" sz="4000" dirty="0">
                <a:solidFill>
                  <a:schemeClr val="bg1"/>
                </a:solidFill>
              </a:rPr>
              <a:t> Structures for State Space search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E668D3EB-E4DF-3BEA-C60A-62323DECAA3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736437" y="1496002"/>
            <a:ext cx="7772400" cy="4683125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altLang="en-US" sz="2400" dirty="0">
                <a:cs typeface="Times New Roman" panose="02020603050405020304" pitchFamily="18" charset="0"/>
              </a:rPr>
              <a:t>A graph is a set of nodes and arcs that connect them. </a:t>
            </a:r>
          </a:p>
          <a:p>
            <a:pPr>
              <a:buFontTx/>
              <a:buNone/>
            </a:pPr>
            <a:r>
              <a:rPr lang="en-US" altLang="en-US" sz="2400" dirty="0">
                <a:cs typeface="Times New Roman" panose="02020603050405020304" pitchFamily="18" charset="0"/>
              </a:rPr>
              <a:t>A </a:t>
            </a:r>
            <a:r>
              <a:rPr lang="en-US" altLang="en-US" sz="2400" b="1" dirty="0">
                <a:cs typeface="Times New Roman" panose="02020603050405020304" pitchFamily="18" charset="0"/>
              </a:rPr>
              <a:t>Labeled graph</a:t>
            </a:r>
            <a:r>
              <a:rPr lang="en-US" altLang="en-US" sz="2400" dirty="0">
                <a:cs typeface="Times New Roman" panose="02020603050405020304" pitchFamily="18" charset="0"/>
              </a:rPr>
              <a:t> has one or more descriptors (labels) attached to each node that distinguish that node from any other node in the graph.</a:t>
            </a:r>
          </a:p>
          <a:p>
            <a:pPr>
              <a:buFontTx/>
              <a:buNone/>
            </a:pPr>
            <a:r>
              <a:rPr lang="en-US" altLang="en-US" sz="2400" dirty="0">
                <a:cs typeface="Times New Roman" panose="02020603050405020304" pitchFamily="18" charset="0"/>
              </a:rPr>
              <a:t>In </a:t>
            </a:r>
            <a:r>
              <a:rPr lang="en-US" altLang="en-US" sz="2400" b="1" dirty="0">
                <a:cs typeface="Times New Roman" panose="02020603050405020304" pitchFamily="18" charset="0"/>
              </a:rPr>
              <a:t>State Space graph, </a:t>
            </a:r>
            <a:r>
              <a:rPr lang="en-US" altLang="en-US" sz="2400" dirty="0">
                <a:cs typeface="Times New Roman" panose="02020603050405020304" pitchFamily="18" charset="0"/>
              </a:rPr>
              <a:t> these descriptors identify states</a:t>
            </a:r>
            <a:r>
              <a:rPr lang="ar-SA" altLang="en-US" sz="2400" dirty="0"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cs typeface="Times New Roman" panose="02020603050405020304" pitchFamily="18" charset="0"/>
              </a:rPr>
              <a:t> in a problem-solving process.</a:t>
            </a:r>
          </a:p>
          <a:p>
            <a:pPr>
              <a:buFontTx/>
              <a:buNone/>
            </a:pPr>
            <a:r>
              <a:rPr lang="en-US" altLang="en-US" sz="2400" dirty="0">
                <a:cs typeface="Times New Roman" panose="02020603050405020304" pitchFamily="18" charset="0"/>
              </a:rPr>
              <a:t>The arcs of a graph may also be labeled. Arc labels are used to indicate that an arc represents a named relationship (as in a semantic network) or to attach weights to arcs.</a:t>
            </a:r>
          </a:p>
          <a:p>
            <a:pPr>
              <a:buFontTx/>
              <a:buNone/>
            </a:pPr>
            <a:r>
              <a:rPr lang="en-US" altLang="en-US" sz="2400" dirty="0">
                <a:cs typeface="Times New Roman" panose="02020603050405020304" pitchFamily="18" charset="0"/>
              </a:rPr>
              <a:t>If there are different arcs between the same two nodes, these can also be distinguished through labeling.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>
            <a:extLst>
              <a:ext uri="{FF2B5EF4-FFF2-40B4-BE49-F238E27FC236}">
                <a16:creationId xmlns:a16="http://schemas.microsoft.com/office/drawing/2014/main" id="{29AF00BE-DD04-43B0-FEB4-0A74CAD739E7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72655" y="1424277"/>
            <a:ext cx="10732654" cy="5619750"/>
          </a:xfrm>
        </p:spPr>
        <p:txBody>
          <a:bodyPr/>
          <a:lstStyle/>
          <a:p>
            <a:r>
              <a:rPr lang="en-US" altLang="en-US" sz="2000" dirty="0"/>
              <a:t>A graph is </a:t>
            </a:r>
            <a:r>
              <a:rPr lang="en-US" altLang="en-US" sz="2000" b="1" i="1" dirty="0"/>
              <a:t>directed</a:t>
            </a:r>
            <a:r>
              <a:rPr lang="en-US" altLang="en-US" sz="2000" dirty="0"/>
              <a:t> if arcs have an associated directionality.</a:t>
            </a:r>
            <a:endParaRPr lang="ar-SA" altLang="en-US" sz="2000" dirty="0">
              <a:cs typeface="Times New Roman" panose="02020603050405020304" pitchFamily="18" charset="0"/>
            </a:endParaRPr>
          </a:p>
          <a:p>
            <a:r>
              <a:rPr lang="en-US" altLang="en-US" sz="2000" dirty="0">
                <a:cs typeface="Times New Roman" panose="02020603050405020304" pitchFamily="18" charset="0"/>
              </a:rPr>
              <a:t>Arcs that can crossed in either direction may have two arrows attached but more often have no direction indicators at all.</a:t>
            </a:r>
          </a:p>
          <a:p>
            <a:r>
              <a:rPr lang="en-US" altLang="en-US" sz="2000" dirty="0">
                <a:cs typeface="Times New Roman" panose="02020603050405020304" pitchFamily="18" charset="0"/>
              </a:rPr>
              <a:t>A </a:t>
            </a:r>
            <a:r>
              <a:rPr lang="en-US" altLang="en-US" sz="2000" b="1" dirty="0">
                <a:cs typeface="Times New Roman" panose="02020603050405020304" pitchFamily="18" charset="0"/>
              </a:rPr>
              <a:t>path</a:t>
            </a:r>
            <a:r>
              <a:rPr lang="en-US" altLang="en-US" sz="2000" dirty="0">
                <a:cs typeface="Times New Roman" panose="02020603050405020304" pitchFamily="18" charset="0"/>
              </a:rPr>
              <a:t> through a graph connects a sequence of nodes through successive arcs.</a:t>
            </a:r>
          </a:p>
          <a:p>
            <a:r>
              <a:rPr lang="en-US" altLang="en-US" sz="2000" dirty="0">
                <a:cs typeface="Times New Roman" panose="02020603050405020304" pitchFamily="18" charset="0"/>
              </a:rPr>
              <a:t>A </a:t>
            </a:r>
            <a:r>
              <a:rPr lang="en-US" altLang="en-US" sz="2000" b="1" dirty="0">
                <a:cs typeface="Times New Roman" panose="02020603050405020304" pitchFamily="18" charset="0"/>
              </a:rPr>
              <a:t>rooted </a:t>
            </a:r>
            <a:r>
              <a:rPr lang="en-US" altLang="en-US" sz="2000" dirty="0">
                <a:cs typeface="Times New Roman" panose="02020603050405020304" pitchFamily="18" charset="0"/>
              </a:rPr>
              <a:t>graph has a unique node, called the </a:t>
            </a:r>
            <a:r>
              <a:rPr lang="en-US" altLang="en-US" sz="2000" b="1" dirty="0">
                <a:cs typeface="Times New Roman" panose="02020603050405020304" pitchFamily="18" charset="0"/>
              </a:rPr>
              <a:t>root</a:t>
            </a:r>
            <a:r>
              <a:rPr lang="en-US" altLang="en-US" sz="2000" dirty="0">
                <a:cs typeface="Times New Roman" panose="02020603050405020304" pitchFamily="18" charset="0"/>
              </a:rPr>
              <a:t>, such that there is a path from the root to all nodes within the graph.</a:t>
            </a:r>
          </a:p>
          <a:p>
            <a:r>
              <a:rPr lang="en-US" altLang="en-US" sz="2000" dirty="0">
                <a:cs typeface="Times New Roman" panose="02020603050405020304" pitchFamily="18" charset="0"/>
              </a:rPr>
              <a:t>The state space graphs for games are usually rooted graphs with the start of the game as the root.</a:t>
            </a:r>
          </a:p>
          <a:p>
            <a:r>
              <a:rPr lang="en-US" altLang="en-US" sz="2000" dirty="0">
                <a:cs typeface="Times New Roman" panose="02020603050405020304" pitchFamily="18" charset="0"/>
              </a:rPr>
              <a:t>A </a:t>
            </a:r>
            <a:r>
              <a:rPr lang="en-US" altLang="en-US" sz="2000" b="1" dirty="0">
                <a:cs typeface="Times New Roman" panose="02020603050405020304" pitchFamily="18" charset="0"/>
              </a:rPr>
              <a:t>tree </a:t>
            </a:r>
            <a:r>
              <a:rPr lang="en-US" altLang="en-US" sz="2000" dirty="0">
                <a:cs typeface="Times New Roman" panose="02020603050405020304" pitchFamily="18" charset="0"/>
              </a:rPr>
              <a:t>is a graph in which two nodes have at most one path between them, therefore it is impossible for a path to loop or cycle continuously through a sequence of nodes.</a:t>
            </a:r>
          </a:p>
          <a:p>
            <a:r>
              <a:rPr lang="en-US" altLang="en-US" sz="2000" dirty="0">
                <a:cs typeface="Times New Roman" panose="02020603050405020304" pitchFamily="18" charset="0"/>
              </a:rPr>
              <a:t>Trees often have roots.</a:t>
            </a:r>
          </a:p>
          <a:p>
            <a:r>
              <a:rPr lang="en-US" altLang="en-US" sz="2000" dirty="0">
                <a:cs typeface="Times New Roman" panose="02020603050405020304" pitchFamily="18" charset="0"/>
              </a:rPr>
              <a:t>For rooted trees or graphs, relationships between nodes include </a:t>
            </a:r>
            <a:r>
              <a:rPr lang="en-US" altLang="en-US" sz="2000" b="1" dirty="0">
                <a:cs typeface="Times New Roman" panose="02020603050405020304" pitchFamily="18" charset="0"/>
              </a:rPr>
              <a:t>parent, child, </a:t>
            </a:r>
            <a:r>
              <a:rPr lang="en-US" altLang="en-US" sz="2000" dirty="0">
                <a:cs typeface="Times New Roman" panose="02020603050405020304" pitchFamily="18" charset="0"/>
              </a:rPr>
              <a:t>and</a:t>
            </a:r>
            <a:r>
              <a:rPr lang="en-US" altLang="en-US" sz="2000" b="1" dirty="0">
                <a:cs typeface="Times New Roman" panose="02020603050405020304" pitchFamily="18" charset="0"/>
              </a:rPr>
              <a:t> sibling. </a:t>
            </a:r>
          </a:p>
          <a:p>
            <a:r>
              <a:rPr lang="en-US" altLang="en-US" sz="2000" dirty="0">
                <a:cs typeface="Times New Roman" panose="02020603050405020304" pitchFamily="18" charset="0"/>
              </a:rPr>
              <a:t>Ancestor comes before a descendant in some path of a directed graph.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>
            <a:extLst>
              <a:ext uri="{FF2B5EF4-FFF2-40B4-BE49-F238E27FC236}">
                <a16:creationId xmlns:a16="http://schemas.microsoft.com/office/drawing/2014/main" id="{CA3EEB8E-DDF8-6278-6BEF-6253C96018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1873" y="1381268"/>
            <a:ext cx="90678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371600" indent="-1371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1600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7145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8288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943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4003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8575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3147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7719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hangingPunct="0"/>
            <a:r>
              <a:rPr lang="en-US" altLang="en-US" sz="2200" b="1" dirty="0"/>
              <a:t>Figure 3.3:</a:t>
            </a:r>
            <a:r>
              <a:rPr lang="en-US" altLang="en-US" sz="2200" dirty="0"/>
              <a:t>	A labeled directed graph.</a:t>
            </a:r>
          </a:p>
        </p:txBody>
      </p:sp>
      <p:sp>
        <p:nvSpPr>
          <p:cNvPr id="8196" name="Text Box 4">
            <a:extLst>
              <a:ext uri="{FF2B5EF4-FFF2-40B4-BE49-F238E27FC236}">
                <a16:creationId xmlns:a16="http://schemas.microsoft.com/office/drawing/2014/main" id="{CFC60F3A-76E4-0165-CB3F-0A7F0961F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6572250"/>
            <a:ext cx="55626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200"/>
              <a:t>Luger: Artificial Intelligence, 5</a:t>
            </a:r>
            <a:r>
              <a:rPr lang="en-GB" altLang="en-US" sz="1200" baseline="30000"/>
              <a:t>th</a:t>
            </a:r>
            <a:r>
              <a:rPr lang="en-GB" altLang="en-US" sz="1200"/>
              <a:t> edition. © Pearson Education Limited, 2005</a:t>
            </a:r>
          </a:p>
        </p:txBody>
      </p:sp>
      <p:pic>
        <p:nvPicPr>
          <p:cNvPr id="8197" name="Picture 5">
            <a:extLst>
              <a:ext uri="{FF2B5EF4-FFF2-40B4-BE49-F238E27FC236}">
                <a16:creationId xmlns:a16="http://schemas.microsoft.com/office/drawing/2014/main" id="{686508E2-DEF4-67BA-A6E5-973F61C666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2982" y="2068945"/>
            <a:ext cx="7062788" cy="356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8" name="Text Box 6">
            <a:extLst>
              <a:ext uri="{FF2B5EF4-FFF2-40B4-BE49-F238E27FC236}">
                <a16:creationId xmlns:a16="http://schemas.microsoft.com/office/drawing/2014/main" id="{B31C7CA1-AC74-2A91-E56A-6F21C01B3D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0" y="6583364"/>
            <a:ext cx="762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200"/>
              <a:t>4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 Box 3">
            <a:extLst>
              <a:ext uri="{FF2B5EF4-FFF2-40B4-BE49-F238E27FC236}">
                <a16:creationId xmlns:a16="http://schemas.microsoft.com/office/drawing/2014/main" id="{ECD62544-1168-4E75-8653-053F2FCF06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228600"/>
            <a:ext cx="906780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371600" indent="-1371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1485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6002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7145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hangingPunct="0"/>
            <a:r>
              <a:rPr lang="en-US" altLang="en-US" sz="2200" b="1" dirty="0">
                <a:solidFill>
                  <a:schemeClr val="bg1"/>
                </a:solidFill>
              </a:rPr>
              <a:t>Figure 3.4:</a:t>
            </a:r>
            <a:r>
              <a:rPr lang="en-US" altLang="en-US" sz="2200" dirty="0">
                <a:solidFill>
                  <a:schemeClr val="bg1"/>
                </a:solidFill>
              </a:rPr>
              <a:t>	A rooted tree, example family relationships.</a:t>
            </a:r>
          </a:p>
        </p:txBody>
      </p:sp>
      <p:sp>
        <p:nvSpPr>
          <p:cNvPr id="9220" name="Text Box 4">
            <a:extLst>
              <a:ext uri="{FF2B5EF4-FFF2-40B4-BE49-F238E27FC236}">
                <a16:creationId xmlns:a16="http://schemas.microsoft.com/office/drawing/2014/main" id="{5D40002D-40F0-E32D-BA77-9996F72C6C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6572250"/>
            <a:ext cx="55626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en-US" sz="1200"/>
          </a:p>
        </p:txBody>
      </p:sp>
      <p:pic>
        <p:nvPicPr>
          <p:cNvPr id="9221" name="Picture 5">
            <a:extLst>
              <a:ext uri="{FF2B5EF4-FFF2-40B4-BE49-F238E27FC236}">
                <a16:creationId xmlns:a16="http://schemas.microsoft.com/office/drawing/2014/main" id="{728B789E-F936-07F9-C575-15143CD93A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1219200"/>
            <a:ext cx="4933950" cy="343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2" name="Text Box 6">
            <a:extLst>
              <a:ext uri="{FF2B5EF4-FFF2-40B4-BE49-F238E27FC236}">
                <a16:creationId xmlns:a16="http://schemas.microsoft.com/office/drawing/2014/main" id="{04F12075-8635-F265-5BA5-F539BA6547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0" y="6583364"/>
            <a:ext cx="762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200"/>
              <a:t>5</a:t>
            </a:r>
          </a:p>
        </p:txBody>
      </p:sp>
      <p:sp>
        <p:nvSpPr>
          <p:cNvPr id="9223" name="Text Box 7">
            <a:extLst>
              <a:ext uri="{FF2B5EF4-FFF2-40B4-BE49-F238E27FC236}">
                <a16:creationId xmlns:a16="http://schemas.microsoft.com/office/drawing/2014/main" id="{A064C67D-8C89-9000-C7DC-28D6E7EA2E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4" y="4724400"/>
            <a:ext cx="8135937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b </a:t>
            </a:r>
            <a:r>
              <a:rPr lang="en-US" altLang="en-US"/>
              <a:t>is a parent of nodes </a:t>
            </a:r>
            <a:r>
              <a:rPr lang="en-US" altLang="en-US" b="1"/>
              <a:t>e </a:t>
            </a:r>
            <a:r>
              <a:rPr lang="en-US" altLang="en-US"/>
              <a:t>and </a:t>
            </a:r>
            <a:r>
              <a:rPr lang="en-US" altLang="en-US" b="1"/>
              <a:t>f </a:t>
            </a:r>
            <a:r>
              <a:rPr lang="en-US" altLang="en-US"/>
              <a:t>(</a:t>
            </a:r>
            <a:r>
              <a:rPr lang="ar-SA" altLang="en-US">
                <a:cs typeface="Times New Roman" panose="02020603050405020304" pitchFamily="18" charset="0"/>
              </a:rPr>
              <a:t> </a:t>
            </a:r>
            <a:r>
              <a:rPr lang="en-US" altLang="en-US">
                <a:cs typeface="Times New Roman" panose="02020603050405020304" pitchFamily="18" charset="0"/>
              </a:rPr>
              <a:t>which are, therefore, children of </a:t>
            </a:r>
            <a:r>
              <a:rPr lang="en-US" altLang="en-US" b="1">
                <a:cs typeface="Times New Roman" panose="02020603050405020304" pitchFamily="18" charset="0"/>
              </a:rPr>
              <a:t>b </a:t>
            </a:r>
            <a:r>
              <a:rPr lang="en-US" altLang="en-US">
                <a:cs typeface="Times New Roman" panose="02020603050405020304" pitchFamily="18" charset="0"/>
              </a:rPr>
              <a:t>and sibling of each other). </a:t>
            </a:r>
          </a:p>
          <a:p>
            <a:pPr>
              <a:spcBef>
                <a:spcPct val="50000"/>
              </a:spcBef>
            </a:pPr>
            <a:r>
              <a:rPr lang="en-US" altLang="en-US">
                <a:cs typeface="Times New Roman" panose="02020603050405020304" pitchFamily="18" charset="0"/>
              </a:rPr>
              <a:t>Nodes </a:t>
            </a:r>
            <a:r>
              <a:rPr lang="en-US" altLang="en-US" b="1">
                <a:cs typeface="Times New Roman" panose="02020603050405020304" pitchFamily="18" charset="0"/>
              </a:rPr>
              <a:t>a</a:t>
            </a:r>
            <a:r>
              <a:rPr lang="en-US" altLang="en-US">
                <a:cs typeface="Times New Roman" panose="02020603050405020304" pitchFamily="18" charset="0"/>
              </a:rPr>
              <a:t> and </a:t>
            </a:r>
            <a:r>
              <a:rPr lang="en-US" altLang="en-US" b="1">
                <a:cs typeface="Times New Roman" panose="02020603050405020304" pitchFamily="18" charset="0"/>
              </a:rPr>
              <a:t>c</a:t>
            </a:r>
            <a:r>
              <a:rPr lang="en-US" altLang="en-US">
                <a:cs typeface="Times New Roman" panose="02020603050405020304" pitchFamily="18" charset="0"/>
              </a:rPr>
              <a:t> are ancestors of states </a:t>
            </a:r>
            <a:r>
              <a:rPr lang="en-US" altLang="en-US" b="1">
                <a:cs typeface="Times New Roman" panose="02020603050405020304" pitchFamily="18" charset="0"/>
              </a:rPr>
              <a:t>g</a:t>
            </a:r>
            <a:r>
              <a:rPr lang="en-US" altLang="en-US">
                <a:cs typeface="Times New Roman" panose="02020603050405020304" pitchFamily="18" charset="0"/>
              </a:rPr>
              <a:t>, </a:t>
            </a:r>
            <a:r>
              <a:rPr lang="en-US" altLang="en-US" b="1">
                <a:cs typeface="Times New Roman" panose="02020603050405020304" pitchFamily="18" charset="0"/>
              </a:rPr>
              <a:t>h</a:t>
            </a:r>
            <a:r>
              <a:rPr lang="en-US" altLang="en-US">
                <a:cs typeface="Times New Roman" panose="02020603050405020304" pitchFamily="18" charset="0"/>
              </a:rPr>
              <a:t>, and </a:t>
            </a:r>
            <a:r>
              <a:rPr lang="en-US" altLang="en-US" b="1">
                <a:cs typeface="Times New Roman" panose="02020603050405020304" pitchFamily="18" charset="0"/>
              </a:rPr>
              <a:t>i</a:t>
            </a:r>
            <a:r>
              <a:rPr lang="en-US" altLang="en-US">
                <a:cs typeface="Times New Roman" panose="02020603050405020304" pitchFamily="18" charset="0"/>
              </a:rPr>
              <a:t>, and </a:t>
            </a:r>
            <a:r>
              <a:rPr lang="en-US" altLang="en-US" b="1"/>
              <a:t>g</a:t>
            </a:r>
            <a:r>
              <a:rPr lang="en-US" altLang="en-US"/>
              <a:t>, </a:t>
            </a:r>
            <a:r>
              <a:rPr lang="en-US" altLang="en-US" b="1"/>
              <a:t>h</a:t>
            </a:r>
            <a:r>
              <a:rPr lang="en-US" altLang="en-US"/>
              <a:t>, and </a:t>
            </a:r>
            <a:r>
              <a:rPr lang="en-US" altLang="en-US" b="1"/>
              <a:t>I</a:t>
            </a:r>
            <a:r>
              <a:rPr lang="ar-SA" altLang="en-US" b="1">
                <a:cs typeface="Times New Roman" panose="02020603050405020304" pitchFamily="18" charset="0"/>
              </a:rPr>
              <a:t> </a:t>
            </a:r>
            <a:r>
              <a:rPr lang="en-US" altLang="en-US" b="1">
                <a:cs typeface="Times New Roman" panose="02020603050405020304" pitchFamily="18" charset="0"/>
              </a:rPr>
              <a:t> </a:t>
            </a:r>
            <a:r>
              <a:rPr lang="en-US" altLang="en-US">
                <a:cs typeface="Times New Roman" panose="02020603050405020304" pitchFamily="18" charset="0"/>
              </a:rPr>
              <a:t>are descendants of </a:t>
            </a:r>
            <a:r>
              <a:rPr lang="en-US" altLang="en-US" b="1">
                <a:cs typeface="Times New Roman" panose="02020603050405020304" pitchFamily="18" charset="0"/>
              </a:rPr>
              <a:t>a </a:t>
            </a:r>
            <a:r>
              <a:rPr lang="en-US" altLang="en-US">
                <a:cs typeface="Times New Roman" panose="02020603050405020304" pitchFamily="18" charset="0"/>
              </a:rPr>
              <a:t>and </a:t>
            </a:r>
            <a:r>
              <a:rPr lang="en-US" altLang="en-US" b="1">
                <a:cs typeface="Times New Roman" panose="02020603050405020304" pitchFamily="18" charset="0"/>
              </a:rPr>
              <a:t>c.</a:t>
            </a:r>
            <a:endParaRPr lang="en-US" altLang="en-US"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A94EE986-85FE-D4FA-31A6-33316A010FD3}"/>
              </a:ext>
            </a:extLst>
          </p:cNvPr>
          <p:cNvSpPr txBox="1">
            <a:spLocks/>
          </p:cNvSpPr>
          <p:nvPr/>
        </p:nvSpPr>
        <p:spPr>
          <a:xfrm>
            <a:off x="2642107" y="401269"/>
            <a:ext cx="395351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b="1" spc="-25">
                <a:solidFill>
                  <a:schemeClr val="bg1"/>
                </a:solidFill>
              </a:rPr>
              <a:t>Trees</a:t>
            </a:r>
            <a:r>
              <a:rPr lang="en-US" b="1" spc="-110">
                <a:solidFill>
                  <a:schemeClr val="bg1"/>
                </a:solidFill>
              </a:rPr>
              <a:t> </a:t>
            </a:r>
            <a:r>
              <a:rPr lang="en-US" b="1">
                <a:solidFill>
                  <a:schemeClr val="bg1"/>
                </a:solidFill>
              </a:rPr>
              <a:t>and</a:t>
            </a:r>
            <a:r>
              <a:rPr lang="en-US" b="1" spc="-110">
                <a:solidFill>
                  <a:schemeClr val="bg1"/>
                </a:solidFill>
              </a:rPr>
              <a:t> </a:t>
            </a:r>
            <a:r>
              <a:rPr lang="en-US" b="1" spc="-10">
                <a:solidFill>
                  <a:schemeClr val="bg1"/>
                </a:solidFill>
              </a:rPr>
              <a:t>Graphs</a:t>
            </a:r>
            <a:endParaRPr lang="en-US" b="1">
              <a:solidFill>
                <a:schemeClr val="bg1"/>
              </a:solidFill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4BAB0AFE-1F5E-E8F9-20AB-BD994526F46B}"/>
              </a:ext>
            </a:extLst>
          </p:cNvPr>
          <p:cNvSpPr txBox="1"/>
          <p:nvPr/>
        </p:nvSpPr>
        <p:spPr>
          <a:xfrm>
            <a:off x="578915" y="1285403"/>
            <a:ext cx="6807785" cy="4110740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287020" indent="-274320">
              <a:lnSpc>
                <a:spcPct val="100000"/>
              </a:lnSpc>
              <a:spcBef>
                <a:spcPts val="434"/>
              </a:spcBef>
              <a:buClr>
                <a:srgbClr val="9BBA58"/>
              </a:buClr>
              <a:buFont typeface="Wingdings 2"/>
              <a:buChar char=""/>
              <a:tabLst>
                <a:tab pos="287020" algn="l"/>
              </a:tabLst>
            </a:pPr>
            <a:r>
              <a:rPr sz="2700" b="1" spc="-10" dirty="0">
                <a:latin typeface="Calibri"/>
                <a:cs typeface="Calibri"/>
              </a:rPr>
              <a:t>Trees:</a:t>
            </a:r>
            <a:endParaRPr sz="2700" b="1" dirty="0">
              <a:latin typeface="Calibri"/>
              <a:cs typeface="Calibri"/>
            </a:endParaRPr>
          </a:p>
          <a:p>
            <a:pPr marL="652780" lvl="1" indent="-247015">
              <a:lnSpc>
                <a:spcPts val="2735"/>
              </a:lnSpc>
              <a:spcBef>
                <a:spcPts val="300"/>
              </a:spcBef>
              <a:buFont typeface="Wingdings 2"/>
              <a:buChar char=""/>
              <a:tabLst>
                <a:tab pos="652780" algn="l"/>
              </a:tabLst>
            </a:pPr>
            <a:r>
              <a:rPr sz="2400" b="1" dirty="0">
                <a:latin typeface="Calibri"/>
                <a:cs typeface="Calibri"/>
              </a:rPr>
              <a:t>Consists</a:t>
            </a:r>
            <a:r>
              <a:rPr sz="2400" b="1" spc="-5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nodes</a:t>
            </a:r>
            <a:r>
              <a:rPr sz="2400" b="1" spc="-3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connected</a:t>
            </a:r>
            <a:endParaRPr sz="2400" b="1" dirty="0">
              <a:latin typeface="Calibri"/>
              <a:cs typeface="Calibri"/>
            </a:endParaRPr>
          </a:p>
          <a:p>
            <a:pPr marL="652145">
              <a:lnSpc>
                <a:spcPts val="2735"/>
              </a:lnSpc>
            </a:pPr>
            <a:r>
              <a:rPr sz="2400" b="1" dirty="0">
                <a:latin typeface="Calibri"/>
                <a:cs typeface="Calibri"/>
              </a:rPr>
              <a:t>by</a:t>
            </a:r>
            <a:r>
              <a:rPr sz="2400" b="1" spc="-2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links</a:t>
            </a:r>
            <a:r>
              <a:rPr sz="2400" b="1" spc="-4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(or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edges).</a:t>
            </a:r>
            <a:endParaRPr sz="2400" b="1" dirty="0">
              <a:latin typeface="Calibri"/>
              <a:cs typeface="Calibri"/>
            </a:endParaRPr>
          </a:p>
          <a:p>
            <a:pPr marL="652145" marR="647700" lvl="1" indent="-247015">
              <a:lnSpc>
                <a:spcPts val="2590"/>
              </a:lnSpc>
              <a:spcBef>
                <a:spcPts val="620"/>
              </a:spcBef>
              <a:buFont typeface="Wingdings 2"/>
              <a:buChar char=""/>
              <a:tabLst>
                <a:tab pos="652780" algn="l"/>
              </a:tabLst>
            </a:pPr>
            <a:r>
              <a:rPr sz="2400" b="1" dirty="0">
                <a:latin typeface="Calibri"/>
                <a:cs typeface="Calibri"/>
              </a:rPr>
              <a:t>every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node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has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single parent.</a:t>
            </a:r>
            <a:endParaRPr sz="2400" b="1" dirty="0">
              <a:latin typeface="Calibri"/>
              <a:cs typeface="Calibri"/>
            </a:endParaRPr>
          </a:p>
          <a:p>
            <a:pPr marL="652780" lvl="1" indent="-247015">
              <a:lnSpc>
                <a:spcPct val="100000"/>
              </a:lnSpc>
              <a:spcBef>
                <a:spcPts val="250"/>
              </a:spcBef>
              <a:buFont typeface="Wingdings 2"/>
              <a:buChar char=""/>
              <a:tabLst>
                <a:tab pos="652780" algn="l"/>
              </a:tabLst>
            </a:pP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root</a:t>
            </a:r>
            <a:r>
              <a:rPr sz="2400" b="1" spc="-4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has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no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parents.</a:t>
            </a:r>
            <a:endParaRPr sz="2400" b="1" dirty="0">
              <a:latin typeface="Calibri"/>
              <a:cs typeface="Calibri"/>
            </a:endParaRPr>
          </a:p>
          <a:p>
            <a:pPr marL="652780" lvl="1" indent="-247015">
              <a:lnSpc>
                <a:spcPct val="100000"/>
              </a:lnSpc>
              <a:spcBef>
                <a:spcPts val="290"/>
              </a:spcBef>
              <a:buFont typeface="Wingdings 2"/>
              <a:buChar char=""/>
              <a:tabLst>
                <a:tab pos="652780" algn="l"/>
              </a:tabLst>
            </a:pPr>
            <a:r>
              <a:rPr sz="2400" b="1" dirty="0">
                <a:latin typeface="Calibri"/>
                <a:cs typeface="Calibri"/>
              </a:rPr>
              <a:t>No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cycles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exist.</a:t>
            </a:r>
            <a:endParaRPr sz="2400" b="1" dirty="0">
              <a:latin typeface="Calibri"/>
              <a:cs typeface="Calibri"/>
            </a:endParaRPr>
          </a:p>
          <a:p>
            <a:pPr marL="287020" indent="-274320">
              <a:lnSpc>
                <a:spcPct val="100000"/>
              </a:lnSpc>
              <a:spcBef>
                <a:spcPts val="310"/>
              </a:spcBef>
              <a:buClr>
                <a:srgbClr val="9BBA58"/>
              </a:buClr>
              <a:buFont typeface="Wingdings 2"/>
              <a:buChar char=""/>
              <a:tabLst>
                <a:tab pos="287020" algn="l"/>
              </a:tabLst>
            </a:pPr>
            <a:r>
              <a:rPr sz="2700" b="1" spc="-10" dirty="0">
                <a:latin typeface="Calibri"/>
                <a:cs typeface="Calibri"/>
              </a:rPr>
              <a:t>Graphs:</a:t>
            </a:r>
            <a:endParaRPr sz="2700" b="1" dirty="0">
              <a:latin typeface="Calibri"/>
              <a:cs typeface="Calibri"/>
            </a:endParaRPr>
          </a:p>
          <a:p>
            <a:pPr marL="652145" marR="5080" lvl="1" indent="-247015">
              <a:lnSpc>
                <a:spcPts val="2590"/>
              </a:lnSpc>
              <a:spcBef>
                <a:spcPts val="630"/>
              </a:spcBef>
              <a:buFont typeface="Wingdings 2"/>
              <a:buChar char=""/>
              <a:tabLst>
                <a:tab pos="652780" algn="l"/>
              </a:tabLst>
            </a:pPr>
            <a:r>
              <a:rPr sz="2400" b="1" dirty="0">
                <a:latin typeface="Calibri"/>
                <a:cs typeface="Calibri"/>
              </a:rPr>
              <a:t>Consists</a:t>
            </a:r>
            <a:r>
              <a:rPr sz="2400" b="1" spc="-4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nodes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connected </a:t>
            </a:r>
            <a:r>
              <a:rPr sz="2400" b="1" dirty="0">
                <a:latin typeface="Calibri"/>
                <a:cs typeface="Calibri"/>
              </a:rPr>
              <a:t>by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links</a:t>
            </a:r>
            <a:r>
              <a:rPr sz="2400" b="1" spc="-4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(or</a:t>
            </a:r>
            <a:r>
              <a:rPr sz="2400" b="1" spc="-4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edges).</a:t>
            </a:r>
            <a:endParaRPr sz="2400" b="1" dirty="0">
              <a:latin typeface="Calibri"/>
              <a:cs typeface="Calibri"/>
            </a:endParaRPr>
          </a:p>
          <a:p>
            <a:pPr marL="652145" marR="198120" lvl="1" indent="-247015">
              <a:lnSpc>
                <a:spcPts val="2590"/>
              </a:lnSpc>
              <a:spcBef>
                <a:spcPts val="585"/>
              </a:spcBef>
              <a:buFont typeface="Wingdings 2"/>
              <a:buChar char=""/>
              <a:tabLst>
                <a:tab pos="652780" algn="l"/>
              </a:tabLst>
            </a:pPr>
            <a:r>
              <a:rPr sz="2400" b="1" dirty="0">
                <a:latin typeface="Calibri"/>
                <a:cs typeface="Calibri"/>
              </a:rPr>
              <a:t>Nodes</a:t>
            </a:r>
            <a:r>
              <a:rPr sz="2400" b="1" spc="-4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have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any</a:t>
            </a:r>
            <a:r>
              <a:rPr sz="2400" b="1" spc="-4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number</a:t>
            </a:r>
            <a:r>
              <a:rPr sz="2400" b="1" spc="-35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of </a:t>
            </a:r>
            <a:r>
              <a:rPr sz="2400" b="1" spc="-10" dirty="0">
                <a:latin typeface="Calibri"/>
                <a:cs typeface="Calibri"/>
              </a:rPr>
              <a:t>parents.</a:t>
            </a:r>
            <a:endParaRPr sz="2400" b="1" dirty="0">
              <a:latin typeface="Calibri"/>
              <a:cs typeface="Calibri"/>
            </a:endParaRPr>
          </a:p>
          <a:p>
            <a:pPr marL="652780" lvl="1" indent="-247015">
              <a:lnSpc>
                <a:spcPct val="100000"/>
              </a:lnSpc>
              <a:spcBef>
                <a:spcPts val="250"/>
              </a:spcBef>
              <a:buFont typeface="Wingdings 2"/>
              <a:buChar char=""/>
              <a:tabLst>
                <a:tab pos="652780" algn="l"/>
              </a:tabLst>
            </a:pPr>
            <a:r>
              <a:rPr sz="2400" b="1" dirty="0">
                <a:latin typeface="Calibri"/>
                <a:cs typeface="Calibri"/>
              </a:rPr>
              <a:t>Cycles</a:t>
            </a:r>
            <a:r>
              <a:rPr sz="2400" b="1" spc="-7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may</a:t>
            </a:r>
            <a:r>
              <a:rPr sz="2400" b="1" spc="-4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exists</a:t>
            </a:r>
            <a:endParaRPr sz="2400" b="1" dirty="0">
              <a:latin typeface="Calibri"/>
              <a:cs typeface="Calibri"/>
            </a:endParaRPr>
          </a:p>
        </p:txBody>
      </p:sp>
      <p:grpSp>
        <p:nvGrpSpPr>
          <p:cNvPr id="4" name="object 4">
            <a:extLst>
              <a:ext uri="{FF2B5EF4-FFF2-40B4-BE49-F238E27FC236}">
                <a16:creationId xmlns:a16="http://schemas.microsoft.com/office/drawing/2014/main" id="{C71FEF5A-EC33-6459-B5B2-5EBC1E62DBDB}"/>
              </a:ext>
            </a:extLst>
          </p:cNvPr>
          <p:cNvGrpSpPr/>
          <p:nvPr/>
        </p:nvGrpSpPr>
        <p:grpSpPr>
          <a:xfrm>
            <a:off x="8088376" y="1477357"/>
            <a:ext cx="2311400" cy="1954530"/>
            <a:chOff x="5345176" y="1487550"/>
            <a:chExt cx="2311400" cy="1954530"/>
          </a:xfrm>
        </p:grpSpPr>
        <p:pic>
          <p:nvPicPr>
            <p:cNvPr id="5" name="object 5">
              <a:extLst>
                <a:ext uri="{FF2B5EF4-FFF2-40B4-BE49-F238E27FC236}">
                  <a16:creationId xmlns:a16="http://schemas.microsoft.com/office/drawing/2014/main" id="{3DC0D608-04C9-6F94-A4B4-92DCA1AAE86D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773926" y="1487550"/>
              <a:ext cx="168275" cy="168275"/>
            </a:xfrm>
            <a:prstGeom prst="rect">
              <a:avLst/>
            </a:prstGeom>
          </p:spPr>
        </p:pic>
        <p:pic>
          <p:nvPicPr>
            <p:cNvPr id="6" name="object 6">
              <a:extLst>
                <a:ext uri="{FF2B5EF4-FFF2-40B4-BE49-F238E27FC236}">
                  <a16:creationId xmlns:a16="http://schemas.microsoft.com/office/drawing/2014/main" id="{238AD6C6-1B96-B98B-8484-FAFBC9B5E3E8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73925" y="2130424"/>
              <a:ext cx="168275" cy="168275"/>
            </a:xfrm>
            <a:prstGeom prst="rect">
              <a:avLst/>
            </a:prstGeom>
          </p:spPr>
        </p:pic>
        <p:sp>
          <p:nvSpPr>
            <p:cNvPr id="7" name="object 7">
              <a:extLst>
                <a:ext uri="{FF2B5EF4-FFF2-40B4-BE49-F238E27FC236}">
                  <a16:creationId xmlns:a16="http://schemas.microsoft.com/office/drawing/2014/main" id="{06796EB4-86BB-5F4B-3B7F-F868198D5C94}"/>
                </a:ext>
              </a:extLst>
            </p:cNvPr>
            <p:cNvSpPr/>
            <p:nvPr/>
          </p:nvSpPr>
          <p:spPr>
            <a:xfrm>
              <a:off x="6908800" y="1622424"/>
              <a:ext cx="398780" cy="541655"/>
            </a:xfrm>
            <a:custGeom>
              <a:avLst/>
              <a:gdLst/>
              <a:ahLst/>
              <a:cxnLst/>
              <a:rect l="l" t="t" r="r" b="b"/>
              <a:pathLst>
                <a:path w="398779" h="541655">
                  <a:moveTo>
                    <a:pt x="0" y="0"/>
                  </a:moveTo>
                  <a:lnTo>
                    <a:pt x="398525" y="541274"/>
                  </a:lnTo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 b="1">
                <a:solidFill>
                  <a:schemeClr val="bg1"/>
                </a:solidFill>
              </a:endParaRPr>
            </a:p>
          </p:txBody>
        </p:sp>
        <p:pic>
          <p:nvPicPr>
            <p:cNvPr id="8" name="object 8">
              <a:extLst>
                <a:ext uri="{FF2B5EF4-FFF2-40B4-BE49-F238E27FC236}">
                  <a16:creationId xmlns:a16="http://schemas.microsoft.com/office/drawing/2014/main" id="{C13BF52F-0E3E-28B7-C1BF-845F39395382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45301" y="2130424"/>
              <a:ext cx="168275" cy="168275"/>
            </a:xfrm>
            <a:prstGeom prst="rect">
              <a:avLst/>
            </a:prstGeom>
          </p:spPr>
        </p:pic>
        <p:sp>
          <p:nvSpPr>
            <p:cNvPr id="9" name="object 9">
              <a:extLst>
                <a:ext uri="{FF2B5EF4-FFF2-40B4-BE49-F238E27FC236}">
                  <a16:creationId xmlns:a16="http://schemas.microsoft.com/office/drawing/2014/main" id="{7BBB7C0F-D303-1B3D-9E09-64D16608531A}"/>
                </a:ext>
              </a:extLst>
            </p:cNvPr>
            <p:cNvSpPr/>
            <p:nvPr/>
          </p:nvSpPr>
          <p:spPr>
            <a:xfrm>
              <a:off x="6429375" y="1622424"/>
              <a:ext cx="430530" cy="522605"/>
            </a:xfrm>
            <a:custGeom>
              <a:avLst/>
              <a:gdLst/>
              <a:ahLst/>
              <a:cxnLst/>
              <a:rect l="l" t="t" r="r" b="b"/>
              <a:pathLst>
                <a:path w="430529" h="522605">
                  <a:moveTo>
                    <a:pt x="377825" y="0"/>
                  </a:moveTo>
                  <a:lnTo>
                    <a:pt x="0" y="520700"/>
                  </a:lnTo>
                </a:path>
                <a:path w="430529" h="522605">
                  <a:moveTo>
                    <a:pt x="430275" y="22225"/>
                  </a:moveTo>
                  <a:lnTo>
                    <a:pt x="427100" y="522224"/>
                  </a:lnTo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 b="1">
                <a:solidFill>
                  <a:schemeClr val="bg1"/>
                </a:solidFill>
              </a:endParaRPr>
            </a:p>
          </p:txBody>
        </p:sp>
        <p:pic>
          <p:nvPicPr>
            <p:cNvPr id="10" name="object 10">
              <a:extLst>
                <a:ext uri="{FF2B5EF4-FFF2-40B4-BE49-F238E27FC236}">
                  <a16:creationId xmlns:a16="http://schemas.microsoft.com/office/drawing/2014/main" id="{48A58F62-24F8-F95B-8601-43F3E88F1D8A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773926" y="2130424"/>
              <a:ext cx="168275" cy="168275"/>
            </a:xfrm>
            <a:prstGeom prst="rect">
              <a:avLst/>
            </a:prstGeom>
          </p:spPr>
        </p:pic>
        <p:pic>
          <p:nvPicPr>
            <p:cNvPr id="11" name="object 11">
              <a:extLst>
                <a:ext uri="{FF2B5EF4-FFF2-40B4-BE49-F238E27FC236}">
                  <a16:creationId xmlns:a16="http://schemas.microsoft.com/office/drawing/2014/main" id="{520125F0-F47C-7E38-8FA6-658466B4BFBE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73801" y="2630550"/>
              <a:ext cx="168275" cy="168275"/>
            </a:xfrm>
            <a:prstGeom prst="rect">
              <a:avLst/>
            </a:prstGeom>
          </p:spPr>
        </p:pic>
        <p:pic>
          <p:nvPicPr>
            <p:cNvPr id="12" name="object 12">
              <a:extLst>
                <a:ext uri="{FF2B5EF4-FFF2-40B4-BE49-F238E27FC236}">
                  <a16:creationId xmlns:a16="http://schemas.microsoft.com/office/drawing/2014/main" id="{97ED22B9-D70E-8735-8960-0CD41878E57E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73800" y="3273424"/>
              <a:ext cx="168275" cy="168275"/>
            </a:xfrm>
            <a:prstGeom prst="rect">
              <a:avLst/>
            </a:prstGeom>
          </p:spPr>
        </p:pic>
        <p:sp>
          <p:nvSpPr>
            <p:cNvPr id="13" name="object 13">
              <a:extLst>
                <a:ext uri="{FF2B5EF4-FFF2-40B4-BE49-F238E27FC236}">
                  <a16:creationId xmlns:a16="http://schemas.microsoft.com/office/drawing/2014/main" id="{B3C70C3D-0B73-08D8-FE27-9DF11B173AF7}"/>
                </a:ext>
              </a:extLst>
            </p:cNvPr>
            <p:cNvSpPr/>
            <p:nvPr/>
          </p:nvSpPr>
          <p:spPr>
            <a:xfrm>
              <a:off x="5908675" y="2765425"/>
              <a:ext cx="398780" cy="541655"/>
            </a:xfrm>
            <a:custGeom>
              <a:avLst/>
              <a:gdLst/>
              <a:ahLst/>
              <a:cxnLst/>
              <a:rect l="l" t="t" r="r" b="b"/>
              <a:pathLst>
                <a:path w="398779" h="541654">
                  <a:moveTo>
                    <a:pt x="0" y="0"/>
                  </a:moveTo>
                  <a:lnTo>
                    <a:pt x="398525" y="541274"/>
                  </a:lnTo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 b="1">
                <a:solidFill>
                  <a:schemeClr val="bg1"/>
                </a:solidFill>
              </a:endParaRPr>
            </a:p>
          </p:txBody>
        </p:sp>
        <p:pic>
          <p:nvPicPr>
            <p:cNvPr id="14" name="object 14">
              <a:extLst>
                <a:ext uri="{FF2B5EF4-FFF2-40B4-BE49-F238E27FC236}">
                  <a16:creationId xmlns:a16="http://schemas.microsoft.com/office/drawing/2014/main" id="{F97D7393-8A26-15D9-77A1-B19AFAF22FF5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345176" y="3273424"/>
              <a:ext cx="168275" cy="168275"/>
            </a:xfrm>
            <a:prstGeom prst="rect">
              <a:avLst/>
            </a:prstGeom>
          </p:spPr>
        </p:pic>
        <p:sp>
          <p:nvSpPr>
            <p:cNvPr id="15" name="object 15">
              <a:extLst>
                <a:ext uri="{FF2B5EF4-FFF2-40B4-BE49-F238E27FC236}">
                  <a16:creationId xmlns:a16="http://schemas.microsoft.com/office/drawing/2014/main" id="{FFF20E7F-AE01-742F-1296-104D61B14273}"/>
                </a:ext>
              </a:extLst>
            </p:cNvPr>
            <p:cNvSpPr/>
            <p:nvPr/>
          </p:nvSpPr>
          <p:spPr>
            <a:xfrm>
              <a:off x="5429250" y="2765425"/>
              <a:ext cx="430530" cy="522605"/>
            </a:xfrm>
            <a:custGeom>
              <a:avLst/>
              <a:gdLst/>
              <a:ahLst/>
              <a:cxnLst/>
              <a:rect l="l" t="t" r="r" b="b"/>
              <a:pathLst>
                <a:path w="430529" h="522604">
                  <a:moveTo>
                    <a:pt x="377825" y="0"/>
                  </a:moveTo>
                  <a:lnTo>
                    <a:pt x="0" y="520700"/>
                  </a:lnTo>
                </a:path>
                <a:path w="430529" h="522604">
                  <a:moveTo>
                    <a:pt x="430275" y="22225"/>
                  </a:moveTo>
                  <a:lnTo>
                    <a:pt x="427100" y="522350"/>
                  </a:lnTo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 b="1">
                <a:solidFill>
                  <a:schemeClr val="bg1"/>
                </a:solidFill>
              </a:endParaRPr>
            </a:p>
          </p:txBody>
        </p:sp>
        <p:pic>
          <p:nvPicPr>
            <p:cNvPr id="16" name="object 16">
              <a:extLst>
                <a:ext uri="{FF2B5EF4-FFF2-40B4-BE49-F238E27FC236}">
                  <a16:creationId xmlns:a16="http://schemas.microsoft.com/office/drawing/2014/main" id="{8D6995E6-98F7-EF1C-1506-A1F9E17C0524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773801" y="3273424"/>
              <a:ext cx="168275" cy="168275"/>
            </a:xfrm>
            <a:prstGeom prst="rect">
              <a:avLst/>
            </a:prstGeom>
          </p:spPr>
        </p:pic>
        <p:sp>
          <p:nvSpPr>
            <p:cNvPr id="17" name="object 17">
              <a:extLst>
                <a:ext uri="{FF2B5EF4-FFF2-40B4-BE49-F238E27FC236}">
                  <a16:creationId xmlns:a16="http://schemas.microsoft.com/office/drawing/2014/main" id="{C0A019BA-CA57-5A0D-3B25-A0030AFC885D}"/>
                </a:ext>
              </a:extLst>
            </p:cNvPr>
            <p:cNvSpPr/>
            <p:nvPr/>
          </p:nvSpPr>
          <p:spPr>
            <a:xfrm>
              <a:off x="5908675" y="2265298"/>
              <a:ext cx="469900" cy="398780"/>
            </a:xfrm>
            <a:custGeom>
              <a:avLst/>
              <a:gdLst/>
              <a:ahLst/>
              <a:cxnLst/>
              <a:rect l="l" t="t" r="r" b="b"/>
              <a:pathLst>
                <a:path w="469900" h="398780">
                  <a:moveTo>
                    <a:pt x="469900" y="0"/>
                  </a:moveTo>
                  <a:lnTo>
                    <a:pt x="0" y="398525"/>
                  </a:lnTo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 b="1">
                <a:solidFill>
                  <a:schemeClr val="bg1"/>
                </a:solidFill>
              </a:endParaRPr>
            </a:p>
          </p:txBody>
        </p:sp>
        <p:pic>
          <p:nvPicPr>
            <p:cNvPr id="18" name="object 18">
              <a:extLst>
                <a:ext uri="{FF2B5EF4-FFF2-40B4-BE49-F238E27FC236}">
                  <a16:creationId xmlns:a16="http://schemas.microsoft.com/office/drawing/2014/main" id="{F540C2F7-D26C-E05A-7821-D69F52A913DE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988175" y="2630550"/>
              <a:ext cx="168275" cy="168275"/>
            </a:xfrm>
            <a:prstGeom prst="rect">
              <a:avLst/>
            </a:prstGeom>
          </p:spPr>
        </p:pic>
        <p:pic>
          <p:nvPicPr>
            <p:cNvPr id="19" name="object 19">
              <a:extLst>
                <a:ext uri="{FF2B5EF4-FFF2-40B4-BE49-F238E27FC236}">
                  <a16:creationId xmlns:a16="http://schemas.microsoft.com/office/drawing/2014/main" id="{C4C3E6B4-4C25-092E-BA33-90858C02463F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488301" y="3273424"/>
              <a:ext cx="168275" cy="168275"/>
            </a:xfrm>
            <a:prstGeom prst="rect">
              <a:avLst/>
            </a:prstGeom>
          </p:spPr>
        </p:pic>
        <p:sp>
          <p:nvSpPr>
            <p:cNvPr id="20" name="object 20">
              <a:extLst>
                <a:ext uri="{FF2B5EF4-FFF2-40B4-BE49-F238E27FC236}">
                  <a16:creationId xmlns:a16="http://schemas.microsoft.com/office/drawing/2014/main" id="{8FD7F9B9-F803-EBDB-DA19-8C638BAE7373}"/>
                </a:ext>
              </a:extLst>
            </p:cNvPr>
            <p:cNvSpPr/>
            <p:nvPr/>
          </p:nvSpPr>
          <p:spPr>
            <a:xfrm>
              <a:off x="7123176" y="2765425"/>
              <a:ext cx="398780" cy="541655"/>
            </a:xfrm>
            <a:custGeom>
              <a:avLst/>
              <a:gdLst/>
              <a:ahLst/>
              <a:cxnLst/>
              <a:rect l="l" t="t" r="r" b="b"/>
              <a:pathLst>
                <a:path w="398779" h="541654">
                  <a:moveTo>
                    <a:pt x="0" y="0"/>
                  </a:moveTo>
                  <a:lnTo>
                    <a:pt x="398399" y="541401"/>
                  </a:lnTo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 b="1">
                <a:solidFill>
                  <a:schemeClr val="bg1"/>
                </a:solidFill>
              </a:endParaRPr>
            </a:p>
          </p:txBody>
        </p:sp>
        <p:pic>
          <p:nvPicPr>
            <p:cNvPr id="21" name="object 21">
              <a:extLst>
                <a:ext uri="{FF2B5EF4-FFF2-40B4-BE49-F238E27FC236}">
                  <a16:creationId xmlns:a16="http://schemas.microsoft.com/office/drawing/2014/main" id="{0ED2C18C-EF92-F9B5-2A87-23CF56EF042D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59550" y="3273424"/>
              <a:ext cx="168275" cy="168275"/>
            </a:xfrm>
            <a:prstGeom prst="rect">
              <a:avLst/>
            </a:prstGeom>
          </p:spPr>
        </p:pic>
        <p:sp>
          <p:nvSpPr>
            <p:cNvPr id="22" name="object 22">
              <a:extLst>
                <a:ext uri="{FF2B5EF4-FFF2-40B4-BE49-F238E27FC236}">
                  <a16:creationId xmlns:a16="http://schemas.microsoft.com/office/drawing/2014/main" id="{A2D7786B-B433-EB6A-75AB-180E15393E39}"/>
                </a:ext>
              </a:extLst>
            </p:cNvPr>
            <p:cNvSpPr/>
            <p:nvPr/>
          </p:nvSpPr>
          <p:spPr>
            <a:xfrm>
              <a:off x="6643751" y="2765425"/>
              <a:ext cx="430530" cy="522605"/>
            </a:xfrm>
            <a:custGeom>
              <a:avLst/>
              <a:gdLst/>
              <a:ahLst/>
              <a:cxnLst/>
              <a:rect l="l" t="t" r="r" b="b"/>
              <a:pathLst>
                <a:path w="430529" h="522604">
                  <a:moveTo>
                    <a:pt x="377825" y="0"/>
                  </a:moveTo>
                  <a:lnTo>
                    <a:pt x="0" y="520700"/>
                  </a:lnTo>
                </a:path>
                <a:path w="430529" h="522604">
                  <a:moveTo>
                    <a:pt x="430149" y="22225"/>
                  </a:moveTo>
                  <a:lnTo>
                    <a:pt x="426974" y="522350"/>
                  </a:lnTo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 b="1">
                <a:solidFill>
                  <a:schemeClr val="bg1"/>
                </a:solidFill>
              </a:endParaRPr>
            </a:p>
          </p:txBody>
        </p:sp>
        <p:pic>
          <p:nvPicPr>
            <p:cNvPr id="23" name="object 23">
              <a:extLst>
                <a:ext uri="{FF2B5EF4-FFF2-40B4-BE49-F238E27FC236}">
                  <a16:creationId xmlns:a16="http://schemas.microsoft.com/office/drawing/2014/main" id="{199519E4-C17F-AB6A-1CC8-AB78CB40DDF2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988175" y="3273424"/>
              <a:ext cx="168275" cy="168275"/>
            </a:xfrm>
            <a:prstGeom prst="rect">
              <a:avLst/>
            </a:prstGeom>
          </p:spPr>
        </p:pic>
        <p:sp>
          <p:nvSpPr>
            <p:cNvPr id="24" name="object 24">
              <a:extLst>
                <a:ext uri="{FF2B5EF4-FFF2-40B4-BE49-F238E27FC236}">
                  <a16:creationId xmlns:a16="http://schemas.microsoft.com/office/drawing/2014/main" id="{01CA4275-4B00-C02D-04EB-03CA39444F5A}"/>
                </a:ext>
              </a:extLst>
            </p:cNvPr>
            <p:cNvSpPr/>
            <p:nvPr/>
          </p:nvSpPr>
          <p:spPr>
            <a:xfrm>
              <a:off x="6480175" y="2265298"/>
              <a:ext cx="541655" cy="398780"/>
            </a:xfrm>
            <a:custGeom>
              <a:avLst/>
              <a:gdLst/>
              <a:ahLst/>
              <a:cxnLst/>
              <a:rect l="l" t="t" r="r" b="b"/>
              <a:pathLst>
                <a:path w="541654" h="398780">
                  <a:moveTo>
                    <a:pt x="0" y="0"/>
                  </a:moveTo>
                  <a:lnTo>
                    <a:pt x="541401" y="398525"/>
                  </a:lnTo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 b="1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object 25">
            <a:extLst>
              <a:ext uri="{FF2B5EF4-FFF2-40B4-BE49-F238E27FC236}">
                <a16:creationId xmlns:a16="http://schemas.microsoft.com/office/drawing/2014/main" id="{DCF3ED3A-CE64-3DE5-FD66-C81857965660}"/>
              </a:ext>
            </a:extLst>
          </p:cNvPr>
          <p:cNvGrpSpPr/>
          <p:nvPr/>
        </p:nvGrpSpPr>
        <p:grpSpPr>
          <a:xfrm>
            <a:off x="8218487" y="4180746"/>
            <a:ext cx="1882775" cy="1454785"/>
            <a:chOff x="5702300" y="4630673"/>
            <a:chExt cx="1882775" cy="1454785"/>
          </a:xfrm>
        </p:grpSpPr>
        <p:pic>
          <p:nvPicPr>
            <p:cNvPr id="26" name="object 26">
              <a:extLst>
                <a:ext uri="{FF2B5EF4-FFF2-40B4-BE49-F238E27FC236}">
                  <a16:creationId xmlns:a16="http://schemas.microsoft.com/office/drawing/2014/main" id="{1B7878A8-310A-F172-E117-30143C613372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631050" y="4630673"/>
              <a:ext cx="168275" cy="168401"/>
            </a:xfrm>
            <a:prstGeom prst="rect">
              <a:avLst/>
            </a:prstGeom>
          </p:spPr>
        </p:pic>
        <p:pic>
          <p:nvPicPr>
            <p:cNvPr id="27" name="object 27">
              <a:extLst>
                <a:ext uri="{FF2B5EF4-FFF2-40B4-BE49-F238E27FC236}">
                  <a16:creationId xmlns:a16="http://schemas.microsoft.com/office/drawing/2014/main" id="{B5076760-94DF-EE7B-3011-4233EE2CCEC7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988050" y="5130799"/>
              <a:ext cx="168275" cy="168275"/>
            </a:xfrm>
            <a:prstGeom prst="rect">
              <a:avLst/>
            </a:prstGeom>
          </p:spPr>
        </p:pic>
        <p:sp>
          <p:nvSpPr>
            <p:cNvPr id="28" name="object 28">
              <a:extLst>
                <a:ext uri="{FF2B5EF4-FFF2-40B4-BE49-F238E27FC236}">
                  <a16:creationId xmlns:a16="http://schemas.microsoft.com/office/drawing/2014/main" id="{BC0429D7-26C7-5DD6-F8E7-595305E01B7E}"/>
                </a:ext>
              </a:extLst>
            </p:cNvPr>
            <p:cNvSpPr/>
            <p:nvPr/>
          </p:nvSpPr>
          <p:spPr>
            <a:xfrm>
              <a:off x="6122923" y="4765674"/>
              <a:ext cx="541655" cy="398780"/>
            </a:xfrm>
            <a:custGeom>
              <a:avLst/>
              <a:gdLst/>
              <a:ahLst/>
              <a:cxnLst/>
              <a:rect l="l" t="t" r="r" b="b"/>
              <a:pathLst>
                <a:path w="541654" h="398779">
                  <a:moveTo>
                    <a:pt x="541401" y="0"/>
                  </a:moveTo>
                  <a:lnTo>
                    <a:pt x="0" y="398399"/>
                  </a:lnTo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 b="1">
                <a:solidFill>
                  <a:schemeClr val="bg1"/>
                </a:solidFill>
              </a:endParaRPr>
            </a:p>
          </p:txBody>
        </p:sp>
        <p:pic>
          <p:nvPicPr>
            <p:cNvPr id="29" name="object 29">
              <a:extLst>
                <a:ext uri="{FF2B5EF4-FFF2-40B4-BE49-F238E27FC236}">
                  <a16:creationId xmlns:a16="http://schemas.microsoft.com/office/drawing/2014/main" id="{3721A6B4-D725-7B61-0044-D61BC60947D5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559550" y="5345175"/>
              <a:ext cx="168275" cy="168275"/>
            </a:xfrm>
            <a:prstGeom prst="rect">
              <a:avLst/>
            </a:prstGeom>
          </p:spPr>
        </p:pic>
        <p:sp>
          <p:nvSpPr>
            <p:cNvPr id="30" name="object 30">
              <a:extLst>
                <a:ext uri="{FF2B5EF4-FFF2-40B4-BE49-F238E27FC236}">
                  <a16:creationId xmlns:a16="http://schemas.microsoft.com/office/drawing/2014/main" id="{2955B757-DBFC-12F5-EA22-E0541A8A8969}"/>
                </a:ext>
              </a:extLst>
            </p:cNvPr>
            <p:cNvSpPr/>
            <p:nvPr/>
          </p:nvSpPr>
          <p:spPr>
            <a:xfrm>
              <a:off x="6123051" y="5265800"/>
              <a:ext cx="469900" cy="113030"/>
            </a:xfrm>
            <a:custGeom>
              <a:avLst/>
              <a:gdLst/>
              <a:ahLst/>
              <a:cxnLst/>
              <a:rect l="l" t="t" r="r" b="b"/>
              <a:pathLst>
                <a:path w="469900" h="113029">
                  <a:moveTo>
                    <a:pt x="0" y="0"/>
                  </a:moveTo>
                  <a:lnTo>
                    <a:pt x="469900" y="112649"/>
                  </a:lnTo>
                </a:path>
              </a:pathLst>
            </a:custGeom>
            <a:ln w="952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 b="1">
                <a:solidFill>
                  <a:schemeClr val="bg1"/>
                </a:solidFill>
              </a:endParaRPr>
            </a:p>
          </p:txBody>
        </p:sp>
        <p:pic>
          <p:nvPicPr>
            <p:cNvPr id="31" name="object 31">
              <a:extLst>
                <a:ext uri="{FF2B5EF4-FFF2-40B4-BE49-F238E27FC236}">
                  <a16:creationId xmlns:a16="http://schemas.microsoft.com/office/drawing/2014/main" id="{A357A73D-916F-5DC1-CD71-42A2711FB659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416800" y="4773548"/>
              <a:ext cx="168275" cy="168401"/>
            </a:xfrm>
            <a:prstGeom prst="rect">
              <a:avLst/>
            </a:prstGeom>
          </p:spPr>
        </p:pic>
        <p:sp>
          <p:nvSpPr>
            <p:cNvPr id="32" name="object 32">
              <a:extLst>
                <a:ext uri="{FF2B5EF4-FFF2-40B4-BE49-F238E27FC236}">
                  <a16:creationId xmlns:a16="http://schemas.microsoft.com/office/drawing/2014/main" id="{F5E769EA-0C8D-9DD4-96E9-B3BD81B02507}"/>
                </a:ext>
              </a:extLst>
            </p:cNvPr>
            <p:cNvSpPr/>
            <p:nvPr/>
          </p:nvSpPr>
          <p:spPr>
            <a:xfrm>
              <a:off x="6786625" y="4714874"/>
              <a:ext cx="643255" cy="142875"/>
            </a:xfrm>
            <a:custGeom>
              <a:avLst/>
              <a:gdLst/>
              <a:ahLst/>
              <a:cxnLst/>
              <a:rect l="l" t="t" r="r" b="b"/>
              <a:pathLst>
                <a:path w="643254" h="142875">
                  <a:moveTo>
                    <a:pt x="0" y="0"/>
                  </a:moveTo>
                  <a:lnTo>
                    <a:pt x="642874" y="142875"/>
                  </a:lnTo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 b="1">
                <a:solidFill>
                  <a:schemeClr val="bg1"/>
                </a:solidFill>
              </a:endParaRPr>
            </a:p>
          </p:txBody>
        </p:sp>
        <p:pic>
          <p:nvPicPr>
            <p:cNvPr id="33" name="object 33">
              <a:extLst>
                <a:ext uri="{FF2B5EF4-FFF2-40B4-BE49-F238E27FC236}">
                  <a16:creationId xmlns:a16="http://schemas.microsoft.com/office/drawing/2014/main" id="{0DB989B4-588D-A54B-1A98-A27D3C28A640}"/>
                </a:ext>
              </a:extLst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345426" y="5916612"/>
              <a:ext cx="168275" cy="168275"/>
            </a:xfrm>
            <a:prstGeom prst="rect">
              <a:avLst/>
            </a:prstGeom>
          </p:spPr>
        </p:pic>
        <p:pic>
          <p:nvPicPr>
            <p:cNvPr id="34" name="object 34">
              <a:extLst>
                <a:ext uri="{FF2B5EF4-FFF2-40B4-BE49-F238E27FC236}">
                  <a16:creationId xmlns:a16="http://schemas.microsoft.com/office/drawing/2014/main" id="{EDFA4756-6B1C-FC7F-A2C6-44E1127199A3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02550" y="5273674"/>
              <a:ext cx="168275" cy="168275"/>
            </a:xfrm>
            <a:prstGeom prst="rect">
              <a:avLst/>
            </a:prstGeom>
          </p:spPr>
        </p:pic>
        <p:sp>
          <p:nvSpPr>
            <p:cNvPr id="35" name="object 35">
              <a:extLst>
                <a:ext uri="{FF2B5EF4-FFF2-40B4-BE49-F238E27FC236}">
                  <a16:creationId xmlns:a16="http://schemas.microsoft.com/office/drawing/2014/main" id="{B77EF369-B7C2-1AA2-9682-BB62BC97DC61}"/>
                </a:ext>
              </a:extLst>
            </p:cNvPr>
            <p:cNvSpPr/>
            <p:nvPr/>
          </p:nvSpPr>
          <p:spPr>
            <a:xfrm>
              <a:off x="6694550" y="5480049"/>
              <a:ext cx="663575" cy="520700"/>
            </a:xfrm>
            <a:custGeom>
              <a:avLst/>
              <a:gdLst/>
              <a:ahLst/>
              <a:cxnLst/>
              <a:rect l="l" t="t" r="r" b="b"/>
              <a:pathLst>
                <a:path w="663575" h="520700">
                  <a:moveTo>
                    <a:pt x="0" y="0"/>
                  </a:moveTo>
                  <a:lnTo>
                    <a:pt x="663575" y="520700"/>
                  </a:lnTo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 b="1">
                <a:solidFill>
                  <a:schemeClr val="bg1"/>
                </a:solidFill>
              </a:endParaRPr>
            </a:p>
          </p:txBody>
        </p:sp>
        <p:sp>
          <p:nvSpPr>
            <p:cNvPr id="36" name="object 36">
              <a:extLst>
                <a:ext uri="{FF2B5EF4-FFF2-40B4-BE49-F238E27FC236}">
                  <a16:creationId xmlns:a16="http://schemas.microsoft.com/office/drawing/2014/main" id="{88FDBB05-44F6-E712-DC93-D72319A40557}"/>
                </a:ext>
              </a:extLst>
            </p:cNvPr>
            <p:cNvSpPr/>
            <p:nvPr/>
          </p:nvSpPr>
          <p:spPr>
            <a:xfrm>
              <a:off x="6643750" y="4786248"/>
              <a:ext cx="806450" cy="1163955"/>
            </a:xfrm>
            <a:custGeom>
              <a:avLst/>
              <a:gdLst/>
              <a:ahLst/>
              <a:cxnLst/>
              <a:rect l="l" t="t" r="r" b="b"/>
              <a:pathLst>
                <a:path w="806450" h="1163954">
                  <a:moveTo>
                    <a:pt x="806450" y="122300"/>
                  </a:moveTo>
                  <a:lnTo>
                    <a:pt x="693674" y="520826"/>
                  </a:lnTo>
                </a:path>
                <a:path w="806450" h="1163954">
                  <a:moveTo>
                    <a:pt x="71374" y="0"/>
                  </a:moveTo>
                  <a:lnTo>
                    <a:pt x="0" y="571500"/>
                  </a:lnTo>
                </a:path>
                <a:path w="806450" h="1163954">
                  <a:moveTo>
                    <a:pt x="642874" y="643001"/>
                  </a:moveTo>
                  <a:lnTo>
                    <a:pt x="734949" y="1163701"/>
                  </a:lnTo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 b="1">
                <a:solidFill>
                  <a:schemeClr val="bg1"/>
                </a:solidFill>
              </a:endParaRPr>
            </a:p>
          </p:txBody>
        </p:sp>
        <p:pic>
          <p:nvPicPr>
            <p:cNvPr id="37" name="object 37">
              <a:extLst>
                <a:ext uri="{FF2B5EF4-FFF2-40B4-BE49-F238E27FC236}">
                  <a16:creationId xmlns:a16="http://schemas.microsoft.com/office/drawing/2014/main" id="{24679CAB-A072-A681-E2E7-15A7E1370AC6}"/>
                </a:ext>
              </a:extLst>
            </p:cNvPr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702300" y="4916423"/>
              <a:ext cx="323786" cy="252539"/>
            </a:xfrm>
            <a:prstGeom prst="rect">
              <a:avLst/>
            </a:prstGeom>
          </p:spPr>
        </p:pic>
      </p:grpSp>
      <p:sp>
        <p:nvSpPr>
          <p:cNvPr id="38" name="object 38">
            <a:extLst>
              <a:ext uri="{FF2B5EF4-FFF2-40B4-BE49-F238E27FC236}">
                <a16:creationId xmlns:a16="http://schemas.microsoft.com/office/drawing/2014/main" id="{E503F0FC-D007-435E-E28E-062C750E837B}"/>
              </a:ext>
            </a:extLst>
          </p:cNvPr>
          <p:cNvSpPr txBox="1">
            <a:spLocks/>
          </p:cNvSpPr>
          <p:nvPr/>
        </p:nvSpPr>
        <p:spPr>
          <a:xfrm>
            <a:off x="510540" y="6445846"/>
            <a:ext cx="259715" cy="3751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8100">
              <a:lnSpc>
                <a:spcPts val="1430"/>
              </a:lnSpc>
            </a:pPr>
            <a:fld id="{81D60167-4931-47E6-BA6A-407CBD079E47}" type="slidenum">
              <a:rPr lang="en-US" b="1" spc="-25" smtClean="0">
                <a:solidFill>
                  <a:schemeClr val="bg1"/>
                </a:solidFill>
              </a:rPr>
              <a:pPr marL="38100">
                <a:lnSpc>
                  <a:spcPts val="1430"/>
                </a:lnSpc>
              </a:pPr>
              <a:t>28</a:t>
            </a:fld>
            <a:endParaRPr lang="en-US" b="1" spc="-25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9038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>
            <a:extLst>
              <a:ext uri="{FF2B5EF4-FFF2-40B4-BE49-F238E27FC236}">
                <a16:creationId xmlns:a16="http://schemas.microsoft.com/office/drawing/2014/main" id="{BEAE14B5-4ADE-25A6-8E9E-0E7BEC7DA78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200727" y="1399021"/>
            <a:ext cx="10012218" cy="3570143"/>
          </a:xfrm>
        </p:spPr>
        <p:txBody>
          <a:bodyPr>
            <a:normAutofit/>
          </a:bodyPr>
          <a:lstStyle/>
          <a:p>
            <a:r>
              <a:rPr lang="en-US" altLang="en-US" sz="2200" dirty="0"/>
              <a:t>The of a search algorithm is to find  a solution path through such a problem space.</a:t>
            </a:r>
          </a:p>
          <a:p>
            <a:r>
              <a:rPr lang="en-US" altLang="en-US" sz="2200" dirty="0"/>
              <a:t>The actual generation of new states along the path is done by applying operators such as legal moves in a game.</a:t>
            </a:r>
          </a:p>
          <a:p>
            <a:r>
              <a:rPr lang="en-US" altLang="en-US" sz="2200" dirty="0"/>
              <a:t>Search algorithms must keep track of the </a:t>
            </a:r>
            <a:r>
              <a:rPr lang="en-US" altLang="en-US" sz="2200" b="1" dirty="0"/>
              <a:t>paths from a start to a goal node</a:t>
            </a:r>
            <a:r>
              <a:rPr lang="en-US" altLang="en-US" sz="2200" dirty="0"/>
              <a:t>, because these paths contain the series of operations that lead to the problem solution.</a:t>
            </a:r>
          </a:p>
          <a:p>
            <a:r>
              <a:rPr lang="en-US" altLang="en-US" sz="2200" dirty="0"/>
              <a:t>A goal may describe: </a:t>
            </a:r>
          </a:p>
          <a:p>
            <a:pPr>
              <a:buFontTx/>
              <a:buNone/>
            </a:pPr>
            <a:r>
              <a:rPr lang="en-US" altLang="en-US" sz="2200" dirty="0"/>
              <a:t>   1- A state, such as a winning board in a simple game. </a:t>
            </a:r>
          </a:p>
          <a:p>
            <a:pPr>
              <a:buFontTx/>
              <a:buNone/>
            </a:pPr>
            <a:r>
              <a:rPr lang="en-US" altLang="en-US" sz="2200" dirty="0"/>
              <a:t>   2-  Some property of the solution path itself. </a:t>
            </a:r>
            <a:endParaRPr lang="en-US" altLang="en-US" sz="2200" dirty="0"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3941330" y="0"/>
            <a:ext cx="3236913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250" dirty="0">
                <a:solidFill>
                  <a:schemeClr val="bg1"/>
                </a:solidFill>
              </a:rPr>
              <a:t>State</a:t>
            </a:r>
            <a:r>
              <a:rPr b="1" spc="-620" dirty="0">
                <a:solidFill>
                  <a:schemeClr val="bg1"/>
                </a:solidFill>
              </a:rPr>
              <a:t> </a:t>
            </a:r>
            <a:r>
              <a:rPr lang="en-US" b="1" spc="-620" dirty="0">
                <a:solidFill>
                  <a:schemeClr val="bg1"/>
                </a:solidFill>
              </a:rPr>
              <a:t> </a:t>
            </a:r>
            <a:r>
              <a:rPr b="1" spc="-235" dirty="0">
                <a:solidFill>
                  <a:schemeClr val="bg1"/>
                </a:solidFill>
              </a:rPr>
              <a:t>Space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33500" y="1253616"/>
            <a:ext cx="10058399" cy="48931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655"/>
              </a:lnSpc>
              <a:spcBef>
                <a:spcPts val="100"/>
              </a:spcBef>
            </a:pPr>
            <a:r>
              <a:rPr sz="2200" dirty="0">
                <a:latin typeface="Calibri"/>
                <a:cs typeface="Calibri"/>
              </a:rPr>
              <a:t>A</a:t>
            </a:r>
            <a:r>
              <a:rPr sz="2200" spc="-2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state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space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is represented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by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four-</a:t>
            </a:r>
            <a:r>
              <a:rPr sz="2200" dirty="0">
                <a:latin typeface="Calibri"/>
                <a:cs typeface="Calibri"/>
              </a:rPr>
              <a:t>tuple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[N, A, S,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20" dirty="0">
                <a:latin typeface="Calibri"/>
                <a:cs typeface="Calibri"/>
              </a:rPr>
              <a:t>GD].</a:t>
            </a:r>
            <a:endParaRPr sz="2200" dirty="0">
              <a:latin typeface="Calibri"/>
              <a:cs typeface="Calibri"/>
            </a:endParaRPr>
          </a:p>
          <a:p>
            <a:pPr marL="584200" indent="-571500">
              <a:lnSpc>
                <a:spcPts val="3150"/>
              </a:lnSpc>
              <a:buSzPct val="118750"/>
              <a:buFont typeface="Courier New"/>
              <a:buChar char="o"/>
              <a:tabLst>
                <a:tab pos="584200" algn="l"/>
                <a:tab pos="1027430" algn="l"/>
                <a:tab pos="1377950" algn="l"/>
                <a:tab pos="1953895" algn="l"/>
                <a:tab pos="2489200" algn="l"/>
                <a:tab pos="2905760" algn="l"/>
                <a:tab pos="3833495" algn="l"/>
                <a:tab pos="4263390" algn="l"/>
                <a:tab pos="5164455" algn="l"/>
                <a:tab pos="5580380" algn="l"/>
                <a:tab pos="6156960" algn="l"/>
                <a:tab pos="7110730" algn="l"/>
              </a:tabLst>
            </a:pPr>
            <a:r>
              <a:rPr sz="2200" b="1" spc="-25" dirty="0">
                <a:latin typeface="Calibri"/>
                <a:cs typeface="Calibri"/>
              </a:rPr>
              <a:t>N,</a:t>
            </a:r>
            <a:r>
              <a:rPr sz="2200" b="1" dirty="0">
                <a:latin typeface="Calibri"/>
                <a:cs typeface="Calibri"/>
              </a:rPr>
              <a:t>	</a:t>
            </a:r>
            <a:r>
              <a:rPr sz="2200" spc="-25" dirty="0">
                <a:latin typeface="Calibri"/>
                <a:cs typeface="Calibri"/>
              </a:rPr>
              <a:t>is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25" dirty="0">
                <a:latin typeface="Calibri"/>
                <a:cs typeface="Calibri"/>
              </a:rPr>
              <a:t>the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25" dirty="0">
                <a:latin typeface="Calibri"/>
                <a:cs typeface="Calibri"/>
              </a:rPr>
              <a:t>set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25" dirty="0">
                <a:latin typeface="Calibri"/>
                <a:cs typeface="Calibri"/>
              </a:rPr>
              <a:t>of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b="1" u="sng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nodes</a:t>
            </a:r>
            <a:r>
              <a:rPr sz="2200" b="1" dirty="0">
                <a:latin typeface="Calibri"/>
                <a:cs typeface="Calibri"/>
              </a:rPr>
              <a:t>	</a:t>
            </a:r>
            <a:r>
              <a:rPr sz="2200" spc="-25" dirty="0">
                <a:latin typeface="Calibri"/>
                <a:cs typeface="Calibri"/>
              </a:rPr>
              <a:t>or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10" dirty="0">
                <a:latin typeface="Calibri"/>
                <a:cs typeface="Calibri"/>
              </a:rPr>
              <a:t>states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25" dirty="0">
                <a:latin typeface="Calibri"/>
                <a:cs typeface="Calibri"/>
              </a:rPr>
              <a:t>of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25" dirty="0">
                <a:latin typeface="Calibri"/>
                <a:cs typeface="Calibri"/>
              </a:rPr>
              <a:t>the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10" dirty="0">
                <a:latin typeface="Calibri"/>
                <a:cs typeface="Calibri"/>
              </a:rPr>
              <a:t>graph.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10" dirty="0">
                <a:latin typeface="Calibri"/>
                <a:cs typeface="Calibri"/>
              </a:rPr>
              <a:t>These</a:t>
            </a:r>
            <a:endParaRPr sz="2200" dirty="0">
              <a:latin typeface="Calibri"/>
              <a:cs typeface="Calibri"/>
            </a:endParaRPr>
          </a:p>
          <a:p>
            <a:pPr marL="584200">
              <a:lnSpc>
                <a:spcPts val="2610"/>
              </a:lnSpc>
              <a:tabLst>
                <a:tab pos="6612255" algn="l"/>
              </a:tabLst>
            </a:pPr>
            <a:r>
              <a:rPr sz="2200" dirty="0">
                <a:latin typeface="Calibri"/>
                <a:cs typeface="Calibri"/>
              </a:rPr>
              <a:t>correspond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to the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states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in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problem-solving</a:t>
            </a:r>
            <a:r>
              <a:rPr sz="2200" dirty="0">
                <a:latin typeface="Calibri"/>
                <a:cs typeface="Calibri"/>
              </a:rPr>
              <a:t>	</a:t>
            </a:r>
            <a:r>
              <a:rPr sz="2200" spc="-10" dirty="0">
                <a:latin typeface="Calibri"/>
                <a:cs typeface="Calibri"/>
              </a:rPr>
              <a:t>process.</a:t>
            </a:r>
            <a:endParaRPr sz="2200" dirty="0">
              <a:latin typeface="Calibri"/>
              <a:cs typeface="Calibri"/>
            </a:endParaRPr>
          </a:p>
          <a:p>
            <a:pPr marL="584200" marR="5080" indent="-572135">
              <a:lnSpc>
                <a:spcPts val="2880"/>
              </a:lnSpc>
              <a:spcBef>
                <a:spcPts val="320"/>
              </a:spcBef>
              <a:buSzPct val="118750"/>
              <a:buFont typeface="Courier New"/>
              <a:buChar char="o"/>
              <a:tabLst>
                <a:tab pos="584200" algn="l"/>
                <a:tab pos="4443730" algn="l"/>
              </a:tabLst>
            </a:pPr>
            <a:r>
              <a:rPr sz="2200" b="1" dirty="0">
                <a:latin typeface="Calibri"/>
                <a:cs typeface="Calibri"/>
              </a:rPr>
              <a:t>A,</a:t>
            </a:r>
            <a:r>
              <a:rPr sz="2200" b="1" spc="17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is</a:t>
            </a:r>
            <a:r>
              <a:rPr sz="2200" spc="17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17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set</a:t>
            </a:r>
            <a:r>
              <a:rPr sz="2200" spc="17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of</a:t>
            </a:r>
            <a:r>
              <a:rPr sz="2200" spc="175" dirty="0">
                <a:latin typeface="Calibri"/>
                <a:cs typeface="Calibri"/>
              </a:rPr>
              <a:t> </a:t>
            </a:r>
            <a:r>
              <a:rPr sz="2200" b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arcs</a:t>
            </a:r>
            <a:r>
              <a:rPr sz="2200" b="1" spc="18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between</a:t>
            </a:r>
            <a:r>
              <a:rPr sz="2200" spc="18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nodes.</a:t>
            </a:r>
            <a:r>
              <a:rPr sz="2200" spc="17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These</a:t>
            </a:r>
            <a:r>
              <a:rPr sz="2200" spc="18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correspond</a:t>
            </a:r>
            <a:r>
              <a:rPr sz="2200" spc="175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to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steps</a:t>
            </a:r>
            <a:r>
              <a:rPr sz="2200" spc="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in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</a:t>
            </a:r>
            <a:r>
              <a:rPr sz="2200" spc="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problem-solving</a:t>
            </a:r>
            <a:r>
              <a:rPr lang="ar-EG" sz="2200" spc="-10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process.</a:t>
            </a:r>
            <a:endParaRPr sz="2200" dirty="0">
              <a:latin typeface="Calibri"/>
              <a:cs typeface="Calibri"/>
            </a:endParaRPr>
          </a:p>
          <a:p>
            <a:pPr marL="584200" indent="-571500">
              <a:lnSpc>
                <a:spcPts val="2830"/>
              </a:lnSpc>
              <a:buSzPct val="118750"/>
              <a:buFont typeface="Courier New"/>
              <a:buChar char="o"/>
              <a:tabLst>
                <a:tab pos="584200" algn="l"/>
              </a:tabLst>
            </a:pPr>
            <a:r>
              <a:rPr sz="2200" b="1" dirty="0">
                <a:latin typeface="Calibri"/>
                <a:cs typeface="Calibri"/>
              </a:rPr>
              <a:t>S,</a:t>
            </a:r>
            <a:r>
              <a:rPr sz="2200" b="1" spc="17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</a:t>
            </a:r>
            <a:r>
              <a:rPr sz="2200" spc="17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nonempty</a:t>
            </a:r>
            <a:r>
              <a:rPr sz="2200" spc="17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subset</a:t>
            </a:r>
            <a:r>
              <a:rPr sz="2200" spc="18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of</a:t>
            </a:r>
            <a:r>
              <a:rPr sz="2200" spc="17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N,</a:t>
            </a:r>
            <a:r>
              <a:rPr sz="2200" spc="19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contains</a:t>
            </a:r>
            <a:r>
              <a:rPr sz="2200" spc="17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19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start-</a:t>
            </a:r>
            <a:r>
              <a:rPr sz="2200" b="1" dirty="0">
                <a:latin typeface="Calibri"/>
                <a:cs typeface="Calibri"/>
              </a:rPr>
              <a:t>state</a:t>
            </a:r>
            <a:r>
              <a:rPr sz="2200" b="1" spc="185" dirty="0">
                <a:latin typeface="Calibri"/>
                <a:cs typeface="Calibri"/>
              </a:rPr>
              <a:t> </a:t>
            </a:r>
            <a:r>
              <a:rPr sz="2200" b="1" dirty="0">
                <a:latin typeface="Calibri"/>
                <a:cs typeface="Calibri"/>
              </a:rPr>
              <a:t>(s)</a:t>
            </a:r>
            <a:r>
              <a:rPr sz="2200" b="1" spc="180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of</a:t>
            </a:r>
            <a:endParaRPr sz="2200" dirty="0">
              <a:latin typeface="Calibri"/>
              <a:cs typeface="Calibri"/>
            </a:endParaRPr>
          </a:p>
          <a:p>
            <a:pPr marL="584200">
              <a:lnSpc>
                <a:spcPts val="2610"/>
              </a:lnSpc>
            </a:pPr>
            <a:r>
              <a:rPr sz="2200" dirty="0">
                <a:latin typeface="Calibri"/>
                <a:cs typeface="Calibri"/>
              </a:rPr>
              <a:t>the </a:t>
            </a:r>
            <a:r>
              <a:rPr sz="2200" spc="-10" dirty="0">
                <a:latin typeface="Calibri"/>
                <a:cs typeface="Calibri"/>
              </a:rPr>
              <a:t>problem.</a:t>
            </a:r>
            <a:endParaRPr sz="2200" dirty="0">
              <a:latin typeface="Calibri"/>
              <a:cs typeface="Calibri"/>
            </a:endParaRPr>
          </a:p>
          <a:p>
            <a:pPr marL="584200" marR="5715" indent="-572135">
              <a:lnSpc>
                <a:spcPts val="2880"/>
              </a:lnSpc>
              <a:spcBef>
                <a:spcPts val="320"/>
              </a:spcBef>
              <a:buSzPct val="118750"/>
              <a:buFont typeface="Courier New"/>
              <a:buChar char="o"/>
              <a:tabLst>
                <a:tab pos="584200" algn="l"/>
              </a:tabLst>
            </a:pPr>
            <a:r>
              <a:rPr sz="2200" b="1" dirty="0">
                <a:latin typeface="Calibri"/>
                <a:cs typeface="Calibri"/>
              </a:rPr>
              <a:t>GD,</a:t>
            </a:r>
            <a:r>
              <a:rPr sz="2200" b="1" spc="1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</a:t>
            </a:r>
            <a:r>
              <a:rPr sz="2200" spc="10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nonempty</a:t>
            </a:r>
            <a:r>
              <a:rPr sz="2200" spc="1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subset</a:t>
            </a:r>
            <a:r>
              <a:rPr sz="2200" spc="9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of</a:t>
            </a:r>
            <a:r>
              <a:rPr sz="2200" spc="10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N,</a:t>
            </a:r>
            <a:r>
              <a:rPr sz="2200" spc="1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contains</a:t>
            </a:r>
            <a:r>
              <a:rPr sz="2200" spc="9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110" dirty="0">
                <a:latin typeface="Calibri"/>
                <a:cs typeface="Calibri"/>
              </a:rPr>
              <a:t> </a:t>
            </a:r>
            <a:r>
              <a:rPr sz="2200" b="1" spc="-10" dirty="0">
                <a:latin typeface="Calibri"/>
                <a:cs typeface="Calibri"/>
              </a:rPr>
              <a:t>goal-</a:t>
            </a:r>
            <a:r>
              <a:rPr sz="2200" b="1" dirty="0">
                <a:latin typeface="Calibri"/>
                <a:cs typeface="Calibri"/>
              </a:rPr>
              <a:t>state(s)</a:t>
            </a:r>
            <a:r>
              <a:rPr sz="2200" b="1" spc="125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of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problem.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 states</a:t>
            </a:r>
            <a:r>
              <a:rPr sz="2200" spc="-2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in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GD</a:t>
            </a:r>
            <a:r>
              <a:rPr sz="2200" spc="-1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are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described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using</a:t>
            </a:r>
            <a:r>
              <a:rPr sz="2200" spc="-1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either:</a:t>
            </a:r>
            <a:endParaRPr sz="2200" dirty="0">
              <a:latin typeface="Calibri"/>
              <a:cs typeface="Calibri"/>
            </a:endParaRPr>
          </a:p>
          <a:p>
            <a:pPr marL="1041400" lvl="1" indent="-571500">
              <a:lnSpc>
                <a:spcPts val="2830"/>
              </a:lnSpc>
              <a:buSzPct val="118750"/>
              <a:buFont typeface="Courier New"/>
              <a:buChar char="o"/>
              <a:tabLst>
                <a:tab pos="1041400" algn="l"/>
                <a:tab pos="7615555" algn="l"/>
              </a:tabLst>
            </a:pPr>
            <a:r>
              <a:rPr sz="2200" dirty="0">
                <a:latin typeface="Calibri"/>
                <a:cs typeface="Calibri"/>
              </a:rPr>
              <a:t>A</a:t>
            </a:r>
            <a:r>
              <a:rPr sz="2200" spc="28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measurable</a:t>
            </a:r>
            <a:r>
              <a:rPr sz="2200" spc="29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property</a:t>
            </a:r>
            <a:r>
              <a:rPr sz="2200" spc="27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of</a:t>
            </a:r>
            <a:r>
              <a:rPr sz="2200" spc="28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28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states</a:t>
            </a:r>
            <a:r>
              <a:rPr sz="2200" spc="27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encountered</a:t>
            </a:r>
            <a:r>
              <a:rPr lang="en-US" sz="2200" spc="-10" dirty="0">
                <a:latin typeface="Calibri"/>
                <a:cs typeface="Calibri"/>
              </a:rPr>
              <a:t> i</a:t>
            </a:r>
            <a:r>
              <a:rPr lang="en-US" sz="2200" spc="-35" dirty="0">
                <a:latin typeface="Calibri"/>
                <a:cs typeface="Calibri"/>
              </a:rPr>
              <a:t>n </a:t>
            </a:r>
            <a:r>
              <a:rPr sz="2200" dirty="0">
                <a:latin typeface="Calibri"/>
                <a:cs typeface="Calibri"/>
              </a:rPr>
              <a:t>the </a:t>
            </a:r>
            <a:r>
              <a:rPr sz="2200" spc="-10" dirty="0">
                <a:latin typeface="Calibri"/>
                <a:cs typeface="Calibri"/>
              </a:rPr>
              <a:t>search.</a:t>
            </a:r>
            <a:endParaRPr sz="2200" dirty="0">
              <a:latin typeface="Calibri"/>
              <a:cs typeface="Calibri"/>
            </a:endParaRPr>
          </a:p>
          <a:p>
            <a:pPr marL="1040130" marR="5715" lvl="1" indent="-570865" algn="just">
              <a:lnSpc>
                <a:spcPts val="2880"/>
              </a:lnSpc>
              <a:spcBef>
                <a:spcPts val="320"/>
              </a:spcBef>
              <a:buSzPct val="118750"/>
              <a:buFont typeface="Courier New"/>
              <a:buChar char="o"/>
              <a:tabLst>
                <a:tab pos="1041400" algn="l"/>
              </a:tabLst>
            </a:pPr>
            <a:r>
              <a:rPr sz="2200" dirty="0">
                <a:latin typeface="Calibri"/>
                <a:cs typeface="Calibri"/>
              </a:rPr>
              <a:t>A</a:t>
            </a:r>
            <a:r>
              <a:rPr sz="2200" spc="114" dirty="0">
                <a:latin typeface="Calibri"/>
                <a:cs typeface="Calibri"/>
              </a:rPr>
              <a:t>  </a:t>
            </a:r>
            <a:r>
              <a:rPr sz="2200" dirty="0">
                <a:latin typeface="Calibri"/>
                <a:cs typeface="Calibri"/>
              </a:rPr>
              <a:t>property</a:t>
            </a:r>
            <a:r>
              <a:rPr sz="2200" spc="114" dirty="0">
                <a:latin typeface="Calibri"/>
                <a:cs typeface="Calibri"/>
              </a:rPr>
              <a:t>  </a:t>
            </a:r>
            <a:r>
              <a:rPr sz="2200" dirty="0">
                <a:latin typeface="Calibri"/>
                <a:cs typeface="Calibri"/>
              </a:rPr>
              <a:t>of</a:t>
            </a:r>
            <a:r>
              <a:rPr sz="2200" spc="114" dirty="0">
                <a:latin typeface="Calibri"/>
                <a:cs typeface="Calibri"/>
              </a:rPr>
              <a:t>  </a:t>
            </a:r>
            <a:r>
              <a:rPr sz="2200" dirty="0">
                <a:latin typeface="Calibri"/>
                <a:cs typeface="Calibri"/>
              </a:rPr>
              <a:t>the</a:t>
            </a:r>
            <a:r>
              <a:rPr sz="2200" spc="114" dirty="0">
                <a:latin typeface="Calibri"/>
                <a:cs typeface="Calibri"/>
              </a:rPr>
              <a:t>  </a:t>
            </a:r>
            <a:r>
              <a:rPr sz="2200" dirty="0">
                <a:latin typeface="Calibri"/>
                <a:cs typeface="Calibri"/>
              </a:rPr>
              <a:t>solution</a:t>
            </a:r>
            <a:r>
              <a:rPr sz="2200" spc="114" dirty="0">
                <a:latin typeface="Calibri"/>
                <a:cs typeface="Calibri"/>
              </a:rPr>
              <a:t>  </a:t>
            </a:r>
            <a:r>
              <a:rPr sz="2200" dirty="0">
                <a:latin typeface="Calibri"/>
                <a:cs typeface="Calibri"/>
              </a:rPr>
              <a:t>path</a:t>
            </a:r>
            <a:r>
              <a:rPr sz="2200" spc="114" dirty="0">
                <a:latin typeface="Calibri"/>
                <a:cs typeface="Calibri"/>
              </a:rPr>
              <a:t>  </a:t>
            </a:r>
            <a:r>
              <a:rPr sz="2200" dirty="0">
                <a:latin typeface="Calibri"/>
                <a:cs typeface="Calibri"/>
              </a:rPr>
              <a:t>developed</a:t>
            </a:r>
            <a:r>
              <a:rPr sz="2200" spc="125" dirty="0">
                <a:latin typeface="Calibri"/>
                <a:cs typeface="Calibri"/>
              </a:rPr>
              <a:t>  </a:t>
            </a:r>
            <a:r>
              <a:rPr sz="2200" dirty="0">
                <a:latin typeface="Calibri"/>
                <a:cs typeface="Calibri"/>
              </a:rPr>
              <a:t>in</a:t>
            </a:r>
            <a:r>
              <a:rPr sz="2200" spc="114" dirty="0">
                <a:latin typeface="Calibri"/>
                <a:cs typeface="Calibri"/>
              </a:rPr>
              <a:t>  </a:t>
            </a:r>
            <a:r>
              <a:rPr sz="2200" spc="-25" dirty="0">
                <a:latin typeface="Calibri"/>
                <a:cs typeface="Calibri"/>
              </a:rPr>
              <a:t>the </a:t>
            </a:r>
            <a:r>
              <a:rPr sz="2200" dirty="0">
                <a:latin typeface="Calibri"/>
                <a:cs typeface="Calibri"/>
              </a:rPr>
              <a:t>search</a:t>
            </a:r>
            <a:r>
              <a:rPr lang="en-US" sz="2200" dirty="0">
                <a:latin typeface="Calibri"/>
                <a:cs typeface="Calibri"/>
              </a:rPr>
              <a:t>, for example, the transition costs for the arcs of the path.</a:t>
            </a:r>
          </a:p>
          <a:p>
            <a:pPr marL="469265" marR="5715" lvl="1" algn="just">
              <a:lnSpc>
                <a:spcPts val="2880"/>
              </a:lnSpc>
              <a:spcBef>
                <a:spcPts val="320"/>
              </a:spcBef>
              <a:buSzPct val="118750"/>
              <a:tabLst>
                <a:tab pos="1041400" algn="l"/>
              </a:tabLst>
            </a:pPr>
            <a:r>
              <a:rPr lang="en-US" sz="2200" i="1" spc="350" dirty="0">
                <a:latin typeface="Calibri"/>
                <a:cs typeface="Calibri"/>
              </a:rPr>
              <a:t>A</a:t>
            </a:r>
            <a:r>
              <a:rPr sz="2200" i="1" spc="36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solution</a:t>
            </a:r>
            <a:r>
              <a:rPr sz="2200" b="1" i="1" spc="350" dirty="0">
                <a:latin typeface="Calibri"/>
                <a:cs typeface="Calibri"/>
              </a:rPr>
              <a:t> </a:t>
            </a:r>
            <a:r>
              <a:rPr sz="2200" b="1" i="1" dirty="0">
                <a:latin typeface="Calibri"/>
                <a:cs typeface="Calibri"/>
              </a:rPr>
              <a:t>path</a:t>
            </a:r>
            <a:r>
              <a:rPr sz="2200" b="1" i="1" spc="350" dirty="0">
                <a:latin typeface="Calibri"/>
                <a:cs typeface="Calibri"/>
              </a:rPr>
              <a:t> </a:t>
            </a:r>
            <a:r>
              <a:rPr sz="2200" i="1" dirty="0">
                <a:latin typeface="Calibri"/>
                <a:cs typeface="Calibri"/>
              </a:rPr>
              <a:t>is</a:t>
            </a:r>
            <a:r>
              <a:rPr sz="2200" i="1" spc="365" dirty="0">
                <a:latin typeface="Calibri"/>
                <a:cs typeface="Calibri"/>
              </a:rPr>
              <a:t> </a:t>
            </a:r>
            <a:r>
              <a:rPr sz="2200" i="1" dirty="0">
                <a:latin typeface="Calibri"/>
                <a:cs typeface="Calibri"/>
              </a:rPr>
              <a:t>a</a:t>
            </a:r>
            <a:r>
              <a:rPr sz="2200" i="1" spc="355" dirty="0">
                <a:latin typeface="Calibri"/>
                <a:cs typeface="Calibri"/>
              </a:rPr>
              <a:t> </a:t>
            </a:r>
            <a:r>
              <a:rPr sz="2200" i="1" dirty="0">
                <a:latin typeface="Calibri"/>
                <a:cs typeface="Calibri"/>
              </a:rPr>
              <a:t>path</a:t>
            </a:r>
            <a:r>
              <a:rPr sz="2200" i="1" spc="360" dirty="0">
                <a:latin typeface="Calibri"/>
                <a:cs typeface="Calibri"/>
              </a:rPr>
              <a:t> </a:t>
            </a:r>
            <a:r>
              <a:rPr sz="2200" i="1" dirty="0">
                <a:latin typeface="Calibri"/>
                <a:cs typeface="Calibri"/>
              </a:rPr>
              <a:t>through</a:t>
            </a:r>
            <a:r>
              <a:rPr sz="2200" i="1" spc="365" dirty="0">
                <a:latin typeface="Calibri"/>
                <a:cs typeface="Calibri"/>
              </a:rPr>
              <a:t> </a:t>
            </a:r>
            <a:r>
              <a:rPr sz="2200" i="1" dirty="0">
                <a:latin typeface="Calibri"/>
                <a:cs typeface="Calibri"/>
              </a:rPr>
              <a:t>this</a:t>
            </a:r>
            <a:r>
              <a:rPr sz="2200" i="1" spc="365" dirty="0">
                <a:latin typeface="Calibri"/>
                <a:cs typeface="Calibri"/>
              </a:rPr>
              <a:t> </a:t>
            </a:r>
            <a:r>
              <a:rPr sz="2200" i="1" spc="-10" dirty="0">
                <a:latin typeface="Calibri"/>
                <a:cs typeface="Calibri"/>
              </a:rPr>
              <a:t>graph </a:t>
            </a:r>
            <a:r>
              <a:rPr sz="2200" i="1" dirty="0">
                <a:latin typeface="Calibri"/>
                <a:cs typeface="Calibri"/>
              </a:rPr>
              <a:t>from</a:t>
            </a:r>
            <a:r>
              <a:rPr sz="2200" i="1" spc="-10" dirty="0">
                <a:latin typeface="Calibri"/>
                <a:cs typeface="Calibri"/>
              </a:rPr>
              <a:t> </a:t>
            </a:r>
            <a:r>
              <a:rPr sz="2200" i="1" dirty="0">
                <a:latin typeface="Calibri"/>
                <a:cs typeface="Calibri"/>
              </a:rPr>
              <a:t>a</a:t>
            </a:r>
            <a:r>
              <a:rPr sz="2200" i="1" spc="-5" dirty="0">
                <a:latin typeface="Calibri"/>
                <a:cs typeface="Calibri"/>
              </a:rPr>
              <a:t> </a:t>
            </a:r>
            <a:r>
              <a:rPr sz="2200" i="1" dirty="0">
                <a:latin typeface="Calibri"/>
                <a:cs typeface="Calibri"/>
              </a:rPr>
              <a:t>node</a:t>
            </a:r>
            <a:r>
              <a:rPr sz="2200" i="1" spc="5" dirty="0">
                <a:latin typeface="Calibri"/>
                <a:cs typeface="Calibri"/>
              </a:rPr>
              <a:t> </a:t>
            </a:r>
            <a:r>
              <a:rPr sz="2200" i="1" dirty="0">
                <a:latin typeface="Calibri"/>
                <a:cs typeface="Calibri"/>
              </a:rPr>
              <a:t>in</a:t>
            </a:r>
            <a:r>
              <a:rPr sz="2200" i="1" spc="-10" dirty="0">
                <a:latin typeface="Calibri"/>
                <a:cs typeface="Calibri"/>
              </a:rPr>
              <a:t> </a:t>
            </a:r>
            <a:r>
              <a:rPr sz="2200" i="1" dirty="0">
                <a:latin typeface="Calibri"/>
                <a:cs typeface="Calibri"/>
              </a:rPr>
              <a:t>S to</a:t>
            </a:r>
            <a:r>
              <a:rPr sz="2200" i="1" spc="-15" dirty="0">
                <a:latin typeface="Calibri"/>
                <a:cs typeface="Calibri"/>
              </a:rPr>
              <a:t> </a:t>
            </a:r>
            <a:r>
              <a:rPr sz="2200" i="1" dirty="0">
                <a:latin typeface="Calibri"/>
                <a:cs typeface="Calibri"/>
              </a:rPr>
              <a:t>a</a:t>
            </a:r>
            <a:r>
              <a:rPr sz="2200" i="1" spc="-10" dirty="0">
                <a:latin typeface="Calibri"/>
                <a:cs typeface="Calibri"/>
              </a:rPr>
              <a:t> </a:t>
            </a:r>
            <a:r>
              <a:rPr sz="2200" i="1" dirty="0">
                <a:latin typeface="Calibri"/>
                <a:cs typeface="Calibri"/>
              </a:rPr>
              <a:t>node</a:t>
            </a:r>
            <a:r>
              <a:rPr sz="2200" i="1" spc="540" dirty="0">
                <a:latin typeface="Calibri"/>
                <a:cs typeface="Calibri"/>
              </a:rPr>
              <a:t> </a:t>
            </a:r>
            <a:r>
              <a:rPr sz="2200" i="1" dirty="0">
                <a:latin typeface="Calibri"/>
                <a:cs typeface="Calibri"/>
              </a:rPr>
              <a:t>in</a:t>
            </a:r>
            <a:r>
              <a:rPr sz="2200" i="1" spc="-5" dirty="0">
                <a:latin typeface="Calibri"/>
                <a:cs typeface="Calibri"/>
              </a:rPr>
              <a:t> </a:t>
            </a:r>
            <a:r>
              <a:rPr sz="2200" i="1" spc="-20" dirty="0">
                <a:latin typeface="Calibri"/>
                <a:cs typeface="Calibri"/>
              </a:rPr>
              <a:t>GD</a:t>
            </a:r>
            <a:r>
              <a:rPr sz="2200" spc="-20" dirty="0">
                <a:latin typeface="Calibri"/>
                <a:cs typeface="Calibri"/>
              </a:rPr>
              <a:t>.</a:t>
            </a:r>
            <a:endParaRPr sz="2200" dirty="0">
              <a:latin typeface="Calibri"/>
              <a:cs typeface="Calibri"/>
            </a:endParaRPr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91737323-FBA9-6EA5-4992-F0BC8704F5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43" y="584325"/>
            <a:ext cx="77771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n-US" sz="2000" b="1" dirty="0">
                <a:solidFill>
                  <a:schemeClr val="bg1"/>
                </a:solidFill>
              </a:rPr>
              <a:t>State space search is the process of finding a solution path from the start state </a:t>
            </a:r>
            <a:r>
              <a:rPr lang="en-US" alt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to a goal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20900" y="2657856"/>
            <a:ext cx="7682230" cy="3317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spcBef>
                <a:spcPts val="100"/>
              </a:spcBef>
              <a:buFont typeface="Courier New"/>
              <a:buChar char="o"/>
              <a:tabLst>
                <a:tab pos="355600" algn="l"/>
              </a:tabLst>
            </a:pPr>
            <a:r>
              <a:rPr sz="2400" b="1" spc="-10" dirty="0">
                <a:solidFill>
                  <a:srgbClr val="CC0099"/>
                </a:solidFill>
                <a:latin typeface="Arial"/>
                <a:cs typeface="Arial"/>
              </a:rPr>
              <a:t>States:</a:t>
            </a:r>
            <a:endParaRPr sz="2400" dirty="0">
              <a:latin typeface="Arial"/>
              <a:cs typeface="Arial"/>
            </a:endParaRPr>
          </a:p>
          <a:p>
            <a:pPr marL="812165" lvl="1" indent="-342265">
              <a:buFont typeface="Courier New"/>
              <a:buChar char="o"/>
              <a:tabLst>
                <a:tab pos="812165" algn="l"/>
              </a:tabLst>
            </a:pPr>
            <a:r>
              <a:rPr sz="2400" dirty="0">
                <a:latin typeface="Arial"/>
                <a:cs typeface="Arial"/>
              </a:rPr>
              <a:t>Agent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location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and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dirt</a:t>
            </a:r>
            <a:r>
              <a:rPr sz="2400" spc="-10" dirty="0">
                <a:latin typeface="Arial"/>
                <a:cs typeface="Arial"/>
              </a:rPr>
              <a:t> location</a:t>
            </a:r>
            <a:endParaRPr sz="2400" dirty="0">
              <a:latin typeface="Arial"/>
              <a:cs typeface="Arial"/>
            </a:endParaRPr>
          </a:p>
          <a:p>
            <a:pPr marL="812165" lvl="1" indent="-342265">
              <a:buFont typeface="Courier New"/>
              <a:buChar char="o"/>
              <a:tabLst>
                <a:tab pos="812165" algn="l"/>
              </a:tabLst>
            </a:pPr>
            <a:r>
              <a:rPr sz="2400" dirty="0">
                <a:latin typeface="Arial"/>
                <a:cs typeface="Arial"/>
              </a:rPr>
              <a:t>How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many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possible</a:t>
            </a:r>
            <a:r>
              <a:rPr sz="2400" spc="1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states?</a:t>
            </a:r>
            <a:endParaRPr sz="2400" dirty="0">
              <a:latin typeface="Arial"/>
              <a:cs typeface="Arial"/>
            </a:endParaRPr>
          </a:p>
          <a:p>
            <a:pPr marL="812165" lvl="1" indent="-342265">
              <a:buFont typeface="Courier New"/>
              <a:buChar char="o"/>
              <a:tabLst>
                <a:tab pos="812165" algn="l"/>
              </a:tabLst>
            </a:pPr>
            <a:r>
              <a:rPr sz="2400" dirty="0">
                <a:latin typeface="Arial"/>
                <a:cs typeface="Arial"/>
              </a:rPr>
              <a:t>What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if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there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are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i="1" dirty="0">
                <a:latin typeface="Arial"/>
                <a:cs typeface="Arial"/>
              </a:rPr>
              <a:t>n</a:t>
            </a:r>
            <a:r>
              <a:rPr sz="2400" i="1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possible</a:t>
            </a:r>
            <a:r>
              <a:rPr sz="2400" spc="2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locations?</a:t>
            </a:r>
            <a:endParaRPr sz="2400" dirty="0">
              <a:latin typeface="Arial"/>
              <a:cs typeface="Arial"/>
            </a:endParaRPr>
          </a:p>
          <a:p>
            <a:pPr marL="1270000" marR="5080" lvl="2" indent="-342900">
              <a:buFont typeface="Courier New"/>
              <a:buChar char="o"/>
              <a:tabLst>
                <a:tab pos="1270000" algn="l"/>
              </a:tabLst>
            </a:pPr>
            <a:r>
              <a:rPr sz="2400" dirty="0">
                <a:latin typeface="Arial"/>
                <a:cs typeface="Arial"/>
              </a:rPr>
              <a:t>The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size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state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space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grows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exponentially </a:t>
            </a:r>
            <a:r>
              <a:rPr sz="2400" dirty="0">
                <a:latin typeface="Arial"/>
                <a:cs typeface="Arial"/>
              </a:rPr>
              <a:t>with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“size”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the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world!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buFont typeface="Courier New"/>
              <a:buChar char="o"/>
              <a:tabLst>
                <a:tab pos="355600" algn="l"/>
              </a:tabLst>
            </a:pPr>
            <a:r>
              <a:rPr sz="2400" b="1" spc="-10" dirty="0">
                <a:solidFill>
                  <a:srgbClr val="CC0099"/>
                </a:solidFill>
                <a:latin typeface="Arial"/>
                <a:cs typeface="Arial"/>
              </a:rPr>
              <a:t>Actions:</a:t>
            </a:r>
            <a:endParaRPr sz="2400" dirty="0">
              <a:latin typeface="Arial"/>
              <a:cs typeface="Arial"/>
            </a:endParaRPr>
          </a:p>
          <a:p>
            <a:pPr marL="812165" lvl="1" indent="-342265">
              <a:spcBef>
                <a:spcPts val="5"/>
              </a:spcBef>
              <a:buFont typeface="Courier New"/>
              <a:buChar char="o"/>
              <a:tabLst>
                <a:tab pos="812165" algn="l"/>
              </a:tabLst>
            </a:pPr>
            <a:r>
              <a:rPr sz="2400" dirty="0">
                <a:latin typeface="Arial"/>
                <a:cs typeface="Arial"/>
              </a:rPr>
              <a:t>Left,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right, </a:t>
            </a:r>
            <a:r>
              <a:rPr sz="2400" spc="-10" dirty="0">
                <a:latin typeface="Arial"/>
                <a:cs typeface="Arial"/>
              </a:rPr>
              <a:t>suck.</a:t>
            </a:r>
            <a:endParaRPr sz="2400" dirty="0">
              <a:latin typeface="Arial"/>
              <a:cs typeface="Arial"/>
            </a:endParaRPr>
          </a:p>
          <a:p>
            <a:pPr marL="355600" indent="-342900">
              <a:buFont typeface="Courier New"/>
              <a:buChar char="o"/>
              <a:tabLst>
                <a:tab pos="355600" algn="l"/>
              </a:tabLst>
            </a:pPr>
            <a:r>
              <a:rPr sz="2400" b="1" dirty="0">
                <a:solidFill>
                  <a:srgbClr val="CC0099"/>
                </a:solidFill>
                <a:latin typeface="Arial"/>
                <a:cs typeface="Arial"/>
              </a:rPr>
              <a:t>Transition</a:t>
            </a:r>
            <a:r>
              <a:rPr sz="2400" b="1" spc="-30" dirty="0">
                <a:solidFill>
                  <a:srgbClr val="CC0099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CC0099"/>
                </a:solidFill>
                <a:latin typeface="Arial"/>
                <a:cs typeface="Arial"/>
              </a:rPr>
              <a:t>model</a:t>
            </a:r>
            <a:r>
              <a:rPr sz="2400" b="1" spc="-5" dirty="0">
                <a:solidFill>
                  <a:srgbClr val="CC0099"/>
                </a:solidFill>
                <a:latin typeface="Arial"/>
                <a:cs typeface="Arial"/>
              </a:rPr>
              <a:t> </a:t>
            </a:r>
            <a:r>
              <a:rPr sz="2400" b="1" spc="-25" dirty="0">
                <a:solidFill>
                  <a:srgbClr val="CC0099"/>
                </a:solidFill>
                <a:latin typeface="Arial"/>
                <a:cs typeface="Arial"/>
              </a:rPr>
              <a:t>..</a:t>
            </a:r>
            <a:endParaRPr sz="2400" dirty="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70400" y="1460500"/>
            <a:ext cx="3263900" cy="1638300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 idx="4294967295"/>
          </p:nvPr>
        </p:nvSpPr>
        <p:spPr>
          <a:xfrm>
            <a:off x="1752600" y="0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70" dirty="0">
                <a:solidFill>
                  <a:schemeClr val="bg1"/>
                </a:solidFill>
              </a:rPr>
              <a:t>Example:</a:t>
            </a:r>
            <a:r>
              <a:rPr b="1" spc="-635" dirty="0">
                <a:solidFill>
                  <a:schemeClr val="bg1"/>
                </a:solidFill>
              </a:rPr>
              <a:t> </a:t>
            </a:r>
            <a:r>
              <a:rPr b="1" spc="-285" dirty="0">
                <a:solidFill>
                  <a:schemeClr val="bg1"/>
                </a:solidFill>
              </a:rPr>
              <a:t>Vacuum</a:t>
            </a:r>
            <a:r>
              <a:rPr lang="en-US" b="1" spc="-285" dirty="0">
                <a:solidFill>
                  <a:schemeClr val="bg1"/>
                </a:solidFill>
              </a:rPr>
              <a:t> </a:t>
            </a:r>
            <a:r>
              <a:rPr b="1" spc="-640" dirty="0">
                <a:solidFill>
                  <a:schemeClr val="bg1"/>
                </a:solidFill>
              </a:rPr>
              <a:t> </a:t>
            </a:r>
            <a:r>
              <a:rPr b="1" spc="-275" dirty="0">
                <a:solidFill>
                  <a:schemeClr val="bg1"/>
                </a:solidFill>
              </a:rPr>
              <a:t>World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8637" y="1798626"/>
            <a:ext cx="8562849" cy="40227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F26B60F-C042-4E57-1232-08A6B5A59D63}"/>
              </a:ext>
            </a:extLst>
          </p:cNvPr>
          <p:cNvSpPr txBox="1"/>
          <p:nvPr/>
        </p:nvSpPr>
        <p:spPr>
          <a:xfrm>
            <a:off x="1952625" y="209550"/>
            <a:ext cx="67151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spc="-270" dirty="0">
                <a:solidFill>
                  <a:schemeClr val="bg1"/>
                </a:solidFill>
              </a:rPr>
              <a:t>Example:</a:t>
            </a:r>
            <a:r>
              <a:rPr lang="en-US" sz="3200" b="1" spc="-645" dirty="0">
                <a:solidFill>
                  <a:schemeClr val="bg1"/>
                </a:solidFill>
              </a:rPr>
              <a:t> </a:t>
            </a:r>
            <a:r>
              <a:rPr lang="en-US" sz="3200" b="1" spc="-285" dirty="0">
                <a:solidFill>
                  <a:schemeClr val="bg1"/>
                </a:solidFill>
              </a:rPr>
              <a:t>Vacuum </a:t>
            </a:r>
            <a:r>
              <a:rPr lang="en-US" sz="3200" b="1" spc="-640" dirty="0">
                <a:solidFill>
                  <a:schemeClr val="bg1"/>
                </a:solidFill>
              </a:rPr>
              <a:t> </a:t>
            </a:r>
            <a:r>
              <a:rPr lang="en-US" sz="3200" b="1" spc="-254" dirty="0">
                <a:solidFill>
                  <a:schemeClr val="bg1"/>
                </a:solidFill>
              </a:rPr>
              <a:t>World</a:t>
            </a:r>
            <a:r>
              <a:rPr lang="en-US" sz="3200" b="1" spc="-620" dirty="0">
                <a:solidFill>
                  <a:schemeClr val="bg1"/>
                </a:solidFill>
              </a:rPr>
              <a:t>    </a:t>
            </a:r>
            <a:r>
              <a:rPr lang="en-US" sz="3200" b="1" spc="-250" dirty="0">
                <a:solidFill>
                  <a:schemeClr val="bg1"/>
                </a:solidFill>
              </a:rPr>
              <a:t>State</a:t>
            </a:r>
            <a:r>
              <a:rPr lang="en-US" sz="3200" b="1" spc="-625" dirty="0">
                <a:solidFill>
                  <a:schemeClr val="bg1"/>
                </a:solidFill>
              </a:rPr>
              <a:t>   </a:t>
            </a:r>
            <a:r>
              <a:rPr lang="en-US" sz="3200" b="1" spc="-250" dirty="0">
                <a:solidFill>
                  <a:schemeClr val="bg1"/>
                </a:solidFill>
              </a:rPr>
              <a:t>Space</a:t>
            </a:r>
            <a:r>
              <a:rPr lang="en-US" sz="3200" b="1" spc="-620" dirty="0">
                <a:solidFill>
                  <a:schemeClr val="bg1"/>
                </a:solidFill>
              </a:rPr>
              <a:t>   </a:t>
            </a:r>
            <a:r>
              <a:rPr lang="en-US" sz="3200" b="1" spc="-210" dirty="0">
                <a:solidFill>
                  <a:schemeClr val="bg1"/>
                </a:solidFill>
              </a:rPr>
              <a:t>Graph</a:t>
            </a:r>
            <a:endParaRPr lang="en-US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0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70" dirty="0">
                <a:solidFill>
                  <a:schemeClr val="bg1"/>
                </a:solidFill>
              </a:rPr>
              <a:t>Example:</a:t>
            </a:r>
            <a:r>
              <a:rPr b="1" spc="-630" dirty="0">
                <a:solidFill>
                  <a:schemeClr val="bg1"/>
                </a:solidFill>
              </a:rPr>
              <a:t> </a:t>
            </a:r>
            <a:r>
              <a:rPr b="1" spc="-210" dirty="0">
                <a:solidFill>
                  <a:schemeClr val="bg1"/>
                </a:solidFill>
              </a:rPr>
              <a:t>The</a:t>
            </a:r>
            <a:r>
              <a:rPr lang="en-US" b="1" spc="-210" dirty="0">
                <a:solidFill>
                  <a:schemeClr val="bg1"/>
                </a:solidFill>
              </a:rPr>
              <a:t> </a:t>
            </a:r>
            <a:r>
              <a:rPr b="1" spc="-620" dirty="0">
                <a:solidFill>
                  <a:schemeClr val="bg1"/>
                </a:solidFill>
              </a:rPr>
              <a:t> </a:t>
            </a:r>
            <a:r>
              <a:rPr b="1" spc="-305" dirty="0">
                <a:solidFill>
                  <a:schemeClr val="bg1"/>
                </a:solidFill>
              </a:rPr>
              <a:t>8-</a:t>
            </a:r>
            <a:r>
              <a:rPr b="1" spc="-270" dirty="0">
                <a:solidFill>
                  <a:schemeClr val="bg1"/>
                </a:solidFill>
              </a:rPr>
              <a:t>puzzle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40863" y="1386205"/>
            <a:ext cx="5453380" cy="4026102"/>
          </a:xfrm>
          <a:prstGeom prst="rect">
            <a:avLst/>
          </a:prstGeom>
        </p:spPr>
        <p:txBody>
          <a:bodyPr vert="horz" wrap="square" lIns="0" tIns="85725" rIns="0" bIns="0" rtlCol="0">
            <a:spAutoFit/>
          </a:bodyPr>
          <a:lstStyle/>
          <a:p>
            <a:pPr marL="380365" indent="-342265">
              <a:spcBef>
                <a:spcPts val="675"/>
              </a:spcBef>
              <a:buFont typeface="Courier New"/>
              <a:buChar char="o"/>
              <a:tabLst>
                <a:tab pos="380365" algn="l"/>
              </a:tabLst>
            </a:pPr>
            <a:r>
              <a:rPr sz="2400" b="1" spc="-10" dirty="0">
                <a:solidFill>
                  <a:srgbClr val="CC0099"/>
                </a:solidFill>
                <a:latin typeface="Arial"/>
                <a:cs typeface="Arial"/>
              </a:rPr>
              <a:t>States</a:t>
            </a:r>
            <a:endParaRPr sz="2400" dirty="0">
              <a:latin typeface="Arial"/>
              <a:cs typeface="Arial"/>
            </a:endParaRPr>
          </a:p>
          <a:p>
            <a:pPr marL="838200" lvl="1" indent="-342900">
              <a:spcBef>
                <a:spcPts val="580"/>
              </a:spcBef>
              <a:buFont typeface="Courier New"/>
              <a:buChar char="o"/>
              <a:tabLst>
                <a:tab pos="838200" algn="l"/>
              </a:tabLst>
            </a:pPr>
            <a:r>
              <a:rPr sz="2400" dirty="0">
                <a:latin typeface="Arial"/>
                <a:cs typeface="Arial"/>
              </a:rPr>
              <a:t>Locations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of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20" dirty="0">
                <a:latin typeface="Arial"/>
                <a:cs typeface="Arial"/>
              </a:rPr>
              <a:t>tiles</a:t>
            </a:r>
            <a:endParaRPr sz="2400" dirty="0">
              <a:latin typeface="Arial"/>
              <a:cs typeface="Arial"/>
            </a:endParaRPr>
          </a:p>
          <a:p>
            <a:pPr marL="952500">
              <a:spcBef>
                <a:spcPts val="575"/>
              </a:spcBef>
            </a:pPr>
            <a:r>
              <a:rPr sz="2400" dirty="0">
                <a:latin typeface="Courier New"/>
                <a:cs typeface="Courier New"/>
              </a:rPr>
              <a:t>o</a:t>
            </a:r>
            <a:r>
              <a:rPr sz="2400" spc="-250" dirty="0">
                <a:latin typeface="Courier New"/>
                <a:cs typeface="Courier New"/>
              </a:rPr>
              <a:t> </a:t>
            </a:r>
            <a:r>
              <a:rPr sz="2400" spc="-20" dirty="0">
                <a:latin typeface="Arial"/>
                <a:cs typeface="Arial"/>
              </a:rPr>
              <a:t>8-</a:t>
            </a:r>
            <a:r>
              <a:rPr sz="2400" dirty="0">
                <a:latin typeface="Arial"/>
                <a:cs typeface="Arial"/>
              </a:rPr>
              <a:t>puzzle: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181,440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states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(9!/2)</a:t>
            </a:r>
            <a:endParaRPr sz="2400" dirty="0">
              <a:latin typeface="Arial"/>
              <a:cs typeface="Arial"/>
            </a:endParaRPr>
          </a:p>
          <a:p>
            <a:pPr marL="1294765" lvl="2" indent="-342265">
              <a:spcBef>
                <a:spcPts val="580"/>
              </a:spcBef>
              <a:buFont typeface="Courier New"/>
              <a:buChar char="o"/>
              <a:tabLst>
                <a:tab pos="1294765" algn="l"/>
              </a:tabLst>
            </a:pPr>
            <a:r>
              <a:rPr sz="2400" spc="-20" dirty="0">
                <a:latin typeface="Arial"/>
                <a:cs typeface="Arial"/>
              </a:rPr>
              <a:t>15-</a:t>
            </a:r>
            <a:r>
              <a:rPr sz="2400" dirty="0">
                <a:latin typeface="Arial"/>
                <a:cs typeface="Arial"/>
              </a:rPr>
              <a:t>puzzle: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~10</a:t>
            </a:r>
            <a:r>
              <a:rPr sz="2400" spc="-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trillion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states</a:t>
            </a:r>
            <a:endParaRPr sz="2400" dirty="0">
              <a:latin typeface="Arial"/>
              <a:cs typeface="Arial"/>
            </a:endParaRPr>
          </a:p>
          <a:p>
            <a:pPr marL="1294765" lvl="2" indent="-342265">
              <a:spcBef>
                <a:spcPts val="575"/>
              </a:spcBef>
              <a:buFont typeface="Courier New"/>
              <a:buChar char="o"/>
              <a:tabLst>
                <a:tab pos="1294765" algn="l"/>
              </a:tabLst>
            </a:pPr>
            <a:r>
              <a:rPr sz="2400" spc="-10" dirty="0">
                <a:latin typeface="Arial"/>
                <a:cs typeface="Arial"/>
              </a:rPr>
              <a:t>24-</a:t>
            </a:r>
            <a:r>
              <a:rPr sz="2400" dirty="0">
                <a:latin typeface="Arial"/>
                <a:cs typeface="Arial"/>
              </a:rPr>
              <a:t>puzzle: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~10</a:t>
            </a:r>
            <a:r>
              <a:rPr sz="2400" baseline="24305" dirty="0">
                <a:latin typeface="Arial"/>
                <a:cs typeface="Arial"/>
              </a:rPr>
              <a:t>25</a:t>
            </a:r>
            <a:r>
              <a:rPr sz="2400" spc="300" baseline="2430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states</a:t>
            </a:r>
            <a:endParaRPr sz="2400" dirty="0">
              <a:latin typeface="Arial"/>
              <a:cs typeface="Arial"/>
            </a:endParaRPr>
          </a:p>
          <a:p>
            <a:pPr marL="380365" indent="-342265">
              <a:spcBef>
                <a:spcPts val="575"/>
              </a:spcBef>
              <a:buFont typeface="Courier New"/>
              <a:buChar char="o"/>
              <a:tabLst>
                <a:tab pos="380365" algn="l"/>
              </a:tabLst>
            </a:pPr>
            <a:r>
              <a:rPr sz="2400" b="1" spc="-10" dirty="0">
                <a:solidFill>
                  <a:srgbClr val="CC0099"/>
                </a:solidFill>
                <a:latin typeface="Arial"/>
                <a:cs typeface="Arial"/>
              </a:rPr>
              <a:t>Actions</a:t>
            </a:r>
            <a:endParaRPr sz="2400" dirty="0">
              <a:latin typeface="Arial"/>
              <a:cs typeface="Arial"/>
            </a:endParaRPr>
          </a:p>
          <a:p>
            <a:pPr marL="838200" lvl="1" indent="-342900">
              <a:spcBef>
                <a:spcPts val="580"/>
              </a:spcBef>
              <a:buFont typeface="Courier New"/>
              <a:buChar char="o"/>
              <a:tabLst>
                <a:tab pos="838200" algn="l"/>
              </a:tabLst>
            </a:pPr>
            <a:r>
              <a:rPr sz="2400" dirty="0">
                <a:latin typeface="Arial"/>
                <a:cs typeface="Arial"/>
              </a:rPr>
              <a:t>Move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blank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left,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right,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up,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spc="-20" dirty="0">
                <a:latin typeface="Arial"/>
                <a:cs typeface="Arial"/>
              </a:rPr>
              <a:t>down</a:t>
            </a:r>
            <a:endParaRPr sz="2400" dirty="0">
              <a:latin typeface="Arial"/>
              <a:cs typeface="Arial"/>
            </a:endParaRPr>
          </a:p>
          <a:p>
            <a:pPr marL="380365" indent="-342265">
              <a:spcBef>
                <a:spcPts val="575"/>
              </a:spcBef>
              <a:buFont typeface="Courier New"/>
              <a:buChar char="o"/>
              <a:tabLst>
                <a:tab pos="380365" algn="l"/>
              </a:tabLst>
            </a:pPr>
            <a:r>
              <a:rPr sz="2400" b="1" dirty="0">
                <a:solidFill>
                  <a:srgbClr val="CC0099"/>
                </a:solidFill>
                <a:latin typeface="Arial"/>
                <a:cs typeface="Arial"/>
              </a:rPr>
              <a:t>Path</a:t>
            </a:r>
            <a:r>
              <a:rPr sz="2400" b="1" spc="-15" dirty="0">
                <a:solidFill>
                  <a:srgbClr val="CC0099"/>
                </a:solidFill>
                <a:latin typeface="Arial"/>
                <a:cs typeface="Arial"/>
              </a:rPr>
              <a:t> </a:t>
            </a:r>
            <a:r>
              <a:rPr sz="2400" b="1" spc="-20" dirty="0">
                <a:solidFill>
                  <a:srgbClr val="CC0099"/>
                </a:solidFill>
                <a:latin typeface="Arial"/>
                <a:cs typeface="Arial"/>
              </a:rPr>
              <a:t>cost</a:t>
            </a:r>
            <a:endParaRPr sz="2400" dirty="0">
              <a:latin typeface="Arial"/>
              <a:cs typeface="Arial"/>
            </a:endParaRPr>
          </a:p>
          <a:p>
            <a:pPr marL="838200" lvl="1" indent="-342900">
              <a:spcBef>
                <a:spcPts val="580"/>
              </a:spcBef>
              <a:buFont typeface="Courier New"/>
              <a:buChar char="o"/>
              <a:tabLst>
                <a:tab pos="838200" algn="l"/>
              </a:tabLst>
            </a:pPr>
            <a:r>
              <a:rPr sz="2400" dirty="0">
                <a:latin typeface="Arial"/>
                <a:cs typeface="Arial"/>
              </a:rPr>
              <a:t>1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per</a:t>
            </a:r>
            <a:r>
              <a:rPr sz="2400" spc="-5" dirty="0">
                <a:latin typeface="Arial"/>
                <a:cs typeface="Arial"/>
              </a:rPr>
              <a:t> </a:t>
            </a:r>
            <a:r>
              <a:rPr sz="2400" spc="-20" dirty="0">
                <a:latin typeface="Arial"/>
                <a:cs typeface="Arial"/>
              </a:rPr>
              <a:t>move</a:t>
            </a:r>
            <a:endParaRPr sz="2400" dirty="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41600" y="1457326"/>
            <a:ext cx="1840277" cy="2086342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163260" y="3819527"/>
            <a:ext cx="1840277" cy="2076815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2990849" y="409569"/>
            <a:ext cx="4886325" cy="690574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1" spc="-270" dirty="0">
                <a:solidFill>
                  <a:schemeClr val="bg1"/>
                </a:solidFill>
              </a:rPr>
              <a:t>Example:</a:t>
            </a:r>
            <a:r>
              <a:rPr b="1" spc="-620" dirty="0">
                <a:solidFill>
                  <a:schemeClr val="bg1"/>
                </a:solidFill>
              </a:rPr>
              <a:t> </a:t>
            </a:r>
            <a:r>
              <a:rPr b="1" spc="-305" dirty="0">
                <a:solidFill>
                  <a:schemeClr val="bg1"/>
                </a:solidFill>
              </a:rPr>
              <a:t>Ti</a:t>
            </a:r>
            <a:r>
              <a:rPr b="1" spc="-315" dirty="0">
                <a:solidFill>
                  <a:schemeClr val="bg1"/>
                </a:solidFill>
              </a:rPr>
              <a:t>c</a:t>
            </a:r>
            <a:r>
              <a:rPr b="1" spc="240" dirty="0">
                <a:solidFill>
                  <a:schemeClr val="bg1"/>
                </a:solidFill>
              </a:rPr>
              <a:t>-</a:t>
            </a:r>
            <a:r>
              <a:rPr b="1" spc="-305" dirty="0">
                <a:solidFill>
                  <a:schemeClr val="bg1"/>
                </a:solidFill>
              </a:rPr>
              <a:t>Tac-</a:t>
            </a:r>
            <a:r>
              <a:rPr b="1" spc="-170" dirty="0">
                <a:solidFill>
                  <a:schemeClr val="bg1"/>
                </a:solidFill>
              </a:rPr>
              <a:t>Toe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47444" y="1130174"/>
            <a:ext cx="8099425" cy="55137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marR="6350" indent="-342900">
              <a:lnSpc>
                <a:spcPct val="1501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</a:tabLst>
            </a:pP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Nodes(N)</a:t>
            </a:r>
            <a:r>
              <a:rPr sz="2400" dirty="0">
                <a:latin typeface="Calibri"/>
                <a:cs typeface="Calibri"/>
              </a:rPr>
              <a:t>:</a:t>
            </a:r>
            <a:r>
              <a:rPr sz="2400" spc="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all</a:t>
            </a:r>
            <a:r>
              <a:rPr sz="2400" spc="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different</a:t>
            </a:r>
            <a:r>
              <a:rPr sz="2400" spc="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configuration</a:t>
            </a:r>
            <a:r>
              <a:rPr sz="2400" spc="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Xs</a:t>
            </a:r>
            <a:r>
              <a:rPr sz="2400" spc="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Os</a:t>
            </a:r>
            <a:r>
              <a:rPr sz="2400" spc="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that</a:t>
            </a:r>
            <a:r>
              <a:rPr sz="2400" spc="6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the </a:t>
            </a:r>
            <a:r>
              <a:rPr sz="2400" dirty="0">
                <a:latin typeface="Calibri"/>
                <a:cs typeface="Calibri"/>
              </a:rPr>
              <a:t>game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can</a:t>
            </a:r>
            <a:r>
              <a:rPr sz="2400" spc="-10" dirty="0">
                <a:latin typeface="Calibri"/>
                <a:cs typeface="Calibri"/>
              </a:rPr>
              <a:t> have.</a:t>
            </a:r>
            <a:endParaRPr sz="2400">
              <a:latin typeface="Calibri"/>
              <a:cs typeface="Calibri"/>
            </a:endParaRPr>
          </a:p>
          <a:p>
            <a:pPr marL="354965" marR="6350" indent="-342900">
              <a:lnSpc>
                <a:spcPct val="150000"/>
              </a:lnSpc>
              <a:buFont typeface="Arial"/>
              <a:buChar char="•"/>
              <a:tabLst>
                <a:tab pos="354965" algn="l"/>
              </a:tabLst>
            </a:pP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Arcs</a:t>
            </a:r>
            <a:r>
              <a:rPr sz="2400" u="sng" spc="13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(A)</a:t>
            </a:r>
            <a:r>
              <a:rPr sz="2400" dirty="0">
                <a:latin typeface="Calibri"/>
                <a:cs typeface="Calibri"/>
              </a:rPr>
              <a:t>:</a:t>
            </a:r>
            <a:r>
              <a:rPr sz="2400" spc="1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generated</a:t>
            </a:r>
            <a:r>
              <a:rPr sz="2400" spc="1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by</a:t>
            </a:r>
            <a:r>
              <a:rPr sz="2400" spc="1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legal</a:t>
            </a:r>
            <a:r>
              <a:rPr sz="2400" spc="1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moves</a:t>
            </a:r>
            <a:r>
              <a:rPr sz="2400" spc="1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by</a:t>
            </a:r>
            <a:r>
              <a:rPr sz="2400" spc="1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placing</a:t>
            </a:r>
            <a:r>
              <a:rPr sz="2400" spc="1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</a:t>
            </a:r>
            <a:r>
              <a:rPr sz="2400" spc="1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X</a:t>
            </a:r>
            <a:r>
              <a:rPr sz="2400" spc="1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or</a:t>
            </a:r>
            <a:r>
              <a:rPr sz="2400" spc="1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</a:t>
            </a:r>
            <a:r>
              <a:rPr sz="2400" spc="1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</a:t>
            </a:r>
            <a:r>
              <a:rPr sz="2400" spc="130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in </a:t>
            </a:r>
            <a:r>
              <a:rPr sz="2400" dirty="0">
                <a:latin typeface="Calibri"/>
                <a:cs typeface="Calibri"/>
              </a:rPr>
              <a:t>unused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location.</a:t>
            </a:r>
            <a:endParaRPr sz="2400">
              <a:latin typeface="Calibri"/>
              <a:cs typeface="Calibri"/>
            </a:endParaRPr>
          </a:p>
          <a:p>
            <a:pPr marL="354965" indent="-342265">
              <a:spcBef>
                <a:spcPts val="1440"/>
              </a:spcBef>
              <a:buFont typeface="Arial"/>
              <a:buChar char="•"/>
              <a:tabLst>
                <a:tab pos="354965" algn="l"/>
              </a:tabLst>
            </a:pP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Start</a:t>
            </a:r>
            <a:r>
              <a:rPr sz="2400" u="sng" spc="-4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state</a:t>
            </a:r>
            <a:r>
              <a:rPr sz="2400" u="sng" spc="-1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(S)</a:t>
            </a:r>
            <a:r>
              <a:rPr sz="2400" dirty="0">
                <a:latin typeface="Calibri"/>
                <a:cs typeface="Calibri"/>
              </a:rPr>
              <a:t>: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empty</a:t>
            </a:r>
            <a:r>
              <a:rPr sz="2400" spc="-10" dirty="0">
                <a:latin typeface="Calibri"/>
                <a:cs typeface="Calibri"/>
              </a:rPr>
              <a:t> board.</a:t>
            </a:r>
            <a:endParaRPr sz="2400">
              <a:latin typeface="Calibri"/>
              <a:cs typeface="Calibri"/>
            </a:endParaRPr>
          </a:p>
          <a:p>
            <a:pPr marL="354965" marR="5080" indent="-342900">
              <a:lnSpc>
                <a:spcPct val="150000"/>
              </a:lnSpc>
              <a:buFont typeface="Arial"/>
              <a:buChar char="•"/>
              <a:tabLst>
                <a:tab pos="354965" algn="l"/>
                <a:tab pos="1066800" algn="l"/>
                <a:tab pos="1949450" algn="l"/>
                <a:tab pos="2737485" algn="l"/>
                <a:tab pos="3027045" algn="l"/>
                <a:tab pos="3902075" algn="l"/>
                <a:tab pos="4665345" algn="l"/>
                <a:tab pos="5626100" algn="l"/>
                <a:tab pos="6442710" algn="l"/>
                <a:tab pos="6863715" algn="l"/>
                <a:tab pos="7237095" algn="l"/>
                <a:tab pos="7526655" algn="l"/>
              </a:tabLst>
            </a:pPr>
            <a:r>
              <a:rPr sz="2400" u="sng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Goal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</a:t>
            </a:r>
            <a:r>
              <a:rPr sz="24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states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</a:t>
            </a:r>
            <a:r>
              <a:rPr sz="24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(GD):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50" dirty="0">
                <a:latin typeface="Calibri"/>
                <a:cs typeface="Calibri"/>
              </a:rPr>
              <a:t>a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0" dirty="0">
                <a:latin typeface="Calibri"/>
                <a:cs typeface="Calibri"/>
              </a:rPr>
              <a:t>board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state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having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three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Xs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in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50" dirty="0">
                <a:latin typeface="Calibri"/>
                <a:cs typeface="Calibri"/>
              </a:rPr>
              <a:t>a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0" dirty="0">
                <a:latin typeface="Calibri"/>
                <a:cs typeface="Calibri"/>
              </a:rPr>
              <a:t>row, </a:t>
            </a:r>
            <a:r>
              <a:rPr sz="2400" dirty="0">
                <a:latin typeface="Calibri"/>
                <a:cs typeface="Calibri"/>
              </a:rPr>
              <a:t>column,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or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diagonal.</a:t>
            </a:r>
            <a:endParaRPr sz="2400">
              <a:latin typeface="Calibri"/>
              <a:cs typeface="Calibri"/>
            </a:endParaRPr>
          </a:p>
          <a:p>
            <a:pPr marL="354965" indent="-342265">
              <a:spcBef>
                <a:spcPts val="1445"/>
              </a:spcBef>
              <a:buFont typeface="Arial"/>
              <a:buChar char="•"/>
              <a:tabLst>
                <a:tab pos="354965" algn="l"/>
                <a:tab pos="972185" algn="l"/>
                <a:tab pos="1631314" algn="l"/>
                <a:tab pos="2193290" algn="l"/>
                <a:tab pos="3458845" algn="l"/>
                <a:tab pos="4190365" algn="l"/>
                <a:tab pos="4667250" algn="l"/>
                <a:tab pos="5565140" algn="l"/>
                <a:tab pos="5952490" algn="l"/>
                <a:tab pos="6522084" algn="l"/>
                <a:tab pos="7301230" algn="l"/>
              </a:tabLst>
            </a:pPr>
            <a:r>
              <a:rPr sz="2400" spc="-25" dirty="0">
                <a:latin typeface="Calibri"/>
                <a:cs typeface="Calibri"/>
              </a:rPr>
              <a:t>The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0" dirty="0">
                <a:latin typeface="Calibri"/>
                <a:cs typeface="Calibri"/>
              </a:rPr>
              <a:t>arcs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are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directed,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0" dirty="0">
                <a:latin typeface="Calibri"/>
                <a:cs typeface="Calibri"/>
              </a:rPr>
              <a:t>then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no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cycles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in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the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state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space,</a:t>
            </a:r>
            <a:endParaRPr sz="2400">
              <a:latin typeface="Calibri"/>
              <a:cs typeface="Calibri"/>
            </a:endParaRPr>
          </a:p>
          <a:p>
            <a:pPr marL="354965">
              <a:spcBef>
                <a:spcPts val="1440"/>
              </a:spcBef>
            </a:pPr>
            <a:r>
              <a:rPr sz="2400" i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directed</a:t>
            </a:r>
            <a:r>
              <a:rPr sz="2400" i="1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400" i="1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acyclic graph</a:t>
            </a:r>
            <a:r>
              <a:rPr sz="2400" i="1" spc="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(DAG).</a:t>
            </a:r>
            <a:endParaRPr sz="2400">
              <a:latin typeface="Calibri"/>
              <a:cs typeface="Calibri"/>
            </a:endParaRPr>
          </a:p>
          <a:p>
            <a:pPr marL="354965" indent="-342265">
              <a:spcBef>
                <a:spcPts val="1440"/>
              </a:spcBef>
              <a:buFont typeface="Arial"/>
              <a:buChar char="•"/>
              <a:tabLst>
                <a:tab pos="354965" algn="l"/>
              </a:tabLst>
            </a:pP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Complexity:</a:t>
            </a:r>
            <a:r>
              <a:rPr sz="2400" spc="-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9!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Different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paths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can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be </a:t>
            </a:r>
            <a:r>
              <a:rPr sz="2400" spc="-10" dirty="0">
                <a:latin typeface="Calibri"/>
                <a:cs typeface="Calibri"/>
              </a:rPr>
              <a:t>generated.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>
            <a:extLst>
              <a:ext uri="{FF2B5EF4-FFF2-40B4-BE49-F238E27FC236}">
                <a16:creationId xmlns:a16="http://schemas.microsoft.com/office/drawing/2014/main" id="{E1BEA852-0291-8DF1-D536-4FA32DA60F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39" y="2235200"/>
            <a:ext cx="7400925" cy="3717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2" name="Text Box 4">
            <a:extLst>
              <a:ext uri="{FF2B5EF4-FFF2-40B4-BE49-F238E27FC236}">
                <a16:creationId xmlns:a16="http://schemas.microsoft.com/office/drawing/2014/main" id="{8F08AE26-0A91-5A28-91EC-7764EFF9F2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3064" y="1417636"/>
            <a:ext cx="8153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000" dirty="0"/>
              <a:t>Fig 3.8 State space of the 8-puzzle generated by “move blank” operations</a:t>
            </a:r>
          </a:p>
        </p:txBody>
      </p:sp>
      <p:sp>
        <p:nvSpPr>
          <p:cNvPr id="12293" name="Text Box 5">
            <a:extLst>
              <a:ext uri="{FF2B5EF4-FFF2-40B4-BE49-F238E27FC236}">
                <a16:creationId xmlns:a16="http://schemas.microsoft.com/office/drawing/2014/main" id="{601B99F1-9E4A-0FF2-7EC6-8BB9F4AFBF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0" y="6583364"/>
            <a:ext cx="762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200"/>
              <a:t>10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0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70" dirty="0">
                <a:solidFill>
                  <a:schemeClr val="bg1"/>
                </a:solidFill>
              </a:rPr>
              <a:t>Example:</a:t>
            </a:r>
            <a:r>
              <a:rPr b="1" spc="-630" dirty="0">
                <a:solidFill>
                  <a:schemeClr val="bg1"/>
                </a:solidFill>
              </a:rPr>
              <a:t> </a:t>
            </a:r>
            <a:r>
              <a:rPr b="1" spc="-275" dirty="0">
                <a:solidFill>
                  <a:schemeClr val="bg1"/>
                </a:solidFill>
              </a:rPr>
              <a:t>Traveling</a:t>
            </a:r>
            <a:r>
              <a:rPr b="1" spc="-630" dirty="0">
                <a:solidFill>
                  <a:schemeClr val="bg1"/>
                </a:solidFill>
              </a:rPr>
              <a:t> </a:t>
            </a:r>
            <a:r>
              <a:rPr lang="en-US" b="1" spc="-630" dirty="0">
                <a:solidFill>
                  <a:schemeClr val="bg1"/>
                </a:solidFill>
              </a:rPr>
              <a:t>  </a:t>
            </a:r>
            <a:r>
              <a:rPr b="1" spc="-295" dirty="0">
                <a:solidFill>
                  <a:schemeClr val="bg1"/>
                </a:solidFill>
              </a:rPr>
              <a:t>Sales</a:t>
            </a:r>
            <a:r>
              <a:rPr lang="en-US" b="1" spc="-295" dirty="0">
                <a:solidFill>
                  <a:schemeClr val="bg1"/>
                </a:solidFill>
              </a:rPr>
              <a:t>  </a:t>
            </a:r>
            <a:r>
              <a:rPr b="1" spc="-295" dirty="0">
                <a:solidFill>
                  <a:schemeClr val="bg1"/>
                </a:solidFill>
              </a:rPr>
              <a:t>person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53908" y="1323556"/>
            <a:ext cx="8084184" cy="4293291"/>
          </a:xfrm>
          <a:prstGeom prst="rect">
            <a:avLst/>
          </a:prstGeom>
        </p:spPr>
        <p:txBody>
          <a:bodyPr vert="horz" wrap="square" lIns="0" tIns="114935" rIns="0" bIns="0" rtlCol="0">
            <a:spAutoFit/>
          </a:bodyPr>
          <a:lstStyle/>
          <a:p>
            <a:pPr marL="12700">
              <a:spcBef>
                <a:spcPts val="905"/>
              </a:spcBef>
            </a:pPr>
            <a:r>
              <a:rPr sz="2400" dirty="0">
                <a:latin typeface="Calibri"/>
                <a:cs typeface="Calibri"/>
              </a:rPr>
              <a:t>A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sales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person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has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five cites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visit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ten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must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return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home.</a:t>
            </a:r>
            <a:endParaRPr sz="2400" dirty="0">
              <a:latin typeface="Calibri"/>
              <a:cs typeface="Calibri"/>
            </a:endParaRPr>
          </a:p>
          <a:p>
            <a:pPr marL="139700" indent="-134620">
              <a:spcBef>
                <a:spcPts val="1440"/>
              </a:spcBef>
              <a:buSzPct val="114583"/>
              <a:buFont typeface="Arial"/>
              <a:buChar char="•"/>
              <a:tabLst>
                <a:tab pos="139700" algn="l"/>
              </a:tabLst>
            </a:pPr>
            <a:r>
              <a:rPr sz="2400" u="sng" spc="-1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Nodes(N)</a:t>
            </a:r>
            <a:r>
              <a:rPr sz="2400" dirty="0">
                <a:latin typeface="Calibri"/>
                <a:cs typeface="Calibri"/>
              </a:rPr>
              <a:t>: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represent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5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cites.</a:t>
            </a:r>
            <a:endParaRPr sz="2400" dirty="0">
              <a:latin typeface="Calibri"/>
              <a:cs typeface="Calibri"/>
            </a:endParaRPr>
          </a:p>
          <a:p>
            <a:pPr marL="12700" marR="568325" indent="-7620">
              <a:lnSpc>
                <a:spcPts val="4320"/>
              </a:lnSpc>
              <a:spcBef>
                <a:spcPts val="385"/>
              </a:spcBef>
              <a:buSzPct val="114583"/>
              <a:buFont typeface="Arial"/>
              <a:buChar char="•"/>
              <a:tabLst>
                <a:tab pos="139700" algn="l"/>
              </a:tabLst>
            </a:pPr>
            <a:r>
              <a:rPr sz="24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	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Arcs(A)</a:t>
            </a:r>
            <a:r>
              <a:rPr sz="2400" dirty="0">
                <a:latin typeface="Calibri"/>
                <a:cs typeface="Calibri"/>
              </a:rPr>
              <a:t>: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labeled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with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weight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indicating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cost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traveling </a:t>
            </a:r>
            <a:r>
              <a:rPr sz="2400" dirty="0">
                <a:latin typeface="Calibri"/>
                <a:cs typeface="Calibri"/>
              </a:rPr>
              <a:t>between connected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cites.</a:t>
            </a:r>
            <a:endParaRPr sz="2400" dirty="0">
              <a:latin typeface="Calibri"/>
              <a:cs typeface="Calibri"/>
            </a:endParaRPr>
          </a:p>
          <a:p>
            <a:pPr marL="139700" indent="-134620">
              <a:spcBef>
                <a:spcPts val="1060"/>
              </a:spcBef>
              <a:buSzPct val="114583"/>
              <a:buFont typeface="Arial"/>
              <a:buChar char="•"/>
              <a:tabLst>
                <a:tab pos="139700" algn="l"/>
              </a:tabLst>
            </a:pPr>
            <a:r>
              <a:rPr sz="2400" u="sng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Start</a:t>
            </a:r>
            <a:r>
              <a:rPr sz="2400" u="sng" spc="-3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state(S):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home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city.</a:t>
            </a:r>
            <a:endParaRPr sz="2400" dirty="0">
              <a:latin typeface="Calibri"/>
              <a:cs typeface="Calibri"/>
            </a:endParaRPr>
          </a:p>
          <a:p>
            <a:pPr marL="139700" indent="-134620">
              <a:spcBef>
                <a:spcPts val="1440"/>
              </a:spcBef>
              <a:buSzPct val="114583"/>
              <a:buFont typeface="Arial"/>
              <a:buChar char="•"/>
              <a:tabLst>
                <a:tab pos="139700" algn="l"/>
              </a:tabLst>
            </a:pPr>
            <a:r>
              <a:rPr sz="2400" u="sng" spc="-3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Goal</a:t>
            </a:r>
            <a:r>
              <a:rPr sz="2400" u="sng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states(GD)</a:t>
            </a:r>
            <a:r>
              <a:rPr sz="2400" dirty="0">
                <a:latin typeface="Calibri"/>
                <a:cs typeface="Calibri"/>
              </a:rPr>
              <a:t>: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entire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path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contains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complete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circuit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with</a:t>
            </a:r>
            <a:endParaRPr sz="2400" dirty="0">
              <a:latin typeface="Calibri"/>
              <a:cs typeface="Calibri"/>
            </a:endParaRPr>
          </a:p>
          <a:p>
            <a:pPr marL="12700">
              <a:spcBef>
                <a:spcPts val="1440"/>
              </a:spcBef>
            </a:pPr>
            <a:r>
              <a:rPr sz="2400" dirty="0">
                <a:latin typeface="Calibri"/>
                <a:cs typeface="Calibri"/>
              </a:rPr>
              <a:t>minimum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cost.</a:t>
            </a:r>
            <a:endParaRPr sz="2400" dirty="0">
              <a:latin typeface="Calibri"/>
              <a:cs typeface="Calibri"/>
            </a:endParaRPr>
          </a:p>
          <a:p>
            <a:pPr marL="5080" marR="913765">
              <a:lnSpc>
                <a:spcPct val="150000"/>
              </a:lnSpc>
              <a:buSzPct val="114583"/>
              <a:tabLst>
                <a:tab pos="139700" algn="l"/>
                <a:tab pos="1816100" algn="l"/>
              </a:tabLst>
            </a:pP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>
            <a:extLst>
              <a:ext uri="{FF2B5EF4-FFF2-40B4-BE49-F238E27FC236}">
                <a16:creationId xmlns:a16="http://schemas.microsoft.com/office/drawing/2014/main" id="{41BEA67C-D5A2-48EA-57FB-3C36903C6E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6572250"/>
            <a:ext cx="55626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200"/>
              <a:t>Luger: Artificial Intelligence, 5</a:t>
            </a:r>
            <a:r>
              <a:rPr lang="en-GB" altLang="en-US" sz="1200" baseline="30000"/>
              <a:t>th</a:t>
            </a:r>
            <a:r>
              <a:rPr lang="en-GB" altLang="en-US" sz="1200"/>
              <a:t> edition. © Pearson Education Limited, 2005</a:t>
            </a:r>
          </a:p>
        </p:txBody>
      </p:sp>
      <p:pic>
        <p:nvPicPr>
          <p:cNvPr id="13315" name="Picture 3">
            <a:extLst>
              <a:ext uri="{FF2B5EF4-FFF2-40B4-BE49-F238E27FC236}">
                <a16:creationId xmlns:a16="http://schemas.microsoft.com/office/drawing/2014/main" id="{4B07E45E-5DAB-D9DD-D8EB-08D805A7C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056" y="2332182"/>
            <a:ext cx="5957888" cy="3735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6" name="Text Box 4">
            <a:extLst>
              <a:ext uri="{FF2B5EF4-FFF2-40B4-BE49-F238E27FC236}">
                <a16:creationId xmlns:a16="http://schemas.microsoft.com/office/drawing/2014/main" id="{2C935A8A-7D48-7CDA-F470-DF5BF95BE4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4200" y="1676544"/>
            <a:ext cx="73152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000" dirty="0"/>
              <a:t>Fig 3.9 An instance of the travelling salesperson problem. Nodes of the graph represent cities. Each arc is labelled with the distance between two cities . The salesperson lives in city A and will return there.</a:t>
            </a:r>
          </a:p>
        </p:txBody>
      </p:sp>
      <p:sp>
        <p:nvSpPr>
          <p:cNvPr id="13317" name="Text Box 5">
            <a:extLst>
              <a:ext uri="{FF2B5EF4-FFF2-40B4-BE49-F238E27FC236}">
                <a16:creationId xmlns:a16="http://schemas.microsoft.com/office/drawing/2014/main" id="{6C605EAF-D605-99FE-527C-023CAA80D1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0" y="6583364"/>
            <a:ext cx="762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200"/>
              <a:t>11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A35CDB-B582-B778-666D-128EE44E1C66}"/>
              </a:ext>
            </a:extLst>
          </p:cNvPr>
          <p:cNvSpPr txBox="1"/>
          <p:nvPr/>
        </p:nvSpPr>
        <p:spPr>
          <a:xfrm>
            <a:off x="1366981" y="3261697"/>
            <a:ext cx="1930401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1800" dirty="0"/>
              <a:t>In the traveling salesperson problem, search terminates when the ‘shortest’ path is found through all nodes of the graph.</a:t>
            </a:r>
            <a:endParaRPr lang="en-US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>
            <a:extLst>
              <a:ext uri="{FF2B5EF4-FFF2-40B4-BE49-F238E27FC236}">
                <a16:creationId xmlns:a16="http://schemas.microsoft.com/office/drawing/2014/main" id="{DC1CC016-139F-ADB3-FA90-122AA5CDA1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6572250"/>
            <a:ext cx="55626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200"/>
              <a:t>Luger: Artificial Intelligence, 5</a:t>
            </a:r>
            <a:r>
              <a:rPr lang="en-GB" altLang="en-US" sz="1200" baseline="30000"/>
              <a:t>th</a:t>
            </a:r>
            <a:r>
              <a:rPr lang="en-GB" altLang="en-US" sz="1200"/>
              <a:t> edition. © Pearson Education Limited, 2005</a:t>
            </a:r>
          </a:p>
        </p:txBody>
      </p:sp>
      <p:pic>
        <p:nvPicPr>
          <p:cNvPr id="14339" name="Picture 3">
            <a:extLst>
              <a:ext uri="{FF2B5EF4-FFF2-40B4-BE49-F238E27FC236}">
                <a16:creationId xmlns:a16="http://schemas.microsoft.com/office/drawing/2014/main" id="{848E551A-4DA4-0F7A-5B96-7CF719B42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2189" y="1853999"/>
            <a:ext cx="6226029" cy="409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40" name="Text Box 4">
            <a:extLst>
              <a:ext uri="{FF2B5EF4-FFF2-40B4-BE49-F238E27FC236}">
                <a16:creationId xmlns:a16="http://schemas.microsoft.com/office/drawing/2014/main" id="{3B88A376-3F1A-3C0F-8FD6-1424E60FD8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304801"/>
            <a:ext cx="8458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en-US" sz="2000"/>
          </a:p>
        </p:txBody>
      </p:sp>
      <p:sp>
        <p:nvSpPr>
          <p:cNvPr id="14341" name="Text Box 5">
            <a:extLst>
              <a:ext uri="{FF2B5EF4-FFF2-40B4-BE49-F238E27FC236}">
                <a16:creationId xmlns:a16="http://schemas.microsoft.com/office/drawing/2014/main" id="{92C9B6C4-DC67-1F71-279E-09C65E13E9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2509" y="1250107"/>
            <a:ext cx="84582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000"/>
              <a:t>Fig 3.10	Search for the travelling salesperson problem. Each arc is marked with 	the total weight of all paths from the start node (A) to its endpoint.</a:t>
            </a:r>
          </a:p>
        </p:txBody>
      </p:sp>
      <p:sp>
        <p:nvSpPr>
          <p:cNvPr id="14342" name="Text Box 6">
            <a:extLst>
              <a:ext uri="{FF2B5EF4-FFF2-40B4-BE49-F238E27FC236}">
                <a16:creationId xmlns:a16="http://schemas.microsoft.com/office/drawing/2014/main" id="{49471FE3-D9B8-9B62-1A33-D60E4CF3DB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0" y="6583364"/>
            <a:ext cx="762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200"/>
              <a:t>12</a:t>
            </a:r>
          </a:p>
        </p:txBody>
      </p:sp>
      <p:sp>
        <p:nvSpPr>
          <p:cNvPr id="14343" name="Text Box 7">
            <a:extLst>
              <a:ext uri="{FF2B5EF4-FFF2-40B4-BE49-F238E27FC236}">
                <a16:creationId xmlns:a16="http://schemas.microsoft.com/office/drawing/2014/main" id="{D3E797B8-0A36-397B-9C1A-194B581FC3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5900" y="3903561"/>
            <a:ext cx="3887788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dirty="0"/>
              <a:t>Search trees do not suffer from the condition of detect and eliminate loops from the solution path.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>
            <a:extLst>
              <a:ext uri="{FF2B5EF4-FFF2-40B4-BE49-F238E27FC236}">
                <a16:creationId xmlns:a16="http://schemas.microsoft.com/office/drawing/2014/main" id="{AB40ED49-BD5D-127D-2F20-13078F854C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6572250"/>
            <a:ext cx="55626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200"/>
              <a:t>Luger: Artificial Intelligence, 5</a:t>
            </a:r>
            <a:r>
              <a:rPr lang="en-GB" altLang="en-US" sz="1200" baseline="30000"/>
              <a:t>th</a:t>
            </a:r>
            <a:r>
              <a:rPr lang="en-GB" altLang="en-US" sz="1200"/>
              <a:t> edition. © Pearson Education Limited, 2005</a:t>
            </a:r>
          </a:p>
        </p:txBody>
      </p:sp>
      <p:pic>
        <p:nvPicPr>
          <p:cNvPr id="15363" name="Picture 3">
            <a:extLst>
              <a:ext uri="{FF2B5EF4-FFF2-40B4-BE49-F238E27FC236}">
                <a16:creationId xmlns:a16="http://schemas.microsoft.com/office/drawing/2014/main" id="{CA6B900C-CD81-CB06-460F-338150E695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300" y="2422236"/>
            <a:ext cx="5455227" cy="3526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4" name="Text Box 4">
            <a:extLst>
              <a:ext uri="{FF2B5EF4-FFF2-40B4-BE49-F238E27FC236}">
                <a16:creationId xmlns:a16="http://schemas.microsoft.com/office/drawing/2014/main" id="{4BE7E116-0AC4-4A05-72FF-50B2F2EB2D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1142704"/>
            <a:ext cx="86106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000" dirty="0"/>
              <a:t>Fig 3.11	An instance of the travelling salesperson problem with the nearest 	neighbour path in bold. Note this path (A, E, D, B, C, A), at a cost of 550, 	is not the shortest path. The comparatively high cost of arc (C, A) 	defeated the heuristic.</a:t>
            </a:r>
          </a:p>
        </p:txBody>
      </p:sp>
      <p:sp>
        <p:nvSpPr>
          <p:cNvPr id="15365" name="Text Box 5">
            <a:extLst>
              <a:ext uri="{FF2B5EF4-FFF2-40B4-BE49-F238E27FC236}">
                <a16:creationId xmlns:a16="http://schemas.microsoft.com/office/drawing/2014/main" id="{AECCC1AE-65B8-28E2-396D-F457704954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0" y="6583364"/>
            <a:ext cx="762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200"/>
              <a:t>13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676400" y="0"/>
            <a:ext cx="10515600" cy="1119187"/>
          </a:xfrm>
          <a:prstGeom prst="rect">
            <a:avLst/>
          </a:prstGeom>
        </p:spPr>
        <p:txBody>
          <a:bodyPr vert="horz" wrap="square" lIns="0" tIns="437895" rIns="0" bIns="0" rtlCol="0" anchor="ctr">
            <a:spAutoFit/>
          </a:bodyPr>
          <a:lstStyle/>
          <a:p>
            <a:pPr marL="514984">
              <a:lnSpc>
                <a:spcPct val="100000"/>
              </a:lnSpc>
              <a:spcBef>
                <a:spcPts val="105"/>
              </a:spcBef>
            </a:pPr>
            <a:r>
              <a:rPr b="1" spc="-250" dirty="0">
                <a:solidFill>
                  <a:schemeClr val="bg1"/>
                </a:solidFill>
              </a:rPr>
              <a:t>State</a:t>
            </a:r>
            <a:r>
              <a:rPr b="1" spc="-640" dirty="0">
                <a:solidFill>
                  <a:schemeClr val="bg1"/>
                </a:solidFill>
              </a:rPr>
              <a:t> </a:t>
            </a:r>
            <a:r>
              <a:rPr lang="en-US" b="1" spc="-640" dirty="0">
                <a:solidFill>
                  <a:schemeClr val="bg1"/>
                </a:solidFill>
              </a:rPr>
              <a:t> </a:t>
            </a:r>
            <a:r>
              <a:rPr b="1" spc="-250" dirty="0">
                <a:solidFill>
                  <a:schemeClr val="bg1"/>
                </a:solidFill>
              </a:rPr>
              <a:t>Space</a:t>
            </a:r>
            <a:r>
              <a:rPr lang="en-US" b="1" spc="-250" dirty="0">
                <a:solidFill>
                  <a:schemeClr val="bg1"/>
                </a:solidFill>
              </a:rPr>
              <a:t> </a:t>
            </a:r>
            <a:r>
              <a:rPr b="1" spc="-620" dirty="0">
                <a:solidFill>
                  <a:schemeClr val="bg1"/>
                </a:solidFill>
              </a:rPr>
              <a:t> </a:t>
            </a:r>
            <a:r>
              <a:rPr b="1" spc="-254" dirty="0">
                <a:solidFill>
                  <a:schemeClr val="bg1"/>
                </a:solidFill>
              </a:rPr>
              <a:t>Search</a:t>
            </a:r>
            <a:r>
              <a:rPr b="1" spc="-610" dirty="0">
                <a:solidFill>
                  <a:schemeClr val="bg1"/>
                </a:solidFill>
              </a:rPr>
              <a:t> </a:t>
            </a:r>
            <a:r>
              <a:rPr lang="en-US" b="1" spc="-610" dirty="0">
                <a:solidFill>
                  <a:schemeClr val="bg1"/>
                </a:solidFill>
              </a:rPr>
              <a:t> </a:t>
            </a:r>
            <a:r>
              <a:rPr b="1" spc="-285" dirty="0">
                <a:solidFill>
                  <a:schemeClr val="bg1"/>
                </a:solidFill>
              </a:rPr>
              <a:t>Strategies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047443" y="1613358"/>
            <a:ext cx="8102600" cy="36874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There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two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distinct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ways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searching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state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space</a:t>
            </a:r>
            <a:r>
              <a:rPr sz="2400" spc="-10" dirty="0">
                <a:latin typeface="Calibri"/>
                <a:cs typeface="Calibri"/>
              </a:rPr>
              <a:t> graph:</a:t>
            </a:r>
            <a:endParaRPr sz="2400" dirty="0">
              <a:latin typeface="Calibri"/>
              <a:cs typeface="Calibri"/>
            </a:endParaRPr>
          </a:p>
          <a:p>
            <a:pPr>
              <a:spcBef>
                <a:spcPts val="5"/>
              </a:spcBef>
            </a:pPr>
            <a:endParaRPr sz="2300" dirty="0">
              <a:latin typeface="Calibri"/>
              <a:cs typeface="Calibri"/>
            </a:endParaRPr>
          </a:p>
          <a:p>
            <a:pPr marL="420370" indent="-408940">
              <a:buSzPct val="97222"/>
              <a:buFont typeface="Wingdings"/>
              <a:buChar char=""/>
              <a:tabLst>
                <a:tab pos="420370" algn="l"/>
              </a:tabLst>
            </a:pPr>
            <a:r>
              <a:rPr sz="3600" b="1" spc="-10" dirty="0">
                <a:latin typeface="Calibri"/>
                <a:cs typeface="Calibri"/>
              </a:rPr>
              <a:t>Data-</a:t>
            </a:r>
            <a:r>
              <a:rPr sz="3600" b="1" dirty="0">
                <a:latin typeface="Calibri"/>
                <a:cs typeface="Calibri"/>
              </a:rPr>
              <a:t>Driven</a:t>
            </a:r>
            <a:r>
              <a:rPr sz="3600" b="1" spc="-15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Search:</a:t>
            </a:r>
            <a:r>
              <a:rPr sz="3600" b="1" spc="-20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(Forward</a:t>
            </a:r>
            <a:r>
              <a:rPr sz="3600" spc="-15" dirty="0">
                <a:latin typeface="Calibri"/>
                <a:cs typeface="Calibri"/>
              </a:rPr>
              <a:t> </a:t>
            </a:r>
            <a:r>
              <a:rPr sz="3600" spc="-10" dirty="0">
                <a:latin typeface="Calibri"/>
                <a:cs typeface="Calibri"/>
              </a:rPr>
              <a:t>chaining)</a:t>
            </a:r>
            <a:endParaRPr sz="3600" dirty="0">
              <a:latin typeface="Calibri"/>
              <a:cs typeface="Calibri"/>
            </a:endParaRPr>
          </a:p>
          <a:p>
            <a:pPr marL="12700" marR="5080">
              <a:spcBef>
                <a:spcPts val="70"/>
              </a:spcBef>
              <a:tabLst>
                <a:tab pos="783590" algn="l"/>
                <a:tab pos="2141855" algn="l"/>
                <a:tab pos="2919095" algn="l"/>
                <a:tab pos="3507104" algn="l"/>
                <a:tab pos="4345305" algn="l"/>
                <a:tab pos="5074285" algn="l"/>
                <a:tab pos="5501005" algn="l"/>
                <a:tab pos="5822950" algn="l"/>
                <a:tab pos="7049770" algn="l"/>
              </a:tabLst>
            </a:pPr>
            <a:r>
              <a:rPr sz="2400" spc="-10" dirty="0">
                <a:latin typeface="Calibri"/>
                <a:cs typeface="Calibri"/>
              </a:rPr>
              <a:t>Start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searching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0" dirty="0">
                <a:latin typeface="Calibri"/>
                <a:cs typeface="Calibri"/>
              </a:rPr>
              <a:t>from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the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given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0" dirty="0">
                <a:latin typeface="Calibri"/>
                <a:cs typeface="Calibri"/>
              </a:rPr>
              <a:t>data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25" dirty="0">
                <a:latin typeface="Calibri"/>
                <a:cs typeface="Calibri"/>
              </a:rPr>
              <a:t>of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50" dirty="0">
                <a:latin typeface="Calibri"/>
                <a:cs typeface="Calibri"/>
              </a:rPr>
              <a:t>a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problem</a:t>
            </a:r>
            <a:r>
              <a:rPr sz="2400" dirty="0">
                <a:latin typeface="Calibri"/>
                <a:cs typeface="Calibri"/>
              </a:rPr>
              <a:t>	</a:t>
            </a:r>
            <a:r>
              <a:rPr sz="2400" spc="-10" dirty="0">
                <a:latin typeface="Calibri"/>
                <a:cs typeface="Calibri"/>
              </a:rPr>
              <a:t>instance </a:t>
            </a:r>
            <a:r>
              <a:rPr sz="2400" dirty="0">
                <a:latin typeface="Calibri"/>
                <a:cs typeface="Calibri"/>
              </a:rPr>
              <a:t>toward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goal.</a:t>
            </a:r>
            <a:endParaRPr sz="2400" dirty="0">
              <a:latin typeface="Calibri"/>
              <a:cs typeface="Calibri"/>
            </a:endParaRPr>
          </a:p>
          <a:p>
            <a:pPr>
              <a:spcBef>
                <a:spcPts val="5"/>
              </a:spcBef>
            </a:pPr>
            <a:endParaRPr sz="2300" dirty="0">
              <a:latin typeface="Calibri"/>
              <a:cs typeface="Calibri"/>
            </a:endParaRPr>
          </a:p>
          <a:p>
            <a:pPr marL="420370" indent="-408940">
              <a:buSzPct val="97222"/>
              <a:buFont typeface="Wingdings"/>
              <a:buChar char=""/>
              <a:tabLst>
                <a:tab pos="420370" algn="l"/>
              </a:tabLst>
            </a:pPr>
            <a:r>
              <a:rPr sz="3600" b="1" spc="-10" dirty="0">
                <a:latin typeface="Calibri"/>
                <a:cs typeface="Calibri"/>
              </a:rPr>
              <a:t>Goal-</a:t>
            </a:r>
            <a:r>
              <a:rPr sz="3600" b="1" dirty="0">
                <a:latin typeface="Calibri"/>
                <a:cs typeface="Calibri"/>
              </a:rPr>
              <a:t>Driven Search:</a:t>
            </a:r>
            <a:r>
              <a:rPr sz="3600" b="1" spc="-15" dirty="0">
                <a:latin typeface="Calibri"/>
                <a:cs typeface="Calibri"/>
              </a:rPr>
              <a:t> </a:t>
            </a:r>
            <a:r>
              <a:rPr sz="3600" dirty="0">
                <a:latin typeface="Calibri"/>
                <a:cs typeface="Calibri"/>
              </a:rPr>
              <a:t>(Backward</a:t>
            </a:r>
            <a:r>
              <a:rPr sz="3600" spc="10" dirty="0">
                <a:latin typeface="Calibri"/>
                <a:cs typeface="Calibri"/>
              </a:rPr>
              <a:t> </a:t>
            </a:r>
            <a:r>
              <a:rPr sz="3600" spc="-10" dirty="0">
                <a:latin typeface="Calibri"/>
                <a:cs typeface="Calibri"/>
              </a:rPr>
              <a:t>chaining)</a:t>
            </a:r>
            <a:endParaRPr sz="3600" dirty="0">
              <a:latin typeface="Calibri"/>
              <a:cs typeface="Calibri"/>
            </a:endParaRPr>
          </a:p>
          <a:p>
            <a:pPr marL="12700">
              <a:spcBef>
                <a:spcPts val="70"/>
              </a:spcBef>
            </a:pPr>
            <a:r>
              <a:rPr sz="2400" dirty="0">
                <a:latin typeface="Calibri"/>
                <a:cs typeface="Calibri"/>
              </a:rPr>
              <a:t>Start</a:t>
            </a:r>
            <a:r>
              <a:rPr sz="2400" spc="3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searching</a:t>
            </a:r>
            <a:r>
              <a:rPr sz="2400" spc="3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from</a:t>
            </a:r>
            <a:r>
              <a:rPr sz="2400" spc="3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3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goal</a:t>
            </a:r>
            <a:r>
              <a:rPr sz="2400" spc="3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state</a:t>
            </a:r>
            <a:r>
              <a:rPr sz="2400" spc="3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36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facts</a:t>
            </a:r>
            <a:r>
              <a:rPr sz="2400" spc="37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or</a:t>
            </a:r>
            <a:r>
              <a:rPr sz="2400" spc="35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data</a:t>
            </a:r>
            <a:r>
              <a:rPr sz="2400" spc="3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36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36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given</a:t>
            </a:r>
            <a:endParaRPr sz="2400" dirty="0">
              <a:latin typeface="Calibri"/>
              <a:cs typeface="Calibri"/>
            </a:endParaRPr>
          </a:p>
          <a:p>
            <a:pPr marL="12700">
              <a:spcBef>
                <a:spcPts val="30"/>
              </a:spcBef>
            </a:pPr>
            <a:r>
              <a:rPr sz="2400" spc="-10" dirty="0">
                <a:latin typeface="Calibri"/>
                <a:cs typeface="Calibri"/>
              </a:rPr>
              <a:t>problem.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 idx="4294967295"/>
          </p:nvPr>
        </p:nvSpPr>
        <p:spPr>
          <a:xfrm>
            <a:off x="1945576" y="-48664"/>
            <a:ext cx="8191500" cy="1367682"/>
          </a:xfrm>
          <a:prstGeom prst="rect">
            <a:avLst/>
          </a:prstGeom>
        </p:spPr>
        <p:txBody>
          <a:bodyPr vert="horz" wrap="square" lIns="0" tIns="13335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250" dirty="0">
                <a:solidFill>
                  <a:schemeClr val="bg1"/>
                </a:solidFill>
              </a:rPr>
              <a:t>State</a:t>
            </a:r>
            <a:r>
              <a:rPr spc="-630" dirty="0">
                <a:solidFill>
                  <a:schemeClr val="bg1"/>
                </a:solidFill>
              </a:rPr>
              <a:t> </a:t>
            </a:r>
            <a:r>
              <a:rPr spc="-250" dirty="0">
                <a:solidFill>
                  <a:schemeClr val="bg1"/>
                </a:solidFill>
              </a:rPr>
              <a:t>Space</a:t>
            </a:r>
            <a:r>
              <a:rPr spc="-620" dirty="0">
                <a:solidFill>
                  <a:schemeClr val="bg1"/>
                </a:solidFill>
              </a:rPr>
              <a:t> </a:t>
            </a:r>
            <a:r>
              <a:rPr spc="-254" dirty="0">
                <a:solidFill>
                  <a:schemeClr val="bg1"/>
                </a:solidFill>
              </a:rPr>
              <a:t>Search</a:t>
            </a:r>
            <a:r>
              <a:rPr spc="-615" dirty="0">
                <a:solidFill>
                  <a:schemeClr val="bg1"/>
                </a:solidFill>
              </a:rPr>
              <a:t> </a:t>
            </a:r>
            <a:r>
              <a:rPr spc="-315" dirty="0">
                <a:solidFill>
                  <a:schemeClr val="bg1"/>
                </a:solidFill>
              </a:rPr>
              <a:t>S</a:t>
            </a:r>
            <a:r>
              <a:rPr spc="-310" dirty="0">
                <a:solidFill>
                  <a:schemeClr val="bg1"/>
                </a:solidFill>
              </a:rPr>
              <a:t>tr</a:t>
            </a:r>
            <a:r>
              <a:rPr spc="-315" dirty="0">
                <a:solidFill>
                  <a:schemeClr val="bg1"/>
                </a:solidFill>
              </a:rPr>
              <a:t>a</a:t>
            </a:r>
            <a:r>
              <a:rPr spc="-310" dirty="0">
                <a:solidFill>
                  <a:schemeClr val="bg1"/>
                </a:solidFill>
              </a:rPr>
              <a:t>t</a:t>
            </a:r>
            <a:r>
              <a:rPr spc="-315" dirty="0">
                <a:solidFill>
                  <a:schemeClr val="bg1"/>
                </a:solidFill>
              </a:rPr>
              <a:t>e</a:t>
            </a:r>
            <a:r>
              <a:rPr spc="-325" dirty="0">
                <a:solidFill>
                  <a:schemeClr val="bg1"/>
                </a:solidFill>
              </a:rPr>
              <a:t>gi</a:t>
            </a:r>
            <a:r>
              <a:rPr spc="-315" dirty="0">
                <a:solidFill>
                  <a:schemeClr val="bg1"/>
                </a:solidFill>
              </a:rPr>
              <a:t>e</a:t>
            </a:r>
            <a:r>
              <a:rPr spc="220" dirty="0">
                <a:solidFill>
                  <a:schemeClr val="bg1"/>
                </a:solidFill>
              </a:rPr>
              <a:t>s</a:t>
            </a:r>
            <a:r>
              <a:rPr spc="-315" dirty="0">
                <a:solidFill>
                  <a:schemeClr val="bg1"/>
                </a:solidFill>
              </a:rPr>
              <a:t>..</a:t>
            </a:r>
          </a:p>
          <a:p>
            <a:pPr marL="12700">
              <a:lnSpc>
                <a:spcPct val="100000"/>
              </a:lnSpc>
            </a:pPr>
            <a:r>
              <a:rPr i="1" spc="-275" dirty="0">
                <a:solidFill>
                  <a:schemeClr val="bg1"/>
                </a:solidFill>
                <a:latin typeface="Arial"/>
                <a:cs typeface="Arial"/>
              </a:rPr>
              <a:t>Selecting</a:t>
            </a:r>
            <a:r>
              <a:rPr i="1" spc="-64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i="1" spc="-260" dirty="0">
                <a:solidFill>
                  <a:schemeClr val="bg1"/>
                </a:solidFill>
                <a:latin typeface="Arial"/>
                <a:cs typeface="Arial"/>
              </a:rPr>
              <a:t>Search</a:t>
            </a:r>
            <a:r>
              <a:rPr i="1" spc="-625" dirty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i="1" spc="-280" dirty="0">
                <a:solidFill>
                  <a:schemeClr val="bg1"/>
                </a:solidFill>
                <a:latin typeface="Arial"/>
                <a:cs typeface="Arial"/>
              </a:rPr>
              <a:t>Strategy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366263" y="1403808"/>
            <a:ext cx="7350125" cy="44189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z="2400" b="1" spc="-10" dirty="0">
                <a:latin typeface="Calibri"/>
                <a:cs typeface="Calibri"/>
              </a:rPr>
              <a:t>Data-</a:t>
            </a:r>
            <a:r>
              <a:rPr sz="2400" b="1" dirty="0">
                <a:latin typeface="Calibri"/>
                <a:cs typeface="Calibri"/>
              </a:rPr>
              <a:t>Driven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Search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suggested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if:</a:t>
            </a:r>
            <a:endParaRPr sz="2400" dirty="0">
              <a:latin typeface="Calibri"/>
              <a:cs typeface="Calibri"/>
            </a:endParaRPr>
          </a:p>
          <a:p>
            <a:pPr marL="354965" indent="-342265">
              <a:spcBef>
                <a:spcPts val="5"/>
              </a:spcBef>
              <a:buFont typeface="Courier New"/>
              <a:buChar char="o"/>
              <a:tabLst>
                <a:tab pos="354965" algn="l"/>
              </a:tabLst>
            </a:pPr>
            <a:r>
              <a:rPr sz="2400" dirty="0">
                <a:latin typeface="Calibri"/>
                <a:cs typeface="Calibri"/>
              </a:rPr>
              <a:t>The data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 given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initial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problem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statement.</a:t>
            </a:r>
            <a:endParaRPr sz="2400" dirty="0">
              <a:latin typeface="Calibri"/>
              <a:cs typeface="Calibri"/>
            </a:endParaRPr>
          </a:p>
          <a:p>
            <a:pPr marL="354965" indent="-342265">
              <a:buFont typeface="Courier New"/>
              <a:buChar char="o"/>
              <a:tabLst>
                <a:tab pos="354965" algn="l"/>
              </a:tabLst>
            </a:pPr>
            <a:r>
              <a:rPr sz="2400" dirty="0">
                <a:latin typeface="Calibri"/>
                <a:cs typeface="Calibri"/>
              </a:rPr>
              <a:t>There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few ways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use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 given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facts.</a:t>
            </a:r>
            <a:endParaRPr sz="2400" dirty="0">
              <a:latin typeface="Calibri"/>
              <a:cs typeface="Calibri"/>
            </a:endParaRPr>
          </a:p>
          <a:p>
            <a:pPr marL="354965" indent="-342265">
              <a:buFont typeface="Courier New"/>
              <a:buChar char="o"/>
              <a:tabLst>
                <a:tab pos="354965" algn="l"/>
              </a:tabLst>
            </a:pPr>
            <a:r>
              <a:rPr sz="2400" dirty="0">
                <a:latin typeface="Calibri"/>
                <a:cs typeface="Calibri"/>
              </a:rPr>
              <a:t>There are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large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number of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potential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goals.</a:t>
            </a:r>
            <a:endParaRPr sz="2400" dirty="0">
              <a:latin typeface="Calibri"/>
              <a:cs typeface="Calibri"/>
            </a:endParaRPr>
          </a:p>
          <a:p>
            <a:pPr marL="354965" indent="-342265">
              <a:buFont typeface="Courier New"/>
              <a:buChar char="o"/>
              <a:tabLst>
                <a:tab pos="354965" algn="l"/>
              </a:tabLst>
            </a:pPr>
            <a:r>
              <a:rPr sz="2400" dirty="0">
                <a:latin typeface="Calibri"/>
                <a:cs typeface="Calibri"/>
              </a:rPr>
              <a:t>It</a:t>
            </a:r>
            <a:r>
              <a:rPr sz="2400" spc="-4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difficult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form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goal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or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hypothesis.</a:t>
            </a:r>
            <a:endParaRPr sz="2400" dirty="0">
              <a:latin typeface="Calibri"/>
              <a:cs typeface="Calibri"/>
            </a:endParaRPr>
          </a:p>
          <a:p>
            <a:pPr>
              <a:spcBef>
                <a:spcPts val="10"/>
              </a:spcBef>
              <a:buFont typeface="Courier New"/>
              <a:buChar char="o"/>
            </a:pPr>
            <a:endParaRPr sz="2350" dirty="0">
              <a:latin typeface="Calibri"/>
              <a:cs typeface="Calibri"/>
            </a:endParaRPr>
          </a:p>
          <a:p>
            <a:pPr marL="12700">
              <a:lnSpc>
                <a:spcPts val="2655"/>
              </a:lnSpc>
            </a:pPr>
            <a:r>
              <a:rPr sz="2400" b="1" dirty="0">
                <a:latin typeface="Calibri"/>
                <a:cs typeface="Calibri"/>
              </a:rPr>
              <a:t>Goal-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Driven</a:t>
            </a:r>
            <a:r>
              <a:rPr sz="2400" b="1" spc="-2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Search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appropriate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25" dirty="0">
                <a:latin typeface="Calibri"/>
                <a:cs typeface="Calibri"/>
              </a:rPr>
              <a:t>if:</a:t>
            </a:r>
            <a:endParaRPr sz="2400" dirty="0">
              <a:latin typeface="Calibri"/>
              <a:cs typeface="Calibri"/>
            </a:endParaRPr>
          </a:p>
          <a:p>
            <a:pPr marL="355600" marR="384175" indent="-342900">
              <a:lnSpc>
                <a:spcPts val="2880"/>
              </a:lnSpc>
              <a:spcBef>
                <a:spcPts val="325"/>
              </a:spcBef>
              <a:buSzPct val="118750"/>
              <a:buFont typeface="Courier New"/>
              <a:buChar char="o"/>
              <a:tabLst>
                <a:tab pos="355600" algn="l"/>
              </a:tabLst>
            </a:pPr>
            <a:r>
              <a:rPr sz="2400" dirty="0">
                <a:latin typeface="Calibri"/>
                <a:cs typeface="Calibri"/>
              </a:rPr>
              <a:t>A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goal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given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in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problem statement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or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can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easily formulated.</a:t>
            </a:r>
            <a:endParaRPr sz="2400" dirty="0">
              <a:latin typeface="Calibri"/>
              <a:cs typeface="Calibri"/>
            </a:endParaRPr>
          </a:p>
          <a:p>
            <a:pPr marL="354965" indent="-342265">
              <a:lnSpc>
                <a:spcPts val="2605"/>
              </a:lnSpc>
              <a:buSzPct val="118750"/>
              <a:buFont typeface="Courier New"/>
              <a:buChar char="o"/>
              <a:tabLst>
                <a:tab pos="354965" algn="l"/>
              </a:tabLst>
            </a:pPr>
            <a:r>
              <a:rPr sz="2400" dirty="0">
                <a:latin typeface="Calibri"/>
                <a:cs typeface="Calibri"/>
              </a:rPr>
              <a:t>There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large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number of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rules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produce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new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facts.</a:t>
            </a:r>
            <a:endParaRPr sz="2400" dirty="0">
              <a:latin typeface="Calibri"/>
              <a:cs typeface="Calibri"/>
            </a:endParaRPr>
          </a:p>
          <a:p>
            <a:pPr marL="355600" marR="5080" indent="-342900">
              <a:lnSpc>
                <a:spcPts val="2900"/>
              </a:lnSpc>
              <a:spcBef>
                <a:spcPts val="259"/>
              </a:spcBef>
              <a:buSzPct val="118750"/>
              <a:buFont typeface="Courier New"/>
              <a:buChar char="o"/>
              <a:tabLst>
                <a:tab pos="355600" algn="l"/>
              </a:tabLst>
            </a:pPr>
            <a:r>
              <a:rPr sz="2400" dirty="0">
                <a:latin typeface="Calibri"/>
                <a:cs typeface="Calibri"/>
              </a:rPr>
              <a:t>Problem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data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are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not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given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but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acquired</a:t>
            </a:r>
            <a:r>
              <a:rPr sz="2400" spc="-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by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problem solver.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>
            <a:extLst>
              <a:ext uri="{FF2B5EF4-FFF2-40B4-BE49-F238E27FC236}">
                <a16:creationId xmlns:a16="http://schemas.microsoft.com/office/drawing/2014/main" id="{E80ADA8E-955C-D88C-CC4E-4BA6A3C640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6572250"/>
            <a:ext cx="55626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200"/>
              <a:t>Luger: Artificial Intelligence, 5</a:t>
            </a:r>
            <a:r>
              <a:rPr lang="en-GB" altLang="en-US" sz="1200" baseline="30000"/>
              <a:t>th</a:t>
            </a:r>
            <a:r>
              <a:rPr lang="en-GB" altLang="en-US" sz="1200"/>
              <a:t> edition. © Pearson Education Limited, 2005</a:t>
            </a:r>
          </a:p>
        </p:txBody>
      </p:sp>
      <p:pic>
        <p:nvPicPr>
          <p:cNvPr id="16387" name="Picture 3">
            <a:extLst>
              <a:ext uri="{FF2B5EF4-FFF2-40B4-BE49-F238E27FC236}">
                <a16:creationId xmlns:a16="http://schemas.microsoft.com/office/drawing/2014/main" id="{3E358EB4-99AF-5832-9CD1-355CDC67CA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227" y="2156692"/>
            <a:ext cx="6481763" cy="355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88" name="Text Box 4">
            <a:extLst>
              <a:ext uri="{FF2B5EF4-FFF2-40B4-BE49-F238E27FC236}">
                <a16:creationId xmlns:a16="http://schemas.microsoft.com/office/drawing/2014/main" id="{79DDA105-184B-3EBE-FE33-217B4A03BB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1260765"/>
            <a:ext cx="8229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000" dirty="0"/>
              <a:t>Fig 3.12	State space in which goal-directed search effectively prunes 	extraneous search paths.</a:t>
            </a:r>
          </a:p>
        </p:txBody>
      </p:sp>
      <p:sp>
        <p:nvSpPr>
          <p:cNvPr id="16389" name="Text Box 5">
            <a:extLst>
              <a:ext uri="{FF2B5EF4-FFF2-40B4-BE49-F238E27FC236}">
                <a16:creationId xmlns:a16="http://schemas.microsoft.com/office/drawing/2014/main" id="{5C60C92B-B55E-87A8-0B87-39CC4CA9D3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0" y="6583364"/>
            <a:ext cx="762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200"/>
              <a:t>14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55A19C-96F1-D444-4FF8-DF61DC5C95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4063" y="2538412"/>
            <a:ext cx="2344738" cy="17811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634FE51-080E-D238-45E9-91B2A37A6B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436" y="2486169"/>
            <a:ext cx="3648365" cy="2270558"/>
          </a:xfrm>
          <a:prstGeom prst="rect">
            <a:avLst/>
          </a:prstGeom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>
            <a:extLst>
              <a:ext uri="{FF2B5EF4-FFF2-40B4-BE49-F238E27FC236}">
                <a16:creationId xmlns:a16="http://schemas.microsoft.com/office/drawing/2014/main" id="{AAFAE351-40BF-4061-CAC5-E94BC0E125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4400" y="6572250"/>
            <a:ext cx="55626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200"/>
              <a:t>Luger: Artificial Intelligence, 5</a:t>
            </a:r>
            <a:r>
              <a:rPr lang="en-GB" altLang="en-US" sz="1200" baseline="30000"/>
              <a:t>th</a:t>
            </a:r>
            <a:r>
              <a:rPr lang="en-GB" altLang="en-US" sz="1200"/>
              <a:t> edition. © Pearson Education Limited, 2005</a:t>
            </a:r>
          </a:p>
        </p:txBody>
      </p:sp>
      <p:pic>
        <p:nvPicPr>
          <p:cNvPr id="17411" name="Picture 3">
            <a:extLst>
              <a:ext uri="{FF2B5EF4-FFF2-40B4-BE49-F238E27FC236}">
                <a16:creationId xmlns:a16="http://schemas.microsoft.com/office/drawing/2014/main" id="{69A362BC-AB24-49E3-51A0-BCE3A8A2D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2436" y="2320637"/>
            <a:ext cx="7010400" cy="3706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412" name="Text Box 4">
            <a:extLst>
              <a:ext uri="{FF2B5EF4-FFF2-40B4-BE49-F238E27FC236}">
                <a16:creationId xmlns:a16="http://schemas.microsoft.com/office/drawing/2014/main" id="{1D7A06F0-A2D7-F758-975B-C00A2C5824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727" y="1397169"/>
            <a:ext cx="81534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2000" dirty="0"/>
              <a:t>Fig 3.13	State space in which data-directed search prunes irrelevant data and 	their consequents and determines one of a number of possible goals.</a:t>
            </a:r>
          </a:p>
        </p:txBody>
      </p:sp>
      <p:sp>
        <p:nvSpPr>
          <p:cNvPr id="17413" name="Text Box 5">
            <a:extLst>
              <a:ext uri="{FF2B5EF4-FFF2-40B4-BE49-F238E27FC236}">
                <a16:creationId xmlns:a16="http://schemas.microsoft.com/office/drawing/2014/main" id="{D8B69F6A-5B40-73A5-ABDC-ECAD89974F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0" y="6583364"/>
            <a:ext cx="7620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200"/>
              <a:t>15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BCC1EC1-C6C9-B66A-B53A-2E05C7F8B8E3}"/>
              </a:ext>
            </a:extLst>
          </p:cNvPr>
          <p:cNvSpPr txBox="1"/>
          <p:nvPr/>
        </p:nvSpPr>
        <p:spPr>
          <a:xfrm>
            <a:off x="1136073" y="1921164"/>
            <a:ext cx="9060873" cy="4257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>
              <a:spcBef>
                <a:spcPts val="100"/>
              </a:spcBef>
              <a:tabLst>
                <a:tab pos="299085" algn="l"/>
              </a:tabLst>
            </a:pPr>
            <a:r>
              <a:rPr lang="en-US" sz="2800" b="1" spc="-35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        Solving</a:t>
            </a:r>
            <a:r>
              <a:rPr lang="en-US" sz="2800" b="1" spc="-55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800" b="1" spc="-35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problems</a:t>
            </a:r>
            <a:r>
              <a:rPr lang="en-US" sz="2800" b="1" spc="-85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8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by</a:t>
            </a:r>
            <a:r>
              <a:rPr lang="en-US" sz="2800" b="1" spc="-85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</a:t>
            </a:r>
            <a:r>
              <a:rPr lang="en-US" sz="2800" b="1" spc="-1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Searching</a:t>
            </a:r>
            <a:endParaRPr lang="en-US" sz="280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  <a:p>
            <a:pPr marL="469900" indent="-457200">
              <a:spcBef>
                <a:spcPts val="100"/>
              </a:spcBef>
              <a:buFont typeface="Wingdings" panose="05000000000000000000" pitchFamily="2" charset="2"/>
              <a:buChar char="§"/>
              <a:tabLst>
                <a:tab pos="299085" algn="l"/>
              </a:tabLst>
            </a:pPr>
            <a:r>
              <a:rPr lang="en-US" sz="2800" b="1" spc="-65" dirty="0">
                <a:latin typeface="Arial"/>
                <a:cs typeface="Arial"/>
              </a:rPr>
              <a:t>Types </a:t>
            </a:r>
            <a:r>
              <a:rPr lang="en-US" sz="2800" b="1" dirty="0">
                <a:latin typeface="Arial"/>
                <a:cs typeface="Arial"/>
              </a:rPr>
              <a:t>of</a:t>
            </a:r>
            <a:r>
              <a:rPr lang="en-US" sz="2800" b="1" spc="-80" dirty="0">
                <a:latin typeface="Arial"/>
                <a:cs typeface="Arial"/>
              </a:rPr>
              <a:t> </a:t>
            </a:r>
            <a:r>
              <a:rPr lang="en-US" sz="2800" b="1" spc="-10" dirty="0">
                <a:latin typeface="Arial"/>
                <a:cs typeface="Arial"/>
              </a:rPr>
              <a:t>agents.</a:t>
            </a:r>
            <a:endParaRPr lang="en-US" sz="2800" dirty="0">
              <a:latin typeface="Arial"/>
              <a:cs typeface="Arial"/>
            </a:endParaRPr>
          </a:p>
          <a:p>
            <a:pPr marL="469900" indent="-457200">
              <a:spcBef>
                <a:spcPts val="100"/>
              </a:spcBef>
              <a:buFont typeface="Wingdings" panose="05000000000000000000" pitchFamily="2" charset="2"/>
              <a:buChar char="§"/>
              <a:tabLst>
                <a:tab pos="299085" algn="l"/>
              </a:tabLst>
            </a:pPr>
            <a:r>
              <a:rPr lang="en-US" sz="2800" b="1" spc="-30" dirty="0">
                <a:latin typeface="Arial"/>
                <a:cs typeface="Arial"/>
              </a:rPr>
              <a:t>State</a:t>
            </a:r>
            <a:r>
              <a:rPr lang="en-US" sz="2800" b="1" spc="-80" dirty="0">
                <a:latin typeface="Arial"/>
                <a:cs typeface="Arial"/>
              </a:rPr>
              <a:t> </a:t>
            </a:r>
            <a:r>
              <a:rPr lang="en-US" sz="2800" b="1" spc="-30" dirty="0">
                <a:latin typeface="Arial"/>
                <a:cs typeface="Arial"/>
              </a:rPr>
              <a:t>Space</a:t>
            </a:r>
            <a:r>
              <a:rPr lang="en-US" sz="2800" b="1" spc="-80" dirty="0">
                <a:latin typeface="Arial"/>
                <a:cs typeface="Arial"/>
              </a:rPr>
              <a:t> </a:t>
            </a:r>
            <a:r>
              <a:rPr lang="en-US" sz="2800" b="1" spc="-10" dirty="0">
                <a:latin typeface="Arial"/>
                <a:cs typeface="Arial"/>
              </a:rPr>
              <a:t>Search.</a:t>
            </a:r>
            <a:endParaRPr lang="en-US" sz="2800" dirty="0">
              <a:latin typeface="Arial"/>
              <a:cs typeface="Arial"/>
            </a:endParaRPr>
          </a:p>
          <a:p>
            <a:pPr marL="469900" indent="-457200">
              <a:spcBef>
                <a:spcPts val="100"/>
              </a:spcBef>
              <a:buFont typeface="Wingdings" panose="05000000000000000000" pitchFamily="2" charset="2"/>
              <a:buChar char="§"/>
              <a:tabLst>
                <a:tab pos="299085" algn="l"/>
              </a:tabLst>
            </a:pPr>
            <a:r>
              <a:rPr lang="en-US" sz="2800" b="1" spc="-35" dirty="0">
                <a:latin typeface="Arial"/>
                <a:cs typeface="Arial"/>
              </a:rPr>
              <a:t>Heuristic</a:t>
            </a:r>
            <a:r>
              <a:rPr lang="en-US" sz="2800" b="1" spc="-80" dirty="0">
                <a:latin typeface="Arial"/>
                <a:cs typeface="Arial"/>
              </a:rPr>
              <a:t> </a:t>
            </a:r>
            <a:r>
              <a:rPr lang="en-US" sz="2800" b="1" spc="-10" dirty="0">
                <a:latin typeface="Arial"/>
                <a:cs typeface="Arial"/>
              </a:rPr>
              <a:t>Search.</a:t>
            </a:r>
            <a:endParaRPr lang="en-US" sz="3200" dirty="0"/>
          </a:p>
          <a:p>
            <a:pPr marL="469900" indent="-457200">
              <a:spcBef>
                <a:spcPts val="100"/>
              </a:spcBef>
              <a:buFont typeface="Wingdings" panose="05000000000000000000" pitchFamily="2" charset="2"/>
              <a:buChar char="§"/>
              <a:tabLst>
                <a:tab pos="299085" algn="l"/>
              </a:tabLst>
            </a:pPr>
            <a:r>
              <a:rPr lang="en-GB" altLang="en-US" sz="2800" b="1" spc="-30" dirty="0">
                <a:latin typeface="Arial"/>
                <a:cs typeface="Arial"/>
              </a:rPr>
              <a:t>Graph Theory.</a:t>
            </a:r>
          </a:p>
          <a:p>
            <a:pPr marL="469900" indent="-457200">
              <a:spcBef>
                <a:spcPts val="100"/>
              </a:spcBef>
              <a:buFont typeface="Wingdings" panose="05000000000000000000" pitchFamily="2" charset="2"/>
              <a:buChar char="§"/>
              <a:tabLst>
                <a:tab pos="299085" algn="l"/>
              </a:tabLst>
            </a:pPr>
            <a:r>
              <a:rPr lang="en-GB" altLang="en-US" sz="2800" b="1" spc="-30" dirty="0">
                <a:latin typeface="Arial"/>
                <a:cs typeface="Arial"/>
              </a:rPr>
              <a:t>Strategies for Space State Search.</a:t>
            </a:r>
          </a:p>
          <a:p>
            <a:pPr marL="469900" indent="-457200">
              <a:spcBef>
                <a:spcPts val="100"/>
              </a:spcBef>
              <a:buFont typeface="Wingdings" panose="05000000000000000000" pitchFamily="2" charset="2"/>
              <a:buChar char="§"/>
              <a:tabLst>
                <a:tab pos="299085" algn="l"/>
              </a:tabLst>
            </a:pPr>
            <a:r>
              <a:rPr lang="en-GB" altLang="en-US" sz="2800" b="1" spc="-30" dirty="0">
                <a:latin typeface="Arial"/>
                <a:cs typeface="Arial"/>
              </a:rPr>
              <a:t>Using Space State to Represent Reasoning</a:t>
            </a:r>
            <a:r>
              <a:rPr lang="en-GB" altLang="en-US" sz="3200" dirty="0"/>
              <a:t>.</a:t>
            </a:r>
          </a:p>
          <a:p>
            <a:pPr marL="469900" indent="-457200">
              <a:spcBef>
                <a:spcPts val="100"/>
              </a:spcBef>
              <a:buFont typeface="Wingdings" panose="05000000000000000000" pitchFamily="2" charset="2"/>
              <a:buChar char="§"/>
              <a:tabLst>
                <a:tab pos="299085" algn="l"/>
              </a:tabLst>
            </a:pPr>
            <a:r>
              <a:rPr lang="en-GB" altLang="en-US" sz="2800" b="1" spc="-30" dirty="0">
                <a:latin typeface="Arial"/>
                <a:cs typeface="Arial"/>
              </a:rPr>
              <a:t>Examples.</a:t>
            </a:r>
            <a:endParaRPr lang="en-US" altLang="en-US" sz="2800" b="1" spc="-30" dirty="0">
              <a:latin typeface="Arial"/>
              <a:cs typeface="Arial"/>
            </a:endParaRPr>
          </a:p>
          <a:p>
            <a:pPr marL="469900" indent="-457200">
              <a:spcBef>
                <a:spcPts val="100"/>
              </a:spcBef>
              <a:buFont typeface="Wingdings" panose="05000000000000000000" pitchFamily="2" charset="2"/>
              <a:buChar char="§"/>
              <a:tabLst>
                <a:tab pos="299085" algn="l"/>
              </a:tabLst>
            </a:pPr>
            <a:endParaRPr lang="en-GB" altLang="en-US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635752-C77D-EE9B-8E34-655605A0B895}"/>
              </a:ext>
            </a:extLst>
          </p:cNvPr>
          <p:cNvSpPr txBox="1"/>
          <p:nvPr/>
        </p:nvSpPr>
        <p:spPr>
          <a:xfrm>
            <a:off x="2567709" y="489527"/>
            <a:ext cx="325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  <a:latin typeface="Arial Black" panose="020B0A04020102020204" pitchFamily="34" charset="0"/>
              </a:rPr>
              <a:t>Summary </a:t>
            </a:r>
          </a:p>
        </p:txBody>
      </p:sp>
    </p:spTree>
    <p:extLst>
      <p:ext uri="{BB962C8B-B14F-4D97-AF65-F5344CB8AC3E}">
        <p14:creationId xmlns:p14="http://schemas.microsoft.com/office/powerpoint/2010/main" val="159491010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5097</TotalTime>
  <Words>2734</Words>
  <Application>Microsoft Office PowerPoint</Application>
  <PresentationFormat>Widescreen</PresentationFormat>
  <Paragraphs>345</Paragraphs>
  <Slides>45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4" baseType="lpstr">
      <vt:lpstr>Arial</vt:lpstr>
      <vt:lpstr>Arial Black</vt:lpstr>
      <vt:lpstr>Calibri</vt:lpstr>
      <vt:lpstr>Calibri Light</vt:lpstr>
      <vt:lpstr>Courier New</vt:lpstr>
      <vt:lpstr>Times New Roman</vt:lpstr>
      <vt:lpstr>Wingdings</vt:lpstr>
      <vt:lpstr>Wingdings 2</vt:lpstr>
      <vt:lpstr>Office Theme</vt:lpstr>
      <vt:lpstr>PowerPoint Presentation</vt:lpstr>
      <vt:lpstr>Outline</vt:lpstr>
      <vt:lpstr>PowerPoint Presentation</vt:lpstr>
      <vt:lpstr>PowerPoint Presentation</vt:lpstr>
      <vt:lpstr>PowerPoint Presentation</vt:lpstr>
      <vt:lpstr>Types  of  Agents</vt:lpstr>
      <vt:lpstr>State  Space  Search</vt:lpstr>
      <vt:lpstr>Example: Tic-Tac-Toe  Game</vt:lpstr>
      <vt:lpstr>PowerPoint Presentation</vt:lpstr>
      <vt:lpstr>How  human  beings  think?</vt:lpstr>
      <vt:lpstr>PowerPoint Presentation</vt:lpstr>
      <vt:lpstr>Heuristic  Search</vt:lpstr>
      <vt:lpstr>PowerPoint Presentation</vt:lpstr>
      <vt:lpstr>PowerPoint Presentation</vt:lpstr>
      <vt:lpstr>Search</vt:lpstr>
      <vt:lpstr>Search</vt:lpstr>
      <vt:lpstr>Search Problem Components</vt:lpstr>
      <vt:lpstr>PowerPoint Presentation</vt:lpstr>
      <vt:lpstr>Example: Romania</vt:lpstr>
      <vt:lpstr>State  Space Representation of  Problems</vt:lpstr>
      <vt:lpstr>State  Space</vt:lpstr>
      <vt:lpstr>State Space Graph Theory, Kônigsberg Bridges Problem, &amp; Euler Tour ..</vt:lpstr>
      <vt:lpstr>PowerPoint Presentation</vt:lpstr>
      <vt:lpstr>Graph Theory  Structures for State Space search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State  Space</vt:lpstr>
      <vt:lpstr>Example: Vacuum  World</vt:lpstr>
      <vt:lpstr>PowerPoint Presentation</vt:lpstr>
      <vt:lpstr>Example: The  8-puzzle</vt:lpstr>
      <vt:lpstr>Example: Tic-Tac-Toe</vt:lpstr>
      <vt:lpstr>PowerPoint Presentation</vt:lpstr>
      <vt:lpstr>Example: Traveling   Sales  person</vt:lpstr>
      <vt:lpstr>PowerPoint Presentation</vt:lpstr>
      <vt:lpstr>PowerPoint Presentation</vt:lpstr>
      <vt:lpstr>PowerPoint Presentation</vt:lpstr>
      <vt:lpstr>State  Space  Search  Strategies</vt:lpstr>
      <vt:lpstr>State Space Search Strategies.. Selecting Search Strategy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Prof. Lamiaa Fattouh</cp:lastModifiedBy>
  <cp:revision>36</cp:revision>
  <cp:lastPrinted>2023-10-17T08:04:02Z</cp:lastPrinted>
  <dcterms:created xsi:type="dcterms:W3CDTF">2023-04-29T09:08:23Z</dcterms:created>
  <dcterms:modified xsi:type="dcterms:W3CDTF">2023-10-20T09:55:48Z</dcterms:modified>
</cp:coreProperties>
</file>