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35"/>
  </p:notesMasterIdLst>
  <p:sldIdLst>
    <p:sldId id="480" r:id="rId3"/>
    <p:sldId id="724" r:id="rId4"/>
    <p:sldId id="811" r:id="rId5"/>
    <p:sldId id="812" r:id="rId6"/>
    <p:sldId id="813" r:id="rId7"/>
    <p:sldId id="814" r:id="rId8"/>
    <p:sldId id="815" r:id="rId9"/>
    <p:sldId id="816" r:id="rId10"/>
    <p:sldId id="817" r:id="rId11"/>
    <p:sldId id="818" r:id="rId12"/>
    <p:sldId id="819" r:id="rId13"/>
    <p:sldId id="820" r:id="rId14"/>
    <p:sldId id="821" r:id="rId15"/>
    <p:sldId id="822" r:id="rId16"/>
    <p:sldId id="823" r:id="rId17"/>
    <p:sldId id="824" r:id="rId18"/>
    <p:sldId id="825" r:id="rId19"/>
    <p:sldId id="826" r:id="rId20"/>
    <p:sldId id="828" r:id="rId21"/>
    <p:sldId id="827" r:id="rId22"/>
    <p:sldId id="829" r:id="rId23"/>
    <p:sldId id="830" r:id="rId24"/>
    <p:sldId id="831" r:id="rId25"/>
    <p:sldId id="832" r:id="rId26"/>
    <p:sldId id="833" r:id="rId27"/>
    <p:sldId id="834" r:id="rId28"/>
    <p:sldId id="836" r:id="rId29"/>
    <p:sldId id="837" r:id="rId30"/>
    <p:sldId id="835" r:id="rId31"/>
    <p:sldId id="838" r:id="rId32"/>
    <p:sldId id="839"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24"/>
            <p14:sldId id="811"/>
            <p14:sldId id="812"/>
            <p14:sldId id="813"/>
            <p14:sldId id="814"/>
            <p14:sldId id="815"/>
            <p14:sldId id="816"/>
            <p14:sldId id="817"/>
            <p14:sldId id="818"/>
            <p14:sldId id="819"/>
            <p14:sldId id="820"/>
            <p14:sldId id="821"/>
            <p14:sldId id="822"/>
            <p14:sldId id="823"/>
            <p14:sldId id="824"/>
            <p14:sldId id="825"/>
            <p14:sldId id="826"/>
            <p14:sldId id="828"/>
            <p14:sldId id="827"/>
            <p14:sldId id="829"/>
            <p14:sldId id="830"/>
            <p14:sldId id="831"/>
            <p14:sldId id="832"/>
            <p14:sldId id="833"/>
            <p14:sldId id="834"/>
            <p14:sldId id="836"/>
            <p14:sldId id="837"/>
            <p14:sldId id="835"/>
            <p14:sldId id="838"/>
            <p14:sldId id="8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110015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3262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9875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23831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12062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87229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27842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15515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6108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10483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74803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144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0126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6315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6743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2817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08536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55895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24854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41356961"/>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3</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Lecture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410675" y="2186159"/>
            <a:ext cx="7762875"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Origins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Representation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Enterprise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Levels of risk management sophistication</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Principles of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Implementing risk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Risk Management Planning</a:t>
            </a: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8584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153149" y="2186159"/>
            <a:ext cx="9952386"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Organizations realized that purchasing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insurance was insufficient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if there was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inadequate attention</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to the protection of property and people.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Insurance buyers therefore became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concerned with the quality of property protection</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standards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health and safety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product liability issues and other risk control concerns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This combined approach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 risk financing and risk control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developed in Europe during the 1970s and the concept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total cost of risk became important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this approach became established, it also became obvious that there were many risks facing organizations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were not insurable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tools and techniques of risk management were then applied to other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disciplines</a:t>
            </a: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60422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2513150" y="1819441"/>
            <a:ext cx="7762875"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Definitions of risk management </a:t>
            </a:r>
            <a:b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br>
            <a:endPar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graphicFrame>
        <p:nvGraphicFramePr>
          <p:cNvPr id="8" name="Table 7">
            <a:extLst>
              <a:ext uri="{FF2B5EF4-FFF2-40B4-BE49-F238E27FC236}">
                <a16:creationId xmlns:a16="http://schemas.microsoft.com/office/drawing/2014/main" id="{8D4F8FA7-A555-B922-D3D5-6C180D9C5F22}"/>
              </a:ext>
            </a:extLst>
          </p:cNvPr>
          <p:cNvGraphicFramePr>
            <a:graphicFrameLocks noGrp="1"/>
          </p:cNvGraphicFramePr>
          <p:nvPr>
            <p:extLst>
              <p:ext uri="{D42A27DB-BD31-4B8C-83A1-F6EECF244321}">
                <p14:modId xmlns:p14="http://schemas.microsoft.com/office/powerpoint/2010/main" val="157152793"/>
              </p:ext>
            </p:extLst>
          </p:nvPr>
        </p:nvGraphicFramePr>
        <p:xfrm>
          <a:off x="1522426" y="2518734"/>
          <a:ext cx="8996515" cy="3363292"/>
        </p:xfrm>
        <a:graphic>
          <a:graphicData uri="http://schemas.openxmlformats.org/drawingml/2006/table">
            <a:tbl>
              <a:tblPr firstRow="1" bandRow="1"/>
              <a:tblGrid>
                <a:gridCol w="1795041">
                  <a:extLst>
                    <a:ext uri="{9D8B030D-6E8A-4147-A177-3AD203B41FA5}">
                      <a16:colId xmlns:a16="http://schemas.microsoft.com/office/drawing/2014/main" val="20000"/>
                    </a:ext>
                  </a:extLst>
                </a:gridCol>
                <a:gridCol w="7201474">
                  <a:extLst>
                    <a:ext uri="{9D8B030D-6E8A-4147-A177-3AD203B41FA5}">
                      <a16:colId xmlns:a16="http://schemas.microsoft.com/office/drawing/2014/main" val="20001"/>
                    </a:ext>
                  </a:extLst>
                </a:gridCol>
              </a:tblGrid>
              <a:tr h="34333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800" b="1" kern="1200" dirty="0">
                          <a:solidFill>
                            <a:schemeClr val="lt1"/>
                          </a:solidFill>
                          <a:effectLst>
                            <a:outerShdw blurRad="38100" dist="38100" dir="2700000" algn="tl">
                              <a:srgbClr val="000000">
                                <a:alpha val="43137"/>
                              </a:srgbClr>
                            </a:outerShdw>
                          </a:effectLst>
                        </a:rPr>
                        <a:t>Organization</a:t>
                      </a:r>
                      <a:r>
                        <a:rPr lang="en-US" sz="1800" dirty="0">
                          <a:effectLst>
                            <a:outerShdw blurRad="38100" dist="38100" dir="2700000" algn="tl">
                              <a:srgbClr val="000000">
                                <a:alpha val="43137"/>
                              </a:srgbClr>
                            </a:outerShdw>
                          </a:effectLst>
                        </a:rPr>
                        <a:t> </a:t>
                      </a: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rgbClr val="A5A5A5"/>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en-US" sz="1800" b="1" kern="1200" dirty="0">
                          <a:solidFill>
                            <a:schemeClr val="lt1"/>
                          </a:solidFill>
                          <a:effectLst>
                            <a:outerShdw blurRad="38100" dist="38100" dir="2700000" algn="tl">
                              <a:srgbClr val="000000">
                                <a:alpha val="43137"/>
                              </a:srgbClr>
                            </a:outerShdw>
                          </a:effectLst>
                        </a:rPr>
                        <a:t>Definition of risk management</a:t>
                      </a:r>
                      <a:r>
                        <a:rPr lang="en-US" sz="1800" dirty="0">
                          <a:effectLst>
                            <a:outerShdw blurRad="38100" dist="38100" dir="2700000" algn="tl">
                              <a:srgbClr val="000000">
                                <a:alpha val="43137"/>
                              </a:srgbClr>
                            </a:outerShdw>
                          </a:effectLst>
                        </a:rPr>
                        <a:t> </a:t>
                      </a:r>
                    </a:p>
                  </a:txBody>
                  <a:tcPr>
                    <a:lnL>
                      <a:noFill/>
                    </a:lnL>
                    <a:lnR>
                      <a:noFill/>
                    </a:lnR>
                    <a:lnT w="254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solidFill>
                      <a:srgbClr val="A5A5A5"/>
                    </a:solidFill>
                  </a:tcPr>
                </a:tc>
                <a:extLst>
                  <a:ext uri="{0D108BD9-81ED-4DB2-BD59-A6C34878D82A}">
                    <a16:rowId xmlns:a16="http://schemas.microsoft.com/office/drawing/2014/main" val="10000"/>
                  </a:ext>
                </a:extLst>
              </a:tr>
              <a:tr h="7724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ISO Guide 73</a:t>
                      </a:r>
                      <a:br>
                        <a:rPr lang="en-US" sz="1600" b="0" kern="1200" dirty="0">
                          <a:solidFill>
                            <a:schemeClr val="dk1"/>
                          </a:solidFill>
                          <a:effectLst/>
                        </a:rPr>
                      </a:br>
                      <a:r>
                        <a:rPr lang="en-US" sz="1600" b="0" kern="1200" dirty="0">
                          <a:solidFill>
                            <a:schemeClr val="dk1"/>
                          </a:solidFill>
                          <a:effectLst/>
                        </a:rPr>
                        <a:t>BS 31100</a:t>
                      </a:r>
                      <a:r>
                        <a:rPr lang="en-US" sz="1600" dirty="0"/>
                        <a:t> </a:t>
                      </a:r>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Co-ordinated activities to direct and control an organization with regard to risk</a:t>
                      </a:r>
                      <a:r>
                        <a:rPr lang="en-US" sz="1600" dirty="0"/>
                        <a:t> </a:t>
                      </a:r>
                      <a:br>
                        <a:rPr lang="en-US" sz="1600" dirty="0"/>
                      </a:br>
                      <a:endParaRPr lang="en-US" sz="1600" dirty="0"/>
                    </a:p>
                  </a:txBody>
                  <a:tcPr>
                    <a:lnL>
                      <a:noFill/>
                    </a:lnL>
                    <a:lnR>
                      <a:noFill/>
                    </a:lnR>
                    <a:lnT w="25400" cmpd="sng">
                      <a:solidFill>
                        <a:sysClr val="windowText" lastClr="000000"/>
                      </a:solid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0001"/>
                  </a:ext>
                </a:extLst>
              </a:tr>
              <a:tr h="7724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Institute of Risk</a:t>
                      </a:r>
                      <a:br>
                        <a:rPr lang="en-US" sz="1600" b="0" kern="1200" dirty="0">
                          <a:solidFill>
                            <a:schemeClr val="dk1"/>
                          </a:solidFill>
                          <a:effectLst/>
                        </a:rPr>
                      </a:br>
                      <a:r>
                        <a:rPr lang="en-US" sz="1600" b="0" kern="1200" dirty="0">
                          <a:solidFill>
                            <a:schemeClr val="dk1"/>
                          </a:solidFill>
                          <a:effectLst/>
                        </a:rPr>
                        <a:t>Management (IRM)</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Process which aims to help organizations understand, evaluate and take action on all their risks with a view to increasing the probability of success and reducing the likelihood of failure</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77249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a:t>HM Treasury</a:t>
                      </a: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All the processes involved in identifying, assessing and judging risks, assigning ownership, taking actions to mitigate or anticipate them, and monitoring and reviewing progress</a:t>
                      </a:r>
                      <a:r>
                        <a:rPr lang="en-US" sz="1600" dirty="0"/>
                        <a:t> </a:t>
                      </a:r>
                    </a:p>
                  </a:txBody>
                  <a:tcPr>
                    <a:lnL>
                      <a:noFill/>
                    </a:lnL>
                    <a:lnR>
                      <a:noFill/>
                    </a:lnR>
                    <a:lnT>
                      <a:noFill/>
                    </a:lnT>
                    <a:lnB>
                      <a:noFill/>
                    </a:lnB>
                    <a:lnTlToBr w="12700" cmpd="sng">
                      <a:noFill/>
                      <a:prstDash val="solid"/>
                    </a:lnTlToBr>
                    <a:lnBlToTr w="12700" cmpd="sng">
                      <a:noFill/>
                      <a:prstDash val="solid"/>
                    </a:lnBlToTr>
                    <a:solidFill>
                      <a:sysClr val="windowText" lastClr="000000">
                        <a:tint val="20000"/>
                      </a:sysClr>
                    </a:solidFill>
                  </a:tcPr>
                </a:tc>
                <a:extLst>
                  <a:ext uri="{0D108BD9-81ED-4DB2-BD59-A6C34878D82A}">
                    <a16:rowId xmlns:a16="http://schemas.microsoft.com/office/drawing/2014/main" val="10003"/>
                  </a:ext>
                </a:extLst>
              </a:tr>
              <a:tr h="543606">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b="0" kern="1200" dirty="0">
                          <a:solidFill>
                            <a:schemeClr val="dk1"/>
                          </a:solidFill>
                          <a:effectLst/>
                        </a:rPr>
                        <a:t>London School of</a:t>
                      </a:r>
                      <a:br>
                        <a:rPr lang="en-US" sz="1600" b="0" kern="1200" dirty="0">
                          <a:solidFill>
                            <a:schemeClr val="dk1"/>
                          </a:solidFill>
                          <a:effectLst/>
                        </a:rPr>
                      </a:br>
                      <a:r>
                        <a:rPr lang="en-US" sz="1600" b="0" kern="1200" dirty="0">
                          <a:solidFill>
                            <a:schemeClr val="dk1"/>
                          </a:solidFill>
                          <a:effectLst/>
                        </a:rPr>
                        <a:t>Economics</a:t>
                      </a:r>
                      <a:r>
                        <a:rPr lang="en-US" sz="1600" dirty="0"/>
                        <a:t> </a:t>
                      </a: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a:t>Selection of those risks a business should take and those which should be avoided or mitigated, followed by action to avoid or reduce risk</a:t>
                      </a:r>
                    </a:p>
                  </a:txBody>
                  <a:tcPr>
                    <a:lnL>
                      <a:noFill/>
                    </a:lnL>
                    <a:lnR>
                      <a:noFill/>
                    </a:lnR>
                    <a:lnT>
                      <a:noFill/>
                    </a:lnT>
                    <a:lnB w="25400" cmpd="sng">
                      <a:solidFill>
                        <a:sysClr val="windowText" lastClr="000000"/>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978002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84555" y="2186159"/>
            <a:ext cx="8388995" cy="365277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Simple Representation of Risk Management: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management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has well-established stages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make up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risk management process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These stages build into valuable risk management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activities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each of which makes an important contribution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This basic explanation of the risk management process is referred to as </a:t>
            </a: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8Rs and 4Ts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hazard risk management. The activities associated with risk management </a:t>
            </a:r>
            <a:r>
              <a:rPr kumimoji="0" lang="en-US" sz="1800" b="0" i="0" u="none" strike="noStrike" kern="0" cap="none" spc="0" normalizeH="0" baseline="0" noProof="0" dirty="0">
                <a:ln>
                  <a:noFill/>
                </a:ln>
                <a:solidFill>
                  <a:srgbClr val="000000"/>
                </a:solidFill>
                <a:effectLst/>
                <a:uLnTx/>
                <a:uFillTx/>
                <a:latin typeface="SabonLTStd-Roman"/>
                <a:ea typeface="+mn-ea"/>
                <a:cs typeface="+mn-cs"/>
              </a:rPr>
              <a:t>are as follows:</a:t>
            </a: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72880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84555" y="2186159"/>
            <a:ext cx="8388995" cy="49804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Simple Representation of Risk Management: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graphicFrame>
        <p:nvGraphicFramePr>
          <p:cNvPr id="8" name="Table 7">
            <a:extLst>
              <a:ext uri="{FF2B5EF4-FFF2-40B4-BE49-F238E27FC236}">
                <a16:creationId xmlns:a16="http://schemas.microsoft.com/office/drawing/2014/main" id="{17C97B5B-7704-9716-A959-D017974AF8C3}"/>
              </a:ext>
            </a:extLst>
          </p:cNvPr>
          <p:cNvGraphicFramePr>
            <a:graphicFrameLocks noGrp="1"/>
          </p:cNvGraphicFramePr>
          <p:nvPr>
            <p:extLst>
              <p:ext uri="{D42A27DB-BD31-4B8C-83A1-F6EECF244321}">
                <p14:modId xmlns:p14="http://schemas.microsoft.com/office/powerpoint/2010/main" val="2280036061"/>
              </p:ext>
            </p:extLst>
          </p:nvPr>
        </p:nvGraphicFramePr>
        <p:xfrm>
          <a:off x="1644536" y="2684206"/>
          <a:ext cx="8876993" cy="3326761"/>
        </p:xfrm>
        <a:graphic>
          <a:graphicData uri="http://schemas.openxmlformats.org/drawingml/2006/table">
            <a:tbl>
              <a:tblPr firstRow="1" bandRow="1"/>
              <a:tblGrid>
                <a:gridCol w="4076684">
                  <a:extLst>
                    <a:ext uri="{9D8B030D-6E8A-4147-A177-3AD203B41FA5}">
                      <a16:colId xmlns:a16="http://schemas.microsoft.com/office/drawing/2014/main" val="20000"/>
                    </a:ext>
                  </a:extLst>
                </a:gridCol>
                <a:gridCol w="4800309">
                  <a:extLst>
                    <a:ext uri="{9D8B030D-6E8A-4147-A177-3AD203B41FA5}">
                      <a16:colId xmlns:a16="http://schemas.microsoft.com/office/drawing/2014/main" val="20001"/>
                    </a:ext>
                  </a:extLst>
                </a:gridCol>
              </a:tblGrid>
              <a:tr h="671954">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285750" indent="-285750">
                        <a:lnSpc>
                          <a:spcPct val="150000"/>
                        </a:lnSpc>
                        <a:buFont typeface="Wingdings" panose="05000000000000000000" pitchFamily="2" charset="2"/>
                        <a:buChar char="Ø"/>
                      </a:pPr>
                      <a:r>
                        <a:rPr lang="en-US" sz="2000" kern="1200" dirty="0">
                          <a:solidFill>
                            <a:schemeClr val="tx1"/>
                          </a:solidFill>
                          <a:latin typeface="Times New Roman" panose="02020603050405020304" pitchFamily="18" charset="0"/>
                          <a:ea typeface="+mn-ea"/>
                          <a:cs typeface="Times New Roman" panose="02020603050405020304" pitchFamily="18" charset="0"/>
                        </a:rPr>
                        <a:t>Recognition</a:t>
                      </a:r>
                      <a:r>
                        <a:rPr lang="en-US" sz="2000" dirty="0">
                          <a:solidFill>
                            <a:schemeClr val="tx1"/>
                          </a:solidFill>
                          <a:latin typeface="Times New Roman" panose="02020603050405020304" pitchFamily="18" charset="0"/>
                          <a:cs typeface="Times New Roman" panose="02020603050405020304" pitchFamily="18" charset="0"/>
                        </a:rPr>
                        <a:t> of risks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285750" indent="-285750">
                        <a:lnSpc>
                          <a:spcPct val="150000"/>
                        </a:lnSpc>
                        <a:buFont typeface="Wingdings" panose="05000000000000000000" pitchFamily="2" charset="2"/>
                        <a:buChar char="Ø"/>
                      </a:pPr>
                      <a:r>
                        <a:rPr lang="en-US" sz="2000" dirty="0">
                          <a:solidFill>
                            <a:schemeClr val="tx1"/>
                          </a:solidFill>
                          <a:latin typeface="Times New Roman" panose="02020603050405020304" pitchFamily="18" charset="0"/>
                          <a:cs typeface="Times New Roman" panose="02020603050405020304" pitchFamily="18" charset="0"/>
                        </a:rPr>
                        <a:t>Rating of risks;</a:t>
                      </a:r>
                      <a:endParaRPr lang="en-US" sz="2000" dirty="0">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129405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Ranking against risk criteria</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Responding to significant risks; </a:t>
                      </a:r>
                    </a:p>
                    <a:p>
                      <a:pPr marL="0" indent="0">
                        <a:lnSpc>
                          <a:spcPct val="150000"/>
                        </a:lnSpc>
                        <a:buFont typeface="Wingdings" panose="05000000000000000000" pitchFamily="2" charset="2"/>
                        <a:buNone/>
                      </a:pPr>
                      <a:r>
                        <a:rPr lang="en-US" sz="2000" b="1" dirty="0">
                          <a:solidFill>
                            <a:srgbClr val="FF0000"/>
                          </a:solidFill>
                          <a:latin typeface="Times New Roman" panose="02020603050405020304" pitchFamily="18" charset="0"/>
                          <a:cs typeface="Times New Roman" panose="02020603050405020304" pitchFamily="18" charset="0"/>
                        </a:rPr>
                        <a:t>(Tolerate – Treat – Transfer – Terminate)</a:t>
                      </a:r>
                      <a:endParaRPr lang="en-US" sz="2000" dirty="0">
                        <a:solidFill>
                          <a:srgbClr val="FF0000"/>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8037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Resourcing controls;</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Reaction (and event) planning;</a:t>
                      </a:r>
                      <a:endParaRPr lang="en-US" sz="2000" dirty="0">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68037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Reporting of risk performance</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285750" indent="-285750">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Reviewing the risk management system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91774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784555" y="2186159"/>
            <a:ext cx="8388995" cy="37364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Recognition of risks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The first step is identifying the risks and their nature and the potential circumstance that could come from the risk.</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Rating of risks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risk needs to be evaluated based of the magnitude and likelihood of it occurring so the full risk profile is understood.</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Ranking against risk criteria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risk then must be ranked based on the level of risk it has compared to the risk criteria/appetite of the organization.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95505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001508" y="2186159"/>
            <a:ext cx="10500852" cy="37364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Responding to significant risks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 organization must respond appropriately and make decisions on what action to take by either tolerating, treating, transferring, or terminating the risk.</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Resourcing controls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This involves making arrangements to introduce and sustain control activities to work against the risk.</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Reaction planning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Also called event management, this includes disaster recovery if the worst case scenario occurs or business continuity planning.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29414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156973"/>
            <a:ext cx="8743925" cy="37364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Reporting of risk performance -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risk should be monitored for risk performance/actions and communicating on risk issues by the risk architecture of the organization.</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Reviewing the risk management system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risk must be reviewed including an internal audit procedure or arrangements to review and update the risk architecture, strategy, and protocols.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94794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Tolerate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choose to tolerate a risk, and essentially do nothing about it, if it is decided the risk does not need further attention.</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Treat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treat a risk by making and following a treatment plan to lower the chances of the risk. An example of a flooding risk to a house would be to make a retaining wall to lower the risk of flooding.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The 4Ts: Typically seen as part of the Responding area of the 8Rs</a:t>
            </a:r>
          </a:p>
        </p:txBody>
      </p:sp>
    </p:spTree>
    <p:extLst>
      <p:ext uri="{BB962C8B-B14F-4D97-AF65-F5344CB8AC3E}">
        <p14:creationId xmlns:p14="http://schemas.microsoft.com/office/powerpoint/2010/main" val="885592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Transfer</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transfer the risk to someone else, like insurance or a third party, to lower the personal risk of the event.</a:t>
            </a:r>
          </a:p>
          <a:p>
            <a:pPr marL="285750" marR="0" lvl="0" indent="-285750" algn="l"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Terminate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 An organization can terminate a risk by removing any attachment to the risk. Again, an example over the risk of a house flooding would be to move to a house that has no risk of flooding, thus terminating the risk.</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The 4Ts: Typically seen as part of the Responding area of the 8Rs</a:t>
            </a:r>
          </a:p>
        </p:txBody>
      </p:sp>
    </p:spTree>
    <p:extLst>
      <p:ext uri="{BB962C8B-B14F-4D97-AF65-F5344CB8AC3E}">
        <p14:creationId xmlns:p14="http://schemas.microsoft.com/office/powerpoint/2010/main" val="1098650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FB022A86-58A5-9639-1257-D2AF5990154F}"/>
              </a:ext>
            </a:extLst>
          </p:cNvPr>
          <p:cNvPicPr>
            <a:picLocks noChangeAspect="1"/>
          </p:cNvPicPr>
          <p:nvPr/>
        </p:nvPicPr>
        <p:blipFill>
          <a:blip r:embed="rId3"/>
          <a:stretch>
            <a:fillRect/>
          </a:stretch>
        </p:blipFill>
        <p:spPr>
          <a:xfrm>
            <a:off x="2871304" y="1850462"/>
            <a:ext cx="7091455" cy="4069976"/>
          </a:xfrm>
          <a:prstGeom prst="rect">
            <a:avLst/>
          </a:prstGeom>
        </p:spPr>
      </p:pic>
    </p:spTree>
    <p:extLst>
      <p:ext uri="{BB962C8B-B14F-4D97-AF65-F5344CB8AC3E}">
        <p14:creationId xmlns:p14="http://schemas.microsoft.com/office/powerpoint/2010/main" val="3264495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78730D2D-508B-1294-AAD9-1855CBC66671}"/>
              </a:ext>
            </a:extLst>
          </p:cNvPr>
          <p:cNvPicPr>
            <a:picLocks noChangeAspect="1"/>
          </p:cNvPicPr>
          <p:nvPr/>
        </p:nvPicPr>
        <p:blipFill>
          <a:blip r:embed="rId3"/>
          <a:stretch>
            <a:fillRect/>
          </a:stretch>
        </p:blipFill>
        <p:spPr>
          <a:xfrm>
            <a:off x="3339409" y="1856972"/>
            <a:ext cx="6339441" cy="4056956"/>
          </a:xfrm>
          <a:prstGeom prst="rect">
            <a:avLst/>
          </a:prstGeom>
        </p:spPr>
      </p:pic>
    </p:spTree>
    <p:extLst>
      <p:ext uri="{BB962C8B-B14F-4D97-AF65-F5344CB8AC3E}">
        <p14:creationId xmlns:p14="http://schemas.microsoft.com/office/powerpoint/2010/main" val="11578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first, an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organization may be unaware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legal and contractual obligations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that it faces. In that case, it will be necessary to </a:t>
            </a: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inform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the organization of its obligations in relation to the risk.</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Risk identification stage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2681413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the level of sophistication develops, the organization will become aware of the need to comply with obligations and the more general need for improved risk management. Once it is aware of obligations, there will be a need for the organization to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reform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 response to the hazard risks.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Risk Treatment or mitigation stage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3688163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the organization  responds to the risk, it will seek to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conform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to </a:t>
            </a: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appropriate risk control standards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(Insuring </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adherence and commitment to the controls adopted )</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Or the organization will comply to the regulations levied from the authorities.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4249852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After this stage, the organization may realize that there are benefits to be obtained from the risk. The organization will then have the ability to </a:t>
            </a:r>
            <a:r>
              <a:rPr kumimoji="0" lang="en-US" sz="20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perform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view the risk as an opportunity risk, as illustrated in next Figure.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 proactive approach that convert the threats to opportunities.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324712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227F6679-D88F-D35B-4CC6-9BEFB036033D}"/>
              </a:ext>
            </a:extLst>
          </p:cNvPr>
          <p:cNvPicPr>
            <a:picLocks noChangeAspect="1"/>
          </p:cNvPicPr>
          <p:nvPr/>
        </p:nvPicPr>
        <p:blipFill>
          <a:blip r:embed="rId3"/>
          <a:stretch>
            <a:fillRect/>
          </a:stretch>
        </p:blipFill>
        <p:spPr>
          <a:xfrm>
            <a:off x="3491316" y="1850451"/>
            <a:ext cx="5549445" cy="3988480"/>
          </a:xfrm>
          <a:prstGeom prst="rect">
            <a:avLst/>
          </a:prstGeom>
        </p:spPr>
      </p:pic>
    </p:spTree>
    <p:extLst>
      <p:ext uri="{BB962C8B-B14F-4D97-AF65-F5344CB8AC3E}">
        <p14:creationId xmlns:p14="http://schemas.microsoft.com/office/powerpoint/2010/main" val="182814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FA18C84-9B3F-56E0-5AB8-0A13E2EC8F1F}"/>
              </a:ext>
            </a:extLst>
          </p:cNvPr>
          <p:cNvPicPr>
            <a:picLocks noChangeAspect="1"/>
          </p:cNvPicPr>
          <p:nvPr/>
        </p:nvPicPr>
        <p:blipFill>
          <a:blip r:embed="rId3"/>
          <a:stretch>
            <a:fillRect/>
          </a:stretch>
        </p:blipFill>
        <p:spPr>
          <a:xfrm>
            <a:off x="2924874" y="1857012"/>
            <a:ext cx="5773777" cy="4056875"/>
          </a:xfrm>
          <a:prstGeom prst="rect">
            <a:avLst/>
          </a:prstGeom>
        </p:spPr>
      </p:pic>
    </p:spTree>
    <p:extLst>
      <p:ext uri="{BB962C8B-B14F-4D97-AF65-F5344CB8AC3E}">
        <p14:creationId xmlns:p14="http://schemas.microsoft.com/office/powerpoint/2010/main" val="2166201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828800" y="2834659"/>
            <a:ext cx="9099755" cy="308794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Although 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four levels of risk management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sophistication represent an improved approach to risk management, there is a danger that organizations will become obsessed with risk management to the point that important decisions are not taken.</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this point, it may be said that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too much attention and concern about risk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risk management will cause the organization to </a:t>
            </a:r>
            <a:r>
              <a:rPr kumimoji="0" lang="en-US" sz="2000" b="1" i="0" u="sng"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deform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its operations.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3673143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605501" y="2307137"/>
            <a:ext cx="9099755" cy="361546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 summary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unaware of obligations – INFORM;</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awareness of non-compliance – REFORM;</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actions to ensure compliance – CONFORM;   </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achieve business opportunities – PERFORM;</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inactivity caused by obsession – DEFORM    </a:t>
            </a:r>
          </a:p>
          <a:p>
            <a:pPr marL="342900" marR="0" lvl="0" indent="-34290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20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2513150" y="1879321"/>
            <a:ext cx="8336891"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4230290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Scope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1472970" y="2834659"/>
            <a:ext cx="9099755" cy="232309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the level of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sophistication increases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risk management professionals become aware of the alternative approaches to risk management, they should value the contribution that can be made by other approaches.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Levels of risk management sophistication:</a:t>
            </a:r>
          </a:p>
        </p:txBody>
      </p:sp>
    </p:spTree>
    <p:extLst>
      <p:ext uri="{BB962C8B-B14F-4D97-AF65-F5344CB8AC3E}">
        <p14:creationId xmlns:p14="http://schemas.microsoft.com/office/powerpoint/2010/main" val="260015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11147" y="2162757"/>
            <a:ext cx="10369705" cy="371906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suggested that a successful risk management initiative (and framework) will be:</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roportionate to the level of risk within the organization;</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ligned with other business activities;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omprehensive, systematic and structured;</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mbedded within business procedures and protocols;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ynamic, iterative and responsive to change.</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provides the acronym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PACED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and provides a very good set of principles that are the foundations of a successful approach to risk management within any organization. </a:t>
            </a: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2599434" y="1802392"/>
            <a:ext cx="8378388"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Principles of risk management:</a:t>
            </a:r>
          </a:p>
        </p:txBody>
      </p:sp>
    </p:spTree>
    <p:extLst>
      <p:ext uri="{BB962C8B-B14F-4D97-AF65-F5344CB8AC3E}">
        <p14:creationId xmlns:p14="http://schemas.microsoft.com/office/powerpoint/2010/main" val="1235279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9FF77F7-2348-2264-9B4C-69D0804F8629}"/>
              </a:ext>
            </a:extLst>
          </p:cNvPr>
          <p:cNvPicPr>
            <a:picLocks noChangeAspect="1"/>
          </p:cNvPicPr>
          <p:nvPr/>
        </p:nvPicPr>
        <p:blipFill>
          <a:blip r:embed="rId3"/>
          <a:stretch>
            <a:fillRect/>
          </a:stretch>
        </p:blipFill>
        <p:spPr>
          <a:xfrm>
            <a:off x="2871304" y="1897227"/>
            <a:ext cx="6807546" cy="4077452"/>
          </a:xfrm>
          <a:prstGeom prst="rect">
            <a:avLst/>
          </a:prstGeom>
        </p:spPr>
      </p:pic>
    </p:spTree>
    <p:extLst>
      <p:ext uri="{BB962C8B-B14F-4D97-AF65-F5344CB8AC3E}">
        <p14:creationId xmlns:p14="http://schemas.microsoft.com/office/powerpoint/2010/main" val="3916164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42308" y="2834659"/>
            <a:ext cx="10369705" cy="2577999"/>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andatory obligations placed on the organization;</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ssurance regarding the management of significant risks;</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ecisions that pay full regard to risk considerations;</a:t>
            </a:r>
          </a:p>
          <a:p>
            <a:pPr marL="342900" marR="0" lvl="0" indent="-342900" algn="just" defTabSz="914400" rtl="0" eaLnBrk="1" fontAlgn="auto" latinLnBrk="0" hangingPunct="1">
              <a:lnSpc>
                <a:spcPct val="200000"/>
              </a:lnSpc>
              <a:spcBef>
                <a:spcPts val="0"/>
              </a:spcBef>
              <a:spcAft>
                <a:spcPts val="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ffective and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fficient core processes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What it should deliver by risk management</a:t>
            </a:r>
          </a:p>
        </p:txBody>
      </p:sp>
    </p:spTree>
    <p:extLst>
      <p:ext uri="{BB962C8B-B14F-4D97-AF65-F5344CB8AC3E}">
        <p14:creationId xmlns:p14="http://schemas.microsoft.com/office/powerpoint/2010/main" val="2117767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9">
            <a:extLst>
              <a:ext uri="{FF2B5EF4-FFF2-40B4-BE49-F238E27FC236}">
                <a16:creationId xmlns:a16="http://schemas.microsoft.com/office/drawing/2014/main" id="{E469AEB9-5B4B-FEC3-188F-B8858C6D4188}"/>
              </a:ext>
            </a:extLst>
          </p:cNvPr>
          <p:cNvGraphicFramePr>
            <a:graphicFrameLocks noGrp="1"/>
          </p:cNvGraphicFramePr>
          <p:nvPr>
            <p:extLst>
              <p:ext uri="{D42A27DB-BD31-4B8C-83A1-F6EECF244321}">
                <p14:modId xmlns:p14="http://schemas.microsoft.com/office/powerpoint/2010/main" val="3687146239"/>
              </p:ext>
            </p:extLst>
          </p:nvPr>
        </p:nvGraphicFramePr>
        <p:xfrm>
          <a:off x="1974688" y="2191396"/>
          <a:ext cx="8856732" cy="3647535"/>
        </p:xfrm>
        <a:graphic>
          <a:graphicData uri="http://schemas.openxmlformats.org/drawingml/2006/table">
            <a:tbl>
              <a:tblPr firstRow="1" bandRow="1"/>
              <a:tblGrid>
                <a:gridCol w="1624473">
                  <a:extLst>
                    <a:ext uri="{9D8B030D-6E8A-4147-A177-3AD203B41FA5}">
                      <a16:colId xmlns:a16="http://schemas.microsoft.com/office/drawing/2014/main" val="20000"/>
                    </a:ext>
                  </a:extLst>
                </a:gridCol>
                <a:gridCol w="7232259">
                  <a:extLst>
                    <a:ext uri="{9D8B030D-6E8A-4147-A177-3AD203B41FA5}">
                      <a16:colId xmlns:a16="http://schemas.microsoft.com/office/drawing/2014/main" val="20001"/>
                    </a:ext>
                  </a:extLst>
                </a:gridCol>
              </a:tblGrid>
              <a:tr h="416861">
                <a:tc>
                  <a:txBody>
                    <a:bodyPr/>
                    <a:lstStyle>
                      <a:lvl1pPr marL="0" algn="l" defTabSz="914400" rtl="0" eaLnBrk="1" latinLnBrk="0" hangingPunct="1">
                        <a:defRPr sz="1800" b="1" kern="1200">
                          <a:solidFill>
                            <a:schemeClr val="tx1"/>
                          </a:solidFill>
                          <a:latin typeface="Calibri" panose="020F0502020204030204"/>
                        </a:defRPr>
                      </a:lvl1pPr>
                      <a:lvl2pPr marL="457200" algn="l" defTabSz="914400" rtl="0" eaLnBrk="1" latinLnBrk="0" hangingPunct="1">
                        <a:defRPr sz="1800" b="1" kern="1200">
                          <a:solidFill>
                            <a:schemeClr val="tx1"/>
                          </a:solidFill>
                          <a:latin typeface="Calibri" panose="020F0502020204030204"/>
                        </a:defRPr>
                      </a:lvl2pPr>
                      <a:lvl3pPr marL="914400" algn="l" defTabSz="914400" rtl="0" eaLnBrk="1" latinLnBrk="0" hangingPunct="1">
                        <a:defRPr sz="1800" b="1" kern="1200">
                          <a:solidFill>
                            <a:schemeClr val="tx1"/>
                          </a:solidFill>
                          <a:latin typeface="Calibri" panose="020F0502020204030204"/>
                        </a:defRPr>
                      </a:lvl3pPr>
                      <a:lvl4pPr marL="1371600" algn="l" defTabSz="914400" rtl="0" eaLnBrk="1" latinLnBrk="0" hangingPunct="1">
                        <a:defRPr sz="1800" b="1" kern="1200">
                          <a:solidFill>
                            <a:schemeClr val="tx1"/>
                          </a:solidFill>
                          <a:latin typeface="Calibri" panose="020F0502020204030204"/>
                        </a:defRPr>
                      </a:lvl4pPr>
                      <a:lvl5pPr marL="1828800" algn="l" defTabSz="914400" rtl="0" eaLnBrk="1" latinLnBrk="0" hangingPunct="1">
                        <a:defRPr sz="1800" b="1" kern="1200">
                          <a:solidFill>
                            <a:schemeClr val="tx1"/>
                          </a:solidFill>
                          <a:latin typeface="Calibri" panose="020F0502020204030204"/>
                        </a:defRPr>
                      </a:lvl5pPr>
                      <a:lvl6pPr marL="2286000" algn="l" defTabSz="914400" rtl="0" eaLnBrk="1" latinLnBrk="0" hangingPunct="1">
                        <a:defRPr sz="1800" b="1" kern="1200">
                          <a:solidFill>
                            <a:schemeClr val="tx1"/>
                          </a:solidFill>
                          <a:latin typeface="Calibri" panose="020F0502020204030204"/>
                        </a:defRPr>
                      </a:lvl6pPr>
                      <a:lvl7pPr marL="2743200" algn="l" defTabSz="914400" rtl="0" eaLnBrk="1" latinLnBrk="0" hangingPunct="1">
                        <a:defRPr sz="1800" b="1" kern="1200">
                          <a:solidFill>
                            <a:schemeClr val="tx1"/>
                          </a:solidFill>
                          <a:latin typeface="Calibri" panose="020F0502020204030204"/>
                        </a:defRPr>
                      </a:lvl7pPr>
                      <a:lvl8pPr marL="3200400" algn="l" defTabSz="914400" rtl="0" eaLnBrk="1" latinLnBrk="0" hangingPunct="1">
                        <a:defRPr sz="1800" b="1" kern="1200">
                          <a:solidFill>
                            <a:schemeClr val="tx1"/>
                          </a:solidFill>
                          <a:latin typeface="Calibri" panose="020F0502020204030204"/>
                        </a:defRPr>
                      </a:lvl8pPr>
                      <a:lvl9pPr marL="3657600" algn="l" defTabSz="914400" rtl="0" eaLnBrk="1" latinLnBrk="0" hangingPunct="1">
                        <a:defRPr sz="1800" b="1" kern="1200">
                          <a:solidFill>
                            <a:schemeClr val="tx1"/>
                          </a:solidFill>
                          <a:latin typeface="Calibri" panose="020F0502020204030204"/>
                        </a:defRPr>
                      </a:lvl9pPr>
                    </a:lstStyle>
                    <a:p>
                      <a:r>
                        <a:rPr lang="en-US" sz="1800" b="1" kern="1200" dirty="0">
                          <a:solidFill>
                            <a:schemeClr val="dk1"/>
                          </a:solidFill>
                          <a:effectLst/>
                        </a:rPr>
                        <a:t>Objective</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tx1"/>
                          </a:solidFill>
                          <a:latin typeface="Calibri" panose="020F0502020204030204"/>
                        </a:defRPr>
                      </a:lvl1pPr>
                      <a:lvl2pPr marL="457200" algn="l" defTabSz="914400" rtl="0" eaLnBrk="1" latinLnBrk="0" hangingPunct="1">
                        <a:defRPr sz="1800" b="1" kern="1200">
                          <a:solidFill>
                            <a:schemeClr val="tx1"/>
                          </a:solidFill>
                          <a:latin typeface="Calibri" panose="020F0502020204030204"/>
                        </a:defRPr>
                      </a:lvl2pPr>
                      <a:lvl3pPr marL="914400" algn="l" defTabSz="914400" rtl="0" eaLnBrk="1" latinLnBrk="0" hangingPunct="1">
                        <a:defRPr sz="1800" b="1" kern="1200">
                          <a:solidFill>
                            <a:schemeClr val="tx1"/>
                          </a:solidFill>
                          <a:latin typeface="Calibri" panose="020F0502020204030204"/>
                        </a:defRPr>
                      </a:lvl3pPr>
                      <a:lvl4pPr marL="1371600" algn="l" defTabSz="914400" rtl="0" eaLnBrk="1" latinLnBrk="0" hangingPunct="1">
                        <a:defRPr sz="1800" b="1" kern="1200">
                          <a:solidFill>
                            <a:schemeClr val="tx1"/>
                          </a:solidFill>
                          <a:latin typeface="Calibri" panose="020F0502020204030204"/>
                        </a:defRPr>
                      </a:lvl4pPr>
                      <a:lvl5pPr marL="1828800" algn="l" defTabSz="914400" rtl="0" eaLnBrk="1" latinLnBrk="0" hangingPunct="1">
                        <a:defRPr sz="1800" b="1" kern="1200">
                          <a:solidFill>
                            <a:schemeClr val="tx1"/>
                          </a:solidFill>
                          <a:latin typeface="Calibri" panose="020F0502020204030204"/>
                        </a:defRPr>
                      </a:lvl5pPr>
                      <a:lvl6pPr marL="2286000" algn="l" defTabSz="914400" rtl="0" eaLnBrk="1" latinLnBrk="0" hangingPunct="1">
                        <a:defRPr sz="1800" b="1" kern="1200">
                          <a:solidFill>
                            <a:schemeClr val="tx1"/>
                          </a:solidFill>
                          <a:latin typeface="Calibri" panose="020F0502020204030204"/>
                        </a:defRPr>
                      </a:lvl6pPr>
                      <a:lvl7pPr marL="2743200" algn="l" defTabSz="914400" rtl="0" eaLnBrk="1" latinLnBrk="0" hangingPunct="1">
                        <a:defRPr sz="1800" b="1" kern="1200">
                          <a:solidFill>
                            <a:schemeClr val="tx1"/>
                          </a:solidFill>
                          <a:latin typeface="Calibri" panose="020F0502020204030204"/>
                        </a:defRPr>
                      </a:lvl7pPr>
                      <a:lvl8pPr marL="3200400" algn="l" defTabSz="914400" rtl="0" eaLnBrk="1" latinLnBrk="0" hangingPunct="1">
                        <a:defRPr sz="1800" b="1" kern="1200">
                          <a:solidFill>
                            <a:schemeClr val="tx1"/>
                          </a:solidFill>
                          <a:latin typeface="Calibri" panose="020F0502020204030204"/>
                        </a:defRPr>
                      </a:lvl8pPr>
                      <a:lvl9pPr marL="3657600" algn="l" defTabSz="914400" rtl="0" eaLnBrk="1" latinLnBrk="0" hangingPunct="1">
                        <a:defRPr sz="1800" b="1" kern="1200">
                          <a:solidFill>
                            <a:schemeClr val="tx1"/>
                          </a:solidFill>
                          <a:latin typeface="Calibri" panose="020F0502020204030204"/>
                        </a:defRPr>
                      </a:lvl9pPr>
                    </a:lstStyle>
                    <a:p>
                      <a:r>
                        <a:rPr lang="en-US" sz="1800" b="1" kern="1200" dirty="0">
                          <a:solidFill>
                            <a:schemeClr val="dk1"/>
                          </a:solidFill>
                          <a:effectLst/>
                        </a:rPr>
                        <a:t>Description</a:t>
                      </a:r>
                      <a:endParaRPr lang="en-US" dirty="0"/>
                    </a:p>
                  </a:txBody>
                  <a:tcPr>
                    <a:lnL w="12700" cmpd="sng">
                      <a:solidFill>
                        <a:sysClr val="windowText" lastClr="000000"/>
                      </a:solidFill>
                    </a:lnL>
                    <a:lnR w="12700" cmpd="sng">
                      <a:solidFill>
                        <a:sysClr val="windowText" lastClr="000000"/>
                      </a:solidFill>
                    </a:lnR>
                    <a:lnT w="12700" cmpd="sng">
                      <a:solidFill>
                        <a:sysClr val="windowText" lastClr="000000"/>
                      </a:solidFill>
                    </a:lnT>
                    <a:lnB w="254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2950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Mandatory</a:t>
                      </a:r>
                    </a:p>
                  </a:txBody>
                  <a:tcPr>
                    <a:lnL w="12700" cmpd="sng">
                      <a:solidFill>
                        <a:sysClr val="windowText" lastClr="000000"/>
                      </a:solidFill>
                    </a:lnL>
                    <a:lnR w="12700" cmpd="sng">
                      <a:solidFill>
                        <a:sysClr val="windowText" lastClr="000000"/>
                      </a:solidFill>
                    </a:lnR>
                    <a:lnT w="254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sz="1800" b="0" kern="1200" dirty="0">
                          <a:solidFill>
                            <a:schemeClr val="dk1"/>
                          </a:solidFill>
                          <a:effectLst/>
                        </a:rPr>
                        <a:t>The basic objective for any risk management initiative is to ensure conformity with applicable rules, regulations and mandatory obligations.</a:t>
                      </a:r>
                      <a:endParaRPr lang="en-US" dirty="0"/>
                    </a:p>
                  </a:txBody>
                  <a:tcPr>
                    <a:lnL w="12700" cmpd="sng">
                      <a:solidFill>
                        <a:sysClr val="windowText" lastClr="000000"/>
                      </a:solidFill>
                    </a:lnL>
                    <a:lnR w="12700" cmpd="sng">
                      <a:solidFill>
                        <a:sysClr val="windowText" lastClr="000000"/>
                      </a:solidFill>
                    </a:lnR>
                    <a:lnT w="254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extLst>
                  <a:ext uri="{0D108BD9-81ED-4DB2-BD59-A6C34878D82A}">
                    <a16:rowId xmlns:a16="http://schemas.microsoft.com/office/drawing/2014/main" val="10001"/>
                  </a:ext>
                </a:extLst>
              </a:tr>
              <a:tr h="72950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Assurance</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The board and audit committee of an organization will require assurance that risk management and internal control activities comply with </a:t>
                      </a:r>
                      <a:r>
                        <a:rPr lang="en-US" b="1" dirty="0"/>
                        <a:t>PACED</a:t>
                      </a:r>
                      <a:r>
                        <a:rPr lang="en-US" dirty="0"/>
                        <a:t>.</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72950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Decision making </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Risk management activities should ensure that appropriate risk-based information is available to support decision making.</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solidFill>
                      <a:sysClr val="windowText" lastClr="000000">
                        <a:alpha val="20000"/>
                      </a:sysClr>
                    </a:solidFill>
                  </a:tcPr>
                </a:tc>
                <a:extLst>
                  <a:ext uri="{0D108BD9-81ED-4DB2-BD59-A6C34878D82A}">
                    <a16:rowId xmlns:a16="http://schemas.microsoft.com/office/drawing/2014/main" val="10003"/>
                  </a:ext>
                </a:extLst>
              </a:tr>
              <a:tr h="104215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Effective and</a:t>
                      </a:r>
                      <a:br>
                        <a:rPr lang="en-US" dirty="0"/>
                      </a:br>
                      <a:r>
                        <a:rPr lang="en-US" dirty="0"/>
                        <a:t>efficient core</a:t>
                      </a:r>
                      <a:br>
                        <a:rPr lang="en-US" dirty="0"/>
                      </a:br>
                      <a:r>
                        <a:rPr lang="en-US" dirty="0"/>
                        <a:t>processes</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en-US" dirty="0"/>
                        <a:t>Risk management considerations will assist with achieving effective and efficient strategy, tactics, operations and compliance to ensure the best outcome with reduced volatility of results. </a:t>
                      </a:r>
                    </a:p>
                  </a:txBody>
                  <a:tcPr>
                    <a:lnL w="12700" cmpd="sng">
                      <a:solidFill>
                        <a:sysClr val="windowText" lastClr="000000"/>
                      </a:solidFill>
                    </a:lnL>
                    <a:lnR w="12700" cmpd="sng">
                      <a:solidFill>
                        <a:sysClr val="windowText" lastClr="000000"/>
                      </a:solidFill>
                    </a:lnR>
                    <a:lnT w="12700" cmpd="sng">
                      <a:solidFill>
                        <a:sysClr val="windowText" lastClr="000000"/>
                      </a:solidFill>
                    </a:lnT>
                    <a:lnB w="12700" cmpd="sng">
                      <a:solidFill>
                        <a:sysClr val="windowText" lastClr="000000"/>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77183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24550C1-6DB1-690A-2EEE-B33681EC4565}"/>
              </a:ext>
            </a:extLst>
          </p:cNvPr>
          <p:cNvPicPr>
            <a:picLocks noChangeAspect="1"/>
          </p:cNvPicPr>
          <p:nvPr/>
        </p:nvPicPr>
        <p:blipFill>
          <a:blip r:embed="rId3"/>
          <a:stretch>
            <a:fillRect/>
          </a:stretch>
        </p:blipFill>
        <p:spPr>
          <a:xfrm>
            <a:off x="1214179" y="2546889"/>
            <a:ext cx="9879286" cy="2677121"/>
          </a:xfrm>
          <a:prstGeom prst="rect">
            <a:avLst/>
          </a:prstGeom>
        </p:spPr>
      </p:pic>
    </p:spTree>
    <p:extLst>
      <p:ext uri="{BB962C8B-B14F-4D97-AF65-F5344CB8AC3E}">
        <p14:creationId xmlns:p14="http://schemas.microsoft.com/office/powerpoint/2010/main" val="136195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498AA1B-62F0-E7CF-1271-B3F5825F3CC0}"/>
              </a:ext>
            </a:extLst>
          </p:cNvPr>
          <p:cNvPicPr>
            <a:picLocks noChangeAspect="1"/>
          </p:cNvPicPr>
          <p:nvPr/>
        </p:nvPicPr>
        <p:blipFill>
          <a:blip r:embed="rId3"/>
          <a:stretch>
            <a:fillRect/>
          </a:stretch>
        </p:blipFill>
        <p:spPr>
          <a:xfrm>
            <a:off x="1764252" y="2307137"/>
            <a:ext cx="8808473" cy="3552821"/>
          </a:xfrm>
          <a:prstGeom prst="rect">
            <a:avLst/>
          </a:prstGeom>
        </p:spPr>
      </p:pic>
    </p:spTree>
    <p:extLst>
      <p:ext uri="{BB962C8B-B14F-4D97-AF65-F5344CB8AC3E}">
        <p14:creationId xmlns:p14="http://schemas.microsoft.com/office/powerpoint/2010/main" val="3469848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42308" y="2204299"/>
            <a:ext cx="10369705" cy="367772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Financial benefits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arising from better allocation of funds, monitoring of expenditure and reduced exposure to fraud;</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Infrastructure benefits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that have included fewer failures of the IT systems and reduced staff absence rates;</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Reputational benefits from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ethical sourcing policies and use of organic food in the restaurant, as well as successful niche productions in the theatre; </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Marketplace benefits resulting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89 per cent occupancy rates, up from 83 per cent three years ago, as well as increased spend in the theatre by patrons.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2452279" y="1812885"/>
            <a:ext cx="722657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Benefits for Implementing risk management:</a:t>
            </a:r>
          </a:p>
        </p:txBody>
      </p:sp>
    </p:spTree>
    <p:extLst>
      <p:ext uri="{BB962C8B-B14F-4D97-AF65-F5344CB8AC3E}">
        <p14:creationId xmlns:p14="http://schemas.microsoft.com/office/powerpoint/2010/main" val="1049465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99CA6C6C-12CA-2115-DD31-51669DFCEE6A}"/>
              </a:ext>
            </a:extLst>
          </p:cNvPr>
          <p:cNvSpPr txBox="1"/>
          <p:nvPr/>
        </p:nvSpPr>
        <p:spPr>
          <a:xfrm>
            <a:off x="911147" y="2740630"/>
            <a:ext cx="10369705" cy="261303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Using the structure of the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risk scorecard, an organization will be able to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demonstrate the benefits that it has obtained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from a risk management initiative.</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likely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that the following benefits will have been delivered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to a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theatre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that has been pursuing a structured proactive enterprise risk management approach for about three years: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lvl="0" indent="-342900" algn="just">
              <a:lnSpc>
                <a:spcPct val="150000"/>
              </a:lnSpc>
              <a:spcBef>
                <a:spcPts val="0"/>
              </a:spcBef>
              <a:buFont typeface="Wingdings" panose="05000000000000000000" pitchFamily="2" charset="2"/>
              <a:buChar char="§"/>
              <a:defRPr/>
            </a:pPr>
            <a:endParaRPr lang="en-US" sz="2000" b="1" dirty="0">
              <a:solidFill>
                <a:srgbClr val="000000"/>
              </a:solidFill>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C4A4CCBF-CE51-089B-FCC3-3ED4DCC88E78}"/>
              </a:ext>
            </a:extLst>
          </p:cNvPr>
          <p:cNvSpPr txBox="1"/>
          <p:nvPr/>
        </p:nvSpPr>
        <p:spPr>
          <a:xfrm>
            <a:off x="1750286" y="2141974"/>
            <a:ext cx="10023945"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Implementing risk management:</a:t>
            </a:r>
          </a:p>
        </p:txBody>
      </p:sp>
    </p:spTree>
    <p:extLst>
      <p:ext uri="{BB962C8B-B14F-4D97-AF65-F5344CB8AC3E}">
        <p14:creationId xmlns:p14="http://schemas.microsoft.com/office/powerpoint/2010/main" val="353764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02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Principles and aims of risk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JO"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8CBEF5FE-BA7E-2E11-A47F-7713038AE296}"/>
              </a:ext>
            </a:extLst>
          </p:cNvPr>
          <p:cNvPicPr>
            <a:picLocks noChangeAspect="1"/>
          </p:cNvPicPr>
          <p:nvPr/>
        </p:nvPicPr>
        <p:blipFill>
          <a:blip r:embed="rId3"/>
          <a:stretch>
            <a:fillRect/>
          </a:stretch>
        </p:blipFill>
        <p:spPr>
          <a:xfrm>
            <a:off x="2856556" y="1793450"/>
            <a:ext cx="7334580" cy="4183034"/>
          </a:xfrm>
          <a:prstGeom prst="rect">
            <a:avLst/>
          </a:prstGeom>
        </p:spPr>
      </p:pic>
    </p:spTree>
    <p:extLst>
      <p:ext uri="{BB962C8B-B14F-4D97-AF65-F5344CB8AC3E}">
        <p14:creationId xmlns:p14="http://schemas.microsoft.com/office/powerpoint/2010/main" val="3852865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EEC37A-9AF3-4057-A847-A7A4D7454FB9}"/>
</file>

<file path=customXml/itemProps2.xml><?xml version="1.0" encoding="utf-8"?>
<ds:datastoreItem xmlns:ds="http://schemas.openxmlformats.org/officeDocument/2006/customXml" ds:itemID="{F95C124C-1A96-458C-A6B1-D07B2C767BAF}"/>
</file>

<file path=customXml/itemProps3.xml><?xml version="1.0" encoding="utf-8"?>
<ds:datastoreItem xmlns:ds="http://schemas.openxmlformats.org/officeDocument/2006/customXml" ds:itemID="{8B966333-BB82-4F27-954F-FC5BF09F85C1}"/>
</file>

<file path=docProps/app.xml><?xml version="1.0" encoding="utf-8"?>
<Properties xmlns="http://schemas.openxmlformats.org/officeDocument/2006/extended-properties" xmlns:vt="http://schemas.openxmlformats.org/officeDocument/2006/docPropsVTypes">
  <TotalTime>528</TotalTime>
  <Words>1896</Words>
  <Application>Microsoft Office PowerPoint</Application>
  <PresentationFormat>Widescreen</PresentationFormat>
  <Paragraphs>244</Paragraphs>
  <Slides>32</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32</vt:i4>
      </vt:variant>
    </vt:vector>
  </HeadingPairs>
  <TitlesOfParts>
    <vt:vector size="42" baseType="lpstr">
      <vt:lpstr>Alexandria</vt:lpstr>
      <vt:lpstr>Arial</vt:lpstr>
      <vt:lpstr>Calibri</vt:lpstr>
      <vt:lpstr>Calibri Light</vt:lpstr>
      <vt:lpstr>Roboto Light</vt:lpstr>
      <vt:lpstr>SabonLTStd-Roman</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126</cp:revision>
  <dcterms:created xsi:type="dcterms:W3CDTF">2023-04-29T09:08:00Z</dcterms:created>
  <dcterms:modified xsi:type="dcterms:W3CDTF">2024-05-31T12:08:44Z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