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0"/>
  </p:notesMasterIdLst>
  <p:sldIdLst>
    <p:sldId id="480" r:id="rId5"/>
    <p:sldId id="303" r:id="rId6"/>
    <p:sldId id="541" r:id="rId7"/>
    <p:sldId id="256" r:id="rId8"/>
    <p:sldId id="271" r:id="rId9"/>
    <p:sldId id="313" r:id="rId10"/>
    <p:sldId id="276" r:id="rId11"/>
    <p:sldId id="530" r:id="rId12"/>
    <p:sldId id="531" r:id="rId13"/>
    <p:sldId id="532" r:id="rId14"/>
    <p:sldId id="539" r:id="rId15"/>
    <p:sldId id="306" r:id="rId16"/>
    <p:sldId id="533" r:id="rId17"/>
    <p:sldId id="542" r:id="rId18"/>
    <p:sldId id="534" r:id="rId19"/>
    <p:sldId id="536" r:id="rId20"/>
    <p:sldId id="540" r:id="rId21"/>
    <p:sldId id="543" r:id="rId22"/>
    <p:sldId id="544" r:id="rId23"/>
    <p:sldId id="545" r:id="rId24"/>
    <p:sldId id="546" r:id="rId25"/>
    <p:sldId id="548" r:id="rId26"/>
    <p:sldId id="547" r:id="rId27"/>
    <p:sldId id="549" r:id="rId28"/>
    <p:sldId id="550" r:id="rId29"/>
    <p:sldId id="551" r:id="rId30"/>
    <p:sldId id="552" r:id="rId31"/>
    <p:sldId id="553" r:id="rId32"/>
    <p:sldId id="554" r:id="rId33"/>
    <p:sldId id="555" r:id="rId34"/>
    <p:sldId id="556" r:id="rId35"/>
    <p:sldId id="557" r:id="rId36"/>
    <p:sldId id="528" r:id="rId37"/>
    <p:sldId id="529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41"/>
            <p14:sldId id="256"/>
            <p14:sldId id="271"/>
            <p14:sldId id="313"/>
            <p14:sldId id="276"/>
            <p14:sldId id="530"/>
            <p14:sldId id="531"/>
            <p14:sldId id="532"/>
            <p14:sldId id="539"/>
            <p14:sldId id="306"/>
            <p14:sldId id="533"/>
            <p14:sldId id="542"/>
            <p14:sldId id="534"/>
            <p14:sldId id="536"/>
            <p14:sldId id="540"/>
            <p14:sldId id="543"/>
            <p14:sldId id="544"/>
            <p14:sldId id="545"/>
            <p14:sldId id="546"/>
            <p14:sldId id="548"/>
            <p14:sldId id="547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28"/>
            <p14:sldId id="529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4140"/>
    <a:srgbClr val="203E5F"/>
    <a:srgbClr val="00AEEF"/>
    <a:srgbClr val="1C212E"/>
    <a:srgbClr val="00B0F0"/>
    <a:srgbClr val="FFD200"/>
    <a:srgbClr val="F58221"/>
    <a:srgbClr val="000000"/>
    <a:srgbClr val="669BBC"/>
    <a:srgbClr val="2D39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3595" autoAdjust="0"/>
  </p:normalViewPr>
  <p:slideViewPr>
    <p:cSldViewPr snapToGrid="0">
      <p:cViewPr varScale="1">
        <p:scale>
          <a:sx n="83" d="100"/>
          <a:sy n="83" d="100"/>
        </p:scale>
        <p:origin x="5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FDDC2-16E3-DDC0-1E45-C66427DC5B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AE7F0C-B34C-0E21-189A-C1D196F585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E7EF68-BF87-8791-2A51-2D4938985F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17B0BC-B660-6880-7320-A4B979AC5D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7841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0FC08-1177-E521-2AB4-BE8FB0396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8CFD01-6822-C620-3B39-51F0729877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3A0FCE-B4F5-DF28-9B0F-5DE9A523AE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0EA181-7831-8E78-901E-657986ACD5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3281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BD17B-3E37-CE34-F427-DB2252D605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A21AB4-F048-091B-CBAC-B3EE79781D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9D7F92-73F5-51CF-E457-5AE4255D64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A0B9E-01FB-20DE-09C1-7612728BDC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202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mailto:ahmedshafig@midocean.edu.k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1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21308" y="3878773"/>
            <a:ext cx="2680542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000" dirty="0">
                <a:latin typeface="Alexandria" charset="0"/>
                <a:cs typeface="Alexandria" charset="0"/>
              </a:rPr>
              <a:t>د. أحمد مجدي شفيق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08930" y="2214177"/>
            <a:ext cx="469391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SA" sz="4400" b="1" dirty="0">
                <a:solidFill>
                  <a:srgbClr val="00B0F0"/>
                </a:solidFill>
                <a:latin typeface="Alexandria" panose="020F0502020204030204" pitchFamily="2" charset="-78"/>
                <a:cs typeface="Alexandria" panose="020F0502020204030204" pitchFamily="2" charset="-78"/>
              </a:rPr>
              <a:t>مقرر صحافة </a:t>
            </a:r>
          </a:p>
          <a:p>
            <a:pPr algn="ctr" rtl="1"/>
            <a:r>
              <a:rPr lang="ar-SA" sz="4400" b="1" dirty="0">
                <a:solidFill>
                  <a:srgbClr val="00B0F0"/>
                </a:solidFill>
                <a:latin typeface="Alexandria" panose="020F0502020204030204" pitchFamily="2" charset="-78"/>
                <a:cs typeface="Alexandria" panose="020F0502020204030204" pitchFamily="2" charset="-78"/>
              </a:rPr>
              <a:t>الهاتف المحمول</a:t>
            </a:r>
            <a:endParaRPr lang="en-US" sz="4400" b="1" dirty="0">
              <a:solidFill>
                <a:srgbClr val="00B0F0"/>
              </a:solidFill>
              <a:latin typeface="Alexandria" panose="020F0502020204030204" pitchFamily="2" charset="-78"/>
              <a:cs typeface="Alexandria" panose="020F0502020204030204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20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التعريفية</a:t>
            </a:r>
            <a:endParaRPr lang="en-US" sz="20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805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en-US" sz="2000" dirty="0">
                <a:latin typeface="Alexandria" charset="0"/>
                <a:cs typeface="Alexandria" charset="0"/>
              </a:rPr>
              <a:t>DGM 311</a:t>
            </a:r>
          </a:p>
          <a:p>
            <a:pPr algn="r" rtl="1"/>
            <a:r>
              <a:rPr lang="ar-SA" sz="2000" dirty="0">
                <a:latin typeface="Alexandria" charset="0"/>
                <a:cs typeface="Alexandria" charset="0"/>
              </a:rPr>
              <a:t>كلية الإعلام والتسويق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103860" y="6399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252217" y="3216165"/>
            <a:ext cx="51425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800" b="1" dirty="0">
                <a:solidFill>
                  <a:srgbClr val="00B0F0"/>
                </a:solidFill>
                <a:latin typeface="Alexandria" panose="020F0502020204030204" pitchFamily="2" charset="-78"/>
                <a:cs typeface="Alexandria" panose="020F0502020204030204" pitchFamily="2" charset="-78"/>
              </a:rPr>
              <a:t>محاضرة تعريفية</a:t>
            </a:r>
            <a:endParaRPr lang="en-US" sz="4800" b="1" dirty="0">
              <a:solidFill>
                <a:srgbClr val="00B0F0"/>
              </a:solidFill>
              <a:latin typeface="Alexandria" panose="020F0502020204030204" pitchFamily="2" charset="-78"/>
              <a:cs typeface="Alexandria" panose="020F0502020204030204" pitchFamily="2" charset="-78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7085841" y="4342200"/>
            <a:ext cx="3475349" cy="441260"/>
          </a:xfrm>
          <a:prstGeom prst="roundRect">
            <a:avLst/>
          </a:prstGeom>
          <a:solidFill>
            <a:srgbClr val="203E5F"/>
          </a:solidFill>
          <a:ln>
            <a:solidFill>
              <a:srgbClr val="203E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الأسبوع الأول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BEA290-5F5D-849D-0239-FBBFDE39FE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30FD27D-5586-B112-0802-2B95CF8F7D85}"/>
              </a:ext>
            </a:extLst>
          </p:cNvPr>
          <p:cNvSpPr txBox="1"/>
          <p:nvPr/>
        </p:nvSpPr>
        <p:spPr>
          <a:xfrm>
            <a:off x="909145" y="1896672"/>
            <a:ext cx="103737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Tx/>
              <a:buChar char="-"/>
            </a:pPr>
            <a:r>
              <a:rPr lang="ar-SA" dirty="0">
                <a:latin typeface="Alexandria" charset="0"/>
                <a:cs typeface="Alexandria" charset="0"/>
              </a:rPr>
              <a:t>في هذه المحاضرة </a:t>
            </a:r>
            <a:r>
              <a:rPr lang="ar-SA" dirty="0" smtClean="0">
                <a:latin typeface="Alexandria" charset="0"/>
                <a:cs typeface="Alexandria" charset="0"/>
              </a:rPr>
              <a:t>نتحدث </a:t>
            </a:r>
            <a:r>
              <a:rPr lang="ar-SA" dirty="0">
                <a:latin typeface="Alexandria" charset="0"/>
                <a:cs typeface="Alexandria" charset="0"/>
              </a:rPr>
              <a:t>عن وصف المقرر، والأهداف الرئيسية للمقرر، </a:t>
            </a:r>
            <a:r>
              <a:rPr lang="ar-SA" dirty="0" smtClean="0">
                <a:latin typeface="Alexandria" charset="0"/>
                <a:cs typeface="Alexandria" charset="0"/>
              </a:rPr>
              <a:t>ونتناول </a:t>
            </a:r>
            <a:r>
              <a:rPr lang="ar-SA" dirty="0">
                <a:latin typeface="Alexandria" charset="0"/>
                <a:cs typeface="Alexandria" charset="0"/>
              </a:rPr>
              <a:t>مخرجات المقرر المتوقعة في نهاية الفصل الدراسي.</a:t>
            </a:r>
          </a:p>
          <a:p>
            <a:pPr marL="285750" indent="-285750" algn="just" rtl="1">
              <a:lnSpc>
                <a:spcPct val="200000"/>
              </a:lnSpc>
              <a:buFontTx/>
              <a:buChar char="-"/>
            </a:pPr>
            <a:r>
              <a:rPr lang="ar-SA" dirty="0" smtClean="0">
                <a:latin typeface="Alexandria" charset="0"/>
                <a:cs typeface="Alexandria" charset="0"/>
              </a:rPr>
              <a:t>نتعرف </a:t>
            </a:r>
            <a:r>
              <a:rPr lang="ar-SA" dirty="0">
                <a:latin typeface="Alexandria" charset="0"/>
                <a:cs typeface="Alexandria" charset="0"/>
              </a:rPr>
              <a:t>على موضوعات المقرر وأهم المراجع التي يمكن للطلاب الاعتماد عليها في اكتساب مزيد من المعلومات حول موضوعات المقرر.</a:t>
            </a:r>
          </a:p>
          <a:p>
            <a:pPr marL="285750" indent="-285750" algn="just" rtl="1">
              <a:lnSpc>
                <a:spcPct val="200000"/>
              </a:lnSpc>
              <a:buFontTx/>
              <a:buChar char="-"/>
            </a:pPr>
            <a:r>
              <a:rPr lang="ar-SA" dirty="0" smtClean="0">
                <a:latin typeface="Alexandria" charset="0"/>
                <a:cs typeface="Alexandria" charset="0"/>
              </a:rPr>
              <a:t>نشرح </a:t>
            </a:r>
            <a:r>
              <a:rPr lang="ar-SA" dirty="0">
                <a:latin typeface="Alexandria" charset="0"/>
                <a:cs typeface="Alexandria" charset="0"/>
              </a:rPr>
              <a:t>طريقة التدريس والتقييم المتبعة خلال الفصل الدراسي.</a:t>
            </a:r>
          </a:p>
          <a:p>
            <a:pPr marL="285750" indent="-285750" algn="just" rtl="1">
              <a:lnSpc>
                <a:spcPct val="200000"/>
              </a:lnSpc>
              <a:buFontTx/>
              <a:buChar char="-"/>
            </a:pPr>
            <a:r>
              <a:rPr lang="ar-SA" dirty="0" smtClean="0">
                <a:latin typeface="Alexandria" charset="0"/>
                <a:cs typeface="Alexandria" charset="0"/>
              </a:rPr>
              <a:t>نتحدث </a:t>
            </a:r>
            <a:r>
              <a:rPr lang="ar-SA" dirty="0">
                <a:latin typeface="Alexandria" charset="0"/>
                <a:cs typeface="Alexandria" charset="0"/>
              </a:rPr>
              <a:t>عن مدخل لصحافة الهاتف المحمول وتطورها، وأهم المميزات التي تميزها، </a:t>
            </a:r>
            <a:r>
              <a:rPr lang="ar-SA" dirty="0" smtClean="0">
                <a:latin typeface="Alexandria" charset="0"/>
                <a:cs typeface="Alexandria" charset="0"/>
              </a:rPr>
              <a:t>وكذلك </a:t>
            </a:r>
            <a:r>
              <a:rPr lang="ar-SA" dirty="0">
                <a:latin typeface="Alexandria" charset="0"/>
                <a:cs typeface="Alexandria" charset="0"/>
              </a:rPr>
              <a:t>العقبات والتحديات التي تواجهها، ومستقبلها في ظل التطورات التكنولوجية.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34E875-CCB0-DE57-CBD4-D7AA1B9A9C0F}"/>
              </a:ext>
            </a:extLst>
          </p:cNvPr>
          <p:cNvSpPr txBox="1"/>
          <p:nvPr/>
        </p:nvSpPr>
        <p:spPr>
          <a:xfrm>
            <a:off x="6880249" y="1312794"/>
            <a:ext cx="4275252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محتوى المحاضرة </a:t>
            </a: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التعريفية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430CCB5-3848-63AA-36A1-A4E98FAF80C1}"/>
              </a:ext>
            </a:extLst>
          </p:cNvPr>
          <p:cNvGrpSpPr/>
          <p:nvPr/>
        </p:nvGrpSpPr>
        <p:grpSpPr>
          <a:xfrm>
            <a:off x="180431" y="79526"/>
            <a:ext cx="12011569" cy="1076343"/>
            <a:chOff x="180431" y="79526"/>
            <a:chExt cx="12011569" cy="1076343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3DDBA7C-F7EB-27AB-7184-8AC66A6C7919}"/>
                </a:ext>
              </a:extLst>
            </p:cNvPr>
            <p:cNvSpPr/>
            <p:nvPr/>
          </p:nvSpPr>
          <p:spPr>
            <a:xfrm flipV="1">
              <a:off x="2653888" y="565977"/>
              <a:ext cx="9538112" cy="5290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Graphic 21">
              <a:extLst>
                <a:ext uri="{FF2B5EF4-FFF2-40B4-BE49-F238E27FC236}">
                  <a16:creationId xmlns:a16="http://schemas.microsoft.com/office/drawing/2014/main" id="{3683B42D-F4EF-A70A-0FEF-B82126B5E7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180431" y="79526"/>
              <a:ext cx="2305141" cy="10763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6562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181062" y="1373935"/>
            <a:ext cx="8912234" cy="4073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       الملف التعريفي</a:t>
            </a:r>
          </a:p>
          <a:p>
            <a:pPr algn="r" rtl="1">
              <a:lnSpc>
                <a:spcPct val="150000"/>
              </a:lnSpc>
            </a:pPr>
            <a:endParaRPr lang="ar-SA" sz="7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>
              <a:lnSpc>
                <a:spcPct val="150000"/>
              </a:lnSpc>
            </a:pPr>
            <a:r>
              <a:rPr lang="ar-SA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إعداد وتقديم المقرر: </a:t>
            </a:r>
            <a:r>
              <a:rPr lang="ar-SA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د. أحمد مجدي شفيق أحمد </a:t>
            </a:r>
            <a:endParaRPr lang="en-US" b="1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>
              <a:lnSpc>
                <a:spcPct val="150000"/>
              </a:lnSpc>
            </a:pPr>
            <a:r>
              <a:rPr lang="ar-SA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البريد الإلكتروني: </a:t>
            </a:r>
            <a:r>
              <a:rPr lang="en-US" b="1" dirty="0">
                <a:solidFill>
                  <a:srgbClr val="2D3956"/>
                </a:solidFill>
                <a:latin typeface="Alexandria" charset="0"/>
                <a:cs typeface="Alexandria" charset="0"/>
                <a:hlinkClick r:id="rId2"/>
              </a:rPr>
              <a:t>ahmedshafig@midocean.edu.km</a:t>
            </a:r>
            <a:endParaRPr lang="ar-SA" b="1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>
              <a:lnSpc>
                <a:spcPct val="150000"/>
              </a:lnSpc>
            </a:pPr>
            <a:endParaRPr lang="ar-SA" sz="700" b="1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just" rtl="1">
              <a:lnSpc>
                <a:spcPct val="150000"/>
              </a:lnSpc>
            </a:pPr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</a:t>
            </a:r>
            <a:r>
              <a:rPr lang="ar-SA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دكتوراة الفلسفة في علوم الإتصال، تخصص الوسائط المتعددة.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 التخصص الدقيق التفاعلية وقابلية الاستخدام في المنصات الرقمية.</a:t>
            </a:r>
          </a:p>
          <a:p>
            <a:pPr algn="r" rtl="1">
              <a:lnSpc>
                <a:spcPct val="150000"/>
              </a:lnSpc>
            </a:pPr>
            <a:endParaRPr lang="ar-SA" sz="7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>
              <a:lnSpc>
                <a:spcPct val="150000"/>
              </a:lnSpc>
            </a:pPr>
            <a:r>
              <a:rPr lang="ar-SA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 عضو هيئة التدريس بكلية الإعلام والتسويق – جامعة ميدأوشن.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 مدرب في مجالات الإعلام الرقمي، و تصميم مواقع الويب، وحوسبة المناهج.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 حاصل على شهادات دولية في مجالات الحاسب الآلي والتقنية والتكنولوجيا الرقمية.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" name="Google Shape;8643;p58">
            <a:extLst>
              <a:ext uri="{FF2B5EF4-FFF2-40B4-BE49-F238E27FC236}">
                <a16:creationId xmlns:a16="http://schemas.microsoft.com/office/drawing/2014/main" id="{C6F8655D-C4D3-644D-5BBA-193B23E1BAED}"/>
              </a:ext>
            </a:extLst>
          </p:cNvPr>
          <p:cNvGrpSpPr/>
          <p:nvPr/>
        </p:nvGrpSpPr>
        <p:grpSpPr>
          <a:xfrm>
            <a:off x="9539830" y="1418722"/>
            <a:ext cx="439912" cy="438757"/>
            <a:chOff x="4629125" y="3235150"/>
            <a:chExt cx="295375" cy="294600"/>
          </a:xfrm>
        </p:grpSpPr>
        <p:sp>
          <p:nvSpPr>
            <p:cNvPr id="3" name="Google Shape;8644;p58">
              <a:extLst>
                <a:ext uri="{FF2B5EF4-FFF2-40B4-BE49-F238E27FC236}">
                  <a16:creationId xmlns:a16="http://schemas.microsoft.com/office/drawing/2014/main" id="{ED102225-3795-67D8-FA8A-F47393254543}"/>
                </a:ext>
              </a:extLst>
            </p:cNvPr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4" name="Google Shape;8645;p58">
              <a:extLst>
                <a:ext uri="{FF2B5EF4-FFF2-40B4-BE49-F238E27FC236}">
                  <a16:creationId xmlns:a16="http://schemas.microsoft.com/office/drawing/2014/main" id="{56E58674-365C-6EA2-4C9A-F4423C4B5304}"/>
                </a:ext>
              </a:extLst>
            </p:cNvPr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" name="Google Shape;8646;p58">
              <a:extLst>
                <a:ext uri="{FF2B5EF4-FFF2-40B4-BE49-F238E27FC236}">
                  <a16:creationId xmlns:a16="http://schemas.microsoft.com/office/drawing/2014/main" id="{78806AE0-B249-10C1-9DAB-48A98B6081F9}"/>
                </a:ext>
              </a:extLst>
            </p:cNvPr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" name="Google Shape;8647;p58">
              <a:extLst>
                <a:ext uri="{FF2B5EF4-FFF2-40B4-BE49-F238E27FC236}">
                  <a16:creationId xmlns:a16="http://schemas.microsoft.com/office/drawing/2014/main" id="{12E7E842-01E3-FA31-6156-039F7163DA4B}"/>
                </a:ext>
              </a:extLst>
            </p:cNvPr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" name="Google Shape;8648;p58">
              <a:extLst>
                <a:ext uri="{FF2B5EF4-FFF2-40B4-BE49-F238E27FC236}">
                  <a16:creationId xmlns:a16="http://schemas.microsoft.com/office/drawing/2014/main" id="{445F37F6-1C8B-4BC6-C9DD-D0F44FEB01DF}"/>
                </a:ext>
              </a:extLst>
            </p:cNvPr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03BDBB8E-5083-38D1-C16A-4F3CB29793D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98"/>
          <a:stretch/>
        </p:blipFill>
        <p:spPr>
          <a:xfrm>
            <a:off x="1395688" y="1471556"/>
            <a:ext cx="1633140" cy="1887668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1319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4821995" y="2948333"/>
            <a:ext cx="6932201" cy="17074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يركز مقرر "</a:t>
            </a:r>
            <a:r>
              <a:rPr lang="ar-SA" dirty="0">
                <a:solidFill>
                  <a:srgbClr val="FF0000"/>
                </a:solidFill>
                <a:latin typeface="Alexandria" charset="0"/>
                <a:cs typeface="Alexandria" charset="0"/>
              </a:rPr>
              <a:t>صحافة الهاتف المحمول</a:t>
            </a:r>
            <a:r>
              <a:rPr lang="ar-SA" dirty="0">
                <a:latin typeface="Alexandria" charset="0"/>
                <a:cs typeface="Alexandria" charset="0"/>
              </a:rPr>
              <a:t>" على تطوير مهارات الطلاب في إنتاج محتوى صحفي باستخدام الهواتف المحمولة، ويشمل ذلك التصوير، التسجيل الصوتي، تحرير الفيديو، والنشر على منصات متعددة.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050811" y="1187201"/>
            <a:ext cx="2587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تعريف بالمقرر</a:t>
            </a:r>
            <a:endParaRPr lang="en-US" sz="28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CAA825A-A104-39E0-4F40-61B66B2DBD42}"/>
              </a:ext>
            </a:extLst>
          </p:cNvPr>
          <p:cNvGrpSpPr/>
          <p:nvPr/>
        </p:nvGrpSpPr>
        <p:grpSpPr>
          <a:xfrm>
            <a:off x="10716895" y="967527"/>
            <a:ext cx="1116793" cy="962568"/>
            <a:chOff x="4951095" y="1231994"/>
            <a:chExt cx="1116793" cy="962568"/>
          </a:xfrm>
        </p:grpSpPr>
        <p:sp>
          <p:nvSpPr>
            <p:cNvPr id="11" name="Rectangle 10"/>
            <p:cNvSpPr/>
            <p:nvPr/>
          </p:nvSpPr>
          <p:spPr>
            <a:xfrm>
              <a:off x="4951095" y="1231994"/>
              <a:ext cx="1116793" cy="96256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solidFill>
                  <a:srgbClr val="00B0F0"/>
                </a:solidFill>
                <a:ea typeface="Roboto Light" panose="02000000000000000000" pitchFamily="2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035288" y="1343187"/>
              <a:ext cx="942618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9563298-6017-777D-A6C3-684A1EB9036B}"/>
              </a:ext>
            </a:extLst>
          </p:cNvPr>
          <p:cNvSpPr txBox="1"/>
          <p:nvPr/>
        </p:nvSpPr>
        <p:spPr>
          <a:xfrm>
            <a:off x="4901487" y="4703366"/>
            <a:ext cx="6932201" cy="1710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يغطي هذا المقرر المفاهيم الأساسية لصناعة الأخبار الرقمية، وإدارة المحتوى الرقمي باستخدام التطبيقات المخصصة </a:t>
            </a:r>
            <a:r>
              <a:rPr lang="ar-SA" dirty="0">
                <a:solidFill>
                  <a:srgbClr val="FF0000"/>
                </a:solidFill>
                <a:latin typeface="Alexandria" charset="0"/>
                <a:cs typeface="Alexandria" charset="0"/>
              </a:rPr>
              <a:t>للهواتف الذكية</a:t>
            </a:r>
            <a:r>
              <a:rPr lang="ar-SA" dirty="0">
                <a:latin typeface="Alexandria" charset="0"/>
                <a:cs typeface="Alexandria" charset="0"/>
              </a:rPr>
              <a:t>، مع التعرف على استراتيجيات إنتاج تقارير صحفية مبتكرة تناسب منصات الإعلام الرقمي.</a:t>
            </a:r>
            <a:endParaRPr lang="en-SD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E566D4B-19EE-D513-9687-C8F35E4F60BA}"/>
              </a:ext>
            </a:extLst>
          </p:cNvPr>
          <p:cNvSpPr/>
          <p:nvPr/>
        </p:nvSpPr>
        <p:spPr>
          <a:xfrm>
            <a:off x="531418" y="1393674"/>
            <a:ext cx="4128422" cy="5079224"/>
          </a:xfrm>
          <a:prstGeom prst="roundRect">
            <a:avLst>
              <a:gd name="adj" fmla="val 6140"/>
            </a:avLst>
          </a:prstGeom>
          <a:gradFill flip="none" rotWithShape="1">
            <a:gsLst>
              <a:gs pos="0">
                <a:srgbClr val="203E5F">
                  <a:shade val="30000"/>
                  <a:satMod val="115000"/>
                </a:srgbClr>
              </a:gs>
              <a:gs pos="50000">
                <a:srgbClr val="203E5F">
                  <a:shade val="67500"/>
                  <a:satMod val="115000"/>
                </a:srgbClr>
              </a:gs>
              <a:gs pos="100000">
                <a:srgbClr val="203E5F">
                  <a:shade val="100000"/>
                  <a:satMod val="115000"/>
                </a:srgbClr>
              </a:gs>
            </a:gsLst>
            <a:lin ang="2700000" scaled="1"/>
            <a:tileRect/>
          </a:gra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Midocean 02-03">
            <a:extLst>
              <a:ext uri="{FF2B5EF4-FFF2-40B4-BE49-F238E27FC236}">
                <a16:creationId xmlns:a16="http://schemas.microsoft.com/office/drawing/2014/main" id="{800F0662-1304-693B-6E9A-A36088C896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573" y="1410500"/>
            <a:ext cx="3804111" cy="253653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74C1125-B7B0-FD9F-3E4F-4E566D21880B}"/>
              </a:ext>
            </a:extLst>
          </p:cNvPr>
          <p:cNvSpPr txBox="1"/>
          <p:nvPr/>
        </p:nvSpPr>
        <p:spPr>
          <a:xfrm>
            <a:off x="1426574" y="3881999"/>
            <a:ext cx="21820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كلية الإعلام والتسويق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ECAFFD-2D46-FE4E-06A5-B6AF9C30870C}"/>
              </a:ext>
            </a:extLst>
          </p:cNvPr>
          <p:cNvSpPr txBox="1"/>
          <p:nvPr/>
        </p:nvSpPr>
        <p:spPr>
          <a:xfrm>
            <a:off x="1008545" y="4390330"/>
            <a:ext cx="30059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برنامج بكالريوس الإعلام الرقمي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691790F-7756-6BA6-F399-01E22D52B84E}"/>
              </a:ext>
            </a:extLst>
          </p:cNvPr>
          <p:cNvSpPr txBox="1"/>
          <p:nvPr/>
        </p:nvSpPr>
        <p:spPr>
          <a:xfrm>
            <a:off x="1290623" y="4861113"/>
            <a:ext cx="26100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السنة الثالثة – الفصل الأول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C0475CE-B0FF-3DC3-3C70-EE3ED93DE2E0}"/>
              </a:ext>
            </a:extLst>
          </p:cNvPr>
          <p:cNvSpPr txBox="1"/>
          <p:nvPr/>
        </p:nvSpPr>
        <p:spPr>
          <a:xfrm>
            <a:off x="7243988" y="2231081"/>
            <a:ext cx="44165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صحافة الهاتف المحمول</a:t>
            </a:r>
            <a:endParaRPr lang="en-US" sz="28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DF704C-54E7-9D22-0A84-21CC5D4EDD32}"/>
              </a:ext>
            </a:extLst>
          </p:cNvPr>
          <p:cNvSpPr txBox="1"/>
          <p:nvPr/>
        </p:nvSpPr>
        <p:spPr>
          <a:xfrm>
            <a:off x="1616125" y="5331896"/>
            <a:ext cx="20201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كود المقرر </a:t>
            </a:r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DGM 311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" grpId="0" animBg="1"/>
      <p:bldP spid="8" grpId="0"/>
      <p:bldP spid="9" grpId="0"/>
      <p:bldP spid="12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096000" y="1360045"/>
            <a:ext cx="4551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 أهداف ومخرجات المقرر </a:t>
            </a:r>
            <a:endParaRPr lang="en-US" sz="28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276600" y="2238355"/>
            <a:ext cx="8563348" cy="4338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dirty="0">
                <a:solidFill>
                  <a:srgbClr val="FF0000"/>
                </a:solidFill>
                <a:latin typeface="Alexandria" charset="0"/>
                <a:cs typeface="Alexandria" charset="0"/>
              </a:rPr>
              <a:t>بنهاية المقرر، سيكون الطلاب قادرين على:</a:t>
            </a:r>
          </a:p>
          <a:p>
            <a:pPr algn="just" rtl="1">
              <a:lnSpc>
                <a:spcPct val="150000"/>
              </a:lnSpc>
            </a:pPr>
            <a:endParaRPr lang="ar-SA" sz="1000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(1) فهم الأسس النظرية لصحافة الهاتف المحمول.</a:t>
            </a:r>
          </a:p>
          <a:p>
            <a:pPr algn="just" rtl="1">
              <a:lnSpc>
                <a:spcPct val="150000"/>
              </a:lnSpc>
            </a:pPr>
            <a:endParaRPr lang="ar-SA" sz="10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(2) إنتاج تقارير إخبارية مرئية ومسموعة بأدوات بسيطة ومتاحة.</a:t>
            </a:r>
          </a:p>
          <a:p>
            <a:pPr algn="just" rtl="1">
              <a:lnSpc>
                <a:spcPct val="150000"/>
              </a:lnSpc>
            </a:pPr>
            <a:endParaRPr lang="ar-SA" sz="10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(3) تحليل الاتجاهات الحديثة في مجال صحافة الهاتف المحمول.</a:t>
            </a:r>
          </a:p>
          <a:p>
            <a:pPr algn="just" rtl="1">
              <a:lnSpc>
                <a:spcPct val="150000"/>
              </a:lnSpc>
            </a:pPr>
            <a:endParaRPr lang="ar-SA" sz="10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(4) استخدام التطبيقات والأدوات المختلفة لإنتاج محتوى صحفي عالي الجودة.</a:t>
            </a:r>
          </a:p>
          <a:p>
            <a:pPr algn="just" rtl="1">
              <a:lnSpc>
                <a:spcPct val="150000"/>
              </a:lnSpc>
            </a:pPr>
            <a:endParaRPr lang="ar-SA" sz="10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(5) تطبيق معايير أخلاقيات الصحافة عند إنشاء وتحرير الأخبار عبر الهاتف المحمول.</a:t>
            </a:r>
          </a:p>
          <a:p>
            <a:pPr algn="just" rtl="1">
              <a:lnSpc>
                <a:spcPct val="150000"/>
              </a:lnSpc>
            </a:pPr>
            <a:endParaRPr lang="ar-SA" sz="10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(6) تحسين مهارات النشر الرقمي عبر وسائل التواصل الاجتماعي والمنصات الإعلامية.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281D5E4-B0A1-2B6D-6A00-BC53842D6BB0}"/>
              </a:ext>
            </a:extLst>
          </p:cNvPr>
          <p:cNvGrpSpPr/>
          <p:nvPr/>
        </p:nvGrpSpPr>
        <p:grpSpPr>
          <a:xfrm>
            <a:off x="10649348" y="1118335"/>
            <a:ext cx="1190600" cy="988453"/>
            <a:chOff x="3386537" y="1335074"/>
            <a:chExt cx="1190600" cy="988453"/>
          </a:xfrm>
        </p:grpSpPr>
        <p:sp>
          <p:nvSpPr>
            <p:cNvPr id="32" name="Rectangle 31"/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549566" y="1480282"/>
              <a:ext cx="8191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SA" sz="36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  <a:endPara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9365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545862" y="73222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موضوعات المقرر</a:t>
            </a:r>
            <a:endParaRPr lang="en-US" sz="28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F963F77-F45D-6D91-3114-626B4573E427}"/>
              </a:ext>
            </a:extLst>
          </p:cNvPr>
          <p:cNvGrpSpPr/>
          <p:nvPr/>
        </p:nvGrpSpPr>
        <p:grpSpPr>
          <a:xfrm>
            <a:off x="10454211" y="435831"/>
            <a:ext cx="1404457" cy="1166000"/>
            <a:chOff x="10454211" y="435831"/>
            <a:chExt cx="1404457" cy="1166000"/>
          </a:xfrm>
        </p:grpSpPr>
        <p:sp>
          <p:nvSpPr>
            <p:cNvPr id="5" name="Rectangle 4"/>
            <p:cNvSpPr/>
            <p:nvPr/>
          </p:nvSpPr>
          <p:spPr>
            <a:xfrm>
              <a:off x="10454211" y="435831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675282" y="606096"/>
              <a:ext cx="966228" cy="7683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ar-SA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03</a:t>
              </a:r>
              <a:endPara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594039" y="1821980"/>
            <a:ext cx="10541000" cy="46159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(1) مفهوم صحافة الهاتف المحمول وتاريخها.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(2) صحافة الهاتف المحمول كمصدر للأخبار. 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(3) إعداد وتحرير المحتوى الصحفي عبر الهاتف المحمول.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(4) الأدوات الأساسية للصحافة المتنقلة (صحافة الموبايل).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(5) أجهزة الصوت والإضاءة المستخدمة مع الهواتف المحمولة.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(6) تقنيات التصوير الصحفي باستخدام الهاتف المحمول.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(7) أساسيات المونتاج والإخراج عبر الهاتف المحمول.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(8) إنتاج تقارير الفيديو القصيرة والبث المباشر عبر الهاتف.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(9) أخلاقيات صحافة الهاتف المحمول.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(10) أدوات وتطبيقات مفيدة لصحفي الهاتف المحمول.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(11) الاتجاهات المستقبلية في صحافة الهاتف المحمول.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617280" y="424231"/>
            <a:ext cx="2305141" cy="1076343"/>
          </a:xfrm>
          <a:prstGeom prst="rect">
            <a:avLst/>
          </a:prstGeom>
        </p:spPr>
      </p:pic>
      <p:pic>
        <p:nvPicPr>
          <p:cNvPr id="31748" name="Picture 4">
            <a:extLst>
              <a:ext uri="{FF2B5EF4-FFF2-40B4-BE49-F238E27FC236}">
                <a16:creationId xmlns:a16="http://schemas.microsoft.com/office/drawing/2014/main" id="{BA273A73-F890-A7F3-7F18-D43377E10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59" y="1760128"/>
            <a:ext cx="3743911" cy="21042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2770" name="Picture 2">
            <a:extLst>
              <a:ext uri="{FF2B5EF4-FFF2-40B4-BE49-F238E27FC236}">
                <a16:creationId xmlns:a16="http://schemas.microsoft.com/office/drawing/2014/main" id="{5BC32315-2E2C-ABB8-287B-418DBF43C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10" y="4024651"/>
            <a:ext cx="3698607" cy="24657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16BD4D-D7FD-3A72-8F1B-EF41F1A652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3A9ED46-F22D-50B8-4A14-7018BBF5798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910B1FD-B8BD-D148-FC9D-2DA1CA31CAD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D8AACA9-1189-FAC3-FDE1-97EDC8FA51B6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B364EBE-C2E9-6250-BAFC-2797932EF36A}"/>
              </a:ext>
            </a:extLst>
          </p:cNvPr>
          <p:cNvSpPr txBox="1"/>
          <p:nvPr/>
        </p:nvSpPr>
        <p:spPr>
          <a:xfrm>
            <a:off x="6096000" y="1360045"/>
            <a:ext cx="4551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طريقة التدريس</a:t>
            </a:r>
            <a:endParaRPr lang="en-US" sz="28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988163C-AE2D-44DC-62F0-4E1CEDF3470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3205CF4-E563-533A-0840-460828B25AD9}"/>
              </a:ext>
            </a:extLst>
          </p:cNvPr>
          <p:cNvSpPr txBox="1"/>
          <p:nvPr/>
        </p:nvSpPr>
        <p:spPr>
          <a:xfrm>
            <a:off x="3276600" y="2238355"/>
            <a:ext cx="856334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يتكون هذا المقرر من </a:t>
            </a:r>
            <a:r>
              <a:rPr lang="ar-SA" b="1" dirty="0">
                <a:solidFill>
                  <a:srgbClr val="AC4140"/>
                </a:solidFill>
                <a:latin typeface="Alexandria" charset="0"/>
                <a:cs typeface="Alexandria" charset="0"/>
              </a:rPr>
              <a:t>(10) محاضرات 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يتم تدريسها خلال </a:t>
            </a:r>
            <a:r>
              <a:rPr lang="ar-SA" b="1" dirty="0">
                <a:solidFill>
                  <a:srgbClr val="AC4140"/>
                </a:solidFill>
                <a:latin typeface="Alexandria" charset="0"/>
                <a:cs typeface="Alexandria" charset="0"/>
              </a:rPr>
              <a:t>(10) أسابيع 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دراسية</a:t>
            </a: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     - المحاضرات تشمل موضوعات المقرر والجوانب </a:t>
            </a:r>
            <a:r>
              <a:rPr lang="ar-SA" dirty="0">
                <a:solidFill>
                  <a:srgbClr val="AC4140"/>
                </a:solidFill>
                <a:latin typeface="Alexandria" charset="0"/>
                <a:cs typeface="Alexandria" charset="0"/>
              </a:rPr>
              <a:t>النظرية والتطبيقية </a:t>
            </a:r>
            <a:r>
              <a:rPr lang="ar-SA" dirty="0">
                <a:latin typeface="Alexandria" charset="0"/>
                <a:cs typeface="Alexandria" charset="0"/>
              </a:rPr>
              <a:t>معاً.</a:t>
            </a: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     - تنشر المحاضرات المسجلة على </a:t>
            </a:r>
            <a:r>
              <a:rPr lang="ar-SA" dirty="0">
                <a:solidFill>
                  <a:srgbClr val="AC4140"/>
                </a:solidFill>
                <a:latin typeface="Alexandria" charset="0"/>
                <a:cs typeface="Alexandria" charset="0"/>
              </a:rPr>
              <a:t>منصة الجامعة</a:t>
            </a:r>
            <a:r>
              <a:rPr lang="ar-SA" dirty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     - نشر المحاضرات بشكل أسبوعي (يوم السبت من كل أسبوع).</a:t>
            </a: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     </a:t>
            </a:r>
            <a:r>
              <a:rPr lang="ar-SA" sz="1000" dirty="0">
                <a:latin typeface="Alexandria" charset="0"/>
                <a:cs typeface="Alexandria" charset="0"/>
              </a:rPr>
              <a:t>     </a:t>
            </a:r>
          </a:p>
          <a:p>
            <a:pPr algn="just" rtl="1">
              <a:lnSpc>
                <a:spcPct val="150000"/>
              </a:lnSpc>
            </a:pP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الأنشطة التدريسية (حلقات النقاش الأسبوعية)</a:t>
            </a: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     - عقد </a:t>
            </a:r>
            <a:r>
              <a:rPr lang="ar-SA" dirty="0">
                <a:solidFill>
                  <a:srgbClr val="AC4140"/>
                </a:solidFill>
                <a:latin typeface="Alexandria" charset="0"/>
                <a:cs typeface="Alexandria" charset="0"/>
              </a:rPr>
              <a:t>حلقة نقاش أسبوعية </a:t>
            </a:r>
            <a:r>
              <a:rPr lang="ar-SA" dirty="0">
                <a:latin typeface="Alexandria" charset="0"/>
                <a:cs typeface="Alexandria" charset="0"/>
              </a:rPr>
              <a:t>بحسب الجدول المعلن من إدارة الكلية.</a:t>
            </a: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     - تكون حلقة النقاش فرصة للطلاب </a:t>
            </a:r>
            <a:r>
              <a:rPr lang="ar-SA" dirty="0">
                <a:solidFill>
                  <a:srgbClr val="AC4140"/>
                </a:solidFill>
                <a:latin typeface="Alexandria" charset="0"/>
                <a:cs typeface="Alexandria" charset="0"/>
              </a:rPr>
              <a:t>لطرح الأسئلة والاستفسارات </a:t>
            </a:r>
            <a:r>
              <a:rPr lang="ar-SA" dirty="0">
                <a:latin typeface="Alexandria" charset="0"/>
                <a:cs typeface="Alexandria" charset="0"/>
              </a:rPr>
              <a:t>حول المقرر.</a:t>
            </a: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     - حلقة النقاش يحضرها عضو هيئة التدريس ومدير المقرر والطلاب.</a:t>
            </a: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     - الفترة الزمنية لحلقة النقاش </a:t>
            </a:r>
            <a:r>
              <a:rPr lang="ar-SA" dirty="0">
                <a:solidFill>
                  <a:srgbClr val="AC4140"/>
                </a:solidFill>
                <a:latin typeface="Alexandria" charset="0"/>
                <a:cs typeface="Alexandria" charset="0"/>
              </a:rPr>
              <a:t>ساعة واحدة فقط </a:t>
            </a:r>
            <a:r>
              <a:rPr lang="ar-SA" dirty="0">
                <a:latin typeface="Alexandria" charset="0"/>
                <a:cs typeface="Alexandria" charset="0"/>
              </a:rPr>
              <a:t>كل أسبوع.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A9CBDB1-D433-AF16-6FB1-1A8F03CDA2B8}"/>
              </a:ext>
            </a:extLst>
          </p:cNvPr>
          <p:cNvGrpSpPr/>
          <p:nvPr/>
        </p:nvGrpSpPr>
        <p:grpSpPr>
          <a:xfrm>
            <a:off x="10649348" y="1118335"/>
            <a:ext cx="1190600" cy="988453"/>
            <a:chOff x="3386537" y="1335074"/>
            <a:chExt cx="1190600" cy="988453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B517239B-B7B4-D67D-F83C-1E99B79B1261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B1D7303-DE58-6301-C25F-9E3F5DBB7C3A}"/>
                </a:ext>
              </a:extLst>
            </p:cNvPr>
            <p:cNvSpPr txBox="1"/>
            <p:nvPr/>
          </p:nvSpPr>
          <p:spPr>
            <a:xfrm>
              <a:off x="3549566" y="1480282"/>
              <a:ext cx="8191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SA" sz="36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04</a:t>
              </a:r>
              <a:endPara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pic>
        <p:nvPicPr>
          <p:cNvPr id="6" name="Graphic 21">
            <a:extLst>
              <a:ext uri="{FF2B5EF4-FFF2-40B4-BE49-F238E27FC236}">
                <a16:creationId xmlns:a16="http://schemas.microsoft.com/office/drawing/2014/main" id="{F68EEE13-E30E-3E1E-6D44-975E24AABC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79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268C4-B290-85AE-DD6C-914E877DB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1BF9D9E-222A-D3E3-C5A2-D6F5EBA1AF0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18D9AB2-873C-DA67-549A-B3080660360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8AD28701-44C2-9CD2-815C-B980A92C241E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C07B5DF-ACFB-B06B-3E97-3BD2AC66E7D2}"/>
              </a:ext>
            </a:extLst>
          </p:cNvPr>
          <p:cNvSpPr txBox="1"/>
          <p:nvPr/>
        </p:nvSpPr>
        <p:spPr>
          <a:xfrm>
            <a:off x="6096000" y="1360045"/>
            <a:ext cx="4551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طريقة التقييم</a:t>
            </a:r>
            <a:endParaRPr lang="en-US" sz="28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BF37444-EBD8-21BE-4EB1-D518966E4FA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2847E3F-E7BC-196C-764D-5590D58B66BA}"/>
              </a:ext>
            </a:extLst>
          </p:cNvPr>
          <p:cNvSpPr txBox="1"/>
          <p:nvPr/>
        </p:nvSpPr>
        <p:spPr>
          <a:xfrm>
            <a:off x="3276600" y="2238355"/>
            <a:ext cx="8563348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طريقة التقييم المتبعة هي الاختبارات الأسبوعية والاختبار النهائي.</a:t>
            </a:r>
          </a:p>
          <a:p>
            <a:pPr algn="just" rtl="1">
              <a:lnSpc>
                <a:spcPct val="200000"/>
              </a:lnSpc>
            </a:pPr>
            <a:r>
              <a:rPr lang="ar-SA" b="1" dirty="0">
                <a:latin typeface="Alexandria" charset="0"/>
                <a:cs typeface="Alexandria" charset="0"/>
              </a:rPr>
              <a:t>أولاً: الاختبارات الأسبوعية: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     - كل اختبار يتكون من </a:t>
            </a:r>
            <a:r>
              <a:rPr lang="ar-SA" b="1" dirty="0">
                <a:latin typeface="Alexandria" charset="0"/>
                <a:cs typeface="Alexandria" charset="0"/>
              </a:rPr>
              <a:t>(8) أسئلة </a:t>
            </a:r>
            <a:r>
              <a:rPr lang="ar-SA" dirty="0">
                <a:latin typeface="Alexandria" charset="0"/>
                <a:cs typeface="Alexandria" charset="0"/>
              </a:rPr>
              <a:t>لكل سؤال </a:t>
            </a:r>
            <a:r>
              <a:rPr lang="ar-SA" b="1" dirty="0">
                <a:latin typeface="Alexandria" charset="0"/>
                <a:cs typeface="Alexandria" charset="0"/>
              </a:rPr>
              <a:t>درجة </a:t>
            </a:r>
            <a:r>
              <a:rPr lang="ar-SA" b="1" dirty="0" smtClean="0">
                <a:latin typeface="Alexandria" charset="0"/>
                <a:cs typeface="Alexandria" charset="0"/>
              </a:rPr>
              <a:t>واحدة </a:t>
            </a:r>
            <a:r>
              <a:rPr lang="ar-SA" dirty="0">
                <a:latin typeface="Alexandria" charset="0"/>
                <a:cs typeface="Alexandria" charset="0"/>
              </a:rPr>
              <a:t>في التقييم.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     - مجموع درجات الاختبارات الأسبوعية النهائي يساوي </a:t>
            </a:r>
            <a:r>
              <a:rPr lang="ar-SA" dirty="0">
                <a:solidFill>
                  <a:srgbClr val="AC4140"/>
                </a:solidFill>
                <a:latin typeface="Alexandria" charset="0"/>
                <a:cs typeface="Alexandria" charset="0"/>
              </a:rPr>
              <a:t>(80 درجة)</a:t>
            </a:r>
          </a:p>
          <a:p>
            <a:pPr algn="just" rtl="1">
              <a:lnSpc>
                <a:spcPct val="200000"/>
              </a:lnSpc>
            </a:pPr>
            <a:endParaRPr lang="ar-SA" sz="5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b="1" dirty="0">
                <a:latin typeface="Alexandria" charset="0"/>
                <a:cs typeface="Alexandria" charset="0"/>
              </a:rPr>
              <a:t>ثانياً: الاختبار النهائي: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     - يتكون من </a:t>
            </a:r>
            <a:r>
              <a:rPr lang="ar-SA" b="1" dirty="0">
                <a:latin typeface="Alexandria" charset="0"/>
                <a:cs typeface="Alexandria" charset="0"/>
              </a:rPr>
              <a:t>(20) سؤال </a:t>
            </a:r>
            <a:r>
              <a:rPr lang="ar-SA" dirty="0">
                <a:latin typeface="Alexandria" charset="0"/>
                <a:cs typeface="Alexandria" charset="0"/>
              </a:rPr>
              <a:t>لكل سؤال </a:t>
            </a:r>
            <a:r>
              <a:rPr lang="ar-SA" b="1" dirty="0">
                <a:latin typeface="Alexandria" charset="0"/>
                <a:cs typeface="Alexandria" charset="0"/>
              </a:rPr>
              <a:t>درجة واحدة </a:t>
            </a:r>
            <a:r>
              <a:rPr lang="ar-SA" dirty="0">
                <a:latin typeface="Alexandria" charset="0"/>
                <a:cs typeface="Alexandria" charset="0"/>
              </a:rPr>
              <a:t>في التقييم.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     - مجموع درجات الاختبارت الأسبوعية + الاختبار النهائي تساوي </a:t>
            </a:r>
            <a:r>
              <a:rPr lang="ar-SA" dirty="0">
                <a:solidFill>
                  <a:srgbClr val="AC4140"/>
                </a:solidFill>
                <a:latin typeface="Alexandria" charset="0"/>
                <a:cs typeface="Alexandria" charset="0"/>
              </a:rPr>
              <a:t>(100) درجة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181FCBA-9F3B-813F-1003-5FF98BA56C9E}"/>
              </a:ext>
            </a:extLst>
          </p:cNvPr>
          <p:cNvGrpSpPr/>
          <p:nvPr/>
        </p:nvGrpSpPr>
        <p:grpSpPr>
          <a:xfrm>
            <a:off x="10649348" y="1118335"/>
            <a:ext cx="1190600" cy="988453"/>
            <a:chOff x="3386537" y="1335074"/>
            <a:chExt cx="1190600" cy="988453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B43EEC9F-7BF5-5AB9-165C-70D4B98847DC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B7D8815-11FC-EA9B-4D75-2D379284E1B2}"/>
                </a:ext>
              </a:extLst>
            </p:cNvPr>
            <p:cNvSpPr txBox="1"/>
            <p:nvPr/>
          </p:nvSpPr>
          <p:spPr>
            <a:xfrm>
              <a:off x="3549566" y="1480282"/>
              <a:ext cx="8191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SA" sz="36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  <a:endPara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pic>
        <p:nvPicPr>
          <p:cNvPr id="6" name="Graphic 21">
            <a:extLst>
              <a:ext uri="{FF2B5EF4-FFF2-40B4-BE49-F238E27FC236}">
                <a16:creationId xmlns:a16="http://schemas.microsoft.com/office/drawing/2014/main" id="{6D77FE64-48BD-EDCB-F8E8-978D0C2CB0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50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0774D1-0EBD-C4BD-A2F3-20E893337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29A6154-2063-314C-4CB4-E9DC6866C2F8}"/>
              </a:ext>
            </a:extLst>
          </p:cNvPr>
          <p:cNvSpPr/>
          <p:nvPr/>
        </p:nvSpPr>
        <p:spPr>
          <a:xfrm>
            <a:off x="415636" y="1514254"/>
            <a:ext cx="11360728" cy="47248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7A184B0-A0E0-7612-B3EE-0F06B2B16CB7}"/>
              </a:ext>
            </a:extLst>
          </p:cNvPr>
          <p:cNvSpPr/>
          <p:nvPr/>
        </p:nvSpPr>
        <p:spPr>
          <a:xfrm>
            <a:off x="643760" y="2974849"/>
            <a:ext cx="10764061" cy="2986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20000"/>
              </a:lnSpc>
            </a:pPr>
            <a:r>
              <a:rPr lang="ar-SA" sz="1600" dirty="0">
                <a:solidFill>
                  <a:schemeClr val="tx2"/>
                </a:solidFill>
                <a:latin typeface="Alexandria" charset="0"/>
                <a:cs typeface="Alexandria" charset="0"/>
              </a:rPr>
              <a:t>(1) </a:t>
            </a:r>
            <a:r>
              <a:rPr lang="ar-SA" sz="1600" dirty="0">
                <a:solidFill>
                  <a:srgbClr val="AC4140"/>
                </a:solidFill>
                <a:latin typeface="Alexandria" charset="0"/>
                <a:cs typeface="Alexandria" charset="0"/>
              </a:rPr>
              <a:t>صحافة الموبايل</a:t>
            </a:r>
            <a:r>
              <a:rPr lang="ar-SA" sz="1600" dirty="0">
                <a:solidFill>
                  <a:schemeClr val="tx2"/>
                </a:solidFill>
                <a:latin typeface="Alexandria" charset="0"/>
                <a:cs typeface="Alexandria" charset="0"/>
              </a:rPr>
              <a:t>، إصدار رقمي من منصة التعليم الإلكتروني لشبكة الجزيرة الإعلامية.</a:t>
            </a:r>
          </a:p>
          <a:p>
            <a:pPr algn="just" rtl="1">
              <a:lnSpc>
                <a:spcPct val="120000"/>
              </a:lnSpc>
            </a:pPr>
            <a:endParaRPr lang="ar-SA" sz="1000" dirty="0">
              <a:solidFill>
                <a:srgbClr val="1C212E"/>
              </a:solidFill>
              <a:latin typeface="Alexandria" charset="0"/>
              <a:cs typeface="Alexandria" charset="0"/>
            </a:endParaRPr>
          </a:p>
          <a:p>
            <a:pPr algn="just" rtl="1">
              <a:lnSpc>
                <a:spcPct val="120000"/>
              </a:lnSpc>
            </a:pPr>
            <a:r>
              <a:rPr lang="ar-SA" sz="1600" dirty="0">
                <a:solidFill>
                  <a:srgbClr val="1C212E"/>
                </a:solidFill>
                <a:latin typeface="Alexandria" charset="0"/>
                <a:cs typeface="Alexandria" charset="0"/>
              </a:rPr>
              <a:t>(2) </a:t>
            </a:r>
            <a:r>
              <a:rPr lang="ar-SA" sz="1600" dirty="0">
                <a:solidFill>
                  <a:srgbClr val="AC4140"/>
                </a:solidFill>
                <a:latin typeface="Alexandria" charset="0"/>
                <a:cs typeface="Alexandria" charset="0"/>
              </a:rPr>
              <a:t>صحافة الموبايل (الموجو)</a:t>
            </a:r>
            <a:r>
              <a:rPr lang="ar-SA" sz="1600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</a:t>
            </a:r>
            <a:r>
              <a:rPr lang="ar-SA" sz="1600" dirty="0">
                <a:solidFill>
                  <a:srgbClr val="AC4140"/>
                </a:solidFill>
                <a:latin typeface="Alexandria" charset="0"/>
                <a:cs typeface="Alexandria" charset="0"/>
              </a:rPr>
              <a:t>خواصها الشكلية وامكانياتها التقنية</a:t>
            </a:r>
            <a:r>
              <a:rPr lang="ar-SA" sz="1600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أ.م.د بشرى داود السنجري، كلية الإعلام، جامعة بغداد، الناشر: دار الكتاب الجامعي – دولة الامارات العربية المتحدة – الجمهورية اللبنانية، 2019م.</a:t>
            </a:r>
          </a:p>
          <a:p>
            <a:pPr algn="just" rtl="1">
              <a:lnSpc>
                <a:spcPct val="120000"/>
              </a:lnSpc>
            </a:pPr>
            <a:endParaRPr lang="ar-SA" sz="1000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  <a:p>
            <a:pPr algn="just" rtl="1">
              <a:lnSpc>
                <a:spcPct val="120000"/>
              </a:lnSpc>
            </a:pPr>
            <a:r>
              <a:rPr lang="ar-SA" sz="1600" dirty="0">
                <a:solidFill>
                  <a:srgbClr val="203E5F"/>
                </a:solidFill>
                <a:latin typeface="Alexandria" charset="0"/>
                <a:cs typeface="Alexandria" charset="0"/>
              </a:rPr>
              <a:t>(3)‎ </a:t>
            </a:r>
            <a:r>
              <a:rPr lang="ar-SA" sz="1600" dirty="0">
                <a:solidFill>
                  <a:srgbClr val="AC4140"/>
                </a:solidFill>
                <a:latin typeface="Alexandria" charset="0"/>
                <a:cs typeface="Alexandria" charset="0"/>
              </a:rPr>
              <a:t>صحافة الموبايل، أدوات بسيطة تدخلك عالم الصحافة</a:t>
            </a:r>
            <a:r>
              <a:rPr lang="ar-SA" sz="1600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، الناشر : مخبر الدراسات النفسية والاجتماعية، جامعة محمد خيضر بسكرة، الطبعة الأولى، 2018م.</a:t>
            </a:r>
          </a:p>
          <a:p>
            <a:pPr algn="just" rtl="1">
              <a:lnSpc>
                <a:spcPct val="120000"/>
              </a:lnSpc>
            </a:pPr>
            <a:endParaRPr lang="ar-SA" sz="1000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  <a:p>
            <a:pPr algn="just" rtl="1">
              <a:lnSpc>
                <a:spcPct val="120000"/>
              </a:lnSpc>
            </a:pPr>
            <a:r>
              <a:rPr lang="ar-SA" sz="1600" dirty="0">
                <a:solidFill>
                  <a:srgbClr val="1C212E"/>
                </a:solidFill>
                <a:latin typeface="Alexandria" charset="0"/>
                <a:cs typeface="Alexandria" charset="0"/>
              </a:rPr>
              <a:t>(4) </a:t>
            </a:r>
            <a:r>
              <a:rPr lang="ar-SA" sz="1600" dirty="0">
                <a:solidFill>
                  <a:srgbClr val="AC4140"/>
                </a:solidFill>
                <a:latin typeface="Alexandria" charset="0"/>
                <a:cs typeface="Alexandria" charset="0"/>
              </a:rPr>
              <a:t>صحافة الموبايل وصناعة المحتوى الإعلامي من الهواية إلى الاحتراف</a:t>
            </a:r>
            <a:r>
              <a:rPr lang="ar-SA" sz="1600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 رمزي جاب الله، مجلة العلوم </a:t>
            </a:r>
            <a:r>
              <a:rPr lang="ar-SA" sz="1600" dirty="0" smtClean="0">
                <a:solidFill>
                  <a:srgbClr val="1C212E"/>
                </a:solidFill>
                <a:latin typeface="Alexandria" charset="0"/>
                <a:cs typeface="Alexandria" charset="0"/>
              </a:rPr>
              <a:t>الاجتماعية </a:t>
            </a:r>
            <a:r>
              <a:rPr lang="ar-SA" sz="1600" dirty="0">
                <a:solidFill>
                  <a:srgbClr val="1C212E"/>
                </a:solidFill>
                <a:latin typeface="Alexandria" charset="0"/>
                <a:cs typeface="Alexandria" charset="0"/>
              </a:rPr>
              <a:t>والانسانية، جامعة باتنة، المجلد (23) العدد (02) 2022م.</a:t>
            </a:r>
          </a:p>
          <a:p>
            <a:pPr algn="just" rtl="1">
              <a:lnSpc>
                <a:spcPct val="120000"/>
              </a:lnSpc>
            </a:pPr>
            <a:endParaRPr lang="ar-SA" sz="1600" dirty="0">
              <a:latin typeface="Alexandria" charset="0"/>
              <a:cs typeface="Alexandria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58D801-7633-36E7-8559-95F5D825B6A8}"/>
              </a:ext>
            </a:extLst>
          </p:cNvPr>
          <p:cNvSpPr/>
          <p:nvPr/>
        </p:nvSpPr>
        <p:spPr>
          <a:xfrm>
            <a:off x="845065" y="2142425"/>
            <a:ext cx="10131472" cy="660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20000"/>
              </a:lnSpc>
            </a:pPr>
            <a:r>
              <a:rPr lang="ar-SA" sz="1600" dirty="0">
                <a:latin typeface="Alexandria" charset="0"/>
                <a:cs typeface="Alexandria" charset="0"/>
              </a:rPr>
              <a:t>قائمة بمجموعة من المراجع التي يمكن للطالب الرجوع إليها </a:t>
            </a:r>
            <a:r>
              <a:rPr lang="ar-SA" sz="1600" dirty="0">
                <a:solidFill>
                  <a:srgbClr val="AC4140"/>
                </a:solidFill>
                <a:latin typeface="Alexandria" charset="0"/>
                <a:cs typeface="Alexandria" charset="0"/>
              </a:rPr>
              <a:t>لمزيد من المعلومات حول موضوعات المقرر</a:t>
            </a:r>
            <a:r>
              <a:rPr lang="ar-SA" sz="1600" dirty="0">
                <a:latin typeface="Alexandria" charset="0"/>
                <a:cs typeface="Alexandria" charset="0"/>
              </a:rPr>
              <a:t>، ولمزيد من الاطلاع والالمام بتفاصيل أكثر، وهذه المراجع هي: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4D469E9-E1BA-5507-A7B8-CF5CF7970D5B}"/>
              </a:ext>
            </a:extLst>
          </p:cNvPr>
          <p:cNvSpPr txBox="1"/>
          <p:nvPr/>
        </p:nvSpPr>
        <p:spPr>
          <a:xfrm>
            <a:off x="6470452" y="92568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مراجع المقرر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CE060DD-8D23-E9B0-E6CB-6487D647CA90}"/>
              </a:ext>
            </a:extLst>
          </p:cNvPr>
          <p:cNvSpPr/>
          <p:nvPr/>
        </p:nvSpPr>
        <p:spPr>
          <a:xfrm>
            <a:off x="10585764" y="78254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8734A4F-53BD-FD3D-A805-93107EAA1E7C}"/>
              </a:ext>
            </a:extLst>
          </p:cNvPr>
          <p:cNvSpPr txBox="1"/>
          <p:nvPr/>
        </p:nvSpPr>
        <p:spPr>
          <a:xfrm>
            <a:off x="10770807" y="949002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77AFA6EA-016E-4C95-3409-98FA28A49A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oogle Shape;6301;p53">
            <a:extLst>
              <a:ext uri="{FF2B5EF4-FFF2-40B4-BE49-F238E27FC236}">
                <a16:creationId xmlns:a16="http://schemas.microsoft.com/office/drawing/2014/main" id="{A81EBA2E-0274-DF9F-000E-6148D117D43D}"/>
              </a:ext>
            </a:extLst>
          </p:cNvPr>
          <p:cNvGrpSpPr/>
          <p:nvPr/>
        </p:nvGrpSpPr>
        <p:grpSpPr>
          <a:xfrm>
            <a:off x="11084516" y="2280019"/>
            <a:ext cx="370764" cy="445375"/>
            <a:chOff x="-35814600" y="3202075"/>
            <a:chExt cx="242625" cy="291450"/>
          </a:xfrm>
        </p:grpSpPr>
        <p:sp>
          <p:nvSpPr>
            <p:cNvPr id="4" name="Google Shape;6302;p53">
              <a:extLst>
                <a:ext uri="{FF2B5EF4-FFF2-40B4-BE49-F238E27FC236}">
                  <a16:creationId xmlns:a16="http://schemas.microsoft.com/office/drawing/2014/main" id="{5FE46035-5545-37C9-383C-5FCD61AC3E3F}"/>
                </a:ext>
              </a:extLst>
            </p:cNvPr>
            <p:cNvSpPr/>
            <p:nvPr/>
          </p:nvSpPr>
          <p:spPr>
            <a:xfrm>
              <a:off x="-35814600" y="3202075"/>
              <a:ext cx="51225" cy="202450"/>
            </a:xfrm>
            <a:custGeom>
              <a:avLst/>
              <a:gdLst/>
              <a:ahLst/>
              <a:cxnLst/>
              <a:rect l="l" t="t" r="r" b="b"/>
              <a:pathLst>
                <a:path w="2049" h="8098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8097"/>
                  </a:lnTo>
                  <a:cubicBezTo>
                    <a:pt x="348" y="7782"/>
                    <a:pt x="820" y="7562"/>
                    <a:pt x="1387" y="7562"/>
                  </a:cubicBezTo>
                  <a:lnTo>
                    <a:pt x="2049" y="7562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9" name="Google Shape;6303;p53">
              <a:extLst>
                <a:ext uri="{FF2B5EF4-FFF2-40B4-BE49-F238E27FC236}">
                  <a16:creationId xmlns:a16="http://schemas.microsoft.com/office/drawing/2014/main" id="{3370103E-C371-E836-B629-08B253C0979A}"/>
                </a:ext>
              </a:extLst>
            </p:cNvPr>
            <p:cNvSpPr/>
            <p:nvPr/>
          </p:nvSpPr>
          <p:spPr>
            <a:xfrm>
              <a:off x="-35814600" y="3407650"/>
              <a:ext cx="242625" cy="68550"/>
            </a:xfrm>
            <a:custGeom>
              <a:avLst/>
              <a:gdLst/>
              <a:ahLst/>
              <a:cxnLst/>
              <a:rect l="l" t="t" r="r" b="b"/>
              <a:pathLst>
                <a:path w="9705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00" y="2741"/>
                    <a:pt x="1356" y="2741"/>
                  </a:cubicBezTo>
                  <a:lnTo>
                    <a:pt x="4758" y="2741"/>
                  </a:lnTo>
                  <a:lnTo>
                    <a:pt x="4758" y="1733"/>
                  </a:lnTo>
                  <a:lnTo>
                    <a:pt x="1702" y="1733"/>
                  </a:lnTo>
                  <a:cubicBezTo>
                    <a:pt x="1513" y="1733"/>
                    <a:pt x="1356" y="1575"/>
                    <a:pt x="1356" y="1355"/>
                  </a:cubicBezTo>
                  <a:cubicBezTo>
                    <a:pt x="1356" y="1166"/>
                    <a:pt x="1513" y="1008"/>
                    <a:pt x="1702" y="1008"/>
                  </a:cubicBezTo>
                  <a:lnTo>
                    <a:pt x="9232" y="1008"/>
                  </a:lnTo>
                  <a:cubicBezTo>
                    <a:pt x="9263" y="851"/>
                    <a:pt x="9326" y="662"/>
                    <a:pt x="9452" y="536"/>
                  </a:cubicBezTo>
                  <a:cubicBezTo>
                    <a:pt x="9704" y="221"/>
                    <a:pt x="9484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0" name="Google Shape;6304;p53">
              <a:extLst>
                <a:ext uri="{FF2B5EF4-FFF2-40B4-BE49-F238E27FC236}">
                  <a16:creationId xmlns:a16="http://schemas.microsoft.com/office/drawing/2014/main" id="{9C31E4B3-5B89-3ACB-58A7-57912946ACA4}"/>
                </a:ext>
              </a:extLst>
            </p:cNvPr>
            <p:cNvSpPr/>
            <p:nvPr/>
          </p:nvSpPr>
          <p:spPr>
            <a:xfrm>
              <a:off x="-35627125" y="3450950"/>
              <a:ext cx="55150" cy="25250"/>
            </a:xfrm>
            <a:custGeom>
              <a:avLst/>
              <a:gdLst/>
              <a:ahLst/>
              <a:cxnLst/>
              <a:rect l="l" t="t" r="r" b="b"/>
              <a:pathLst>
                <a:path w="2206" h="1010" extrusionOk="0">
                  <a:moveTo>
                    <a:pt x="0" y="1"/>
                  </a:moveTo>
                  <a:lnTo>
                    <a:pt x="0" y="1009"/>
                  </a:lnTo>
                  <a:lnTo>
                    <a:pt x="1670" y="1009"/>
                  </a:lnTo>
                  <a:cubicBezTo>
                    <a:pt x="1953" y="1009"/>
                    <a:pt x="2205" y="788"/>
                    <a:pt x="1953" y="505"/>
                  </a:cubicBezTo>
                  <a:cubicBezTo>
                    <a:pt x="1827" y="347"/>
                    <a:pt x="1764" y="190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1" name="Google Shape;6305;p53">
              <a:extLst>
                <a:ext uri="{FF2B5EF4-FFF2-40B4-BE49-F238E27FC236}">
                  <a16:creationId xmlns:a16="http://schemas.microsoft.com/office/drawing/2014/main" id="{A3CA5EEA-05C9-200B-8403-6E637B3E5CB7}"/>
                </a:ext>
              </a:extLst>
            </p:cNvPr>
            <p:cNvSpPr/>
            <p:nvPr/>
          </p:nvSpPr>
          <p:spPr>
            <a:xfrm>
              <a:off x="-35703525" y="3305250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701" y="0"/>
                  </a:moveTo>
                  <a:cubicBezTo>
                    <a:pt x="882" y="0"/>
                    <a:pt x="221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521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2" name="Google Shape;6306;p53">
              <a:extLst>
                <a:ext uri="{FF2B5EF4-FFF2-40B4-BE49-F238E27FC236}">
                  <a16:creationId xmlns:a16="http://schemas.microsoft.com/office/drawing/2014/main" id="{46B8CD0D-9857-8C9B-FD29-6FD26ACD19B8}"/>
                </a:ext>
              </a:extLst>
            </p:cNvPr>
            <p:cNvSpPr/>
            <p:nvPr/>
          </p:nvSpPr>
          <p:spPr>
            <a:xfrm>
              <a:off x="-35677550" y="3254050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316" y="1"/>
                    <a:pt x="1" y="284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cubicBezTo>
                    <a:pt x="1040" y="1324"/>
                    <a:pt x="1324" y="1040"/>
                    <a:pt x="1324" y="662"/>
                  </a:cubicBezTo>
                  <a:cubicBezTo>
                    <a:pt x="1324" y="284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3" name="Google Shape;6307;p53">
              <a:extLst>
                <a:ext uri="{FF2B5EF4-FFF2-40B4-BE49-F238E27FC236}">
                  <a16:creationId xmlns:a16="http://schemas.microsoft.com/office/drawing/2014/main" id="{A255F812-3A42-19E6-16CB-36768C4F7FF2}"/>
                </a:ext>
              </a:extLst>
            </p:cNvPr>
            <p:cNvSpPr/>
            <p:nvPr/>
          </p:nvSpPr>
          <p:spPr>
            <a:xfrm>
              <a:off x="-35746850" y="3202075"/>
              <a:ext cx="171725" cy="189050"/>
            </a:xfrm>
            <a:custGeom>
              <a:avLst/>
              <a:gdLst/>
              <a:ahLst/>
              <a:cxnLst/>
              <a:rect l="l" t="t" r="r" b="b"/>
              <a:pathLst>
                <a:path w="6869" h="7562" extrusionOk="0">
                  <a:moveTo>
                    <a:pt x="3434" y="1355"/>
                  </a:moveTo>
                  <a:cubicBezTo>
                    <a:pt x="4191" y="1355"/>
                    <a:pt x="4821" y="1985"/>
                    <a:pt x="4821" y="2741"/>
                  </a:cubicBezTo>
                  <a:cubicBezTo>
                    <a:pt x="4821" y="3088"/>
                    <a:pt x="4663" y="3403"/>
                    <a:pt x="4474" y="3655"/>
                  </a:cubicBezTo>
                  <a:cubicBezTo>
                    <a:pt x="5293" y="4033"/>
                    <a:pt x="5829" y="4852"/>
                    <a:pt x="5829" y="5829"/>
                  </a:cubicBezTo>
                  <a:cubicBezTo>
                    <a:pt x="5829" y="6018"/>
                    <a:pt x="5671" y="6175"/>
                    <a:pt x="5482" y="6175"/>
                  </a:cubicBezTo>
                  <a:lnTo>
                    <a:pt x="1387" y="6175"/>
                  </a:lnTo>
                  <a:cubicBezTo>
                    <a:pt x="1198" y="6175"/>
                    <a:pt x="1040" y="6018"/>
                    <a:pt x="1040" y="5829"/>
                  </a:cubicBezTo>
                  <a:cubicBezTo>
                    <a:pt x="1040" y="4852"/>
                    <a:pt x="1576" y="4033"/>
                    <a:pt x="2426" y="3655"/>
                  </a:cubicBezTo>
                  <a:cubicBezTo>
                    <a:pt x="2174" y="3403"/>
                    <a:pt x="2048" y="3088"/>
                    <a:pt x="2048" y="2741"/>
                  </a:cubicBezTo>
                  <a:cubicBezTo>
                    <a:pt x="2048" y="1985"/>
                    <a:pt x="2678" y="1355"/>
                    <a:pt x="3434" y="1355"/>
                  </a:cubicBezTo>
                  <a:close/>
                  <a:moveTo>
                    <a:pt x="0" y="0"/>
                  </a:moveTo>
                  <a:lnTo>
                    <a:pt x="0" y="7562"/>
                  </a:lnTo>
                  <a:lnTo>
                    <a:pt x="6868" y="7562"/>
                  </a:lnTo>
                  <a:lnTo>
                    <a:pt x="6868" y="1009"/>
                  </a:lnTo>
                  <a:cubicBezTo>
                    <a:pt x="6868" y="473"/>
                    <a:pt x="6396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4" name="Google Shape;6308;p53">
              <a:extLst>
                <a:ext uri="{FF2B5EF4-FFF2-40B4-BE49-F238E27FC236}">
                  <a16:creationId xmlns:a16="http://schemas.microsoft.com/office/drawing/2014/main" id="{11697F1F-E4F1-B455-25C6-A9D5876A36A1}"/>
                </a:ext>
              </a:extLst>
            </p:cNvPr>
            <p:cNvSpPr/>
            <p:nvPr/>
          </p:nvSpPr>
          <p:spPr>
            <a:xfrm>
              <a:off x="-35677550" y="3450950"/>
              <a:ext cx="34675" cy="42575"/>
            </a:xfrm>
            <a:custGeom>
              <a:avLst/>
              <a:gdLst/>
              <a:ahLst/>
              <a:cxnLst/>
              <a:rect l="l" t="t" r="r" b="b"/>
              <a:pathLst>
                <a:path w="1387" h="1703" extrusionOk="0">
                  <a:moveTo>
                    <a:pt x="1" y="1"/>
                  </a:moveTo>
                  <a:lnTo>
                    <a:pt x="1" y="1702"/>
                  </a:lnTo>
                  <a:lnTo>
                    <a:pt x="505" y="1387"/>
                  </a:lnTo>
                  <a:cubicBezTo>
                    <a:pt x="536" y="1324"/>
                    <a:pt x="631" y="1324"/>
                    <a:pt x="694" y="1324"/>
                  </a:cubicBezTo>
                  <a:cubicBezTo>
                    <a:pt x="711" y="1316"/>
                    <a:pt x="725" y="1312"/>
                    <a:pt x="739" y="1312"/>
                  </a:cubicBezTo>
                  <a:cubicBezTo>
                    <a:pt x="776" y="1312"/>
                    <a:pt x="805" y="1341"/>
                    <a:pt x="851" y="1387"/>
                  </a:cubicBezTo>
                  <a:lnTo>
                    <a:pt x="1387" y="1702"/>
                  </a:ln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1193C08-67E0-1B04-0C89-88245A7D2011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70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17" grpId="0"/>
      <p:bldP spid="18" grpId="0" animBg="1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4A9597-7BCC-6882-F953-FB67FF41BB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F1767BD-E9F8-D887-83C3-7DBC6BAFB0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BCE4F5F-C0B5-344D-3D25-B98C8EBC54F3}"/>
              </a:ext>
            </a:extLst>
          </p:cNvPr>
          <p:cNvSpPr/>
          <p:nvPr/>
        </p:nvSpPr>
        <p:spPr>
          <a:xfrm flipV="1">
            <a:off x="103860" y="6399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10C59A9F-16D4-918A-1C33-7771102A481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B6CBEBF7-B615-2D5F-F9CF-7B3CBB66899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6F07718-084E-69E5-811D-1B1E49C23A75}"/>
              </a:ext>
            </a:extLst>
          </p:cNvPr>
          <p:cNvSpPr txBox="1"/>
          <p:nvPr/>
        </p:nvSpPr>
        <p:spPr>
          <a:xfrm>
            <a:off x="5883457" y="2972222"/>
            <a:ext cx="5880118" cy="1660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6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مدخل لصحافة</a:t>
            </a:r>
          </a:p>
          <a:p>
            <a:pPr algn="ctr" rtl="1">
              <a:lnSpc>
                <a:spcPct val="150000"/>
              </a:lnSpc>
            </a:pPr>
            <a:r>
              <a:rPr lang="ar-SA" sz="36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 الهاتف المحمول</a:t>
            </a:r>
            <a:endParaRPr lang="en-US" sz="36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49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8BEFEA7-9FA3-E96B-E7E7-708F9BDE0C68}"/>
              </a:ext>
            </a:extLst>
          </p:cNvPr>
          <p:cNvSpPr txBox="1"/>
          <p:nvPr/>
        </p:nvSpPr>
        <p:spPr>
          <a:xfrm>
            <a:off x="3641834" y="1999259"/>
            <a:ext cx="806080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صحافة الهاتف المحمول، أو "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صحافة الموبايل</a:t>
            </a:r>
            <a:r>
              <a:rPr lang="ar-SA" dirty="0">
                <a:latin typeface="Alexandria" charset="0"/>
                <a:cs typeface="Alexandria" charset="0"/>
              </a:rPr>
              <a:t>"، هي شكل من أشكال الصحافة التي تعتمد على استخدام الهواتف الذكية في جمع الأخبار وإنتاج المحتوى الإعلامي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  <a:endParaRPr lang="en-US" dirty="0" smtClean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نشأت </a:t>
            </a:r>
            <a:r>
              <a:rPr lang="ar-SA" dirty="0">
                <a:latin typeface="Alexandria" charset="0"/>
                <a:cs typeface="Alexandria" charset="0"/>
              </a:rPr>
              <a:t>هذه الصحافة مع تطور التكنولوجيا الرقمية وانتشار الهواتف الذكية، مما سمح للأفراد والصحفيين بتغطية الأحداث بشكل فوري ومباشر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  <a:endParaRPr lang="en-US" dirty="0" smtClean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تعتبر </a:t>
            </a:r>
            <a:r>
              <a:rPr lang="ar-SA" dirty="0">
                <a:latin typeface="Alexandria" charset="0"/>
                <a:cs typeface="Alexandria" charset="0"/>
              </a:rPr>
              <a:t>صحافة الموبايل جزءاً من الإعلام الجديد، حيث تلعب دوراً مهماً في نقل الأخبار بسرعة وكفاءة.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A7A4F1E-BA2D-463C-5C33-FD7B921BA8FE}"/>
              </a:ext>
            </a:extLst>
          </p:cNvPr>
          <p:cNvSpPr txBox="1"/>
          <p:nvPr/>
        </p:nvSpPr>
        <p:spPr>
          <a:xfrm>
            <a:off x="6592239" y="1427235"/>
            <a:ext cx="511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مدخل لصحافة الهاتف المحمول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Picture 2">
            <a:extLst>
              <a:ext uri="{FF2B5EF4-FFF2-40B4-BE49-F238E27FC236}">
                <a16:creationId xmlns:a16="http://schemas.microsoft.com/office/drawing/2014/main" id="{3221C7F4-3C06-CEBE-82CE-5E978754F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72228" y="2409297"/>
            <a:ext cx="4486162" cy="27629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E14435AF-2C49-F542-8475-CDF4FB10336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FB50A6-BE58-E232-D710-932DCFCB5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5C1B44A6-5A88-683E-F975-238440CC0D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0E105B4C-42BF-D886-CFAB-0F3691E4046D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55DB9A-DDBE-156C-F8B3-C4025597F8EC}"/>
              </a:ext>
            </a:extLst>
          </p:cNvPr>
          <p:cNvSpPr txBox="1"/>
          <p:nvPr/>
        </p:nvSpPr>
        <p:spPr>
          <a:xfrm>
            <a:off x="4758163" y="2015757"/>
            <a:ext cx="68723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ظهرت صحافة الهاتف المحمول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مع انتشار الهواتف الذكية </a:t>
            </a:r>
            <a:r>
              <a:rPr lang="ar-SA" dirty="0">
                <a:latin typeface="Alexandria" charset="0"/>
                <a:cs typeface="Alexandria" charset="0"/>
              </a:rPr>
              <a:t>في أوائل القرن الحادي والعشرين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  <a:endParaRPr lang="en-US" dirty="0" smtClean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كانت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البداية الحقيقية </a:t>
            </a:r>
            <a:r>
              <a:rPr lang="ar-SA" dirty="0">
                <a:latin typeface="Alexandria" charset="0"/>
                <a:cs typeface="Alexandria" charset="0"/>
              </a:rPr>
              <a:t>لها خلال الغزو الأمريكي للعراق عام 2003، حيث استخدم الصحفيون الهواتف المحمولة لتغطية الأحداث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  <a:endParaRPr lang="en-US" dirty="0" smtClean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في </a:t>
            </a:r>
            <a:r>
              <a:rPr lang="ar-SA" dirty="0">
                <a:latin typeface="Alexandria" charset="0"/>
                <a:cs typeface="Alexandria" charset="0"/>
              </a:rPr>
              <a:t>عام 2005، تم استخدام الهواتف الذكية بشكل واسع في تغطية تفجيرات لندن، مما أظهر قدرتها على نقل الأخبار بشكل سريع وفعال.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7543DF36-D3C1-4CEF-6C92-AD26348366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2" r="18293"/>
          <a:stretch/>
        </p:blipFill>
        <p:spPr bwMode="auto">
          <a:xfrm>
            <a:off x="180431" y="2002307"/>
            <a:ext cx="4399893" cy="31723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87471BB-173D-3453-6089-593B3BC543AB}"/>
              </a:ext>
            </a:extLst>
          </p:cNvPr>
          <p:cNvSpPr txBox="1"/>
          <p:nvPr/>
        </p:nvSpPr>
        <p:spPr>
          <a:xfrm>
            <a:off x="6520079" y="1391428"/>
            <a:ext cx="5110400" cy="583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تطور صحافة الهاتف المحمول</a:t>
            </a:r>
          </a:p>
        </p:txBody>
      </p:sp>
    </p:spTree>
    <p:extLst>
      <p:ext uri="{BB962C8B-B14F-4D97-AF65-F5344CB8AC3E}">
        <p14:creationId xmlns:p14="http://schemas.microsoft.com/office/powerpoint/2010/main" val="384910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FB50A6-BE58-E232-D710-932DCFCB5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5C1B44A6-5A88-683E-F975-238440CC0D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0E105B4C-42BF-D886-CFAB-0F3691E4046D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55DB9A-DDBE-156C-F8B3-C4025597F8EC}"/>
              </a:ext>
            </a:extLst>
          </p:cNvPr>
          <p:cNvSpPr txBox="1"/>
          <p:nvPr/>
        </p:nvSpPr>
        <p:spPr>
          <a:xfrm>
            <a:off x="5661891" y="2015757"/>
            <a:ext cx="59685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تطورت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صحافة الهاتف المحمول </a:t>
            </a:r>
            <a:r>
              <a:rPr lang="ar-SA" dirty="0">
                <a:latin typeface="Alexandria" charset="0"/>
                <a:cs typeface="Alexandria" charset="0"/>
              </a:rPr>
              <a:t>مع تقدم تقنيات الهواتف الذكية، حيث أصبحت هذه الأجهزة تحتوي على كاميرات عالية الجودة وتطبيقات متقدمة للتصوير والتحرير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  <a:endParaRPr lang="en-US" dirty="0" smtClean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مع </a:t>
            </a:r>
            <a:r>
              <a:rPr lang="ar-SA" dirty="0">
                <a:latin typeface="Alexandria" charset="0"/>
                <a:cs typeface="Alexandria" charset="0"/>
              </a:rPr>
              <a:t>ظهور الجيل الثالث والرابع من الهواتف الذكية، أصبح بالإمكان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بث الفيديو مباشرة</a:t>
            </a:r>
            <a:r>
              <a:rPr lang="ar-SA" dirty="0">
                <a:latin typeface="Alexandria" charset="0"/>
                <a:cs typeface="Alexandria" charset="0"/>
              </a:rPr>
              <a:t> من موقع الحدث، مما جعل الصحافة أكثر تفاعلية وسرعة في نقل الأخبار.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471BB-173D-3453-6089-593B3BC543AB}"/>
              </a:ext>
            </a:extLst>
          </p:cNvPr>
          <p:cNvSpPr txBox="1"/>
          <p:nvPr/>
        </p:nvSpPr>
        <p:spPr>
          <a:xfrm>
            <a:off x="6520079" y="1391428"/>
            <a:ext cx="5110400" cy="583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تطور صحافة الهاتف المحمول</a:t>
            </a:r>
          </a:p>
        </p:txBody>
      </p:sp>
      <p:pic>
        <p:nvPicPr>
          <p:cNvPr id="4098" name="Picture 2" descr="صحافة الهاتف المحمول | الجزيرة للتعليم الإلكتروني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18" y="2164636"/>
            <a:ext cx="5264727" cy="28791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67737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6835FD-26F1-DCD6-6B1D-EAB6897C0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FAF6104C-608C-C45E-8861-C4932A2709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240C6EC-3AA0-FD0E-7A7A-6A8518A1712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B2DAAC-7557-AB6B-ABC6-722A9C6C13A2}"/>
              </a:ext>
            </a:extLst>
          </p:cNvPr>
          <p:cNvSpPr txBox="1"/>
          <p:nvPr/>
        </p:nvSpPr>
        <p:spPr>
          <a:xfrm>
            <a:off x="5888552" y="2024342"/>
            <a:ext cx="57040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تتميز صحافة الهاتف المحمول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بالسرعة</a:t>
            </a:r>
            <a:r>
              <a:rPr lang="ar-SA" dirty="0">
                <a:latin typeface="Alexandria" charset="0"/>
                <a:cs typeface="Alexandria" charset="0"/>
              </a:rPr>
              <a:t> في نقل الأخبار، حيث يمكن للصحفيين تغطية الأحداث بشكل فوري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  <a:endParaRPr lang="en-US" dirty="0" smtClean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كما </a:t>
            </a:r>
            <a:r>
              <a:rPr lang="ar-SA" dirty="0">
                <a:latin typeface="Alexandria" charset="0"/>
                <a:cs typeface="Alexandria" charset="0"/>
              </a:rPr>
              <a:t>أنها توفر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تكلفة أقل</a:t>
            </a:r>
            <a:r>
              <a:rPr lang="ar-SA" dirty="0">
                <a:latin typeface="Alexandria" charset="0"/>
                <a:cs typeface="Alexandria" charset="0"/>
              </a:rPr>
              <a:t> مقارنة بالوسائل التقليدية، حيث لا تحتاج إلى معدات باهظة الثمن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  <a:endParaRPr lang="en-US" dirty="0" smtClean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و</a:t>
            </a:r>
            <a:r>
              <a:rPr lang="ar-SA" dirty="0" smtClean="0">
                <a:latin typeface="Alexandria" charset="0"/>
                <a:cs typeface="Alexandria" charset="0"/>
              </a:rPr>
              <a:t>تتيح </a:t>
            </a:r>
            <a:r>
              <a:rPr lang="ar-SA" dirty="0">
                <a:latin typeface="Alexandria" charset="0"/>
                <a:cs typeface="Alexandria" charset="0"/>
              </a:rPr>
              <a:t>هذه الصحافة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التفاعلية</a:t>
            </a:r>
            <a:r>
              <a:rPr lang="ar-SA" dirty="0">
                <a:latin typeface="Alexandria" charset="0"/>
                <a:cs typeface="Alexandria" charset="0"/>
              </a:rPr>
              <a:t> مع الجمهور، حيث يمكن للمستخدمين المشاركة في صناعة المحتوى الإعلامي.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A52063-3452-C3B4-4E91-2A4A52753C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73" y="1651283"/>
            <a:ext cx="4752598" cy="40233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CF8DADC-4ADF-3D45-7B25-A41590064972}"/>
              </a:ext>
            </a:extLst>
          </p:cNvPr>
          <p:cNvSpPr txBox="1"/>
          <p:nvPr/>
        </p:nvSpPr>
        <p:spPr>
          <a:xfrm>
            <a:off x="6482218" y="1303645"/>
            <a:ext cx="5110400" cy="583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مميزات صحافة الهاتف المحمول</a:t>
            </a:r>
          </a:p>
        </p:txBody>
      </p:sp>
    </p:spTree>
    <p:extLst>
      <p:ext uri="{BB962C8B-B14F-4D97-AF65-F5344CB8AC3E}">
        <p14:creationId xmlns:p14="http://schemas.microsoft.com/office/powerpoint/2010/main" val="258691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C0842E-B14B-7C09-03DB-41A9F0036E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2450E196-E95E-B777-DF24-BB79AD8F48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CB6B1FD-25CB-AED1-BD71-4BB53216D9AC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661DE0-94A7-F6BD-3D37-820BB130584B}"/>
              </a:ext>
            </a:extLst>
          </p:cNvPr>
          <p:cNvSpPr txBox="1"/>
          <p:nvPr/>
        </p:nvSpPr>
        <p:spPr>
          <a:xfrm>
            <a:off x="5896303" y="1932231"/>
            <a:ext cx="57482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تواجه صحافة الهاتف المحمول عدة تحديات، منها قضايا تتعلق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بجودة المحتوى</a:t>
            </a:r>
            <a:r>
              <a:rPr lang="ar-SA" dirty="0">
                <a:latin typeface="Alexandria" charset="0"/>
                <a:cs typeface="Alexandria" charset="0"/>
              </a:rPr>
              <a:t>، حيث قد تكون التقارير غير دقيقة بسبب السرعة في النشر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كما </a:t>
            </a:r>
            <a:r>
              <a:rPr lang="ar-SA" dirty="0">
                <a:latin typeface="Alexandria" charset="0"/>
                <a:cs typeface="Alexandria" charset="0"/>
              </a:rPr>
              <a:t>أن هناك تحديات تتعلق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بحقوق النشر والخصوصية</a:t>
            </a:r>
            <a:r>
              <a:rPr lang="ar-SA" dirty="0">
                <a:latin typeface="Alexandria" charset="0"/>
                <a:cs typeface="Alexandria" charset="0"/>
              </a:rPr>
              <a:t>، حيث يمكن أن يتم استخدام المحتوى بشكل غير قانوني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كما يعتمد </a:t>
            </a:r>
            <a:r>
              <a:rPr lang="ar-SA" dirty="0">
                <a:latin typeface="Alexandria" charset="0"/>
                <a:cs typeface="Alexandria" charset="0"/>
              </a:rPr>
              <a:t>نجاح هذه الصحافة على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توفر شبكة إنترنت قوية.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C7CD0B18-404F-74E5-378B-AF6A0BD28C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317"/>
          <a:stretch/>
        </p:blipFill>
        <p:spPr bwMode="auto">
          <a:xfrm>
            <a:off x="547481" y="2111964"/>
            <a:ext cx="5210370" cy="32496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614588C-BD66-DBE9-5AD0-9B9620B1D4B1}"/>
              </a:ext>
            </a:extLst>
          </p:cNvPr>
          <p:cNvSpPr txBox="1"/>
          <p:nvPr/>
        </p:nvSpPr>
        <p:spPr>
          <a:xfrm>
            <a:off x="6691381" y="1423885"/>
            <a:ext cx="511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تحديات صحافة الهاتف المحمول</a:t>
            </a:r>
          </a:p>
        </p:txBody>
      </p:sp>
    </p:spTree>
    <p:extLst>
      <p:ext uri="{BB962C8B-B14F-4D97-AF65-F5344CB8AC3E}">
        <p14:creationId xmlns:p14="http://schemas.microsoft.com/office/powerpoint/2010/main" val="238125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5597236" y="2074125"/>
            <a:ext cx="604728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يتوقع أن تشهد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صحافة الهاتف المحمول </a:t>
            </a:r>
            <a:r>
              <a:rPr lang="ar-SA" dirty="0">
                <a:latin typeface="Alexandria" charset="0"/>
                <a:cs typeface="Alexandria" charset="0"/>
              </a:rPr>
              <a:t>تطوراً أكبر في المستقبل مع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تقدم تقنيات الهواتف الذكية وشبكات الاتصال</a:t>
            </a: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ومن </a:t>
            </a:r>
            <a:r>
              <a:rPr lang="ar-SA" dirty="0">
                <a:latin typeface="Alexandria" charset="0"/>
                <a:cs typeface="Alexandria" charset="0"/>
              </a:rPr>
              <a:t>المتوقع أن تصبح هذه الصحافة أكثر تفاعلية مع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استخدام الذكاء الاصطناعي وتقنيات الواقع الافتراضي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كما </a:t>
            </a:r>
            <a:r>
              <a:rPr lang="ar-SA" dirty="0">
                <a:latin typeface="Alexandria" charset="0"/>
                <a:cs typeface="Alexandria" charset="0"/>
              </a:rPr>
              <a:t>أن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زيادة سرعة الإنترنت وتوفر تطبيقات أكثر تطورا</a:t>
            </a:r>
            <a:r>
              <a:rPr lang="ar-SA" dirty="0">
                <a:latin typeface="Alexandria" charset="0"/>
                <a:cs typeface="Alexandria" charset="0"/>
              </a:rPr>
              <a:t>ً ستعزز من قدرة الصحفيين على إنتاج محتوى عالي الجودة.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5076890" y="1423885"/>
            <a:ext cx="6567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دور صحافة الهاتف المحمول في المستقبل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A853B328-A09E-EA22-B3A2-46D31640D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48" y="2157730"/>
            <a:ext cx="5127418" cy="34182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8619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5597236" y="2241122"/>
            <a:ext cx="6047283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تلعب الهواتف الذكية دوراً محورياً في صحافة الموبايل، حيث أصبحت أداة أساسية للصحفيين لتغطية الأحداث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يمكن </a:t>
            </a:r>
            <a:r>
              <a:rPr lang="ar-SA" dirty="0">
                <a:latin typeface="Alexandria" charset="0"/>
                <a:cs typeface="Alexandria" charset="0"/>
              </a:rPr>
              <a:t>للهواتف الذكية تسجيل الفيديو والصوت والتقاط الصور، بالإضافة إلى إمكانية البث المباشر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هذه </a:t>
            </a:r>
            <a:r>
              <a:rPr lang="ar-SA" dirty="0">
                <a:latin typeface="Alexandria" charset="0"/>
                <a:cs typeface="Alexandria" charset="0"/>
              </a:rPr>
              <a:t>الإمكانيات جعلت الهواتف الذكية وسيلة فعالة لنقل الأخبار بشكل سريع ومباشر.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5076890" y="1590882"/>
            <a:ext cx="6567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دور الهواتف الذكية في الصحافة</a:t>
            </a:r>
          </a:p>
        </p:txBody>
      </p:sp>
      <p:pic>
        <p:nvPicPr>
          <p:cNvPr id="3076" name="Picture 4" descr="undefin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67" y="2052547"/>
            <a:ext cx="4795116" cy="37386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10131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5153892" y="2241122"/>
            <a:ext cx="64906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صحافة المواطن</a:t>
            </a:r>
            <a:r>
              <a:rPr lang="ar-SA" dirty="0">
                <a:latin typeface="Alexandria" charset="0"/>
                <a:cs typeface="Alexandria" charset="0"/>
              </a:rPr>
              <a:t> هي شكل من أشكال صحافة الموبايل، حيث يقوم الأفراد العاديون بتغطية الأحداث ونشرها عبر منصات التواصل الاجتماعي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ساهمت </a:t>
            </a:r>
            <a:r>
              <a:rPr lang="ar-SA" dirty="0">
                <a:latin typeface="Alexandria" charset="0"/>
                <a:cs typeface="Alexandria" charset="0"/>
              </a:rPr>
              <a:t>صحافة المواطن في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تعزيز حرية التعبير </a:t>
            </a:r>
            <a:r>
              <a:rPr lang="ar-SA" dirty="0">
                <a:latin typeface="Alexandria" charset="0"/>
                <a:cs typeface="Alexandria" charset="0"/>
              </a:rPr>
              <a:t>وإتاحة الفرصة للجميع للمشاركة في صناعة المحتوى الإعلامي. و</a:t>
            </a:r>
            <a:r>
              <a:rPr lang="ar-SA" dirty="0" smtClean="0">
                <a:latin typeface="Alexandria" charset="0"/>
                <a:cs typeface="Alexandria" charset="0"/>
              </a:rPr>
              <a:t>تظل </a:t>
            </a:r>
            <a:r>
              <a:rPr lang="ar-SA" dirty="0">
                <a:latin typeface="Alexandria" charset="0"/>
                <a:cs typeface="Alexandria" charset="0"/>
              </a:rPr>
              <a:t>هناك تحديات تتعلق </a:t>
            </a:r>
            <a:r>
              <a:rPr lang="ar-SA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بمصداقية المحتوى</a:t>
            </a:r>
            <a:r>
              <a:rPr lang="ar-SA" dirty="0">
                <a:latin typeface="Alexandria" charset="0"/>
                <a:cs typeface="Alexandria" charset="0"/>
              </a:rPr>
              <a:t> الذي ينتجه المواطنون.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5076890" y="1590882"/>
            <a:ext cx="6567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صحافة المواطن وصحافة الموبايل</a:t>
            </a:r>
          </a:p>
        </p:txBody>
      </p:sp>
      <p:pic>
        <p:nvPicPr>
          <p:cNvPr id="1026" name="Picture 2" descr="تقرير &quot;صحافة المواطن&quot; تخطت الرقابة وحاجز الصمت وافتقدت للمهنية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29" y="2476970"/>
            <a:ext cx="4921315" cy="25836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54328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5126182" y="2241122"/>
            <a:ext cx="651833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أثرت صحافة الموبايل بشكل كبير على الصحافة التقليدية، حيث أصبحت المنافسة بينهما شديدة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الصحافة </a:t>
            </a:r>
            <a:r>
              <a:rPr lang="ar-SA" dirty="0">
                <a:latin typeface="Alexandria" charset="0"/>
                <a:cs typeface="Alexandria" charset="0"/>
              </a:rPr>
              <a:t>التقليدية اضطرت إلى التكيف مع التغيرات التكنولوجية وتبني تقنيات جديدة لمواكبة سرعة صحافة الموبايل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وتظل </a:t>
            </a:r>
            <a:r>
              <a:rPr lang="ar-SA" dirty="0">
                <a:latin typeface="Alexandria" charset="0"/>
                <a:cs typeface="Alexandria" charset="0"/>
              </a:rPr>
              <a:t>الصحافة التقليدية تحتفظ بمكانتها في تقديم تحليلات عميقة وتقارير مفصلة.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4433456" y="1590882"/>
            <a:ext cx="7211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تأثير صحافة الموبايل على الصحافة التقليدية</a:t>
            </a:r>
          </a:p>
        </p:txBody>
      </p:sp>
      <p:pic>
        <p:nvPicPr>
          <p:cNvPr id="2050" name="Picture 2" descr="هل يقضي الموبايل على غرف الأخبار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86" y="2601341"/>
            <a:ext cx="4167043" cy="23404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21163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591127" y="1871673"/>
            <a:ext cx="1105339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أثرت صحافة الموبايل بشكل كبير على الصحافة التقليدية، حيث أصبحت المنافسة بينهما شديدة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الصحافة </a:t>
            </a:r>
            <a:r>
              <a:rPr lang="ar-SA" dirty="0">
                <a:latin typeface="Alexandria" charset="0"/>
                <a:cs typeface="Alexandria" charset="0"/>
              </a:rPr>
              <a:t>التقليدية اضطرت إلى التكيف مع التغيرات التكنولوجية وتبني تقنيات جديدة لمواكبة سرعة صحافة الموبايل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وتظل </a:t>
            </a:r>
            <a:r>
              <a:rPr lang="ar-SA" dirty="0">
                <a:latin typeface="Alexandria" charset="0"/>
                <a:cs typeface="Alexandria" charset="0"/>
              </a:rPr>
              <a:t>الصحافة التقليدية تحتفظ بمكانتها في تقديم تحليلات عميقة وتقارير مفصلة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صحافة الهاتف المحمول تعتبر ثورة في عالم الإعلام، حيث غيرت طريقة جمع الأخبار </a:t>
            </a:r>
            <a:r>
              <a:rPr lang="ar-SA" dirty="0" smtClean="0">
                <a:latin typeface="Alexandria" charset="0"/>
                <a:cs typeface="Alexandria" charset="0"/>
              </a:rPr>
              <a:t>ونشرها، بفضل </a:t>
            </a:r>
            <a:r>
              <a:rPr lang="ar-SA" dirty="0">
                <a:latin typeface="Alexandria" charset="0"/>
                <a:cs typeface="Alexandria" charset="0"/>
              </a:rPr>
              <a:t>سرعتها وتكلفتها المنخفضة، أصبحت هذه الصحافة أداة أساسية للصحفيين والمواطنين على حد </a:t>
            </a:r>
            <a:r>
              <a:rPr lang="ar-SA" dirty="0" smtClean="0">
                <a:latin typeface="Alexandria" charset="0"/>
                <a:cs typeface="Alexandria" charset="0"/>
              </a:rPr>
              <a:t>سواء، </a:t>
            </a:r>
            <a:r>
              <a:rPr lang="ar-SA" dirty="0">
                <a:latin typeface="Alexandria" charset="0"/>
                <a:cs typeface="Alexandria" charset="0"/>
              </a:rPr>
              <a:t>ومع التطورات التكنولوجية المتوقعة، ستستمر صحافة الموبايل في لعب دور محوري في صناعة الإعلام.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4433456" y="1221433"/>
            <a:ext cx="7211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تأثير صحافة الموبايل على الصحافة التقليدية</a:t>
            </a:r>
          </a:p>
        </p:txBody>
      </p:sp>
    </p:spTree>
    <p:extLst>
      <p:ext uri="{BB962C8B-B14F-4D97-AF65-F5344CB8AC3E}">
        <p14:creationId xmlns:p14="http://schemas.microsoft.com/office/powerpoint/2010/main" val="17575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2900219" y="1904925"/>
            <a:ext cx="584661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SA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نماذج وأمثلة </a:t>
            </a:r>
            <a:r>
              <a:rPr lang="ar-SA" sz="28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واقعية</a:t>
            </a:r>
            <a:endParaRPr lang="en-US" sz="2800" b="1" dirty="0" smtClean="0">
              <a:solidFill>
                <a:srgbClr val="203E5F"/>
              </a:solidFill>
              <a:latin typeface="Alexandria" charset="0"/>
              <a:cs typeface="Alexandria" charset="0"/>
            </a:endParaRPr>
          </a:p>
          <a:p>
            <a:pPr algn="ctr" rtl="1">
              <a:lnSpc>
                <a:spcPct val="200000"/>
              </a:lnSpc>
            </a:pPr>
            <a:r>
              <a:rPr lang="ar-SA" sz="28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لإستخدامات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صحافة</a:t>
            </a:r>
            <a:r>
              <a:rPr lang="ar-SA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  </a:t>
            </a:r>
            <a:r>
              <a:rPr lang="ar-SA" sz="36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الهاتف المحمول </a:t>
            </a:r>
            <a:endParaRPr lang="ar-SA" sz="36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51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4562764" y="1483745"/>
            <a:ext cx="6869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الحدث: 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خلال </a:t>
            </a:r>
            <a:r>
              <a:rPr lang="ar-SA" dirty="0">
                <a:latin typeface="Alexandria" charset="0"/>
                <a:cs typeface="Alexandria" charset="0"/>
              </a:rPr>
              <a:t>ثورات الربيع العربي، استخدم المتظاهرون والصحفيون الهواتف الذكية لتوثيق الأحداث ونشرها على منصات التواصل الاجتماعي </a:t>
            </a:r>
            <a:r>
              <a:rPr lang="ar-SA" dirty="0" smtClean="0">
                <a:latin typeface="Alexandria" charset="0"/>
                <a:cs typeface="Alexandria" charset="0"/>
              </a:rPr>
              <a:t>مثل</a:t>
            </a:r>
            <a:r>
              <a:rPr lang="en-US" dirty="0" smtClean="0">
                <a:latin typeface="Alexandria" charset="0"/>
                <a:cs typeface="Alexandria" charset="0"/>
              </a:rPr>
              <a:t> </a:t>
            </a:r>
            <a:r>
              <a:rPr lang="ar-SA" dirty="0" smtClean="0">
                <a:latin typeface="Alexandria" charset="0"/>
                <a:cs typeface="Alexandria" charset="0"/>
              </a:rPr>
              <a:t>تويتر و</a:t>
            </a:r>
            <a:r>
              <a:rPr lang="en-US" dirty="0" smtClean="0">
                <a:latin typeface="Alexandria" charset="0"/>
                <a:cs typeface="Alexandria" charset="0"/>
              </a:rPr>
              <a:t> </a:t>
            </a:r>
            <a:r>
              <a:rPr lang="ar-SA" dirty="0" smtClean="0">
                <a:latin typeface="Alexandria" charset="0"/>
                <a:cs typeface="Alexandria" charset="0"/>
              </a:rPr>
              <a:t>فيسبوك.</a:t>
            </a:r>
            <a:endParaRPr lang="ar-SA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التأثير: 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latin typeface="Alexandria" charset="0"/>
                <a:cs typeface="Alexandria" charset="0"/>
              </a:rPr>
              <a:t>ساهمت </a:t>
            </a:r>
            <a:r>
              <a:rPr lang="ar-SA" dirty="0">
                <a:latin typeface="Alexandria" charset="0"/>
                <a:cs typeface="Alexandria" charset="0"/>
              </a:rPr>
              <a:t>صحافة الموبايل في نقل الأحداث بشكل مباشر، مما سمح للعالم بمتابعة التطورات في الوقت </a:t>
            </a:r>
            <a:r>
              <a:rPr lang="ar-SA" dirty="0" smtClean="0">
                <a:latin typeface="Alexandria" charset="0"/>
                <a:cs typeface="Alexandria" charset="0"/>
              </a:rPr>
              <a:t>الفعلي، </a:t>
            </a:r>
            <a:r>
              <a:rPr lang="ar-SA" dirty="0">
                <a:latin typeface="Alexandria" charset="0"/>
                <a:cs typeface="Alexandria" charset="0"/>
              </a:rPr>
              <a:t>كانت هذه الأحداث نقطة تحول في استخدام الهواتف الذكية كأداة إعلامية قوية.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1801091" y="833505"/>
            <a:ext cx="9630993" cy="72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الربيع العربي (2011)</a:t>
            </a:r>
          </a:p>
        </p:txBody>
      </p:sp>
      <p:pic>
        <p:nvPicPr>
          <p:cNvPr id="5122" name="Picture 2" descr="الربيع العربي.. عندما أراد الشعب إسقاط النظام | الموسوعة | الجزيرة نت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" r="1193"/>
          <a:stretch/>
        </p:blipFill>
        <p:spPr bwMode="auto">
          <a:xfrm>
            <a:off x="461817" y="1607059"/>
            <a:ext cx="3713019" cy="21388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4" name="Picture 4" descr="الربيع العربي&quot; بعد 10 سنوات على انطلاقه.. &quot;جوع ورعب&quot; وحلم لم يكتمل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53" y="3956946"/>
            <a:ext cx="3752783" cy="23996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44967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4400528" y="1871672"/>
            <a:ext cx="6869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الحدث: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خلال تفجيرات لندن، استخدم المواطنون والصحفيون الهواتف المحمولة لتسجيل الفيديوهات والصور ونشرها على الإنترنت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التأثير: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كانت هذه أول مرة يتم فيها استخدام الهواتف المحمولة بشكل واسع في تغطية حدث إخباري </a:t>
            </a:r>
            <a:r>
              <a:rPr lang="ar-SA" dirty="0" smtClean="0">
                <a:latin typeface="Alexandria" charset="0"/>
                <a:cs typeface="Alexandria" charset="0"/>
              </a:rPr>
              <a:t>كبير، </a:t>
            </a:r>
            <a:r>
              <a:rPr lang="ar-SA" dirty="0">
                <a:latin typeface="Alexandria" charset="0"/>
                <a:cs typeface="Alexandria" charset="0"/>
              </a:rPr>
              <a:t>الصور والفيديوهات التي تم التقاطها بواسطة الهواتف الذكية كانت مصدراً رئيسياً للأخبار.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1764146" y="994687"/>
            <a:ext cx="9630993" cy="72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تفجيرات لندن (2005)</a:t>
            </a:r>
          </a:p>
        </p:txBody>
      </p:sp>
      <p:pic>
        <p:nvPicPr>
          <p:cNvPr id="6146" name="Picture 2" descr="تفجيرات لندن 7 يوليو 2005 - ويكيبيديا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06"/>
          <a:stretch/>
        </p:blipFill>
        <p:spPr bwMode="auto">
          <a:xfrm>
            <a:off x="510486" y="1717064"/>
            <a:ext cx="3638242" cy="1957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148" name="Picture 4" descr="London bombings of 2005 | History, Facts, &amp; Map | Britannic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04" y="3920908"/>
            <a:ext cx="3590862" cy="23071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74410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4562764" y="1770502"/>
            <a:ext cx="6869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الحدث: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بعد الزلزال المدمر الذي ضرب هايتي، استخدم الصحفيون والمواطنون الهواتف الذكية لتوثيق الدمار ونقل الأخبار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التأثير: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ساعدت صحافة الموبايل في توفير معلومات فورية عن الوضع على الأرض، مما ساعد المنظمات الإنسانية في توجيه المساعدات بشكل أكثر فعالية.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1801091" y="989458"/>
            <a:ext cx="9630993" cy="72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زلزال هايتي (2010)</a:t>
            </a:r>
          </a:p>
        </p:txBody>
      </p:sp>
      <p:pic>
        <p:nvPicPr>
          <p:cNvPr id="7170" name="Picture 2" descr="زلزال هايتي: مقتل المئات وإعلان حالة الطوارئ في البلاد إثر زلزال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48" y="1526442"/>
            <a:ext cx="4028498" cy="22660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172" name="Picture 4" descr="زلزال هايتي المدمر.. ارتفاع حصيلة الضحايا إلى 1297 قتيلًا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86"/>
          <a:stretch/>
        </p:blipFill>
        <p:spPr bwMode="auto">
          <a:xfrm>
            <a:off x="441904" y="3987250"/>
            <a:ext cx="3871480" cy="2049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71179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4562764" y="1483745"/>
            <a:ext cx="6869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الحدث: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خلال الاحتجاجات في هونغ كونغ، استخدم المتظاهرون الهواتف الذكية لتسجيل الفيديوهات ونشرها على منصات مثل </a:t>
            </a:r>
            <a:r>
              <a:rPr lang="ar-SA" dirty="0" smtClean="0">
                <a:latin typeface="Alexandria" charset="0"/>
                <a:cs typeface="Alexandria" charset="0"/>
              </a:rPr>
              <a:t>يوتيوب وتويتر.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التأثير: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ساهمت صحافة الموبايل في نقل الأحداث بشكل مباشر، مما سمح للعالم بمتابعة التطورات في الوقت </a:t>
            </a:r>
            <a:r>
              <a:rPr lang="ar-SA" dirty="0" smtClean="0">
                <a:latin typeface="Alexandria" charset="0"/>
                <a:cs typeface="Alexandria" charset="0"/>
              </a:rPr>
              <a:t>الفعلي، </a:t>
            </a:r>
            <a:r>
              <a:rPr lang="ar-SA" dirty="0">
                <a:latin typeface="Alexandria" charset="0"/>
                <a:cs typeface="Alexandria" charset="0"/>
              </a:rPr>
              <a:t>كانت هذه الأحداث نقطة تحول في استخدام الهواتف الذكية كأداة إعلامية قوية.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1801091" y="833505"/>
            <a:ext cx="9630993" cy="72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احتجاجات هونغ كونغ (2019)</a:t>
            </a:r>
          </a:p>
        </p:txBody>
      </p:sp>
      <p:pic>
        <p:nvPicPr>
          <p:cNvPr id="8194" name="Picture 2" descr="احتجاجات هونغ كونغ: وسائل إعلام صينية تلقي باللوم على &quot;قوى أجنبية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93" y="1555882"/>
            <a:ext cx="3880716" cy="21829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196" name="Picture 4" descr="تويتر وفيس بوك تعلقان حسابات وتتهمان بكين باستخدامها ضد متظاهري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84" y="4027964"/>
            <a:ext cx="4037734" cy="22712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79785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4562764" y="1483745"/>
            <a:ext cx="6869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الحدث: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خلال جائحة كوفيد-19، استخدم الصحفيون والمواطنون الهواتف الذكية لتوثيق تأثيرات الوباء ونقل الأخبار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التأثير: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ساهمت صحافة الموبايل في توفير معلومات فورية عن الوضع على الأرض، مما ساعد الحكومات والمنظمات الصحية في توجيه الجهود بشكل أكثر فعالية.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1801091" y="833505"/>
            <a:ext cx="9630993" cy="72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جائحة كوفيد-19 (2020)</a:t>
            </a:r>
          </a:p>
        </p:txBody>
      </p:sp>
      <p:pic>
        <p:nvPicPr>
          <p:cNvPr id="9218" name="Picture 2" descr="CDC Museum COVID-19 Timeline | David J. Sencer CDC Museum | CD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94" y="1654302"/>
            <a:ext cx="4000789" cy="22226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9220" name="Picture 4" descr="خمسة رسوم بيانية توضح تأثير جائحة كوفيد-19 على الشرق الأوسط وآسيا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48" y="3975383"/>
            <a:ext cx="3769880" cy="20612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1728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4562764" y="1483745"/>
            <a:ext cx="6869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الحدث: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خلال الاحتجاجات التي أعقبت مقتل جورج فلويد، استخدم المتظاهرون والصحفيون الهواتف الذكية لتسجيل الفيديوهات ونشرها على منصات التواصل الاجتماعي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التأثير: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ساهمت صحافة الموبايل في نقل الأحداث بشكل </a:t>
            </a:r>
            <a:r>
              <a:rPr lang="ar-SA" dirty="0" smtClean="0">
                <a:latin typeface="Alexandria" charset="0"/>
                <a:cs typeface="Alexandria" charset="0"/>
              </a:rPr>
              <a:t>مباشر، لأنه في بعض الأحيان وسائل الإعلام لا تستطيع نقل ما يحدث في الشارع بكافة تفاصيله.</a:t>
            </a:r>
            <a:endParaRPr lang="ar-SA" dirty="0">
              <a:latin typeface="Alexandria" charset="0"/>
              <a:cs typeface="Alexandria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1801091" y="833505"/>
            <a:ext cx="9630993" cy="72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الاحتجاجات في الولايات المتحدة (2020)</a:t>
            </a:r>
          </a:p>
        </p:txBody>
      </p:sp>
      <p:pic>
        <p:nvPicPr>
          <p:cNvPr id="10242" name="Picture 2" descr="جورج فلويد: مسار زمني لتطور الاحتجاجات في الولايات المتحدة والعالم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39" y="1370489"/>
            <a:ext cx="4185516" cy="23543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44" name="Picture 4" descr="الولايات المتحدة: مظاهرات حاشدة متوقعة في نهاية الأسبوع وتصاعد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88" y="3860800"/>
            <a:ext cx="3972017" cy="22373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54149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4562764" y="1483745"/>
            <a:ext cx="6869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الحدث: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خلال الكوارث الطبيعية مثل الأعاصير والفيضانات، استخدم الصحفيون والمواطنون الهواتف الذكية لتوثيق الأحداث ونقل الأخبار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التأثير: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ساعدت صحافة الموبايل في توفير معلومات فورية عن الوضع على الأرض، مما ساعد المنظمات الإنسانية في توجيه المساعدات بشكل أكثر فعالية.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1801091" y="833505"/>
            <a:ext cx="9630993" cy="72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تغطية الكوارث الطبيعية</a:t>
            </a:r>
          </a:p>
        </p:txBody>
      </p:sp>
      <p:pic>
        <p:nvPicPr>
          <p:cNvPr id="11266" name="Picture 2" descr="أدوات متطورة ترصد الكوارث الطبيعية باستخدام صور «التواصل الاجتماعي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62" y="3872853"/>
            <a:ext cx="3913726" cy="22007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268" name="Picture 4" descr="تقرير: 313 مليار دولار خسائر الكوارث الطبيعية في 2022 | سكاي نيوز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46" y="1370489"/>
            <a:ext cx="4067099" cy="22877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88767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4562764" y="1483745"/>
            <a:ext cx="6869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الحدث: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خلال الأحداث الرياضية الكبرى مثل كأس العالم والألعاب الأولمبية، استخدم الصحفيون والجمهور الهواتف الذكية لتسجيل اللحظات الحاسمة ونشرها على الإنترنت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r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التأثير: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ساهمت صحافة الموبايل في توفير تغطية فورية وشاملة للأحداث الرياضية، مما سمح للجمهور بمتابعة الأحداث بشكل مباشر.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1801091" y="833505"/>
            <a:ext cx="9630993" cy="72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الأحداث الرياضية</a:t>
            </a:r>
          </a:p>
        </p:txBody>
      </p:sp>
      <p:pic>
        <p:nvPicPr>
          <p:cNvPr id="12290" name="Picture 2" descr="alshar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4" y="2197162"/>
            <a:ext cx="4342534" cy="32569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74153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4562764" y="1483745"/>
            <a:ext cx="6869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الحدث: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خلال الانتخابات والخطابات السياسية، استخدم الصحفيون والمواطنون الهواتف الذكية لتسجيل الفيديوهات ونشرها على منصات التواصل الاجتماعي.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التأثير: 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ساهمت صحافة الموبايل في توفير تغطية فورية وشاملة للأحداث السياسية، مما سمح للجمهور بمتابعة التطورات في الوقت الفعلي.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1801091" y="833505"/>
            <a:ext cx="9630993" cy="72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الأحداث السياسية</a:t>
            </a:r>
          </a:p>
        </p:txBody>
      </p:sp>
      <p:pic>
        <p:nvPicPr>
          <p:cNvPr id="13314" name="Picture 2" descr="نحو الصحافة الشاملة: الصحافة من منظور مستقبلي | مركز الجزيرة للدراسات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91" y="1555882"/>
            <a:ext cx="3876881" cy="21788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AutoShape 4" descr="صحافة الجوال» في فلسطين... بث مباشر من الخطوط الأمامية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3318" name="Picture 6" descr="لا مناص من صحافة الموبايل !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00" y="4032449"/>
            <a:ext cx="3612861" cy="20322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414249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4CE48-91E4-6D82-FD97-907FBF86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>
            <a:extLst>
              <a:ext uri="{FF2B5EF4-FFF2-40B4-BE49-F238E27FC236}">
                <a16:creationId xmlns:a16="http://schemas.microsoft.com/office/drawing/2014/main" id="{4DB4DDE9-CA9B-F270-501C-0C5FD3BC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FF50520-9CD2-F983-9301-2AE32E370327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AA6EE8-2DDF-2E4B-FA75-E2F6DF7B1334}"/>
              </a:ext>
            </a:extLst>
          </p:cNvPr>
          <p:cNvSpPr txBox="1"/>
          <p:nvPr/>
        </p:nvSpPr>
        <p:spPr>
          <a:xfrm>
            <a:off x="932873" y="1391385"/>
            <a:ext cx="1049921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الحدث: </a:t>
            </a: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خلال المهرجانات والحفلات الموسيقية، استخدم الصحفيون والجمهور الهواتف الذكية لتسجيل الفيديوهات ونشرها على الإنترنت</a:t>
            </a:r>
            <a:r>
              <a:rPr lang="ar-SA" dirty="0" smtClean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ar-SA" dirty="0" smtClean="0">
                <a:solidFill>
                  <a:srgbClr val="C00000"/>
                </a:solidFill>
                <a:latin typeface="Alexandria" charset="0"/>
                <a:cs typeface="Alexandria" charset="0"/>
              </a:rPr>
              <a:t>التأثير: </a:t>
            </a:r>
          </a:p>
          <a:p>
            <a:pPr algn="just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ساهمت صحافة الموبايل في توفير تغطية فورية وشاملة للأحداث الثقافية والفنية، مما سمح للجمهور بمتابعة الأحداث بشكل مباشر.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C8BA2-CD6C-3E6B-6375-BA9568B859A7}"/>
              </a:ext>
            </a:extLst>
          </p:cNvPr>
          <p:cNvSpPr txBox="1"/>
          <p:nvPr/>
        </p:nvSpPr>
        <p:spPr>
          <a:xfrm>
            <a:off x="1801091" y="741145"/>
            <a:ext cx="9630993" cy="72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الأحداث الثقافية والفنية</a:t>
            </a:r>
          </a:p>
        </p:txBody>
      </p:sp>
      <p:pic>
        <p:nvPicPr>
          <p:cNvPr id="14338" name="Picture 2" descr="صحافة الهاتف المحمول.. كل شيء ممكن | معهد الجزيرة للإعلام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886" y="4253707"/>
            <a:ext cx="5949661" cy="24567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4340" name="Picture 4" descr="الأحداث الثقافية والفنية العربية Archives | قناة 2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7" y="4253707"/>
            <a:ext cx="4355089" cy="24567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81639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BEA290-5F5D-849D-0239-FBBFDE39FE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30FD27D-5586-B112-0802-2B95CF8F7D85}"/>
              </a:ext>
            </a:extLst>
          </p:cNvPr>
          <p:cNvSpPr txBox="1"/>
          <p:nvPr/>
        </p:nvSpPr>
        <p:spPr>
          <a:xfrm>
            <a:off x="909145" y="1896672"/>
            <a:ext cx="10373709" cy="3888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Tx/>
              <a:buChar char="-"/>
            </a:pPr>
            <a:r>
              <a:rPr lang="ar-SA" dirty="0">
                <a:latin typeface="Alexandria" charset="0"/>
                <a:cs typeface="Alexandria" charset="0"/>
              </a:rPr>
              <a:t>في هذه المحاضرة تحدثنا عن وصف المقرر، والأهداف الرئيسية للمقرر، كما تناولنا مخرجات المقرر المتوقعة في نهاية الفصل الدراسي.</a:t>
            </a:r>
          </a:p>
          <a:p>
            <a:pPr marL="285750" indent="-285750" algn="just" rtl="1">
              <a:lnSpc>
                <a:spcPct val="200000"/>
              </a:lnSpc>
              <a:buFontTx/>
              <a:buChar char="-"/>
            </a:pPr>
            <a:r>
              <a:rPr lang="ar-SA" dirty="0">
                <a:latin typeface="Alexandria" charset="0"/>
                <a:cs typeface="Alexandria" charset="0"/>
              </a:rPr>
              <a:t>تعرفنا على موضوعات المقرر وأهم المراجع التي يمكن للطلاب الاعتماد عليها في اكتساب مزيد من المعلومات حول موضوعات المقرر.</a:t>
            </a:r>
          </a:p>
          <a:p>
            <a:pPr marL="285750" indent="-285750" algn="just" rtl="1">
              <a:lnSpc>
                <a:spcPct val="200000"/>
              </a:lnSpc>
              <a:buFontTx/>
              <a:buChar char="-"/>
            </a:pPr>
            <a:r>
              <a:rPr lang="ar-SA" dirty="0">
                <a:latin typeface="Alexandria" charset="0"/>
                <a:cs typeface="Alexandria" charset="0"/>
              </a:rPr>
              <a:t>تناولنا طريقة التدريس والتقييم المتبعة خلال الفصل الدراسي.</a:t>
            </a:r>
          </a:p>
          <a:p>
            <a:pPr marL="285750" indent="-285750" algn="just" rtl="1">
              <a:lnSpc>
                <a:spcPct val="200000"/>
              </a:lnSpc>
              <a:buFontTx/>
              <a:buChar char="-"/>
            </a:pPr>
            <a:r>
              <a:rPr lang="ar-SA" dirty="0">
                <a:latin typeface="Alexandria" charset="0"/>
                <a:cs typeface="Alexandria" charset="0"/>
              </a:rPr>
              <a:t>تحدثنا عن مدخل لصحافة الهاتف المحمول وتطورها، وأهم المميزات التي تميزها، كذلك العقبات والتحديات التي تواجهها، ومستقبلها في ظل التطورات التكنولوجية.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34E875-CCB0-DE57-CBD4-D7AA1B9A9C0F}"/>
              </a:ext>
            </a:extLst>
          </p:cNvPr>
          <p:cNvSpPr txBox="1"/>
          <p:nvPr/>
        </p:nvSpPr>
        <p:spPr>
          <a:xfrm>
            <a:off x="6880249" y="1312794"/>
            <a:ext cx="4275252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ملخص المحاضرة التعريفية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430CCB5-3848-63AA-36A1-A4E98FAF80C1}"/>
              </a:ext>
            </a:extLst>
          </p:cNvPr>
          <p:cNvGrpSpPr/>
          <p:nvPr/>
        </p:nvGrpSpPr>
        <p:grpSpPr>
          <a:xfrm>
            <a:off x="180431" y="79526"/>
            <a:ext cx="12011569" cy="1076343"/>
            <a:chOff x="180431" y="79526"/>
            <a:chExt cx="12011569" cy="1076343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3DDBA7C-F7EB-27AB-7184-8AC66A6C7919}"/>
                </a:ext>
              </a:extLst>
            </p:cNvPr>
            <p:cNvSpPr/>
            <p:nvPr/>
          </p:nvSpPr>
          <p:spPr>
            <a:xfrm flipV="1">
              <a:off x="2653888" y="565977"/>
              <a:ext cx="9538112" cy="5290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Graphic 21">
              <a:extLst>
                <a:ext uri="{FF2B5EF4-FFF2-40B4-BE49-F238E27FC236}">
                  <a16:creationId xmlns:a16="http://schemas.microsoft.com/office/drawing/2014/main" id="{3683B42D-F4EF-A70A-0FEF-B82126B5E7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180431" y="79526"/>
              <a:ext cx="2305141" cy="10763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717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29D339-E6AC-AA8A-DF87-B9C82F29F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FD9970F1-AF41-661C-E9AF-A10A5232AD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285C4CB-442B-B6EB-EF4E-B97156993112}"/>
              </a:ext>
            </a:extLst>
          </p:cNvPr>
          <p:cNvSpPr txBox="1"/>
          <p:nvPr/>
        </p:nvSpPr>
        <p:spPr>
          <a:xfrm>
            <a:off x="1414463" y="2594633"/>
            <a:ext cx="9327733" cy="3415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SA" dirty="0">
                <a:latin typeface="Alexandria" charset="0"/>
                <a:cs typeface="Alexandria" charset="0"/>
              </a:rPr>
              <a:t>في 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المحاضرة القادمة - المحاضرة رقم (1)</a:t>
            </a:r>
            <a:r>
              <a:rPr lang="ar-SA" b="1" dirty="0">
                <a:latin typeface="Alexandria" charset="0"/>
                <a:cs typeface="Alexandria" charset="0"/>
              </a:rPr>
              <a:t> </a:t>
            </a:r>
            <a:r>
              <a:rPr lang="ar-SA" dirty="0">
                <a:latin typeface="Alexandria" charset="0"/>
                <a:cs typeface="Alexandria" charset="0"/>
              </a:rPr>
              <a:t>نتناول المفاهيم الرئيسية لصحافة الهاتف المحمول (صحافة الموبايل) وبدايتها وتطورها عبر المراحل المختلفة.</a:t>
            </a:r>
          </a:p>
          <a:p>
            <a:pPr algn="just" rtl="1">
              <a:lnSpc>
                <a:spcPct val="150000"/>
              </a:lnSpc>
            </a:pPr>
            <a:endParaRPr lang="ar-SA" sz="1000" dirty="0">
              <a:latin typeface="Alexandria" charset="0"/>
              <a:cs typeface="Alexandria" charset="0"/>
            </a:endParaRPr>
          </a:p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SA" dirty="0">
                <a:latin typeface="Alexandria" charset="0"/>
                <a:cs typeface="Alexandria" charset="0"/>
              </a:rPr>
              <a:t>كذلك نوضح استخدمات الهاتف المحمول في مراحله المختلفة منذ بدايات ظهور هذا المنتج، مروراَ بتطور صناعته وامكانياته الاتصالية التي قادته ليكون أحد أهم أدوات الإنتاج الصحفي في العصر الحالي.</a:t>
            </a:r>
          </a:p>
          <a:p>
            <a:pPr algn="just" rtl="1">
              <a:lnSpc>
                <a:spcPct val="150000"/>
              </a:lnSpc>
            </a:pPr>
            <a:endParaRPr lang="ar-SA" sz="1000" dirty="0">
              <a:latin typeface="Alexandria" charset="0"/>
              <a:cs typeface="Alexandria" charset="0"/>
            </a:endParaRPr>
          </a:p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SA" dirty="0">
                <a:latin typeface="Alexandria" charset="0"/>
                <a:cs typeface="Alexandria" charset="0"/>
              </a:rPr>
              <a:t>نتحدث أيضاً عن مميزات وخصائص صحافة الهاتف المحمول بإعتبارها نوع جديد من أنواع العمل والممارسات الإعلامية.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CE1467-A155-883F-7A4A-6B456FEA5FD7}"/>
              </a:ext>
            </a:extLst>
          </p:cNvPr>
          <p:cNvSpPr txBox="1"/>
          <p:nvPr/>
        </p:nvSpPr>
        <p:spPr>
          <a:xfrm>
            <a:off x="5336372" y="1460426"/>
            <a:ext cx="5279923" cy="829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تقديم للمحاضرة التالية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478064-8D75-F465-E943-A1D340DCB98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93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شكراً لحضوركم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purl.org/dc/elements/1.1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aca13214-df29-4e3c-a050-857c0bf7bd8e"/>
    <ds:schemaRef ds:uri="688354b5-287c-4cda-825e-1d7935aea40e"/>
    <ds:schemaRef ds:uri="http://purl.org/dc/dcmitype/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1041</TotalTime>
  <Words>2099</Words>
  <Application>Microsoft Office PowerPoint</Application>
  <PresentationFormat>Widescreen</PresentationFormat>
  <Paragraphs>205</Paragraphs>
  <Slides>35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Eslam Shafig</cp:lastModifiedBy>
  <cp:revision>137</cp:revision>
  <dcterms:created xsi:type="dcterms:W3CDTF">2023-04-29T09:08:00Z</dcterms:created>
  <dcterms:modified xsi:type="dcterms:W3CDTF">2025-01-16T19:01:58Z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