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8"/>
  </p:notesMasterIdLst>
  <p:sldIdLst>
    <p:sldId id="621" r:id="rId5"/>
    <p:sldId id="579" r:id="rId6"/>
    <p:sldId id="580" r:id="rId7"/>
    <p:sldId id="271" r:id="rId8"/>
    <p:sldId id="573" r:id="rId9"/>
    <p:sldId id="607" r:id="rId10"/>
    <p:sldId id="616" r:id="rId11"/>
    <p:sldId id="619" r:id="rId12"/>
    <p:sldId id="588" r:id="rId13"/>
    <p:sldId id="620" r:id="rId14"/>
    <p:sldId id="608" r:id="rId15"/>
    <p:sldId id="586" r:id="rId16"/>
    <p:sldId id="500" r:id="rId17"/>
    <p:sldId id="503" r:id="rId18"/>
    <p:sldId id="521" r:id="rId19"/>
    <p:sldId id="585" r:id="rId20"/>
    <p:sldId id="589" r:id="rId21"/>
    <p:sldId id="590" r:id="rId22"/>
    <p:sldId id="610" r:id="rId23"/>
    <p:sldId id="591" r:id="rId24"/>
    <p:sldId id="592" r:id="rId25"/>
    <p:sldId id="614" r:id="rId26"/>
    <p:sldId id="306" r:id="rId27"/>
    <p:sldId id="594" r:id="rId28"/>
    <p:sldId id="596" r:id="rId29"/>
    <p:sldId id="597" r:id="rId30"/>
    <p:sldId id="598" r:id="rId31"/>
    <p:sldId id="599" r:id="rId32"/>
    <p:sldId id="600" r:id="rId33"/>
    <p:sldId id="528" r:id="rId34"/>
    <p:sldId id="606" r:id="rId35"/>
    <p:sldId id="530" r:id="rId36"/>
    <p:sldId id="602" r:id="rId37"/>
    <p:sldId id="603" r:id="rId38"/>
    <p:sldId id="532" r:id="rId39"/>
    <p:sldId id="611" r:id="rId40"/>
    <p:sldId id="612" r:id="rId41"/>
    <p:sldId id="581" r:id="rId42"/>
    <p:sldId id="613" r:id="rId43"/>
    <p:sldId id="582" r:id="rId44"/>
    <p:sldId id="605" r:id="rId45"/>
    <p:sldId id="623" r:id="rId46"/>
    <p:sldId id="622" r:id="rId47"/>
  </p:sldIdLst>
  <p:sldSz cx="12192000" cy="6858000"/>
  <p:notesSz cx="6858000" cy="9144000"/>
  <p:embeddedFontLst>
    <p:embeddedFont>
      <p:font typeface="Alexandria" pitchFamily="2" charset="-78"/>
      <p:regular r:id="rId49"/>
      <p:bold r:id="rId50"/>
    </p:embeddedFont>
    <p:embeddedFont>
      <p:font typeface="Alexandria Light" pitchFamily="2" charset="-78"/>
      <p:regular r:id="rId51"/>
    </p:embeddedFont>
    <p:embeddedFont>
      <p:font typeface="Alexandria Medium" pitchFamily="2" charset="-78"/>
      <p:regular r:id="rId52"/>
    </p:embeddedFont>
    <p:embeddedFont>
      <p:font typeface="Roboto Light" panose="02000000000000000000" pitchFamily="2" charset="0"/>
      <p:regular r:id="rId53"/>
    </p:embeddedFont>
    <p:embeddedFont>
      <p:font typeface="Simplified Arabic" panose="02020603050405020304" pitchFamily="18" charset="-78"/>
      <p:regular r:id="rId54"/>
      <p:bold r:id="rId5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1"/>
            <p14:sldId id="579"/>
            <p14:sldId id="580"/>
            <p14:sldId id="271"/>
            <p14:sldId id="573"/>
            <p14:sldId id="607"/>
            <p14:sldId id="616"/>
            <p14:sldId id="619"/>
            <p14:sldId id="588"/>
            <p14:sldId id="620"/>
            <p14:sldId id="608"/>
            <p14:sldId id="586"/>
            <p14:sldId id="500"/>
            <p14:sldId id="503"/>
            <p14:sldId id="521"/>
            <p14:sldId id="585"/>
            <p14:sldId id="589"/>
            <p14:sldId id="590"/>
            <p14:sldId id="610"/>
            <p14:sldId id="591"/>
            <p14:sldId id="592"/>
            <p14:sldId id="614"/>
            <p14:sldId id="306"/>
            <p14:sldId id="594"/>
            <p14:sldId id="596"/>
            <p14:sldId id="597"/>
            <p14:sldId id="598"/>
            <p14:sldId id="599"/>
            <p14:sldId id="600"/>
            <p14:sldId id="528"/>
            <p14:sldId id="606"/>
            <p14:sldId id="530"/>
            <p14:sldId id="602"/>
            <p14:sldId id="603"/>
            <p14:sldId id="532"/>
            <p14:sldId id="611"/>
            <p14:sldId id="612"/>
            <p14:sldId id="581"/>
            <p14:sldId id="613"/>
            <p14:sldId id="582"/>
            <p14:sldId id="605"/>
            <p14:sldId id="623"/>
            <p14:sldId id="622"/>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D5A3BF-6BF4-4C64-9CBC-060A051EE439}" v="2" dt="2024-06-23T19:45:38.2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43" autoAdjust="0"/>
    <p:restoredTop sz="74860" autoAdjust="0"/>
  </p:normalViewPr>
  <p:slideViewPr>
    <p:cSldViewPr snapToGrid="0">
      <p:cViewPr varScale="1">
        <p:scale>
          <a:sx n="69" d="100"/>
          <a:sy n="69" d="100"/>
        </p:scale>
        <p:origin x="904" y="72"/>
      </p:cViewPr>
      <p:guideLst/>
    </p:cSldViewPr>
  </p:slideViewPr>
  <p:notesTextViewPr>
    <p:cViewPr>
      <p:scale>
        <a:sx n="1" d="1"/>
        <a:sy n="1" d="1"/>
      </p:scale>
      <p:origin x="0" y="0"/>
    </p:cViewPr>
  </p:notesTextViewPr>
  <p:sorterViewPr>
    <p:cViewPr>
      <p:scale>
        <a:sx n="100" d="100"/>
        <a:sy n="100" d="100"/>
      </p:scale>
      <p:origin x="0" y="-12571"/>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font" Target="fonts/font2.fntdata"/><Relationship Id="rId55" Type="http://schemas.openxmlformats.org/officeDocument/2006/relationships/font" Target="fonts/font7.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5.fntdata"/><Relationship Id="rId58" Type="http://schemas.openxmlformats.org/officeDocument/2006/relationships/theme" Target="theme/theme1.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font" Target="fonts/font3.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1.fntdata"/><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4.fntdata"/><Relationship Id="rId6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9F3C2CD6-EA3A-4CF0-BDA5-9BB9D03EA534}"/>
    <pc:docChg chg="undo custSel addSld modSld">
      <pc:chgData name="ِAwatef B" userId="4c3a533462edbdd8" providerId="LiveId" clId="{9F3C2CD6-EA3A-4CF0-BDA5-9BB9D03EA534}" dt="2024-06-23T19:30:10.616" v="7"/>
      <pc:docMkLst>
        <pc:docMk/>
      </pc:docMkLst>
      <pc:sldChg chg="delSp mod modAnim">
        <pc:chgData name="ِAwatef B" userId="4c3a533462edbdd8" providerId="LiveId" clId="{9F3C2CD6-EA3A-4CF0-BDA5-9BB9D03EA534}" dt="2024-06-23T18:52:01.124" v="1" actId="478"/>
        <pc:sldMkLst>
          <pc:docMk/>
          <pc:sldMk cId="3125416439" sldId="605"/>
        </pc:sldMkLst>
        <pc:spChg chg="del">
          <ac:chgData name="ِAwatef B" userId="4c3a533462edbdd8" providerId="LiveId" clId="{9F3C2CD6-EA3A-4CF0-BDA5-9BB9D03EA534}" dt="2024-06-23T18:52:01.124" v="1" actId="478"/>
          <ac:spMkLst>
            <pc:docMk/>
            <pc:sldMk cId="3125416439" sldId="605"/>
            <ac:spMk id="5" creationId="{00000000-0000-0000-0000-000000000000}"/>
          </ac:spMkLst>
        </pc:spChg>
      </pc:sldChg>
      <pc:sldChg chg="modSp mod modAnim">
        <pc:chgData name="ِAwatef B" userId="4c3a533462edbdd8" providerId="LiveId" clId="{9F3C2CD6-EA3A-4CF0-BDA5-9BB9D03EA534}" dt="2024-06-23T19:29:45.375" v="6" actId="20577"/>
        <pc:sldMkLst>
          <pc:docMk/>
          <pc:sldMk cId="3155375361" sldId="607"/>
        </pc:sldMkLst>
        <pc:spChg chg="mod">
          <ac:chgData name="ِAwatef B" userId="4c3a533462edbdd8" providerId="LiveId" clId="{9F3C2CD6-EA3A-4CF0-BDA5-9BB9D03EA534}" dt="2024-06-23T19:29:45.375" v="6" actId="20577"/>
          <ac:spMkLst>
            <pc:docMk/>
            <pc:sldMk cId="3155375361" sldId="607"/>
            <ac:spMk id="48" creationId="{00000000-0000-0000-0000-000000000000}"/>
          </ac:spMkLst>
        </pc:spChg>
      </pc:sldChg>
      <pc:sldChg chg="add">
        <pc:chgData name="ِAwatef B" userId="4c3a533462edbdd8" providerId="LiveId" clId="{9F3C2CD6-EA3A-4CF0-BDA5-9BB9D03EA534}" dt="2024-06-23T18:52:38.373" v="2"/>
        <pc:sldMkLst>
          <pc:docMk/>
          <pc:sldMk cId="0" sldId="622"/>
        </pc:sldMkLst>
      </pc:sldChg>
      <pc:sldChg chg="add">
        <pc:chgData name="ِAwatef B" userId="4c3a533462edbdd8" providerId="LiveId" clId="{9F3C2CD6-EA3A-4CF0-BDA5-9BB9D03EA534}" dt="2024-06-23T19:30:10.616" v="7"/>
        <pc:sldMkLst>
          <pc:docMk/>
          <pc:sldMk cId="0" sldId="623"/>
        </pc:sldMkLst>
      </pc:sldChg>
    </pc:docChg>
  </pc:docChgLst>
  <pc:docChgLst>
    <pc:chgData name="ِAwatef B" userId="4c3a533462edbdd8" providerId="LiveId" clId="{C01B9CE2-E5F2-4D2F-AAAA-DF76B90C6C28}"/>
    <pc:docChg chg="undo custSel addSld modSld sldOrd modSection">
      <pc:chgData name="ِAwatef B" userId="4c3a533462edbdd8" providerId="LiveId" clId="{C01B9CE2-E5F2-4D2F-AAAA-DF76B90C6C28}" dt="2024-06-05T18:45:58.919" v="811" actId="478"/>
      <pc:docMkLst>
        <pc:docMk/>
      </pc:docMkLst>
      <pc:sldChg chg="modSp mod">
        <pc:chgData name="ِAwatef B" userId="4c3a533462edbdd8" providerId="LiveId" clId="{C01B9CE2-E5F2-4D2F-AAAA-DF76B90C6C28}" dt="2024-06-03T17:42:20.633" v="0" actId="14100"/>
        <pc:sldMkLst>
          <pc:docMk/>
          <pc:sldMk cId="0" sldId="575"/>
        </pc:sldMkLst>
        <pc:picChg chg="mod">
          <ac:chgData name="ِAwatef B" userId="4c3a533462edbdd8" providerId="LiveId" clId="{C01B9CE2-E5F2-4D2F-AAAA-DF76B90C6C28}" dt="2024-06-03T17:42:20.633" v="0" actId="14100"/>
          <ac:picMkLst>
            <pc:docMk/>
            <pc:sldMk cId="0" sldId="575"/>
            <ac:picMk id="5" creationId="{00000000-0000-0000-0000-000000000000}"/>
          </ac:picMkLst>
        </pc:picChg>
      </pc:sldChg>
      <pc:sldChg chg="modSp mod ord">
        <pc:chgData name="ِAwatef B" userId="4c3a533462edbdd8" providerId="LiveId" clId="{C01B9CE2-E5F2-4D2F-AAAA-DF76B90C6C28}" dt="2024-06-05T15:01:32.357" v="724" actId="14100"/>
        <pc:sldMkLst>
          <pc:docMk/>
          <pc:sldMk cId="1592869498" sldId="588"/>
        </pc:sldMkLst>
        <pc:spChg chg="mod">
          <ac:chgData name="ِAwatef B" userId="4c3a533462edbdd8" providerId="LiveId" clId="{C01B9CE2-E5F2-4D2F-AAAA-DF76B90C6C28}" dt="2024-06-05T15:00:28.548" v="721" actId="14100"/>
          <ac:spMkLst>
            <pc:docMk/>
            <pc:sldMk cId="1592869498" sldId="588"/>
            <ac:spMk id="5" creationId="{00000000-0000-0000-0000-000000000000}"/>
          </ac:spMkLst>
        </pc:spChg>
        <pc:spChg chg="mod">
          <ac:chgData name="ِAwatef B" userId="4c3a533462edbdd8" providerId="LiveId" clId="{C01B9CE2-E5F2-4D2F-AAAA-DF76B90C6C28}" dt="2024-06-05T15:01:32.357" v="724" actId="14100"/>
          <ac:spMkLst>
            <pc:docMk/>
            <pc:sldMk cId="1592869498" sldId="588"/>
            <ac:spMk id="16" creationId="{A5253631-EB59-4D76-A2B6-0882F50A3652}"/>
          </ac:spMkLst>
        </pc:spChg>
        <pc:spChg chg="mod">
          <ac:chgData name="ِAwatef B" userId="4c3a533462edbdd8" providerId="LiveId" clId="{C01B9CE2-E5F2-4D2F-AAAA-DF76B90C6C28}" dt="2024-06-05T14:56:33.898" v="659" actId="1076"/>
          <ac:spMkLst>
            <pc:docMk/>
            <pc:sldMk cId="1592869498" sldId="588"/>
            <ac:spMk id="22" creationId="{A529B2ED-A7C1-4A1A-874C-ED4F4661C9F9}"/>
          </ac:spMkLst>
        </pc:spChg>
        <pc:spChg chg="mod">
          <ac:chgData name="ِAwatef B" userId="4c3a533462edbdd8" providerId="LiveId" clId="{C01B9CE2-E5F2-4D2F-AAAA-DF76B90C6C28}" dt="2024-06-05T14:57:02.281" v="662" actId="14100"/>
          <ac:spMkLst>
            <pc:docMk/>
            <pc:sldMk cId="1592869498" sldId="588"/>
            <ac:spMk id="25" creationId="{00000000-0000-0000-0000-000000000000}"/>
          </ac:spMkLst>
        </pc:spChg>
        <pc:picChg chg="mod">
          <ac:chgData name="ِAwatef B" userId="4c3a533462edbdd8" providerId="LiveId" clId="{C01B9CE2-E5F2-4D2F-AAAA-DF76B90C6C28}" dt="2024-06-05T15:00:19.751" v="718" actId="1076"/>
          <ac:picMkLst>
            <pc:docMk/>
            <pc:sldMk cId="1592869498" sldId="588"/>
            <ac:picMk id="14" creationId="{E2980F9E-83D3-423F-98C7-E4CA79A976B7}"/>
          </ac:picMkLst>
        </pc:picChg>
      </pc:sldChg>
      <pc:sldChg chg="modSp mod">
        <pc:chgData name="ِAwatef B" userId="4c3a533462edbdd8" providerId="LiveId" clId="{C01B9CE2-E5F2-4D2F-AAAA-DF76B90C6C28}" dt="2024-06-05T14:25:26.890" v="334" actId="14100"/>
        <pc:sldMkLst>
          <pc:docMk/>
          <pc:sldMk cId="3155375361" sldId="607"/>
        </pc:sldMkLst>
        <pc:spChg chg="mod">
          <ac:chgData name="ِAwatef B" userId="4c3a533462edbdd8" providerId="LiveId" clId="{C01B9CE2-E5F2-4D2F-AAAA-DF76B90C6C28}" dt="2024-06-05T14:23:58.314" v="215" actId="1076"/>
          <ac:spMkLst>
            <pc:docMk/>
            <pc:sldMk cId="3155375361" sldId="607"/>
            <ac:spMk id="5" creationId="{00000000-0000-0000-0000-000000000000}"/>
          </ac:spMkLst>
        </pc:spChg>
        <pc:spChg chg="mod">
          <ac:chgData name="ِAwatef B" userId="4c3a533462edbdd8" providerId="LiveId" clId="{C01B9CE2-E5F2-4D2F-AAAA-DF76B90C6C28}" dt="2024-06-05T14:25:26.890" v="334" actId="14100"/>
          <ac:spMkLst>
            <pc:docMk/>
            <pc:sldMk cId="3155375361" sldId="607"/>
            <ac:spMk id="25" creationId="{00000000-0000-0000-0000-000000000000}"/>
          </ac:spMkLst>
        </pc:spChg>
        <pc:spChg chg="mod">
          <ac:chgData name="ِAwatef B" userId="4c3a533462edbdd8" providerId="LiveId" clId="{C01B9CE2-E5F2-4D2F-AAAA-DF76B90C6C28}" dt="2024-06-05T14:25:21.099" v="333" actId="1035"/>
          <ac:spMkLst>
            <pc:docMk/>
            <pc:sldMk cId="3155375361" sldId="607"/>
            <ac:spMk id="48" creationId="{00000000-0000-0000-0000-000000000000}"/>
          </ac:spMkLst>
        </pc:spChg>
        <pc:picChg chg="mod">
          <ac:chgData name="ِAwatef B" userId="4c3a533462edbdd8" providerId="LiveId" clId="{C01B9CE2-E5F2-4D2F-AAAA-DF76B90C6C28}" dt="2024-06-05T14:24:05.699" v="218" actId="14100"/>
          <ac:picMkLst>
            <pc:docMk/>
            <pc:sldMk cId="3155375361" sldId="607"/>
            <ac:picMk id="11" creationId="{7D4405E3-42B9-4486-AD93-D7B8D7F97FD6}"/>
          </ac:picMkLst>
        </pc:picChg>
      </pc:sldChg>
      <pc:sldChg chg="modSp add mod">
        <pc:chgData name="ِAwatef B" userId="4c3a533462edbdd8" providerId="LiveId" clId="{C01B9CE2-E5F2-4D2F-AAAA-DF76B90C6C28}" dt="2024-06-05T14:22:10.928" v="144" actId="20577"/>
        <pc:sldMkLst>
          <pc:docMk/>
          <pc:sldMk cId="1160334626" sldId="615"/>
        </pc:sldMkLst>
        <pc:spChg chg="mod">
          <ac:chgData name="ِAwatef B" userId="4c3a533462edbdd8" providerId="LiveId" clId="{C01B9CE2-E5F2-4D2F-AAAA-DF76B90C6C28}" dt="2024-06-05T14:22:10.928" v="144" actId="20577"/>
          <ac:spMkLst>
            <pc:docMk/>
            <pc:sldMk cId="1160334626" sldId="615"/>
            <ac:spMk id="31" creationId="{00000000-0000-0000-0000-000000000000}"/>
          </ac:spMkLst>
        </pc:spChg>
      </pc:sldChg>
      <pc:sldChg chg="addSp modSp add mod">
        <pc:chgData name="ِAwatef B" userId="4c3a533462edbdd8" providerId="LiveId" clId="{C01B9CE2-E5F2-4D2F-AAAA-DF76B90C6C28}" dt="2024-06-05T14:44:17.976" v="492" actId="12"/>
        <pc:sldMkLst>
          <pc:docMk/>
          <pc:sldMk cId="3938743763" sldId="616"/>
        </pc:sldMkLst>
        <pc:spChg chg="add mod">
          <ac:chgData name="ِAwatef B" userId="4c3a533462edbdd8" providerId="LiveId" clId="{C01B9CE2-E5F2-4D2F-AAAA-DF76B90C6C28}" dt="2024-06-05T14:43:58.479" v="490" actId="1076"/>
          <ac:spMkLst>
            <pc:docMk/>
            <pc:sldMk cId="3938743763" sldId="616"/>
            <ac:spMk id="3" creationId="{73C4811C-F747-07CF-F069-3B7ABE83F888}"/>
          </ac:spMkLst>
        </pc:spChg>
        <pc:spChg chg="mod ord">
          <ac:chgData name="ِAwatef B" userId="4c3a533462edbdd8" providerId="LiveId" clId="{C01B9CE2-E5F2-4D2F-AAAA-DF76B90C6C28}" dt="2024-06-05T14:44:17.976" v="492" actId="12"/>
          <ac:spMkLst>
            <pc:docMk/>
            <pc:sldMk cId="3938743763" sldId="616"/>
            <ac:spMk id="48" creationId="{00000000-0000-0000-0000-000000000000}"/>
          </ac:spMkLst>
        </pc:spChg>
        <pc:picChg chg="mod">
          <ac:chgData name="ِAwatef B" userId="4c3a533462edbdd8" providerId="LiveId" clId="{C01B9CE2-E5F2-4D2F-AAAA-DF76B90C6C28}" dt="2024-06-05T14:43:23.480" v="456" actId="1036"/>
          <ac:picMkLst>
            <pc:docMk/>
            <pc:sldMk cId="3938743763" sldId="616"/>
            <ac:picMk id="11" creationId="{7D4405E3-42B9-4486-AD93-D7B8D7F97FD6}"/>
          </ac:picMkLst>
        </pc:picChg>
      </pc:sldChg>
      <pc:sldChg chg="addSp modSp add mod">
        <pc:chgData name="ِAwatef B" userId="4c3a533462edbdd8" providerId="LiveId" clId="{C01B9CE2-E5F2-4D2F-AAAA-DF76B90C6C28}" dt="2024-06-05T14:48:53.461" v="538" actId="20577"/>
        <pc:sldMkLst>
          <pc:docMk/>
          <pc:sldMk cId="1338153500" sldId="617"/>
        </pc:sldMkLst>
        <pc:spChg chg="add mod">
          <ac:chgData name="ِAwatef B" userId="4c3a533462edbdd8" providerId="LiveId" clId="{C01B9CE2-E5F2-4D2F-AAAA-DF76B90C6C28}" dt="2024-06-05T14:47:10.254" v="527" actId="1076"/>
          <ac:spMkLst>
            <pc:docMk/>
            <pc:sldMk cId="1338153500" sldId="617"/>
            <ac:spMk id="3" creationId="{4B5E39B4-65C5-DE2C-3B3E-FDFD78539C59}"/>
          </ac:spMkLst>
        </pc:spChg>
        <pc:spChg chg="mod">
          <ac:chgData name="ِAwatef B" userId="4c3a533462edbdd8" providerId="LiveId" clId="{C01B9CE2-E5F2-4D2F-AAAA-DF76B90C6C28}" dt="2024-06-05T14:48:53.461" v="538" actId="20577"/>
          <ac:spMkLst>
            <pc:docMk/>
            <pc:sldMk cId="1338153500" sldId="617"/>
            <ac:spMk id="48" creationId="{00000000-0000-0000-0000-000000000000}"/>
          </ac:spMkLst>
        </pc:spChg>
        <pc:picChg chg="mod">
          <ac:chgData name="ِAwatef B" userId="4c3a533462edbdd8" providerId="LiveId" clId="{C01B9CE2-E5F2-4D2F-AAAA-DF76B90C6C28}" dt="2024-06-05T14:45:35.995" v="507" actId="1036"/>
          <ac:picMkLst>
            <pc:docMk/>
            <pc:sldMk cId="1338153500" sldId="617"/>
            <ac:picMk id="11" creationId="{7D4405E3-42B9-4486-AD93-D7B8D7F97FD6}"/>
          </ac:picMkLst>
        </pc:picChg>
      </pc:sldChg>
      <pc:sldChg chg="add">
        <pc:chgData name="ِAwatef B" userId="4c3a533462edbdd8" providerId="LiveId" clId="{C01B9CE2-E5F2-4D2F-AAAA-DF76B90C6C28}" dt="2024-06-05T14:49:27.323" v="539" actId="2890"/>
        <pc:sldMkLst>
          <pc:docMk/>
          <pc:sldMk cId="831374303" sldId="618"/>
        </pc:sldMkLst>
      </pc:sldChg>
      <pc:sldChg chg="modSp add mod ord">
        <pc:chgData name="ِAwatef B" userId="4c3a533462edbdd8" providerId="LiveId" clId="{C01B9CE2-E5F2-4D2F-AAAA-DF76B90C6C28}" dt="2024-06-05T14:55:08.514" v="644"/>
        <pc:sldMkLst>
          <pc:docMk/>
          <pc:sldMk cId="4245026409" sldId="619"/>
        </pc:sldMkLst>
        <pc:spChg chg="mod">
          <ac:chgData name="ِAwatef B" userId="4c3a533462edbdd8" providerId="LiveId" clId="{C01B9CE2-E5F2-4D2F-AAAA-DF76B90C6C28}" dt="2024-06-05T14:54:15.669" v="606" actId="14100"/>
          <ac:spMkLst>
            <pc:docMk/>
            <pc:sldMk cId="4245026409" sldId="619"/>
            <ac:spMk id="5" creationId="{00000000-0000-0000-0000-000000000000}"/>
          </ac:spMkLst>
        </pc:spChg>
        <pc:spChg chg="mod">
          <ac:chgData name="ِAwatef B" userId="4c3a533462edbdd8" providerId="LiveId" clId="{C01B9CE2-E5F2-4D2F-AAAA-DF76B90C6C28}" dt="2024-06-05T14:54:46.674" v="642" actId="207"/>
          <ac:spMkLst>
            <pc:docMk/>
            <pc:sldMk cId="4245026409" sldId="619"/>
            <ac:spMk id="16" creationId="{A5253631-EB59-4D76-A2B6-0882F50A3652}"/>
          </ac:spMkLst>
        </pc:spChg>
        <pc:spChg chg="mod">
          <ac:chgData name="ِAwatef B" userId="4c3a533462edbdd8" providerId="LiveId" clId="{C01B9CE2-E5F2-4D2F-AAAA-DF76B90C6C28}" dt="2024-06-05T14:54:40.020" v="641" actId="1076"/>
          <ac:spMkLst>
            <pc:docMk/>
            <pc:sldMk cId="4245026409" sldId="619"/>
            <ac:spMk id="22" creationId="{A529B2ED-A7C1-4A1A-874C-ED4F4661C9F9}"/>
          </ac:spMkLst>
        </pc:spChg>
        <pc:spChg chg="mod">
          <ac:chgData name="ِAwatef B" userId="4c3a533462edbdd8" providerId="LiveId" clId="{C01B9CE2-E5F2-4D2F-AAAA-DF76B90C6C28}" dt="2024-06-05T14:49:52.770" v="545" actId="14100"/>
          <ac:spMkLst>
            <pc:docMk/>
            <pc:sldMk cId="4245026409" sldId="619"/>
            <ac:spMk id="25" creationId="{00000000-0000-0000-0000-000000000000}"/>
          </ac:spMkLst>
        </pc:spChg>
        <pc:picChg chg="mod">
          <ac:chgData name="ِAwatef B" userId="4c3a533462edbdd8" providerId="LiveId" clId="{C01B9CE2-E5F2-4D2F-AAAA-DF76B90C6C28}" dt="2024-06-05T14:54:15.669" v="606" actId="14100"/>
          <ac:picMkLst>
            <pc:docMk/>
            <pc:sldMk cId="4245026409" sldId="619"/>
            <ac:picMk id="14" creationId="{E2980F9E-83D3-423F-98C7-E4CA79A976B7}"/>
          </ac:picMkLst>
        </pc:picChg>
      </pc:sldChg>
      <pc:sldChg chg="modSp add mod ord">
        <pc:chgData name="ِAwatef B" userId="4c3a533462edbdd8" providerId="LiveId" clId="{C01B9CE2-E5F2-4D2F-AAAA-DF76B90C6C28}" dt="2024-06-05T18:42:17.244" v="806" actId="207"/>
        <pc:sldMkLst>
          <pc:docMk/>
          <pc:sldMk cId="4281980732" sldId="620"/>
        </pc:sldMkLst>
        <pc:spChg chg="mod">
          <ac:chgData name="ِAwatef B" userId="4c3a533462edbdd8" providerId="LiveId" clId="{C01B9CE2-E5F2-4D2F-AAAA-DF76B90C6C28}" dt="2024-06-05T15:03:24.662" v="757" actId="1076"/>
          <ac:spMkLst>
            <pc:docMk/>
            <pc:sldMk cId="4281980732" sldId="620"/>
            <ac:spMk id="5" creationId="{00000000-0000-0000-0000-000000000000}"/>
          </ac:spMkLst>
        </pc:spChg>
        <pc:spChg chg="mod">
          <ac:chgData name="ِAwatef B" userId="4c3a533462edbdd8" providerId="LiveId" clId="{C01B9CE2-E5F2-4D2F-AAAA-DF76B90C6C28}" dt="2024-06-05T18:42:17.244" v="806" actId="207"/>
          <ac:spMkLst>
            <pc:docMk/>
            <pc:sldMk cId="4281980732" sldId="620"/>
            <ac:spMk id="16" creationId="{A5253631-EB59-4D76-A2B6-0882F50A3652}"/>
          </ac:spMkLst>
        </pc:spChg>
        <pc:spChg chg="mod">
          <ac:chgData name="ِAwatef B" userId="4c3a533462edbdd8" providerId="LiveId" clId="{C01B9CE2-E5F2-4D2F-AAAA-DF76B90C6C28}" dt="2024-06-05T15:03:32.492" v="759" actId="1076"/>
          <ac:spMkLst>
            <pc:docMk/>
            <pc:sldMk cId="4281980732" sldId="620"/>
            <ac:spMk id="22" creationId="{A529B2ED-A7C1-4A1A-874C-ED4F4661C9F9}"/>
          </ac:spMkLst>
        </pc:spChg>
        <pc:picChg chg="mod">
          <ac:chgData name="ِAwatef B" userId="4c3a533462edbdd8" providerId="LiveId" clId="{C01B9CE2-E5F2-4D2F-AAAA-DF76B90C6C28}" dt="2024-06-05T15:03:24.662" v="757" actId="1076"/>
          <ac:picMkLst>
            <pc:docMk/>
            <pc:sldMk cId="4281980732" sldId="620"/>
            <ac:picMk id="14" creationId="{E2980F9E-83D3-423F-98C7-E4CA79A976B7}"/>
          </ac:picMkLst>
        </pc:picChg>
      </pc:sldChg>
      <pc:sldChg chg="addSp delSp modSp add mod">
        <pc:chgData name="ِAwatef B" userId="4c3a533462edbdd8" providerId="LiveId" clId="{C01B9CE2-E5F2-4D2F-AAAA-DF76B90C6C28}" dt="2024-06-05T18:45:58.919" v="811" actId="478"/>
        <pc:sldMkLst>
          <pc:docMk/>
          <pc:sldMk cId="212189325" sldId="621"/>
        </pc:sldMkLst>
        <pc:spChg chg="mod">
          <ac:chgData name="ِAwatef B" userId="4c3a533462edbdd8" providerId="LiveId" clId="{C01B9CE2-E5F2-4D2F-AAAA-DF76B90C6C28}" dt="2024-06-05T18:36:09.279" v="797" actId="1076"/>
          <ac:spMkLst>
            <pc:docMk/>
            <pc:sldMk cId="212189325" sldId="621"/>
            <ac:spMk id="5" creationId="{00000000-0000-0000-0000-000000000000}"/>
          </ac:spMkLst>
        </pc:spChg>
        <pc:spChg chg="mod">
          <ac:chgData name="ِAwatef B" userId="4c3a533462edbdd8" providerId="LiveId" clId="{C01B9CE2-E5F2-4D2F-AAAA-DF76B90C6C28}" dt="2024-06-05T18:36:24.363" v="799" actId="207"/>
          <ac:spMkLst>
            <pc:docMk/>
            <pc:sldMk cId="212189325" sldId="621"/>
            <ac:spMk id="16" creationId="{A5253631-EB59-4D76-A2B6-0882F50A3652}"/>
          </ac:spMkLst>
        </pc:spChg>
        <pc:spChg chg="add del mod">
          <ac:chgData name="ِAwatef B" userId="4c3a533462edbdd8" providerId="LiveId" clId="{C01B9CE2-E5F2-4D2F-AAAA-DF76B90C6C28}" dt="2024-06-05T18:45:58.919" v="811" actId="478"/>
          <ac:spMkLst>
            <pc:docMk/>
            <pc:sldMk cId="212189325" sldId="621"/>
            <ac:spMk id="22" creationId="{A529B2ED-A7C1-4A1A-874C-ED4F4661C9F9}"/>
          </ac:spMkLst>
        </pc:spChg>
        <pc:picChg chg="mod">
          <ac:chgData name="ِAwatef B" userId="4c3a533462edbdd8" providerId="LiveId" clId="{C01B9CE2-E5F2-4D2F-AAAA-DF76B90C6C28}" dt="2024-06-05T18:36:06.664" v="796" actId="1076"/>
          <ac:picMkLst>
            <pc:docMk/>
            <pc:sldMk cId="212189325" sldId="621"/>
            <ac:picMk id="14" creationId="{E2980F9E-83D3-423F-98C7-E4CA79A976B7}"/>
          </ac:picMkLst>
        </pc:picChg>
      </pc:sldChg>
    </pc:docChg>
  </pc:docChgLst>
  <pc:docChgLst>
    <pc:chgData name="ِAwatef B" userId="4c3a533462edbdd8" providerId="LiveId" clId="{BED5A3BF-6BF4-4C64-9CBC-060A051EE439}"/>
    <pc:docChg chg="undo custSel modSld">
      <pc:chgData name="ِAwatef B" userId="4c3a533462edbdd8" providerId="LiveId" clId="{BED5A3BF-6BF4-4C64-9CBC-060A051EE439}" dt="2024-10-23T19:44:09.634" v="195" actId="20577"/>
      <pc:docMkLst>
        <pc:docMk/>
      </pc:docMkLst>
      <pc:sldChg chg="delSp mod modTransition delAnim">
        <pc:chgData name="ِAwatef B" userId="4c3a533462edbdd8" providerId="LiveId" clId="{BED5A3BF-6BF4-4C64-9CBC-060A051EE439}" dt="2024-06-23T19:40:55.274" v="36" actId="478"/>
        <pc:sldMkLst>
          <pc:docMk/>
          <pc:sldMk cId="0" sldId="271"/>
        </pc:sldMkLst>
        <pc:picChg chg="del">
          <ac:chgData name="ِAwatef B" userId="4c3a533462edbdd8" providerId="LiveId" clId="{BED5A3BF-6BF4-4C64-9CBC-060A051EE439}" dt="2024-06-23T19:40:55.274" v="36" actId="478"/>
          <ac:picMkLst>
            <pc:docMk/>
            <pc:sldMk cId="0" sldId="271"/>
            <ac:picMk id="2" creationId="{BE9441AB-2AC4-BAA0-9BB9-A6955D6E2901}"/>
          </ac:picMkLst>
        </pc:picChg>
      </pc:sldChg>
      <pc:sldChg chg="delSp mod modTransition delAnim">
        <pc:chgData name="ِAwatef B" userId="4c3a533462edbdd8" providerId="LiveId" clId="{BED5A3BF-6BF4-4C64-9CBC-060A051EE439}" dt="2024-06-23T19:40:22.742" v="30" actId="478"/>
        <pc:sldMkLst>
          <pc:docMk/>
          <pc:sldMk cId="0" sldId="306"/>
        </pc:sldMkLst>
        <pc:picChg chg="del">
          <ac:chgData name="ِAwatef B" userId="4c3a533462edbdd8" providerId="LiveId" clId="{BED5A3BF-6BF4-4C64-9CBC-060A051EE439}" dt="2024-06-23T19:40:22.742" v="30" actId="478"/>
          <ac:picMkLst>
            <pc:docMk/>
            <pc:sldMk cId="0" sldId="306"/>
            <ac:picMk id="4" creationId="{388D3EFD-379C-181D-2DB8-24447AE7A3F1}"/>
          </ac:picMkLst>
        </pc:picChg>
      </pc:sldChg>
      <pc:sldChg chg="delSp mod modTransition delAnim">
        <pc:chgData name="ِAwatef B" userId="4c3a533462edbdd8" providerId="LiveId" clId="{BED5A3BF-6BF4-4C64-9CBC-060A051EE439}" dt="2024-06-23T19:41:38.503" v="46" actId="478"/>
        <pc:sldMkLst>
          <pc:docMk/>
          <pc:sldMk cId="3079614599" sldId="500"/>
        </pc:sldMkLst>
        <pc:picChg chg="del">
          <ac:chgData name="ِAwatef B" userId="4c3a533462edbdd8" providerId="LiveId" clId="{BED5A3BF-6BF4-4C64-9CBC-060A051EE439}" dt="2024-06-23T19:41:38.503" v="46" actId="478"/>
          <ac:picMkLst>
            <pc:docMk/>
            <pc:sldMk cId="3079614599" sldId="500"/>
            <ac:picMk id="2" creationId="{055E6A1E-A4F7-A727-2C6A-E0064EA477D9}"/>
          </ac:picMkLst>
        </pc:picChg>
      </pc:sldChg>
      <pc:sldChg chg="delSp modSp mod modTransition delAnim modNotesTx">
        <pc:chgData name="ِAwatef B" userId="4c3a533462edbdd8" providerId="LiveId" clId="{BED5A3BF-6BF4-4C64-9CBC-060A051EE439}" dt="2024-06-23T19:44:33.950" v="108" actId="20577"/>
        <pc:sldMkLst>
          <pc:docMk/>
          <pc:sldMk cId="2720439668" sldId="503"/>
        </pc:sldMkLst>
        <pc:spChg chg="mod">
          <ac:chgData name="ِAwatef B" userId="4c3a533462edbdd8" providerId="LiveId" clId="{BED5A3BF-6BF4-4C64-9CBC-060A051EE439}" dt="2024-06-23T19:44:33.950" v="108" actId="20577"/>
          <ac:spMkLst>
            <pc:docMk/>
            <pc:sldMk cId="2720439668" sldId="503"/>
            <ac:spMk id="48" creationId="{00000000-0000-0000-0000-000000000000}"/>
          </ac:spMkLst>
        </pc:spChg>
        <pc:picChg chg="del">
          <ac:chgData name="ِAwatef B" userId="4c3a533462edbdd8" providerId="LiveId" clId="{BED5A3BF-6BF4-4C64-9CBC-060A051EE439}" dt="2024-06-23T19:41:40.896" v="47" actId="478"/>
          <ac:picMkLst>
            <pc:docMk/>
            <pc:sldMk cId="2720439668" sldId="503"/>
            <ac:picMk id="5" creationId="{DB7BE9B9-8F3B-9F31-5196-9FE051245B81}"/>
          </ac:picMkLst>
        </pc:picChg>
      </pc:sldChg>
      <pc:sldChg chg="delSp mod modTransition delAnim">
        <pc:chgData name="ِAwatef B" userId="4c3a533462edbdd8" providerId="LiveId" clId="{BED5A3BF-6BF4-4C64-9CBC-060A051EE439}" dt="2024-06-23T19:41:44.795" v="48" actId="478"/>
        <pc:sldMkLst>
          <pc:docMk/>
          <pc:sldMk cId="2340946348" sldId="521"/>
        </pc:sldMkLst>
        <pc:picChg chg="del">
          <ac:chgData name="ِAwatef B" userId="4c3a533462edbdd8" providerId="LiveId" clId="{BED5A3BF-6BF4-4C64-9CBC-060A051EE439}" dt="2024-06-23T19:41:44.795" v="48" actId="478"/>
          <ac:picMkLst>
            <pc:docMk/>
            <pc:sldMk cId="2340946348" sldId="521"/>
            <ac:picMk id="6" creationId="{1E70DEDD-B80F-8121-0F78-6F9562A63D6A}"/>
          </ac:picMkLst>
        </pc:picChg>
      </pc:sldChg>
      <pc:sldChg chg="delSp mod modTransition delAnim modNotesTx">
        <pc:chgData name="ِAwatef B" userId="4c3a533462edbdd8" providerId="LiveId" clId="{BED5A3BF-6BF4-4C64-9CBC-060A051EE439}" dt="2024-06-23T19:39:32.388" v="23" actId="478"/>
        <pc:sldMkLst>
          <pc:docMk/>
          <pc:sldMk cId="2746685843" sldId="528"/>
        </pc:sldMkLst>
        <pc:picChg chg="del">
          <ac:chgData name="ِAwatef B" userId="4c3a533462edbdd8" providerId="LiveId" clId="{BED5A3BF-6BF4-4C64-9CBC-060A051EE439}" dt="2024-06-23T19:39:32.388" v="23" actId="478"/>
          <ac:picMkLst>
            <pc:docMk/>
            <pc:sldMk cId="2746685843" sldId="528"/>
            <ac:picMk id="4" creationId="{D6AFA37A-2631-23FF-B86A-D548EBFF9E00}"/>
          </ac:picMkLst>
        </pc:picChg>
      </pc:sldChg>
      <pc:sldChg chg="delSp mod modTransition delAnim">
        <pc:chgData name="ِAwatef B" userId="4c3a533462edbdd8" providerId="LiveId" clId="{BED5A3BF-6BF4-4C64-9CBC-060A051EE439}" dt="2024-06-23T19:38:45.356" v="21" actId="478"/>
        <pc:sldMkLst>
          <pc:docMk/>
          <pc:sldMk cId="3139817863" sldId="530"/>
        </pc:sldMkLst>
        <pc:picChg chg="del">
          <ac:chgData name="ِAwatef B" userId="4c3a533462edbdd8" providerId="LiveId" clId="{BED5A3BF-6BF4-4C64-9CBC-060A051EE439}" dt="2024-06-23T19:38:45.356" v="21" actId="478"/>
          <ac:picMkLst>
            <pc:docMk/>
            <pc:sldMk cId="3139817863" sldId="530"/>
            <ac:picMk id="4" creationId="{A1A09709-F5D2-7755-922A-D7B1DC4BA263}"/>
          </ac:picMkLst>
        </pc:picChg>
      </pc:sldChg>
      <pc:sldChg chg="delSp mod modTransition delAnim">
        <pc:chgData name="ِAwatef B" userId="4c3a533462edbdd8" providerId="LiveId" clId="{BED5A3BF-6BF4-4C64-9CBC-060A051EE439}" dt="2024-06-23T19:38:18.968" v="18" actId="478"/>
        <pc:sldMkLst>
          <pc:docMk/>
          <pc:sldMk cId="2745425429" sldId="532"/>
        </pc:sldMkLst>
        <pc:picChg chg="del">
          <ac:chgData name="ِAwatef B" userId="4c3a533462edbdd8" providerId="LiveId" clId="{BED5A3BF-6BF4-4C64-9CBC-060A051EE439}" dt="2024-06-23T19:38:18.968" v="18" actId="478"/>
          <ac:picMkLst>
            <pc:docMk/>
            <pc:sldMk cId="2745425429" sldId="532"/>
            <ac:picMk id="4" creationId="{4C6C6267-82FC-1416-B560-43F0A62818E0}"/>
          </ac:picMkLst>
        </pc:picChg>
      </pc:sldChg>
      <pc:sldChg chg="delSp mod modTransition delAnim modNotesTx">
        <pc:chgData name="ِAwatef B" userId="4c3a533462edbdd8" providerId="LiveId" clId="{BED5A3BF-6BF4-4C64-9CBC-060A051EE439}" dt="2024-06-23T19:41:01.776" v="37" actId="478"/>
        <pc:sldMkLst>
          <pc:docMk/>
          <pc:sldMk cId="1469441758" sldId="573"/>
        </pc:sldMkLst>
        <pc:picChg chg="del">
          <ac:chgData name="ِAwatef B" userId="4c3a533462edbdd8" providerId="LiveId" clId="{BED5A3BF-6BF4-4C64-9CBC-060A051EE439}" dt="2024-06-23T19:41:01.776" v="37" actId="478"/>
          <ac:picMkLst>
            <pc:docMk/>
            <pc:sldMk cId="1469441758" sldId="573"/>
            <ac:picMk id="3" creationId="{BE156F5D-4406-4B56-41D7-6FD7F97AED5F}"/>
          </ac:picMkLst>
        </pc:picChg>
      </pc:sldChg>
      <pc:sldChg chg="delSp mod modTransition delAnim">
        <pc:chgData name="ِAwatef B" userId="4c3a533462edbdd8" providerId="LiveId" clId="{BED5A3BF-6BF4-4C64-9CBC-060A051EE439}" dt="2024-06-23T19:40:48.499" v="34" actId="478"/>
        <pc:sldMkLst>
          <pc:docMk/>
          <pc:sldMk cId="1773856204" sldId="579"/>
        </pc:sldMkLst>
        <pc:picChg chg="del">
          <ac:chgData name="ِAwatef B" userId="4c3a533462edbdd8" providerId="LiveId" clId="{BED5A3BF-6BF4-4C64-9CBC-060A051EE439}" dt="2024-06-23T19:40:48.499" v="34" actId="478"/>
          <ac:picMkLst>
            <pc:docMk/>
            <pc:sldMk cId="1773856204" sldId="579"/>
            <ac:picMk id="4" creationId="{436E0923-289C-AA9F-700C-F0058D8FE2C0}"/>
          </ac:picMkLst>
        </pc:picChg>
      </pc:sldChg>
      <pc:sldChg chg="delSp mod modTransition delAnim">
        <pc:chgData name="ِAwatef B" userId="4c3a533462edbdd8" providerId="LiveId" clId="{BED5A3BF-6BF4-4C64-9CBC-060A051EE439}" dt="2024-06-23T19:40:52.210" v="35" actId="478"/>
        <pc:sldMkLst>
          <pc:docMk/>
          <pc:sldMk cId="2663950702" sldId="580"/>
        </pc:sldMkLst>
        <pc:picChg chg="del">
          <ac:chgData name="ِAwatef B" userId="4c3a533462edbdd8" providerId="LiveId" clId="{BED5A3BF-6BF4-4C64-9CBC-060A051EE439}" dt="2024-06-23T19:40:52.210" v="35" actId="478"/>
          <ac:picMkLst>
            <pc:docMk/>
            <pc:sldMk cId="2663950702" sldId="580"/>
            <ac:picMk id="4" creationId="{89AA37FF-3331-7BB3-D10E-B9BDCFC28718}"/>
          </ac:picMkLst>
        </pc:picChg>
      </pc:sldChg>
      <pc:sldChg chg="delSp mod modTransition delAnim">
        <pc:chgData name="ِAwatef B" userId="4c3a533462edbdd8" providerId="LiveId" clId="{BED5A3BF-6BF4-4C64-9CBC-060A051EE439}" dt="2024-06-23T19:38:06.034" v="15" actId="478"/>
        <pc:sldMkLst>
          <pc:docMk/>
          <pc:sldMk cId="2976166741" sldId="581"/>
        </pc:sldMkLst>
        <pc:picChg chg="del">
          <ac:chgData name="ِAwatef B" userId="4c3a533462edbdd8" providerId="LiveId" clId="{BED5A3BF-6BF4-4C64-9CBC-060A051EE439}" dt="2024-06-23T19:38:06.034" v="15" actId="478"/>
          <ac:picMkLst>
            <pc:docMk/>
            <pc:sldMk cId="2976166741" sldId="581"/>
            <ac:picMk id="2" creationId="{863F6FD0-1804-F2A8-C7DD-77F842DB1AF8}"/>
          </ac:picMkLst>
        </pc:picChg>
      </pc:sldChg>
      <pc:sldChg chg="delSp mod modTransition delAnim">
        <pc:chgData name="ِAwatef B" userId="4c3a533462edbdd8" providerId="LiveId" clId="{BED5A3BF-6BF4-4C64-9CBC-060A051EE439}" dt="2024-06-23T19:37:05.279" v="13" actId="478"/>
        <pc:sldMkLst>
          <pc:docMk/>
          <pc:sldMk cId="1915287677" sldId="582"/>
        </pc:sldMkLst>
        <pc:picChg chg="del">
          <ac:chgData name="ِAwatef B" userId="4c3a533462edbdd8" providerId="LiveId" clId="{BED5A3BF-6BF4-4C64-9CBC-060A051EE439}" dt="2024-06-23T19:37:05.279" v="13" actId="478"/>
          <ac:picMkLst>
            <pc:docMk/>
            <pc:sldMk cId="1915287677" sldId="582"/>
            <ac:picMk id="9" creationId="{490C103F-A9B4-B465-C800-1498C4D23DA3}"/>
          </ac:picMkLst>
        </pc:picChg>
      </pc:sldChg>
      <pc:sldChg chg="delSp mod modTransition delAnim">
        <pc:chgData name="ِAwatef B" userId="4c3a533462edbdd8" providerId="LiveId" clId="{BED5A3BF-6BF4-4C64-9CBC-060A051EE439}" dt="2024-06-23T19:41:47.348" v="49" actId="478"/>
        <pc:sldMkLst>
          <pc:docMk/>
          <pc:sldMk cId="1491613412" sldId="585"/>
        </pc:sldMkLst>
        <pc:picChg chg="del">
          <ac:chgData name="ِAwatef B" userId="4c3a533462edbdd8" providerId="LiveId" clId="{BED5A3BF-6BF4-4C64-9CBC-060A051EE439}" dt="2024-06-23T19:41:47.348" v="49" actId="478"/>
          <ac:picMkLst>
            <pc:docMk/>
            <pc:sldMk cId="1491613412" sldId="585"/>
            <ac:picMk id="6" creationId="{ADF51771-4193-B6CD-E25D-1E7D070578E6}"/>
          </ac:picMkLst>
        </pc:picChg>
      </pc:sldChg>
      <pc:sldChg chg="delSp modSp mod modTransition delAnim modNotesTx">
        <pc:chgData name="ِAwatef B" userId="4c3a533462edbdd8" providerId="LiveId" clId="{BED5A3BF-6BF4-4C64-9CBC-060A051EE439}" dt="2024-10-23T19:44:09.634" v="195" actId="20577"/>
        <pc:sldMkLst>
          <pc:docMk/>
          <pc:sldMk cId="1294501467" sldId="586"/>
        </pc:sldMkLst>
        <pc:spChg chg="mod">
          <ac:chgData name="ِAwatef B" userId="4c3a533462edbdd8" providerId="LiveId" clId="{BED5A3BF-6BF4-4C64-9CBC-060A051EE439}" dt="2024-10-23T19:44:09.634" v="195" actId="20577"/>
          <ac:spMkLst>
            <pc:docMk/>
            <pc:sldMk cId="1294501467" sldId="586"/>
            <ac:spMk id="48" creationId="{00000000-0000-0000-0000-000000000000}"/>
          </ac:spMkLst>
        </pc:spChg>
        <pc:picChg chg="del">
          <ac:chgData name="ِAwatef B" userId="4c3a533462edbdd8" providerId="LiveId" clId="{BED5A3BF-6BF4-4C64-9CBC-060A051EE439}" dt="2024-06-23T19:41:35.541" v="45" actId="478"/>
          <ac:picMkLst>
            <pc:docMk/>
            <pc:sldMk cId="1294501467" sldId="586"/>
            <ac:picMk id="2" creationId="{E1D8F23F-1385-BD43-5EA6-6D29186DFC24}"/>
          </ac:picMkLst>
        </pc:picChg>
      </pc:sldChg>
      <pc:sldChg chg="delSp mod modTransition delAnim">
        <pc:chgData name="ِAwatef B" userId="4c3a533462edbdd8" providerId="LiveId" clId="{BED5A3BF-6BF4-4C64-9CBC-060A051EE439}" dt="2024-06-23T19:41:25.114" v="42" actId="478"/>
        <pc:sldMkLst>
          <pc:docMk/>
          <pc:sldMk cId="1592869498" sldId="588"/>
        </pc:sldMkLst>
        <pc:picChg chg="del">
          <ac:chgData name="ِAwatef B" userId="4c3a533462edbdd8" providerId="LiveId" clId="{BED5A3BF-6BF4-4C64-9CBC-060A051EE439}" dt="2024-06-23T19:41:25.114" v="42" actId="478"/>
          <ac:picMkLst>
            <pc:docMk/>
            <pc:sldMk cId="1592869498" sldId="588"/>
            <ac:picMk id="3" creationId="{43414550-82AD-418B-F0E7-6D688627E045}"/>
          </ac:picMkLst>
        </pc:picChg>
      </pc:sldChg>
      <pc:sldChg chg="delSp mod modTransition delAnim">
        <pc:chgData name="ِAwatef B" userId="4c3a533462edbdd8" providerId="LiveId" clId="{BED5A3BF-6BF4-4C64-9CBC-060A051EE439}" dt="2024-06-23T19:41:49.988" v="50" actId="478"/>
        <pc:sldMkLst>
          <pc:docMk/>
          <pc:sldMk cId="2007402616" sldId="589"/>
        </pc:sldMkLst>
        <pc:picChg chg="del">
          <ac:chgData name="ِAwatef B" userId="4c3a533462edbdd8" providerId="LiveId" clId="{BED5A3BF-6BF4-4C64-9CBC-060A051EE439}" dt="2024-06-23T19:41:49.988" v="50" actId="478"/>
          <ac:picMkLst>
            <pc:docMk/>
            <pc:sldMk cId="2007402616" sldId="589"/>
            <ac:picMk id="2" creationId="{6B657FFF-0492-16CA-679D-0604D9D473A4}"/>
          </ac:picMkLst>
        </pc:picChg>
      </pc:sldChg>
      <pc:sldChg chg="delSp mod modTransition delAnim">
        <pc:chgData name="ِAwatef B" userId="4c3a533462edbdd8" providerId="LiveId" clId="{BED5A3BF-6BF4-4C64-9CBC-060A051EE439}" dt="2024-06-23T19:41:54.081" v="51" actId="478"/>
        <pc:sldMkLst>
          <pc:docMk/>
          <pc:sldMk cId="3914921625" sldId="590"/>
        </pc:sldMkLst>
        <pc:picChg chg="del">
          <ac:chgData name="ِAwatef B" userId="4c3a533462edbdd8" providerId="LiveId" clId="{BED5A3BF-6BF4-4C64-9CBC-060A051EE439}" dt="2024-06-23T19:41:54.081" v="51" actId="478"/>
          <ac:picMkLst>
            <pc:docMk/>
            <pc:sldMk cId="3914921625" sldId="590"/>
            <ac:picMk id="2" creationId="{07D46ABB-50DC-9579-DDBA-4B5D3E680922}"/>
          </ac:picMkLst>
        </pc:picChg>
      </pc:sldChg>
      <pc:sldChg chg="delSp mod modTransition delAnim">
        <pc:chgData name="ِAwatef B" userId="4c3a533462edbdd8" providerId="LiveId" clId="{BED5A3BF-6BF4-4C64-9CBC-060A051EE439}" dt="2024-06-23T19:42:00.421" v="53" actId="478"/>
        <pc:sldMkLst>
          <pc:docMk/>
          <pc:sldMk cId="3473225099" sldId="591"/>
        </pc:sldMkLst>
        <pc:picChg chg="del">
          <ac:chgData name="ِAwatef B" userId="4c3a533462edbdd8" providerId="LiveId" clId="{BED5A3BF-6BF4-4C64-9CBC-060A051EE439}" dt="2024-06-23T19:42:00.421" v="53" actId="478"/>
          <ac:picMkLst>
            <pc:docMk/>
            <pc:sldMk cId="3473225099" sldId="591"/>
            <ac:picMk id="2" creationId="{65B1F02F-DD33-31B8-2C31-A1DCFB11C2EC}"/>
          </ac:picMkLst>
        </pc:picChg>
      </pc:sldChg>
      <pc:sldChg chg="delSp mod modTransition delAnim modNotesTx">
        <pc:chgData name="ِAwatef B" userId="4c3a533462edbdd8" providerId="LiveId" clId="{BED5A3BF-6BF4-4C64-9CBC-060A051EE439}" dt="2024-06-23T19:40:33.466" v="32" actId="478"/>
        <pc:sldMkLst>
          <pc:docMk/>
          <pc:sldMk cId="533915439" sldId="592"/>
        </pc:sldMkLst>
        <pc:picChg chg="del">
          <ac:chgData name="ِAwatef B" userId="4c3a533462edbdd8" providerId="LiveId" clId="{BED5A3BF-6BF4-4C64-9CBC-060A051EE439}" dt="2024-06-23T19:40:33.466" v="32" actId="478"/>
          <ac:picMkLst>
            <pc:docMk/>
            <pc:sldMk cId="533915439" sldId="592"/>
            <ac:picMk id="2" creationId="{C535928E-DBC6-2346-F53A-F4F0B41DA960}"/>
          </ac:picMkLst>
        </pc:picChg>
      </pc:sldChg>
      <pc:sldChg chg="delSp mod modTransition delAnim modNotesTx">
        <pc:chgData name="ِAwatef B" userId="4c3a533462edbdd8" providerId="LiveId" clId="{BED5A3BF-6BF4-4C64-9CBC-060A051EE439}" dt="2024-06-23T19:40:17.805" v="29" actId="478"/>
        <pc:sldMkLst>
          <pc:docMk/>
          <pc:sldMk cId="2690875312" sldId="594"/>
        </pc:sldMkLst>
        <pc:picChg chg="del">
          <ac:chgData name="ِAwatef B" userId="4c3a533462edbdd8" providerId="LiveId" clId="{BED5A3BF-6BF4-4C64-9CBC-060A051EE439}" dt="2024-06-23T19:40:17.805" v="29" actId="478"/>
          <ac:picMkLst>
            <pc:docMk/>
            <pc:sldMk cId="2690875312" sldId="594"/>
            <ac:picMk id="9" creationId="{4D149B84-1B95-D0CD-82D6-BA1587D06611}"/>
          </ac:picMkLst>
        </pc:picChg>
      </pc:sldChg>
      <pc:sldChg chg="delSp mod modTransition delAnim">
        <pc:chgData name="ِAwatef B" userId="4c3a533462edbdd8" providerId="LiveId" clId="{BED5A3BF-6BF4-4C64-9CBC-060A051EE439}" dt="2024-06-23T19:40:07.949" v="28" actId="478"/>
        <pc:sldMkLst>
          <pc:docMk/>
          <pc:sldMk cId="2200190696" sldId="596"/>
        </pc:sldMkLst>
        <pc:picChg chg="del">
          <ac:chgData name="ِAwatef B" userId="4c3a533462edbdd8" providerId="LiveId" clId="{BED5A3BF-6BF4-4C64-9CBC-060A051EE439}" dt="2024-06-23T19:40:07.949" v="28" actId="478"/>
          <ac:picMkLst>
            <pc:docMk/>
            <pc:sldMk cId="2200190696" sldId="596"/>
            <ac:picMk id="2" creationId="{86E59908-D635-B12F-717C-EE37EA001B3A}"/>
          </ac:picMkLst>
        </pc:picChg>
      </pc:sldChg>
      <pc:sldChg chg="delSp mod modTransition delAnim">
        <pc:chgData name="ِAwatef B" userId="4c3a533462edbdd8" providerId="LiveId" clId="{BED5A3BF-6BF4-4C64-9CBC-060A051EE439}" dt="2024-06-23T19:39:59.176" v="27" actId="478"/>
        <pc:sldMkLst>
          <pc:docMk/>
          <pc:sldMk cId="2449837609" sldId="597"/>
        </pc:sldMkLst>
        <pc:picChg chg="del">
          <ac:chgData name="ِAwatef B" userId="4c3a533462edbdd8" providerId="LiveId" clId="{BED5A3BF-6BF4-4C64-9CBC-060A051EE439}" dt="2024-06-23T19:39:59.176" v="27" actId="478"/>
          <ac:picMkLst>
            <pc:docMk/>
            <pc:sldMk cId="2449837609" sldId="597"/>
            <ac:picMk id="2" creationId="{146F79E8-27CC-FC5B-F218-05A968026A89}"/>
          </ac:picMkLst>
        </pc:picChg>
      </pc:sldChg>
      <pc:sldChg chg="delSp mod modTransition delAnim">
        <pc:chgData name="ِAwatef B" userId="4c3a533462edbdd8" providerId="LiveId" clId="{BED5A3BF-6BF4-4C64-9CBC-060A051EE439}" dt="2024-06-23T19:39:52.643" v="26" actId="478"/>
        <pc:sldMkLst>
          <pc:docMk/>
          <pc:sldMk cId="779823695" sldId="598"/>
        </pc:sldMkLst>
        <pc:picChg chg="del">
          <ac:chgData name="ِAwatef B" userId="4c3a533462edbdd8" providerId="LiveId" clId="{BED5A3BF-6BF4-4C64-9CBC-060A051EE439}" dt="2024-06-23T19:39:52.643" v="26" actId="478"/>
          <ac:picMkLst>
            <pc:docMk/>
            <pc:sldMk cId="779823695" sldId="598"/>
            <ac:picMk id="2" creationId="{ED99E8E9-D1EF-35BA-3239-B029E316AEA1}"/>
          </ac:picMkLst>
        </pc:picChg>
      </pc:sldChg>
      <pc:sldChg chg="delSp mod modTransition delAnim">
        <pc:chgData name="ِAwatef B" userId="4c3a533462edbdd8" providerId="LiveId" clId="{BED5A3BF-6BF4-4C64-9CBC-060A051EE439}" dt="2024-06-23T19:39:43.723" v="25" actId="478"/>
        <pc:sldMkLst>
          <pc:docMk/>
          <pc:sldMk cId="502197700" sldId="599"/>
        </pc:sldMkLst>
        <pc:picChg chg="del">
          <ac:chgData name="ِAwatef B" userId="4c3a533462edbdd8" providerId="LiveId" clId="{BED5A3BF-6BF4-4C64-9CBC-060A051EE439}" dt="2024-06-23T19:39:43.723" v="25" actId="478"/>
          <ac:picMkLst>
            <pc:docMk/>
            <pc:sldMk cId="502197700" sldId="599"/>
            <ac:picMk id="2" creationId="{134833D9-3F71-BCF2-9AF2-7EEE029161EE}"/>
          </ac:picMkLst>
        </pc:picChg>
      </pc:sldChg>
      <pc:sldChg chg="addSp delSp modSp mod modTransition delAnim">
        <pc:chgData name="ِAwatef B" userId="4c3a533462edbdd8" providerId="LiveId" clId="{BED5A3BF-6BF4-4C64-9CBC-060A051EE439}" dt="2024-06-23T19:45:38.223" v="110"/>
        <pc:sldMkLst>
          <pc:docMk/>
          <pc:sldMk cId="2806050896" sldId="600"/>
        </pc:sldMkLst>
        <pc:spChg chg="add mod">
          <ac:chgData name="ِAwatef B" userId="4c3a533462edbdd8" providerId="LiveId" clId="{BED5A3BF-6BF4-4C64-9CBC-060A051EE439}" dt="2024-06-23T19:45:38.223" v="110"/>
          <ac:spMkLst>
            <pc:docMk/>
            <pc:sldMk cId="2806050896" sldId="600"/>
            <ac:spMk id="2" creationId="{A6BD0CD5-4DC6-DC86-006F-8440693335EB}"/>
          </ac:spMkLst>
        </pc:spChg>
        <pc:spChg chg="del">
          <ac:chgData name="ِAwatef B" userId="4c3a533462edbdd8" providerId="LiveId" clId="{BED5A3BF-6BF4-4C64-9CBC-060A051EE439}" dt="2024-06-23T19:45:37.427" v="109" actId="478"/>
          <ac:spMkLst>
            <pc:docMk/>
            <pc:sldMk cId="2806050896" sldId="600"/>
            <ac:spMk id="48" creationId="{00000000-0000-0000-0000-000000000000}"/>
          </ac:spMkLst>
        </pc:spChg>
        <pc:picChg chg="del">
          <ac:chgData name="ِAwatef B" userId="4c3a533462edbdd8" providerId="LiveId" clId="{BED5A3BF-6BF4-4C64-9CBC-060A051EE439}" dt="2024-06-23T19:39:36.971" v="24" actId="478"/>
          <ac:picMkLst>
            <pc:docMk/>
            <pc:sldMk cId="2806050896" sldId="600"/>
            <ac:picMk id="2" creationId="{ECCD17EC-7F0E-8BAB-D8F1-8A3E74875A3B}"/>
          </ac:picMkLst>
        </pc:picChg>
      </pc:sldChg>
      <pc:sldChg chg="delSp modSp mod modTransition delAnim">
        <pc:chgData name="ِAwatef B" userId="4c3a533462edbdd8" providerId="LiveId" clId="{BED5A3BF-6BF4-4C64-9CBC-060A051EE439}" dt="2024-06-23T19:46:42.681" v="130" actId="20577"/>
        <pc:sldMkLst>
          <pc:docMk/>
          <pc:sldMk cId="2857372385" sldId="602"/>
        </pc:sldMkLst>
        <pc:spChg chg="mod">
          <ac:chgData name="ِAwatef B" userId="4c3a533462edbdd8" providerId="LiveId" clId="{BED5A3BF-6BF4-4C64-9CBC-060A051EE439}" dt="2024-06-23T19:46:42.681" v="130" actId="20577"/>
          <ac:spMkLst>
            <pc:docMk/>
            <pc:sldMk cId="2857372385" sldId="602"/>
            <ac:spMk id="48" creationId="{00000000-0000-0000-0000-000000000000}"/>
          </ac:spMkLst>
        </pc:spChg>
        <pc:picChg chg="del">
          <ac:chgData name="ِAwatef B" userId="4c3a533462edbdd8" providerId="LiveId" clId="{BED5A3BF-6BF4-4C64-9CBC-060A051EE439}" dt="2024-06-23T19:38:28.494" v="20" actId="478"/>
          <ac:picMkLst>
            <pc:docMk/>
            <pc:sldMk cId="2857372385" sldId="602"/>
            <ac:picMk id="2" creationId="{68C846E6-823D-9080-AEF0-1E76B02CA61E}"/>
          </ac:picMkLst>
        </pc:picChg>
      </pc:sldChg>
      <pc:sldChg chg="delSp mod modTransition delAnim">
        <pc:chgData name="ِAwatef B" userId="4c3a533462edbdd8" providerId="LiveId" clId="{BED5A3BF-6BF4-4C64-9CBC-060A051EE439}" dt="2024-06-23T19:38:23.190" v="19" actId="478"/>
        <pc:sldMkLst>
          <pc:docMk/>
          <pc:sldMk cId="2374685221" sldId="603"/>
        </pc:sldMkLst>
        <pc:picChg chg="del">
          <ac:chgData name="ِAwatef B" userId="4c3a533462edbdd8" providerId="LiveId" clId="{BED5A3BF-6BF4-4C64-9CBC-060A051EE439}" dt="2024-06-23T19:38:23.190" v="19" actId="478"/>
          <ac:picMkLst>
            <pc:docMk/>
            <pc:sldMk cId="2374685221" sldId="603"/>
            <ac:picMk id="2" creationId="{AF0984D9-73DB-99D3-32D6-1051DCBE75CA}"/>
          </ac:picMkLst>
        </pc:picChg>
      </pc:sldChg>
      <pc:sldChg chg="delSp mod modTransition delAnim">
        <pc:chgData name="ِAwatef B" userId="4c3a533462edbdd8" providerId="LiveId" clId="{BED5A3BF-6BF4-4C64-9CBC-060A051EE439}" dt="2024-06-23T19:37:02.385" v="12" actId="478"/>
        <pc:sldMkLst>
          <pc:docMk/>
          <pc:sldMk cId="3125416439" sldId="605"/>
        </pc:sldMkLst>
        <pc:picChg chg="del">
          <ac:chgData name="ِAwatef B" userId="4c3a533462edbdd8" providerId="LiveId" clId="{BED5A3BF-6BF4-4C64-9CBC-060A051EE439}" dt="2024-06-23T19:37:02.385" v="12" actId="478"/>
          <ac:picMkLst>
            <pc:docMk/>
            <pc:sldMk cId="3125416439" sldId="605"/>
            <ac:picMk id="2" creationId="{E18ACDCA-DD42-5400-8F5C-0CCDAA05F8D3}"/>
          </ac:picMkLst>
        </pc:picChg>
      </pc:sldChg>
      <pc:sldChg chg="delSp mod modTransition delAnim">
        <pc:chgData name="ِAwatef B" userId="4c3a533462edbdd8" providerId="LiveId" clId="{BED5A3BF-6BF4-4C64-9CBC-060A051EE439}" dt="2024-06-23T19:38:49.519" v="22" actId="478"/>
        <pc:sldMkLst>
          <pc:docMk/>
          <pc:sldMk cId="3453318052" sldId="606"/>
        </pc:sldMkLst>
        <pc:picChg chg="del">
          <ac:chgData name="ِAwatef B" userId="4c3a533462edbdd8" providerId="LiveId" clId="{BED5A3BF-6BF4-4C64-9CBC-060A051EE439}" dt="2024-06-23T19:38:49.519" v="22" actId="478"/>
          <ac:picMkLst>
            <pc:docMk/>
            <pc:sldMk cId="3453318052" sldId="606"/>
            <ac:picMk id="2" creationId="{ACADC7B8-D0CB-0A9D-3AB3-835B3E0E3971}"/>
          </ac:picMkLst>
        </pc:picChg>
      </pc:sldChg>
      <pc:sldChg chg="delSp mod modTransition delAnim modNotesTx">
        <pc:chgData name="ِAwatef B" userId="4c3a533462edbdd8" providerId="LiveId" clId="{BED5A3BF-6BF4-4C64-9CBC-060A051EE439}" dt="2024-06-23T19:41:08.778" v="39" actId="478"/>
        <pc:sldMkLst>
          <pc:docMk/>
          <pc:sldMk cId="3155375361" sldId="607"/>
        </pc:sldMkLst>
        <pc:picChg chg="del">
          <ac:chgData name="ِAwatef B" userId="4c3a533462edbdd8" providerId="LiveId" clId="{BED5A3BF-6BF4-4C64-9CBC-060A051EE439}" dt="2024-06-23T19:41:06.306" v="38" actId="478"/>
          <ac:picMkLst>
            <pc:docMk/>
            <pc:sldMk cId="3155375361" sldId="607"/>
            <ac:picMk id="3" creationId="{13A1C1B5-37EB-935E-5761-15B1FA20F8B3}"/>
          </ac:picMkLst>
        </pc:picChg>
        <pc:picChg chg="del">
          <ac:chgData name="ِAwatef B" userId="4c3a533462edbdd8" providerId="LiveId" clId="{BED5A3BF-6BF4-4C64-9CBC-060A051EE439}" dt="2024-06-23T19:41:08.778" v="39" actId="478"/>
          <ac:picMkLst>
            <pc:docMk/>
            <pc:sldMk cId="3155375361" sldId="607"/>
            <ac:picMk id="6" creationId="{6AAC2FEF-D249-59EA-8D14-D46D3F964BF3}"/>
          </ac:picMkLst>
        </pc:picChg>
      </pc:sldChg>
      <pc:sldChg chg="delSp mod modTransition delAnim modNotesTx">
        <pc:chgData name="ِAwatef B" userId="4c3a533462edbdd8" providerId="LiveId" clId="{BED5A3BF-6BF4-4C64-9CBC-060A051EE439}" dt="2024-06-23T19:41:32.542" v="44" actId="478"/>
        <pc:sldMkLst>
          <pc:docMk/>
          <pc:sldMk cId="1507338116" sldId="608"/>
        </pc:sldMkLst>
        <pc:picChg chg="del">
          <ac:chgData name="ِAwatef B" userId="4c3a533462edbdd8" providerId="LiveId" clId="{BED5A3BF-6BF4-4C64-9CBC-060A051EE439}" dt="2024-06-23T19:41:32.542" v="44" actId="478"/>
          <ac:picMkLst>
            <pc:docMk/>
            <pc:sldMk cId="1507338116" sldId="608"/>
            <ac:picMk id="2" creationId="{60F36E07-5BF3-E238-5539-5A933DE323C1}"/>
          </ac:picMkLst>
        </pc:picChg>
      </pc:sldChg>
      <pc:sldChg chg="delSp mod modTransition delAnim">
        <pc:chgData name="ِAwatef B" userId="4c3a533462edbdd8" providerId="LiveId" clId="{BED5A3BF-6BF4-4C64-9CBC-060A051EE439}" dt="2024-06-23T19:41:57.019" v="52" actId="478"/>
        <pc:sldMkLst>
          <pc:docMk/>
          <pc:sldMk cId="1516898383" sldId="610"/>
        </pc:sldMkLst>
        <pc:picChg chg="del">
          <ac:chgData name="ِAwatef B" userId="4c3a533462edbdd8" providerId="LiveId" clId="{BED5A3BF-6BF4-4C64-9CBC-060A051EE439}" dt="2024-06-23T19:41:57.019" v="52" actId="478"/>
          <ac:picMkLst>
            <pc:docMk/>
            <pc:sldMk cId="1516898383" sldId="610"/>
            <ac:picMk id="2" creationId="{CB1FF2E6-0B8A-AECD-BFD1-ECC163A04DA0}"/>
          </ac:picMkLst>
        </pc:picChg>
      </pc:sldChg>
      <pc:sldChg chg="delSp modSp mod modTransition delAnim">
        <pc:chgData name="ِAwatef B" userId="4c3a533462edbdd8" providerId="LiveId" clId="{BED5A3BF-6BF4-4C64-9CBC-060A051EE439}" dt="2024-06-23T19:47:02.297" v="137" actId="20577"/>
        <pc:sldMkLst>
          <pc:docMk/>
          <pc:sldMk cId="109297074" sldId="611"/>
        </pc:sldMkLst>
        <pc:spChg chg="mod">
          <ac:chgData name="ِAwatef B" userId="4c3a533462edbdd8" providerId="LiveId" clId="{BED5A3BF-6BF4-4C64-9CBC-060A051EE439}" dt="2024-06-23T19:47:02.297" v="137" actId="20577"/>
          <ac:spMkLst>
            <pc:docMk/>
            <pc:sldMk cId="109297074" sldId="611"/>
            <ac:spMk id="48" creationId="{00000000-0000-0000-0000-000000000000}"/>
          </ac:spMkLst>
        </pc:spChg>
        <pc:picChg chg="del">
          <ac:chgData name="ِAwatef B" userId="4c3a533462edbdd8" providerId="LiveId" clId="{BED5A3BF-6BF4-4C64-9CBC-060A051EE439}" dt="2024-06-23T19:38:13.987" v="17" actId="478"/>
          <ac:picMkLst>
            <pc:docMk/>
            <pc:sldMk cId="109297074" sldId="611"/>
            <ac:picMk id="2" creationId="{D4D07875-4952-DE5C-20BC-7BC4C314424A}"/>
          </ac:picMkLst>
        </pc:picChg>
      </pc:sldChg>
      <pc:sldChg chg="delSp mod modTransition delAnim">
        <pc:chgData name="ِAwatef B" userId="4c3a533462edbdd8" providerId="LiveId" clId="{BED5A3BF-6BF4-4C64-9CBC-060A051EE439}" dt="2024-06-23T19:38:11.123" v="16" actId="478"/>
        <pc:sldMkLst>
          <pc:docMk/>
          <pc:sldMk cId="2844683834" sldId="612"/>
        </pc:sldMkLst>
        <pc:picChg chg="del">
          <ac:chgData name="ِAwatef B" userId="4c3a533462edbdd8" providerId="LiveId" clId="{BED5A3BF-6BF4-4C64-9CBC-060A051EE439}" dt="2024-06-23T19:38:11.123" v="16" actId="478"/>
          <ac:picMkLst>
            <pc:docMk/>
            <pc:sldMk cId="2844683834" sldId="612"/>
            <ac:picMk id="2" creationId="{5EC59AEE-B04E-2C50-AD71-718AEB46B89D}"/>
          </ac:picMkLst>
        </pc:picChg>
      </pc:sldChg>
      <pc:sldChg chg="delSp mod modTransition delAnim">
        <pc:chgData name="ِAwatef B" userId="4c3a533462edbdd8" providerId="LiveId" clId="{BED5A3BF-6BF4-4C64-9CBC-060A051EE439}" dt="2024-06-23T19:37:59.221" v="14" actId="478"/>
        <pc:sldMkLst>
          <pc:docMk/>
          <pc:sldMk cId="1325631436" sldId="613"/>
        </pc:sldMkLst>
        <pc:picChg chg="del">
          <ac:chgData name="ِAwatef B" userId="4c3a533462edbdd8" providerId="LiveId" clId="{BED5A3BF-6BF4-4C64-9CBC-060A051EE439}" dt="2024-06-23T19:37:59.221" v="14" actId="478"/>
          <ac:picMkLst>
            <pc:docMk/>
            <pc:sldMk cId="1325631436" sldId="613"/>
            <ac:picMk id="6" creationId="{3AB3DB14-D421-09B4-2266-2E8FEFC0D707}"/>
          </ac:picMkLst>
        </pc:picChg>
        <pc:picChg chg="del">
          <ac:chgData name="ِAwatef B" userId="4c3a533462edbdd8" providerId="LiveId" clId="{BED5A3BF-6BF4-4C64-9CBC-060A051EE439}" dt="2024-06-23T19:37:59.221" v="14" actId="478"/>
          <ac:picMkLst>
            <pc:docMk/>
            <pc:sldMk cId="1325631436" sldId="613"/>
            <ac:picMk id="8" creationId="{D2AD4EEF-6D72-B992-A330-B774D9893760}"/>
          </ac:picMkLst>
        </pc:picChg>
      </pc:sldChg>
      <pc:sldChg chg="delSp mod modTransition delAnim">
        <pc:chgData name="ِAwatef B" userId="4c3a533462edbdd8" providerId="LiveId" clId="{BED5A3BF-6BF4-4C64-9CBC-060A051EE439}" dt="2024-06-23T19:40:29.034" v="31" actId="478"/>
        <pc:sldMkLst>
          <pc:docMk/>
          <pc:sldMk cId="2061820596" sldId="614"/>
        </pc:sldMkLst>
        <pc:picChg chg="del">
          <ac:chgData name="ِAwatef B" userId="4c3a533462edbdd8" providerId="LiveId" clId="{BED5A3BF-6BF4-4C64-9CBC-060A051EE439}" dt="2024-06-23T19:40:29.034" v="31" actId="478"/>
          <ac:picMkLst>
            <pc:docMk/>
            <pc:sldMk cId="2061820596" sldId="614"/>
            <ac:picMk id="2" creationId="{457344AB-40C7-CE73-766A-E2796CF500D3}"/>
          </ac:picMkLst>
        </pc:picChg>
      </pc:sldChg>
      <pc:sldChg chg="delSp modSp mod modTransition delAnim modNotesTx">
        <pc:chgData name="ِAwatef B" userId="4c3a533462edbdd8" providerId="LiveId" clId="{BED5A3BF-6BF4-4C64-9CBC-060A051EE439}" dt="2024-06-23T19:43:08.145" v="64" actId="20577"/>
        <pc:sldMkLst>
          <pc:docMk/>
          <pc:sldMk cId="3938743763" sldId="616"/>
        </pc:sldMkLst>
        <pc:spChg chg="mod">
          <ac:chgData name="ِAwatef B" userId="4c3a533462edbdd8" providerId="LiveId" clId="{BED5A3BF-6BF4-4C64-9CBC-060A051EE439}" dt="2024-06-23T19:43:08.145" v="64" actId="20577"/>
          <ac:spMkLst>
            <pc:docMk/>
            <pc:sldMk cId="3938743763" sldId="616"/>
            <ac:spMk id="48" creationId="{00000000-0000-0000-0000-000000000000}"/>
          </ac:spMkLst>
        </pc:spChg>
        <pc:picChg chg="del">
          <ac:chgData name="ِAwatef B" userId="4c3a533462edbdd8" providerId="LiveId" clId="{BED5A3BF-6BF4-4C64-9CBC-060A051EE439}" dt="2024-06-23T19:41:14.536" v="40" actId="478"/>
          <ac:picMkLst>
            <pc:docMk/>
            <pc:sldMk cId="3938743763" sldId="616"/>
            <ac:picMk id="2" creationId="{6F71270C-208E-F787-5543-F40FFC9BD204}"/>
          </ac:picMkLst>
        </pc:picChg>
      </pc:sldChg>
      <pc:sldChg chg="delSp mod modTransition delAnim">
        <pc:chgData name="ِAwatef B" userId="4c3a533462edbdd8" providerId="LiveId" clId="{BED5A3BF-6BF4-4C64-9CBC-060A051EE439}" dt="2024-06-23T19:41:20.973" v="41" actId="478"/>
        <pc:sldMkLst>
          <pc:docMk/>
          <pc:sldMk cId="4245026409" sldId="619"/>
        </pc:sldMkLst>
        <pc:picChg chg="del">
          <ac:chgData name="ِAwatef B" userId="4c3a533462edbdd8" providerId="LiveId" clId="{BED5A3BF-6BF4-4C64-9CBC-060A051EE439}" dt="2024-06-23T19:41:20.973" v="41" actId="478"/>
          <ac:picMkLst>
            <pc:docMk/>
            <pc:sldMk cId="4245026409" sldId="619"/>
            <ac:picMk id="2" creationId="{D0D429D7-F24A-F062-B0E8-5F5F7E39305E}"/>
          </ac:picMkLst>
        </pc:picChg>
      </pc:sldChg>
      <pc:sldChg chg="delSp mod modTransition delAnim modNotesTx">
        <pc:chgData name="ِAwatef B" userId="4c3a533462edbdd8" providerId="LiveId" clId="{BED5A3BF-6BF4-4C64-9CBC-060A051EE439}" dt="2024-06-23T19:41:28.137" v="43" actId="478"/>
        <pc:sldMkLst>
          <pc:docMk/>
          <pc:sldMk cId="4281980732" sldId="620"/>
        </pc:sldMkLst>
        <pc:picChg chg="del">
          <ac:chgData name="ِAwatef B" userId="4c3a533462edbdd8" providerId="LiveId" clId="{BED5A3BF-6BF4-4C64-9CBC-060A051EE439}" dt="2024-06-23T19:41:28.137" v="43" actId="478"/>
          <ac:picMkLst>
            <pc:docMk/>
            <pc:sldMk cId="4281980732" sldId="620"/>
            <ac:picMk id="2" creationId="{3DD30116-E085-CDC0-3DC2-5BF95C865091}"/>
          </ac:picMkLst>
        </pc:picChg>
      </pc:sldChg>
      <pc:sldChg chg="delSp modSp mod modTransition delAnim modNotesTx">
        <pc:chgData name="ِAwatef B" userId="4c3a533462edbdd8" providerId="LiveId" clId="{BED5A3BF-6BF4-4C64-9CBC-060A051EE439}" dt="2024-06-23T19:49:57.172" v="183" actId="1076"/>
        <pc:sldMkLst>
          <pc:docMk/>
          <pc:sldMk cId="0" sldId="621"/>
        </pc:sldMkLst>
        <pc:spChg chg="mod">
          <ac:chgData name="ِAwatef B" userId="4c3a533462edbdd8" providerId="LiveId" clId="{BED5A3BF-6BF4-4C64-9CBC-060A051EE439}" dt="2024-06-23T19:49:48.915" v="172" actId="1036"/>
          <ac:spMkLst>
            <pc:docMk/>
            <pc:sldMk cId="0" sldId="621"/>
            <ac:spMk id="14" creationId="{00000000-0000-0000-0000-000000000000}"/>
          </ac:spMkLst>
        </pc:spChg>
        <pc:spChg chg="mod">
          <ac:chgData name="ِAwatef B" userId="4c3a533462edbdd8" providerId="LiveId" clId="{BED5A3BF-6BF4-4C64-9CBC-060A051EE439}" dt="2024-06-23T19:49:52.265" v="182" actId="1035"/>
          <ac:spMkLst>
            <pc:docMk/>
            <pc:sldMk cId="0" sldId="621"/>
            <ac:spMk id="18" creationId="{00000000-0000-0000-0000-000000000000}"/>
          </ac:spMkLst>
        </pc:spChg>
        <pc:picChg chg="del">
          <ac:chgData name="ِAwatef B" userId="4c3a533462edbdd8" providerId="LiveId" clId="{BED5A3BF-6BF4-4C64-9CBC-060A051EE439}" dt="2024-06-23T19:40:45.497" v="33" actId="478"/>
          <ac:picMkLst>
            <pc:docMk/>
            <pc:sldMk cId="0" sldId="621"/>
            <ac:picMk id="3" creationId="{1BFCCE9E-218C-C43E-81A7-78D7A672BF34}"/>
          </ac:picMkLst>
        </pc:picChg>
        <pc:picChg chg="mod">
          <ac:chgData name="ِAwatef B" userId="4c3a533462edbdd8" providerId="LiveId" clId="{BED5A3BF-6BF4-4C64-9CBC-060A051EE439}" dt="2024-06-23T19:49:57.172" v="183" actId="1076"/>
          <ac:picMkLst>
            <pc:docMk/>
            <pc:sldMk cId="0" sldId="621"/>
            <ac:picMk id="22" creationId="{00000000-0000-0000-0000-000000000000}"/>
          </ac:picMkLst>
        </pc:picChg>
      </pc:sldChg>
      <pc:sldChg chg="delSp mod modTransition delAnim">
        <pc:chgData name="ِAwatef B" userId="4c3a533462edbdd8" providerId="LiveId" clId="{BED5A3BF-6BF4-4C64-9CBC-060A051EE439}" dt="2024-06-23T19:42:09.515" v="54" actId="478"/>
        <pc:sldMkLst>
          <pc:docMk/>
          <pc:sldMk cId="0" sldId="622"/>
        </pc:sldMkLst>
        <pc:picChg chg="del">
          <ac:chgData name="ِAwatef B" userId="4c3a533462edbdd8" providerId="LiveId" clId="{BED5A3BF-6BF4-4C64-9CBC-060A051EE439}" dt="2024-06-23T19:42:09.515" v="54" actId="478"/>
          <ac:picMkLst>
            <pc:docMk/>
            <pc:sldMk cId="0" sldId="622"/>
            <ac:picMk id="4" creationId="{49FF59B3-8DD3-DA96-23F9-BDF0501BB5CE}"/>
          </ac:picMkLst>
        </pc:picChg>
      </pc:sldChg>
      <pc:sldChg chg="delSp mod modTransition delAnim">
        <pc:chgData name="ِAwatef B" userId="4c3a533462edbdd8" providerId="LiveId" clId="{BED5A3BF-6BF4-4C64-9CBC-060A051EE439}" dt="2024-06-23T19:42:13.510" v="55" actId="478"/>
        <pc:sldMkLst>
          <pc:docMk/>
          <pc:sldMk cId="0" sldId="623"/>
        </pc:sldMkLst>
        <pc:picChg chg="del">
          <ac:chgData name="ِAwatef B" userId="4c3a533462edbdd8" providerId="LiveId" clId="{BED5A3BF-6BF4-4C64-9CBC-060A051EE439}" dt="2024-06-23T19:42:13.510" v="55" actId="478"/>
          <ac:picMkLst>
            <pc:docMk/>
            <pc:sldMk cId="0" sldId="623"/>
            <ac:picMk id="4" creationId="{E4F81645-0B21-55ED-BDE1-D7FC49C8AC8D}"/>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A3560186-D370-4F8F-90E4-EC4CE6BA21CD}">
      <dgm:prSet phldrT="[نص]" custT="1"/>
      <dgm:spPr>
        <a:solidFill>
          <a:srgbClr val="00B0F0">
            <a:alpha val="82000"/>
          </a:srgbClr>
        </a:solidFill>
      </dgm:spPr>
      <dgm:t>
        <a:bodyPr/>
        <a:lstStyle/>
        <a:p>
          <a:pPr rtl="1"/>
          <a:r>
            <a:rPr lang="ar-SA" sz="1800" b="1" dirty="0">
              <a:effectLst/>
              <a:latin typeface="Alexandria Light" pitchFamily="2" charset="-78"/>
              <a:ea typeface="Calibri" panose="020F0502020204030204" pitchFamily="34" charset="0"/>
              <a:cs typeface="Alexandria Light" pitchFamily="2" charset="-78"/>
            </a:rPr>
            <a:t>التدريس الخصوصي</a:t>
          </a:r>
          <a:endParaRPr lang="ar-SA" sz="1600" b="1"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gm:t>
    </dgm:pt>
    <dgm:pt modelId="{D25FB2A2-4DF7-4048-A184-0E34B6CE8840}" type="par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D8EE7C7-A1F2-4710-8084-9F57E5D7DCCC}">
      <dgm:prSet phldrT="[نص]" custT="1"/>
      <dgm:spPr>
        <a:solidFill>
          <a:srgbClr val="00B0F0">
            <a:alpha val="74000"/>
          </a:srgbClr>
        </a:solidFill>
        <a:ln>
          <a:solidFill>
            <a:schemeClr val="accent4"/>
          </a:solidFill>
        </a:ln>
      </dgm:spPr>
      <dgm:t>
        <a:bodyPr/>
        <a:lstStyle/>
        <a:p>
          <a:pPr rtl="1"/>
          <a:r>
            <a:rPr lang="ar-SA" sz="1800" b="1" kern="1200" dirty="0">
              <a:effectLst/>
              <a:latin typeface="Alexandria Light" pitchFamily="2" charset="-78"/>
              <a:ea typeface="Calibri" panose="020F0502020204030204" pitchFamily="34" charset="0"/>
              <a:cs typeface="Alexandria Light" pitchFamily="2" charset="-78"/>
            </a:rPr>
            <a:t>حل المشكلات</a:t>
          </a:r>
          <a:endParaRPr lang="ar-SA" sz="1800" b="1" kern="1200" dirty="0">
            <a:latin typeface="Alexandria Light" pitchFamily="2" charset="-78"/>
            <a:ea typeface="+mn-ea"/>
            <a:cs typeface="Alexandria Light" pitchFamily="2" charset="-78"/>
          </a:endParaRPr>
        </a:p>
      </dgm:t>
    </dgm:pt>
    <dgm:pt modelId="{17924703-6059-40A3-B197-4C756E34238A}" type="parTrans" cxnId="{28B757F2-8701-4EE3-8776-60D4C18A2B21}">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D5B6645B-0C59-4A11-807A-AD7A184B3CA3}" type="sibTrans" cxnId="{28B757F2-8701-4EE3-8776-60D4C18A2B21}">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AACB9449-12F7-4702-AF0F-A824C9122CD7}">
      <dgm:prSet phldrT="[نص]" custT="1"/>
      <dgm:spPr>
        <a:solidFill>
          <a:srgbClr val="00B0F0">
            <a:alpha val="50000"/>
          </a:srgbClr>
        </a:solidFill>
        <a:ln>
          <a:solidFill>
            <a:schemeClr val="accent4"/>
          </a:solidFill>
        </a:ln>
      </dgm:spPr>
      <dgm:t>
        <a:bodyPr/>
        <a:lstStyle/>
        <a:p>
          <a:pPr rtl="1"/>
          <a:endParaRPr lang="ar-SA" sz="2400" b="0" kern="1200" cap="none" spc="0" dirty="0">
            <a:ln w="0">
              <a:noFill/>
            </a:ln>
            <a:effectLst>
              <a:outerShdw blurRad="38100" dist="25400" dir="5400000" algn="ctr" rotWithShape="0">
                <a:srgbClr val="6E747A">
                  <a:alpha val="43000"/>
                </a:srgbClr>
              </a:outerShdw>
            </a:effectLst>
          </a:endParaRPr>
        </a:p>
      </dgm:t>
    </dgm:pt>
    <dgm:pt modelId="{41D81F30-2D25-40CA-B04F-6DCDFA87C417}" type="parTrans" cxnId="{208FF09C-006B-4BA9-9785-C708EABD5038}">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3723E6ED-4620-4547-97F1-48DE73846868}" type="sibTrans" cxnId="{208FF09C-006B-4BA9-9785-C708EABD5038}">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34D95924-5A67-4FA3-AB01-EA94543B8176}">
      <dgm:prSet phldrT="[نص]" custT="1"/>
      <dgm:spPr>
        <a:solidFill>
          <a:srgbClr val="00B0F0">
            <a:alpha val="90000"/>
          </a:srgbClr>
        </a:solidFill>
        <a:ln>
          <a:solidFill>
            <a:schemeClr val="accent4"/>
          </a:solidFill>
        </a:ln>
      </dgm:spPr>
      <dgm:t>
        <a:bodyPr/>
        <a:lstStyle/>
        <a:p>
          <a:pPr rtl="1"/>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المحاكاة</a:t>
          </a:r>
        </a:p>
      </dgm:t>
    </dgm:pt>
    <dgm:pt modelId="{E2562197-C1AD-4D9A-8057-5BDB0EA920B8}" type="par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4658CE29-581E-4FD5-A312-26EAD4597766}">
      <dgm:prSet phldrT="[نص]" custT="1"/>
      <dgm:spPr>
        <a:solidFill>
          <a:srgbClr val="00B0F0">
            <a:alpha val="58000"/>
          </a:srgbClr>
        </a:solidFill>
        <a:ln>
          <a:solidFill>
            <a:schemeClr val="accent4"/>
          </a:solidFill>
        </a:ln>
      </dgm:spPr>
      <dgm:t>
        <a:bodyPr/>
        <a:lstStyle/>
        <a:p>
          <a:pPr rtl="1"/>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الذكاء الصناعيّ </a:t>
          </a:r>
        </a:p>
      </dgm:t>
    </dgm:pt>
    <dgm:pt modelId="{8206AF4B-5518-4CCB-812D-571EF3CEB751}" type="parTrans" cxnId="{1A22811D-BD86-4862-8D98-4AD889E984E0}">
      <dgm:prSet/>
      <dgm:spPr/>
      <dgm:t>
        <a:bodyPr/>
        <a:lstStyle/>
        <a:p>
          <a:pPr rtl="1"/>
          <a:endParaRPr lang="ar-SA"/>
        </a:p>
      </dgm:t>
    </dgm:pt>
    <dgm:pt modelId="{5CB3FDFE-EF7B-4EF9-952C-99457C009BB0}" type="sibTrans" cxnId="{1A22811D-BD86-4862-8D98-4AD889E984E0}">
      <dgm:prSet/>
      <dgm:spPr/>
      <dgm:t>
        <a:bodyPr/>
        <a:lstStyle/>
        <a:p>
          <a:pPr rtl="1"/>
          <a:endParaRPr lang="ar-SA"/>
        </a:p>
      </dgm:t>
    </dgm:pt>
    <dgm:pt modelId="{77987502-DA63-4B1C-8BAD-5DE329405AE0}">
      <dgm:prSet phldrT="[نص]" custT="1"/>
      <dgm:spPr>
        <a:solidFill>
          <a:srgbClr val="00B0F0">
            <a:alpha val="90000"/>
          </a:srgbClr>
        </a:solidFill>
        <a:ln>
          <a:solidFill>
            <a:schemeClr val="accent4"/>
          </a:solidFill>
        </a:ln>
      </dgm:spPr>
      <dgm:t>
        <a:bodyPr/>
        <a:lstStyle/>
        <a:p>
          <a:pPr rtl="1"/>
          <a:r>
            <a:rPr lang="ar-SA" sz="2200" b="1" dirty="0">
              <a:effectLst/>
              <a:latin typeface="Alexandria Light" pitchFamily="2" charset="-78"/>
              <a:ea typeface="Calibri" panose="020F0502020204030204" pitchFamily="34" charset="0"/>
              <a:cs typeface="Alexandria Light" pitchFamily="2" charset="-78"/>
            </a:rPr>
            <a:t> </a:t>
          </a:r>
          <a:r>
            <a:rPr lang="ar-SA" sz="1800" b="1" dirty="0">
              <a:effectLst/>
              <a:latin typeface="Alexandria Light" pitchFamily="2" charset="-78"/>
              <a:ea typeface="Calibri" panose="020F0502020204030204" pitchFamily="34" charset="0"/>
              <a:cs typeface="Alexandria Light" pitchFamily="2" charset="-78"/>
            </a:rPr>
            <a:t>التعليميّة البحتة</a:t>
          </a:r>
          <a:endParaRPr lang="ar-SA" sz="2200" b="1" dirty="0">
            <a:latin typeface="Alexandria Light" pitchFamily="2" charset="-78"/>
            <a:ea typeface="+mn-ea"/>
            <a:cs typeface="Alexandria Light" pitchFamily="2" charset="-78"/>
          </a:endParaRPr>
        </a:p>
      </dgm:t>
    </dgm:pt>
    <dgm:pt modelId="{032E3022-AE91-41D0-BB32-C52A20B2CB20}" type="parTrans" cxnId="{4386ECA5-5E1F-473A-9863-67BAB6DC4A78}">
      <dgm:prSet/>
      <dgm:spPr/>
      <dgm:t>
        <a:bodyPr/>
        <a:lstStyle/>
        <a:p>
          <a:pPr rtl="1"/>
          <a:endParaRPr lang="ar-SA"/>
        </a:p>
      </dgm:t>
    </dgm:pt>
    <dgm:pt modelId="{6220C85A-ECC6-4A86-9411-11419F3EBDE2}" type="sibTrans" cxnId="{4386ECA5-5E1F-473A-9863-67BAB6DC4A78}">
      <dgm:prSet/>
      <dgm:spPr/>
      <dgm:t>
        <a:bodyPr/>
        <a:lstStyle/>
        <a:p>
          <a:pPr rtl="1"/>
          <a:endParaRPr lang="ar-SA"/>
        </a:p>
      </dgm:t>
    </dgm:pt>
    <dgm:pt modelId="{41CD8D29-BD45-469C-AF24-C078AB0C1E85}">
      <dgm:prSet phldrT="[نص]" custT="1"/>
      <dgm:spPr>
        <a:solidFill>
          <a:srgbClr val="00B0F0">
            <a:alpha val="90000"/>
          </a:srgbClr>
        </a:solidFill>
        <a:ln>
          <a:solidFill>
            <a:schemeClr val="accent4"/>
          </a:solidFill>
        </a:ln>
      </dgm:spPr>
      <dgm:t>
        <a:bodyPr/>
        <a:lstStyle/>
        <a:p>
          <a:pPr rtl="1"/>
          <a:r>
            <a:rPr lang="ar-SA" sz="1800" b="1" dirty="0">
              <a:effectLst/>
              <a:latin typeface="Alexandria Light" pitchFamily="2" charset="-78"/>
              <a:ea typeface="Calibri" panose="020F0502020204030204" pitchFamily="34" charset="0"/>
              <a:cs typeface="Alexandria Light" pitchFamily="2" charset="-78"/>
            </a:rPr>
            <a:t>التدريب والمران</a:t>
          </a:r>
          <a:endParaRPr lang="ar-SA" sz="1800" b="1" dirty="0">
            <a:latin typeface="Alexandria Light" pitchFamily="2" charset="-78"/>
            <a:ea typeface="+mn-ea"/>
            <a:cs typeface="Alexandria Light" pitchFamily="2" charset="-78"/>
          </a:endParaRPr>
        </a:p>
      </dgm:t>
    </dgm:pt>
    <dgm:pt modelId="{D2F15D39-D779-4A19-A00D-096453FFDF03}" type="parTrans" cxnId="{FAC465E9-23E1-4070-90ED-B57944E88A80}">
      <dgm:prSet/>
      <dgm:spPr/>
      <dgm:t>
        <a:bodyPr/>
        <a:lstStyle/>
        <a:p>
          <a:pPr rtl="1"/>
          <a:endParaRPr lang="ar-SA"/>
        </a:p>
      </dgm:t>
    </dgm:pt>
    <dgm:pt modelId="{A830EBE0-D863-4809-A3ED-924FFAA5E62D}" type="sibTrans" cxnId="{FAC465E9-23E1-4070-90ED-B57944E88A80}">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7" custLinFactNeighborX="2011" custLinFactNeighborY="-2214">
        <dgm:presLayoutVars>
          <dgm:bulletEnabled val="1"/>
        </dgm:presLayoutVars>
      </dgm:prSet>
      <dgm:spPr/>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7" custLinFactNeighborX="2011" custLinFactNeighborY="-2214">
        <dgm:presLayoutVars>
          <dgm:bulletEnabled val="1"/>
        </dgm:presLayoutVars>
      </dgm:prSet>
      <dgm:spPr/>
    </dgm:pt>
    <dgm:pt modelId="{D18E4AD6-E040-4A21-A4C0-D51F83351555}" type="pres">
      <dgm:prSet presAssocID="{6220C85A-ECC6-4A86-9411-11419F3EBDE2}" presName="sibTrans" presStyleCnt="0"/>
      <dgm:spPr/>
    </dgm:pt>
    <dgm:pt modelId="{F9CBA86C-49F9-4A2C-9973-885644A014B2}" type="pres">
      <dgm:prSet presAssocID="{41CD8D29-BD45-469C-AF24-C078AB0C1E85}" presName="node" presStyleLbl="node1" presStyleIdx="2" presStyleCnt="7" custLinFactNeighborX="2011" custLinFactNeighborY="-2214">
        <dgm:presLayoutVars>
          <dgm:bulletEnabled val="1"/>
        </dgm:presLayoutVars>
      </dgm:prSet>
      <dgm:spPr/>
    </dgm:pt>
    <dgm:pt modelId="{21C02945-9F21-4395-9565-A9780D595970}" type="pres">
      <dgm:prSet presAssocID="{A830EBE0-D863-4809-A3ED-924FFAA5E62D}" presName="sibTrans" presStyleCnt="0"/>
      <dgm:spPr/>
    </dgm:pt>
    <dgm:pt modelId="{15BDEB04-706A-4BB5-9189-18D0A74BB248}" type="pres">
      <dgm:prSet presAssocID="{A3560186-D370-4F8F-90E4-EC4CE6BA21CD}" presName="node" presStyleLbl="node1" presStyleIdx="3" presStyleCnt="7">
        <dgm:presLayoutVars>
          <dgm:bulletEnabled val="1"/>
        </dgm:presLayoutVars>
      </dgm:prSet>
      <dgm:spPr/>
    </dgm:pt>
    <dgm:pt modelId="{917DB95E-DBA6-46B3-BA81-C0D625C634FE}" type="pres">
      <dgm:prSet presAssocID="{70B650DC-0BD9-4F9B-BB3E-8219DA1B5AD7}" presName="sibTrans" presStyleCnt="0"/>
      <dgm:spPr/>
    </dgm:pt>
    <dgm:pt modelId="{BDA771ED-E88C-4AFD-AEC5-967503F6FBD2}" type="pres">
      <dgm:prSet presAssocID="{7D8EE7C7-A1F2-4710-8084-9F57E5D7DCCC}" presName="node" presStyleLbl="node1" presStyleIdx="4" presStyleCnt="7">
        <dgm:presLayoutVars>
          <dgm:bulletEnabled val="1"/>
        </dgm:presLayoutVars>
      </dgm:prSet>
      <dgm:spPr/>
    </dgm:pt>
    <dgm:pt modelId="{188414EB-52B1-4924-A4B8-7057C9E90D97}" type="pres">
      <dgm:prSet presAssocID="{D5B6645B-0C59-4A11-807A-AD7A184B3CA3}" presName="sibTrans" presStyleCnt="0"/>
      <dgm:spPr/>
    </dgm:pt>
    <dgm:pt modelId="{197641B7-2E62-4490-898B-BF73874E8013}" type="pres">
      <dgm:prSet presAssocID="{4658CE29-581E-4FD5-A312-26EAD4597766}" presName="node" presStyleLbl="node1" presStyleIdx="5" presStyleCnt="7">
        <dgm:presLayoutVars>
          <dgm:bulletEnabled val="1"/>
        </dgm:presLayoutVars>
      </dgm:prSet>
      <dgm:spPr/>
    </dgm:pt>
    <dgm:pt modelId="{4CCEBC5E-B8C3-418E-946B-4FFCB11A7491}" type="pres">
      <dgm:prSet presAssocID="{5CB3FDFE-EF7B-4EF9-952C-99457C009BB0}" presName="sibTrans" presStyleCnt="0"/>
      <dgm:spPr/>
    </dgm:pt>
    <dgm:pt modelId="{C6A29C80-F199-4070-96B5-435F7183F2E5}" type="pres">
      <dgm:prSet presAssocID="{AACB9449-12F7-4702-AF0F-A824C9122CD7}" presName="node" presStyleLbl="node1" presStyleIdx="6" presStyleCnt="7" custLinFactNeighborX="2178" custLinFactNeighborY="1210">
        <dgm:presLayoutVars>
          <dgm:bulletEnabled val="1"/>
        </dgm:presLayoutVars>
      </dgm:prSet>
      <dgm:spPr/>
    </dgm:pt>
  </dgm:ptLst>
  <dgm:cxnLst>
    <dgm:cxn modelId="{AEBACB0E-C943-41BA-8739-0A71F9819D52}" type="presOf" srcId="{41CD8D29-BD45-469C-AF24-C078AB0C1E85}" destId="{F9CBA86C-49F9-4A2C-9973-885644A014B2}" srcOrd="0" destOrd="0" presId="urn:microsoft.com/office/officeart/2005/8/layout/default"/>
    <dgm:cxn modelId="{1A22811D-BD86-4862-8D98-4AD889E984E0}" srcId="{775E222A-5CB0-4D83-9082-AD20C3100211}" destId="{4658CE29-581E-4FD5-A312-26EAD4597766}" srcOrd="5" destOrd="0" parTransId="{8206AF4B-5518-4CCB-812D-571EF3CEB751}" sibTransId="{5CB3FDFE-EF7B-4EF9-952C-99457C009BB0}"/>
    <dgm:cxn modelId="{5C1D2B35-AA46-4F02-8A31-85CF6E4D701B}" type="presOf" srcId="{4658CE29-581E-4FD5-A312-26EAD4597766}" destId="{197641B7-2E62-4490-898B-BF73874E8013}" srcOrd="0" destOrd="0" presId="urn:microsoft.com/office/officeart/2005/8/layout/default"/>
    <dgm:cxn modelId="{86482037-4E6D-4A8E-A219-02450C7115F2}" srcId="{775E222A-5CB0-4D83-9082-AD20C3100211}" destId="{A3560186-D370-4F8F-90E4-EC4CE6BA21CD}" srcOrd="3" destOrd="0" parTransId="{D25FB2A2-4DF7-4048-A184-0E34B6CE8840}" sibTransId="{70B650DC-0BD9-4F9B-BB3E-8219DA1B5AD7}"/>
    <dgm:cxn modelId="{92DF6564-4A4F-4F35-97B2-CDEBD840C279}" type="presOf" srcId="{77987502-DA63-4B1C-8BAD-5DE329405AE0}" destId="{65D8C69B-DBB5-45A7-9FA3-FBDC23BBF391}" srcOrd="0" destOrd="0" presId="urn:microsoft.com/office/officeart/2005/8/layout/default"/>
    <dgm:cxn modelId="{53A8D465-EFEE-4386-9716-02FF07007A2F}" type="presOf" srcId="{A3560186-D370-4F8F-90E4-EC4CE6BA21CD}" destId="{15BDEB04-706A-4BB5-9189-18D0A74BB248}"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208FF09C-006B-4BA9-9785-C708EABD5038}" srcId="{775E222A-5CB0-4D83-9082-AD20C3100211}" destId="{AACB9449-12F7-4702-AF0F-A824C9122CD7}" srcOrd="6" destOrd="0" parTransId="{41D81F30-2D25-40CA-B04F-6DCDFA87C417}" sibTransId="{3723E6ED-4620-4547-97F1-48DE73846868}"/>
    <dgm:cxn modelId="{315FEAA5-A83B-42BA-9A72-1D644926A9F9}" type="presOf" srcId="{7D8EE7C7-A1F2-4710-8084-9F57E5D7DCCC}" destId="{BDA771ED-E88C-4AFD-AEC5-967503F6FBD2}" srcOrd="0" destOrd="0" presId="urn:microsoft.com/office/officeart/2005/8/layout/default"/>
    <dgm:cxn modelId="{4386ECA5-5E1F-473A-9863-67BAB6DC4A78}" srcId="{775E222A-5CB0-4D83-9082-AD20C3100211}" destId="{77987502-DA63-4B1C-8BAD-5DE329405AE0}" srcOrd="1" destOrd="0" parTransId="{032E3022-AE91-41D0-BB32-C52A20B2CB20}" sibTransId="{6220C85A-ECC6-4A86-9411-11419F3EBDE2}"/>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FAC465E9-23E1-4070-90ED-B57944E88A80}" srcId="{775E222A-5CB0-4D83-9082-AD20C3100211}" destId="{41CD8D29-BD45-469C-AF24-C078AB0C1E85}" srcOrd="2" destOrd="0" parTransId="{D2F15D39-D779-4A19-A00D-096453FFDF03}" sibTransId="{A830EBE0-D863-4809-A3ED-924FFAA5E62D}"/>
    <dgm:cxn modelId="{2D027CEE-4E49-478B-857A-B835EE33E8F5}" type="presOf" srcId="{AACB9449-12F7-4702-AF0F-A824C9122CD7}" destId="{C6A29C80-F199-4070-96B5-435F7183F2E5}" srcOrd="0" destOrd="0" presId="urn:microsoft.com/office/officeart/2005/8/layout/default"/>
    <dgm:cxn modelId="{28B757F2-8701-4EE3-8776-60D4C18A2B21}" srcId="{775E222A-5CB0-4D83-9082-AD20C3100211}" destId="{7D8EE7C7-A1F2-4710-8084-9F57E5D7DCCC}" srcOrd="4" destOrd="0" parTransId="{17924703-6059-40A3-B197-4C756E34238A}" sibTransId="{D5B6645B-0C59-4A11-807A-AD7A184B3CA3}"/>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9964B000-B823-4478-9786-3C800DD9C449}" type="presParOf" srcId="{77CDCE55-57A4-4709-8A45-A852C9E57E8B}" destId="{F9CBA86C-49F9-4A2C-9973-885644A014B2}" srcOrd="4" destOrd="0" presId="urn:microsoft.com/office/officeart/2005/8/layout/default"/>
    <dgm:cxn modelId="{BEA3985C-716C-4C2C-AFD9-A6B4912FC570}" type="presParOf" srcId="{77CDCE55-57A4-4709-8A45-A852C9E57E8B}" destId="{21C02945-9F21-4395-9565-A9780D595970}" srcOrd="5" destOrd="0" presId="urn:microsoft.com/office/officeart/2005/8/layout/default"/>
    <dgm:cxn modelId="{0E5AFD3F-A6E4-47C5-9481-0D0E99A4F089}" type="presParOf" srcId="{77CDCE55-57A4-4709-8A45-A852C9E57E8B}" destId="{15BDEB04-706A-4BB5-9189-18D0A74BB248}" srcOrd="6" destOrd="0" presId="urn:microsoft.com/office/officeart/2005/8/layout/default"/>
    <dgm:cxn modelId="{DC2EF8DB-21F6-478B-B690-F1C950CAFDA8}" type="presParOf" srcId="{77CDCE55-57A4-4709-8A45-A852C9E57E8B}" destId="{917DB95E-DBA6-46B3-BA81-C0D625C634FE}" srcOrd="7" destOrd="0" presId="urn:microsoft.com/office/officeart/2005/8/layout/default"/>
    <dgm:cxn modelId="{C430B353-5F73-4FAB-A417-0138C90F84A4}" type="presParOf" srcId="{77CDCE55-57A4-4709-8A45-A852C9E57E8B}" destId="{BDA771ED-E88C-4AFD-AEC5-967503F6FBD2}" srcOrd="8" destOrd="0" presId="urn:microsoft.com/office/officeart/2005/8/layout/default"/>
    <dgm:cxn modelId="{63A3BFD1-318D-43B4-BA16-F0E4AA1FFB65}" type="presParOf" srcId="{77CDCE55-57A4-4709-8A45-A852C9E57E8B}" destId="{188414EB-52B1-4924-A4B8-7057C9E90D97}" srcOrd="9" destOrd="0" presId="urn:microsoft.com/office/officeart/2005/8/layout/default"/>
    <dgm:cxn modelId="{EF35BC89-E2C8-4A4D-A5EE-40C461A95D20}" type="presParOf" srcId="{77CDCE55-57A4-4709-8A45-A852C9E57E8B}" destId="{197641B7-2E62-4490-898B-BF73874E8013}" srcOrd="10" destOrd="0" presId="urn:microsoft.com/office/officeart/2005/8/layout/default"/>
    <dgm:cxn modelId="{1BA480D5-3690-4690-BEAD-7CB45F277636}" type="presParOf" srcId="{77CDCE55-57A4-4709-8A45-A852C9E57E8B}" destId="{4CCEBC5E-B8C3-418E-946B-4FFCB11A7491}" srcOrd="11" destOrd="0" presId="urn:microsoft.com/office/officeart/2005/8/layout/default"/>
    <dgm:cxn modelId="{58A3C1D7-A07A-4C27-82DC-75C40A3870E0}" type="presParOf" srcId="{77CDCE55-57A4-4709-8A45-A852C9E57E8B}" destId="{C6A29C80-F199-4070-96B5-435F7183F2E5}" srcOrd="12" destOrd="0" presId="urn:microsoft.com/office/officeart/2005/8/layout/default"/>
  </dgm:cxnLst>
  <dgm:bg/>
  <dgm:whole>
    <a:ln>
      <a:solidFill>
        <a:schemeClr val="accent4"/>
      </a:solidFill>
      <a:extLst>
        <a:ext uri="{C807C97D-BFC1-408E-A445-0C87EB9F89A2}">
          <ask:lineSketchStyleProps xmlns:ask="http://schemas.microsoft.com/office/drawing/2018/sketchyshapes">
            <ask:type>
              <ask:lineSketchNone/>
            </ask:type>
          </ask:lineSketchStyleProps>
        </a:ext>
      </a:extLst>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A3560186-D370-4F8F-90E4-EC4CE6BA21CD}">
      <dgm:prSet phldrT="[نص]" custT="1"/>
      <dgm:spPr>
        <a:solidFill>
          <a:srgbClr val="00B0F0">
            <a:alpha val="82000"/>
          </a:srgbClr>
        </a:solidFill>
        <a:ln>
          <a:solidFill>
            <a:schemeClr val="accent2"/>
          </a:solidFill>
        </a:ln>
      </dgm:spPr>
      <dgm:t>
        <a:bodyPr/>
        <a:lstStyle/>
        <a:p>
          <a:pPr algn="ctr" rtl="1"/>
          <a:r>
            <a:rPr lang="ar-SA" sz="1600" b="0" dirty="0">
              <a:effectLst/>
              <a:latin typeface="Calibri" panose="020F0502020204030204" pitchFamily="34" charset="0"/>
              <a:ea typeface="Calibri" panose="020F0502020204030204" pitchFamily="34" charset="0"/>
              <a:cs typeface="Alexandria" pitchFamily="2" charset="-78"/>
            </a:rPr>
            <a:t>المتعلم مع المتعلم</a:t>
          </a:r>
          <a:endParaRPr lang="ar-SA" sz="1400" b="0"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gm:t>
    </dgm:pt>
    <dgm:pt modelId="{D25FB2A2-4DF7-4048-A184-0E34B6CE8840}" type="parTrans" cxnId="{86482037-4E6D-4A8E-A219-02450C7115F2}">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7D8EE7C7-A1F2-4710-8084-9F57E5D7DCCC}">
      <dgm:prSet phldrT="[نص]" custT="1"/>
      <dgm:spPr>
        <a:solidFill>
          <a:srgbClr val="00B0F0">
            <a:alpha val="74000"/>
          </a:srgbClr>
        </a:solidFill>
        <a:ln>
          <a:solidFill>
            <a:schemeClr val="accent2"/>
          </a:solidFill>
        </a:ln>
      </dgm:spPr>
      <dgm:t>
        <a:bodyPr/>
        <a:lstStyle/>
        <a:p>
          <a:pPr algn="ctr" rtl="1"/>
          <a:r>
            <a:rPr lang="ar-SA" sz="1600" b="0" kern="1200" dirty="0">
              <a:effectLst/>
              <a:latin typeface="Calibri" panose="020F0502020204030204" pitchFamily="34" charset="0"/>
              <a:ea typeface="Calibri" panose="020F0502020204030204" pitchFamily="34" charset="0"/>
              <a:cs typeface="Alexandria" pitchFamily="2" charset="-78"/>
            </a:rPr>
            <a:t>المتعلم مع المعلم</a:t>
          </a:r>
          <a:endParaRPr lang="ar-SA" sz="1400" b="0" kern="1200" dirty="0">
            <a:latin typeface="Alexandria Light" pitchFamily="2" charset="-78"/>
            <a:ea typeface="+mn-ea"/>
            <a:cs typeface="Alexandria Light" pitchFamily="2" charset="-78"/>
          </a:endParaRPr>
        </a:p>
      </dgm:t>
    </dgm:pt>
    <dgm:pt modelId="{17924703-6059-40A3-B197-4C756E34238A}" type="parTrans" cxnId="{28B757F2-8701-4EE3-8776-60D4C18A2B21}">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D5B6645B-0C59-4A11-807A-AD7A184B3CA3}" type="sibTrans" cxnId="{28B757F2-8701-4EE3-8776-60D4C18A2B21}">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0C59020D-0456-4BAA-B9C4-AEBB95EC8BCB}">
      <dgm:prSet phldrT="[نص]" custT="1"/>
      <dgm:spPr>
        <a:solidFill>
          <a:srgbClr val="00B0F0">
            <a:alpha val="58000"/>
          </a:srgbClr>
        </a:solidFill>
        <a:ln>
          <a:solidFill>
            <a:schemeClr val="accent2"/>
          </a:solidFill>
        </a:ln>
      </dgm:spPr>
      <dgm:t>
        <a:bodyPr/>
        <a:lstStyle/>
        <a:p>
          <a:pPr algn="ctr" rtl="1"/>
          <a:r>
            <a:rPr lang="ar-SA" sz="1600" b="0" kern="1200" dirty="0">
              <a:effectLst/>
              <a:latin typeface="Calibri" panose="020F0502020204030204" pitchFamily="34" charset="0"/>
              <a:ea typeface="Calibri" panose="020F0502020204030204" pitchFamily="34" charset="0"/>
              <a:cs typeface="Alexandria" pitchFamily="2" charset="-78"/>
            </a:rPr>
            <a:t>المعلم مع المحتوى</a:t>
          </a:r>
          <a:endParaRPr lang="ar-SA" sz="1400" b="0" kern="1200" dirty="0">
            <a:latin typeface="Alexandria Light" pitchFamily="2" charset="-78"/>
            <a:ea typeface="+mn-ea"/>
            <a:cs typeface="Alexandria Light" pitchFamily="2" charset="-78"/>
          </a:endParaRPr>
        </a:p>
      </dgm:t>
    </dgm:pt>
    <dgm:pt modelId="{28E3CF6F-8FE7-4435-B32A-68A5AB493FF4}" type="parTrans" cxnId="{7371FFE1-3606-4A42-B0A1-FAC06B410011}">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FD301539-4B08-405F-AE57-94AF8940ABC7}" type="sibTrans" cxnId="{7371FFE1-3606-4A42-B0A1-FAC06B410011}">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AACB9449-12F7-4702-AF0F-A824C9122CD7}">
      <dgm:prSet phldrT="[نص]" custT="1"/>
      <dgm:spPr>
        <a:solidFill>
          <a:srgbClr val="00B0F0">
            <a:alpha val="50000"/>
          </a:srgbClr>
        </a:solidFill>
        <a:ln>
          <a:solidFill>
            <a:schemeClr val="accent2"/>
          </a:solidFill>
        </a:ln>
      </dgm:spPr>
      <dgm:t>
        <a:bodyPr/>
        <a:lstStyle/>
        <a:p>
          <a:pPr algn="ctr" rtl="1"/>
          <a:r>
            <a:rPr lang="ar-SA" sz="1600" b="0" kern="1200" dirty="0">
              <a:effectLst/>
              <a:latin typeface="Calibri" panose="020F0502020204030204" pitchFamily="34" charset="0"/>
              <a:ea typeface="Calibri" panose="020F0502020204030204" pitchFamily="34" charset="0"/>
              <a:cs typeface="Alexandria" pitchFamily="2" charset="-78"/>
            </a:rPr>
            <a:t>المتعلم مع البيئة</a:t>
          </a:r>
          <a:endParaRPr lang="ar-SA" sz="2400" b="0" kern="1200" cap="none" spc="0" dirty="0">
            <a:ln w="0"/>
            <a:effectLst>
              <a:outerShdw blurRad="38100" dist="25400" dir="5400000" algn="ctr" rotWithShape="0">
                <a:srgbClr val="6E747A">
                  <a:alpha val="43000"/>
                </a:srgbClr>
              </a:outerShdw>
            </a:effectLst>
          </a:endParaRPr>
        </a:p>
      </dgm:t>
    </dgm:pt>
    <dgm:pt modelId="{41D81F30-2D25-40CA-B04F-6DCDFA87C417}" type="parTrans" cxnId="{208FF09C-006B-4BA9-9785-C708EABD5038}">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3723E6ED-4620-4547-97F1-48DE73846868}" type="sibTrans" cxnId="{208FF09C-006B-4BA9-9785-C708EABD5038}">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34D95924-5A67-4FA3-AB01-EA94543B8176}">
      <dgm:prSet phldrT="[نص]" custT="1"/>
      <dgm:spPr>
        <a:solidFill>
          <a:srgbClr val="00B0F0">
            <a:alpha val="90000"/>
          </a:srgbClr>
        </a:solidFill>
        <a:ln w="19050">
          <a:solidFill>
            <a:schemeClr val="accent2"/>
          </a:solidFill>
        </a:ln>
      </dgm:spPr>
      <dgm:t>
        <a:bodyPr/>
        <a:lstStyle/>
        <a:p>
          <a:pPr algn="ctr" rtl="1"/>
          <a:r>
            <a:rPr lang="ar-SA" sz="1600" b="0" kern="1200" dirty="0">
              <a:effectLst/>
              <a:latin typeface="Calibri" panose="020F0502020204030204" pitchFamily="34" charset="0"/>
              <a:ea typeface="Calibri" panose="020F0502020204030204" pitchFamily="34" charset="0"/>
              <a:cs typeface="Alexandria" pitchFamily="2" charset="-78"/>
            </a:rPr>
            <a:t>المتعلم مع واجهة البرنامج</a:t>
          </a:r>
          <a:endParaRPr lang="ar-SA" sz="1400" b="0" kern="1200" dirty="0">
            <a:latin typeface="Alexandria Light" pitchFamily="2" charset="-78"/>
            <a:ea typeface="+mn-ea"/>
            <a:cs typeface="Alexandria Light" pitchFamily="2" charset="-78"/>
          </a:endParaRPr>
        </a:p>
      </dgm:t>
    </dgm:pt>
    <dgm:pt modelId="{E2562197-C1AD-4D9A-8057-5BDB0EA920B8}" type="par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4658CE29-581E-4FD5-A312-26EAD4597766}">
      <dgm:prSet phldrT="[نص]" custT="1"/>
      <dgm:spPr>
        <a:solidFill>
          <a:srgbClr val="00B0F0">
            <a:alpha val="58000"/>
          </a:srgbClr>
        </a:solidFill>
        <a:ln>
          <a:solidFill>
            <a:schemeClr val="accent2"/>
          </a:solidFill>
        </a:ln>
      </dgm:spPr>
      <dgm:t>
        <a:bodyPr/>
        <a:lstStyle/>
        <a:p>
          <a:pPr algn="ctr" rtl="1"/>
          <a:r>
            <a:rPr lang="ar-SA" sz="1600" b="0" kern="1200" dirty="0">
              <a:effectLst/>
              <a:latin typeface="Calibri" panose="020F0502020204030204" pitchFamily="34" charset="0"/>
              <a:ea typeface="Calibri" panose="020F0502020204030204" pitchFamily="34" charset="0"/>
              <a:cs typeface="Alexandria" pitchFamily="2" charset="-78"/>
            </a:rPr>
            <a:t>المعلم مع المعلم</a:t>
          </a:r>
          <a:endParaRPr lang="ar-SA" sz="1600" b="0" kern="1200" dirty="0">
            <a:solidFill>
              <a:prstClr val="white"/>
            </a:solidFill>
            <a:latin typeface="Alexandria Light" pitchFamily="2" charset="-78"/>
            <a:ea typeface="+mn-ea"/>
            <a:cs typeface="Alexandria Light" pitchFamily="2" charset="-78"/>
          </a:endParaRPr>
        </a:p>
      </dgm:t>
    </dgm:pt>
    <dgm:pt modelId="{8206AF4B-5518-4CCB-812D-571EF3CEB751}" type="parTrans" cxnId="{1A22811D-BD86-4862-8D98-4AD889E984E0}">
      <dgm:prSet/>
      <dgm:spPr/>
      <dgm:t>
        <a:bodyPr/>
        <a:lstStyle/>
        <a:p>
          <a:pPr algn="ctr" rtl="1"/>
          <a:endParaRPr lang="ar-SA"/>
        </a:p>
      </dgm:t>
    </dgm:pt>
    <dgm:pt modelId="{5CB3FDFE-EF7B-4EF9-952C-99457C009BB0}" type="sibTrans" cxnId="{1A22811D-BD86-4862-8D98-4AD889E984E0}">
      <dgm:prSet/>
      <dgm:spPr/>
      <dgm:t>
        <a:bodyPr/>
        <a:lstStyle/>
        <a:p>
          <a:pPr algn="ctr" rtl="1"/>
          <a:endParaRPr lang="ar-SA"/>
        </a:p>
      </dgm:t>
    </dgm:pt>
    <dgm:pt modelId="{FAD43CC4-9666-4DB7-9A7F-3FF5B789700C}">
      <dgm:prSet phldrT="[نص]" custT="1"/>
      <dgm:spPr>
        <a:solidFill>
          <a:srgbClr val="00B0F0">
            <a:alpha val="74000"/>
          </a:srgbClr>
        </a:solidFill>
        <a:ln>
          <a:solidFill>
            <a:schemeClr val="accent2"/>
          </a:solidFill>
        </a:ln>
      </dgm:spPr>
      <dgm:t>
        <a:bodyPr/>
        <a:lstStyle/>
        <a:p>
          <a:pPr algn="ctr" rtl="1"/>
          <a:r>
            <a:rPr lang="ar-SA" sz="1600" b="0" dirty="0">
              <a:effectLst/>
              <a:latin typeface="Calibri" panose="020F0502020204030204" pitchFamily="34" charset="0"/>
              <a:ea typeface="Calibri" panose="020F0502020204030204" pitchFamily="34" charset="0"/>
              <a:cs typeface="Alexandria" pitchFamily="2" charset="-78"/>
            </a:rPr>
            <a:t>المتعلم مع المحتوى</a:t>
          </a:r>
          <a:endParaRPr lang="ar-SA" sz="1600" b="0" dirty="0">
            <a:latin typeface="Alexandria Light" pitchFamily="2" charset="-78"/>
            <a:ea typeface="+mn-ea"/>
            <a:cs typeface="Alexandria Light" pitchFamily="2" charset="-78"/>
          </a:endParaRPr>
        </a:p>
      </dgm:t>
    </dgm:pt>
    <dgm:pt modelId="{6EA1E287-2B62-4304-8497-E6CE5E721B29}" type="parTrans" cxnId="{F539BF74-C3F0-4FDB-B96D-3E714173FC14}">
      <dgm:prSet/>
      <dgm:spPr/>
      <dgm:t>
        <a:bodyPr/>
        <a:lstStyle/>
        <a:p>
          <a:pPr algn="ctr" rtl="1"/>
          <a:endParaRPr lang="ar-SA"/>
        </a:p>
      </dgm:t>
    </dgm:pt>
    <dgm:pt modelId="{2993BD92-D129-4FAA-A203-2263C7A40EC5}" type="sibTrans" cxnId="{F539BF74-C3F0-4FDB-B96D-3E714173FC14}">
      <dgm:prSet/>
      <dgm:spPr/>
      <dgm:t>
        <a:bodyPr/>
        <a:lstStyle/>
        <a:p>
          <a:pPr algn="ctr" rtl="1"/>
          <a:endParaRPr lang="ar-SA"/>
        </a:p>
      </dgm:t>
    </dgm:pt>
    <dgm:pt modelId="{CCFF4353-CA8A-45A6-ADA1-8EAAF034695D}">
      <dgm:prSet phldrT="[نص]" custT="1"/>
      <dgm:spPr>
        <a:solidFill>
          <a:srgbClr val="00B0F0">
            <a:alpha val="74000"/>
          </a:srgbClr>
        </a:solidFill>
        <a:ln>
          <a:solidFill>
            <a:schemeClr val="accent2"/>
          </a:solidFill>
        </a:ln>
      </dgm:spPr>
      <dgm:t>
        <a:bodyPr/>
        <a:lstStyle/>
        <a:p>
          <a:pPr algn="ctr" rtl="1"/>
          <a:r>
            <a:rPr lang="ar-SA" sz="1600" b="0" dirty="0">
              <a:effectLst/>
              <a:latin typeface="Calibri" panose="020F0502020204030204" pitchFamily="34" charset="0"/>
              <a:ea typeface="Calibri" panose="020F0502020204030204" pitchFamily="34" charset="0"/>
              <a:cs typeface="Alexandria" pitchFamily="2" charset="-78"/>
            </a:rPr>
            <a:t>المحتوى مع المحتوى</a:t>
          </a:r>
          <a:endParaRPr lang="ar-SA" sz="1600" b="0" dirty="0">
            <a:latin typeface="Alexandria Light" pitchFamily="2" charset="-78"/>
            <a:ea typeface="+mn-ea"/>
            <a:cs typeface="Alexandria Light" pitchFamily="2" charset="-78"/>
          </a:endParaRPr>
        </a:p>
      </dgm:t>
    </dgm:pt>
    <dgm:pt modelId="{22707AAD-89A6-4713-8541-102D218EA9AE}" type="parTrans" cxnId="{E290E7BB-E1A3-471A-9105-53DCB2ECA016}">
      <dgm:prSet/>
      <dgm:spPr/>
      <dgm:t>
        <a:bodyPr/>
        <a:lstStyle/>
        <a:p>
          <a:pPr algn="ctr" rtl="1"/>
          <a:endParaRPr lang="ar-SA"/>
        </a:p>
      </dgm:t>
    </dgm:pt>
    <dgm:pt modelId="{65C075F7-486A-4636-8B10-B72B4E6E1643}" type="sibTrans" cxnId="{E290E7BB-E1A3-471A-9105-53DCB2ECA016}">
      <dgm:prSet/>
      <dgm:spPr/>
      <dgm:t>
        <a:bodyPr/>
        <a:lstStyle/>
        <a:p>
          <a:pPr algn="ctr" rtl="1"/>
          <a:endParaRPr lang="ar-SA"/>
        </a:p>
      </dgm:t>
    </dgm:pt>
    <dgm:pt modelId="{7D558A0E-7CEA-4C3A-80BF-244EAD94D082}">
      <dgm:prSet custT="1"/>
      <dgm:spPr>
        <a:noFill/>
      </dgm:spPr>
      <dgm:t>
        <a:bodyPr/>
        <a:lstStyle/>
        <a:p>
          <a:pPr rtl="1"/>
          <a:r>
            <a:rPr lang="ar-SA" sz="1200" b="1" dirty="0">
              <a:solidFill>
                <a:srgbClr val="000000"/>
              </a:solidFill>
              <a:latin typeface="Alexandria Light" pitchFamily="2" charset="-78"/>
              <a:cs typeface="Alexandria Light" pitchFamily="2" charset="-78"/>
            </a:rPr>
            <a:t>الشكل (</a:t>
          </a:r>
          <a:r>
            <a:rPr lang="en-US" sz="1200" b="1" dirty="0">
              <a:solidFill>
                <a:srgbClr val="000000"/>
              </a:solidFill>
              <a:latin typeface="Alexandria Light" pitchFamily="2" charset="-78"/>
              <a:cs typeface="Alexandria Light" pitchFamily="2" charset="-78"/>
            </a:rPr>
            <a:t>2</a:t>
          </a:r>
          <a:r>
            <a:rPr lang="ar-SA" sz="1200" b="1" dirty="0">
              <a:solidFill>
                <a:srgbClr val="000000"/>
              </a:solidFill>
              <a:latin typeface="Alexandria Light" pitchFamily="2" charset="-78"/>
              <a:cs typeface="Alexandria Light" pitchFamily="2" charset="-78"/>
            </a:rPr>
            <a:t>) يبين </a:t>
          </a:r>
          <a:r>
            <a:rPr lang="ar-SA" sz="1200" b="1" dirty="0">
              <a:solidFill>
                <a:srgbClr val="000000"/>
              </a:solidFill>
              <a:effectLst/>
              <a:latin typeface="Alexandria Light" pitchFamily="2" charset="-78"/>
              <a:ea typeface="Times New Roman" panose="02020603050405020304" pitchFamily="18" charset="0"/>
              <a:cs typeface="Alexandria Light" pitchFamily="2" charset="-78"/>
            </a:rPr>
            <a:t>أنماط التفاعلية</a:t>
          </a:r>
          <a:endParaRPr lang="ar-SA" sz="1200" b="1" dirty="0">
            <a:solidFill>
              <a:srgbClr val="000000"/>
            </a:solidFill>
            <a:latin typeface="Alexandria Light" pitchFamily="2" charset="-78"/>
            <a:cs typeface="Alexandria Light" pitchFamily="2" charset="-78"/>
          </a:endParaRPr>
        </a:p>
      </dgm:t>
    </dgm:pt>
    <dgm:pt modelId="{F9ED9829-A5B8-4B38-8223-BFABB0F75C21}" type="parTrans" cxnId="{E3330EB4-9E90-4303-8074-787CAFE35896}">
      <dgm:prSet/>
      <dgm:spPr/>
      <dgm:t>
        <a:bodyPr/>
        <a:lstStyle/>
        <a:p>
          <a:pPr rtl="1"/>
          <a:endParaRPr lang="ar-SA"/>
        </a:p>
      </dgm:t>
    </dgm:pt>
    <dgm:pt modelId="{24530708-F29C-49FF-A8A5-38461664A3B6}" type="sibTrans" cxnId="{E3330EB4-9E90-4303-8074-787CAFE35896}">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9" custLinFactNeighborX="2011" custLinFactNeighborY="-2214">
        <dgm:presLayoutVars>
          <dgm:bulletEnabled val="1"/>
        </dgm:presLayoutVars>
      </dgm:prSet>
      <dgm:spPr/>
    </dgm:pt>
    <dgm:pt modelId="{8AAC53E7-4266-4DE0-B41A-C5505883D4A2}" type="pres">
      <dgm:prSet presAssocID="{C558F5F8-9603-4988-95CA-7772A559A48D}" presName="sibTrans" presStyleCnt="0"/>
      <dgm:spPr/>
    </dgm:pt>
    <dgm:pt modelId="{15BDEB04-706A-4BB5-9189-18D0A74BB248}" type="pres">
      <dgm:prSet presAssocID="{A3560186-D370-4F8F-90E4-EC4CE6BA21CD}" presName="node" presStyleLbl="node1" presStyleIdx="1" presStyleCnt="9">
        <dgm:presLayoutVars>
          <dgm:bulletEnabled val="1"/>
        </dgm:presLayoutVars>
      </dgm:prSet>
      <dgm:spPr/>
    </dgm:pt>
    <dgm:pt modelId="{917DB95E-DBA6-46B3-BA81-C0D625C634FE}" type="pres">
      <dgm:prSet presAssocID="{70B650DC-0BD9-4F9B-BB3E-8219DA1B5AD7}" presName="sibTrans" presStyleCnt="0"/>
      <dgm:spPr/>
    </dgm:pt>
    <dgm:pt modelId="{BDA771ED-E88C-4AFD-AEC5-967503F6FBD2}" type="pres">
      <dgm:prSet presAssocID="{7D8EE7C7-A1F2-4710-8084-9F57E5D7DCCC}" presName="node" presStyleLbl="node1" presStyleIdx="2" presStyleCnt="9">
        <dgm:presLayoutVars>
          <dgm:bulletEnabled val="1"/>
        </dgm:presLayoutVars>
      </dgm:prSet>
      <dgm:spPr/>
    </dgm:pt>
    <dgm:pt modelId="{188414EB-52B1-4924-A4B8-7057C9E90D97}" type="pres">
      <dgm:prSet presAssocID="{D5B6645B-0C59-4A11-807A-AD7A184B3CA3}" presName="sibTrans" presStyleCnt="0"/>
      <dgm:spPr/>
    </dgm:pt>
    <dgm:pt modelId="{30136685-3B45-45ED-AEF2-EFB1EE1201BA}" type="pres">
      <dgm:prSet presAssocID="{FAD43CC4-9666-4DB7-9A7F-3FF5B789700C}" presName="node" presStyleLbl="node1" presStyleIdx="3" presStyleCnt="9">
        <dgm:presLayoutVars>
          <dgm:bulletEnabled val="1"/>
        </dgm:presLayoutVars>
      </dgm:prSet>
      <dgm:spPr/>
    </dgm:pt>
    <dgm:pt modelId="{DBB4A962-6559-4D46-A907-A871F9340DAD}" type="pres">
      <dgm:prSet presAssocID="{2993BD92-D129-4FAA-A203-2263C7A40EC5}" presName="sibTrans" presStyleCnt="0"/>
      <dgm:spPr/>
    </dgm:pt>
    <dgm:pt modelId="{C0DF56E9-807E-44C1-A976-0493D8E18D54}" type="pres">
      <dgm:prSet presAssocID="{CCFF4353-CA8A-45A6-ADA1-8EAAF034695D}" presName="node" presStyleLbl="node1" presStyleIdx="4" presStyleCnt="9">
        <dgm:presLayoutVars>
          <dgm:bulletEnabled val="1"/>
        </dgm:presLayoutVars>
      </dgm:prSet>
      <dgm:spPr/>
    </dgm:pt>
    <dgm:pt modelId="{A509C2D0-3E09-4D2E-A36C-91ABB730CE4B}" type="pres">
      <dgm:prSet presAssocID="{65C075F7-486A-4636-8B10-B72B4E6E1643}" presName="sibTrans" presStyleCnt="0"/>
      <dgm:spPr/>
    </dgm:pt>
    <dgm:pt modelId="{1ECD7448-5FDE-410C-8B4D-DB46AAA1662B}" type="pres">
      <dgm:prSet presAssocID="{0C59020D-0456-4BAA-B9C4-AEBB95EC8BCB}" presName="node" presStyleLbl="node1" presStyleIdx="5" presStyleCnt="9">
        <dgm:presLayoutVars>
          <dgm:bulletEnabled val="1"/>
        </dgm:presLayoutVars>
      </dgm:prSet>
      <dgm:spPr/>
    </dgm:pt>
    <dgm:pt modelId="{2C794741-4026-43D0-81ED-F92F4A43DAAE}" type="pres">
      <dgm:prSet presAssocID="{FD301539-4B08-405F-AE57-94AF8940ABC7}" presName="sibTrans" presStyleCnt="0"/>
      <dgm:spPr/>
    </dgm:pt>
    <dgm:pt modelId="{197641B7-2E62-4490-898B-BF73874E8013}" type="pres">
      <dgm:prSet presAssocID="{4658CE29-581E-4FD5-A312-26EAD4597766}" presName="node" presStyleLbl="node1" presStyleIdx="6" presStyleCnt="9">
        <dgm:presLayoutVars>
          <dgm:bulletEnabled val="1"/>
        </dgm:presLayoutVars>
      </dgm:prSet>
      <dgm:spPr/>
    </dgm:pt>
    <dgm:pt modelId="{4CCEBC5E-B8C3-418E-946B-4FFCB11A7491}" type="pres">
      <dgm:prSet presAssocID="{5CB3FDFE-EF7B-4EF9-952C-99457C009BB0}" presName="sibTrans" presStyleCnt="0"/>
      <dgm:spPr/>
    </dgm:pt>
    <dgm:pt modelId="{C6A29C80-F199-4070-96B5-435F7183F2E5}" type="pres">
      <dgm:prSet presAssocID="{AACB9449-12F7-4702-AF0F-A824C9122CD7}" presName="node" presStyleLbl="node1" presStyleIdx="7" presStyleCnt="9" custLinFactNeighborX="3511" custLinFactNeighborY="1210">
        <dgm:presLayoutVars>
          <dgm:bulletEnabled val="1"/>
        </dgm:presLayoutVars>
      </dgm:prSet>
      <dgm:spPr/>
    </dgm:pt>
    <dgm:pt modelId="{6D16F487-118D-44E0-AA0F-59D922692BA5}" type="pres">
      <dgm:prSet presAssocID="{3723E6ED-4620-4547-97F1-48DE73846868}" presName="sibTrans" presStyleCnt="0"/>
      <dgm:spPr/>
    </dgm:pt>
    <dgm:pt modelId="{CE1CA76E-82EE-4BE8-81E3-CC95E26F0FB2}" type="pres">
      <dgm:prSet presAssocID="{7D558A0E-7CEA-4C3A-80BF-244EAD94D082}" presName="node" presStyleLbl="node1" presStyleIdx="8" presStyleCnt="9" custScaleX="342201" custScaleY="34371" custLinFactNeighborX="528" custLinFactNeighborY="22546">
        <dgm:presLayoutVars>
          <dgm:bulletEnabled val="1"/>
        </dgm:presLayoutVars>
      </dgm:prSet>
      <dgm:spPr/>
    </dgm:pt>
  </dgm:ptLst>
  <dgm:cxnLst>
    <dgm:cxn modelId="{15B2D918-52B6-4564-B9EC-35F8A8B8F831}" type="presOf" srcId="{FAD43CC4-9666-4DB7-9A7F-3FF5B789700C}" destId="{30136685-3B45-45ED-AEF2-EFB1EE1201BA}" srcOrd="0" destOrd="0" presId="urn:microsoft.com/office/officeart/2005/8/layout/default"/>
    <dgm:cxn modelId="{1A22811D-BD86-4862-8D98-4AD889E984E0}" srcId="{775E222A-5CB0-4D83-9082-AD20C3100211}" destId="{4658CE29-581E-4FD5-A312-26EAD4597766}" srcOrd="6" destOrd="0" parTransId="{8206AF4B-5518-4CCB-812D-571EF3CEB751}" sibTransId="{5CB3FDFE-EF7B-4EF9-952C-99457C009BB0}"/>
    <dgm:cxn modelId="{E41CD229-8CDA-443E-A9B0-30ECA204B1A1}" type="presOf" srcId="{0C59020D-0456-4BAA-B9C4-AEBB95EC8BCB}" destId="{1ECD7448-5FDE-410C-8B4D-DB46AAA1662B}" srcOrd="0" destOrd="0" presId="urn:microsoft.com/office/officeart/2005/8/layout/default"/>
    <dgm:cxn modelId="{5C1D2B35-AA46-4F02-8A31-85CF6E4D701B}" type="presOf" srcId="{4658CE29-581E-4FD5-A312-26EAD4597766}" destId="{197641B7-2E62-4490-898B-BF73874E8013}" srcOrd="0" destOrd="0" presId="urn:microsoft.com/office/officeart/2005/8/layout/default"/>
    <dgm:cxn modelId="{86482037-4E6D-4A8E-A219-02450C7115F2}" srcId="{775E222A-5CB0-4D83-9082-AD20C3100211}" destId="{A3560186-D370-4F8F-90E4-EC4CE6BA21CD}" srcOrd="1" destOrd="0" parTransId="{D25FB2A2-4DF7-4048-A184-0E34B6CE8840}" sibTransId="{70B650DC-0BD9-4F9B-BB3E-8219DA1B5AD7}"/>
    <dgm:cxn modelId="{53A8D465-EFEE-4386-9716-02FF07007A2F}" type="presOf" srcId="{A3560186-D370-4F8F-90E4-EC4CE6BA21CD}" destId="{15BDEB04-706A-4BB5-9189-18D0A74BB248}" srcOrd="0" destOrd="0" presId="urn:microsoft.com/office/officeart/2005/8/layout/default"/>
    <dgm:cxn modelId="{F539BF74-C3F0-4FDB-B96D-3E714173FC14}" srcId="{775E222A-5CB0-4D83-9082-AD20C3100211}" destId="{FAD43CC4-9666-4DB7-9A7F-3FF5B789700C}" srcOrd="3" destOrd="0" parTransId="{6EA1E287-2B62-4304-8497-E6CE5E721B29}" sibTransId="{2993BD92-D129-4FAA-A203-2263C7A40EC5}"/>
    <dgm:cxn modelId="{29446358-ED0B-4C53-A971-6B5891BAD4A1}" type="presOf" srcId="{34D95924-5A67-4FA3-AB01-EA94543B8176}" destId="{042473C5-2FAB-4836-AD2D-E4EB80E8076F}" srcOrd="0" destOrd="0" presId="urn:microsoft.com/office/officeart/2005/8/layout/default"/>
    <dgm:cxn modelId="{81731F87-BFA0-4615-B3C8-1BC3E3B51462}" type="presOf" srcId="{7D558A0E-7CEA-4C3A-80BF-244EAD94D082}" destId="{CE1CA76E-82EE-4BE8-81E3-CC95E26F0FB2}" srcOrd="0" destOrd="0" presId="urn:microsoft.com/office/officeart/2005/8/layout/default"/>
    <dgm:cxn modelId="{208FF09C-006B-4BA9-9785-C708EABD5038}" srcId="{775E222A-5CB0-4D83-9082-AD20C3100211}" destId="{AACB9449-12F7-4702-AF0F-A824C9122CD7}" srcOrd="7" destOrd="0" parTransId="{41D81F30-2D25-40CA-B04F-6DCDFA87C417}" sibTransId="{3723E6ED-4620-4547-97F1-48DE73846868}"/>
    <dgm:cxn modelId="{315FEAA5-A83B-42BA-9A72-1D644926A9F9}" type="presOf" srcId="{7D8EE7C7-A1F2-4710-8084-9F57E5D7DCCC}" destId="{BDA771ED-E88C-4AFD-AEC5-967503F6FBD2}" srcOrd="0" destOrd="0" presId="urn:microsoft.com/office/officeart/2005/8/layout/default"/>
    <dgm:cxn modelId="{E3330EB4-9E90-4303-8074-787CAFE35896}" srcId="{775E222A-5CB0-4D83-9082-AD20C3100211}" destId="{7D558A0E-7CEA-4C3A-80BF-244EAD94D082}" srcOrd="8" destOrd="0" parTransId="{F9ED9829-A5B8-4B38-8223-BFABB0F75C21}" sibTransId="{24530708-F29C-49FF-A8A5-38461664A3B6}"/>
    <dgm:cxn modelId="{E290E7BB-E1A3-471A-9105-53DCB2ECA016}" srcId="{775E222A-5CB0-4D83-9082-AD20C3100211}" destId="{CCFF4353-CA8A-45A6-ADA1-8EAAF034695D}" srcOrd="4" destOrd="0" parTransId="{22707AAD-89A6-4713-8541-102D218EA9AE}" sibTransId="{65C075F7-486A-4636-8B10-B72B4E6E1643}"/>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4F2B29D0-EEA1-4B0F-BF7C-F609B325C905}" type="presOf" srcId="{CCFF4353-CA8A-45A6-ADA1-8EAAF034695D}" destId="{C0DF56E9-807E-44C1-A976-0493D8E18D54}" srcOrd="0" destOrd="0" presId="urn:microsoft.com/office/officeart/2005/8/layout/default"/>
    <dgm:cxn modelId="{7371FFE1-3606-4A42-B0A1-FAC06B410011}" srcId="{775E222A-5CB0-4D83-9082-AD20C3100211}" destId="{0C59020D-0456-4BAA-B9C4-AEBB95EC8BCB}" srcOrd="5" destOrd="0" parTransId="{28E3CF6F-8FE7-4435-B32A-68A5AB493FF4}" sibTransId="{FD301539-4B08-405F-AE57-94AF8940ABC7}"/>
    <dgm:cxn modelId="{2D027CEE-4E49-478B-857A-B835EE33E8F5}" type="presOf" srcId="{AACB9449-12F7-4702-AF0F-A824C9122CD7}" destId="{C6A29C80-F199-4070-96B5-435F7183F2E5}" srcOrd="0" destOrd="0" presId="urn:microsoft.com/office/officeart/2005/8/layout/default"/>
    <dgm:cxn modelId="{28B757F2-8701-4EE3-8776-60D4C18A2B21}" srcId="{775E222A-5CB0-4D83-9082-AD20C3100211}" destId="{7D8EE7C7-A1F2-4710-8084-9F57E5D7DCCC}" srcOrd="2" destOrd="0" parTransId="{17924703-6059-40A3-B197-4C756E34238A}" sibTransId="{D5B6645B-0C59-4A11-807A-AD7A184B3CA3}"/>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0E5AFD3F-A6E4-47C5-9481-0D0E99A4F089}" type="presParOf" srcId="{77CDCE55-57A4-4709-8A45-A852C9E57E8B}" destId="{15BDEB04-706A-4BB5-9189-18D0A74BB248}" srcOrd="2" destOrd="0" presId="urn:microsoft.com/office/officeart/2005/8/layout/default"/>
    <dgm:cxn modelId="{DC2EF8DB-21F6-478B-B690-F1C950CAFDA8}" type="presParOf" srcId="{77CDCE55-57A4-4709-8A45-A852C9E57E8B}" destId="{917DB95E-DBA6-46B3-BA81-C0D625C634FE}" srcOrd="3" destOrd="0" presId="urn:microsoft.com/office/officeart/2005/8/layout/default"/>
    <dgm:cxn modelId="{C430B353-5F73-4FAB-A417-0138C90F84A4}" type="presParOf" srcId="{77CDCE55-57A4-4709-8A45-A852C9E57E8B}" destId="{BDA771ED-E88C-4AFD-AEC5-967503F6FBD2}" srcOrd="4" destOrd="0" presId="urn:microsoft.com/office/officeart/2005/8/layout/default"/>
    <dgm:cxn modelId="{63A3BFD1-318D-43B4-BA16-F0E4AA1FFB65}" type="presParOf" srcId="{77CDCE55-57A4-4709-8A45-A852C9E57E8B}" destId="{188414EB-52B1-4924-A4B8-7057C9E90D97}" srcOrd="5" destOrd="0" presId="urn:microsoft.com/office/officeart/2005/8/layout/default"/>
    <dgm:cxn modelId="{22B302B8-D2EA-4C27-AC48-6DADA539ADE9}" type="presParOf" srcId="{77CDCE55-57A4-4709-8A45-A852C9E57E8B}" destId="{30136685-3B45-45ED-AEF2-EFB1EE1201BA}" srcOrd="6" destOrd="0" presId="urn:microsoft.com/office/officeart/2005/8/layout/default"/>
    <dgm:cxn modelId="{59CAA8A0-2658-466F-ACD4-D3BF4E8435EF}" type="presParOf" srcId="{77CDCE55-57A4-4709-8A45-A852C9E57E8B}" destId="{DBB4A962-6559-4D46-A907-A871F9340DAD}" srcOrd="7" destOrd="0" presId="urn:microsoft.com/office/officeart/2005/8/layout/default"/>
    <dgm:cxn modelId="{5E8C15DC-2F61-48A7-AB83-81D814AE39CB}" type="presParOf" srcId="{77CDCE55-57A4-4709-8A45-A852C9E57E8B}" destId="{C0DF56E9-807E-44C1-A976-0493D8E18D54}" srcOrd="8" destOrd="0" presId="urn:microsoft.com/office/officeart/2005/8/layout/default"/>
    <dgm:cxn modelId="{83344BE9-DFB6-4BE9-ACB4-649749789EBE}" type="presParOf" srcId="{77CDCE55-57A4-4709-8A45-A852C9E57E8B}" destId="{A509C2D0-3E09-4D2E-A36C-91ABB730CE4B}" srcOrd="9" destOrd="0" presId="urn:microsoft.com/office/officeart/2005/8/layout/default"/>
    <dgm:cxn modelId="{542CBE7A-B849-486F-8CBD-B0F8784A9137}" type="presParOf" srcId="{77CDCE55-57A4-4709-8A45-A852C9E57E8B}" destId="{1ECD7448-5FDE-410C-8B4D-DB46AAA1662B}" srcOrd="10" destOrd="0" presId="urn:microsoft.com/office/officeart/2005/8/layout/default"/>
    <dgm:cxn modelId="{F9C8B72D-01A4-4A7E-8021-D9C7A3F81C94}" type="presParOf" srcId="{77CDCE55-57A4-4709-8A45-A852C9E57E8B}" destId="{2C794741-4026-43D0-81ED-F92F4A43DAAE}" srcOrd="11" destOrd="0" presId="urn:microsoft.com/office/officeart/2005/8/layout/default"/>
    <dgm:cxn modelId="{EF35BC89-E2C8-4A4D-A5EE-40C461A95D20}" type="presParOf" srcId="{77CDCE55-57A4-4709-8A45-A852C9E57E8B}" destId="{197641B7-2E62-4490-898B-BF73874E8013}" srcOrd="12" destOrd="0" presId="urn:microsoft.com/office/officeart/2005/8/layout/default"/>
    <dgm:cxn modelId="{1BA480D5-3690-4690-BEAD-7CB45F277636}" type="presParOf" srcId="{77CDCE55-57A4-4709-8A45-A852C9E57E8B}" destId="{4CCEBC5E-B8C3-418E-946B-4FFCB11A7491}" srcOrd="13" destOrd="0" presId="urn:microsoft.com/office/officeart/2005/8/layout/default"/>
    <dgm:cxn modelId="{58A3C1D7-A07A-4C27-82DC-75C40A3870E0}" type="presParOf" srcId="{77CDCE55-57A4-4709-8A45-A852C9E57E8B}" destId="{C6A29C80-F199-4070-96B5-435F7183F2E5}" srcOrd="14" destOrd="0" presId="urn:microsoft.com/office/officeart/2005/8/layout/default"/>
    <dgm:cxn modelId="{124B5194-0161-4A5E-800C-5042E77C8FD2}" type="presParOf" srcId="{77CDCE55-57A4-4709-8A45-A852C9E57E8B}" destId="{6D16F487-118D-44E0-AA0F-59D922692BA5}" srcOrd="15" destOrd="0" presId="urn:microsoft.com/office/officeart/2005/8/layout/default"/>
    <dgm:cxn modelId="{E5DBFCC7-BB0C-4E0A-90D7-A651A972050A}" type="presParOf" srcId="{77CDCE55-57A4-4709-8A45-A852C9E57E8B}" destId="{CE1CA76E-82EE-4BE8-81E3-CC95E26F0FB2}" srcOrd="1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10282D5-AB00-4D9B-8FFC-6935683117A5}" type="doc">
      <dgm:prSet loTypeId="urn:microsoft.com/office/officeart/2005/8/layout/process1" loCatId="process" qsTypeId="urn:microsoft.com/office/officeart/2005/8/quickstyle/simple1" qsCatId="simple" csTypeId="urn:microsoft.com/office/officeart/2005/8/colors/accent1_5" csCatId="accent1" phldr="1"/>
      <dgm:spPr/>
    </dgm:pt>
    <dgm:pt modelId="{0C90A57D-C71F-481A-B2D1-FE53450F59D2}">
      <dgm:prSet phldrT="[نص]" custT="1"/>
      <dgm:spPr>
        <a:solidFill>
          <a:srgbClr val="00B0F0">
            <a:alpha val="70000"/>
          </a:srgbClr>
        </a:solidFill>
      </dgm:spPr>
      <dgm:t>
        <a:bodyPr/>
        <a:lstStyle/>
        <a:p>
          <a:pPr rtl="1"/>
          <a:r>
            <a:rPr lang="ar-SA" sz="2000" b="1" dirty="0">
              <a:effectLst/>
              <a:latin typeface="Alexandria Medium" pitchFamily="2" charset="-78"/>
              <a:ea typeface="Calibri" panose="020F0502020204030204" pitchFamily="34" charset="0"/>
              <a:cs typeface="Alexandria Medium" pitchFamily="2" charset="-78"/>
            </a:rPr>
            <a:t>العرض</a:t>
          </a:r>
          <a:endParaRPr lang="ar-SA" sz="4300" dirty="0">
            <a:latin typeface="Alexandria Medium" pitchFamily="2" charset="-78"/>
            <a:cs typeface="Alexandria Medium" pitchFamily="2" charset="-78"/>
          </a:endParaRPr>
        </a:p>
      </dgm:t>
    </dgm:pt>
    <dgm:pt modelId="{105DCC03-5B44-4DBD-8D37-CE3249FB1210}" type="parTrans" cxnId="{6BF4932B-A7E3-4F81-81F7-24725F948272}">
      <dgm:prSet/>
      <dgm:spPr/>
      <dgm:t>
        <a:bodyPr/>
        <a:lstStyle/>
        <a:p>
          <a:pPr rtl="1"/>
          <a:endParaRPr lang="ar-SA"/>
        </a:p>
      </dgm:t>
    </dgm:pt>
    <dgm:pt modelId="{FDD7583A-0A42-45B5-A2FE-8F8CAC82DC7E}" type="sibTrans" cxnId="{6BF4932B-A7E3-4F81-81F7-24725F948272}">
      <dgm:prSet/>
      <dgm:spPr>
        <a:solidFill>
          <a:srgbClr val="00B0F0"/>
        </a:solidFill>
      </dgm:spPr>
      <dgm:t>
        <a:bodyPr/>
        <a:lstStyle/>
        <a:p>
          <a:pPr rtl="1"/>
          <a:endParaRPr lang="ar-SA"/>
        </a:p>
      </dgm:t>
    </dgm:pt>
    <dgm:pt modelId="{EE231037-0660-426D-A862-E5A0D0041DBB}">
      <dgm:prSet phldrT="[نص]" custT="1"/>
      <dgm:spPr>
        <a:solidFill>
          <a:srgbClr val="00B0F0">
            <a:alpha val="50000"/>
          </a:srgbClr>
        </a:solidFill>
      </dgm:spPr>
      <dgm:t>
        <a:bodyPr/>
        <a:lstStyle/>
        <a:p>
          <a:pPr rtl="1"/>
          <a:r>
            <a:rPr lang="ar-SA" sz="2000" b="1" dirty="0">
              <a:latin typeface="Alexandria Medium" pitchFamily="2" charset="-78"/>
              <a:cs typeface="Alexandria Medium" pitchFamily="2" charset="-78"/>
            </a:rPr>
            <a:t>الاختبار والمتابعة</a:t>
          </a:r>
        </a:p>
      </dgm:t>
    </dgm:pt>
    <dgm:pt modelId="{4C7FD571-98C4-4263-A907-A39791A10043}" type="parTrans" cxnId="{9ED36CB6-88EF-47ED-B81E-0D9EE2886875}">
      <dgm:prSet/>
      <dgm:spPr/>
      <dgm:t>
        <a:bodyPr/>
        <a:lstStyle/>
        <a:p>
          <a:pPr rtl="1"/>
          <a:endParaRPr lang="ar-SA"/>
        </a:p>
      </dgm:t>
    </dgm:pt>
    <dgm:pt modelId="{851A6C64-7CF2-4CBC-B716-2CD1182BA389}" type="sibTrans" cxnId="{9ED36CB6-88EF-47ED-B81E-0D9EE2886875}">
      <dgm:prSet/>
      <dgm:spPr/>
      <dgm:t>
        <a:bodyPr/>
        <a:lstStyle/>
        <a:p>
          <a:pPr rtl="1"/>
          <a:endParaRPr lang="ar-SA"/>
        </a:p>
      </dgm:t>
    </dgm:pt>
    <dgm:pt modelId="{418A49B3-387A-448B-9B22-7BBBF164531D}">
      <dgm:prSet custT="1"/>
      <dgm:spPr>
        <a:solidFill>
          <a:srgbClr val="00B0F0">
            <a:alpha val="90000"/>
          </a:srgbClr>
        </a:solidFill>
      </dgm:spPr>
      <dgm:t>
        <a:bodyPr/>
        <a:lstStyle/>
        <a:p>
          <a:pPr rtl="1"/>
          <a:r>
            <a:rPr lang="ar-SA" sz="2000" b="1" dirty="0">
              <a:effectLst/>
              <a:latin typeface="Alexandria Medium" pitchFamily="2" charset="-78"/>
              <a:ea typeface="Calibri" panose="020F0502020204030204" pitchFamily="34" charset="0"/>
              <a:cs typeface="Alexandria Medium" pitchFamily="2" charset="-78"/>
            </a:rPr>
            <a:t> الإعداد</a:t>
          </a:r>
          <a:endParaRPr lang="ar-SA" sz="4300" dirty="0">
            <a:latin typeface="Alexandria Medium" pitchFamily="2" charset="-78"/>
            <a:cs typeface="Alexandria Medium" pitchFamily="2" charset="-78"/>
          </a:endParaRPr>
        </a:p>
      </dgm:t>
    </dgm:pt>
    <dgm:pt modelId="{68213ADB-EAEC-4276-98CA-0DFF06F9CCB3}" type="parTrans" cxnId="{C3AA81B5-654E-4198-AC04-931FF6D13911}">
      <dgm:prSet/>
      <dgm:spPr/>
      <dgm:t>
        <a:bodyPr/>
        <a:lstStyle/>
        <a:p>
          <a:pPr rtl="1"/>
          <a:endParaRPr lang="ar-SA"/>
        </a:p>
      </dgm:t>
    </dgm:pt>
    <dgm:pt modelId="{9A6E13C2-2024-4182-8572-1DB5B3F877E8}" type="sibTrans" cxnId="{C3AA81B5-654E-4198-AC04-931FF6D13911}">
      <dgm:prSet/>
      <dgm:spPr>
        <a:solidFill>
          <a:srgbClr val="00B0F0"/>
        </a:solidFill>
      </dgm:spPr>
      <dgm:t>
        <a:bodyPr/>
        <a:lstStyle/>
        <a:p>
          <a:pPr rtl="1"/>
          <a:endParaRPr lang="ar-SA"/>
        </a:p>
      </dgm:t>
    </dgm:pt>
    <dgm:pt modelId="{F55BD37E-A531-4CC5-A0BA-CAE7C80999C0}" type="pres">
      <dgm:prSet presAssocID="{510282D5-AB00-4D9B-8FFC-6935683117A5}" presName="Name0" presStyleCnt="0">
        <dgm:presLayoutVars>
          <dgm:dir/>
          <dgm:resizeHandles val="exact"/>
        </dgm:presLayoutVars>
      </dgm:prSet>
      <dgm:spPr/>
    </dgm:pt>
    <dgm:pt modelId="{F1EBE17A-E18E-49FB-87B2-4AD0D4CCA0FF}" type="pres">
      <dgm:prSet presAssocID="{418A49B3-387A-448B-9B22-7BBBF164531D}" presName="node" presStyleLbl="node1" presStyleIdx="0" presStyleCnt="3">
        <dgm:presLayoutVars>
          <dgm:bulletEnabled val="1"/>
        </dgm:presLayoutVars>
      </dgm:prSet>
      <dgm:spPr/>
    </dgm:pt>
    <dgm:pt modelId="{C2C37889-6DA1-497C-BCBB-D46B5DD62A83}" type="pres">
      <dgm:prSet presAssocID="{9A6E13C2-2024-4182-8572-1DB5B3F877E8}" presName="sibTrans" presStyleLbl="sibTrans2D1" presStyleIdx="0" presStyleCnt="2" custLinFactNeighborX="2662" custLinFactNeighborY="-6826"/>
      <dgm:spPr/>
    </dgm:pt>
    <dgm:pt modelId="{BE7983DF-8D4A-4304-BA38-84FD2A515148}" type="pres">
      <dgm:prSet presAssocID="{9A6E13C2-2024-4182-8572-1DB5B3F877E8}" presName="connectorText" presStyleLbl="sibTrans2D1" presStyleIdx="0" presStyleCnt="2"/>
      <dgm:spPr/>
    </dgm:pt>
    <dgm:pt modelId="{77458228-37E1-4F4E-975F-DC2E367D4BC7}" type="pres">
      <dgm:prSet presAssocID="{0C90A57D-C71F-481A-B2D1-FE53450F59D2}" presName="node" presStyleLbl="node1" presStyleIdx="1" presStyleCnt="3">
        <dgm:presLayoutVars>
          <dgm:bulletEnabled val="1"/>
        </dgm:presLayoutVars>
      </dgm:prSet>
      <dgm:spPr/>
    </dgm:pt>
    <dgm:pt modelId="{EAD7D7D1-C8C4-42BA-B812-C8D58495C251}" type="pres">
      <dgm:prSet presAssocID="{FDD7583A-0A42-45B5-A2FE-8F8CAC82DC7E}" presName="sibTrans" presStyleLbl="sibTrans2D1" presStyleIdx="1" presStyleCnt="2"/>
      <dgm:spPr/>
    </dgm:pt>
    <dgm:pt modelId="{68DB46AC-5C51-47AC-B323-4BDFC4EBF4BF}" type="pres">
      <dgm:prSet presAssocID="{FDD7583A-0A42-45B5-A2FE-8F8CAC82DC7E}" presName="connectorText" presStyleLbl="sibTrans2D1" presStyleIdx="1" presStyleCnt="2"/>
      <dgm:spPr/>
    </dgm:pt>
    <dgm:pt modelId="{15D8A824-3157-4458-967D-37A664BCDD3B}" type="pres">
      <dgm:prSet presAssocID="{EE231037-0660-426D-A862-E5A0D0041DBB}" presName="node" presStyleLbl="node1" presStyleIdx="2" presStyleCnt="3" custLinFactNeighborY="-395">
        <dgm:presLayoutVars>
          <dgm:bulletEnabled val="1"/>
        </dgm:presLayoutVars>
      </dgm:prSet>
      <dgm:spPr/>
    </dgm:pt>
  </dgm:ptLst>
  <dgm:cxnLst>
    <dgm:cxn modelId="{6BF4932B-A7E3-4F81-81F7-24725F948272}" srcId="{510282D5-AB00-4D9B-8FFC-6935683117A5}" destId="{0C90A57D-C71F-481A-B2D1-FE53450F59D2}" srcOrd="1" destOrd="0" parTransId="{105DCC03-5B44-4DBD-8D37-CE3249FB1210}" sibTransId="{FDD7583A-0A42-45B5-A2FE-8F8CAC82DC7E}"/>
    <dgm:cxn modelId="{1107D337-2045-4F25-966C-1F5070A2E203}" type="presOf" srcId="{FDD7583A-0A42-45B5-A2FE-8F8CAC82DC7E}" destId="{EAD7D7D1-C8C4-42BA-B812-C8D58495C251}" srcOrd="0" destOrd="0" presId="urn:microsoft.com/office/officeart/2005/8/layout/process1"/>
    <dgm:cxn modelId="{42755F38-40E3-4648-A9D6-CAF01E78805C}" type="presOf" srcId="{FDD7583A-0A42-45B5-A2FE-8F8CAC82DC7E}" destId="{68DB46AC-5C51-47AC-B323-4BDFC4EBF4BF}" srcOrd="1" destOrd="0" presId="urn:microsoft.com/office/officeart/2005/8/layout/process1"/>
    <dgm:cxn modelId="{D4B4A638-9ABE-4ED6-A07A-416BA8FC8C56}" type="presOf" srcId="{510282D5-AB00-4D9B-8FFC-6935683117A5}" destId="{F55BD37E-A531-4CC5-A0BA-CAE7C80999C0}" srcOrd="0" destOrd="0" presId="urn:microsoft.com/office/officeart/2005/8/layout/process1"/>
    <dgm:cxn modelId="{A3406563-7CF3-4048-86FC-94CF6E6B3168}" type="presOf" srcId="{EE231037-0660-426D-A862-E5A0D0041DBB}" destId="{15D8A824-3157-4458-967D-37A664BCDD3B}" srcOrd="0" destOrd="0" presId="urn:microsoft.com/office/officeart/2005/8/layout/process1"/>
    <dgm:cxn modelId="{F93E926D-CF94-423B-ABCB-FC43BD5FFC40}" type="presOf" srcId="{0C90A57D-C71F-481A-B2D1-FE53450F59D2}" destId="{77458228-37E1-4F4E-975F-DC2E367D4BC7}" srcOrd="0" destOrd="0" presId="urn:microsoft.com/office/officeart/2005/8/layout/process1"/>
    <dgm:cxn modelId="{B7421A7A-0156-4A16-B552-9D8010D4D3E8}" type="presOf" srcId="{418A49B3-387A-448B-9B22-7BBBF164531D}" destId="{F1EBE17A-E18E-49FB-87B2-4AD0D4CCA0FF}" srcOrd="0" destOrd="0" presId="urn:microsoft.com/office/officeart/2005/8/layout/process1"/>
    <dgm:cxn modelId="{DFA131B3-0991-47C7-8821-D2170010C7E7}" type="presOf" srcId="{9A6E13C2-2024-4182-8572-1DB5B3F877E8}" destId="{C2C37889-6DA1-497C-BCBB-D46B5DD62A83}" srcOrd="0" destOrd="0" presId="urn:microsoft.com/office/officeart/2005/8/layout/process1"/>
    <dgm:cxn modelId="{C3AA81B5-654E-4198-AC04-931FF6D13911}" srcId="{510282D5-AB00-4D9B-8FFC-6935683117A5}" destId="{418A49B3-387A-448B-9B22-7BBBF164531D}" srcOrd="0" destOrd="0" parTransId="{68213ADB-EAEC-4276-98CA-0DFF06F9CCB3}" sibTransId="{9A6E13C2-2024-4182-8572-1DB5B3F877E8}"/>
    <dgm:cxn modelId="{9ED36CB6-88EF-47ED-B81E-0D9EE2886875}" srcId="{510282D5-AB00-4D9B-8FFC-6935683117A5}" destId="{EE231037-0660-426D-A862-E5A0D0041DBB}" srcOrd="2" destOrd="0" parTransId="{4C7FD571-98C4-4263-A907-A39791A10043}" sibTransId="{851A6C64-7CF2-4CBC-B716-2CD1182BA389}"/>
    <dgm:cxn modelId="{C4F119EA-88C8-4111-A4F0-FA326A6AC6BB}" type="presOf" srcId="{9A6E13C2-2024-4182-8572-1DB5B3F877E8}" destId="{BE7983DF-8D4A-4304-BA38-84FD2A515148}" srcOrd="1" destOrd="0" presId="urn:microsoft.com/office/officeart/2005/8/layout/process1"/>
    <dgm:cxn modelId="{D626F649-E428-42EB-B052-AFA63F436FF9}" type="presParOf" srcId="{F55BD37E-A531-4CC5-A0BA-CAE7C80999C0}" destId="{F1EBE17A-E18E-49FB-87B2-4AD0D4CCA0FF}" srcOrd="0" destOrd="0" presId="urn:microsoft.com/office/officeart/2005/8/layout/process1"/>
    <dgm:cxn modelId="{2EE740BE-C10B-4262-ADEC-3594A3A6BEDA}" type="presParOf" srcId="{F55BD37E-A531-4CC5-A0BA-CAE7C80999C0}" destId="{C2C37889-6DA1-497C-BCBB-D46B5DD62A83}" srcOrd="1" destOrd="0" presId="urn:microsoft.com/office/officeart/2005/8/layout/process1"/>
    <dgm:cxn modelId="{33C7F777-8649-4DD4-ADDC-011AD0EFAEE7}" type="presParOf" srcId="{C2C37889-6DA1-497C-BCBB-D46B5DD62A83}" destId="{BE7983DF-8D4A-4304-BA38-84FD2A515148}" srcOrd="0" destOrd="0" presId="urn:microsoft.com/office/officeart/2005/8/layout/process1"/>
    <dgm:cxn modelId="{8A181EF6-EEB5-4CFE-A409-43582E580115}" type="presParOf" srcId="{F55BD37E-A531-4CC5-A0BA-CAE7C80999C0}" destId="{77458228-37E1-4F4E-975F-DC2E367D4BC7}" srcOrd="2" destOrd="0" presId="urn:microsoft.com/office/officeart/2005/8/layout/process1"/>
    <dgm:cxn modelId="{3121E395-C87B-482E-8BF4-2CFF740DA5AD}" type="presParOf" srcId="{F55BD37E-A531-4CC5-A0BA-CAE7C80999C0}" destId="{EAD7D7D1-C8C4-42BA-B812-C8D58495C251}" srcOrd="3" destOrd="0" presId="urn:microsoft.com/office/officeart/2005/8/layout/process1"/>
    <dgm:cxn modelId="{598937BF-F47D-404B-89DA-CF91C87B7F24}" type="presParOf" srcId="{EAD7D7D1-C8C4-42BA-B812-C8D58495C251}" destId="{68DB46AC-5C51-47AC-B323-4BDFC4EBF4BF}" srcOrd="0" destOrd="0" presId="urn:microsoft.com/office/officeart/2005/8/layout/process1"/>
    <dgm:cxn modelId="{BCEA6AE6-6BBE-466A-9A92-117AD56D3826}" type="presParOf" srcId="{F55BD37E-A531-4CC5-A0BA-CAE7C80999C0}" destId="{15D8A824-3157-4458-967D-37A664BCDD3B}" srcOrd="4" destOrd="0" presId="urn:microsoft.com/office/officeart/2005/8/layout/process1"/>
  </dgm:cxnLst>
  <dgm:bg/>
  <dgm:whole>
    <a:ln>
      <a:solidFill>
        <a:schemeClr val="accent4"/>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30670" y="366575"/>
          <a:ext cx="1435181" cy="861108"/>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المحاكاة</a:t>
          </a:r>
        </a:p>
      </dsp:txBody>
      <dsp:txXfrm>
        <a:off x="30670" y="366575"/>
        <a:ext cx="1435181" cy="861108"/>
      </dsp:txXfrm>
    </dsp:sp>
    <dsp:sp modelId="{65D8C69B-DBB5-45A7-9FA3-FBDC23BBF391}">
      <dsp:nvSpPr>
        <dsp:cNvPr id="0" name=""/>
        <dsp:cNvSpPr/>
      </dsp:nvSpPr>
      <dsp:spPr>
        <a:xfrm>
          <a:off x="1609369" y="366575"/>
          <a:ext cx="1435181" cy="861108"/>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ar-SA" sz="2200" b="1" kern="1200" dirty="0">
              <a:effectLst/>
              <a:latin typeface="Alexandria Light" pitchFamily="2" charset="-78"/>
              <a:ea typeface="Calibri" panose="020F0502020204030204" pitchFamily="34" charset="0"/>
              <a:cs typeface="Alexandria Light" pitchFamily="2" charset="-78"/>
            </a:rPr>
            <a:t> </a:t>
          </a:r>
          <a:r>
            <a:rPr lang="ar-SA" sz="1800" b="1" kern="1200" dirty="0">
              <a:effectLst/>
              <a:latin typeface="Alexandria Light" pitchFamily="2" charset="-78"/>
              <a:ea typeface="Calibri" panose="020F0502020204030204" pitchFamily="34" charset="0"/>
              <a:cs typeface="Alexandria Light" pitchFamily="2" charset="-78"/>
            </a:rPr>
            <a:t>التعليميّة البحتة</a:t>
          </a:r>
          <a:endParaRPr lang="ar-SA" sz="2200" b="1" kern="1200" dirty="0">
            <a:latin typeface="Alexandria Light" pitchFamily="2" charset="-78"/>
            <a:ea typeface="+mn-ea"/>
            <a:cs typeface="Alexandria Light" pitchFamily="2" charset="-78"/>
          </a:endParaRPr>
        </a:p>
      </dsp:txBody>
      <dsp:txXfrm>
        <a:off x="1609369" y="366575"/>
        <a:ext cx="1435181" cy="861108"/>
      </dsp:txXfrm>
    </dsp:sp>
    <dsp:sp modelId="{F9CBA86C-49F9-4A2C-9973-885644A014B2}">
      <dsp:nvSpPr>
        <dsp:cNvPr id="0" name=""/>
        <dsp:cNvSpPr/>
      </dsp:nvSpPr>
      <dsp:spPr>
        <a:xfrm>
          <a:off x="3188069" y="366575"/>
          <a:ext cx="1435181" cy="861108"/>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effectLst/>
              <a:latin typeface="Alexandria Light" pitchFamily="2" charset="-78"/>
              <a:ea typeface="Calibri" panose="020F0502020204030204" pitchFamily="34" charset="0"/>
              <a:cs typeface="Alexandria Light" pitchFamily="2" charset="-78"/>
            </a:rPr>
            <a:t>التدريب والمران</a:t>
          </a:r>
          <a:endParaRPr lang="ar-SA" sz="1800" b="1" kern="1200" dirty="0">
            <a:latin typeface="Alexandria Light" pitchFamily="2" charset="-78"/>
            <a:ea typeface="+mn-ea"/>
            <a:cs typeface="Alexandria Light" pitchFamily="2" charset="-78"/>
          </a:endParaRPr>
        </a:p>
      </dsp:txBody>
      <dsp:txXfrm>
        <a:off x="3188069" y="366575"/>
        <a:ext cx="1435181" cy="861108"/>
      </dsp:txXfrm>
    </dsp:sp>
    <dsp:sp modelId="{15BDEB04-706A-4BB5-9189-18D0A74BB248}">
      <dsp:nvSpPr>
        <dsp:cNvPr id="0" name=""/>
        <dsp:cNvSpPr/>
      </dsp:nvSpPr>
      <dsp:spPr>
        <a:xfrm>
          <a:off x="4737906" y="385640"/>
          <a:ext cx="1435181" cy="861108"/>
        </a:xfrm>
        <a:prstGeom prst="rect">
          <a:avLst/>
        </a:prstGeom>
        <a:solidFill>
          <a:srgbClr val="00B0F0">
            <a:alpha val="82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effectLst/>
              <a:latin typeface="Alexandria Light" pitchFamily="2" charset="-78"/>
              <a:ea typeface="Calibri" panose="020F0502020204030204" pitchFamily="34" charset="0"/>
              <a:cs typeface="Alexandria Light" pitchFamily="2" charset="-78"/>
            </a:rPr>
            <a:t>التدريس الخصوصي</a:t>
          </a:r>
          <a:endParaRPr lang="ar-SA" sz="1600" b="1" kern="1200"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sp:txBody>
      <dsp:txXfrm>
        <a:off x="4737906" y="385640"/>
        <a:ext cx="1435181" cy="861108"/>
      </dsp:txXfrm>
    </dsp:sp>
    <dsp:sp modelId="{BDA771ED-E88C-4AFD-AEC5-967503F6FBD2}">
      <dsp:nvSpPr>
        <dsp:cNvPr id="0" name=""/>
        <dsp:cNvSpPr/>
      </dsp:nvSpPr>
      <dsp:spPr>
        <a:xfrm>
          <a:off x="791158" y="1390267"/>
          <a:ext cx="1435181" cy="861108"/>
        </a:xfrm>
        <a:prstGeom prst="rect">
          <a:avLst/>
        </a:prstGeom>
        <a:solidFill>
          <a:srgbClr val="00B0F0">
            <a:alpha val="74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effectLst/>
              <a:latin typeface="Alexandria Light" pitchFamily="2" charset="-78"/>
              <a:ea typeface="Calibri" panose="020F0502020204030204" pitchFamily="34" charset="0"/>
              <a:cs typeface="Alexandria Light" pitchFamily="2" charset="-78"/>
            </a:rPr>
            <a:t>حل المشكلات</a:t>
          </a:r>
          <a:endParaRPr lang="ar-SA" sz="1800" b="1" kern="1200" dirty="0">
            <a:latin typeface="Alexandria Light" pitchFamily="2" charset="-78"/>
            <a:ea typeface="+mn-ea"/>
            <a:cs typeface="Alexandria Light" pitchFamily="2" charset="-78"/>
          </a:endParaRPr>
        </a:p>
      </dsp:txBody>
      <dsp:txXfrm>
        <a:off x="791158" y="1390267"/>
        <a:ext cx="1435181" cy="861108"/>
      </dsp:txXfrm>
    </dsp:sp>
    <dsp:sp modelId="{197641B7-2E62-4490-898B-BF73874E8013}">
      <dsp:nvSpPr>
        <dsp:cNvPr id="0" name=""/>
        <dsp:cNvSpPr/>
      </dsp:nvSpPr>
      <dsp:spPr>
        <a:xfrm>
          <a:off x="2369857" y="1390267"/>
          <a:ext cx="1435181" cy="861108"/>
        </a:xfrm>
        <a:prstGeom prst="rect">
          <a:avLst/>
        </a:prstGeom>
        <a:solidFill>
          <a:srgbClr val="00B0F0">
            <a:alpha val="58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الذكاء الصناعيّ </a:t>
          </a:r>
        </a:p>
      </dsp:txBody>
      <dsp:txXfrm>
        <a:off x="2369857" y="1390267"/>
        <a:ext cx="1435181" cy="861108"/>
      </dsp:txXfrm>
    </dsp:sp>
    <dsp:sp modelId="{C6A29C80-F199-4070-96B5-435F7183F2E5}">
      <dsp:nvSpPr>
        <dsp:cNvPr id="0" name=""/>
        <dsp:cNvSpPr/>
      </dsp:nvSpPr>
      <dsp:spPr>
        <a:xfrm>
          <a:off x="3979815" y="1400686"/>
          <a:ext cx="1435181" cy="861108"/>
        </a:xfrm>
        <a:prstGeom prst="rect">
          <a:avLst/>
        </a:prstGeom>
        <a:solidFill>
          <a:srgbClr val="00B0F0">
            <a:alpha val="5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endParaRPr lang="ar-SA" sz="2400" b="0" kern="1200" cap="none" spc="0" dirty="0">
            <a:ln w="0">
              <a:noFill/>
            </a:ln>
            <a:effectLst>
              <a:outerShdw blurRad="38100" dist="25400" dir="5400000" algn="ctr" rotWithShape="0">
                <a:srgbClr val="6E747A">
                  <a:alpha val="43000"/>
                </a:srgbClr>
              </a:outerShdw>
            </a:effectLst>
          </a:endParaRPr>
        </a:p>
      </dsp:txBody>
      <dsp:txXfrm>
        <a:off x="3979815" y="1400686"/>
        <a:ext cx="1435181" cy="8611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37107" y="76124"/>
          <a:ext cx="1736402" cy="1041841"/>
        </a:xfrm>
        <a:prstGeom prst="rect">
          <a:avLst/>
        </a:prstGeom>
        <a:solidFill>
          <a:srgbClr val="00B0F0">
            <a:alpha val="90000"/>
          </a:srgbClr>
        </a:solidFill>
        <a:ln w="1905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المتعلم مع واجهة البرنامج</a:t>
          </a:r>
          <a:endParaRPr lang="ar-SA" sz="1400" b="0" kern="1200" dirty="0">
            <a:latin typeface="Alexandria Light" pitchFamily="2" charset="-78"/>
            <a:ea typeface="+mn-ea"/>
            <a:cs typeface="Alexandria Light" pitchFamily="2" charset="-78"/>
          </a:endParaRPr>
        </a:p>
      </dsp:txBody>
      <dsp:txXfrm>
        <a:off x="37107" y="76124"/>
        <a:ext cx="1736402" cy="1041841"/>
      </dsp:txXfrm>
    </dsp:sp>
    <dsp:sp modelId="{15BDEB04-706A-4BB5-9189-18D0A74BB248}">
      <dsp:nvSpPr>
        <dsp:cNvPr id="0" name=""/>
        <dsp:cNvSpPr/>
      </dsp:nvSpPr>
      <dsp:spPr>
        <a:xfrm>
          <a:off x="1912231" y="99190"/>
          <a:ext cx="1736402" cy="1041841"/>
        </a:xfrm>
        <a:prstGeom prst="rect">
          <a:avLst/>
        </a:prstGeom>
        <a:solidFill>
          <a:srgbClr val="00B0F0">
            <a:alpha val="82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المتعلم مع المتعلم</a:t>
          </a:r>
          <a:endParaRPr lang="ar-SA" sz="1400" b="0" kern="1200"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sp:txBody>
      <dsp:txXfrm>
        <a:off x="1912231" y="99190"/>
        <a:ext cx="1736402" cy="1041841"/>
      </dsp:txXfrm>
    </dsp:sp>
    <dsp:sp modelId="{BDA771ED-E88C-4AFD-AEC5-967503F6FBD2}">
      <dsp:nvSpPr>
        <dsp:cNvPr id="0" name=""/>
        <dsp:cNvSpPr/>
      </dsp:nvSpPr>
      <dsp:spPr>
        <a:xfrm>
          <a:off x="3822274" y="99190"/>
          <a:ext cx="1736402" cy="1041841"/>
        </a:xfrm>
        <a:prstGeom prst="rect">
          <a:avLst/>
        </a:prstGeom>
        <a:solidFill>
          <a:srgbClr val="00B0F0">
            <a:alpha val="74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المتعلم مع المعلم</a:t>
          </a:r>
          <a:endParaRPr lang="ar-SA" sz="1400" b="0" kern="1200" dirty="0">
            <a:latin typeface="Alexandria Light" pitchFamily="2" charset="-78"/>
            <a:ea typeface="+mn-ea"/>
            <a:cs typeface="Alexandria Light" pitchFamily="2" charset="-78"/>
          </a:endParaRPr>
        </a:p>
      </dsp:txBody>
      <dsp:txXfrm>
        <a:off x="3822274" y="99190"/>
        <a:ext cx="1736402" cy="1041841"/>
      </dsp:txXfrm>
    </dsp:sp>
    <dsp:sp modelId="{30136685-3B45-45ED-AEF2-EFB1EE1201BA}">
      <dsp:nvSpPr>
        <dsp:cNvPr id="0" name=""/>
        <dsp:cNvSpPr/>
      </dsp:nvSpPr>
      <dsp:spPr>
        <a:xfrm>
          <a:off x="5732317" y="99190"/>
          <a:ext cx="1736402" cy="1041841"/>
        </a:xfrm>
        <a:prstGeom prst="rect">
          <a:avLst/>
        </a:prstGeom>
        <a:solidFill>
          <a:srgbClr val="00B0F0">
            <a:alpha val="74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المتعلم مع المحتوى</a:t>
          </a:r>
          <a:endParaRPr lang="ar-SA" sz="1600" b="0" kern="1200" dirty="0">
            <a:latin typeface="Alexandria Light" pitchFamily="2" charset="-78"/>
            <a:ea typeface="+mn-ea"/>
            <a:cs typeface="Alexandria Light" pitchFamily="2" charset="-78"/>
          </a:endParaRPr>
        </a:p>
      </dsp:txBody>
      <dsp:txXfrm>
        <a:off x="5732317" y="99190"/>
        <a:ext cx="1736402" cy="1041841"/>
      </dsp:txXfrm>
    </dsp:sp>
    <dsp:sp modelId="{C0DF56E9-807E-44C1-A976-0493D8E18D54}">
      <dsp:nvSpPr>
        <dsp:cNvPr id="0" name=""/>
        <dsp:cNvSpPr/>
      </dsp:nvSpPr>
      <dsp:spPr>
        <a:xfrm>
          <a:off x="2188" y="1314672"/>
          <a:ext cx="1736402" cy="1041841"/>
        </a:xfrm>
        <a:prstGeom prst="rect">
          <a:avLst/>
        </a:prstGeom>
        <a:solidFill>
          <a:srgbClr val="00B0F0">
            <a:alpha val="74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المحتوى مع المحتوى</a:t>
          </a:r>
          <a:endParaRPr lang="ar-SA" sz="1600" b="0" kern="1200" dirty="0">
            <a:latin typeface="Alexandria Light" pitchFamily="2" charset="-78"/>
            <a:ea typeface="+mn-ea"/>
            <a:cs typeface="Alexandria Light" pitchFamily="2" charset="-78"/>
          </a:endParaRPr>
        </a:p>
      </dsp:txBody>
      <dsp:txXfrm>
        <a:off x="2188" y="1314672"/>
        <a:ext cx="1736402" cy="1041841"/>
      </dsp:txXfrm>
    </dsp:sp>
    <dsp:sp modelId="{1ECD7448-5FDE-410C-8B4D-DB46AAA1662B}">
      <dsp:nvSpPr>
        <dsp:cNvPr id="0" name=""/>
        <dsp:cNvSpPr/>
      </dsp:nvSpPr>
      <dsp:spPr>
        <a:xfrm>
          <a:off x="1912231" y="1314672"/>
          <a:ext cx="1736402" cy="1041841"/>
        </a:xfrm>
        <a:prstGeom prst="rect">
          <a:avLst/>
        </a:prstGeom>
        <a:solidFill>
          <a:srgbClr val="00B0F0">
            <a:alpha val="58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المعلم مع المحتوى</a:t>
          </a:r>
          <a:endParaRPr lang="ar-SA" sz="1400" b="0" kern="1200" dirty="0">
            <a:latin typeface="Alexandria Light" pitchFamily="2" charset="-78"/>
            <a:ea typeface="+mn-ea"/>
            <a:cs typeface="Alexandria Light" pitchFamily="2" charset="-78"/>
          </a:endParaRPr>
        </a:p>
      </dsp:txBody>
      <dsp:txXfrm>
        <a:off x="1912231" y="1314672"/>
        <a:ext cx="1736402" cy="1041841"/>
      </dsp:txXfrm>
    </dsp:sp>
    <dsp:sp modelId="{197641B7-2E62-4490-898B-BF73874E8013}">
      <dsp:nvSpPr>
        <dsp:cNvPr id="0" name=""/>
        <dsp:cNvSpPr/>
      </dsp:nvSpPr>
      <dsp:spPr>
        <a:xfrm>
          <a:off x="3822274" y="1314672"/>
          <a:ext cx="1736402" cy="1041841"/>
        </a:xfrm>
        <a:prstGeom prst="rect">
          <a:avLst/>
        </a:prstGeom>
        <a:solidFill>
          <a:srgbClr val="00B0F0">
            <a:alpha val="58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المعلم مع المعلم</a:t>
          </a:r>
          <a:endParaRPr lang="ar-SA" sz="1600" b="0" kern="1200" dirty="0">
            <a:solidFill>
              <a:prstClr val="white"/>
            </a:solidFill>
            <a:latin typeface="Alexandria Light" pitchFamily="2" charset="-78"/>
            <a:ea typeface="+mn-ea"/>
            <a:cs typeface="Alexandria Light" pitchFamily="2" charset="-78"/>
          </a:endParaRPr>
        </a:p>
      </dsp:txBody>
      <dsp:txXfrm>
        <a:off x="3822274" y="1314672"/>
        <a:ext cx="1736402" cy="1041841"/>
      </dsp:txXfrm>
    </dsp:sp>
    <dsp:sp modelId="{C6A29C80-F199-4070-96B5-435F7183F2E5}">
      <dsp:nvSpPr>
        <dsp:cNvPr id="0" name=""/>
        <dsp:cNvSpPr/>
      </dsp:nvSpPr>
      <dsp:spPr>
        <a:xfrm>
          <a:off x="5734506" y="1327278"/>
          <a:ext cx="1736402" cy="1041841"/>
        </a:xfrm>
        <a:prstGeom prst="rect">
          <a:avLst/>
        </a:prstGeom>
        <a:solidFill>
          <a:srgbClr val="00B0F0">
            <a:alpha val="50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المتعلم مع البيئة</a:t>
          </a:r>
          <a:endParaRPr lang="ar-SA" sz="2400" b="0" kern="1200" cap="none" spc="0" dirty="0">
            <a:ln w="0"/>
            <a:effectLst>
              <a:outerShdw blurRad="38100" dist="25400" dir="5400000" algn="ctr" rotWithShape="0">
                <a:srgbClr val="6E747A">
                  <a:alpha val="43000"/>
                </a:srgbClr>
              </a:outerShdw>
            </a:effectLst>
          </a:endParaRPr>
        </a:p>
      </dsp:txBody>
      <dsp:txXfrm>
        <a:off x="5734506" y="1327278"/>
        <a:ext cx="1736402" cy="1041841"/>
      </dsp:txXfrm>
    </dsp:sp>
    <dsp:sp modelId="{CE1CA76E-82EE-4BE8-81E3-CC95E26F0FB2}">
      <dsp:nvSpPr>
        <dsp:cNvPr id="0" name=""/>
        <dsp:cNvSpPr/>
      </dsp:nvSpPr>
      <dsp:spPr>
        <a:xfrm>
          <a:off x="773629" y="2629344"/>
          <a:ext cx="5941987" cy="358091"/>
        </a:xfrm>
        <a:prstGeom prst="rect">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1">
            <a:lnSpc>
              <a:spcPct val="90000"/>
            </a:lnSpc>
            <a:spcBef>
              <a:spcPct val="0"/>
            </a:spcBef>
            <a:spcAft>
              <a:spcPct val="35000"/>
            </a:spcAft>
            <a:buNone/>
          </a:pPr>
          <a:r>
            <a:rPr lang="ar-SA" sz="1200" b="1" kern="1200" dirty="0">
              <a:solidFill>
                <a:srgbClr val="000000"/>
              </a:solidFill>
              <a:latin typeface="Alexandria Light" pitchFamily="2" charset="-78"/>
              <a:cs typeface="Alexandria Light" pitchFamily="2" charset="-78"/>
            </a:rPr>
            <a:t>الشكل (</a:t>
          </a:r>
          <a:r>
            <a:rPr lang="en-US" sz="1200" b="1" kern="1200" dirty="0">
              <a:solidFill>
                <a:srgbClr val="000000"/>
              </a:solidFill>
              <a:latin typeface="Alexandria Light" pitchFamily="2" charset="-78"/>
              <a:cs typeface="Alexandria Light" pitchFamily="2" charset="-78"/>
            </a:rPr>
            <a:t>2</a:t>
          </a:r>
          <a:r>
            <a:rPr lang="ar-SA" sz="1200" b="1" kern="1200" dirty="0">
              <a:solidFill>
                <a:srgbClr val="000000"/>
              </a:solidFill>
              <a:latin typeface="Alexandria Light" pitchFamily="2" charset="-78"/>
              <a:cs typeface="Alexandria Light" pitchFamily="2" charset="-78"/>
            </a:rPr>
            <a:t>) يبين </a:t>
          </a:r>
          <a:r>
            <a:rPr lang="ar-SA" sz="1200" b="1" kern="1200" dirty="0">
              <a:solidFill>
                <a:srgbClr val="000000"/>
              </a:solidFill>
              <a:effectLst/>
              <a:latin typeface="Alexandria Light" pitchFamily="2" charset="-78"/>
              <a:ea typeface="Times New Roman" panose="02020603050405020304" pitchFamily="18" charset="0"/>
              <a:cs typeface="Alexandria Light" pitchFamily="2" charset="-78"/>
            </a:rPr>
            <a:t>أنماط التفاعلية</a:t>
          </a:r>
          <a:endParaRPr lang="ar-SA" sz="1200" b="1" kern="1200" dirty="0">
            <a:solidFill>
              <a:srgbClr val="000000"/>
            </a:solidFill>
            <a:latin typeface="Alexandria Light" pitchFamily="2" charset="-78"/>
            <a:cs typeface="Alexandria Light" pitchFamily="2" charset="-78"/>
          </a:endParaRPr>
        </a:p>
      </dsp:txBody>
      <dsp:txXfrm>
        <a:off x="773629" y="2629344"/>
        <a:ext cx="5941987" cy="35809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EBE17A-E18E-49FB-87B2-4AD0D4CCA0FF}">
      <dsp:nvSpPr>
        <dsp:cNvPr id="0" name=""/>
        <dsp:cNvSpPr/>
      </dsp:nvSpPr>
      <dsp:spPr>
        <a:xfrm>
          <a:off x="6611" y="545135"/>
          <a:ext cx="1976243" cy="1185745"/>
        </a:xfrm>
        <a:prstGeom prst="roundRect">
          <a:avLst>
            <a:gd name="adj" fmla="val 10000"/>
          </a:avLst>
        </a:prstGeom>
        <a:solidFill>
          <a:srgbClr val="00B0F0">
            <a:alpha val="9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1" kern="1200" dirty="0">
              <a:effectLst/>
              <a:latin typeface="Alexandria Medium" pitchFamily="2" charset="-78"/>
              <a:ea typeface="Calibri" panose="020F0502020204030204" pitchFamily="34" charset="0"/>
              <a:cs typeface="Alexandria Medium" pitchFamily="2" charset="-78"/>
            </a:rPr>
            <a:t> الإعداد</a:t>
          </a:r>
          <a:endParaRPr lang="ar-SA" sz="4300" kern="1200" dirty="0">
            <a:latin typeface="Alexandria Medium" pitchFamily="2" charset="-78"/>
            <a:cs typeface="Alexandria Medium" pitchFamily="2" charset="-78"/>
          </a:endParaRPr>
        </a:p>
      </dsp:txBody>
      <dsp:txXfrm>
        <a:off x="41340" y="579864"/>
        <a:ext cx="1906785" cy="1116287"/>
      </dsp:txXfrm>
    </dsp:sp>
    <dsp:sp modelId="{C2C37889-6DA1-497C-BCBB-D46B5DD62A83}">
      <dsp:nvSpPr>
        <dsp:cNvPr id="0" name=""/>
        <dsp:cNvSpPr/>
      </dsp:nvSpPr>
      <dsp:spPr>
        <a:xfrm>
          <a:off x="2191632" y="859499"/>
          <a:ext cx="418963" cy="490108"/>
        </a:xfrm>
        <a:prstGeom prst="rightArrow">
          <a:avLst>
            <a:gd name="adj1" fmla="val 60000"/>
            <a:gd name="adj2" fmla="val 50000"/>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rtl="1">
            <a:lnSpc>
              <a:spcPct val="90000"/>
            </a:lnSpc>
            <a:spcBef>
              <a:spcPct val="0"/>
            </a:spcBef>
            <a:spcAft>
              <a:spcPct val="35000"/>
            </a:spcAft>
            <a:buNone/>
          </a:pPr>
          <a:endParaRPr lang="ar-SA" sz="2200" kern="1200"/>
        </a:p>
      </dsp:txBody>
      <dsp:txXfrm>
        <a:off x="2191632" y="957521"/>
        <a:ext cx="293274" cy="294064"/>
      </dsp:txXfrm>
    </dsp:sp>
    <dsp:sp modelId="{77458228-37E1-4F4E-975F-DC2E367D4BC7}">
      <dsp:nvSpPr>
        <dsp:cNvPr id="0" name=""/>
        <dsp:cNvSpPr/>
      </dsp:nvSpPr>
      <dsp:spPr>
        <a:xfrm>
          <a:off x="2773352" y="545135"/>
          <a:ext cx="1976243" cy="1185745"/>
        </a:xfrm>
        <a:prstGeom prst="roundRect">
          <a:avLst>
            <a:gd name="adj" fmla="val 10000"/>
          </a:avLst>
        </a:prstGeom>
        <a:solidFill>
          <a:srgbClr val="00B0F0">
            <a:alpha val="7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1" kern="1200" dirty="0">
              <a:effectLst/>
              <a:latin typeface="Alexandria Medium" pitchFamily="2" charset="-78"/>
              <a:ea typeface="Calibri" panose="020F0502020204030204" pitchFamily="34" charset="0"/>
              <a:cs typeface="Alexandria Medium" pitchFamily="2" charset="-78"/>
            </a:rPr>
            <a:t>العرض</a:t>
          </a:r>
          <a:endParaRPr lang="ar-SA" sz="4300" kern="1200" dirty="0">
            <a:latin typeface="Alexandria Medium" pitchFamily="2" charset="-78"/>
            <a:cs typeface="Alexandria Medium" pitchFamily="2" charset="-78"/>
          </a:endParaRPr>
        </a:p>
      </dsp:txBody>
      <dsp:txXfrm>
        <a:off x="2808081" y="579864"/>
        <a:ext cx="1906785" cy="1116287"/>
      </dsp:txXfrm>
    </dsp:sp>
    <dsp:sp modelId="{EAD7D7D1-C8C4-42BA-B812-C8D58495C251}">
      <dsp:nvSpPr>
        <dsp:cNvPr id="0" name=""/>
        <dsp:cNvSpPr/>
      </dsp:nvSpPr>
      <dsp:spPr>
        <a:xfrm rot="21594180">
          <a:off x="4947219" y="890592"/>
          <a:ext cx="418964" cy="490108"/>
        </a:xfrm>
        <a:prstGeom prst="rightArrow">
          <a:avLst>
            <a:gd name="adj1" fmla="val 60000"/>
            <a:gd name="adj2" fmla="val 50000"/>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rtl="1">
            <a:lnSpc>
              <a:spcPct val="90000"/>
            </a:lnSpc>
            <a:spcBef>
              <a:spcPct val="0"/>
            </a:spcBef>
            <a:spcAft>
              <a:spcPct val="35000"/>
            </a:spcAft>
            <a:buNone/>
          </a:pPr>
          <a:endParaRPr lang="ar-SA" sz="2200" kern="1200"/>
        </a:p>
      </dsp:txBody>
      <dsp:txXfrm>
        <a:off x="4947219" y="988720"/>
        <a:ext cx="293275" cy="294064"/>
      </dsp:txXfrm>
    </dsp:sp>
    <dsp:sp modelId="{15D8A824-3157-4458-967D-37A664BCDD3B}">
      <dsp:nvSpPr>
        <dsp:cNvPr id="0" name=""/>
        <dsp:cNvSpPr/>
      </dsp:nvSpPr>
      <dsp:spPr>
        <a:xfrm>
          <a:off x="5540092" y="540451"/>
          <a:ext cx="1976243" cy="1185745"/>
        </a:xfrm>
        <a:prstGeom prst="roundRect">
          <a:avLst>
            <a:gd name="adj" fmla="val 10000"/>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1" kern="1200" dirty="0">
              <a:latin typeface="Alexandria Medium" pitchFamily="2" charset="-78"/>
              <a:cs typeface="Alexandria Medium" pitchFamily="2" charset="-78"/>
            </a:rPr>
            <a:t>الاختبار والمتابعة</a:t>
          </a:r>
        </a:p>
      </dsp:txBody>
      <dsp:txXfrm>
        <a:off x="5574821" y="575180"/>
        <a:ext cx="1906785" cy="111628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930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061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4953704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149804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478583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1742062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2796697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219339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289337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9617457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8820515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7889136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3509325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0625269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ar-SA" dirty="0"/>
              <a:t>وهذه مجموعة من المراجع حول موضوع المقرر لمن أراد الاستفادة منها </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r>
              <a:rPr lang="ar-SA" sz="1200" b="1" dirty="0">
                <a:solidFill>
                  <a:schemeClr val="bg1"/>
                </a:solidFill>
                <a:latin typeface="Alexandria" charset="0"/>
                <a:cs typeface="Alexandria" charset="0"/>
              </a:rPr>
              <a:t>وأتمنى لكم بداية فصل دراسي موفق</a:t>
            </a: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91216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png"/><Relationship Id="rId7" Type="http://schemas.openxmlformats.org/officeDocument/2006/relationships/diagramColors" Target="../diagrams/colors1.xml"/><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e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16.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9.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9.png"/><Relationship Id="rId1" Type="http://schemas.openxmlformats.org/officeDocument/2006/relationships/slideLayout" Target="../slideLayouts/slideLayout1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jpe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18.jpeg"/></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20.jpeg"/><Relationship Id="rId7" Type="http://schemas.openxmlformats.org/officeDocument/2006/relationships/image" Target="../media/image23.jpeg"/><Relationship Id="rId12" Type="http://schemas.openxmlformats.org/officeDocument/2006/relationships/image" Target="../media/image28.jpeg"/><Relationship Id="rId2" Type="http://schemas.openxmlformats.org/officeDocument/2006/relationships/notesSlide" Target="../notesSlides/notesSlide16.xml"/><Relationship Id="rId1" Type="http://schemas.openxmlformats.org/officeDocument/2006/relationships/slideLayout" Target="../slideLayouts/slideLayout14.xml"/><Relationship Id="rId6" Type="http://schemas.openxmlformats.org/officeDocument/2006/relationships/image" Target="../media/image22.jpeg"/><Relationship Id="rId11" Type="http://schemas.openxmlformats.org/officeDocument/2006/relationships/image" Target="../media/image27.jpeg"/><Relationship Id="rId5" Type="http://schemas.openxmlformats.org/officeDocument/2006/relationships/image" Target="../media/image21.jpeg"/><Relationship Id="rId10" Type="http://schemas.openxmlformats.org/officeDocument/2006/relationships/image" Target="../media/image26.jpeg"/><Relationship Id="rId4" Type="http://schemas.openxmlformats.org/officeDocument/2006/relationships/image" Target="../media/image5.png"/><Relationship Id="rId9" Type="http://schemas.openxmlformats.org/officeDocument/2006/relationships/image" Target="../media/image25.jpeg"/></Relationships>
</file>

<file path=ppt/slides/_rels/slide4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7.xml"/><Relationship Id="rId1" Type="http://schemas.openxmlformats.org/officeDocument/2006/relationships/slideLayout" Target="../slideLayouts/slideLayout17.xml"/><Relationship Id="rId6" Type="http://schemas.openxmlformats.org/officeDocument/2006/relationships/image" Target="../media/image32.png"/><Relationship Id="rId5" Type="http://schemas.openxmlformats.org/officeDocument/2006/relationships/image" Target="../media/image31.svg"/><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58014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4382222" y="5831420"/>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120650" y="1397812"/>
            <a:ext cx="3796232" cy="923330"/>
          </a:xfrm>
          <a:prstGeom prst="rect">
            <a:avLst/>
          </a:prstGeom>
          <a:noFill/>
        </p:spPr>
        <p:txBody>
          <a:bodyPr wrap="none" rtlCol="0">
            <a:spAutoFit/>
          </a:bodyPr>
          <a:lstStyle/>
          <a:p>
            <a:pPr algn="ctr" rtl="1"/>
            <a:r>
              <a:rPr lang="ar-SA" dirty="0">
                <a:latin typeface="Alexandria" charset="0"/>
                <a:cs typeface="Alexandria" charset="0"/>
              </a:rPr>
              <a:t>مقرر</a:t>
            </a:r>
          </a:p>
          <a:p>
            <a:pPr algn="r" rtl="1"/>
            <a:r>
              <a:rPr lang="ar-SA" sz="3600" dirty="0">
                <a:latin typeface="Alexandria" charset="0"/>
                <a:cs typeface="Alexandria" charset="0"/>
              </a:rPr>
              <a:t>تكنولوجيا التعليم </a:t>
            </a:r>
            <a:endParaRPr lang="en-US" sz="3600" dirty="0">
              <a:latin typeface="Alexandria" charset="0"/>
              <a:cs typeface="Alexandria" charset="0"/>
            </a:endParaRPr>
          </a:p>
        </p:txBody>
      </p:sp>
      <p:sp>
        <p:nvSpPr>
          <p:cNvPr id="34" name="Rectangle: Rounded Corners 33"/>
          <p:cNvSpPr/>
          <p:nvPr/>
        </p:nvSpPr>
        <p:spPr>
          <a:xfrm>
            <a:off x="5774924" y="2525842"/>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المحاضرة الثالثة:</a:t>
            </a:r>
            <a:endParaRPr lang="en-US" sz="24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5164459" y="3248485"/>
            <a:ext cx="5517857" cy="1486369"/>
          </a:xfrm>
          <a:prstGeom prst="rect">
            <a:avLst/>
          </a:prstGeom>
          <a:noFill/>
        </p:spPr>
        <p:txBody>
          <a:bodyPr wrap="none" rtlCol="0">
            <a:spAutoFit/>
          </a:bodyPr>
          <a:lstStyle/>
          <a:p>
            <a:pPr algn="ctr" rtl="1">
              <a:lnSpc>
                <a:spcPct val="150000"/>
              </a:lnSpc>
            </a:pPr>
            <a:r>
              <a:rPr lang="ar-SA" sz="3200" dirty="0">
                <a:solidFill>
                  <a:srgbClr val="00B0F0"/>
                </a:solidFill>
                <a:effectLst>
                  <a:outerShdw blurRad="38100" dist="38100" dir="2700000" algn="tl">
                    <a:srgbClr val="000000">
                      <a:alpha val="43137"/>
                    </a:srgbClr>
                  </a:outerShdw>
                </a:effectLst>
                <a:latin typeface="Alexandria Medium" pitchFamily="2" charset="-78"/>
                <a:cs typeface="Alexandria Medium" pitchFamily="2" charset="-78"/>
              </a:rPr>
              <a:t>تصميم وإنتاج البرامج </a:t>
            </a:r>
          </a:p>
          <a:p>
            <a:pPr algn="ctr" rtl="1">
              <a:lnSpc>
                <a:spcPct val="150000"/>
              </a:lnSpc>
            </a:pPr>
            <a:r>
              <a:rPr lang="ar-SA" sz="3200" dirty="0">
                <a:solidFill>
                  <a:srgbClr val="00B0F0"/>
                </a:solidFill>
                <a:effectLst>
                  <a:outerShdw blurRad="38100" dist="38100" dir="2700000" algn="tl">
                    <a:srgbClr val="000000">
                      <a:alpha val="43137"/>
                    </a:srgbClr>
                  </a:outerShdw>
                </a:effectLst>
                <a:latin typeface="Alexandria Medium" pitchFamily="2" charset="-78"/>
                <a:cs typeface="Alexandria Medium" pitchFamily="2" charset="-78"/>
              </a:rPr>
              <a:t>والدروس الإلكترونية التفاعلية</a:t>
            </a:r>
            <a:endParaRPr lang="en-US" sz="2800" b="1" dirty="0">
              <a:solidFill>
                <a:srgbClr val="00B0F0"/>
              </a:solidFill>
              <a:effectLst>
                <a:outerShdw blurRad="38100" dist="38100" dir="2700000" algn="tl">
                  <a:srgbClr val="000000">
                    <a:alpha val="43137"/>
                  </a:srgbClr>
                </a:outerShdw>
              </a:effectLst>
              <a:latin typeface="Alexandria" charset="0"/>
              <a:cs typeface="Alexandria" charset="0"/>
            </a:endParaRPr>
          </a:p>
        </p:txBody>
      </p:sp>
      <p:sp>
        <p:nvSpPr>
          <p:cNvPr id="14" name="Oval 13"/>
          <p:cNvSpPr/>
          <p:nvPr/>
        </p:nvSpPr>
        <p:spPr>
          <a:xfrm>
            <a:off x="-44970" y="2041421"/>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3" name="مربع نص 2">
            <a:extLst>
              <a:ext uri="{FF2B5EF4-FFF2-40B4-BE49-F238E27FC236}">
                <a16:creationId xmlns:a16="http://schemas.microsoft.com/office/drawing/2014/main" id="{3466865E-3390-74FF-D378-B4B94239041B}"/>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714683" y="402035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4746409" y="1006452"/>
            <a:ext cx="411389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محاور المحاضرة</a:t>
            </a:r>
            <a:endPar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992707" y="1593174"/>
            <a:ext cx="7575436" cy="4965462"/>
          </a:xfrm>
          <a:prstGeom prst="rect">
            <a:avLst/>
          </a:prstGeom>
          <a:noFill/>
        </p:spPr>
        <p:txBody>
          <a:bodyPr wrap="square" rtlCol="0">
            <a:spAutoFit/>
          </a:bodyPr>
          <a:lstStyle/>
          <a:p>
            <a:pPr marL="285750" marR="0" lvl="0" indent="-285750" algn="just" defTabSz="914400" rtl="1" eaLnBrk="1" fontAlgn="auto" latinLnBrk="0" hangingPunct="1">
              <a:lnSpc>
                <a:spcPts val="156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التعريف بالبرامج التعليمية الحاسوبية.</a:t>
            </a:r>
          </a:p>
          <a:p>
            <a:pPr marL="285750" marR="0" lvl="0" indent="-285750" algn="just" defTabSz="914400" rtl="1" eaLnBrk="1" fontAlgn="auto" latinLnBrk="0" hangingPunct="1">
              <a:lnSpc>
                <a:spcPts val="156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lang="ar-SA" sz="1400" dirty="0">
                <a:effectLst/>
                <a:latin typeface="Alexandria Light" pitchFamily="2" charset="-78"/>
                <a:ea typeface="Times New Roman" panose="02020603050405020304" pitchFamily="18" charset="0"/>
                <a:cs typeface="Alexandria Light" pitchFamily="2" charset="-78"/>
              </a:rPr>
              <a:t>خصائص </a:t>
            </a: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البرامج التعليمية الحاسوبية.</a:t>
            </a:r>
            <a:endParaRPr lang="ar-SA" sz="1400" dirty="0">
              <a:effectLst/>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560"/>
              </a:lnSpc>
              <a:spcAft>
                <a:spcPts val="1200"/>
              </a:spcAft>
              <a:buClrTx/>
              <a:buSzTx/>
              <a:buFont typeface="Arial" panose="020B0604020202020204" pitchFamily="34" charset="0"/>
              <a:buChar char="•"/>
              <a:tabLst/>
              <a:defRPr/>
            </a:pPr>
            <a:r>
              <a:rPr lang="ar-SA" sz="1400" dirty="0">
                <a:effectLst/>
                <a:latin typeface="Alexandria Light" pitchFamily="2" charset="-78"/>
                <a:ea typeface="Times New Roman" panose="02020603050405020304" pitchFamily="18" charset="0"/>
                <a:cs typeface="Alexandria Light" pitchFamily="2" charset="-78"/>
              </a:rPr>
              <a:t>أنماط البرامج التعليميّة الحاسوبية</a:t>
            </a:r>
            <a:r>
              <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a:t>
            </a:r>
          </a:p>
          <a:p>
            <a:pPr marL="285750" indent="-285750" algn="just" rtl="1">
              <a:lnSpc>
                <a:spcPts val="1560"/>
              </a:lnSpc>
              <a:spcAft>
                <a:spcPts val="1200"/>
              </a:spcAft>
              <a:buFont typeface="Arial" panose="020B0604020202020204" pitchFamily="34" charset="0"/>
              <a:buChar char="•"/>
              <a:defRPr/>
            </a:pPr>
            <a:r>
              <a:rPr lang="ar-SA" sz="1400" dirty="0">
                <a:effectLst/>
                <a:latin typeface="Alexandria Light" pitchFamily="2" charset="-78"/>
                <a:ea typeface="Calibri" panose="020F0502020204030204" pitchFamily="34" charset="0"/>
                <a:cs typeface="Alexandria Light" pitchFamily="2" charset="-78"/>
              </a:rPr>
              <a:t>أشكال استخدام الحاسوب في التعليم</a:t>
            </a:r>
            <a:r>
              <a:rPr lang="ar-SA" sz="1400" dirty="0">
                <a:effectLst/>
                <a:latin typeface="Alexandria Medium" pitchFamily="2" charset="-78"/>
                <a:ea typeface="Calibri" panose="020F0502020204030204" pitchFamily="34" charset="0"/>
                <a:cs typeface="Alexandria Medium" pitchFamily="2" charset="-78"/>
              </a:rPr>
              <a:t>.</a:t>
            </a:r>
            <a:endPar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285750" marR="0" lvl="0" indent="-285750" algn="just" defTabSz="914400" rtl="1" eaLnBrk="1" fontAlgn="auto" latinLnBrk="0" hangingPunct="1">
              <a:lnSpc>
                <a:spcPts val="1560"/>
              </a:lnSpc>
              <a:spcAft>
                <a:spcPts val="1200"/>
              </a:spcAft>
              <a:buClrTx/>
              <a:buSzTx/>
              <a:buFont typeface="Arial" panose="020B0604020202020204" pitchFamily="34" charset="0"/>
              <a:buChar char="•"/>
              <a:tabLst/>
              <a:defRPr/>
            </a:pPr>
            <a:r>
              <a:rPr lang="ar-SA" sz="1400" dirty="0">
                <a:solidFill>
                  <a:prstClr val="black"/>
                </a:solidFill>
                <a:latin typeface="Alexandria Light" pitchFamily="2" charset="-78"/>
                <a:ea typeface="Calibri" panose="020F0502020204030204" pitchFamily="34" charset="0"/>
                <a:cs typeface="Alexandria Light" pitchFamily="2" charset="-78"/>
              </a:rPr>
              <a:t>ت</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عريف </a:t>
            </a:r>
            <a:r>
              <a:rPr lang="ar-SA" sz="1400" dirty="0">
                <a:effectLst/>
                <a:latin typeface="Alexandria Light" pitchFamily="2" charset="-78"/>
                <a:ea typeface="Calibri" panose="020F0502020204030204" pitchFamily="34" charset="0"/>
                <a:cs typeface="Alexandria Light" pitchFamily="2" charset="-78"/>
              </a:rPr>
              <a:t>الدروس </a:t>
            </a:r>
            <a:r>
              <a:rPr lang="ar-SY" sz="1400" dirty="0">
                <a:effectLst/>
                <a:latin typeface="Alexandria Light" pitchFamily="2" charset="-78"/>
                <a:ea typeface="Calibri" panose="020F0502020204030204" pitchFamily="34" charset="0"/>
                <a:cs typeface="Alexandria Light" pitchFamily="2" charset="-78"/>
              </a:rPr>
              <a:t>الإلكترونية </a:t>
            </a:r>
            <a:r>
              <a:rPr lang="ar-SA" sz="1400" dirty="0">
                <a:effectLst/>
                <a:latin typeface="Alexandria Light" pitchFamily="2" charset="-78"/>
                <a:ea typeface="Calibri" panose="020F0502020204030204" pitchFamily="34" charset="0"/>
                <a:cs typeface="Alexandria Light" pitchFamily="2" charset="-78"/>
              </a:rPr>
              <a:t>التفاعلية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a:t>
            </a:r>
            <a:endParaRPr lang="ar-SA" sz="1400" noProof="0" dirty="0">
              <a:solidFill>
                <a:prstClr val="black"/>
              </a:solidFill>
              <a:latin typeface="Alexandria Light" pitchFamily="2" charset="-78"/>
              <a:cs typeface="Alexandria Light" pitchFamily="2" charset="-78"/>
            </a:endParaRPr>
          </a:p>
          <a:p>
            <a:pPr marL="285750" marR="0" lvl="0" indent="-285750" algn="just" defTabSz="914400" rtl="1" eaLnBrk="1" fontAlgn="auto" latinLnBrk="0" hangingPunct="1">
              <a:lnSpc>
                <a:spcPts val="156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مفهوم التفاعلية.</a:t>
            </a:r>
          </a:p>
          <a:p>
            <a:pPr marL="285750" marR="0" lvl="0" indent="-285750" algn="just" defTabSz="914400" rtl="1" eaLnBrk="1" fontAlgn="auto" latinLnBrk="0" hangingPunct="1">
              <a:lnSpc>
                <a:spcPts val="156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أنماط التفاعلية</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p>
          <a:p>
            <a:pPr marL="285750" marR="0" lvl="0" indent="-285750" algn="just" defTabSz="914400" rtl="1" eaLnBrk="1" fontAlgn="auto" latinLnBrk="0" hangingPunct="1">
              <a:lnSpc>
                <a:spcPts val="156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مستويات التفاعلية.</a:t>
            </a:r>
            <a:endParaRPr lang="ar-SA" sz="1400" dirty="0">
              <a:solidFill>
                <a:prstClr val="black"/>
              </a:solidFill>
              <a:latin typeface="Alexandria Light" pitchFamily="2" charset="-78"/>
              <a:cs typeface="Alexandria Light" pitchFamily="2" charset="-78"/>
            </a:endParaRPr>
          </a:p>
          <a:p>
            <a:pPr marL="285750" marR="0" lvl="0" indent="-285750" algn="just" defTabSz="914400" rtl="1" eaLnBrk="1" fontAlgn="auto" latinLnBrk="0" hangingPunct="1">
              <a:lnSpc>
                <a:spcPts val="156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lang="ar-SA" sz="1400" dirty="0">
                <a:effectLst/>
                <a:latin typeface="Alexandria Light" pitchFamily="2" charset="-78"/>
                <a:ea typeface="Calibri" panose="020F0502020204030204" pitchFamily="34" charset="0"/>
                <a:cs typeface="Alexandria Light" pitchFamily="2" charset="-78"/>
              </a:rPr>
              <a:t>خطوات تصميم الدروس الإلكترونية التفاعليّة.</a:t>
            </a:r>
          </a:p>
          <a:p>
            <a:pPr marL="285750" indent="-285750" algn="just" rtl="1">
              <a:lnSpc>
                <a:spcPts val="156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دور المعلم في تصميم الدروس الإلكترونية التفاعليّة.</a:t>
            </a:r>
          </a:p>
          <a:p>
            <a:pPr marL="285750" indent="-285750" algn="just" rtl="1">
              <a:lnSpc>
                <a:spcPts val="1560"/>
              </a:lnSpc>
              <a:spcAft>
                <a:spcPts val="1200"/>
              </a:spcAft>
              <a:buFont typeface="Arial" panose="020B0604020202020204" pitchFamily="34" charset="0"/>
              <a:buChar char="•"/>
            </a:pPr>
            <a:r>
              <a:rPr lang="ar-SY" sz="1400" dirty="0">
                <a:effectLst/>
                <a:latin typeface="Alexandria Light" pitchFamily="2" charset="-78"/>
                <a:ea typeface="Calibri" panose="020F0502020204030204" pitchFamily="34" charset="0"/>
                <a:cs typeface="Alexandria Light" pitchFamily="2" charset="-78"/>
              </a:rPr>
              <a:t>صفات الدرس التعليميّ الإلكترونيّ الفعال</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56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الفوائد التربوية من استخدام الدروس الإلكترونية.</a:t>
            </a:r>
          </a:p>
          <a:p>
            <a:pPr marL="285750" indent="-285750" algn="just" rtl="1">
              <a:lnSpc>
                <a:spcPts val="1560"/>
              </a:lnSpc>
              <a:spcAft>
                <a:spcPts val="1200"/>
              </a:spcAft>
              <a:buFont typeface="Arial" panose="020B0604020202020204" pitchFamily="34" charset="0"/>
              <a:buChar char="•"/>
            </a:pPr>
            <a:r>
              <a:rPr lang="ar-SY" sz="1400" dirty="0">
                <a:effectLst/>
                <a:latin typeface="Alexandria Light" pitchFamily="2" charset="-78"/>
                <a:ea typeface="Calibri" panose="020F0502020204030204" pitchFamily="34" charset="0"/>
                <a:cs typeface="Alexandria Light" pitchFamily="2" charset="-78"/>
              </a:rPr>
              <a:t>بعض البرامج </a:t>
            </a:r>
            <a:r>
              <a:rPr lang="ar-SA" sz="1400" dirty="0">
                <a:latin typeface="Alexandria Light" pitchFamily="2" charset="-78"/>
                <a:ea typeface="Calibri" panose="020F0502020204030204" pitchFamily="34" charset="0"/>
                <a:cs typeface="Alexandria Light" pitchFamily="2" charset="-78"/>
              </a:rPr>
              <a:t>الحاسوبية المستخدمة في  تصميم البيئات</a:t>
            </a:r>
            <a:r>
              <a:rPr lang="ar-SY" sz="1400" dirty="0">
                <a:effectLst/>
                <a:latin typeface="Alexandria Light" pitchFamily="2" charset="-78"/>
                <a:ea typeface="Calibri" panose="020F0502020204030204" pitchFamily="34" charset="0"/>
                <a:cs typeface="Alexandria Light" pitchFamily="2" charset="-78"/>
              </a:rPr>
              <a:t> التعليميّة التفاعليّة</a:t>
            </a:r>
            <a:r>
              <a:rPr lang="ar-SA" sz="1400" dirty="0">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342900" indent="-342900" algn="just" rtl="1">
              <a:lnSpc>
                <a:spcPts val="1560"/>
              </a:lnSpc>
              <a:spcAft>
                <a:spcPts val="1500"/>
              </a:spcAft>
              <a:buFont typeface="+mj-lt"/>
              <a:buAutoNum type="arabicPeriod"/>
            </a:pPr>
            <a:endParaRPr lang="en-US" sz="1400" dirty="0">
              <a:effectLst/>
              <a:latin typeface="Alexandria Light" pitchFamily="2" charset="-78"/>
              <a:ea typeface="Calibri" panose="020F0502020204030204" pitchFamily="34" charset="0"/>
              <a:cs typeface="Alexandria Light"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15" name="Google Shape;6542;p53">
            <a:extLst>
              <a:ext uri="{FF2B5EF4-FFF2-40B4-BE49-F238E27FC236}">
                <a16:creationId xmlns:a16="http://schemas.microsoft.com/office/drawing/2014/main" id="{F628CA28-97D0-4F11-83D8-ABD9743615EC}"/>
              </a:ext>
            </a:extLst>
          </p:cNvPr>
          <p:cNvGrpSpPr/>
          <p:nvPr/>
        </p:nvGrpSpPr>
        <p:grpSpPr>
          <a:xfrm>
            <a:off x="1790952" y="4861319"/>
            <a:ext cx="636237" cy="683627"/>
            <a:chOff x="-32569575" y="3586425"/>
            <a:chExt cx="292225" cy="291450"/>
          </a:xfrm>
        </p:grpSpPr>
        <p:sp>
          <p:nvSpPr>
            <p:cNvPr id="16" name="Google Shape;6543;p53">
              <a:extLst>
                <a:ext uri="{FF2B5EF4-FFF2-40B4-BE49-F238E27FC236}">
                  <a16:creationId xmlns:a16="http://schemas.microsoft.com/office/drawing/2014/main" id="{73B3A997-F510-459A-9C45-2812615F5D61}"/>
                </a:ext>
              </a:extLst>
            </p:cNvPr>
            <p:cNvSpPr/>
            <p:nvPr/>
          </p:nvSpPr>
          <p:spPr>
            <a:xfrm>
              <a:off x="-32569575" y="3672275"/>
              <a:ext cx="292225" cy="205600"/>
            </a:xfrm>
            <a:custGeom>
              <a:avLst/>
              <a:gdLst/>
              <a:ahLst/>
              <a:cxnLst/>
              <a:rect l="l" t="t" r="r" b="b"/>
              <a:pathLst>
                <a:path w="11689" h="8224" extrusionOk="0">
                  <a:moveTo>
                    <a:pt x="5860" y="1"/>
                  </a:moveTo>
                  <a:cubicBezTo>
                    <a:pt x="4506" y="1"/>
                    <a:pt x="3340" y="1040"/>
                    <a:pt x="3151" y="2332"/>
                  </a:cubicBezTo>
                  <a:cubicBezTo>
                    <a:pt x="3119" y="2521"/>
                    <a:pt x="3277" y="2710"/>
                    <a:pt x="3497" y="2710"/>
                  </a:cubicBezTo>
                  <a:lnTo>
                    <a:pt x="5514" y="2710"/>
                  </a:lnTo>
                  <a:lnTo>
                    <a:pt x="5514" y="3435"/>
                  </a:lnTo>
                  <a:lnTo>
                    <a:pt x="2395" y="3435"/>
                  </a:lnTo>
                  <a:cubicBezTo>
                    <a:pt x="1859" y="3435"/>
                    <a:pt x="1387" y="3907"/>
                    <a:pt x="1387" y="4443"/>
                  </a:cubicBezTo>
                  <a:lnTo>
                    <a:pt x="1387" y="4852"/>
                  </a:lnTo>
                  <a:cubicBezTo>
                    <a:pt x="599" y="5010"/>
                    <a:pt x="0" y="5703"/>
                    <a:pt x="0" y="6554"/>
                  </a:cubicBezTo>
                  <a:cubicBezTo>
                    <a:pt x="0" y="7499"/>
                    <a:pt x="757" y="8223"/>
                    <a:pt x="1702" y="8223"/>
                  </a:cubicBezTo>
                  <a:cubicBezTo>
                    <a:pt x="2647" y="8223"/>
                    <a:pt x="3403" y="7499"/>
                    <a:pt x="3403" y="6554"/>
                  </a:cubicBezTo>
                  <a:cubicBezTo>
                    <a:pt x="3403" y="5703"/>
                    <a:pt x="2804" y="5041"/>
                    <a:pt x="2017" y="4852"/>
                  </a:cubicBezTo>
                  <a:lnTo>
                    <a:pt x="2017" y="4443"/>
                  </a:lnTo>
                  <a:cubicBezTo>
                    <a:pt x="2017" y="4254"/>
                    <a:pt x="2174" y="4096"/>
                    <a:pt x="2363" y="4096"/>
                  </a:cubicBezTo>
                  <a:lnTo>
                    <a:pt x="5482" y="4096"/>
                  </a:lnTo>
                  <a:lnTo>
                    <a:pt x="5482" y="4821"/>
                  </a:lnTo>
                  <a:cubicBezTo>
                    <a:pt x="4695" y="4978"/>
                    <a:pt x="4096" y="5672"/>
                    <a:pt x="4096" y="6491"/>
                  </a:cubicBezTo>
                  <a:cubicBezTo>
                    <a:pt x="4096" y="7436"/>
                    <a:pt x="4852" y="8192"/>
                    <a:pt x="5797" y="8192"/>
                  </a:cubicBezTo>
                  <a:cubicBezTo>
                    <a:pt x="6742" y="8192"/>
                    <a:pt x="7499" y="7436"/>
                    <a:pt x="7499" y="6491"/>
                  </a:cubicBezTo>
                  <a:cubicBezTo>
                    <a:pt x="7499" y="5672"/>
                    <a:pt x="6900" y="5010"/>
                    <a:pt x="6112" y="4821"/>
                  </a:cubicBezTo>
                  <a:lnTo>
                    <a:pt x="6112" y="4096"/>
                  </a:lnTo>
                  <a:lnTo>
                    <a:pt x="9231" y="4096"/>
                  </a:lnTo>
                  <a:cubicBezTo>
                    <a:pt x="9420" y="4096"/>
                    <a:pt x="9578" y="4254"/>
                    <a:pt x="9578" y="4443"/>
                  </a:cubicBezTo>
                  <a:lnTo>
                    <a:pt x="9578" y="4852"/>
                  </a:lnTo>
                  <a:cubicBezTo>
                    <a:pt x="8790" y="5010"/>
                    <a:pt x="8192" y="5703"/>
                    <a:pt x="8192" y="6554"/>
                  </a:cubicBezTo>
                  <a:cubicBezTo>
                    <a:pt x="8192" y="7499"/>
                    <a:pt x="8948" y="8223"/>
                    <a:pt x="9893" y="8223"/>
                  </a:cubicBezTo>
                  <a:cubicBezTo>
                    <a:pt x="10838" y="8223"/>
                    <a:pt x="11594" y="7499"/>
                    <a:pt x="11594" y="6554"/>
                  </a:cubicBezTo>
                  <a:cubicBezTo>
                    <a:pt x="11689" y="5703"/>
                    <a:pt x="11153" y="5010"/>
                    <a:pt x="10366" y="4852"/>
                  </a:cubicBezTo>
                  <a:lnTo>
                    <a:pt x="10366" y="4443"/>
                  </a:lnTo>
                  <a:cubicBezTo>
                    <a:pt x="10366" y="3907"/>
                    <a:pt x="9893" y="3435"/>
                    <a:pt x="9326" y="3435"/>
                  </a:cubicBezTo>
                  <a:lnTo>
                    <a:pt x="6238" y="3435"/>
                  </a:lnTo>
                  <a:lnTo>
                    <a:pt x="6238" y="2710"/>
                  </a:lnTo>
                  <a:lnTo>
                    <a:pt x="8223" y="2710"/>
                  </a:lnTo>
                  <a:cubicBezTo>
                    <a:pt x="8444" y="2710"/>
                    <a:pt x="8601" y="2521"/>
                    <a:pt x="8601" y="2332"/>
                  </a:cubicBezTo>
                  <a:cubicBezTo>
                    <a:pt x="8381" y="977"/>
                    <a:pt x="7247" y="1"/>
                    <a:pt x="586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6544;p53">
              <a:extLst>
                <a:ext uri="{FF2B5EF4-FFF2-40B4-BE49-F238E27FC236}">
                  <a16:creationId xmlns:a16="http://schemas.microsoft.com/office/drawing/2014/main" id="{EB1B4D72-AC89-479F-8D2F-4FAB303F8AF2}"/>
                </a:ext>
              </a:extLst>
            </p:cNvPr>
            <p:cNvSpPr/>
            <p:nvPr/>
          </p:nvSpPr>
          <p:spPr>
            <a:xfrm>
              <a:off x="-32456950" y="3586425"/>
              <a:ext cx="68550" cy="69350"/>
            </a:xfrm>
            <a:custGeom>
              <a:avLst/>
              <a:gdLst/>
              <a:ahLst/>
              <a:cxnLst/>
              <a:rect l="l" t="t" r="r" b="b"/>
              <a:pathLst>
                <a:path w="2742" h="2774" extrusionOk="0">
                  <a:moveTo>
                    <a:pt x="1355" y="1"/>
                  </a:moveTo>
                  <a:cubicBezTo>
                    <a:pt x="631" y="1"/>
                    <a:pt x="1" y="631"/>
                    <a:pt x="1" y="1387"/>
                  </a:cubicBezTo>
                  <a:cubicBezTo>
                    <a:pt x="1" y="2143"/>
                    <a:pt x="631" y="2773"/>
                    <a:pt x="1355" y="2773"/>
                  </a:cubicBezTo>
                  <a:cubicBezTo>
                    <a:pt x="2111" y="2773"/>
                    <a:pt x="2742" y="2143"/>
                    <a:pt x="2742" y="1387"/>
                  </a:cubicBezTo>
                  <a:cubicBezTo>
                    <a:pt x="2742" y="631"/>
                    <a:pt x="2111" y="1"/>
                    <a:pt x="13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4" name="مربع نص 2">
            <a:extLst>
              <a:ext uri="{FF2B5EF4-FFF2-40B4-BE49-F238E27FC236}">
                <a16:creationId xmlns:a16="http://schemas.microsoft.com/office/drawing/2014/main" id="{2837318D-5458-D0B9-8776-15DC3273EB0C}"/>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7738562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681340" y="712254"/>
            <a:ext cx="411389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الأهداف التعليميّة</a:t>
            </a:r>
            <a:endPar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400455" y="1329617"/>
            <a:ext cx="8417320" cy="5721695"/>
          </a:xfrm>
          <a:prstGeom prst="rect">
            <a:avLst/>
          </a:prstGeom>
          <a:noFill/>
        </p:spPr>
        <p:txBody>
          <a:bodyPr wrap="square" rtlCol="0">
            <a:spAutoFit/>
          </a:bodyPr>
          <a:lstStyle/>
          <a:p>
            <a:pPr marL="0" marR="0" lvl="0" indent="0" algn="r" defTabSz="914400" rtl="1" eaLnBrk="1" fontAlgn="auto" latinLnBrk="0" hangingPunct="1">
              <a:lnSpc>
                <a:spcPts val="1680"/>
              </a:lnSpc>
              <a:spcBef>
                <a:spcPts val="0"/>
              </a:spcBef>
              <a:spcAft>
                <a:spcPts val="1895"/>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SA" sz="14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يتوقّع من الطالب بعد دراسة هذه المحاضرة أن يحقّق الأهداف التعليميّة الآتية:</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يعرّف البرامج التعليمية الحاسوبية.</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يميز </a:t>
            </a:r>
            <a:r>
              <a:rPr lang="ar-SA" sz="1400" dirty="0">
                <a:effectLst/>
                <a:latin typeface="Alexandria Light" pitchFamily="2" charset="-78"/>
                <a:ea typeface="Times New Roman" panose="02020603050405020304" pitchFamily="18" charset="0"/>
                <a:cs typeface="Alexandria Light" pitchFamily="2" charset="-78"/>
              </a:rPr>
              <a:t>خصائص </a:t>
            </a: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البرامج التعليمية الحاسوبية</a:t>
            </a: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يبين </a:t>
            </a:r>
            <a:r>
              <a:rPr lang="ar-SA" sz="1400" dirty="0">
                <a:effectLst/>
                <a:latin typeface="Alexandria Light" pitchFamily="2" charset="-78"/>
                <a:ea typeface="Times New Roman" panose="02020603050405020304" pitchFamily="18" charset="0"/>
                <a:cs typeface="Alexandria Light" pitchFamily="2" charset="-78"/>
              </a:rPr>
              <a:t>أنماط البرامج التعليميّة بمساعدة الحاسوب</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p>
          <a:p>
            <a:pPr marL="285750" indent="-285750" algn="just" rtl="1">
              <a:lnSpc>
                <a:spcPts val="1680"/>
              </a:lnSpc>
              <a:spcAft>
                <a:spcPts val="1200"/>
              </a:spcAft>
              <a:buFont typeface="Arial" panose="020B0604020202020204" pitchFamily="34" charset="0"/>
              <a:buChar char="•"/>
              <a:defRPr/>
            </a:pPr>
            <a:r>
              <a:rPr lang="ar-SA" sz="1400" dirty="0">
                <a:solidFill>
                  <a:prstClr val="black"/>
                </a:solidFill>
                <a:latin typeface="Alexandria Light" pitchFamily="2" charset="-78"/>
                <a:ea typeface="Times New Roman" panose="02020603050405020304" pitchFamily="18" charset="0"/>
                <a:cs typeface="Alexandria Light" pitchFamily="2" charset="-78"/>
              </a:rPr>
              <a:t>يشرح </a:t>
            </a:r>
            <a:r>
              <a:rPr lang="ar-SA" sz="1400" dirty="0">
                <a:effectLst/>
                <a:latin typeface="Alexandria Light" pitchFamily="2" charset="-78"/>
                <a:ea typeface="Calibri" panose="020F0502020204030204" pitchFamily="34" charset="0"/>
                <a:cs typeface="Alexandria Light" pitchFamily="2" charset="-78"/>
              </a:rPr>
              <a:t>أشكال استخدام الحاسوب في التعليم</a:t>
            </a:r>
            <a:r>
              <a:rPr lang="ar-SA" sz="1400" dirty="0">
                <a:latin typeface="Alexandria Light" pitchFamily="2" charset="-78"/>
                <a:ea typeface="Calibri" panose="020F0502020204030204" pitchFamily="34" charset="0"/>
                <a:cs typeface="Alexandria Light" pitchFamily="2" charset="-78"/>
              </a:rPr>
              <a:t>.</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lang="ar-SA" sz="1400" dirty="0">
                <a:effectLst/>
                <a:latin typeface="Alexandria Light" pitchFamily="2" charset="-78"/>
                <a:ea typeface="Calibri" panose="020F0502020204030204" pitchFamily="34" charset="0"/>
                <a:cs typeface="Alexandria Light" pitchFamily="2" charset="-78"/>
              </a:rPr>
              <a:t>يعرف الدروس </a:t>
            </a:r>
            <a:r>
              <a:rPr lang="ar-SY" sz="1400" dirty="0">
                <a:effectLst/>
                <a:latin typeface="Alexandria Light" pitchFamily="2" charset="-78"/>
                <a:ea typeface="Calibri" panose="020F0502020204030204" pitchFamily="34" charset="0"/>
                <a:cs typeface="Alexandria Light" pitchFamily="2" charset="-78"/>
              </a:rPr>
              <a:t>الإلكترونية </a:t>
            </a:r>
            <a:r>
              <a:rPr lang="ar-SA" sz="1400" dirty="0">
                <a:effectLst/>
                <a:latin typeface="Alexandria Light" pitchFamily="2" charset="-78"/>
                <a:ea typeface="Calibri" panose="020F0502020204030204" pitchFamily="34" charset="0"/>
                <a:cs typeface="Alexandria Light" pitchFamily="2" charset="-78"/>
              </a:rPr>
              <a:t>التفاعلية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a:t>
            </a:r>
            <a:endParaRPr lang="ar-SA" sz="1400" noProof="0" dirty="0">
              <a:solidFill>
                <a:prstClr val="black"/>
              </a:solidFill>
              <a:latin typeface="Alexandria Light" pitchFamily="2" charset="-78"/>
              <a:cs typeface="Alexandria Light" pitchFamily="2" charset="-78"/>
            </a:endParaRP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يشرح مفهوم التفاعلية.</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يبين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أنماط التفاعلية</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يوضح مستويات التفاعلية.</a:t>
            </a:r>
            <a:endParaRPr lang="ar-SA" sz="1400" dirty="0">
              <a:solidFill>
                <a:prstClr val="black"/>
              </a:solidFill>
              <a:latin typeface="Alexandria Light" pitchFamily="2" charset="-78"/>
              <a:cs typeface="Alexandria Light" pitchFamily="2" charset="-78"/>
            </a:endParaRP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lang="ar-SA" sz="1400" dirty="0">
                <a:solidFill>
                  <a:prstClr val="black"/>
                </a:solidFill>
                <a:latin typeface="Alexandria Light" pitchFamily="2" charset="-78"/>
                <a:ea typeface="Calibri" panose="020F0502020204030204" pitchFamily="34" charset="0"/>
                <a:cs typeface="Alexandria Light" pitchFamily="2" charset="-78"/>
              </a:rPr>
              <a:t>يشرح </a:t>
            </a:r>
            <a:r>
              <a:rPr lang="ar-SA" sz="1400" dirty="0">
                <a:effectLst/>
                <a:latin typeface="Alexandria Light" pitchFamily="2" charset="-78"/>
                <a:ea typeface="Calibri" panose="020F0502020204030204" pitchFamily="34" charset="0"/>
                <a:cs typeface="Alexandria Light" pitchFamily="2" charset="-78"/>
              </a:rPr>
              <a:t>خطوات تصميم الدروس الإلكترونية التفاعليّة.</a:t>
            </a:r>
          </a:p>
          <a:p>
            <a:pPr marL="285750" indent="-285750" algn="just" rtl="1">
              <a:lnSpc>
                <a:spcPts val="168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يدرك دور المعلم في تصميم الدروس الإلكترونية التفاعليّة.</a:t>
            </a:r>
          </a:p>
          <a:p>
            <a:pPr marL="285750" indent="-285750" algn="just" rtl="1">
              <a:lnSpc>
                <a:spcPts val="16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يبين </a:t>
            </a:r>
            <a:r>
              <a:rPr lang="ar-SY" sz="1400" dirty="0">
                <a:effectLst/>
                <a:latin typeface="Alexandria Light" pitchFamily="2" charset="-78"/>
                <a:ea typeface="Calibri" panose="020F0502020204030204" pitchFamily="34" charset="0"/>
                <a:cs typeface="Alexandria Light" pitchFamily="2" charset="-78"/>
              </a:rPr>
              <a:t>صفات الدرس التعليميّ الإلكترونيّ الفعال</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68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يبين الفوائد التربوية من استخدام الدروس الإلكترونية.</a:t>
            </a:r>
          </a:p>
          <a:p>
            <a:pPr marL="285750" indent="-285750" algn="just" rtl="1">
              <a:lnSpc>
                <a:spcPts val="168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يعدد </a:t>
            </a:r>
            <a:r>
              <a:rPr lang="ar-SY" sz="1400" dirty="0">
                <a:effectLst/>
                <a:latin typeface="Alexandria Light" pitchFamily="2" charset="-78"/>
                <a:ea typeface="Calibri" panose="020F0502020204030204" pitchFamily="34" charset="0"/>
                <a:cs typeface="Alexandria Light" pitchFamily="2" charset="-78"/>
              </a:rPr>
              <a:t>بعض البرامج </a:t>
            </a:r>
            <a:r>
              <a:rPr lang="ar-SA" sz="1400" dirty="0">
                <a:latin typeface="Alexandria Light" pitchFamily="2" charset="-78"/>
                <a:ea typeface="Calibri" panose="020F0502020204030204" pitchFamily="34" charset="0"/>
                <a:cs typeface="Alexandria Light" pitchFamily="2" charset="-78"/>
              </a:rPr>
              <a:t>الحاسوبية المستخدمة في  تصميم البيئات</a:t>
            </a:r>
            <a:r>
              <a:rPr lang="ar-SY" sz="1400" dirty="0">
                <a:effectLst/>
                <a:latin typeface="Alexandria Light" pitchFamily="2" charset="-78"/>
                <a:ea typeface="Calibri" panose="020F0502020204030204" pitchFamily="34" charset="0"/>
                <a:cs typeface="Alexandria Light" pitchFamily="2" charset="-78"/>
              </a:rPr>
              <a:t> التعليميّة التفاعليّة</a:t>
            </a:r>
            <a:r>
              <a:rPr lang="ar-SA" sz="1400" dirty="0">
                <a:latin typeface="Alexandria Light" pitchFamily="2" charset="-78"/>
                <a:ea typeface="Calibri" panose="020F0502020204030204" pitchFamily="34" charset="0"/>
                <a:cs typeface="Alexandria Light" pitchFamily="2" charset="-78"/>
              </a:rPr>
              <a:t>..</a:t>
            </a:r>
            <a:endParaRPr kumimoji="0" lang="ar-SA" sz="14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endParaRPr>
          </a:p>
          <a:p>
            <a:pPr marL="0" marR="0" lvl="0" indent="0" algn="r" defTabSz="914400" rtl="1" eaLnBrk="1" fontAlgn="auto" latinLnBrk="0" hangingPunct="1">
              <a:lnSpc>
                <a:spcPts val="2930"/>
              </a:lnSpc>
              <a:spcBef>
                <a:spcPts val="0"/>
              </a:spcBef>
              <a:spcAft>
                <a:spcPts val="2095"/>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8400;p58">
            <a:extLst>
              <a:ext uri="{FF2B5EF4-FFF2-40B4-BE49-F238E27FC236}">
                <a16:creationId xmlns:a16="http://schemas.microsoft.com/office/drawing/2014/main" id="{6A473FD2-1EFA-4919-A8AE-A9C08533D427}"/>
              </a:ext>
            </a:extLst>
          </p:cNvPr>
          <p:cNvSpPr/>
          <p:nvPr/>
        </p:nvSpPr>
        <p:spPr>
          <a:xfrm>
            <a:off x="1926368" y="469542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6639507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95BDE5A8-C2BF-0242-9DB9-39B2BFA8D91F}"/>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3165265" cy="5573488"/>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
        <p:nvSpPr>
          <p:cNvPr id="7" name="Parallelogram 7">
            <a:extLst>
              <a:ext uri="{FF2B5EF4-FFF2-40B4-BE49-F238E27FC236}">
                <a16:creationId xmlns:a16="http://schemas.microsoft.com/office/drawing/2014/main" id="{C3390AE5-0416-F9AB-5ECB-9DB2CF0CB100}"/>
              </a:ext>
            </a:extLst>
          </p:cNvPr>
          <p:cNvSpPr/>
          <p:nvPr/>
        </p:nvSpPr>
        <p:spPr>
          <a:xfrm rot="16200000" flipV="1">
            <a:off x="-2116103" y="1846297"/>
            <a:ext cx="809124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150642" y="4868911"/>
            <a:ext cx="5045916" cy="2341088"/>
          </a:xfrm>
        </p:spPr>
      </p:pic>
      <p:sp>
        <p:nvSpPr>
          <p:cNvPr id="6" name="Rectangle 5"/>
          <p:cNvSpPr/>
          <p:nvPr/>
        </p:nvSpPr>
        <p:spPr>
          <a:xfrm>
            <a:off x="-741536" y="369796"/>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009681" y="1167407"/>
            <a:ext cx="7684960" cy="5585568"/>
          </a:xfrm>
          <a:prstGeom prst="rect">
            <a:avLst/>
          </a:prstGeom>
          <a:noFill/>
        </p:spPr>
        <p:txBody>
          <a:bodyPr wrap="square">
            <a:spAutoFit/>
          </a:bodyPr>
          <a:lstStyle/>
          <a:p>
            <a:pPr lvl="0" algn="justLow" rtl="1">
              <a:lnSpc>
                <a:spcPct val="200000"/>
              </a:lnSpc>
              <a:spcBef>
                <a:spcPts val="600"/>
              </a:spcBef>
              <a:spcAft>
                <a:spcPts val="600"/>
              </a:spcAft>
              <a:tabLst>
                <a:tab pos="180975" algn="r"/>
                <a:tab pos="360680" algn="r"/>
              </a:tabLst>
            </a:pPr>
            <a:r>
              <a:rPr lang="ar-SA" sz="1600" dirty="0">
                <a:effectLst/>
                <a:latin typeface="Alexandria Light" pitchFamily="2" charset="-78"/>
                <a:ea typeface="Calibri" panose="020F0502020204030204" pitchFamily="34" charset="0"/>
                <a:cs typeface="Alexandria Light" pitchFamily="2" charset="-78"/>
              </a:rPr>
              <a:t>    تحدثنا في المحاضرة السابقة عن </a:t>
            </a:r>
            <a:r>
              <a:rPr lang="ar-SY" sz="1600" dirty="0">
                <a:effectLst/>
                <a:latin typeface="Alexandria Light" pitchFamily="2" charset="-78"/>
                <a:ea typeface="Calibri" panose="020F0502020204030204" pitchFamily="34" charset="0"/>
                <a:cs typeface="Alexandria Light" pitchFamily="2" charset="-78"/>
              </a:rPr>
              <a:t>تصميم التعليم</a:t>
            </a:r>
            <a:r>
              <a:rPr lang="en-US" sz="16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الذي ي</a:t>
            </a:r>
            <a:r>
              <a:rPr lang="ar-SY" sz="1600" dirty="0">
                <a:latin typeface="Alexandria Light" pitchFamily="2" charset="-78"/>
                <a:ea typeface="Calibri" panose="020F0502020204030204" pitchFamily="34" charset="0"/>
                <a:cs typeface="Alexandria Light" pitchFamily="2" charset="-78"/>
              </a:rPr>
              <a:t>ُعّد </a:t>
            </a:r>
            <a:r>
              <a:rPr lang="ar-SY" sz="1600" dirty="0">
                <a:effectLst/>
                <a:latin typeface="Alexandria Light" pitchFamily="2" charset="-78"/>
                <a:ea typeface="Calibri" panose="020F0502020204030204" pitchFamily="34" charset="0"/>
                <a:cs typeface="Alexandria Light" pitchFamily="2" charset="-78"/>
              </a:rPr>
              <a:t>جوهر ت</a:t>
            </a:r>
            <a:r>
              <a:rPr lang="ar-SA" sz="1600" dirty="0" err="1">
                <a:effectLst/>
                <a:latin typeface="Alexandria Light" pitchFamily="2" charset="-78"/>
                <a:ea typeface="Calibri" panose="020F0502020204030204" pitchFamily="34" charset="0"/>
                <a:cs typeface="Alexandria Light" pitchFamily="2" charset="-78"/>
              </a:rPr>
              <a:t>كنولوجيا</a:t>
            </a:r>
            <a:r>
              <a:rPr lang="ar-SA" sz="1600" dirty="0">
                <a:effectLst/>
                <a:latin typeface="Alexandria Light" pitchFamily="2" charset="-78"/>
                <a:ea typeface="Calibri" panose="020F0502020204030204" pitchFamily="34" charset="0"/>
                <a:cs typeface="Alexandria Light" pitchFamily="2" charset="-78"/>
              </a:rPr>
              <a:t> </a:t>
            </a:r>
            <a:r>
              <a:rPr lang="ar-SY" sz="1600" dirty="0">
                <a:effectLst/>
                <a:latin typeface="Alexandria Light" pitchFamily="2" charset="-78"/>
                <a:ea typeface="Calibri" panose="020F0502020204030204" pitchFamily="34" charset="0"/>
                <a:cs typeface="Alexandria Light" pitchFamily="2" charset="-78"/>
              </a:rPr>
              <a:t>التعليم؛</a:t>
            </a:r>
            <a:r>
              <a:rPr lang="ar-SA" sz="1600" dirty="0">
                <a:effectLst/>
                <a:latin typeface="Alexandria Light" pitchFamily="2" charset="-78"/>
                <a:ea typeface="Calibri" panose="020F0502020204030204" pitchFamily="34" charset="0"/>
                <a:cs typeface="Alexandria Light" pitchFamily="2" charset="-78"/>
              </a:rPr>
              <a:t> والذي </a:t>
            </a:r>
            <a:r>
              <a:rPr lang="ar-SY" sz="1600" dirty="0">
                <a:effectLst/>
                <a:latin typeface="Alexandria Light" pitchFamily="2" charset="-78"/>
                <a:ea typeface="Calibri" panose="020F0502020204030204" pitchFamily="34" charset="0"/>
                <a:cs typeface="Alexandria Light" pitchFamily="2" charset="-78"/>
              </a:rPr>
              <a:t>تعود أصوله إلى البحوث في ميادين علم النفس والتربية، </a:t>
            </a:r>
            <a:endParaRPr lang="ar-SA" sz="1600" dirty="0">
              <a:effectLst/>
              <a:latin typeface="Alexandria Light" pitchFamily="2" charset="-78"/>
              <a:ea typeface="Calibri" panose="020F0502020204030204" pitchFamily="34" charset="0"/>
              <a:cs typeface="Alexandria Light" pitchFamily="2" charset="-78"/>
            </a:endParaRPr>
          </a:p>
          <a:p>
            <a:pPr algn="just" rtl="1">
              <a:lnSpc>
                <a:spcPct val="200000"/>
              </a:lnSpc>
              <a:spcBef>
                <a:spcPts val="1200"/>
              </a:spcBef>
              <a:spcAft>
                <a:spcPts val="2000"/>
              </a:spcAft>
            </a:pPr>
            <a:r>
              <a:rPr lang="ar-SA" sz="1600" i="0" dirty="0">
                <a:solidFill>
                  <a:srgbClr val="000000"/>
                </a:solidFill>
                <a:effectLst/>
                <a:latin typeface="Alexandria Light" pitchFamily="2" charset="-78"/>
                <a:cs typeface="Alexandria Light" pitchFamily="2" charset="-78"/>
              </a:rPr>
              <a:t>فمفهوم التصميم التعليمي تطور نتيجة تأثره بنتائج الدراسات والبحوث لمدرستين كبيرتين من مدارس علم النفس هما المدرسة السلوكية والمدرسة المعرفية، وتأثره أيضاً بنتائج البحوث والدراسات في مجال تكنولوجيا التعليم، وكذلك ظهور التعليم المبرمج الذي كان له الأثر الأكبر في ظهور نماذج مختلفة لتصميم التعليم. ف</a:t>
            </a:r>
            <a:r>
              <a:rPr lang="ar-SY" sz="1600" dirty="0">
                <a:latin typeface="Alexandria Light" pitchFamily="2" charset="-78"/>
                <a:ea typeface="Calibri" panose="020F0502020204030204" pitchFamily="34" charset="0"/>
                <a:cs typeface="Alexandria Light" pitchFamily="2" charset="-78"/>
              </a:rPr>
              <a:t>التصميم التعليميّ علم يحاول بناء جسر يصل بين العلوم النظرية من جهة</a:t>
            </a:r>
            <a:r>
              <a:rPr lang="ar-SA" sz="1600" dirty="0">
                <a:latin typeface="Alexandria Light" pitchFamily="2" charset="-78"/>
                <a:ea typeface="Calibri" panose="020F0502020204030204" pitchFamily="34" charset="0"/>
                <a:cs typeface="Alexandria Light" pitchFamily="2" charset="-78"/>
              </a:rPr>
              <a:t>،</a:t>
            </a:r>
            <a:r>
              <a:rPr lang="ar-SY" sz="1600" dirty="0">
                <a:latin typeface="Alexandria Light" pitchFamily="2" charset="-78"/>
                <a:ea typeface="Calibri" panose="020F0502020204030204" pitchFamily="34" charset="0"/>
                <a:cs typeface="Alexandria Light" pitchFamily="2" charset="-78"/>
              </a:rPr>
              <a:t> والعلوم التطبيقية من جهة أخرى. </a:t>
            </a:r>
            <a:r>
              <a:rPr lang="ar-SA" sz="1600" dirty="0">
                <a:latin typeface="Alexandria Light" pitchFamily="2" charset="-78"/>
                <a:ea typeface="Calibri" panose="020F0502020204030204" pitchFamily="34" charset="0"/>
                <a:cs typeface="Alexandria Light" pitchFamily="2" charset="-78"/>
              </a:rPr>
              <a:t>وهو </a:t>
            </a:r>
            <a:r>
              <a:rPr lang="ar-SY" sz="1600" dirty="0">
                <a:latin typeface="Alexandria Light" pitchFamily="2" charset="-78"/>
                <a:ea typeface="Calibri" panose="020F0502020204030204" pitchFamily="34" charset="0"/>
                <a:cs typeface="Alexandria Light" pitchFamily="2" charset="-78"/>
              </a:rPr>
              <a:t>فرع من فروع المعرفة التي تهتم بالبحث في النظريات المتخصصة بإستراتيجيات</a:t>
            </a:r>
            <a:r>
              <a:rPr lang="ar-SA" sz="1600" dirty="0">
                <a:latin typeface="Alexandria Light" pitchFamily="2" charset="-78"/>
                <a:ea typeface="Calibri" panose="020F0502020204030204" pitchFamily="34" charset="0"/>
                <a:cs typeface="Alexandria Light" pitchFamily="2" charset="-78"/>
              </a:rPr>
              <a:t> </a:t>
            </a:r>
            <a:r>
              <a:rPr lang="ar-SY" sz="1600" dirty="0">
                <a:latin typeface="Alexandria Light" pitchFamily="2" charset="-78"/>
                <a:ea typeface="Calibri" panose="020F0502020204030204" pitchFamily="34" charset="0"/>
                <a:cs typeface="Alexandria Light" pitchFamily="2" charset="-78"/>
              </a:rPr>
              <a:t>التعليم وعملية التطوير والتنفيذ لهذه الإستراتيجيات.</a:t>
            </a:r>
            <a:endParaRPr lang="ar-SA" sz="1600" dirty="0">
              <a:latin typeface="Alexandria Light" pitchFamily="2" charset="-78"/>
              <a:ea typeface="Calibri" panose="020F0502020204030204" pitchFamily="34" charset="0"/>
              <a:cs typeface="Alexandria Light" pitchFamily="2" charset="-78"/>
            </a:endParaRPr>
          </a:p>
          <a:p>
            <a:pPr algn="just" rtl="1">
              <a:lnSpc>
                <a:spcPct val="200000"/>
              </a:lnSpc>
              <a:spcBef>
                <a:spcPts val="1200"/>
              </a:spcBef>
              <a:spcAft>
                <a:spcPts val="2000"/>
              </a:spcAft>
            </a:pPr>
            <a:r>
              <a:rPr lang="ar-SA" sz="1600" dirty="0">
                <a:latin typeface="Alexandria Light" pitchFamily="2" charset="-78"/>
                <a:ea typeface="Calibri" panose="020F0502020204030204" pitchFamily="34" charset="0"/>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p:txBody>
      </p:sp>
      <p:sp>
        <p:nvSpPr>
          <p:cNvPr id="41" name="TextBox 40"/>
          <p:cNvSpPr txBox="1"/>
          <p:nvPr/>
        </p:nvSpPr>
        <p:spPr>
          <a:xfrm>
            <a:off x="9598751" y="678829"/>
            <a:ext cx="1473480" cy="523220"/>
          </a:xfrm>
          <a:prstGeom prst="rect">
            <a:avLst/>
          </a:prstGeom>
          <a:noFill/>
        </p:spPr>
        <p:txBody>
          <a:bodyPr wrap="none" rtlCol="0">
            <a:spAutoFit/>
          </a:bodyPr>
          <a:lstStyle/>
          <a:p>
            <a:r>
              <a:rPr lang="ar-SA" sz="2800" b="1" dirty="0">
                <a:solidFill>
                  <a:srgbClr val="00B0F0"/>
                </a:solidFill>
                <a:latin typeface="Alexandria" pitchFamily="2" charset="-78"/>
                <a:cs typeface="Alexandria" pitchFamily="2" charset="-78"/>
              </a:rPr>
              <a:t>مقدمة</a:t>
            </a:r>
            <a:endParaRPr lang="en-US" sz="2800" b="1" dirty="0">
              <a:solidFill>
                <a:srgbClr val="00B0F0"/>
              </a:solidFill>
              <a:latin typeface="Alexandria" pitchFamily="2" charset="-78"/>
              <a:cs typeface="Alexandria" pitchFamily="2" charset="-78"/>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4052" y="-25444"/>
            <a:ext cx="2077040" cy="778165"/>
          </a:xfrm>
          <a:prstGeom prst="rect">
            <a:avLst/>
          </a:prstGeom>
        </p:spPr>
      </p:pic>
      <p:sp>
        <p:nvSpPr>
          <p:cNvPr id="2" name="مربع نص 2">
            <a:extLst>
              <a:ext uri="{FF2B5EF4-FFF2-40B4-BE49-F238E27FC236}">
                <a16:creationId xmlns:a16="http://schemas.microsoft.com/office/drawing/2014/main" id="{956B7EC0-D413-1B40-A9CB-25B252236F34}"/>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719453"/>
            <a:ext cx="8417320" cy="3154710"/>
          </a:xfrm>
          <a:prstGeom prst="rect">
            <a:avLst/>
          </a:prstGeom>
          <a:noFill/>
        </p:spPr>
        <p:txBody>
          <a:bodyPr wrap="square" rtlCol="0">
            <a:spAutoFit/>
          </a:bodyPr>
          <a:lstStyle/>
          <a:p>
            <a:pPr algn="justLow" rtl="1">
              <a:lnSpc>
                <a:spcPts val="2980"/>
              </a:lnSpc>
              <a:spcAft>
                <a:spcPts val="1800"/>
              </a:spcAft>
              <a:tabLst>
                <a:tab pos="180975" algn="r"/>
                <a:tab pos="360680" algn="r"/>
              </a:tabLst>
            </a:pPr>
            <a:r>
              <a:rPr lang="ar-SA" sz="1600" dirty="0">
                <a:effectLst/>
                <a:latin typeface="Alexandria Light" pitchFamily="2" charset="-78"/>
                <a:ea typeface="Calibri" panose="020F0502020204030204" pitchFamily="34" charset="0"/>
                <a:cs typeface="Alexandria Light" pitchFamily="2" charset="-78"/>
              </a:rPr>
              <a:t>     توجد</a:t>
            </a:r>
            <a:r>
              <a:rPr lang="ar-SA" sz="14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الكثير من </a:t>
            </a:r>
            <a:r>
              <a:rPr lang="ar-SA" sz="1600" dirty="0">
                <a:latin typeface="Alexandria Light" pitchFamily="2" charset="-78"/>
                <a:ea typeface="Calibri" panose="020F0502020204030204" pitchFamily="34" charset="0"/>
                <a:cs typeface="Alexandria Light" pitchFamily="2" charset="-78"/>
              </a:rPr>
              <a:t>نماذج التصميم التعليميّ</a:t>
            </a:r>
            <a:r>
              <a:rPr lang="ar-SA" sz="1600" dirty="0">
                <a:effectLst/>
                <a:latin typeface="Alexandria Light" pitchFamily="2" charset="-78"/>
                <a:ea typeface="Calibri" panose="020F0502020204030204" pitchFamily="34" charset="0"/>
                <a:cs typeface="Alexandria Light" pitchFamily="2" charset="-78"/>
              </a:rPr>
              <a:t> التي تناولت تصميم المواد والبرامج التعليميّة، ولكنها اختلفت تبعاً لمستوياتها من ناحية الشمول والعمق أو لطبيعة الأهداف ونواتج التعلّم المستهدفة، أو لمستوى إتقان تعلّمها، فمنها: البسيط أو المصغر على مستوى الوحدات التعليميّة أو الدروس، ومنها المركب أو المكبر على مستوى المقررات الدراسية ولا يصلح اختيار نموذج واحد لجميع المراحل التعليميّة والمواقف التدريسية، ولكن تُفاضلُ فيما بينها في ضوء طبيعة مدخلات النظام وما يُرجى تحقيقه من أهداف</a:t>
            </a:r>
            <a:r>
              <a:rPr lang="ar-SA" sz="1400" dirty="0">
                <a:latin typeface="Alexandria Light" pitchFamily="2" charset="-78"/>
                <a:ea typeface="Calibri" panose="020F0502020204030204" pitchFamily="34" charset="0"/>
                <a:cs typeface="Alexandria Light" pitchFamily="2" charset="-78"/>
              </a:rPr>
              <a:t>.</a:t>
            </a:r>
            <a:r>
              <a:rPr lang="ar-SA" sz="1400" dirty="0">
                <a:effectLst/>
                <a:latin typeface="Alexandria Light" pitchFamily="2" charset="-78"/>
                <a:ea typeface="Calibri" panose="020F0502020204030204" pitchFamily="34" charset="0"/>
                <a:cs typeface="Alexandria Light" pitchFamily="2" charset="-78"/>
              </a:rPr>
              <a:t>            </a:t>
            </a:r>
            <a:endParaRPr lang="en-US" sz="1400" dirty="0">
              <a:effectLst/>
              <a:latin typeface="Alexandria Light" pitchFamily="2" charset="-78"/>
              <a:ea typeface="Calibri" panose="020F0502020204030204" pitchFamily="34" charset="0"/>
              <a:cs typeface="Alexandria Light" pitchFamily="2" charset="-78"/>
            </a:endParaRPr>
          </a:p>
          <a:p>
            <a:endParaRPr lang="ar-SA" sz="1400" dirty="0">
              <a:solidFill>
                <a:srgbClr val="2D3956"/>
              </a:solidFill>
              <a:latin typeface="Alexandria Light" pitchFamily="2" charset="-78"/>
              <a:ea typeface="Calibri" panose="020F0502020204030204" pitchFamily="34" charset="0"/>
              <a:cs typeface="Alexandria Light" pitchFamily="2" charset="-78"/>
            </a:endParaRPr>
          </a:p>
          <a:p>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5" name="Google Shape;5357;p51">
            <a:extLst>
              <a:ext uri="{FF2B5EF4-FFF2-40B4-BE49-F238E27FC236}">
                <a16:creationId xmlns:a16="http://schemas.microsoft.com/office/drawing/2014/main" id="{047BD8C2-450D-4F45-A049-AC1A01A33D8A}"/>
              </a:ext>
            </a:extLst>
          </p:cNvPr>
          <p:cNvGrpSpPr/>
          <p:nvPr/>
        </p:nvGrpSpPr>
        <p:grpSpPr>
          <a:xfrm>
            <a:off x="2185014" y="4251960"/>
            <a:ext cx="786786" cy="702810"/>
            <a:chOff x="-48266125" y="1973375"/>
            <a:chExt cx="302450" cy="300125"/>
          </a:xfrm>
        </p:grpSpPr>
        <p:sp>
          <p:nvSpPr>
            <p:cNvPr id="16" name="Google Shape;5358;p51">
              <a:extLst>
                <a:ext uri="{FF2B5EF4-FFF2-40B4-BE49-F238E27FC236}">
                  <a16:creationId xmlns:a16="http://schemas.microsoft.com/office/drawing/2014/main" id="{27EDE038-288F-4B11-AC18-17EE783372BB}"/>
                </a:ext>
              </a:extLst>
            </p:cNvPr>
            <p:cNvSpPr/>
            <p:nvPr/>
          </p:nvSpPr>
          <p:spPr>
            <a:xfrm>
              <a:off x="-48212575" y="2045050"/>
              <a:ext cx="122900" cy="123700"/>
            </a:xfrm>
            <a:custGeom>
              <a:avLst/>
              <a:gdLst/>
              <a:ahLst/>
              <a:cxnLst/>
              <a:rect l="l" t="t" r="r" b="b"/>
              <a:pathLst>
                <a:path w="4916" h="4948" extrusionOk="0">
                  <a:moveTo>
                    <a:pt x="1765" y="662"/>
                  </a:moveTo>
                  <a:cubicBezTo>
                    <a:pt x="2237" y="662"/>
                    <a:pt x="2647" y="946"/>
                    <a:pt x="2741" y="1387"/>
                  </a:cubicBezTo>
                  <a:lnTo>
                    <a:pt x="1765" y="1387"/>
                  </a:lnTo>
                  <a:cubicBezTo>
                    <a:pt x="1576" y="1387"/>
                    <a:pt x="1418" y="1545"/>
                    <a:pt x="1418" y="1734"/>
                  </a:cubicBezTo>
                  <a:lnTo>
                    <a:pt x="1418" y="2710"/>
                  </a:lnTo>
                  <a:cubicBezTo>
                    <a:pt x="1009" y="2584"/>
                    <a:pt x="725" y="2206"/>
                    <a:pt x="725" y="1734"/>
                  </a:cubicBezTo>
                  <a:cubicBezTo>
                    <a:pt x="725" y="1135"/>
                    <a:pt x="1166" y="662"/>
                    <a:pt x="1765" y="662"/>
                  </a:cubicBezTo>
                  <a:close/>
                  <a:moveTo>
                    <a:pt x="2741" y="2080"/>
                  </a:moveTo>
                  <a:cubicBezTo>
                    <a:pt x="2647" y="2395"/>
                    <a:pt x="2395" y="2616"/>
                    <a:pt x="2111" y="2710"/>
                  </a:cubicBezTo>
                  <a:lnTo>
                    <a:pt x="2111" y="2080"/>
                  </a:lnTo>
                  <a:close/>
                  <a:moveTo>
                    <a:pt x="4254" y="2080"/>
                  </a:moveTo>
                  <a:lnTo>
                    <a:pt x="4254" y="4191"/>
                  </a:lnTo>
                  <a:lnTo>
                    <a:pt x="2143" y="4191"/>
                  </a:lnTo>
                  <a:lnTo>
                    <a:pt x="2143" y="3466"/>
                  </a:lnTo>
                  <a:cubicBezTo>
                    <a:pt x="2804" y="3309"/>
                    <a:pt x="3340" y="2805"/>
                    <a:pt x="3497" y="2080"/>
                  </a:cubicBezTo>
                  <a:close/>
                  <a:moveTo>
                    <a:pt x="1765" y="1"/>
                  </a:moveTo>
                  <a:cubicBezTo>
                    <a:pt x="788" y="1"/>
                    <a:pt x="0" y="788"/>
                    <a:pt x="0" y="1765"/>
                  </a:cubicBezTo>
                  <a:cubicBezTo>
                    <a:pt x="0" y="2616"/>
                    <a:pt x="599" y="3340"/>
                    <a:pt x="1418" y="3498"/>
                  </a:cubicBezTo>
                  <a:lnTo>
                    <a:pt x="1418" y="4601"/>
                  </a:lnTo>
                  <a:cubicBezTo>
                    <a:pt x="1418" y="4790"/>
                    <a:pt x="1576" y="4947"/>
                    <a:pt x="1765" y="4947"/>
                  </a:cubicBezTo>
                  <a:lnTo>
                    <a:pt x="4569" y="4947"/>
                  </a:lnTo>
                  <a:cubicBezTo>
                    <a:pt x="4758" y="4947"/>
                    <a:pt x="4915" y="4790"/>
                    <a:pt x="4915" y="4601"/>
                  </a:cubicBezTo>
                  <a:lnTo>
                    <a:pt x="4915" y="1797"/>
                  </a:lnTo>
                  <a:cubicBezTo>
                    <a:pt x="4915" y="1576"/>
                    <a:pt x="4758" y="1419"/>
                    <a:pt x="4600" y="1419"/>
                  </a:cubicBezTo>
                  <a:lnTo>
                    <a:pt x="3497" y="1419"/>
                  </a:lnTo>
                  <a:cubicBezTo>
                    <a:pt x="3340" y="631"/>
                    <a:pt x="2647"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359;p51">
              <a:extLst>
                <a:ext uri="{FF2B5EF4-FFF2-40B4-BE49-F238E27FC236}">
                  <a16:creationId xmlns:a16="http://schemas.microsoft.com/office/drawing/2014/main" id="{0AB52B94-E52B-43D6-80CA-753958619894}"/>
                </a:ext>
              </a:extLst>
            </p:cNvPr>
            <p:cNvSpPr/>
            <p:nvPr/>
          </p:nvSpPr>
          <p:spPr>
            <a:xfrm>
              <a:off x="-48266125" y="1973375"/>
              <a:ext cx="230000" cy="300125"/>
            </a:xfrm>
            <a:custGeom>
              <a:avLst/>
              <a:gdLst/>
              <a:ahLst/>
              <a:cxnLst/>
              <a:rect l="l" t="t" r="r" b="b"/>
              <a:pathLst>
                <a:path w="9200" h="12005" extrusionOk="0">
                  <a:moveTo>
                    <a:pt x="7057" y="1198"/>
                  </a:moveTo>
                  <a:lnTo>
                    <a:pt x="7971" y="2112"/>
                  </a:lnTo>
                  <a:lnTo>
                    <a:pt x="7057" y="2112"/>
                  </a:lnTo>
                  <a:lnTo>
                    <a:pt x="7057" y="1198"/>
                  </a:lnTo>
                  <a:close/>
                  <a:moveTo>
                    <a:pt x="6396" y="694"/>
                  </a:moveTo>
                  <a:lnTo>
                    <a:pt x="6396" y="2458"/>
                  </a:lnTo>
                  <a:cubicBezTo>
                    <a:pt x="6396" y="2679"/>
                    <a:pt x="6553" y="2836"/>
                    <a:pt x="6742" y="2836"/>
                  </a:cubicBezTo>
                  <a:lnTo>
                    <a:pt x="8506" y="2836"/>
                  </a:lnTo>
                  <a:lnTo>
                    <a:pt x="8506" y="11280"/>
                  </a:lnTo>
                  <a:lnTo>
                    <a:pt x="756" y="11280"/>
                  </a:lnTo>
                  <a:lnTo>
                    <a:pt x="756" y="694"/>
                  </a:lnTo>
                  <a:close/>
                  <a:moveTo>
                    <a:pt x="378" y="1"/>
                  </a:moveTo>
                  <a:cubicBezTo>
                    <a:pt x="158" y="1"/>
                    <a:pt x="0" y="158"/>
                    <a:pt x="0" y="347"/>
                  </a:cubicBezTo>
                  <a:lnTo>
                    <a:pt x="0" y="11658"/>
                  </a:lnTo>
                  <a:cubicBezTo>
                    <a:pt x="0" y="11847"/>
                    <a:pt x="158" y="12004"/>
                    <a:pt x="378" y="12004"/>
                  </a:cubicBezTo>
                  <a:lnTo>
                    <a:pt x="8790" y="12004"/>
                  </a:lnTo>
                  <a:cubicBezTo>
                    <a:pt x="8979" y="12004"/>
                    <a:pt x="9136" y="11847"/>
                    <a:pt x="9136" y="11658"/>
                  </a:cubicBezTo>
                  <a:lnTo>
                    <a:pt x="9136" y="2458"/>
                  </a:lnTo>
                  <a:cubicBezTo>
                    <a:pt x="9199" y="2395"/>
                    <a:pt x="9168" y="2301"/>
                    <a:pt x="9073" y="2238"/>
                  </a:cubicBezTo>
                  <a:lnTo>
                    <a:pt x="6931" y="95"/>
                  </a:lnTo>
                  <a:cubicBezTo>
                    <a:pt x="6868" y="32"/>
                    <a:pt x="6805" y="1"/>
                    <a:pt x="671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5360;p51">
              <a:extLst>
                <a:ext uri="{FF2B5EF4-FFF2-40B4-BE49-F238E27FC236}">
                  <a16:creationId xmlns:a16="http://schemas.microsoft.com/office/drawing/2014/main" id="{6706D541-16D1-40A7-B927-0F9AFAA24B52}"/>
                </a:ext>
              </a:extLst>
            </p:cNvPr>
            <p:cNvSpPr/>
            <p:nvPr/>
          </p:nvSpPr>
          <p:spPr>
            <a:xfrm>
              <a:off x="-48018025" y="1991500"/>
              <a:ext cx="54350" cy="282000"/>
            </a:xfrm>
            <a:custGeom>
              <a:avLst/>
              <a:gdLst/>
              <a:ahLst/>
              <a:cxnLst/>
              <a:rect l="l" t="t" r="r" b="b"/>
              <a:pathLst>
                <a:path w="2174" h="11280" extrusionOk="0">
                  <a:moveTo>
                    <a:pt x="1071" y="1481"/>
                  </a:moveTo>
                  <a:lnTo>
                    <a:pt x="1260" y="2111"/>
                  </a:lnTo>
                  <a:lnTo>
                    <a:pt x="851" y="2111"/>
                  </a:lnTo>
                  <a:lnTo>
                    <a:pt x="1071" y="1481"/>
                  </a:lnTo>
                  <a:close/>
                  <a:moveTo>
                    <a:pt x="1418" y="2836"/>
                  </a:moveTo>
                  <a:lnTo>
                    <a:pt x="1418" y="7247"/>
                  </a:lnTo>
                  <a:lnTo>
                    <a:pt x="725" y="7247"/>
                  </a:lnTo>
                  <a:lnTo>
                    <a:pt x="725" y="2836"/>
                  </a:lnTo>
                  <a:close/>
                  <a:moveTo>
                    <a:pt x="1418" y="7971"/>
                  </a:moveTo>
                  <a:lnTo>
                    <a:pt x="1418" y="8664"/>
                  </a:lnTo>
                  <a:lnTo>
                    <a:pt x="725" y="8664"/>
                  </a:lnTo>
                  <a:lnTo>
                    <a:pt x="725" y="7971"/>
                  </a:lnTo>
                  <a:close/>
                  <a:moveTo>
                    <a:pt x="1449" y="9357"/>
                  </a:moveTo>
                  <a:lnTo>
                    <a:pt x="1449" y="10208"/>
                  </a:lnTo>
                  <a:cubicBezTo>
                    <a:pt x="1418" y="10397"/>
                    <a:pt x="1260" y="10555"/>
                    <a:pt x="1071" y="10555"/>
                  </a:cubicBezTo>
                  <a:cubicBezTo>
                    <a:pt x="882" y="10555"/>
                    <a:pt x="725" y="10397"/>
                    <a:pt x="725" y="10208"/>
                  </a:cubicBezTo>
                  <a:lnTo>
                    <a:pt x="725" y="9357"/>
                  </a:lnTo>
                  <a:close/>
                  <a:moveTo>
                    <a:pt x="1071" y="0"/>
                  </a:moveTo>
                  <a:cubicBezTo>
                    <a:pt x="945" y="0"/>
                    <a:pt x="788" y="95"/>
                    <a:pt x="756" y="253"/>
                  </a:cubicBezTo>
                  <a:cubicBezTo>
                    <a:pt x="0" y="2489"/>
                    <a:pt x="63" y="2363"/>
                    <a:pt x="63" y="2458"/>
                  </a:cubicBezTo>
                  <a:lnTo>
                    <a:pt x="63" y="10208"/>
                  </a:lnTo>
                  <a:cubicBezTo>
                    <a:pt x="63" y="10807"/>
                    <a:pt x="536" y="11279"/>
                    <a:pt x="1103" y="11279"/>
                  </a:cubicBezTo>
                  <a:cubicBezTo>
                    <a:pt x="1701" y="11279"/>
                    <a:pt x="2174" y="10807"/>
                    <a:pt x="2174" y="10208"/>
                  </a:cubicBezTo>
                  <a:lnTo>
                    <a:pt x="2111" y="2458"/>
                  </a:lnTo>
                  <a:lnTo>
                    <a:pt x="2111" y="2458"/>
                  </a:lnTo>
                  <a:cubicBezTo>
                    <a:pt x="2121" y="2468"/>
                    <a:pt x="2128" y="2472"/>
                    <a:pt x="2132" y="2472"/>
                  </a:cubicBezTo>
                  <a:cubicBezTo>
                    <a:pt x="2139" y="2472"/>
                    <a:pt x="2132" y="2458"/>
                    <a:pt x="2111" y="2458"/>
                  </a:cubicBezTo>
                  <a:lnTo>
                    <a:pt x="2111" y="2458"/>
                  </a:lnTo>
                  <a:lnTo>
                    <a:pt x="2111" y="2458"/>
                  </a:lnTo>
                  <a:cubicBezTo>
                    <a:pt x="2111" y="2363"/>
                    <a:pt x="2142" y="2584"/>
                    <a:pt x="1386" y="253"/>
                  </a:cubicBezTo>
                  <a:cubicBezTo>
                    <a:pt x="1355" y="95"/>
                    <a:pt x="1197"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361;p51">
              <a:extLst>
                <a:ext uri="{FF2B5EF4-FFF2-40B4-BE49-F238E27FC236}">
                  <a16:creationId xmlns:a16="http://schemas.microsoft.com/office/drawing/2014/main" id="{300DDCE7-D43B-4E1E-840B-5DCBC0591B80}"/>
                </a:ext>
              </a:extLst>
            </p:cNvPr>
            <p:cNvSpPr/>
            <p:nvPr/>
          </p:nvSpPr>
          <p:spPr>
            <a:xfrm>
              <a:off x="-48211800" y="2221475"/>
              <a:ext cx="122900" cy="17350"/>
            </a:xfrm>
            <a:custGeom>
              <a:avLst/>
              <a:gdLst/>
              <a:ahLst/>
              <a:cxnLst/>
              <a:rect l="l" t="t" r="r" b="b"/>
              <a:pathLst>
                <a:path w="4916" h="694" extrusionOk="0">
                  <a:moveTo>
                    <a:pt x="347" y="1"/>
                  </a:moveTo>
                  <a:cubicBezTo>
                    <a:pt x="158" y="1"/>
                    <a:pt x="1" y="158"/>
                    <a:pt x="1" y="347"/>
                  </a:cubicBezTo>
                  <a:cubicBezTo>
                    <a:pt x="1" y="536"/>
                    <a:pt x="158" y="694"/>
                    <a:pt x="347" y="694"/>
                  </a:cubicBezTo>
                  <a:lnTo>
                    <a:pt x="4569" y="694"/>
                  </a:lnTo>
                  <a:cubicBezTo>
                    <a:pt x="4758" y="694"/>
                    <a:pt x="4916" y="536"/>
                    <a:pt x="4916" y="347"/>
                  </a:cubicBezTo>
                  <a:cubicBezTo>
                    <a:pt x="4884" y="158"/>
                    <a:pt x="4727" y="1"/>
                    <a:pt x="456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5362;p51">
              <a:extLst>
                <a:ext uri="{FF2B5EF4-FFF2-40B4-BE49-F238E27FC236}">
                  <a16:creationId xmlns:a16="http://schemas.microsoft.com/office/drawing/2014/main" id="{4ED4F62E-0DD9-4E02-A143-9AF6D2C37C3E}"/>
                </a:ext>
              </a:extLst>
            </p:cNvPr>
            <p:cNvSpPr/>
            <p:nvPr/>
          </p:nvSpPr>
          <p:spPr>
            <a:xfrm>
              <a:off x="-48211800" y="2185250"/>
              <a:ext cx="87450" cy="18150"/>
            </a:xfrm>
            <a:custGeom>
              <a:avLst/>
              <a:gdLst/>
              <a:ahLst/>
              <a:cxnLst/>
              <a:rect l="l" t="t" r="r" b="b"/>
              <a:pathLst>
                <a:path w="3498" h="726" extrusionOk="0">
                  <a:moveTo>
                    <a:pt x="347" y="1"/>
                  </a:moveTo>
                  <a:cubicBezTo>
                    <a:pt x="158" y="1"/>
                    <a:pt x="1" y="158"/>
                    <a:pt x="1" y="379"/>
                  </a:cubicBezTo>
                  <a:cubicBezTo>
                    <a:pt x="1" y="568"/>
                    <a:pt x="158" y="725"/>
                    <a:pt x="347" y="725"/>
                  </a:cubicBezTo>
                  <a:lnTo>
                    <a:pt x="3151" y="725"/>
                  </a:lnTo>
                  <a:cubicBezTo>
                    <a:pt x="3372" y="725"/>
                    <a:pt x="3498" y="568"/>
                    <a:pt x="3498" y="379"/>
                  </a:cubicBezTo>
                  <a:cubicBezTo>
                    <a:pt x="3498" y="158"/>
                    <a:pt x="3372" y="1"/>
                    <a:pt x="31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5363;p51">
              <a:extLst>
                <a:ext uri="{FF2B5EF4-FFF2-40B4-BE49-F238E27FC236}">
                  <a16:creationId xmlns:a16="http://schemas.microsoft.com/office/drawing/2014/main" id="{09BD0284-CE85-466B-A95D-E0769EE9F535}"/>
                </a:ext>
              </a:extLst>
            </p:cNvPr>
            <p:cNvSpPr/>
            <p:nvPr/>
          </p:nvSpPr>
          <p:spPr>
            <a:xfrm>
              <a:off x="-48106250" y="2185250"/>
              <a:ext cx="17350" cy="18150"/>
            </a:xfrm>
            <a:custGeom>
              <a:avLst/>
              <a:gdLst/>
              <a:ahLst/>
              <a:cxnLst/>
              <a:rect l="l" t="t" r="r" b="b"/>
              <a:pathLst>
                <a:path w="694" h="726" extrusionOk="0">
                  <a:moveTo>
                    <a:pt x="347" y="1"/>
                  </a:moveTo>
                  <a:cubicBezTo>
                    <a:pt x="158" y="1"/>
                    <a:pt x="1" y="190"/>
                    <a:pt x="1" y="379"/>
                  </a:cubicBezTo>
                  <a:cubicBezTo>
                    <a:pt x="1" y="568"/>
                    <a:pt x="158" y="725"/>
                    <a:pt x="347" y="725"/>
                  </a:cubicBezTo>
                  <a:cubicBezTo>
                    <a:pt x="536" y="725"/>
                    <a:pt x="694" y="568"/>
                    <a:pt x="694" y="379"/>
                  </a:cubicBezTo>
                  <a:cubicBezTo>
                    <a:pt x="694" y="190"/>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pSp>
      <p:sp>
        <p:nvSpPr>
          <p:cNvPr id="3" name="مربع نص 2">
            <a:extLst>
              <a:ext uri="{FF2B5EF4-FFF2-40B4-BE49-F238E27FC236}">
                <a16:creationId xmlns:a16="http://schemas.microsoft.com/office/drawing/2014/main" id="{8AFDCD33-0358-0BF2-3F3C-C1EE99757204}"/>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4694417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172490"/>
            <a:ext cx="10812720" cy="49817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855521" y="1172490"/>
            <a:ext cx="6525211" cy="4944367"/>
          </a:xfrm>
          <a:prstGeom prst="rect">
            <a:avLst/>
          </a:prstGeom>
          <a:noFill/>
        </p:spPr>
        <p:txBody>
          <a:bodyPr wrap="square" rtlCol="0">
            <a:spAutoFit/>
          </a:bodyPr>
          <a:lstStyle/>
          <a:p>
            <a:pPr marL="0" marR="0" algn="justLow" rtl="1">
              <a:lnSpc>
                <a:spcPct val="200000"/>
              </a:lnSpc>
              <a:spcBef>
                <a:spcPts val="600"/>
              </a:spcBef>
              <a:spcAft>
                <a:spcPts val="1200"/>
              </a:spcAft>
            </a:pPr>
            <a:r>
              <a:rPr lang="ar-SA" sz="1600" dirty="0">
                <a:solidFill>
                  <a:srgbClr val="C00000"/>
                </a:solidFill>
                <a:latin typeface="Alexandria Light" pitchFamily="2" charset="-78"/>
                <a:ea typeface="Calibri" panose="020F0502020204030204" pitchFamily="34" charset="0"/>
                <a:cs typeface="Alexandria Light" pitchFamily="2" charset="-78"/>
              </a:rPr>
              <a:t>و تطبيقات جوجل أحد التطبيقات التي توفر </a:t>
            </a:r>
            <a:r>
              <a:rPr lang="ar-SA" sz="1600" dirty="0">
                <a:latin typeface="Alexandria Light" pitchFamily="2" charset="-78"/>
                <a:ea typeface="Calibri" panose="020F0502020204030204" pitchFamily="34" charset="0"/>
                <a:cs typeface="Alexandria Light" pitchFamily="2" charset="-78"/>
              </a:rPr>
              <a:t>إمكانية </a:t>
            </a:r>
            <a:r>
              <a:rPr lang="ar-SA" sz="1600" dirty="0">
                <a:solidFill>
                  <a:srgbClr val="C00000"/>
                </a:solidFill>
                <a:latin typeface="Alexandria Light" pitchFamily="2" charset="-78"/>
                <a:ea typeface="Calibri" panose="020F0502020204030204" pitchFamily="34" charset="0"/>
                <a:cs typeface="Alexandria Light" pitchFamily="2" charset="-78"/>
              </a:rPr>
              <a:t>مشاركة الملفات </a:t>
            </a:r>
            <a:r>
              <a:rPr lang="ar-SA" sz="1600" dirty="0">
                <a:latin typeface="Alexandria Light" pitchFamily="2" charset="-78"/>
                <a:ea typeface="Calibri" panose="020F0502020204030204" pitchFamily="34" charset="0"/>
                <a:cs typeface="Alexandria Light" pitchFamily="2" charset="-78"/>
              </a:rPr>
              <a:t>والوثائق مع الزملاء </a:t>
            </a:r>
            <a:r>
              <a:rPr lang="ar-SA" sz="1600" dirty="0">
                <a:solidFill>
                  <a:srgbClr val="C00000"/>
                </a:solidFill>
                <a:latin typeface="Alexandria Light" pitchFamily="2" charset="-78"/>
                <a:ea typeface="Calibri" panose="020F0502020204030204" pitchFamily="34" charset="0"/>
                <a:cs typeface="Alexandria Light" pitchFamily="2" charset="-78"/>
              </a:rPr>
              <a:t>ومتابعة التعديلات </a:t>
            </a:r>
            <a:r>
              <a:rPr lang="ar-SA" sz="1600" dirty="0">
                <a:latin typeface="Alexandria Light" pitchFamily="2" charset="-78"/>
                <a:ea typeface="Calibri" panose="020F0502020204030204" pitchFamily="34" charset="0"/>
                <a:cs typeface="Alexandria Light" pitchFamily="2" charset="-78"/>
              </a:rPr>
              <a:t>التي يقوم بها كل مستخدم في الوقت الحقيقي ويمكن استخدام هذه الخاصية في المتابعة المنزلية للطلاب وذلك بتوجيه مساعدتهم على إنجاز واجباتهم المدرسية كما يمكن للزملاء في العمل استغلالها في التعلم التعاوني على مشروع أو بحث مشترك دون الحاجة إلى اللقاء المباشر </a:t>
            </a:r>
            <a:r>
              <a:rPr lang="ar-SA" sz="1600" dirty="0">
                <a:solidFill>
                  <a:srgbClr val="C00000"/>
                </a:solidFill>
                <a:latin typeface="Alexandria Light" pitchFamily="2" charset="-78"/>
                <a:ea typeface="Calibri" panose="020F0502020204030204" pitchFamily="34" charset="0"/>
                <a:cs typeface="Alexandria Light" pitchFamily="2" charset="-78"/>
              </a:rPr>
              <a:t>وتصميم بيئة تعلم إلكترونية </a:t>
            </a:r>
            <a:r>
              <a:rPr lang="ar-SA" sz="1600" dirty="0">
                <a:latin typeface="Alexandria Light" pitchFamily="2" charset="-78"/>
                <a:ea typeface="Calibri" panose="020F0502020204030204" pitchFamily="34" charset="0"/>
                <a:cs typeface="Alexandria Light" pitchFamily="2" charset="-78"/>
              </a:rPr>
              <a:t>في إعداد الدروس التفاعلية له أهمية كبيرة فقد أثبتت الدراسات فاعلية استخدامها وذلك إذا أحسن تصميمها وإنتاجها بطريقة جيدة تراعي المتغيرات والعوامل التكنولوجية الحديثة بحيث تكون أكثر فاعلية واقتصادا على عملية التعلم لما لها من أهمية بالغة في تحقيق التعليم الإيجابي للطلاب.</a:t>
            </a:r>
            <a:endParaRPr lang="ar-SA"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صورة 10">
            <a:extLst>
              <a:ext uri="{FF2B5EF4-FFF2-40B4-BE49-F238E27FC236}">
                <a16:creationId xmlns:a16="http://schemas.microsoft.com/office/drawing/2014/main" id="{7D4405E3-42B9-4486-AD93-D7B8D7F97F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5031" y="2184644"/>
            <a:ext cx="3669712" cy="3270238"/>
          </a:xfrm>
          <a:prstGeom prst="rect">
            <a:avLst/>
          </a:prstGeom>
          <a:ln>
            <a:noFill/>
          </a:ln>
          <a:effectLst/>
        </p:spPr>
      </p:pic>
    </p:spTree>
    <p:extLst>
      <p:ext uri="{BB962C8B-B14F-4D97-AF65-F5344CB8AC3E}">
        <p14:creationId xmlns:p14="http://schemas.microsoft.com/office/powerpoint/2010/main" val="3155375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280084" y="8768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صورة 10">
            <a:extLst>
              <a:ext uri="{FF2B5EF4-FFF2-40B4-BE49-F238E27FC236}">
                <a16:creationId xmlns:a16="http://schemas.microsoft.com/office/drawing/2014/main" id="{7D4405E3-42B9-4486-AD93-D7B8D7F97F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49075" y="1017322"/>
            <a:ext cx="1266474" cy="903095"/>
          </a:xfrm>
          <a:prstGeom prst="rect">
            <a:avLst/>
          </a:prstGeom>
          <a:ln>
            <a:noFill/>
          </a:ln>
          <a:effectLst/>
        </p:spPr>
      </p:pic>
      <p:sp>
        <p:nvSpPr>
          <p:cNvPr id="48" name="TextBox 47"/>
          <p:cNvSpPr txBox="1"/>
          <p:nvPr/>
        </p:nvSpPr>
        <p:spPr>
          <a:xfrm>
            <a:off x="1110342" y="1918368"/>
            <a:ext cx="10160000" cy="3436262"/>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justLow" rtl="1">
              <a:lnSpc>
                <a:spcPct val="200000"/>
              </a:lnSpc>
              <a:spcBef>
                <a:spcPts val="600"/>
              </a:spcBef>
              <a:spcAft>
                <a:spcPts val="1200"/>
              </a:spcAft>
            </a:pPr>
            <a:r>
              <a:rPr lang="ar-SA" sz="1600" dirty="0">
                <a:effectLst/>
                <a:latin typeface="Alexandria Light" pitchFamily="2" charset="-78"/>
                <a:ea typeface="Calibri" panose="020F0502020204030204" pitchFamily="34" charset="0"/>
                <a:cs typeface="Alexandria Light" pitchFamily="2" charset="-78"/>
              </a:rPr>
              <a:t>هي بيئة يتعلم الطلاب من خلالها في أي مكان متصل بالإنترنت دون قيود لزمان أو مكان أو وقت معين تسمح بالتفاعل والتعاون والتواصل بين الطلاب وبعضهم البعض وبين الطلاب والمعلم في أي وقت عبر الحوسبة السحابية.</a:t>
            </a:r>
          </a:p>
          <a:p>
            <a:pPr marR="0" algn="justLow" rtl="1">
              <a:lnSpc>
                <a:spcPct val="200000"/>
              </a:lnSpc>
              <a:spcBef>
                <a:spcPts val="600"/>
              </a:spcBef>
              <a:spcAft>
                <a:spcPts val="1200"/>
              </a:spcAft>
            </a:pPr>
            <a:r>
              <a:rPr lang="ar-SA" sz="1600" dirty="0">
                <a:effectLst/>
                <a:latin typeface="Alexandria Light" pitchFamily="2" charset="-78"/>
                <a:ea typeface="Calibri" panose="020F0502020204030204" pitchFamily="34" charset="0"/>
                <a:cs typeface="Alexandria Light" pitchFamily="2" charset="-78"/>
              </a:rPr>
              <a:t>كما تعرف بأنها الحيز الذي يشمل أدوات تعلم إلكترونية تمكن الطالب من التفاعل معها، ويجد فيها كل ما يريد من احتياجات تعليمية مرتبطة بالمقرر الدراسي وتحقيق الأهداف التعليمية. </a:t>
            </a:r>
          </a:p>
          <a:p>
            <a:pPr marR="0" algn="justLow" rtl="1">
              <a:lnSpc>
                <a:spcPct val="200000"/>
              </a:lnSpc>
              <a:spcBef>
                <a:spcPts val="600"/>
              </a:spcBef>
              <a:spcAft>
                <a:spcPts val="1200"/>
              </a:spcAft>
            </a:pPr>
            <a:r>
              <a:rPr lang="ar-SA" sz="1600" dirty="0">
                <a:effectLst/>
                <a:latin typeface="Alexandria Light" pitchFamily="2" charset="-78"/>
                <a:ea typeface="Calibri" panose="020F0502020204030204" pitchFamily="34" charset="0"/>
                <a:cs typeface="Alexandria Light" pitchFamily="2" charset="-78"/>
              </a:rPr>
              <a:t>وهي عبارة عن مزيج من الموارد والخدمات بطريقة منظمة عبر مجموعة من التقنيات والمواقع المستخدمة من قبل المستخدم، بحيث يتم تبادل الخدمات والموارد بين المعلم والمتعلمين مع المشاركة والتعاون بينهم.</a:t>
            </a:r>
          </a:p>
        </p:txBody>
      </p:sp>
      <p:sp>
        <p:nvSpPr>
          <p:cNvPr id="3" name="مربع نص 2">
            <a:extLst>
              <a:ext uri="{FF2B5EF4-FFF2-40B4-BE49-F238E27FC236}">
                <a16:creationId xmlns:a16="http://schemas.microsoft.com/office/drawing/2014/main" id="{73C4811C-F747-07CF-F069-3B7ABE83F888}"/>
              </a:ext>
            </a:extLst>
          </p:cNvPr>
          <p:cNvSpPr txBox="1"/>
          <p:nvPr/>
        </p:nvSpPr>
        <p:spPr>
          <a:xfrm>
            <a:off x="2692736" y="1017456"/>
            <a:ext cx="4793109" cy="428322"/>
          </a:xfrm>
          <a:prstGeom prst="rect">
            <a:avLst/>
          </a:prstGeom>
          <a:noFill/>
        </p:spPr>
        <p:txBody>
          <a:bodyPr wrap="square">
            <a:spAutoFit/>
          </a:bodyPr>
          <a:lstStyle/>
          <a:p>
            <a:pPr marL="0" marR="0" algn="justLow" rtl="1">
              <a:lnSpc>
                <a:spcPts val="2920"/>
              </a:lnSpc>
              <a:spcBef>
                <a:spcPts val="600"/>
              </a:spcBef>
              <a:spcAft>
                <a:spcPts val="1200"/>
              </a:spcAft>
            </a:pPr>
            <a:r>
              <a:rPr lang="ar-SA" sz="1800" b="1" dirty="0">
                <a:solidFill>
                  <a:schemeClr val="accent5">
                    <a:lumMod val="75000"/>
                  </a:schemeClr>
                </a:solidFill>
                <a:latin typeface="Alexandria Light" pitchFamily="2" charset="-78"/>
                <a:ea typeface="Calibri" panose="020F0502020204030204" pitchFamily="34" charset="0"/>
                <a:cs typeface="Alexandria Light" pitchFamily="2" charset="-78"/>
              </a:rPr>
              <a:t>مفهوم بيئات التعلم الإلكترونية: </a:t>
            </a:r>
          </a:p>
        </p:txBody>
      </p:sp>
    </p:spTree>
    <p:extLst>
      <p:ext uri="{BB962C8B-B14F-4D97-AF65-F5344CB8AC3E}">
        <p14:creationId xmlns:p14="http://schemas.microsoft.com/office/powerpoint/2010/main" val="3938743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248229"/>
            <a:ext cx="10812720" cy="4905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89878" y="4444165"/>
            <a:ext cx="1617773" cy="1543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5531919" y="1864832"/>
            <a:ext cx="5717773" cy="1627369"/>
          </a:xfrm>
          <a:prstGeom prst="rect">
            <a:avLst/>
          </a:prstGeom>
          <a:noFill/>
        </p:spPr>
        <p:txBody>
          <a:bodyPr wrap="square" rtlCol="0">
            <a:spAutoFit/>
          </a:bodyPr>
          <a:lstStyle/>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r>
              <a:rPr lang="ar-SA" sz="1600" b="1" dirty="0">
                <a:latin typeface="Calibri" panose="020F0502020204030204" pitchFamily="34" charset="0"/>
                <a:ea typeface="Calibri" panose="020F0502020204030204" pitchFamily="34" charset="0"/>
                <a:cs typeface="Alexandria" pitchFamily="2" charset="-78"/>
              </a:rPr>
              <a:t> </a:t>
            </a:r>
            <a:endParaRPr lang="ar-SA"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 name="صورة 13">
            <a:extLst>
              <a:ext uri="{FF2B5EF4-FFF2-40B4-BE49-F238E27FC236}">
                <a16:creationId xmlns:a16="http://schemas.microsoft.com/office/drawing/2014/main" id="{E2980F9E-83D3-423F-98C7-E4CA79A976B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3249" y="4579257"/>
            <a:ext cx="2314819" cy="1543726"/>
          </a:xfrm>
          <a:prstGeom prst="rect">
            <a:avLst/>
          </a:prstGeom>
          <a:ln>
            <a:noFill/>
          </a:ln>
          <a:effectLst>
            <a:outerShdw blurRad="292100" dist="139700" dir="2700000" algn="tl" rotWithShape="0">
              <a:srgbClr val="333333">
                <a:alpha val="65000"/>
              </a:srgbClr>
            </a:outerShdw>
          </a:effectLst>
        </p:spPr>
      </p:pic>
      <p:sp>
        <p:nvSpPr>
          <p:cNvPr id="16" name="TextBox 10">
            <a:extLst>
              <a:ext uri="{FF2B5EF4-FFF2-40B4-BE49-F238E27FC236}">
                <a16:creationId xmlns:a16="http://schemas.microsoft.com/office/drawing/2014/main" id="{A5253631-EB59-4D76-A2B6-0882F50A3652}"/>
              </a:ext>
            </a:extLst>
          </p:cNvPr>
          <p:cNvSpPr txBox="1"/>
          <p:nvPr/>
        </p:nvSpPr>
        <p:spPr>
          <a:xfrm>
            <a:off x="1407888" y="1499437"/>
            <a:ext cx="9768148" cy="3813865"/>
          </a:xfrm>
          <a:prstGeom prst="rect">
            <a:avLst/>
          </a:prstGeom>
          <a:noFill/>
          <a:ln>
            <a:noFill/>
          </a:ln>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algn="ctr" rtl="1">
              <a:lnSpc>
                <a:spcPts val="2920"/>
              </a:lnSpc>
              <a:spcBef>
                <a:spcPts val="600"/>
              </a:spcBef>
              <a:spcAft>
                <a:spcPts val="1200"/>
              </a:spcAft>
            </a:pPr>
            <a:r>
              <a:rPr lang="ar-SA" b="1" dirty="0">
                <a:solidFill>
                  <a:schemeClr val="accent1"/>
                </a:solidFill>
                <a:effectLst/>
                <a:latin typeface="Alexandria Light" pitchFamily="2" charset="-78"/>
                <a:ea typeface="Calibri" panose="020F0502020204030204" pitchFamily="34" charset="0"/>
                <a:cs typeface="Alexandria Light" pitchFamily="2" charset="-78"/>
              </a:rPr>
              <a:t>مكونات بيئات التعلم الإلكتروني :</a:t>
            </a:r>
          </a:p>
          <a:p>
            <a:pPr marL="0" marR="0" algn="justLow" rtl="1">
              <a:lnSpc>
                <a:spcPts val="2920"/>
              </a:lnSpc>
              <a:spcBef>
                <a:spcPts val="600"/>
              </a:spcBef>
              <a:spcAft>
                <a:spcPts val="1200"/>
              </a:spcAft>
            </a:pPr>
            <a:r>
              <a:rPr lang="ar-SA" dirty="0">
                <a:solidFill>
                  <a:schemeClr val="tx1"/>
                </a:solidFill>
                <a:effectLst/>
                <a:latin typeface="Alexandria Light" pitchFamily="2" charset="-78"/>
                <a:ea typeface="Calibri" panose="020F0502020204030204" pitchFamily="34" charset="0"/>
                <a:cs typeface="Alexandria Light" pitchFamily="2" charset="-78"/>
              </a:rPr>
              <a:t> </a:t>
            </a:r>
            <a:r>
              <a:rPr lang="ar-SA" dirty="0">
                <a:solidFill>
                  <a:srgbClr val="C00000"/>
                </a:solidFill>
                <a:effectLst/>
                <a:latin typeface="Alexandria Light" pitchFamily="2" charset="-78"/>
                <a:ea typeface="Calibri" panose="020F0502020204030204" pitchFamily="34" charset="0"/>
                <a:cs typeface="Alexandria Light" pitchFamily="2" charset="-78"/>
              </a:rPr>
              <a:t>تعتبر بيئات التعلم الإلكتروني بيئات تفاعلية، وتتكون من عدة عناصر تشترك جميعًا في تحقيق الأهداف التعليمية</a:t>
            </a:r>
            <a:r>
              <a:rPr lang="ar-SA" dirty="0">
                <a:solidFill>
                  <a:schemeClr val="tx1"/>
                </a:solidFill>
                <a:effectLst/>
                <a:latin typeface="Alexandria Light" pitchFamily="2" charset="-78"/>
                <a:ea typeface="Calibri" panose="020F0502020204030204" pitchFamily="34" charset="0"/>
                <a:cs typeface="Alexandria Light" pitchFamily="2" charset="-78"/>
              </a:rPr>
              <a:t>، وتتكون بيئات التعلم الإلكترونية مما يلي </a:t>
            </a:r>
            <a:endParaRPr lang="ar-SA" dirty="0">
              <a:solidFill>
                <a:schemeClr val="tx1"/>
              </a:solidFill>
              <a:latin typeface="Alexandria Light" pitchFamily="2" charset="-78"/>
              <a:ea typeface="Calibri" panose="020F0502020204030204" pitchFamily="34" charset="0"/>
              <a:cs typeface="Alexandria Light" pitchFamily="2" charset="-78"/>
            </a:endParaRPr>
          </a:p>
          <a:p>
            <a:pPr marL="0" marR="0" algn="justLow" rtl="1">
              <a:lnSpc>
                <a:spcPts val="2920"/>
              </a:lnSpc>
              <a:spcBef>
                <a:spcPts val="600"/>
              </a:spcBef>
              <a:spcAft>
                <a:spcPts val="1200"/>
              </a:spcAft>
            </a:pPr>
            <a:r>
              <a:rPr lang="ar-SA" dirty="0">
                <a:solidFill>
                  <a:schemeClr val="tx1"/>
                </a:solidFill>
                <a:effectLst/>
                <a:latin typeface="Alexandria Light" pitchFamily="2" charset="-78"/>
                <a:ea typeface="Calibri" panose="020F0502020204030204" pitchFamily="34" charset="0"/>
                <a:cs typeface="Alexandria Light" pitchFamily="2" charset="-78"/>
              </a:rPr>
              <a:t>التسجيل الإلكتروني			 والمقررات الحاسوبية</a:t>
            </a:r>
            <a:endParaRPr lang="ar-SA" dirty="0">
              <a:solidFill>
                <a:schemeClr val="tx1"/>
              </a:solidFill>
              <a:latin typeface="Alexandria Light" pitchFamily="2" charset="-78"/>
              <a:ea typeface="Calibri" panose="020F0502020204030204" pitchFamily="34" charset="0"/>
              <a:cs typeface="Alexandria Light" pitchFamily="2" charset="-78"/>
            </a:endParaRPr>
          </a:p>
          <a:p>
            <a:pPr marL="0" marR="0" algn="justLow" rtl="1">
              <a:lnSpc>
                <a:spcPts val="2920"/>
              </a:lnSpc>
              <a:spcBef>
                <a:spcPts val="600"/>
              </a:spcBef>
              <a:spcAft>
                <a:spcPts val="1200"/>
              </a:spcAft>
            </a:pPr>
            <a:r>
              <a:rPr lang="ar-SA" dirty="0">
                <a:solidFill>
                  <a:schemeClr val="tx1"/>
                </a:solidFill>
                <a:effectLst/>
                <a:latin typeface="Alexandria Light" pitchFamily="2" charset="-78"/>
                <a:ea typeface="Calibri" panose="020F0502020204030204" pitchFamily="34" charset="0"/>
                <a:cs typeface="Alexandria Light" pitchFamily="2" charset="-78"/>
              </a:rPr>
              <a:t>الفصول الافتراضية،		 ومنتديات النقاش التعليمية</a:t>
            </a:r>
            <a:endParaRPr lang="ar-SA" dirty="0">
              <a:solidFill>
                <a:schemeClr val="tx1"/>
              </a:solidFill>
              <a:latin typeface="Alexandria Light" pitchFamily="2" charset="-78"/>
              <a:ea typeface="Calibri" panose="020F0502020204030204" pitchFamily="34" charset="0"/>
              <a:cs typeface="Alexandria Light" pitchFamily="2" charset="-78"/>
            </a:endParaRPr>
          </a:p>
          <a:p>
            <a:pPr marL="0" marR="0" algn="justLow" rtl="1">
              <a:lnSpc>
                <a:spcPts val="2920"/>
              </a:lnSpc>
              <a:spcBef>
                <a:spcPts val="600"/>
              </a:spcBef>
              <a:spcAft>
                <a:spcPts val="1200"/>
              </a:spcAft>
            </a:pPr>
            <a:r>
              <a:rPr lang="ar-SA" dirty="0">
                <a:solidFill>
                  <a:schemeClr val="tx1"/>
                </a:solidFill>
                <a:effectLst/>
                <a:latin typeface="Alexandria Light" pitchFamily="2" charset="-78"/>
                <a:ea typeface="Calibri" panose="020F0502020204030204" pitchFamily="34" charset="0"/>
                <a:cs typeface="Alexandria Light" pitchFamily="2" charset="-78"/>
              </a:rPr>
              <a:t>والواجبات الإلكترونية		البريد الإلكتروني</a:t>
            </a:r>
            <a:endParaRPr lang="ar-SA" dirty="0">
              <a:solidFill>
                <a:schemeClr val="tx1"/>
              </a:solidFill>
              <a:latin typeface="Alexandria Light" pitchFamily="2" charset="-78"/>
              <a:ea typeface="Calibri" panose="020F0502020204030204" pitchFamily="34" charset="0"/>
              <a:cs typeface="Alexandria Light" pitchFamily="2" charset="-78"/>
            </a:endParaRPr>
          </a:p>
          <a:p>
            <a:pPr marL="0" marR="0" algn="justLow" rtl="1">
              <a:lnSpc>
                <a:spcPts val="2920"/>
              </a:lnSpc>
              <a:spcBef>
                <a:spcPts val="600"/>
              </a:spcBef>
              <a:spcAft>
                <a:spcPts val="1200"/>
              </a:spcAft>
            </a:pPr>
            <a:r>
              <a:rPr lang="ar-SA" dirty="0">
                <a:solidFill>
                  <a:schemeClr val="tx1"/>
                </a:solidFill>
                <a:effectLst/>
                <a:latin typeface="Alexandria Light" pitchFamily="2" charset="-78"/>
                <a:ea typeface="Calibri" panose="020F0502020204030204" pitchFamily="34" charset="0"/>
                <a:cs typeface="Alexandria Light" pitchFamily="2" charset="-78"/>
              </a:rPr>
              <a:t>والاختبارات الإلكترونية</a:t>
            </a:r>
            <a:r>
              <a:rPr lang="ar-SA" dirty="0">
                <a:solidFill>
                  <a:schemeClr val="tx1"/>
                </a:solidFill>
                <a:latin typeface="Alexandria Light" pitchFamily="2" charset="-78"/>
                <a:ea typeface="Calibri" panose="020F0502020204030204" pitchFamily="34" charset="0"/>
                <a:cs typeface="Alexandria Light" pitchFamily="2" charset="-78"/>
              </a:rPr>
              <a:t>		</a:t>
            </a:r>
            <a:r>
              <a:rPr lang="ar-SA" dirty="0">
                <a:solidFill>
                  <a:schemeClr val="tx1"/>
                </a:solidFill>
                <a:effectLst/>
                <a:latin typeface="Alexandria Light" pitchFamily="2" charset="-78"/>
                <a:ea typeface="Calibri" panose="020F0502020204030204" pitchFamily="34" charset="0"/>
                <a:cs typeface="Alexandria Light" pitchFamily="2" charset="-78"/>
              </a:rPr>
              <a:t>المتابعة الإلكترونية.</a:t>
            </a:r>
          </a:p>
        </p:txBody>
      </p:sp>
      <p:sp>
        <p:nvSpPr>
          <p:cNvPr id="22" name="Google Shape;6475;p53">
            <a:extLst>
              <a:ext uri="{FF2B5EF4-FFF2-40B4-BE49-F238E27FC236}">
                <a16:creationId xmlns:a16="http://schemas.microsoft.com/office/drawing/2014/main" id="{A529B2ED-A7C1-4A1A-874C-ED4F4661C9F9}"/>
              </a:ext>
            </a:extLst>
          </p:cNvPr>
          <p:cNvSpPr/>
          <p:nvPr/>
        </p:nvSpPr>
        <p:spPr>
          <a:xfrm>
            <a:off x="8475822" y="4579257"/>
            <a:ext cx="544807" cy="461007"/>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245026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543722"/>
            <a:ext cx="10812720" cy="4610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89877" y="3523424"/>
            <a:ext cx="1883423" cy="100785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5531919" y="1864832"/>
            <a:ext cx="5717773" cy="1627369"/>
          </a:xfrm>
          <a:prstGeom prst="rect">
            <a:avLst/>
          </a:prstGeom>
          <a:noFill/>
        </p:spPr>
        <p:txBody>
          <a:bodyPr wrap="square" rtlCol="0">
            <a:spAutoFit/>
          </a:bodyPr>
          <a:lstStyle/>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r>
              <a:rPr lang="ar-SA" sz="1600" b="1" dirty="0">
                <a:latin typeface="Calibri" panose="020F0502020204030204" pitchFamily="34" charset="0"/>
                <a:ea typeface="Calibri" panose="020F0502020204030204" pitchFamily="34" charset="0"/>
                <a:cs typeface="Alexandria" pitchFamily="2" charset="-78"/>
              </a:rPr>
              <a:t> </a:t>
            </a:r>
            <a:endParaRPr lang="ar-SA"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 name="صورة 13">
            <a:extLst>
              <a:ext uri="{FF2B5EF4-FFF2-40B4-BE49-F238E27FC236}">
                <a16:creationId xmlns:a16="http://schemas.microsoft.com/office/drawing/2014/main" id="{E2980F9E-83D3-423F-98C7-E4CA79A976B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2283" y="3675407"/>
            <a:ext cx="2129118" cy="2677200"/>
          </a:xfrm>
          <a:prstGeom prst="rect">
            <a:avLst/>
          </a:prstGeom>
          <a:ln>
            <a:noFill/>
          </a:ln>
          <a:effectLst>
            <a:outerShdw blurRad="292100" dist="139700" dir="2700000" algn="tl" rotWithShape="0">
              <a:srgbClr val="333333">
                <a:alpha val="65000"/>
              </a:srgbClr>
            </a:outerShdw>
          </a:effectLst>
        </p:spPr>
      </p:pic>
      <p:sp>
        <p:nvSpPr>
          <p:cNvPr id="16" name="TextBox 10">
            <a:extLst>
              <a:ext uri="{FF2B5EF4-FFF2-40B4-BE49-F238E27FC236}">
                <a16:creationId xmlns:a16="http://schemas.microsoft.com/office/drawing/2014/main" id="{A5253631-EB59-4D76-A2B6-0882F50A3652}"/>
              </a:ext>
            </a:extLst>
          </p:cNvPr>
          <p:cNvSpPr txBox="1"/>
          <p:nvPr/>
        </p:nvSpPr>
        <p:spPr>
          <a:xfrm>
            <a:off x="2569029" y="1616757"/>
            <a:ext cx="8882239" cy="4449295"/>
          </a:xfrm>
          <a:prstGeom prst="rect">
            <a:avLst/>
          </a:prstGeom>
          <a:noFill/>
          <a:ln>
            <a:noFill/>
          </a:ln>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algn="ctr" rtl="1">
              <a:lnSpc>
                <a:spcPct val="150000"/>
              </a:lnSpc>
              <a:spcBef>
                <a:spcPts val="600"/>
              </a:spcBef>
              <a:spcAft>
                <a:spcPts val="1200"/>
              </a:spcAft>
            </a:pPr>
            <a:r>
              <a:rPr lang="ar-SA" sz="1600" b="1" dirty="0">
                <a:solidFill>
                  <a:srgbClr val="0070C0"/>
                </a:solidFill>
                <a:latin typeface="Alexandria Light" pitchFamily="2" charset="-78"/>
                <a:ea typeface="Calibri" panose="020F0502020204030204" pitchFamily="34" charset="0"/>
                <a:cs typeface="Alexandria Light" pitchFamily="2" charset="-78"/>
              </a:rPr>
              <a:t>مفهوم الدروس الإلكترونية التفاعلية:</a:t>
            </a:r>
          </a:p>
          <a:p>
            <a:pPr marL="0" marR="0" algn="justLow" rtl="1">
              <a:lnSpc>
                <a:spcPct val="150000"/>
              </a:lnSpc>
              <a:spcBef>
                <a:spcPts val="600"/>
              </a:spcBef>
              <a:spcAft>
                <a:spcPts val="1200"/>
              </a:spcAft>
            </a:pPr>
            <a:r>
              <a:rPr lang="ar-SA" sz="1600" dirty="0">
                <a:solidFill>
                  <a:schemeClr val="tx1"/>
                </a:solidFill>
                <a:effectLst/>
                <a:latin typeface="Alexandria Light" pitchFamily="2" charset="-78"/>
                <a:ea typeface="Calibri" panose="020F0502020204030204" pitchFamily="34" charset="0"/>
                <a:cs typeface="Alexandria Light" pitchFamily="2" charset="-78"/>
              </a:rPr>
              <a:t>أن الدروس الإلكترونية التفاعلية هي تلك الدروس التي يتم تصميمها بطرق إلكترونية محفزة تعمل على تحفيز المتعلمين على تطبيقها والتعلم منها ذاتيًا، وذلك للانتقال بالتعليم من المنظومة التقليدية إلى التعليم التفاعلي النشط.</a:t>
            </a:r>
          </a:p>
          <a:p>
            <a:pPr marL="0" marR="0" algn="r" rtl="1">
              <a:lnSpc>
                <a:spcPts val="2920"/>
              </a:lnSpc>
              <a:spcBef>
                <a:spcPts val="600"/>
              </a:spcBef>
              <a:spcAft>
                <a:spcPts val="1200"/>
              </a:spcAft>
            </a:pPr>
            <a:r>
              <a:rPr lang="ar-SA" sz="1600" dirty="0">
                <a:solidFill>
                  <a:schemeClr val="tx1"/>
                </a:solidFill>
                <a:effectLst/>
                <a:latin typeface="Alexandria Light" pitchFamily="2" charset="-78"/>
                <a:ea typeface="Calibri" panose="020F0502020204030204" pitchFamily="34" charset="0"/>
                <a:cs typeface="Alexandria Light" pitchFamily="2" charset="-78"/>
              </a:rPr>
              <a:t>الدروس الإلكترونية التفاعلية هي مواد تعليمية يتم تصميمها، وبرمجتها بواسطة الحاسب الآلي، لتكون مقررات دراسية، وتعتمد في إنتاجها على مبدأ تقسيم العمل إلى أجزاء صغيرة متتابعة منطقيًا، حيث يتوصل المتعلم من خلالها إلى الإجابة الصحيحة بنفسه، وتقدم تغذية راجعة فورية لاستجابة المتعلم، سواء أكانت صحيحة أم خاطئة، والسير في تقديم المادة التعليمية للمتعلم بشكل تدريجي من السهل إلى الصعب ومن المعلوم إلى المجهول، بحيث يتناسب هذا التدرج مع قدرات المتعلم.</a:t>
            </a:r>
          </a:p>
          <a:p>
            <a:pPr marL="0" marR="0" algn="justLow" rtl="1">
              <a:lnSpc>
                <a:spcPct val="150000"/>
              </a:lnSpc>
              <a:spcBef>
                <a:spcPts val="600"/>
              </a:spcBef>
              <a:spcAft>
                <a:spcPts val="1200"/>
              </a:spcAft>
            </a:pPr>
            <a:endParaRPr lang="ar-SA" sz="1600" dirty="0">
              <a:solidFill>
                <a:schemeClr val="tx1"/>
              </a:solidFill>
              <a:effectLst/>
              <a:latin typeface="Alexandria Light" pitchFamily="2" charset="-78"/>
              <a:ea typeface="Calibri" panose="020F0502020204030204" pitchFamily="34" charset="0"/>
              <a:cs typeface="Alexandria Light" pitchFamily="2" charset="-78"/>
            </a:endParaRPr>
          </a:p>
        </p:txBody>
      </p:sp>
      <p:sp>
        <p:nvSpPr>
          <p:cNvPr id="22" name="Google Shape;6475;p53">
            <a:extLst>
              <a:ext uri="{FF2B5EF4-FFF2-40B4-BE49-F238E27FC236}">
                <a16:creationId xmlns:a16="http://schemas.microsoft.com/office/drawing/2014/main" id="{A529B2ED-A7C1-4A1A-874C-ED4F4661C9F9}"/>
              </a:ext>
            </a:extLst>
          </p:cNvPr>
          <p:cNvSpPr/>
          <p:nvPr/>
        </p:nvSpPr>
        <p:spPr>
          <a:xfrm>
            <a:off x="10659065" y="5392340"/>
            <a:ext cx="715443" cy="701875"/>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5928694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248229"/>
            <a:ext cx="10812720" cy="4905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66507" y="1109789"/>
            <a:ext cx="1617773" cy="1543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5531919" y="1864832"/>
            <a:ext cx="5717773" cy="1627369"/>
          </a:xfrm>
          <a:prstGeom prst="rect">
            <a:avLst/>
          </a:prstGeom>
          <a:noFill/>
        </p:spPr>
        <p:txBody>
          <a:bodyPr wrap="square" rtlCol="0">
            <a:spAutoFit/>
          </a:bodyPr>
          <a:lstStyle/>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r>
              <a:rPr lang="ar-SA" sz="1600" b="1" dirty="0">
                <a:latin typeface="Calibri" panose="020F0502020204030204" pitchFamily="34" charset="0"/>
                <a:ea typeface="Calibri" panose="020F0502020204030204" pitchFamily="34" charset="0"/>
                <a:cs typeface="Alexandria" pitchFamily="2" charset="-78"/>
              </a:rPr>
              <a:t> </a:t>
            </a:r>
            <a:endParaRPr lang="ar-SA"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 name="صورة 13">
            <a:extLst>
              <a:ext uri="{FF2B5EF4-FFF2-40B4-BE49-F238E27FC236}">
                <a16:creationId xmlns:a16="http://schemas.microsoft.com/office/drawing/2014/main" id="{E2980F9E-83D3-423F-98C7-E4CA79A976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9878" y="1244881"/>
            <a:ext cx="2314819" cy="1543726"/>
          </a:xfrm>
          <a:prstGeom prst="rect">
            <a:avLst/>
          </a:prstGeom>
          <a:ln>
            <a:noFill/>
          </a:ln>
          <a:effectLst>
            <a:outerShdw blurRad="292100" dist="139700" dir="2700000" algn="tl" rotWithShape="0">
              <a:srgbClr val="333333">
                <a:alpha val="65000"/>
              </a:srgbClr>
            </a:outerShdw>
          </a:effectLst>
        </p:spPr>
      </p:pic>
      <p:sp>
        <p:nvSpPr>
          <p:cNvPr id="16" name="TextBox 10">
            <a:extLst>
              <a:ext uri="{FF2B5EF4-FFF2-40B4-BE49-F238E27FC236}">
                <a16:creationId xmlns:a16="http://schemas.microsoft.com/office/drawing/2014/main" id="{A5253631-EB59-4D76-A2B6-0882F50A3652}"/>
              </a:ext>
            </a:extLst>
          </p:cNvPr>
          <p:cNvSpPr txBox="1"/>
          <p:nvPr/>
        </p:nvSpPr>
        <p:spPr>
          <a:xfrm>
            <a:off x="789402" y="1499437"/>
            <a:ext cx="10386634" cy="4320413"/>
          </a:xfrm>
          <a:prstGeom prst="rect">
            <a:avLst/>
          </a:prstGeom>
          <a:noFill/>
          <a:ln>
            <a:noFill/>
          </a:ln>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algn="r" rtl="1">
              <a:lnSpc>
                <a:spcPts val="2920"/>
              </a:lnSpc>
              <a:spcBef>
                <a:spcPts val="600"/>
              </a:spcBef>
              <a:spcAft>
                <a:spcPts val="1200"/>
              </a:spcAft>
            </a:pPr>
            <a:r>
              <a:rPr lang="ar-SA" sz="1600" b="1" dirty="0">
                <a:solidFill>
                  <a:srgbClr val="0070C0"/>
                </a:solidFill>
                <a:effectLst/>
                <a:latin typeface="Alexandria Light" pitchFamily="2" charset="-78"/>
                <a:ea typeface="Calibri" panose="020F0502020204030204" pitchFamily="34" charset="0"/>
                <a:cs typeface="Alexandria Light" pitchFamily="2" charset="-78"/>
              </a:rPr>
              <a:t>أنواع الدروس الإلكترونية التفاعلية : </a:t>
            </a:r>
          </a:p>
          <a:p>
            <a:pPr marL="0" marR="0" algn="r" rtl="1">
              <a:lnSpc>
                <a:spcPts val="2920"/>
              </a:lnSpc>
              <a:spcBef>
                <a:spcPts val="600"/>
              </a:spcBef>
              <a:spcAft>
                <a:spcPts val="1200"/>
              </a:spcAft>
            </a:pPr>
            <a:r>
              <a:rPr lang="ar-SA" sz="1600" dirty="0">
                <a:solidFill>
                  <a:schemeClr val="tx1"/>
                </a:solidFill>
                <a:effectLst/>
                <a:latin typeface="Alexandria Light" pitchFamily="2" charset="-78"/>
                <a:ea typeface="Calibri" panose="020F0502020204030204" pitchFamily="34" charset="0"/>
                <a:cs typeface="Alexandria Light" pitchFamily="2" charset="-78"/>
              </a:rPr>
              <a:t>يمكن تصنيف أنواع الدروس الإلكترونية تبعًا لأنواع التعلم الإلكتروني إلي: </a:t>
            </a:r>
          </a:p>
          <a:p>
            <a:pPr marL="0" marR="0" algn="r" rtl="1">
              <a:lnSpc>
                <a:spcPts val="2920"/>
              </a:lnSpc>
              <a:spcBef>
                <a:spcPts val="600"/>
              </a:spcBef>
              <a:spcAft>
                <a:spcPts val="1200"/>
              </a:spcAft>
            </a:pPr>
            <a:r>
              <a:rPr lang="ar-SA" sz="1600" dirty="0">
                <a:solidFill>
                  <a:schemeClr val="tx1"/>
                </a:solidFill>
                <a:latin typeface="Alexandria Light" pitchFamily="2" charset="-78"/>
                <a:ea typeface="Calibri" panose="020F0502020204030204" pitchFamily="34" charset="0"/>
                <a:cs typeface="Alexandria Light" pitchFamily="2" charset="-78"/>
              </a:rPr>
              <a:t>- </a:t>
            </a:r>
            <a:r>
              <a:rPr lang="ar-SA" sz="1600" dirty="0">
                <a:solidFill>
                  <a:schemeClr val="tx1"/>
                </a:solidFill>
                <a:effectLst/>
                <a:latin typeface="Alexandria Light" pitchFamily="2" charset="-78"/>
                <a:ea typeface="Calibri" panose="020F0502020204030204" pitchFamily="34" charset="0"/>
                <a:cs typeface="Alexandria Light" pitchFamily="2" charset="-78"/>
              </a:rPr>
              <a:t>دروس إلكترونية مساندة ،		دروس إلكترونية مدمجة.</a:t>
            </a:r>
          </a:p>
          <a:p>
            <a:pPr marR="0" algn="r" rtl="1">
              <a:lnSpc>
                <a:spcPts val="2920"/>
              </a:lnSpc>
              <a:spcBef>
                <a:spcPts val="600"/>
              </a:spcBef>
              <a:spcAft>
                <a:spcPts val="1200"/>
              </a:spcAft>
            </a:pPr>
            <a:r>
              <a:rPr lang="ar-SA" sz="1600" dirty="0">
                <a:solidFill>
                  <a:schemeClr val="tx1"/>
                </a:solidFill>
                <a:effectLst/>
                <a:latin typeface="Alexandria Light" pitchFamily="2" charset="-78"/>
                <a:ea typeface="Calibri" panose="020F0502020204030204" pitchFamily="34" charset="0"/>
                <a:cs typeface="Alexandria Light" pitchFamily="2" charset="-78"/>
              </a:rPr>
              <a:t>- دروس إلكترونية مباشرة.</a:t>
            </a:r>
          </a:p>
          <a:p>
            <a:pPr marR="0" algn="r" rtl="1">
              <a:lnSpc>
                <a:spcPts val="2920"/>
              </a:lnSpc>
              <a:spcBef>
                <a:spcPts val="600"/>
              </a:spcBef>
              <a:spcAft>
                <a:spcPts val="1200"/>
              </a:spcAft>
            </a:pPr>
            <a:r>
              <a:rPr lang="ar-SA" sz="1600" dirty="0">
                <a:solidFill>
                  <a:schemeClr val="tx1"/>
                </a:solidFill>
                <a:effectLst/>
                <a:latin typeface="Alexandria Light" pitchFamily="2" charset="-78"/>
                <a:ea typeface="Calibri" panose="020F0502020204030204" pitchFamily="34" charset="0"/>
                <a:cs typeface="Alexandria Light" pitchFamily="2" charset="-78"/>
              </a:rPr>
              <a:t> </a:t>
            </a:r>
            <a:r>
              <a:rPr lang="ar-SA" sz="1600" dirty="0">
                <a:solidFill>
                  <a:srgbClr val="FF0000"/>
                </a:solidFill>
                <a:effectLst/>
                <a:latin typeface="Alexandria Light" pitchFamily="2" charset="-78"/>
                <a:ea typeface="Calibri" panose="020F0502020204030204" pitchFamily="34" charset="0"/>
                <a:cs typeface="Alexandria Light" pitchFamily="2" charset="-78"/>
              </a:rPr>
              <a:t>وكل منها يختلف عن الآخر </a:t>
            </a:r>
            <a:r>
              <a:rPr lang="ar-SA" sz="1600" dirty="0">
                <a:solidFill>
                  <a:schemeClr val="tx1"/>
                </a:solidFill>
                <a:effectLst/>
                <a:latin typeface="Alexandria Light" pitchFamily="2" charset="-78"/>
                <a:ea typeface="Calibri" panose="020F0502020204030204" pitchFamily="34" charset="0"/>
                <a:cs typeface="Alexandria Light" pitchFamily="2" charset="-78"/>
              </a:rPr>
              <a:t>في معايير شمولية المحتويات والأنشطة، والنظريات التربوية، والتفاعل والتواصل، </a:t>
            </a:r>
            <a:r>
              <a:rPr lang="ar-SA" sz="1600" dirty="0">
                <a:solidFill>
                  <a:srgbClr val="00B050"/>
                </a:solidFill>
                <a:effectLst/>
                <a:latin typeface="Alexandria Light" pitchFamily="2" charset="-78"/>
                <a:ea typeface="Calibri" panose="020F0502020204030204" pitchFamily="34" charset="0"/>
                <a:cs typeface="Alexandria Light" pitchFamily="2" charset="-78"/>
              </a:rPr>
              <a:t>فالدروس الإلكترونية المباشرة </a:t>
            </a:r>
            <a:r>
              <a:rPr lang="ar-SA" sz="1600" dirty="0">
                <a:solidFill>
                  <a:schemeClr val="tx1"/>
                </a:solidFill>
                <a:effectLst/>
                <a:latin typeface="Alexandria Light" pitchFamily="2" charset="-78"/>
                <a:ea typeface="Calibri" panose="020F0502020204030204" pitchFamily="34" charset="0"/>
                <a:cs typeface="Alexandria Light" pitchFamily="2" charset="-78"/>
              </a:rPr>
              <a:t>تستكمل الحد الأعلى من هذه المعايير، حيث يتلقى المتعلم تعليمه بالكامل عبر الإنترنت، يليها </a:t>
            </a:r>
            <a:r>
              <a:rPr lang="ar-SA" sz="1600" dirty="0">
                <a:solidFill>
                  <a:srgbClr val="C00000"/>
                </a:solidFill>
                <a:effectLst/>
                <a:latin typeface="Alexandria Light" pitchFamily="2" charset="-78"/>
                <a:ea typeface="Calibri" panose="020F0502020204030204" pitchFamily="34" charset="0"/>
                <a:cs typeface="Alexandria Light" pitchFamily="2" charset="-78"/>
              </a:rPr>
              <a:t>الدروس الإلكترونية المدمجة</a:t>
            </a:r>
            <a:r>
              <a:rPr lang="ar-SA" sz="1600" dirty="0">
                <a:solidFill>
                  <a:schemeClr val="tx1"/>
                </a:solidFill>
                <a:effectLst/>
                <a:latin typeface="Alexandria Light" pitchFamily="2" charset="-78"/>
                <a:ea typeface="Calibri" panose="020F0502020204030204" pitchFamily="34" charset="0"/>
                <a:cs typeface="Alexandria Light" pitchFamily="2" charset="-78"/>
              </a:rPr>
              <a:t> التي تعتمد على نسبة التعليم الإلكتروني إلى التعليم التقليدي، وأخيرًا </a:t>
            </a:r>
            <a:r>
              <a:rPr lang="ar-SA" sz="1600" dirty="0">
                <a:solidFill>
                  <a:schemeClr val="accent1"/>
                </a:solidFill>
                <a:effectLst/>
                <a:latin typeface="Alexandria Light" pitchFamily="2" charset="-78"/>
                <a:ea typeface="Calibri" panose="020F0502020204030204" pitchFamily="34" charset="0"/>
                <a:cs typeface="Alexandria Light" pitchFamily="2" charset="-78"/>
              </a:rPr>
              <a:t>الدروس الإلكترونية المساندة</a:t>
            </a:r>
            <a:r>
              <a:rPr lang="ar-SA" sz="1600" dirty="0">
                <a:solidFill>
                  <a:schemeClr val="tx1"/>
                </a:solidFill>
                <a:effectLst/>
                <a:latin typeface="Alexandria Light" pitchFamily="2" charset="-78"/>
                <a:ea typeface="Calibri" panose="020F0502020204030204" pitchFamily="34" charset="0"/>
                <a:cs typeface="Alexandria Light" pitchFamily="2" charset="-78"/>
              </a:rPr>
              <a:t>، والتي يحدد المعلم عمق الحاجة لتلك المعايير حيث تتضمن وجود محاضرات تقليدية تعليم وجه لوجه في الصف أو المختبر أو الورشة شبه كاملة، وتعد الدروس المساندة والمدمجة دروس مكملة لما يتلقاه المتعلمين بالطريقة التقليدية.</a:t>
            </a:r>
          </a:p>
        </p:txBody>
      </p:sp>
      <p:sp>
        <p:nvSpPr>
          <p:cNvPr id="22" name="Google Shape;6475;p53">
            <a:extLst>
              <a:ext uri="{FF2B5EF4-FFF2-40B4-BE49-F238E27FC236}">
                <a16:creationId xmlns:a16="http://schemas.microsoft.com/office/drawing/2014/main" id="{A529B2ED-A7C1-4A1A-874C-ED4F4661C9F9}"/>
              </a:ext>
            </a:extLst>
          </p:cNvPr>
          <p:cNvSpPr/>
          <p:nvPr/>
        </p:nvSpPr>
        <p:spPr>
          <a:xfrm>
            <a:off x="1002989" y="3031194"/>
            <a:ext cx="544807" cy="461007"/>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281980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588655"/>
            <a:ext cx="10812720" cy="4565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47623" y="799446"/>
            <a:ext cx="4088542" cy="412100"/>
          </a:xfrm>
          <a:prstGeom prst="rect">
            <a:avLst/>
          </a:prstGeom>
          <a:noFill/>
        </p:spPr>
        <p:txBody>
          <a:bodyPr wrap="square" rtlCol="0">
            <a:spAutoFit/>
          </a:bodyPr>
          <a:lstStyle/>
          <a:p>
            <a:pPr marL="0" marR="0" algn="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تعريف البرامج التعليميّة الحاسوبيّة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48" name="TextBox 47"/>
          <p:cNvSpPr txBox="1"/>
          <p:nvPr/>
        </p:nvSpPr>
        <p:spPr>
          <a:xfrm>
            <a:off x="4996873" y="1790742"/>
            <a:ext cx="6405725" cy="4190314"/>
          </a:xfrm>
          <a:prstGeom prst="rect">
            <a:avLst/>
          </a:prstGeom>
          <a:noFill/>
        </p:spPr>
        <p:txBody>
          <a:bodyPr wrap="square" rtlCol="0">
            <a:spAutoFit/>
          </a:bodyPr>
          <a:lstStyle/>
          <a:p>
            <a:pPr marL="0" marR="0" algn="justLow" rtl="1">
              <a:lnSpc>
                <a:spcPct val="200000"/>
              </a:lnSpc>
              <a:spcBef>
                <a:spcPts val="600"/>
              </a:spcBef>
              <a:spcAft>
                <a:spcPts val="1200"/>
              </a:spcAft>
            </a:pPr>
            <a:r>
              <a:rPr lang="ar-SA" sz="1600" dirty="0">
                <a:effectLst/>
                <a:latin typeface="Alexandria Light" pitchFamily="2" charset="-78"/>
                <a:ea typeface="Calibri" panose="020F0502020204030204" pitchFamily="34" charset="0"/>
                <a:cs typeface="Alexandria Light" pitchFamily="2" charset="-78"/>
              </a:rPr>
              <a:t>         إذ عرّفت بأنها "مجموعة المكوّنات المنطقيّة التي تقدّم في صورة مواد تعليميّة مختلفة الأنماط لتحقيق أهداف محدّدة عن طريق الحاسب الآليّ، ويتفاعل معها المتعلّم وتقدّم له تغذية راجعة فوريّة حسب استجابته" ،</a:t>
            </a:r>
            <a:r>
              <a:rPr lang="ar-SA" sz="1600" dirty="0">
                <a:latin typeface="Alexandria Light" pitchFamily="2" charset="-78"/>
                <a:ea typeface="Calibri" panose="020F0502020204030204" pitchFamily="34" charset="0"/>
                <a:cs typeface="Alexandria Light" pitchFamily="2" charset="-78"/>
              </a:rPr>
              <a:t>كما </a:t>
            </a:r>
            <a:r>
              <a:rPr lang="ar-SA" sz="1600" dirty="0">
                <a:effectLst/>
                <a:latin typeface="Alexandria Light" pitchFamily="2" charset="-78"/>
                <a:ea typeface="Calibri" panose="020F0502020204030204" pitchFamily="34" charset="0"/>
                <a:cs typeface="Alexandria Light" pitchFamily="2" charset="-78"/>
              </a:rPr>
              <a:t>عرّفت بأنها مجموعة البرامج التي تسيطر على الفعّاليات التي تقوم </a:t>
            </a:r>
            <a:r>
              <a:rPr lang="ar-SA" sz="1600" dirty="0">
                <a:solidFill>
                  <a:srgbClr val="000000"/>
                </a:solidFill>
                <a:effectLst/>
                <a:latin typeface="Alexandria Light" pitchFamily="2" charset="-78"/>
                <a:ea typeface="Calibri" panose="020F0502020204030204" pitchFamily="34" charset="0"/>
                <a:cs typeface="Alexandria Light" pitchFamily="2" charset="-78"/>
              </a:rPr>
              <a:t>بها الحواسيب </a:t>
            </a:r>
            <a:r>
              <a:rPr lang="ar-SA" sz="1600" dirty="0">
                <a:effectLst/>
                <a:latin typeface="Alexandria Light" pitchFamily="2" charset="-78"/>
                <a:ea typeface="Calibri" panose="020F0502020204030204" pitchFamily="34" charset="0"/>
                <a:cs typeface="Alexandria Light" pitchFamily="2" charset="-78"/>
              </a:rPr>
              <a:t>وتسيطر على الأجهزة الملحقة بالحاسوب"</a:t>
            </a:r>
            <a:endParaRPr lang="ar-SA" sz="1600" dirty="0">
              <a:latin typeface="Alexandria Light" pitchFamily="2" charset="-78"/>
              <a:ea typeface="Calibri" panose="020F0502020204030204" pitchFamily="34" charset="0"/>
              <a:cs typeface="Alexandria Light" pitchFamily="2" charset="-78"/>
            </a:endParaRPr>
          </a:p>
          <a:p>
            <a:pPr marL="0" marR="0" algn="justLow" rtl="1">
              <a:lnSpc>
                <a:spcPct val="200000"/>
              </a:lnSpc>
              <a:spcBef>
                <a:spcPts val="600"/>
              </a:spcBef>
              <a:spcAft>
                <a:spcPts val="1200"/>
              </a:spcAft>
            </a:pPr>
            <a:r>
              <a:rPr lang="ar-SA" sz="1600" dirty="0">
                <a:effectLst/>
                <a:latin typeface="Alexandria Light" pitchFamily="2" charset="-78"/>
                <a:ea typeface="Calibri" panose="020F0502020204030204" pitchFamily="34" charset="0"/>
                <a:cs typeface="Alexandria Light" pitchFamily="2" charset="-78"/>
              </a:rPr>
              <a:t>كما عرّفت بأنها "نسيج من النص والرسوم الثابتة والمتحرّكة والصور والصوت والفيديو، ويُنَظّم هذا النسيج وفق تعليمات محدّدة لإحدى أدوات البرمجة الحاسوبيّة، ويتضمّن طرائق مختلفة للتجوّل داخله"</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صورة 8">
            <a:extLst>
              <a:ext uri="{FF2B5EF4-FFF2-40B4-BE49-F238E27FC236}">
                <a16:creationId xmlns:a16="http://schemas.microsoft.com/office/drawing/2014/main" id="{4554B503-AC16-4BC0-8C39-5B8A0670AA7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549" y="2068945"/>
            <a:ext cx="3846416" cy="3681279"/>
          </a:xfrm>
          <a:prstGeom prst="rect">
            <a:avLst/>
          </a:prstGeom>
          <a:ln>
            <a:noFill/>
          </a:ln>
          <a:effectLst/>
        </p:spPr>
      </p:pic>
    </p:spTree>
    <p:extLst>
      <p:ext uri="{BB962C8B-B14F-4D97-AF65-F5344CB8AC3E}">
        <p14:creationId xmlns:p14="http://schemas.microsoft.com/office/powerpoint/2010/main" val="1507338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4035" y="989214"/>
            <a:ext cx="11566789" cy="5164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6401" y="336211"/>
            <a:ext cx="5616906" cy="514564"/>
          </a:xfrm>
          <a:prstGeom prst="rect">
            <a:avLst/>
          </a:prstGeom>
          <a:noFill/>
        </p:spPr>
        <p:txBody>
          <a:bodyPr wrap="square" rtlCol="0">
            <a:spAutoFit/>
          </a:bodyPr>
          <a:lstStyle/>
          <a:p>
            <a:pPr marL="0" marR="0" algn="ctr" rtl="1">
              <a:lnSpc>
                <a:spcPct val="125000"/>
              </a:lnSpc>
              <a:spcBef>
                <a:spcPts val="600"/>
              </a:spcBef>
              <a:spcAft>
                <a:spcPts val="600"/>
              </a:spcAft>
            </a:pPr>
            <a:r>
              <a:rPr lang="ar-SA" sz="2400" dirty="0">
                <a:effectLst/>
                <a:latin typeface="Alexandria Medium" pitchFamily="2" charset="-78"/>
                <a:ea typeface="Times New Roman" panose="02020603050405020304" pitchFamily="18" charset="0"/>
                <a:cs typeface="Alexandria Medium" pitchFamily="2" charset="-78"/>
              </a:rPr>
              <a:t>خصائص برامج الحاسوب التعليميّة</a:t>
            </a:r>
            <a:endParaRPr lang="en-US" sz="2400" dirty="0">
              <a:effectLst/>
              <a:latin typeface="Alexandria Medium" pitchFamily="2" charset="-78"/>
              <a:ea typeface="Times New Roman" panose="02020603050405020304" pitchFamily="18" charset="0"/>
              <a:cs typeface="Alexandria Medium" pitchFamily="2" charset="-78"/>
            </a:endParaRPr>
          </a:p>
        </p:txBody>
      </p:sp>
      <p:sp>
        <p:nvSpPr>
          <p:cNvPr id="48" name="TextBox 47"/>
          <p:cNvSpPr txBox="1"/>
          <p:nvPr/>
        </p:nvSpPr>
        <p:spPr>
          <a:xfrm>
            <a:off x="378691" y="1127652"/>
            <a:ext cx="11397673" cy="4630178"/>
          </a:xfrm>
          <a:prstGeom prst="rect">
            <a:avLst/>
          </a:prstGeom>
          <a:noFill/>
        </p:spPr>
        <p:txBody>
          <a:bodyPr wrap="square" rtlCol="0">
            <a:spAutoFit/>
          </a:bodyPr>
          <a:lstStyle/>
          <a:p>
            <a:pPr marL="0" marR="0" algn="justLow" rtl="1">
              <a:lnSpc>
                <a:spcPct val="200000"/>
              </a:lnSpc>
              <a:spcBef>
                <a:spcPts val="600"/>
              </a:spcBef>
              <a:spcAft>
                <a:spcPts val="1200"/>
              </a:spcAft>
            </a:pPr>
            <a:r>
              <a:rPr lang="ar-SA" sz="1400" b="1" dirty="0">
                <a:solidFill>
                  <a:schemeClr val="accent1">
                    <a:lumMod val="75000"/>
                  </a:schemeClr>
                </a:solidFill>
                <a:latin typeface="Calibri" panose="020F0502020204030204" pitchFamily="34" charset="0"/>
                <a:ea typeface="Calibri" panose="020F0502020204030204" pitchFamily="34" charset="0"/>
                <a:cs typeface="Alexandria" pitchFamily="2" charset="-78"/>
              </a:rPr>
              <a:t>1- </a:t>
            </a:r>
            <a:r>
              <a:rPr lang="ar-SA" sz="1400" b="1" dirty="0">
                <a:solidFill>
                  <a:schemeClr val="accent1">
                    <a:lumMod val="75000"/>
                  </a:schemeClr>
                </a:solidFill>
                <a:latin typeface="Alexandria Light" pitchFamily="2" charset="-78"/>
                <a:ea typeface="Calibri" panose="020F0502020204030204" pitchFamily="34" charset="0"/>
                <a:cs typeface="Alexandria Light" pitchFamily="2" charset="-78"/>
              </a:rPr>
              <a:t>ا</a:t>
            </a:r>
            <a:r>
              <a:rPr lang="ar-SA" sz="1400" b="1" dirty="0">
                <a:solidFill>
                  <a:schemeClr val="accent1">
                    <a:lumMod val="75000"/>
                  </a:schemeClr>
                </a:solidFill>
                <a:effectLst/>
                <a:latin typeface="Alexandria Light" pitchFamily="2" charset="-78"/>
                <a:ea typeface="Calibri" panose="020F0502020204030204" pitchFamily="34" charset="0"/>
                <a:cs typeface="Alexandria Light" pitchFamily="2" charset="-78"/>
              </a:rPr>
              <a:t>لتكامل: </a:t>
            </a:r>
            <a:r>
              <a:rPr lang="ar-SA" sz="1400" dirty="0">
                <a:effectLst/>
                <a:latin typeface="Alexandria Light" pitchFamily="2" charset="-78"/>
                <a:ea typeface="Calibri" panose="020F0502020204030204" pitchFamily="34" charset="0"/>
                <a:cs typeface="Alexandria Light" pitchFamily="2" charset="-78"/>
              </a:rPr>
              <a:t>البرنامج ليس مجرد مجموعة من المواد والوسائل التعليميّة، وإنما هو وحدة تعليمية قائمة بذاتها تحتوي على المكونات الأساسية التي تجعل منها برنامجاً متكاملاً، إنه منظومة تتكوّن من مجموعة من العناصر التي تتكامل مع بعضها، وتتفاعل تفاعلاً وظيفياً لتحقيق أهداف محدّدة.</a:t>
            </a:r>
          </a:p>
          <a:p>
            <a:pPr marL="0" marR="0" algn="justLow" rtl="1">
              <a:lnSpc>
                <a:spcPct val="200000"/>
              </a:lnSpc>
              <a:spcBef>
                <a:spcPts val="600"/>
              </a:spcBef>
              <a:spcAft>
                <a:spcPts val="1800"/>
              </a:spcAft>
            </a:pPr>
            <a:r>
              <a:rPr lang="ar-SA" sz="1400" b="1" dirty="0">
                <a:solidFill>
                  <a:schemeClr val="accent1">
                    <a:lumMod val="75000"/>
                  </a:schemeClr>
                </a:solidFill>
                <a:effectLst/>
                <a:latin typeface="Calibri" panose="020F0502020204030204" pitchFamily="34" charset="0"/>
                <a:ea typeface="Calibri" panose="020F0502020204030204" pitchFamily="34" charset="0"/>
                <a:cs typeface="Alexandria" pitchFamily="2" charset="-78"/>
              </a:rPr>
              <a:t>2-</a:t>
            </a:r>
            <a:r>
              <a:rPr lang="ar-SA" sz="1400" b="1" dirty="0">
                <a:solidFill>
                  <a:schemeClr val="accent1">
                    <a:lumMod val="75000"/>
                  </a:schemeClr>
                </a:solidFill>
                <a:effectLst/>
                <a:latin typeface="Alexandria Light" pitchFamily="2" charset="-78"/>
                <a:ea typeface="Calibri" panose="020F0502020204030204" pitchFamily="34" charset="0"/>
                <a:cs typeface="Alexandria Light" pitchFamily="2" charset="-78"/>
              </a:rPr>
              <a:t> التركيز على موضوع محدّد: </a:t>
            </a:r>
            <a:r>
              <a:rPr lang="ar-SA" sz="1400" dirty="0">
                <a:effectLst/>
                <a:latin typeface="Alexandria Light" pitchFamily="2" charset="-78"/>
                <a:ea typeface="Calibri" panose="020F0502020204030204" pitchFamily="34" charset="0"/>
                <a:cs typeface="Alexandria Light" pitchFamily="2" charset="-78"/>
              </a:rPr>
              <a:t>سواء أكان علمياً أم أدبياً أم اجتماعياً أم سياسياً. </a:t>
            </a:r>
          </a:p>
          <a:p>
            <a:pPr marL="0" marR="0" algn="justLow" rtl="1">
              <a:lnSpc>
                <a:spcPct val="200000"/>
              </a:lnSpc>
              <a:spcBef>
                <a:spcPts val="600"/>
              </a:spcBef>
              <a:spcAft>
                <a:spcPts val="1800"/>
              </a:spcAft>
            </a:pPr>
            <a:r>
              <a:rPr lang="ar-SA" sz="1400" b="1" dirty="0">
                <a:solidFill>
                  <a:schemeClr val="accent1">
                    <a:lumMod val="75000"/>
                  </a:schemeClr>
                </a:solidFill>
                <a:latin typeface="Alexandria Light" pitchFamily="2" charset="-78"/>
                <a:ea typeface="Calibri" panose="020F0502020204030204" pitchFamily="34" charset="0"/>
                <a:cs typeface="Alexandria Light" pitchFamily="2" charset="-78"/>
              </a:rPr>
              <a:t>3</a:t>
            </a:r>
            <a:r>
              <a:rPr lang="ar-SA" sz="1400" b="1" dirty="0">
                <a:solidFill>
                  <a:schemeClr val="accent1">
                    <a:lumMod val="75000"/>
                  </a:schemeClr>
                </a:solidFill>
                <a:effectLst/>
                <a:latin typeface="Calibri" panose="020F0502020204030204" pitchFamily="34" charset="0"/>
                <a:ea typeface="Calibri" panose="020F0502020204030204" pitchFamily="34" charset="0"/>
                <a:cs typeface="Alexandria" pitchFamily="2" charset="-78"/>
              </a:rPr>
              <a:t>- </a:t>
            </a:r>
            <a:r>
              <a:rPr lang="ar-SA" sz="1400" b="1" dirty="0">
                <a:solidFill>
                  <a:schemeClr val="accent1">
                    <a:lumMod val="75000"/>
                  </a:schemeClr>
                </a:solidFill>
                <a:effectLst/>
                <a:latin typeface="Alexandria Light" pitchFamily="2" charset="-78"/>
                <a:ea typeface="Calibri" panose="020F0502020204030204" pitchFamily="34" charset="0"/>
                <a:cs typeface="Alexandria Light" pitchFamily="2" charset="-78"/>
              </a:rPr>
              <a:t>يبنى البرنامج وفق استراتيجيّة التعلّم المتقن: </a:t>
            </a:r>
            <a:r>
              <a:rPr lang="ar-SA" sz="1400" dirty="0">
                <a:effectLst/>
                <a:latin typeface="Alexandria Light" pitchFamily="2" charset="-78"/>
                <a:ea typeface="Calibri" panose="020F0502020204030204" pitchFamily="34" charset="0"/>
                <a:cs typeface="Alexandria Light" pitchFamily="2" charset="-78"/>
              </a:rPr>
              <a:t>الإتقان أو التعلم </a:t>
            </a:r>
            <a:r>
              <a:rPr lang="ar-SA" sz="1400" dirty="0" err="1">
                <a:effectLst/>
                <a:latin typeface="Alexandria Light" pitchFamily="2" charset="-78"/>
                <a:ea typeface="Calibri" panose="020F0502020204030204" pitchFamily="34" charset="0"/>
                <a:cs typeface="Alexandria Light" pitchFamily="2" charset="-78"/>
              </a:rPr>
              <a:t>الإتقاني</a:t>
            </a:r>
            <a:r>
              <a:rPr lang="ar-SA" sz="1400" dirty="0">
                <a:effectLst/>
                <a:latin typeface="Alexandria Light" pitchFamily="2" charset="-78"/>
                <a:ea typeface="Calibri" panose="020F0502020204030204" pitchFamily="34" charset="0"/>
                <a:cs typeface="Alexandria Light" pitchFamily="2" charset="-78"/>
              </a:rPr>
              <a:t> </a:t>
            </a:r>
            <a:r>
              <a:rPr lang="ar-SA" sz="1400" dirty="0">
                <a:latin typeface="Alexandria Light" pitchFamily="2" charset="-78"/>
                <a:ea typeface="Calibri" panose="020F0502020204030204" pitchFamily="34" charset="0"/>
                <a:cs typeface="Alexandria Light" pitchFamily="2" charset="-78"/>
              </a:rPr>
              <a:t>خاصية</a:t>
            </a:r>
            <a:r>
              <a:rPr lang="ar-SA" sz="1400" dirty="0">
                <a:effectLst/>
                <a:latin typeface="Alexandria Light" pitchFamily="2" charset="-78"/>
                <a:ea typeface="Calibri" panose="020F0502020204030204" pitchFamily="34" charset="0"/>
                <a:cs typeface="Alexandria Light" pitchFamily="2" charset="-78"/>
              </a:rPr>
              <a:t> أساسية من خصائص البرنامج الحاسوبيّ، إذ يتمكن كل متعلّم من الوصول إلى درجة عالية في تحقيق الأهداف التعليميّة.</a:t>
            </a:r>
            <a:endParaRPr lang="en-US" sz="1400" dirty="0">
              <a:effectLst/>
              <a:latin typeface="Alexandria Light" pitchFamily="2" charset="-78"/>
              <a:ea typeface="Calibri" panose="020F0502020204030204" pitchFamily="34" charset="0"/>
              <a:cs typeface="Alexandria Light" pitchFamily="2" charset="-78"/>
            </a:endParaRPr>
          </a:p>
          <a:p>
            <a:pPr algn="justLow" rtl="1">
              <a:lnSpc>
                <a:spcPct val="200000"/>
              </a:lnSpc>
              <a:spcBef>
                <a:spcPts val="600"/>
              </a:spcBef>
              <a:spcAft>
                <a:spcPts val="1800"/>
              </a:spcAft>
            </a:pPr>
            <a:r>
              <a:rPr lang="ar-SA" sz="1400" b="1" dirty="0">
                <a:solidFill>
                  <a:schemeClr val="accent1">
                    <a:lumMod val="75000"/>
                  </a:schemeClr>
                </a:solidFill>
                <a:effectLst/>
                <a:latin typeface="Alexandria Light" pitchFamily="2" charset="-78"/>
                <a:ea typeface="Calibri" panose="020F0502020204030204" pitchFamily="34" charset="0"/>
                <a:cs typeface="Alexandria Light" pitchFamily="2" charset="-78"/>
              </a:rPr>
              <a:t>4- مراعاة الفروق الفردية: </a:t>
            </a:r>
            <a:r>
              <a:rPr lang="ar-SA" sz="1400" dirty="0">
                <a:effectLst/>
                <a:latin typeface="Alexandria Light" pitchFamily="2" charset="-78"/>
                <a:ea typeface="Calibri" panose="020F0502020204030204" pitchFamily="34" charset="0"/>
                <a:cs typeface="Alexandria Light" pitchFamily="2" charset="-78"/>
              </a:rPr>
              <a:t>أفضل أنواع التعلّم ما انطلق من حاجة المتعلِّم ووفر الفرصة لتلبية تلك الحاجات في ضوء استعداده وإمكاناته. </a:t>
            </a:r>
          </a:p>
          <a:p>
            <a:pPr algn="justLow" rtl="1">
              <a:lnSpc>
                <a:spcPct val="200000"/>
              </a:lnSpc>
              <a:spcBef>
                <a:spcPts val="600"/>
              </a:spcBef>
              <a:spcAft>
                <a:spcPts val="1800"/>
              </a:spcAft>
            </a:pPr>
            <a:r>
              <a:rPr lang="ar-SA" sz="1400" b="1" dirty="0">
                <a:solidFill>
                  <a:schemeClr val="accent1">
                    <a:lumMod val="75000"/>
                  </a:schemeClr>
                </a:solidFill>
                <a:effectLst/>
                <a:latin typeface="Alexandria Light" pitchFamily="2" charset="-78"/>
                <a:ea typeface="Calibri" panose="020F0502020204030204" pitchFamily="34" charset="0"/>
                <a:cs typeface="Alexandria Light" pitchFamily="2" charset="-78"/>
              </a:rPr>
              <a:t>5- التغذية الراجعة المستمرة: </a:t>
            </a:r>
            <a:r>
              <a:rPr lang="ar-SA" sz="1400" dirty="0">
                <a:effectLst/>
                <a:latin typeface="Alexandria Light" pitchFamily="2" charset="-78"/>
                <a:ea typeface="Calibri" panose="020F0502020204030204" pitchFamily="34" charset="0"/>
                <a:cs typeface="Alexandria Light" pitchFamily="2" charset="-78"/>
              </a:rPr>
              <a:t>وتعني عودة جزء من مخرجات النظام </a:t>
            </a:r>
            <a:r>
              <a:rPr lang="ar-SA" sz="1400">
                <a:effectLst/>
                <a:latin typeface="Alexandria Light" pitchFamily="2" charset="-78"/>
                <a:ea typeface="Calibri" panose="020F0502020204030204" pitchFamily="34" charset="0"/>
                <a:cs typeface="Alexandria Light" pitchFamily="2" charset="-78"/>
              </a:rPr>
              <a:t>إلى مدخلاته، </a:t>
            </a:r>
            <a:r>
              <a:rPr lang="ar-SA" sz="1400" dirty="0">
                <a:effectLst/>
                <a:latin typeface="Alexandria Light" pitchFamily="2" charset="-78"/>
                <a:ea typeface="Calibri" panose="020F0502020204030204" pitchFamily="34" charset="0"/>
                <a:cs typeface="Alexandria Light" pitchFamily="2" charset="-78"/>
              </a:rPr>
              <a:t>وعندما يكون الناتج صحيحاً فإنه يعزز الإجراء أو السلوك، ويعيد النظام إلى توازنها الصحيح عندما تكون الإجابة مغلوطة.</a:t>
            </a:r>
            <a:endParaRPr lang="en-US" sz="14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3504" y="-87130"/>
            <a:ext cx="2305141" cy="1076343"/>
          </a:xfrm>
          <a:prstGeom prst="rect">
            <a:avLst/>
          </a:prstGeom>
        </p:spPr>
      </p:pic>
    </p:spTree>
    <p:extLst>
      <p:ext uri="{BB962C8B-B14F-4D97-AF65-F5344CB8AC3E}">
        <p14:creationId xmlns:p14="http://schemas.microsoft.com/office/powerpoint/2010/main" val="1294501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77818"/>
            <a:ext cx="10812720" cy="4824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51729" y="907248"/>
            <a:ext cx="4088542" cy="447623"/>
          </a:xfrm>
          <a:prstGeom prst="rect">
            <a:avLst/>
          </a:prstGeom>
          <a:noFill/>
        </p:spPr>
        <p:txBody>
          <a:bodyPr wrap="square" rtlCol="0">
            <a:spAutoFit/>
          </a:bodyPr>
          <a:lstStyle/>
          <a:p>
            <a:pPr marL="0" marR="0" algn="r" rtl="1">
              <a:lnSpc>
                <a:spcPct val="125000"/>
              </a:lnSpc>
              <a:spcBef>
                <a:spcPts val="600"/>
              </a:spcBef>
              <a:spcAft>
                <a:spcPts val="600"/>
              </a:spcAft>
            </a:pPr>
            <a:r>
              <a:rPr lang="ar-SA" sz="2000" dirty="0">
                <a:effectLst/>
                <a:latin typeface="Calibri Light" panose="020F0302020204030204" pitchFamily="34" charset="0"/>
                <a:ea typeface="Times New Roman" panose="02020603050405020304" pitchFamily="18" charset="0"/>
                <a:cs typeface="Alexandria" pitchFamily="2" charset="-78"/>
              </a:rPr>
              <a:t>خصائص برامج الحاسوب التعليميّة</a:t>
            </a:r>
            <a:endParaRPr lang="en-US" sz="2000" b="1" dirty="0">
              <a:effectLst/>
              <a:latin typeface="Calibri Light" panose="020F0302020204030204" pitchFamily="34" charset="0"/>
              <a:ea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85647" y="1985882"/>
            <a:ext cx="9986818" cy="3928704"/>
          </a:xfrm>
          <a:prstGeom prst="rect">
            <a:avLst/>
          </a:prstGeom>
          <a:noFill/>
        </p:spPr>
        <p:txBody>
          <a:bodyPr wrap="square" rtlCol="0">
            <a:spAutoFit/>
          </a:bodyPr>
          <a:lstStyle/>
          <a:p>
            <a:pPr marL="0" marR="0" algn="just" rtl="1">
              <a:lnSpc>
                <a:spcPct val="200000"/>
              </a:lnSpc>
              <a:spcBef>
                <a:spcPts val="600"/>
              </a:spcBef>
              <a:spcAft>
                <a:spcPts val="1200"/>
              </a:spcAft>
            </a:pPr>
            <a:r>
              <a:rPr lang="ar-SA" sz="1600" b="1" dirty="0">
                <a:effectLst/>
                <a:latin typeface="Alexandria Light" pitchFamily="2" charset="-78"/>
                <a:ea typeface="Calibri" panose="020F0502020204030204" pitchFamily="34" charset="0"/>
                <a:cs typeface="Alexandria Light" pitchFamily="2" charset="-78"/>
              </a:rPr>
              <a:t>6- </a:t>
            </a:r>
            <a:r>
              <a:rPr lang="ar-SA" sz="1600" dirty="0">
                <a:effectLst/>
                <a:latin typeface="Alexandria Light" pitchFamily="2" charset="-78"/>
                <a:ea typeface="Calibri" panose="020F0502020204030204" pitchFamily="34" charset="0"/>
                <a:cs typeface="Alexandria Light" pitchFamily="2" charset="-78"/>
              </a:rPr>
              <a:t>التفاعليّة</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إذ يقوم الحاسوب بالاستجابة للحدث الصادر عن المتعلّم فيقرر الخطوات التالية بناء على اختيار المتعلم ودرجة تجاوبه، ومن خلال ذلك يمكن مراعاة الفروق الفردية للمتعلمين.</a:t>
            </a:r>
          </a:p>
          <a:p>
            <a:pPr algn="just" rtl="1">
              <a:lnSpc>
                <a:spcPct val="200000"/>
              </a:lnSpc>
              <a:spcBef>
                <a:spcPts val="600"/>
              </a:spcBef>
              <a:spcAft>
                <a:spcPts val="1200"/>
              </a:spcAft>
            </a:pPr>
            <a:r>
              <a:rPr lang="ar-SA" sz="1600" b="1" dirty="0">
                <a:effectLst/>
                <a:latin typeface="Alexandria Light" pitchFamily="2" charset="-78"/>
                <a:ea typeface="Calibri" panose="020F0502020204030204" pitchFamily="34" charset="0"/>
                <a:cs typeface="Alexandria Light" pitchFamily="2" charset="-78"/>
              </a:rPr>
              <a:t>7- </a:t>
            </a:r>
            <a:r>
              <a:rPr lang="ar-SA" sz="1600" dirty="0">
                <a:effectLst/>
                <a:latin typeface="Alexandria Light" pitchFamily="2" charset="-78"/>
                <a:ea typeface="Calibri" panose="020F0502020204030204" pitchFamily="34" charset="0"/>
                <a:cs typeface="Alexandria Light" pitchFamily="2" charset="-78"/>
              </a:rPr>
              <a:t>تحكّم المتعلّم بالبرنامج</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لدى المتعلم الحرية في تعلم ما يشاء متى شاء، وله أن يختار الجزء أو الفقرة التي يريد تعلمها ويراها مناسبة له، وبذلك تكون لديه الحرية في اختيار ما يريد تعلمه والكمية المطلوبة.</a:t>
            </a:r>
          </a:p>
          <a:p>
            <a:pPr algn="just" rtl="1">
              <a:lnSpc>
                <a:spcPct val="200000"/>
              </a:lnSpc>
              <a:spcBef>
                <a:spcPts val="600"/>
              </a:spcBef>
              <a:spcAft>
                <a:spcPts val="1200"/>
              </a:spcAft>
            </a:pPr>
            <a:r>
              <a:rPr lang="ar-SA" sz="1600" b="1" dirty="0">
                <a:latin typeface="Alexandria Light" pitchFamily="2" charset="-78"/>
                <a:ea typeface="Calibri" panose="020F0502020204030204" pitchFamily="34" charset="0"/>
                <a:cs typeface="Alexandria Light" pitchFamily="2" charset="-78"/>
              </a:rPr>
              <a:t>8- </a:t>
            </a:r>
            <a:r>
              <a:rPr lang="ar-SA" sz="1600" dirty="0">
                <a:effectLst/>
                <a:latin typeface="Alexandria Light" pitchFamily="2" charset="-78"/>
                <a:ea typeface="Calibri" panose="020F0502020204030204" pitchFamily="34" charset="0"/>
                <a:cs typeface="Alexandria Light" pitchFamily="2" charset="-78"/>
              </a:rPr>
              <a:t>نقل المتعلِّم من دور المتلقي إلى مستنتج</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إن استخدام الحاسوب في العملية التعليميّة يساعد على نقل المتعلِّم من دور المتلقي للمعلومات والمعارف والمفاهيم من قبل المعلم إلى مستنتج لهذه المفاهيم والفرضيات، من خلال المعلومات والبيانات التي يقدمها له البرنامج حول موضوعٍ ما، ويقود الطالب إلى استنتاج الفرضية أو المفهوم.</a:t>
            </a:r>
            <a:endParaRPr lang="en-US"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oogle Shape;8438;p58">
            <a:extLst>
              <a:ext uri="{FF2B5EF4-FFF2-40B4-BE49-F238E27FC236}">
                <a16:creationId xmlns:a16="http://schemas.microsoft.com/office/drawing/2014/main" id="{8E1AE099-0A40-4CFD-B3F2-4D8A4ADEDEFE}"/>
              </a:ext>
            </a:extLst>
          </p:cNvPr>
          <p:cNvGrpSpPr/>
          <p:nvPr/>
        </p:nvGrpSpPr>
        <p:grpSpPr>
          <a:xfrm>
            <a:off x="1422811" y="1350116"/>
            <a:ext cx="443449" cy="441103"/>
            <a:chOff x="1412450" y="1954475"/>
            <a:chExt cx="297750" cy="296175"/>
          </a:xfrm>
        </p:grpSpPr>
        <p:sp>
          <p:nvSpPr>
            <p:cNvPr id="12" name="Google Shape;8439;p58">
              <a:extLst>
                <a:ext uri="{FF2B5EF4-FFF2-40B4-BE49-F238E27FC236}">
                  <a16:creationId xmlns:a16="http://schemas.microsoft.com/office/drawing/2014/main" id="{0B391C13-E683-453F-B28D-20CEFB7DAC99}"/>
                </a:ext>
              </a:extLst>
            </p:cNvPr>
            <p:cNvSpPr/>
            <p:nvPr/>
          </p:nvSpPr>
          <p:spPr>
            <a:xfrm rot="18932710">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3" name="Google Shape;8440;p58">
              <a:extLst>
                <a:ext uri="{FF2B5EF4-FFF2-40B4-BE49-F238E27FC236}">
                  <a16:creationId xmlns:a16="http://schemas.microsoft.com/office/drawing/2014/main" id="{9AA2B9A0-EDBA-43E5-B930-5DD66A970F2C}"/>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079614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D7E56AA9-871B-3C57-73B9-7AB610F3858B}"/>
              </a:ext>
            </a:extLst>
          </p:cNvPr>
          <p:cNvSpPr/>
          <p:nvPr/>
        </p:nvSpPr>
        <p:spPr>
          <a:xfrm>
            <a:off x="587840" y="3992309"/>
            <a:ext cx="10812720" cy="2300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78803" y="1431169"/>
            <a:ext cx="10812720" cy="2300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50822" y="565369"/>
            <a:ext cx="4088542" cy="412100"/>
          </a:xfrm>
          <a:prstGeom prst="rect">
            <a:avLst/>
          </a:prstGeom>
          <a:noFill/>
        </p:spPr>
        <p:txBody>
          <a:bodyPr wrap="square" rtlCol="0">
            <a:spAutoFit/>
          </a:bodyPr>
          <a:lstStyle/>
          <a:p>
            <a:pPr marL="0" marR="0" algn="r" rtl="1">
              <a:lnSpc>
                <a:spcPct val="125000"/>
              </a:lnSpc>
              <a:spcBef>
                <a:spcPts val="600"/>
              </a:spcBef>
              <a:spcAft>
                <a:spcPts val="600"/>
              </a:spcAft>
            </a:pPr>
            <a:r>
              <a:rPr lang="ar-SA" sz="1800" dirty="0">
                <a:effectLst/>
                <a:latin typeface="Calibri Light" panose="020F0302020204030204" pitchFamily="34" charset="0"/>
                <a:ea typeface="Times New Roman" panose="02020603050405020304" pitchFamily="18" charset="0"/>
                <a:cs typeface="Alexandria" pitchFamily="2" charset="-78"/>
              </a:rPr>
              <a:t>خصائص برامج الحاسوب التعليميّة</a:t>
            </a:r>
            <a:endParaRPr lang="en-US" sz="1800" dirty="0">
              <a:effectLst/>
              <a:latin typeface="Calibri Light" panose="020F0302020204030204" pitchFamily="34" charset="0"/>
              <a:ea typeface="Times New Roman" panose="02020603050405020304" pitchFamily="18" charset="0"/>
              <a:cs typeface="Times New Roman" panose="02020603050405020304" pitchFamily="18" charset="0"/>
            </a:endParaRPr>
          </a:p>
        </p:txBody>
      </p:sp>
      <p:sp>
        <p:nvSpPr>
          <p:cNvPr id="48" name="TextBox 47"/>
          <p:cNvSpPr txBox="1"/>
          <p:nvPr/>
        </p:nvSpPr>
        <p:spPr>
          <a:xfrm>
            <a:off x="1372806" y="1749860"/>
            <a:ext cx="9446387" cy="1200970"/>
          </a:xfrm>
          <a:prstGeom prst="rect">
            <a:avLst/>
          </a:prstGeom>
          <a:noFill/>
        </p:spPr>
        <p:txBody>
          <a:bodyPr wrap="square" rtlCol="0">
            <a:spAutoFit/>
          </a:bodyPr>
          <a:lstStyle/>
          <a:p>
            <a:pPr marL="0" marR="0" algn="just" rtl="1">
              <a:lnSpc>
                <a:spcPts val="2960"/>
              </a:lnSpc>
              <a:spcBef>
                <a:spcPts val="600"/>
              </a:spcBef>
              <a:spcAft>
                <a:spcPts val="1800"/>
              </a:spcAft>
            </a:pPr>
            <a:r>
              <a:rPr lang="ar-SA" sz="1600" b="1" dirty="0">
                <a:effectLst/>
                <a:latin typeface="Alexandria Light" pitchFamily="2" charset="-78"/>
                <a:ea typeface="Calibri" panose="020F0502020204030204" pitchFamily="34" charset="0"/>
                <a:cs typeface="Alexandria Light" pitchFamily="2" charset="-78"/>
              </a:rPr>
              <a:t>9- الإثارة والتشويق: </a:t>
            </a:r>
            <a:r>
              <a:rPr lang="ar-SA" sz="1600" dirty="0">
                <a:effectLst/>
                <a:latin typeface="Alexandria Light" pitchFamily="2" charset="-78"/>
                <a:ea typeface="Calibri" panose="020F0502020204030204" pitchFamily="34" charset="0"/>
                <a:cs typeface="Alexandria Light" pitchFamily="2" charset="-78"/>
              </a:rPr>
              <a:t>إن وجود الإثارة والتشويق في العمليّة التعليميّة أمر مهم جداً، وعنصر له دور أساسيّ في التفاعل الجيّد بين الطلاب والمادة العلمية، والحاسوب تتوفر فيه هذه الصفة إذ يُراعى وجوده عند تصميم البرامج التعليميّة التي تحاول جذب الطلاب إلى التعلّم دون ملل أو تعب.</a:t>
            </a:r>
            <a:endParaRPr lang="en-US" sz="1600" dirty="0">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7" name="Google Shape;5703;p51">
            <a:extLst>
              <a:ext uri="{FF2B5EF4-FFF2-40B4-BE49-F238E27FC236}">
                <a16:creationId xmlns:a16="http://schemas.microsoft.com/office/drawing/2014/main" id="{BC73D8BC-4ABA-4278-8510-71BE7823AB72}"/>
              </a:ext>
            </a:extLst>
          </p:cNvPr>
          <p:cNvGrpSpPr/>
          <p:nvPr/>
        </p:nvGrpSpPr>
        <p:grpSpPr>
          <a:xfrm>
            <a:off x="677542" y="4088236"/>
            <a:ext cx="529531" cy="660163"/>
            <a:chOff x="-49375900" y="3550975"/>
            <a:chExt cx="256800" cy="300900"/>
          </a:xfrm>
        </p:grpSpPr>
        <p:sp>
          <p:nvSpPr>
            <p:cNvPr id="28" name="Google Shape;5704;p51">
              <a:extLst>
                <a:ext uri="{FF2B5EF4-FFF2-40B4-BE49-F238E27FC236}">
                  <a16:creationId xmlns:a16="http://schemas.microsoft.com/office/drawing/2014/main" id="{EB5A459B-CC95-4CBF-A7E9-70AC4018D0E4}"/>
                </a:ext>
              </a:extLst>
            </p:cNvPr>
            <p:cNvSpPr/>
            <p:nvPr/>
          </p:nvSpPr>
          <p:spPr>
            <a:xfrm>
              <a:off x="-49231775" y="3638425"/>
              <a:ext cx="59100" cy="59075"/>
            </a:xfrm>
            <a:custGeom>
              <a:avLst/>
              <a:gdLst/>
              <a:ahLst/>
              <a:cxnLst/>
              <a:rect l="l" t="t" r="r" b="b"/>
              <a:pathLst>
                <a:path w="2364" h="2363" extrusionOk="0">
                  <a:moveTo>
                    <a:pt x="1" y="0"/>
                  </a:moveTo>
                  <a:lnTo>
                    <a:pt x="1513" y="2363"/>
                  </a:lnTo>
                  <a:lnTo>
                    <a:pt x="236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9" name="Google Shape;5705;p51">
              <a:extLst>
                <a:ext uri="{FF2B5EF4-FFF2-40B4-BE49-F238E27FC236}">
                  <a16:creationId xmlns:a16="http://schemas.microsoft.com/office/drawing/2014/main" id="{392C8F03-6609-4927-A193-140A606D48F5}"/>
                </a:ext>
              </a:extLst>
            </p:cNvPr>
            <p:cNvSpPr/>
            <p:nvPr/>
          </p:nvSpPr>
          <p:spPr>
            <a:xfrm>
              <a:off x="-49291625" y="3726625"/>
              <a:ext cx="87450" cy="123675"/>
            </a:xfrm>
            <a:custGeom>
              <a:avLst/>
              <a:gdLst/>
              <a:ahLst/>
              <a:cxnLst/>
              <a:rect l="l" t="t" r="r" b="b"/>
              <a:pathLst>
                <a:path w="3498" h="4947" extrusionOk="0">
                  <a:moveTo>
                    <a:pt x="1" y="1"/>
                  </a:moveTo>
                  <a:lnTo>
                    <a:pt x="1733" y="4947"/>
                  </a:lnTo>
                  <a:lnTo>
                    <a:pt x="3498"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0" name="Google Shape;5706;p51">
              <a:extLst>
                <a:ext uri="{FF2B5EF4-FFF2-40B4-BE49-F238E27FC236}">
                  <a16:creationId xmlns:a16="http://schemas.microsoft.com/office/drawing/2014/main" id="{C85F05B4-6DC4-464E-B944-8861F58A1816}"/>
                </a:ext>
              </a:extLst>
            </p:cNvPr>
            <p:cNvSpPr/>
            <p:nvPr/>
          </p:nvSpPr>
          <p:spPr>
            <a:xfrm>
              <a:off x="-49288475" y="3647075"/>
              <a:ext cx="81150" cy="61450"/>
            </a:xfrm>
            <a:custGeom>
              <a:avLst/>
              <a:gdLst/>
              <a:ahLst/>
              <a:cxnLst/>
              <a:rect l="l" t="t" r="r" b="b"/>
              <a:pathLst>
                <a:path w="3246" h="2458" extrusionOk="0">
                  <a:moveTo>
                    <a:pt x="1607" y="1"/>
                  </a:moveTo>
                  <a:lnTo>
                    <a:pt x="1" y="2458"/>
                  </a:lnTo>
                  <a:lnTo>
                    <a:pt x="3246" y="2458"/>
                  </a:lnTo>
                  <a:lnTo>
                    <a:pt x="160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1" name="Google Shape;5707;p51">
              <a:extLst>
                <a:ext uri="{FF2B5EF4-FFF2-40B4-BE49-F238E27FC236}">
                  <a16:creationId xmlns:a16="http://schemas.microsoft.com/office/drawing/2014/main" id="{BC9CEAEF-CA56-449C-9F4E-37B95DF09F8C}"/>
                </a:ext>
              </a:extLst>
            </p:cNvPr>
            <p:cNvSpPr/>
            <p:nvPr/>
          </p:nvSpPr>
          <p:spPr>
            <a:xfrm>
              <a:off x="-49375900" y="3648650"/>
              <a:ext cx="59100" cy="59875"/>
            </a:xfrm>
            <a:custGeom>
              <a:avLst/>
              <a:gdLst/>
              <a:ahLst/>
              <a:cxnLst/>
              <a:rect l="l" t="t" r="r" b="b"/>
              <a:pathLst>
                <a:path w="2364" h="2395" extrusionOk="0">
                  <a:moveTo>
                    <a:pt x="1513" y="1"/>
                  </a:moveTo>
                  <a:lnTo>
                    <a:pt x="1" y="2395"/>
                  </a:lnTo>
                  <a:lnTo>
                    <a:pt x="2363" y="2395"/>
                  </a:lnTo>
                  <a:lnTo>
                    <a:pt x="151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2" name="Google Shape;5708;p51">
              <a:extLst>
                <a:ext uri="{FF2B5EF4-FFF2-40B4-BE49-F238E27FC236}">
                  <a16:creationId xmlns:a16="http://schemas.microsoft.com/office/drawing/2014/main" id="{DE58F2E7-64FE-4056-97FC-AC3812DC8F07}"/>
                </a:ext>
              </a:extLst>
            </p:cNvPr>
            <p:cNvSpPr/>
            <p:nvPr/>
          </p:nvSpPr>
          <p:spPr>
            <a:xfrm>
              <a:off x="-49229400" y="3726625"/>
              <a:ext cx="109500" cy="125250"/>
            </a:xfrm>
            <a:custGeom>
              <a:avLst/>
              <a:gdLst/>
              <a:ahLst/>
              <a:cxnLst/>
              <a:rect l="l" t="t" r="r" b="b"/>
              <a:pathLst>
                <a:path w="4380" h="5010" extrusionOk="0">
                  <a:moveTo>
                    <a:pt x="1765" y="1"/>
                  </a:moveTo>
                  <a:lnTo>
                    <a:pt x="0" y="5010"/>
                  </a:lnTo>
                  <a:lnTo>
                    <a:pt x="438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3" name="Google Shape;5709;p51">
              <a:extLst>
                <a:ext uri="{FF2B5EF4-FFF2-40B4-BE49-F238E27FC236}">
                  <a16:creationId xmlns:a16="http://schemas.microsoft.com/office/drawing/2014/main" id="{BED1C391-8E77-4DF6-AF6E-74C8263D4814}"/>
                </a:ext>
              </a:extLst>
            </p:cNvPr>
            <p:cNvSpPr/>
            <p:nvPr/>
          </p:nvSpPr>
          <p:spPr>
            <a:xfrm>
              <a:off x="-49179000" y="3648650"/>
              <a:ext cx="59900" cy="59875"/>
            </a:xfrm>
            <a:custGeom>
              <a:avLst/>
              <a:gdLst/>
              <a:ahLst/>
              <a:cxnLst/>
              <a:rect l="l" t="t" r="r" b="b"/>
              <a:pathLst>
                <a:path w="2396" h="2395" extrusionOk="0">
                  <a:moveTo>
                    <a:pt x="851" y="1"/>
                  </a:moveTo>
                  <a:lnTo>
                    <a:pt x="1" y="2395"/>
                  </a:lnTo>
                  <a:lnTo>
                    <a:pt x="2395" y="2395"/>
                  </a:lnTo>
                  <a:lnTo>
                    <a:pt x="85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4" name="Google Shape;5710;p51">
              <a:extLst>
                <a:ext uri="{FF2B5EF4-FFF2-40B4-BE49-F238E27FC236}">
                  <a16:creationId xmlns:a16="http://schemas.microsoft.com/office/drawing/2014/main" id="{73B9683C-CD5E-4689-B452-C3EB9AFBAF44}"/>
                </a:ext>
              </a:extLst>
            </p:cNvPr>
            <p:cNvSpPr/>
            <p:nvPr/>
          </p:nvSpPr>
          <p:spPr>
            <a:xfrm>
              <a:off x="-49323125" y="3638425"/>
              <a:ext cx="59100" cy="59075"/>
            </a:xfrm>
            <a:custGeom>
              <a:avLst/>
              <a:gdLst/>
              <a:ahLst/>
              <a:cxnLst/>
              <a:rect l="l" t="t" r="r" b="b"/>
              <a:pathLst>
                <a:path w="2364" h="2363" extrusionOk="0">
                  <a:moveTo>
                    <a:pt x="0" y="0"/>
                  </a:moveTo>
                  <a:lnTo>
                    <a:pt x="819" y="2363"/>
                  </a:lnTo>
                  <a:lnTo>
                    <a:pt x="236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5" name="Google Shape;5711;p51">
              <a:extLst>
                <a:ext uri="{FF2B5EF4-FFF2-40B4-BE49-F238E27FC236}">
                  <a16:creationId xmlns:a16="http://schemas.microsoft.com/office/drawing/2014/main" id="{2C030F77-7055-4996-89FF-4AEC15E876DF}"/>
                </a:ext>
              </a:extLst>
            </p:cNvPr>
            <p:cNvSpPr/>
            <p:nvPr/>
          </p:nvSpPr>
          <p:spPr>
            <a:xfrm>
              <a:off x="-49375100" y="3726625"/>
              <a:ext cx="108700" cy="125250"/>
            </a:xfrm>
            <a:custGeom>
              <a:avLst/>
              <a:gdLst/>
              <a:ahLst/>
              <a:cxnLst/>
              <a:rect l="l" t="t" r="r" b="b"/>
              <a:pathLst>
                <a:path w="4348" h="5010" extrusionOk="0">
                  <a:moveTo>
                    <a:pt x="0" y="1"/>
                  </a:moveTo>
                  <a:lnTo>
                    <a:pt x="4348" y="5010"/>
                  </a:lnTo>
                  <a:lnTo>
                    <a:pt x="258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6" name="Google Shape;5712;p51">
              <a:extLst>
                <a:ext uri="{FF2B5EF4-FFF2-40B4-BE49-F238E27FC236}">
                  <a16:creationId xmlns:a16="http://schemas.microsoft.com/office/drawing/2014/main" id="{B9FC8710-716C-4212-A797-612802004F18}"/>
                </a:ext>
              </a:extLst>
            </p:cNvPr>
            <p:cNvSpPr/>
            <p:nvPr/>
          </p:nvSpPr>
          <p:spPr>
            <a:xfrm>
              <a:off x="-49256975" y="3550975"/>
              <a:ext cx="17350" cy="53600"/>
            </a:xfrm>
            <a:custGeom>
              <a:avLst/>
              <a:gdLst/>
              <a:ahLst/>
              <a:cxnLst/>
              <a:rect l="l" t="t" r="r" b="b"/>
              <a:pathLst>
                <a:path w="694" h="2144" extrusionOk="0">
                  <a:moveTo>
                    <a:pt x="347" y="1"/>
                  </a:moveTo>
                  <a:cubicBezTo>
                    <a:pt x="158" y="1"/>
                    <a:pt x="1" y="159"/>
                    <a:pt x="1" y="348"/>
                  </a:cubicBezTo>
                  <a:lnTo>
                    <a:pt x="1" y="1797"/>
                  </a:lnTo>
                  <a:cubicBezTo>
                    <a:pt x="1" y="1986"/>
                    <a:pt x="158" y="2143"/>
                    <a:pt x="347" y="2143"/>
                  </a:cubicBezTo>
                  <a:cubicBezTo>
                    <a:pt x="536" y="2143"/>
                    <a:pt x="694" y="1986"/>
                    <a:pt x="694" y="1797"/>
                  </a:cubicBezTo>
                  <a:lnTo>
                    <a:pt x="694" y="348"/>
                  </a:lnTo>
                  <a:cubicBezTo>
                    <a:pt x="694" y="159"/>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7" name="Google Shape;5713;p51">
              <a:extLst>
                <a:ext uri="{FF2B5EF4-FFF2-40B4-BE49-F238E27FC236}">
                  <a16:creationId xmlns:a16="http://schemas.microsoft.com/office/drawing/2014/main" id="{AF022484-DDBE-4B25-98C7-FE18C38B0C1A}"/>
                </a:ext>
              </a:extLst>
            </p:cNvPr>
            <p:cNvSpPr/>
            <p:nvPr/>
          </p:nvSpPr>
          <p:spPr>
            <a:xfrm>
              <a:off x="-49323125" y="3575850"/>
              <a:ext cx="43350" cy="32650"/>
            </a:xfrm>
            <a:custGeom>
              <a:avLst/>
              <a:gdLst/>
              <a:ahLst/>
              <a:cxnLst/>
              <a:rect l="l" t="t" r="r" b="b"/>
              <a:pathLst>
                <a:path w="1734" h="1306" extrusionOk="0">
                  <a:moveTo>
                    <a:pt x="371" y="0"/>
                  </a:moveTo>
                  <a:cubicBezTo>
                    <a:pt x="259" y="0"/>
                    <a:pt x="147" y="56"/>
                    <a:pt x="63" y="140"/>
                  </a:cubicBezTo>
                  <a:cubicBezTo>
                    <a:pt x="0" y="298"/>
                    <a:pt x="32" y="518"/>
                    <a:pt x="189" y="613"/>
                  </a:cubicBezTo>
                  <a:lnTo>
                    <a:pt x="1166" y="1274"/>
                  </a:lnTo>
                  <a:cubicBezTo>
                    <a:pt x="1261" y="1306"/>
                    <a:pt x="1292" y="1306"/>
                    <a:pt x="1387" y="1306"/>
                  </a:cubicBezTo>
                  <a:cubicBezTo>
                    <a:pt x="1481" y="1306"/>
                    <a:pt x="1607" y="1211"/>
                    <a:pt x="1639" y="1148"/>
                  </a:cubicBezTo>
                  <a:cubicBezTo>
                    <a:pt x="1733" y="991"/>
                    <a:pt x="1702" y="802"/>
                    <a:pt x="1544" y="676"/>
                  </a:cubicBezTo>
                  <a:lnTo>
                    <a:pt x="536" y="46"/>
                  </a:lnTo>
                  <a:cubicBezTo>
                    <a:pt x="483" y="14"/>
                    <a:pt x="427" y="0"/>
                    <a:pt x="3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8" name="Google Shape;5714;p51">
              <a:extLst>
                <a:ext uri="{FF2B5EF4-FFF2-40B4-BE49-F238E27FC236}">
                  <a16:creationId xmlns:a16="http://schemas.microsoft.com/office/drawing/2014/main" id="{D54DF4B3-0B14-4EBE-94F9-C58E67FD4F8E}"/>
                </a:ext>
              </a:extLst>
            </p:cNvPr>
            <p:cNvSpPr/>
            <p:nvPr/>
          </p:nvSpPr>
          <p:spPr>
            <a:xfrm>
              <a:off x="-49217575" y="3575525"/>
              <a:ext cx="44900" cy="32975"/>
            </a:xfrm>
            <a:custGeom>
              <a:avLst/>
              <a:gdLst/>
              <a:ahLst/>
              <a:cxnLst/>
              <a:rect l="l" t="t" r="r" b="b"/>
              <a:pathLst>
                <a:path w="1796" h="1319" extrusionOk="0">
                  <a:moveTo>
                    <a:pt x="1370" y="0"/>
                  </a:moveTo>
                  <a:cubicBezTo>
                    <a:pt x="1309" y="0"/>
                    <a:pt x="1248" y="18"/>
                    <a:pt x="1197" y="59"/>
                  </a:cubicBezTo>
                  <a:lnTo>
                    <a:pt x="221" y="689"/>
                  </a:lnTo>
                  <a:cubicBezTo>
                    <a:pt x="63" y="752"/>
                    <a:pt x="0" y="1004"/>
                    <a:pt x="95" y="1161"/>
                  </a:cubicBezTo>
                  <a:cubicBezTo>
                    <a:pt x="158" y="1287"/>
                    <a:pt x="252" y="1319"/>
                    <a:pt x="378" y="1319"/>
                  </a:cubicBezTo>
                  <a:cubicBezTo>
                    <a:pt x="473" y="1319"/>
                    <a:pt x="536" y="1287"/>
                    <a:pt x="567" y="1287"/>
                  </a:cubicBezTo>
                  <a:lnTo>
                    <a:pt x="1575" y="657"/>
                  </a:lnTo>
                  <a:cubicBezTo>
                    <a:pt x="1733" y="563"/>
                    <a:pt x="1796" y="342"/>
                    <a:pt x="1670" y="185"/>
                  </a:cubicBezTo>
                  <a:cubicBezTo>
                    <a:pt x="1627" y="78"/>
                    <a:pt x="1498" y="0"/>
                    <a:pt x="13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6" name="مربع نص 5">
            <a:extLst>
              <a:ext uri="{FF2B5EF4-FFF2-40B4-BE49-F238E27FC236}">
                <a16:creationId xmlns:a16="http://schemas.microsoft.com/office/drawing/2014/main" id="{681868E6-AAA9-2B66-12AA-293B5DB7E914}"/>
              </a:ext>
            </a:extLst>
          </p:cNvPr>
          <p:cNvSpPr txBox="1"/>
          <p:nvPr/>
        </p:nvSpPr>
        <p:spPr>
          <a:xfrm>
            <a:off x="1360692" y="4292319"/>
            <a:ext cx="9843758" cy="1706557"/>
          </a:xfrm>
          <a:prstGeom prst="rect">
            <a:avLst/>
          </a:prstGeom>
          <a:noFill/>
        </p:spPr>
        <p:txBody>
          <a:bodyPr wrap="square">
            <a:spAutoFit/>
          </a:bodyPr>
          <a:lstStyle/>
          <a:p>
            <a:pPr>
              <a:lnSpc>
                <a:spcPct val="150000"/>
              </a:lnSpc>
            </a:pPr>
            <a:r>
              <a:rPr lang="ar-SA" sz="1800" dirty="0">
                <a:effectLst/>
                <a:latin typeface="Alexandria Light" pitchFamily="2" charset="-78"/>
                <a:ea typeface="Calibri" panose="020F0502020204030204" pitchFamily="34" charset="0"/>
                <a:cs typeface="Alexandria Light" pitchFamily="2" charset="-78"/>
              </a:rPr>
              <a:t> تركز البرامج التعليميّة على </a:t>
            </a:r>
            <a:r>
              <a:rPr lang="ar-SA" sz="1800" dirty="0">
                <a:solidFill>
                  <a:srgbClr val="C00000"/>
                </a:solidFill>
                <a:effectLst/>
                <a:latin typeface="Alexandria Light" pitchFamily="2" charset="-78"/>
                <a:ea typeface="Calibri" panose="020F0502020204030204" pitchFamily="34" charset="0"/>
                <a:cs typeface="Alexandria Light" pitchFamily="2" charset="-78"/>
              </a:rPr>
              <a:t>عمليّة التميّز في التعلّم والاستعانة بالتغذية الراجعة لدعم عمليّة التعلّم، </a:t>
            </a:r>
            <a:r>
              <a:rPr lang="ar-SA" sz="1800" dirty="0">
                <a:effectLst/>
                <a:latin typeface="Alexandria Light" pitchFamily="2" charset="-78"/>
                <a:ea typeface="Calibri" panose="020F0502020204030204" pitchFamily="34" charset="0"/>
                <a:cs typeface="Alexandria Light" pitchFamily="2" charset="-78"/>
              </a:rPr>
              <a:t>ويركّز مصمّمو هذا النوع من البرامج على دورها في تحسين عمليّة التعلّم وجعله فعّالاً، من حيث القدرة في برامج الحاسوب على زيادة مستوى تحصيل المتعلمين، وتنمية قدراتهم ومهاراتهم، </a:t>
            </a:r>
            <a:r>
              <a:rPr lang="ar-SA" sz="1800" dirty="0">
                <a:solidFill>
                  <a:srgbClr val="00B0F0"/>
                </a:solidFill>
                <a:latin typeface="Alexandria Light" pitchFamily="2" charset="-78"/>
                <a:ea typeface="Calibri" panose="020F0502020204030204" pitchFamily="34" charset="0"/>
                <a:cs typeface="Alexandria Light" pitchFamily="2" charset="-78"/>
              </a:rPr>
              <a:t>فهل يمكن أن تصنف البرامج الحاسوبية بحسب الغرض أو الهدف التعليميّ المصمّمة لتحقيقه؟ </a:t>
            </a:r>
            <a:endParaRPr lang="ar-SA" dirty="0"/>
          </a:p>
        </p:txBody>
      </p:sp>
    </p:spTree>
    <p:extLst>
      <p:ext uri="{BB962C8B-B14F-4D97-AF65-F5344CB8AC3E}">
        <p14:creationId xmlns:p14="http://schemas.microsoft.com/office/powerpoint/2010/main" val="2720439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121028" cy="409086"/>
          </a:xfrm>
          <a:prstGeom prst="rect">
            <a:avLst/>
          </a:prstGeom>
          <a:noFill/>
        </p:spPr>
        <p:txBody>
          <a:bodyPr wrap="square" rtlCol="0">
            <a:spAutoFit/>
          </a:bodyPr>
          <a:lstStyle/>
          <a:p>
            <a:pPr marR="0" lvl="0" algn="r" rtl="1">
              <a:lnSpc>
                <a:spcPct val="125000"/>
              </a:lnSpc>
              <a:spcBef>
                <a:spcPts val="600"/>
              </a:spcBef>
              <a:spcAft>
                <a:spcPts val="600"/>
              </a:spcAft>
            </a:pPr>
            <a:r>
              <a:rPr lang="ar-SA" sz="1800" b="1">
                <a:effectLst/>
                <a:latin typeface="Alexandria Medium" pitchFamily="2" charset="-78"/>
                <a:ea typeface="Times New Roman" panose="02020603050405020304" pitchFamily="18" charset="0"/>
                <a:cs typeface="Alexandria Medium" pitchFamily="2" charset="-78"/>
              </a:rPr>
              <a:t>أنماط البرامج التعليميّة بمساعدة الحاسوب</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889000" y="2180016"/>
            <a:ext cx="10541000" cy="604076"/>
          </a:xfrm>
          <a:prstGeom prst="rect">
            <a:avLst/>
          </a:prstGeom>
          <a:noFill/>
          <a:ln>
            <a:noFill/>
          </a:ln>
        </p:spPr>
        <p:txBody>
          <a:bodyPr wrap="square" rtlCol="0">
            <a:spAutoFit/>
          </a:bodyPr>
          <a:lstStyle/>
          <a:p>
            <a:pPr algn="r" rtl="1">
              <a:lnSpc>
                <a:spcPct val="107000"/>
              </a:lnSpc>
              <a:spcAft>
                <a:spcPts val="800"/>
              </a:spcAft>
            </a:pPr>
            <a:r>
              <a:rPr lang="ar-SA" sz="1600" dirty="0">
                <a:solidFill>
                  <a:srgbClr val="000000"/>
                </a:solidFill>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 تُصنّف البرامج الحاسوبيّة المستخدمة في التعليم بحسب الغرض المراد تحقيقه إلى أنماط  عدّة </a:t>
            </a:r>
            <a:r>
              <a:rPr lang="ar-SA" sz="1600" dirty="0">
                <a:solidFill>
                  <a:srgbClr val="000000"/>
                </a:solidFill>
                <a:latin typeface="Alexandria Light" pitchFamily="2" charset="-78"/>
                <a:ea typeface="Times New Roman" panose="02020603050405020304" pitchFamily="18" charset="0"/>
                <a:cs typeface="Alexandria Light" pitchFamily="2" charset="-78"/>
              </a:rPr>
              <a:t>كما يبينها الشكل  رقم (</a:t>
            </a:r>
            <a:r>
              <a:rPr lang="en-US" sz="1600" dirty="0">
                <a:solidFill>
                  <a:srgbClr val="000000"/>
                </a:solidFill>
                <a:latin typeface="Alexandria Light" pitchFamily="2" charset="-78"/>
                <a:ea typeface="Times New Roman" panose="02020603050405020304" pitchFamily="18" charset="0"/>
                <a:cs typeface="Alexandria Light" pitchFamily="2" charset="-78"/>
              </a:rPr>
              <a:t>1</a:t>
            </a:r>
            <a:r>
              <a:rPr lang="ar-SA" sz="1600" dirty="0">
                <a:solidFill>
                  <a:srgbClr val="000000"/>
                </a:solidFill>
                <a:latin typeface="Alexandria Light" pitchFamily="2" charset="-78"/>
                <a:ea typeface="Times New Roman" panose="02020603050405020304" pitchFamily="18" charset="0"/>
                <a:cs typeface="Alexandria Light" pitchFamily="2" charset="-78"/>
              </a:rPr>
              <a:t>) الآتي </a:t>
            </a:r>
            <a:r>
              <a:rPr lang="ar-SA" sz="1600" dirty="0">
                <a:effectLst/>
                <a:latin typeface="Alexandria Light" pitchFamily="2" charset="-78"/>
                <a:ea typeface="Calibri" panose="020F0502020204030204" pitchFamily="34" charset="0"/>
                <a:cs typeface="Alexandria Light" pitchFamily="2" charset="-78"/>
              </a:rPr>
              <a:t>:</a:t>
            </a:r>
            <a:endParaRPr lang="ar-SA" sz="1400" dirty="0">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رسم تخطيطي 3">
            <a:extLst>
              <a:ext uri="{FF2B5EF4-FFF2-40B4-BE49-F238E27FC236}">
                <a16:creationId xmlns:a16="http://schemas.microsoft.com/office/drawing/2014/main" id="{1E1053C5-2D75-4198-B94E-C9E242F23EF9}"/>
              </a:ext>
            </a:extLst>
          </p:cNvPr>
          <p:cNvGraphicFramePr/>
          <p:nvPr>
            <p:extLst>
              <p:ext uri="{D42A27DB-BD31-4B8C-83A1-F6EECF244321}">
                <p14:modId xmlns:p14="http://schemas.microsoft.com/office/powerpoint/2010/main" val="3068818173"/>
              </p:ext>
            </p:extLst>
          </p:nvPr>
        </p:nvGraphicFramePr>
        <p:xfrm>
          <a:off x="2624328" y="2715768"/>
          <a:ext cx="6174897" cy="263701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extBox 1">
            <a:extLst>
              <a:ext uri="{FF2B5EF4-FFF2-40B4-BE49-F238E27FC236}">
                <a16:creationId xmlns:a16="http://schemas.microsoft.com/office/drawing/2014/main" id="{817668A1-7EC4-4AA7-BB23-9D585F79E2EA}"/>
              </a:ext>
            </a:extLst>
          </p:cNvPr>
          <p:cNvSpPr txBox="1"/>
          <p:nvPr/>
        </p:nvSpPr>
        <p:spPr>
          <a:xfrm>
            <a:off x="3043003" y="5565847"/>
            <a:ext cx="5411449" cy="276999"/>
          </a:xfrm>
          <a:prstGeom prst="rect">
            <a:avLst/>
          </a:prstGeom>
          <a:noFill/>
        </p:spPr>
        <p:txBody>
          <a:bodyPr wrap="square" rtlCol="1">
            <a:spAutoFit/>
          </a:bodyPr>
          <a:lstStyle/>
          <a:p>
            <a:pPr algn="ctr" rtl="1"/>
            <a:r>
              <a:rPr lang="ar-SA" sz="1200" b="1" dirty="0">
                <a:latin typeface="Alexandria Light" pitchFamily="2" charset="-78"/>
                <a:cs typeface="Alexandria Light" pitchFamily="2" charset="-78"/>
              </a:rPr>
              <a:t>الشكل (</a:t>
            </a:r>
            <a:r>
              <a:rPr lang="en-US" sz="1200" b="1" dirty="0">
                <a:latin typeface="Alexandria Light" pitchFamily="2" charset="-78"/>
                <a:cs typeface="Alexandria Light" pitchFamily="2" charset="-78"/>
              </a:rPr>
              <a:t>1</a:t>
            </a:r>
            <a:r>
              <a:rPr lang="ar-SA" sz="1200" b="1" dirty="0">
                <a:latin typeface="Alexandria Light" pitchFamily="2" charset="-78"/>
                <a:cs typeface="Alexandria Light" pitchFamily="2" charset="-78"/>
              </a:rPr>
              <a:t>) يبين </a:t>
            </a:r>
            <a:r>
              <a:rPr lang="ar-SA" sz="1200" b="1" dirty="0">
                <a:effectLst/>
                <a:latin typeface="Alexandria Light" pitchFamily="2" charset="-78"/>
                <a:ea typeface="Times New Roman" panose="02020603050405020304" pitchFamily="18" charset="0"/>
                <a:cs typeface="Alexandria Light" pitchFamily="2" charset="-78"/>
              </a:rPr>
              <a:t>أنماط البرامج التعليميّة بمساعدة الحاسوب</a:t>
            </a:r>
            <a:endParaRPr lang="ar-SA" sz="1200" b="1" dirty="0">
              <a:latin typeface="Alexandria Light" pitchFamily="2" charset="-78"/>
              <a:cs typeface="Alexandria Light" pitchFamily="2" charset="-78"/>
            </a:endParaRPr>
          </a:p>
        </p:txBody>
      </p:sp>
      <p:sp>
        <p:nvSpPr>
          <p:cNvPr id="9" name="مربع نص 8">
            <a:extLst>
              <a:ext uri="{FF2B5EF4-FFF2-40B4-BE49-F238E27FC236}">
                <a16:creationId xmlns:a16="http://schemas.microsoft.com/office/drawing/2014/main" id="{17F0CF44-D38D-4801-A695-34B36AE113F7}"/>
              </a:ext>
            </a:extLst>
          </p:cNvPr>
          <p:cNvSpPr txBox="1"/>
          <p:nvPr/>
        </p:nvSpPr>
        <p:spPr>
          <a:xfrm>
            <a:off x="6722478" y="4221301"/>
            <a:ext cx="1215614" cy="646331"/>
          </a:xfrm>
          <a:prstGeom prst="rect">
            <a:avLst/>
          </a:prstGeom>
          <a:noFill/>
          <a:ln>
            <a:noFill/>
          </a:ln>
        </p:spPr>
        <p:txBody>
          <a:bodyPr wrap="square" rtlCol="1">
            <a:spAutoFit/>
          </a:bodyPr>
          <a:lstStyle/>
          <a:p>
            <a:pPr algn="ctr"/>
            <a:r>
              <a:rPr lang="ar-SA" b="1" dirty="0">
                <a:solidFill>
                  <a:prstClr val="white"/>
                </a:solidFill>
                <a:latin typeface="Alexandria Light" pitchFamily="2" charset="-78"/>
                <a:ea typeface="Calibri" panose="020F0502020204030204" pitchFamily="34" charset="0"/>
                <a:cs typeface="Alexandria Light" pitchFamily="2" charset="-78"/>
              </a:rPr>
              <a:t>الألعاب التعليمية</a:t>
            </a:r>
          </a:p>
        </p:txBody>
      </p:sp>
    </p:spTree>
    <p:extLst>
      <p:ext uri="{BB962C8B-B14F-4D97-AF65-F5344CB8AC3E}">
        <p14:creationId xmlns:p14="http://schemas.microsoft.com/office/powerpoint/2010/main" val="2340946348"/>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30810" marR="0" algn="just" rtl="1">
              <a:lnSpc>
                <a:spcPts val="2900"/>
              </a:lnSpc>
              <a:spcBef>
                <a:spcPts val="600"/>
              </a:spcBef>
              <a:spcAft>
                <a:spcPts val="1800"/>
              </a:spcAft>
            </a:pPr>
            <a:r>
              <a:rPr lang="ar-SA" sz="1800" b="1" dirty="0">
                <a:effectLst/>
                <a:latin typeface="Alexandria Light" pitchFamily="2" charset="-78"/>
                <a:ea typeface="Calibri" panose="020F0502020204030204" pitchFamily="34" charset="0"/>
                <a:cs typeface="Alexandria Light" pitchFamily="2" charset="-78"/>
              </a:rPr>
              <a:t>برامج</a:t>
            </a:r>
            <a:endParaRPr lang="en-US" sz="1800" dirty="0">
              <a:solidFill>
                <a:schemeClr val="tx1"/>
              </a:solidFill>
              <a:effectLst/>
              <a:latin typeface="Alexandria Light" pitchFamily="2" charset="-78"/>
              <a:ea typeface="Calibri" panose="020F0502020204030204" pitchFamily="34" charset="0"/>
              <a:cs typeface="Alexandria Light" pitchFamily="2" charset="-78"/>
            </a:endParaRPr>
          </a:p>
        </p:txBody>
      </p:sp>
      <p:sp>
        <p:nvSpPr>
          <p:cNvPr id="3" name="TextBox 2"/>
          <p:cNvSpPr txBox="1"/>
          <p:nvPr/>
        </p:nvSpPr>
        <p:spPr>
          <a:xfrm>
            <a:off x="2513149" y="1019069"/>
            <a:ext cx="5124779" cy="412100"/>
          </a:xfrm>
          <a:prstGeom prst="rect">
            <a:avLst/>
          </a:prstGeom>
          <a:noFill/>
        </p:spPr>
        <p:txBody>
          <a:bodyPr wrap="square" rtlCol="0">
            <a:spAutoFit/>
          </a:bodyPr>
          <a:lstStyle/>
          <a:p>
            <a:pPr marR="0" lvl="0" algn="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أنماط البرامج التعليميّة بمساعدة الحاسوب</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1D2FE7-EBD2-4FA4-B298-E3DB8BD7A93A}"/>
              </a:ext>
            </a:extLst>
          </p:cNvPr>
          <p:cNvSpPr txBox="1"/>
          <p:nvPr/>
        </p:nvSpPr>
        <p:spPr>
          <a:xfrm>
            <a:off x="1038454" y="2292396"/>
            <a:ext cx="10115092" cy="3053144"/>
          </a:xfrm>
          <a:prstGeom prst="rect">
            <a:avLst/>
          </a:prstGeom>
          <a:noFill/>
        </p:spPr>
        <p:txBody>
          <a:bodyPr wrap="square" rtlCol="1">
            <a:spAutoFit/>
          </a:bodyPr>
          <a:lstStyle/>
          <a:p>
            <a:pPr algn="just" rtl="1">
              <a:lnSpc>
                <a:spcPts val="2960"/>
              </a:lnSpc>
              <a:spcBef>
                <a:spcPts val="600"/>
              </a:spcBef>
              <a:spcAft>
                <a:spcPts val="1800"/>
              </a:spcAft>
            </a:pPr>
            <a:r>
              <a:rPr lang="ar-SA" sz="1800" b="1" dirty="0">
                <a:effectLst/>
                <a:latin typeface="Alexandria Light" pitchFamily="2" charset="-78"/>
                <a:ea typeface="Calibri" panose="020F0502020204030204" pitchFamily="34" charset="0"/>
                <a:cs typeface="Alexandria Light" pitchFamily="2" charset="-78"/>
              </a:rPr>
              <a:t>1- برامج </a:t>
            </a:r>
            <a:r>
              <a:rPr lang="ar-SA" sz="1800" b="1" dirty="0">
                <a:solidFill>
                  <a:schemeClr val="tx1"/>
                </a:solidFill>
                <a:effectLst/>
                <a:latin typeface="Alexandria Light" pitchFamily="2" charset="-78"/>
                <a:ea typeface="Calibri" panose="020F0502020204030204" pitchFamily="34" charset="0"/>
                <a:cs typeface="Alexandria Light" pitchFamily="2" charset="-78"/>
              </a:rPr>
              <a:t>التدريس الخصوصي:</a:t>
            </a:r>
            <a:r>
              <a:rPr lang="ar-SA" sz="1800" dirty="0">
                <a:solidFill>
                  <a:schemeClr val="tx1"/>
                </a:solidFill>
                <a:effectLst/>
                <a:latin typeface="Alexandria Light" pitchFamily="2" charset="-78"/>
                <a:ea typeface="Calibri" panose="020F0502020204030204" pitchFamily="34" charset="0"/>
                <a:cs typeface="Alexandria Light" pitchFamily="2" charset="-78"/>
              </a:rPr>
              <a:t> الغرض منه تقديم كم من المعرفة تعدّ جديدة بالنسبة إلى المتعلّم، وهذا النوع يشبه إلى حد ما الطرائق الشّائعة في التعليم الخصوصيّ، وكذلك التعلّم الذاتيّ المبرمج أو شريط الكاسيت والفيديو أو الشرائح، ويمكن للمتعلّم أن يتعلّم معارف جديدة أو يتحقّق من صحّةِ معلوماتٍ سابقةً، وتُعزز استجابتِه الصحيحة أو تُصوّب أغلاطه، ويمكن تقويم أداء المتعلّم إما من خلال عمله مع البرنامج أو بالطرائقِ الشائعةِ. </a:t>
            </a:r>
          </a:p>
          <a:p>
            <a:pPr algn="just" rtl="1">
              <a:lnSpc>
                <a:spcPts val="2960"/>
              </a:lnSpc>
              <a:spcBef>
                <a:spcPts val="600"/>
              </a:spcBef>
              <a:spcAft>
                <a:spcPts val="1800"/>
              </a:spcAft>
            </a:pPr>
            <a:r>
              <a:rPr lang="ar-SA" sz="1800" dirty="0">
                <a:solidFill>
                  <a:schemeClr val="tx1"/>
                </a:solidFill>
                <a:effectLst/>
                <a:latin typeface="Alexandria Light" pitchFamily="2" charset="-78"/>
                <a:ea typeface="Calibri" panose="020F0502020204030204" pitchFamily="34" charset="0"/>
                <a:cs typeface="Alexandria Light" pitchFamily="2" charset="-78"/>
              </a:rPr>
              <a:t>     والمتعلّم في هذا النمط هو المتحكّم الوحيد في سرعة عرض المعلومات على</a:t>
            </a:r>
            <a:r>
              <a:rPr lang="en-US" sz="1800" dirty="0">
                <a:solidFill>
                  <a:schemeClr val="tx1"/>
                </a:solidFill>
                <a:effectLst/>
                <a:latin typeface="Alexandria Light" pitchFamily="2" charset="-78"/>
                <a:ea typeface="Calibri" panose="020F0502020204030204" pitchFamily="34" charset="0"/>
                <a:cs typeface="Alexandria Light" pitchFamily="2" charset="-78"/>
              </a:rPr>
              <a:t> </a:t>
            </a:r>
            <a:r>
              <a:rPr lang="ar-SA" sz="1800" dirty="0">
                <a:solidFill>
                  <a:schemeClr val="tx1"/>
                </a:solidFill>
                <a:effectLst/>
                <a:latin typeface="Alexandria Light" pitchFamily="2" charset="-78"/>
                <a:ea typeface="Calibri" panose="020F0502020204030204" pitchFamily="34" charset="0"/>
                <a:cs typeface="Alexandria Light" pitchFamily="2" charset="-78"/>
              </a:rPr>
              <a:t>الشّاشة، وذلك بالضّغط على أحد المفاتيح ليعرض الحاسوب المعلومات المطلوبة أو تكرار التعلّم.</a:t>
            </a:r>
            <a:endParaRPr lang="ar-SA" dirty="0"/>
          </a:p>
        </p:txBody>
      </p:sp>
    </p:spTree>
    <p:extLst>
      <p:ext uri="{BB962C8B-B14F-4D97-AF65-F5344CB8AC3E}">
        <p14:creationId xmlns:p14="http://schemas.microsoft.com/office/powerpoint/2010/main" val="1491613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2308" y="1716898"/>
            <a:ext cx="9986818" cy="3959482"/>
          </a:xfrm>
          <a:prstGeom prst="rect">
            <a:avLst/>
          </a:prstGeom>
          <a:noFill/>
        </p:spPr>
        <p:txBody>
          <a:bodyPr wrap="square" rtlCol="0">
            <a:spAutoFit/>
          </a:bodyPr>
          <a:lstStyle/>
          <a:p>
            <a:pPr marL="0" marR="0" algn="just" rtl="1">
              <a:lnSpc>
                <a:spcPct val="200000"/>
              </a:lnSpc>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b="1" dirty="0">
                <a:effectLst/>
                <a:latin typeface="Alexandria Light" pitchFamily="2" charset="-78"/>
                <a:ea typeface="Calibri" panose="020F0502020204030204" pitchFamily="34" charset="0"/>
                <a:cs typeface="Alexandria Light" pitchFamily="2" charset="-78"/>
              </a:rPr>
              <a:t> 2- برامج التدريب والمران:</a:t>
            </a:r>
            <a:r>
              <a:rPr lang="ar-SA" sz="1600" dirty="0">
                <a:effectLst/>
                <a:latin typeface="Alexandria Light" pitchFamily="2" charset="-78"/>
                <a:ea typeface="Calibri" panose="020F0502020204030204" pitchFamily="34" charset="0"/>
                <a:cs typeface="Alexandria Light" pitchFamily="2" charset="-78"/>
              </a:rPr>
              <a:t> يستخدمها المتعلّم بعد أن يتعلّم القوانين والمبادئ والمفاهيم في علم معيّن، فتوضع بين يديه برامج التمرين، ليثبّت المعلومات، ويقوّي التعلّم، ويحل المشكلات المتعلّقة بالمسائلِ السابقةِ، ويحقّق أهدافاً عليا لم تتحقّق بالتدريس التقليدي، لضيق الوقت وطبيعة التدريس الجمعيّ الذي لا يُمكِّن كلَّ فرد من الممارسة والتمرين في حل المسائل والمشكلات، وهي موجهة في كل لحظة بالتغذية الراجعة التقويمية التي تقوّم مباشرة عمل المتعلّم، وتزوده بالإرشادات للمتابعة في حل أجزاء المسألة أو المسائل التالية. وفي ذلك اختصار للوقت وتركيز المعلّم على جوانب المشكلة أو المسألة الأكثر أهميّة دون الاقتصار على الخطوات الإجرائيّة</a:t>
            </a: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وأضاف الحاسوب في برامج التدريب والممارسة، الصوت والموسيقى واللون إلى المثيرات والاستجابات والتغذية الراجعة التقويميّة، وهذا جعل التعلّم أكثر تشويقاً متجنباً بذلك الملل الذي كان يعانيه المتعلّمون.</a:t>
            </a:r>
            <a:endParaRPr lang="en-US" sz="1600" dirty="0">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07402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4072" y="19024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r" rtl="1">
              <a:lnSpc>
                <a:spcPct val="115000"/>
              </a:lnSpc>
              <a:spcBef>
                <a:spcPts val="600"/>
              </a:spcBef>
              <a:spcAft>
                <a:spcPts val="600"/>
              </a:spcAft>
              <a:tabLst>
                <a:tab pos="135255" algn="l"/>
                <a:tab pos="302260" algn="r"/>
              </a:tabLs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309326" y="2417475"/>
            <a:ext cx="9382211" cy="1835824"/>
          </a:xfrm>
          <a:prstGeom prst="rect">
            <a:avLst/>
          </a:prstGeom>
          <a:noFill/>
        </p:spPr>
        <p:txBody>
          <a:bodyPr wrap="square" rtlCol="0">
            <a:spAutoFit/>
          </a:bodyPr>
          <a:lstStyle/>
          <a:p>
            <a:pPr algn="just" rtl="1">
              <a:lnSpc>
                <a:spcPct val="250000"/>
              </a:lnSpc>
              <a:spcBef>
                <a:spcPts val="600"/>
              </a:spcBef>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3-</a:t>
            </a:r>
            <a:r>
              <a:rPr lang="ar-SA" sz="1600" b="1" dirty="0">
                <a:effectLst/>
                <a:latin typeface="Alexandria Light" pitchFamily="2" charset="-78"/>
                <a:ea typeface="Calibri" panose="020F0502020204030204" pitchFamily="34" charset="0"/>
                <a:cs typeface="Alexandria Light" pitchFamily="2" charset="-78"/>
              </a:rPr>
              <a:t> البرامج التعليميّة البحتة:</a:t>
            </a:r>
            <a:r>
              <a:rPr lang="ar-SA" sz="1600" dirty="0">
                <a:effectLst/>
                <a:latin typeface="Alexandria Light" pitchFamily="2" charset="-78"/>
                <a:ea typeface="Calibri" panose="020F0502020204030204" pitchFamily="34" charset="0"/>
                <a:cs typeface="Alexandria Light" pitchFamily="2" charset="-78"/>
              </a:rPr>
              <a:t> يقوم البرنامج التعليميّ بتقديم المعلومات في وحدات صغيرة يتبع كل معلومة سؤال خاص عنها، وبعد ذلك يقوم الحاسوب بتحليل استجابة التلميذ ومقارنتها بالإجابة التي وضعها مؤلف البرنامج التعليميّ في داخلِ الحاسوبِ، وعلى ضوء هذا تعطى التغذية الراجعة للتلميذ</a:t>
            </a:r>
            <a:endParaRPr lang="en-US" sz="1600" dirty="0">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9" name="Google Shape;6148;p53">
            <a:extLst>
              <a:ext uri="{FF2B5EF4-FFF2-40B4-BE49-F238E27FC236}">
                <a16:creationId xmlns:a16="http://schemas.microsoft.com/office/drawing/2014/main" id="{DF66991A-4C58-4646-883C-AAAA591EB93F}"/>
              </a:ext>
            </a:extLst>
          </p:cNvPr>
          <p:cNvSpPr/>
          <p:nvPr/>
        </p:nvSpPr>
        <p:spPr>
          <a:xfrm>
            <a:off x="5770062" y="4354207"/>
            <a:ext cx="870767" cy="959553"/>
          </a:xfrm>
          <a:custGeom>
            <a:avLst/>
            <a:gdLst/>
            <a:ahLst/>
            <a:cxnLst/>
            <a:rect l="l" t="t" r="r" b="b"/>
            <a:pathLst>
              <a:path w="11689" h="11758" extrusionOk="0">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solidFill>
                <a:schemeClr val="bg1">
                  <a:lumMod val="95000"/>
                </a:schemeClr>
              </a:solidFill>
            </a:endParaRPr>
          </a:p>
        </p:txBody>
      </p:sp>
    </p:spTree>
    <p:extLst>
      <p:ext uri="{BB962C8B-B14F-4D97-AF65-F5344CB8AC3E}">
        <p14:creationId xmlns:p14="http://schemas.microsoft.com/office/powerpoint/2010/main" val="3914921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r" rtl="1">
              <a:lnSpc>
                <a:spcPct val="115000"/>
              </a:lnSpc>
              <a:spcBef>
                <a:spcPts val="600"/>
              </a:spcBef>
              <a:spcAft>
                <a:spcPts val="600"/>
              </a:spcAft>
              <a:tabLst>
                <a:tab pos="135255" algn="l"/>
                <a:tab pos="302260" algn="r"/>
              </a:tabLs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026884" y="94757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942308" y="2317263"/>
            <a:ext cx="9986818" cy="2884123"/>
          </a:xfrm>
          <a:prstGeom prst="rect">
            <a:avLst/>
          </a:prstGeom>
          <a:noFill/>
        </p:spPr>
        <p:txBody>
          <a:bodyPr wrap="square" rtlCol="0">
            <a:spAutoFit/>
          </a:bodyPr>
          <a:lstStyle/>
          <a:p>
            <a:pPr algn="just" rtl="1">
              <a:lnSpc>
                <a:spcPts val="2920"/>
              </a:lnSpc>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b="1" dirty="0">
                <a:effectLst/>
                <a:latin typeface="Alexandria Light" pitchFamily="2" charset="-78"/>
                <a:ea typeface="Calibri" panose="020F0502020204030204" pitchFamily="34" charset="0"/>
                <a:cs typeface="Alexandria Light" pitchFamily="2" charset="-78"/>
              </a:rPr>
              <a:t>4- برامج المحاكاة</a:t>
            </a:r>
            <a:r>
              <a:rPr lang="ar-SA" sz="1600" dirty="0">
                <a:effectLst/>
                <a:latin typeface="Alexandria Light" pitchFamily="2" charset="-78"/>
                <a:ea typeface="Calibri" panose="020F0502020204030204" pitchFamily="34" charset="0"/>
                <a:cs typeface="Alexandria Light" pitchFamily="2" charset="-78"/>
              </a:rPr>
              <a:t>: يسمح للمتعلمين في دروس المحاكاة أن يتعلموا مع مواقف مبسطة على شاشة الحاسوب تناظر ما يحدث في دنيا الواقع، وتكون دروس المحاكاة أكثر ملاءمة في مجال التعليم عندما تكون المعلومات أو المهارات التي تدرس ذات تطبيقات مباشرة في الحياة العمليّة، وكذلك عندما يكون أحد الأغراض الأساسية من الدرس هو إعداد المتعلم ليكون لديه فهم أدق وقدرة أكبر على التعامل مع موضوع الدرس في الحياة. "وتتزايد برامج المحاكاة لأنها آمنة وسليمة، ورخيصة، وتحقق معظم أهداف التعلّم" . ويعدُّ نمط المحاكاة طريقة فعّالة في عمليّة التعليم؛ إذ يُتعلّم هنا في بيئة التعليم بالاكتشاف.</a:t>
            </a:r>
          </a:p>
          <a:p>
            <a:pPr marL="0" marR="0" algn="just" rtl="1">
              <a:lnSpc>
                <a:spcPts val="2920"/>
              </a:lnSpc>
              <a:spcAft>
                <a:spcPts val="1800"/>
              </a:spcAft>
              <a:tabLst>
                <a:tab pos="135255" algn="l"/>
              </a:tabLst>
            </a:pPr>
            <a:endParaRPr lang="en-US" sz="1600" dirty="0">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16898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r" rtl="1">
              <a:lnSpc>
                <a:spcPct val="115000"/>
              </a:lnSpc>
              <a:spcBef>
                <a:spcPts val="600"/>
              </a:spcBef>
              <a:spcAft>
                <a:spcPts val="600"/>
              </a:spcAft>
              <a:tabLst>
                <a:tab pos="135255" algn="l"/>
                <a:tab pos="302260" algn="r"/>
              </a:tabLs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50986" y="1726138"/>
            <a:ext cx="9530374" cy="4298036"/>
          </a:xfrm>
          <a:prstGeom prst="rect">
            <a:avLst/>
          </a:prstGeom>
          <a:noFill/>
        </p:spPr>
        <p:txBody>
          <a:bodyPr wrap="square" rtlCol="0">
            <a:spAutoFit/>
          </a:bodyPr>
          <a:lstStyle/>
          <a:p>
            <a:pPr algn="just" rtl="1">
              <a:lnSpc>
                <a:spcPct val="250000"/>
              </a:lnSpc>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b="1" dirty="0">
                <a:effectLst/>
                <a:latin typeface="Calibri" panose="020F0502020204030204" pitchFamily="34" charset="0"/>
                <a:ea typeface="Calibri" panose="020F0502020204030204" pitchFamily="34" charset="0"/>
                <a:cs typeface="Alexandria" pitchFamily="2" charset="-78"/>
              </a:rPr>
              <a:t> </a:t>
            </a:r>
            <a:r>
              <a:rPr lang="ar-SA" sz="1600" b="1" dirty="0">
                <a:effectLst/>
                <a:latin typeface="Alexandria Light" pitchFamily="2" charset="-78"/>
                <a:ea typeface="Calibri" panose="020F0502020204030204" pitchFamily="34" charset="0"/>
                <a:cs typeface="Alexandria Light" pitchFamily="2" charset="-78"/>
              </a:rPr>
              <a:t>5-برامج الألعاب التعليميّة:</a:t>
            </a:r>
            <a:r>
              <a:rPr lang="ar-SA" sz="1600" dirty="0">
                <a:effectLst/>
                <a:latin typeface="Alexandria Light" pitchFamily="2" charset="-78"/>
                <a:ea typeface="Calibri" panose="020F0502020204030204" pitchFamily="34" charset="0"/>
                <a:cs typeface="Alexandria Light" pitchFamily="2" charset="-78"/>
              </a:rPr>
              <a:t> تعتمد على دمج عمليّة التعلّم باللعبِ في نموذج ترويحيّ يتبارى فيها المتعلّمونَ ويتنافسونَ للحصولِ على بعضِ النقاطِ ككسبٍ ثمينٍ، وعادة تأخذ الألعاب التعليميّة الشّكل الذي يجذب المتعلّم، ويجعله لا يفارق اللعبة دونَ تحقيقِ الهدف أو الأهداف المطلوبة، وهي تعتمد أساساً على مبدأ المنافسة لإثارة دافعيّة المتعلّم كما تعتمد على إمكاناتِ الحاسوبِ التعليميّة عندما يصبح في الإمكان تقويمُ أداءِ المتعلّم عن طريقِ بعض التدريبات التي يُتعامل معها بشكل غير مباشر؛ وهذا يزيد من احتمالِ تحقيقِ أهدافِ الدرسِ، هذا وتضيف برمجيّات الألعاب التعليميّة الجيّدة الإثارة والحافز على العمل التعليميّ إذ تتناول أغلب المجالات المدرسيّة، وتوفّر تعليماً مركّزاً لمهارات معقّدة".</a:t>
            </a:r>
            <a:endParaRPr lang="en-US" sz="1600" dirty="0">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oogle Shape;5437;p51">
            <a:extLst>
              <a:ext uri="{FF2B5EF4-FFF2-40B4-BE49-F238E27FC236}">
                <a16:creationId xmlns:a16="http://schemas.microsoft.com/office/drawing/2014/main" id="{EEE793B3-5443-4AAB-A30D-94948E8754E2}"/>
              </a:ext>
            </a:extLst>
          </p:cNvPr>
          <p:cNvGrpSpPr/>
          <p:nvPr/>
        </p:nvGrpSpPr>
        <p:grpSpPr>
          <a:xfrm>
            <a:off x="1330914" y="1288861"/>
            <a:ext cx="616772" cy="572205"/>
            <a:chOff x="-47527350" y="2747625"/>
            <a:chExt cx="300100" cy="228425"/>
          </a:xfrm>
        </p:grpSpPr>
        <p:sp>
          <p:nvSpPr>
            <p:cNvPr id="12" name="Google Shape;5438;p51">
              <a:extLst>
                <a:ext uri="{FF2B5EF4-FFF2-40B4-BE49-F238E27FC236}">
                  <a16:creationId xmlns:a16="http://schemas.microsoft.com/office/drawing/2014/main" id="{16FEB7BC-4712-400B-820E-9EA79715B40E}"/>
                </a:ext>
              </a:extLst>
            </p:cNvPr>
            <p:cNvSpPr/>
            <p:nvPr/>
          </p:nvSpPr>
          <p:spPr>
            <a:xfrm>
              <a:off x="-47475350" y="2782275"/>
              <a:ext cx="124450" cy="124475"/>
            </a:xfrm>
            <a:custGeom>
              <a:avLst/>
              <a:gdLst/>
              <a:ahLst/>
              <a:cxnLst/>
              <a:rect l="l" t="t" r="r" b="b"/>
              <a:pathLst>
                <a:path w="4978" h="4979" extrusionOk="0">
                  <a:moveTo>
                    <a:pt x="2804" y="2080"/>
                  </a:moveTo>
                  <a:cubicBezTo>
                    <a:pt x="2678" y="2395"/>
                    <a:pt x="2457" y="2647"/>
                    <a:pt x="2174" y="2710"/>
                  </a:cubicBezTo>
                  <a:lnTo>
                    <a:pt x="2174" y="2080"/>
                  </a:lnTo>
                  <a:close/>
                  <a:moveTo>
                    <a:pt x="1827" y="725"/>
                  </a:moveTo>
                  <a:cubicBezTo>
                    <a:pt x="2300" y="725"/>
                    <a:pt x="2678" y="977"/>
                    <a:pt x="2804" y="1418"/>
                  </a:cubicBezTo>
                  <a:lnTo>
                    <a:pt x="1827" y="1418"/>
                  </a:lnTo>
                  <a:cubicBezTo>
                    <a:pt x="1607" y="1418"/>
                    <a:pt x="1481" y="1576"/>
                    <a:pt x="1481" y="1765"/>
                  </a:cubicBezTo>
                  <a:lnTo>
                    <a:pt x="1481" y="2773"/>
                  </a:lnTo>
                  <a:cubicBezTo>
                    <a:pt x="1071" y="2615"/>
                    <a:pt x="756" y="2206"/>
                    <a:pt x="756" y="1765"/>
                  </a:cubicBezTo>
                  <a:cubicBezTo>
                    <a:pt x="756" y="1197"/>
                    <a:pt x="1229" y="725"/>
                    <a:pt x="1827" y="725"/>
                  </a:cubicBezTo>
                  <a:close/>
                  <a:moveTo>
                    <a:pt x="4253" y="2080"/>
                  </a:moveTo>
                  <a:lnTo>
                    <a:pt x="4253" y="4222"/>
                  </a:lnTo>
                  <a:lnTo>
                    <a:pt x="2142" y="4222"/>
                  </a:lnTo>
                  <a:lnTo>
                    <a:pt x="2142" y="3466"/>
                  </a:lnTo>
                  <a:cubicBezTo>
                    <a:pt x="2804" y="3308"/>
                    <a:pt x="3371" y="2804"/>
                    <a:pt x="3529" y="2080"/>
                  </a:cubicBezTo>
                  <a:close/>
                  <a:moveTo>
                    <a:pt x="1764" y="0"/>
                  </a:moveTo>
                  <a:cubicBezTo>
                    <a:pt x="788" y="0"/>
                    <a:pt x="0" y="788"/>
                    <a:pt x="0" y="1765"/>
                  </a:cubicBezTo>
                  <a:cubicBezTo>
                    <a:pt x="0" y="2647"/>
                    <a:pt x="599" y="3340"/>
                    <a:pt x="1418" y="3497"/>
                  </a:cubicBezTo>
                  <a:lnTo>
                    <a:pt x="1418" y="4600"/>
                  </a:lnTo>
                  <a:cubicBezTo>
                    <a:pt x="1418" y="4821"/>
                    <a:pt x="1575" y="4978"/>
                    <a:pt x="1764" y="4978"/>
                  </a:cubicBezTo>
                  <a:lnTo>
                    <a:pt x="4568" y="4978"/>
                  </a:lnTo>
                  <a:cubicBezTo>
                    <a:pt x="4757" y="4978"/>
                    <a:pt x="4915" y="4821"/>
                    <a:pt x="4915" y="4600"/>
                  </a:cubicBezTo>
                  <a:lnTo>
                    <a:pt x="4915" y="1828"/>
                  </a:lnTo>
                  <a:cubicBezTo>
                    <a:pt x="4978" y="1576"/>
                    <a:pt x="4820" y="1418"/>
                    <a:pt x="4600" y="1418"/>
                  </a:cubicBezTo>
                  <a:lnTo>
                    <a:pt x="3497" y="1418"/>
                  </a:lnTo>
                  <a:cubicBezTo>
                    <a:pt x="3340" y="630"/>
                    <a:pt x="2646" y="0"/>
                    <a:pt x="17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439;p51">
              <a:extLst>
                <a:ext uri="{FF2B5EF4-FFF2-40B4-BE49-F238E27FC236}">
                  <a16:creationId xmlns:a16="http://schemas.microsoft.com/office/drawing/2014/main" id="{C65396D7-EF75-46C9-A1A9-1ABD59E0E599}"/>
                </a:ext>
              </a:extLst>
            </p:cNvPr>
            <p:cNvSpPr/>
            <p:nvPr/>
          </p:nvSpPr>
          <p:spPr>
            <a:xfrm>
              <a:off x="-47333600" y="2782275"/>
              <a:ext cx="53600" cy="18125"/>
            </a:xfrm>
            <a:custGeom>
              <a:avLst/>
              <a:gdLst/>
              <a:ahLst/>
              <a:cxnLst/>
              <a:rect l="l" t="t" r="r" b="b"/>
              <a:pathLst>
                <a:path w="2144" h="725" extrusionOk="0">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440;p51">
              <a:extLst>
                <a:ext uri="{FF2B5EF4-FFF2-40B4-BE49-F238E27FC236}">
                  <a16:creationId xmlns:a16="http://schemas.microsoft.com/office/drawing/2014/main" id="{1F672DDF-9705-46E0-B6D5-4C896C436C8F}"/>
                </a:ext>
              </a:extLst>
            </p:cNvPr>
            <p:cNvSpPr/>
            <p:nvPr/>
          </p:nvSpPr>
          <p:spPr>
            <a:xfrm>
              <a:off x="-47333600" y="2817725"/>
              <a:ext cx="53600" cy="18125"/>
            </a:xfrm>
            <a:custGeom>
              <a:avLst/>
              <a:gdLst/>
              <a:ahLst/>
              <a:cxnLst/>
              <a:rect l="l" t="t" r="r" b="b"/>
              <a:pathLst>
                <a:path w="2144" h="725" extrusionOk="0">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441;p51">
              <a:extLst>
                <a:ext uri="{FF2B5EF4-FFF2-40B4-BE49-F238E27FC236}">
                  <a16:creationId xmlns:a16="http://schemas.microsoft.com/office/drawing/2014/main" id="{F3406F55-E32D-460B-9A9C-0D4B85428365}"/>
                </a:ext>
              </a:extLst>
            </p:cNvPr>
            <p:cNvSpPr/>
            <p:nvPr/>
          </p:nvSpPr>
          <p:spPr>
            <a:xfrm>
              <a:off x="-47333600" y="2852375"/>
              <a:ext cx="53600" cy="17350"/>
            </a:xfrm>
            <a:custGeom>
              <a:avLst/>
              <a:gdLst/>
              <a:ahLst/>
              <a:cxnLst/>
              <a:rect l="l" t="t" r="r" b="b"/>
              <a:pathLst>
                <a:path w="2144" h="694" extrusionOk="0">
                  <a:moveTo>
                    <a:pt x="347" y="0"/>
                  </a:moveTo>
                  <a:cubicBezTo>
                    <a:pt x="158" y="0"/>
                    <a:pt x="1" y="158"/>
                    <a:pt x="1" y="347"/>
                  </a:cubicBezTo>
                  <a:cubicBezTo>
                    <a:pt x="1" y="536"/>
                    <a:pt x="158" y="693"/>
                    <a:pt x="347" y="693"/>
                  </a:cubicBezTo>
                  <a:lnTo>
                    <a:pt x="1797" y="693"/>
                  </a:lnTo>
                  <a:cubicBezTo>
                    <a:pt x="1986" y="693"/>
                    <a:pt x="2143" y="536"/>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5442;p51">
              <a:extLst>
                <a:ext uri="{FF2B5EF4-FFF2-40B4-BE49-F238E27FC236}">
                  <a16:creationId xmlns:a16="http://schemas.microsoft.com/office/drawing/2014/main" id="{3337D1A9-8C94-46C7-9A8A-EB686CC14152}"/>
                </a:ext>
              </a:extLst>
            </p:cNvPr>
            <p:cNvSpPr/>
            <p:nvPr/>
          </p:nvSpPr>
          <p:spPr>
            <a:xfrm>
              <a:off x="-47333600" y="2887800"/>
              <a:ext cx="53600" cy="17375"/>
            </a:xfrm>
            <a:custGeom>
              <a:avLst/>
              <a:gdLst/>
              <a:ahLst/>
              <a:cxnLst/>
              <a:rect l="l" t="t" r="r" b="b"/>
              <a:pathLst>
                <a:path w="2144" h="695" extrusionOk="0">
                  <a:moveTo>
                    <a:pt x="347" y="1"/>
                  </a:moveTo>
                  <a:cubicBezTo>
                    <a:pt x="158" y="1"/>
                    <a:pt x="1" y="158"/>
                    <a:pt x="1" y="347"/>
                  </a:cubicBezTo>
                  <a:cubicBezTo>
                    <a:pt x="1" y="537"/>
                    <a:pt x="158" y="694"/>
                    <a:pt x="347" y="694"/>
                  </a:cubicBezTo>
                  <a:lnTo>
                    <a:pt x="1797" y="694"/>
                  </a:lnTo>
                  <a:cubicBezTo>
                    <a:pt x="1986" y="694"/>
                    <a:pt x="2143" y="537"/>
                    <a:pt x="2143" y="347"/>
                  </a:cubicBezTo>
                  <a:cubicBezTo>
                    <a:pt x="2143" y="158"/>
                    <a:pt x="1986"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443;p51">
              <a:extLst>
                <a:ext uri="{FF2B5EF4-FFF2-40B4-BE49-F238E27FC236}">
                  <a16:creationId xmlns:a16="http://schemas.microsoft.com/office/drawing/2014/main" id="{6807BA0E-A7D6-49DD-8205-881688E6FF6D}"/>
                </a:ext>
              </a:extLst>
            </p:cNvPr>
            <p:cNvSpPr/>
            <p:nvPr/>
          </p:nvSpPr>
          <p:spPr>
            <a:xfrm>
              <a:off x="-47527350" y="2747625"/>
              <a:ext cx="300100" cy="228425"/>
            </a:xfrm>
            <a:custGeom>
              <a:avLst/>
              <a:gdLst/>
              <a:ahLst/>
              <a:cxnLst/>
              <a:rect l="l" t="t" r="r" b="b"/>
              <a:pathLst>
                <a:path w="12004" h="9137" extrusionOk="0">
                  <a:moveTo>
                    <a:pt x="10586" y="693"/>
                  </a:moveTo>
                  <a:lnTo>
                    <a:pt x="10586" y="7026"/>
                  </a:lnTo>
                  <a:lnTo>
                    <a:pt x="1418" y="7026"/>
                  </a:lnTo>
                  <a:lnTo>
                    <a:pt x="1418" y="693"/>
                  </a:lnTo>
                  <a:close/>
                  <a:moveTo>
                    <a:pt x="11311" y="7687"/>
                  </a:moveTo>
                  <a:lnTo>
                    <a:pt x="11311" y="8412"/>
                  </a:lnTo>
                  <a:lnTo>
                    <a:pt x="725" y="8412"/>
                  </a:lnTo>
                  <a:lnTo>
                    <a:pt x="725" y="7687"/>
                  </a:lnTo>
                  <a:close/>
                  <a:moveTo>
                    <a:pt x="1072" y="0"/>
                  </a:moveTo>
                  <a:cubicBezTo>
                    <a:pt x="883" y="0"/>
                    <a:pt x="725" y="158"/>
                    <a:pt x="725" y="378"/>
                  </a:cubicBezTo>
                  <a:lnTo>
                    <a:pt x="725" y="7026"/>
                  </a:lnTo>
                  <a:lnTo>
                    <a:pt x="347" y="7026"/>
                  </a:lnTo>
                  <a:cubicBezTo>
                    <a:pt x="158" y="7026"/>
                    <a:pt x="1" y="7183"/>
                    <a:pt x="1" y="7372"/>
                  </a:cubicBezTo>
                  <a:lnTo>
                    <a:pt x="1" y="8790"/>
                  </a:lnTo>
                  <a:cubicBezTo>
                    <a:pt x="1" y="8979"/>
                    <a:pt x="158" y="9136"/>
                    <a:pt x="347" y="9136"/>
                  </a:cubicBezTo>
                  <a:lnTo>
                    <a:pt x="11658" y="9136"/>
                  </a:lnTo>
                  <a:cubicBezTo>
                    <a:pt x="11847" y="9136"/>
                    <a:pt x="12004" y="8979"/>
                    <a:pt x="12004" y="8790"/>
                  </a:cubicBezTo>
                  <a:lnTo>
                    <a:pt x="12004" y="7372"/>
                  </a:lnTo>
                  <a:cubicBezTo>
                    <a:pt x="12004" y="7183"/>
                    <a:pt x="11847" y="7026"/>
                    <a:pt x="11658" y="7026"/>
                  </a:cubicBezTo>
                  <a:lnTo>
                    <a:pt x="11311" y="7026"/>
                  </a:lnTo>
                  <a:lnTo>
                    <a:pt x="11311" y="378"/>
                  </a:lnTo>
                  <a:cubicBezTo>
                    <a:pt x="11311" y="158"/>
                    <a:pt x="11153" y="0"/>
                    <a:pt x="109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473225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191490"/>
            <a:ext cx="10812720" cy="55233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r" rtl="1">
              <a:lnSpc>
                <a:spcPct val="115000"/>
              </a:lnSpc>
              <a:spcBef>
                <a:spcPts val="600"/>
              </a:spcBef>
              <a:spcAft>
                <a:spcPts val="600"/>
              </a:spcAft>
              <a:tabLst>
                <a:tab pos="135255" algn="l"/>
                <a:tab pos="302260" algn="r"/>
              </a:tabLs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234843"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6457" y="1281980"/>
            <a:ext cx="10099086" cy="5790752"/>
          </a:xfrm>
          <a:prstGeom prst="rect">
            <a:avLst/>
          </a:prstGeom>
          <a:noFill/>
        </p:spPr>
        <p:txBody>
          <a:bodyPr wrap="square" rtlCol="0">
            <a:spAutoFit/>
          </a:bodyPr>
          <a:lstStyle/>
          <a:p>
            <a:pPr marL="635" marR="0" algn="just" rtl="1">
              <a:lnSpc>
                <a:spcPct val="200000"/>
              </a:lnSpc>
              <a:spcBef>
                <a:spcPts val="600"/>
              </a:spcBef>
              <a:spcAft>
                <a:spcPts val="1800"/>
              </a:spcAft>
              <a:tabLst>
                <a:tab pos="360680" algn="r"/>
                <a:tab pos="702310"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b="1" dirty="0">
                <a:effectLst/>
                <a:latin typeface="Alexandria Light" pitchFamily="2" charset="-78"/>
                <a:ea typeface="Calibri" panose="020F0502020204030204" pitchFamily="34" charset="0"/>
                <a:cs typeface="Alexandria Light" pitchFamily="2" charset="-78"/>
              </a:rPr>
              <a:t>6-برامج الذكاء الصناعيّ والبرامج الخبيرة: </a:t>
            </a:r>
            <a:r>
              <a:rPr lang="ar-SA" sz="1600" dirty="0">
                <a:effectLst/>
                <a:latin typeface="Alexandria Light" pitchFamily="2" charset="-78"/>
                <a:ea typeface="Calibri" panose="020F0502020204030204" pitchFamily="34" charset="0"/>
                <a:cs typeface="Alexandria Light" pitchFamily="2" charset="-78"/>
              </a:rPr>
              <a:t>تعني قيام الحاسوب بأعمال تقليد العمليّات التي يقوم بها العقل الإنسانيّ الذكيّ باستخدام برامج معيّنة كبرامج الترجمة الفوريّة، وبرنامج إطلاق الصواريخ، وبرامج إجراء التجارب المعقّدة بالحاسوب.</a:t>
            </a:r>
            <a:endParaRPr lang="en-US" sz="1600" dirty="0">
              <a:latin typeface="Alexandria Light" pitchFamily="2" charset="-78"/>
              <a:ea typeface="Calibri" panose="020F0502020204030204" pitchFamily="34" charset="0"/>
              <a:cs typeface="Alexandria Light" pitchFamily="2" charset="-78"/>
            </a:endParaRPr>
          </a:p>
          <a:p>
            <a:pPr marL="635" algn="just" rtl="1">
              <a:lnSpc>
                <a:spcPct val="200000"/>
              </a:lnSpc>
              <a:spcBef>
                <a:spcPts val="600"/>
              </a:spcBef>
              <a:spcAft>
                <a:spcPts val="1800"/>
              </a:spcAft>
              <a:tabLst>
                <a:tab pos="360680" algn="r"/>
                <a:tab pos="702310" algn="l"/>
              </a:tabLst>
            </a:pPr>
            <a:r>
              <a:rPr lang="ar-SA" sz="1600" dirty="0">
                <a:effectLst/>
                <a:latin typeface="Alexandria Light" pitchFamily="2" charset="-78"/>
                <a:ea typeface="Calibri" panose="020F0502020204030204" pitchFamily="34" charset="0"/>
                <a:cs typeface="Alexandria Light" pitchFamily="2" charset="-78"/>
              </a:rPr>
              <a:t>     وفي هذا المجال ظهرت بعض البرامج التربويّة الخبيرة ضمن برامج الذكاء الاصطناعيّ من منطلق (إن الخبير إنسان ذكيّ) وتتكون البرامج الخبيرة من مكونين، هما: قاعدة بيانات، وطريقة أو قدرة على اتّخاذ القرار. وتصمّم النظم الخبيرة لكي تستعمل في مواقف يكون من الصعب فيها على الإنسان أن يصدر قراراً صائباً في وقت محدود. </a:t>
            </a:r>
          </a:p>
          <a:p>
            <a:pPr marL="635" algn="just" rtl="1">
              <a:lnSpc>
                <a:spcPct val="200000"/>
              </a:lnSpc>
              <a:spcBef>
                <a:spcPts val="600"/>
              </a:spcBef>
              <a:spcAft>
                <a:spcPts val="1800"/>
              </a:spcAft>
              <a:tabLst>
                <a:tab pos="360680" algn="r"/>
                <a:tab pos="702310" algn="l"/>
              </a:tabLst>
            </a:pPr>
            <a:r>
              <a:rPr lang="ar-SA" sz="1600" b="1" dirty="0">
                <a:effectLst/>
                <a:latin typeface="Alexandria Light" pitchFamily="2" charset="-78"/>
                <a:ea typeface="Calibri" panose="020F0502020204030204" pitchFamily="34" charset="0"/>
                <a:cs typeface="Alexandria Light" pitchFamily="2" charset="-78"/>
              </a:rPr>
              <a:t>7- حل المشكلات</a:t>
            </a:r>
            <a:r>
              <a:rPr lang="ar-SA" sz="1600" dirty="0">
                <a:effectLst/>
                <a:latin typeface="Alexandria Light" pitchFamily="2" charset="-78"/>
                <a:ea typeface="Calibri" panose="020F0502020204030204" pitchFamily="34" charset="0"/>
                <a:cs typeface="Alexandria Light" pitchFamily="2" charset="-78"/>
              </a:rPr>
              <a:t>: في مثل هذه البرامج يمكن تقديم نمطين من أساليب حل المشكلات، فقد يقوم المتعلّم نفسه بكتابة برنامج لحل مشكلة تقدّم له، فيقوم بنفسه بتحديد المشكلة وإيجاد العلاقات ووضع خوارزميّة الحل بتقسيم المشكلة لوحدات صغيرة متّصلة، ويكون دور الحاسوب مقتصراً على إجراء الحسابات والمعالجات اللازمة. أما في النمط الثاني فيقدّم الحاسوب المشكلة والعوامل المكوّنة لها، ويترك للمتعلّم معالجة متغيّر واحد أو أكثر لمعرفة أثره.</a:t>
            </a:r>
            <a:endParaRPr lang="en-US" sz="1600" dirty="0">
              <a:effectLst/>
              <a:latin typeface="Alexandria Light" pitchFamily="2" charset="-78"/>
              <a:ea typeface="Calibri" panose="020F0502020204030204" pitchFamily="34" charset="0"/>
              <a:cs typeface="Alexandria Light" pitchFamily="2" charset="-78"/>
            </a:endParaRPr>
          </a:p>
          <a:p>
            <a:pPr algn="just" rtl="1">
              <a:lnSpc>
                <a:spcPct val="200000"/>
              </a:lnSpc>
              <a:spcAft>
                <a:spcPts val="1800"/>
              </a:spcAft>
              <a:tabLst>
                <a:tab pos="135255" algn="l"/>
              </a:tabLst>
            </a:pPr>
            <a:endParaRPr lang="en-US" sz="1600" dirty="0">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oogle Shape;5437;p51">
            <a:extLst>
              <a:ext uri="{FF2B5EF4-FFF2-40B4-BE49-F238E27FC236}">
                <a16:creationId xmlns:a16="http://schemas.microsoft.com/office/drawing/2014/main" id="{EEE793B3-5443-4AAB-A30D-94948E8754E2}"/>
              </a:ext>
            </a:extLst>
          </p:cNvPr>
          <p:cNvGrpSpPr/>
          <p:nvPr/>
        </p:nvGrpSpPr>
        <p:grpSpPr>
          <a:xfrm>
            <a:off x="623449" y="572558"/>
            <a:ext cx="616772" cy="572205"/>
            <a:chOff x="-47527350" y="2747625"/>
            <a:chExt cx="300100" cy="228425"/>
          </a:xfrm>
        </p:grpSpPr>
        <p:sp>
          <p:nvSpPr>
            <p:cNvPr id="12" name="Google Shape;5438;p51">
              <a:extLst>
                <a:ext uri="{FF2B5EF4-FFF2-40B4-BE49-F238E27FC236}">
                  <a16:creationId xmlns:a16="http://schemas.microsoft.com/office/drawing/2014/main" id="{16FEB7BC-4712-400B-820E-9EA79715B40E}"/>
                </a:ext>
              </a:extLst>
            </p:cNvPr>
            <p:cNvSpPr/>
            <p:nvPr/>
          </p:nvSpPr>
          <p:spPr>
            <a:xfrm>
              <a:off x="-47475350" y="2782275"/>
              <a:ext cx="124450" cy="124475"/>
            </a:xfrm>
            <a:custGeom>
              <a:avLst/>
              <a:gdLst/>
              <a:ahLst/>
              <a:cxnLst/>
              <a:rect l="l" t="t" r="r" b="b"/>
              <a:pathLst>
                <a:path w="4978" h="4979" extrusionOk="0">
                  <a:moveTo>
                    <a:pt x="2804" y="2080"/>
                  </a:moveTo>
                  <a:cubicBezTo>
                    <a:pt x="2678" y="2395"/>
                    <a:pt x="2457" y="2647"/>
                    <a:pt x="2174" y="2710"/>
                  </a:cubicBezTo>
                  <a:lnTo>
                    <a:pt x="2174" y="2080"/>
                  </a:lnTo>
                  <a:close/>
                  <a:moveTo>
                    <a:pt x="1827" y="725"/>
                  </a:moveTo>
                  <a:cubicBezTo>
                    <a:pt x="2300" y="725"/>
                    <a:pt x="2678" y="977"/>
                    <a:pt x="2804" y="1418"/>
                  </a:cubicBezTo>
                  <a:lnTo>
                    <a:pt x="1827" y="1418"/>
                  </a:lnTo>
                  <a:cubicBezTo>
                    <a:pt x="1607" y="1418"/>
                    <a:pt x="1481" y="1576"/>
                    <a:pt x="1481" y="1765"/>
                  </a:cubicBezTo>
                  <a:lnTo>
                    <a:pt x="1481" y="2773"/>
                  </a:lnTo>
                  <a:cubicBezTo>
                    <a:pt x="1071" y="2615"/>
                    <a:pt x="756" y="2206"/>
                    <a:pt x="756" y="1765"/>
                  </a:cubicBezTo>
                  <a:cubicBezTo>
                    <a:pt x="756" y="1197"/>
                    <a:pt x="1229" y="725"/>
                    <a:pt x="1827" y="725"/>
                  </a:cubicBezTo>
                  <a:close/>
                  <a:moveTo>
                    <a:pt x="4253" y="2080"/>
                  </a:moveTo>
                  <a:lnTo>
                    <a:pt x="4253" y="4222"/>
                  </a:lnTo>
                  <a:lnTo>
                    <a:pt x="2142" y="4222"/>
                  </a:lnTo>
                  <a:lnTo>
                    <a:pt x="2142" y="3466"/>
                  </a:lnTo>
                  <a:cubicBezTo>
                    <a:pt x="2804" y="3308"/>
                    <a:pt x="3371" y="2804"/>
                    <a:pt x="3529" y="2080"/>
                  </a:cubicBezTo>
                  <a:close/>
                  <a:moveTo>
                    <a:pt x="1764" y="0"/>
                  </a:moveTo>
                  <a:cubicBezTo>
                    <a:pt x="788" y="0"/>
                    <a:pt x="0" y="788"/>
                    <a:pt x="0" y="1765"/>
                  </a:cubicBezTo>
                  <a:cubicBezTo>
                    <a:pt x="0" y="2647"/>
                    <a:pt x="599" y="3340"/>
                    <a:pt x="1418" y="3497"/>
                  </a:cubicBezTo>
                  <a:lnTo>
                    <a:pt x="1418" y="4600"/>
                  </a:lnTo>
                  <a:cubicBezTo>
                    <a:pt x="1418" y="4821"/>
                    <a:pt x="1575" y="4978"/>
                    <a:pt x="1764" y="4978"/>
                  </a:cubicBezTo>
                  <a:lnTo>
                    <a:pt x="4568" y="4978"/>
                  </a:lnTo>
                  <a:cubicBezTo>
                    <a:pt x="4757" y="4978"/>
                    <a:pt x="4915" y="4821"/>
                    <a:pt x="4915" y="4600"/>
                  </a:cubicBezTo>
                  <a:lnTo>
                    <a:pt x="4915" y="1828"/>
                  </a:lnTo>
                  <a:cubicBezTo>
                    <a:pt x="4978" y="1576"/>
                    <a:pt x="4820" y="1418"/>
                    <a:pt x="4600" y="1418"/>
                  </a:cubicBezTo>
                  <a:lnTo>
                    <a:pt x="3497" y="1418"/>
                  </a:lnTo>
                  <a:cubicBezTo>
                    <a:pt x="3340" y="630"/>
                    <a:pt x="2646" y="0"/>
                    <a:pt x="17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439;p51">
              <a:extLst>
                <a:ext uri="{FF2B5EF4-FFF2-40B4-BE49-F238E27FC236}">
                  <a16:creationId xmlns:a16="http://schemas.microsoft.com/office/drawing/2014/main" id="{C65396D7-EF75-46C9-A1A9-1ABD59E0E599}"/>
                </a:ext>
              </a:extLst>
            </p:cNvPr>
            <p:cNvSpPr/>
            <p:nvPr/>
          </p:nvSpPr>
          <p:spPr>
            <a:xfrm>
              <a:off x="-47333600" y="2782275"/>
              <a:ext cx="53600" cy="18125"/>
            </a:xfrm>
            <a:custGeom>
              <a:avLst/>
              <a:gdLst/>
              <a:ahLst/>
              <a:cxnLst/>
              <a:rect l="l" t="t" r="r" b="b"/>
              <a:pathLst>
                <a:path w="2144" h="725" extrusionOk="0">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440;p51">
              <a:extLst>
                <a:ext uri="{FF2B5EF4-FFF2-40B4-BE49-F238E27FC236}">
                  <a16:creationId xmlns:a16="http://schemas.microsoft.com/office/drawing/2014/main" id="{1F672DDF-9705-46E0-B6D5-4C896C436C8F}"/>
                </a:ext>
              </a:extLst>
            </p:cNvPr>
            <p:cNvSpPr/>
            <p:nvPr/>
          </p:nvSpPr>
          <p:spPr>
            <a:xfrm>
              <a:off x="-47333600" y="2817725"/>
              <a:ext cx="53600" cy="18125"/>
            </a:xfrm>
            <a:custGeom>
              <a:avLst/>
              <a:gdLst/>
              <a:ahLst/>
              <a:cxnLst/>
              <a:rect l="l" t="t" r="r" b="b"/>
              <a:pathLst>
                <a:path w="2144" h="725" extrusionOk="0">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441;p51">
              <a:extLst>
                <a:ext uri="{FF2B5EF4-FFF2-40B4-BE49-F238E27FC236}">
                  <a16:creationId xmlns:a16="http://schemas.microsoft.com/office/drawing/2014/main" id="{F3406F55-E32D-460B-9A9C-0D4B85428365}"/>
                </a:ext>
              </a:extLst>
            </p:cNvPr>
            <p:cNvSpPr/>
            <p:nvPr/>
          </p:nvSpPr>
          <p:spPr>
            <a:xfrm>
              <a:off x="-47333600" y="2852375"/>
              <a:ext cx="53600" cy="17350"/>
            </a:xfrm>
            <a:custGeom>
              <a:avLst/>
              <a:gdLst/>
              <a:ahLst/>
              <a:cxnLst/>
              <a:rect l="l" t="t" r="r" b="b"/>
              <a:pathLst>
                <a:path w="2144" h="694" extrusionOk="0">
                  <a:moveTo>
                    <a:pt x="347" y="0"/>
                  </a:moveTo>
                  <a:cubicBezTo>
                    <a:pt x="158" y="0"/>
                    <a:pt x="1" y="158"/>
                    <a:pt x="1" y="347"/>
                  </a:cubicBezTo>
                  <a:cubicBezTo>
                    <a:pt x="1" y="536"/>
                    <a:pt x="158" y="693"/>
                    <a:pt x="347" y="693"/>
                  </a:cubicBezTo>
                  <a:lnTo>
                    <a:pt x="1797" y="693"/>
                  </a:lnTo>
                  <a:cubicBezTo>
                    <a:pt x="1986" y="693"/>
                    <a:pt x="2143" y="536"/>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5442;p51">
              <a:extLst>
                <a:ext uri="{FF2B5EF4-FFF2-40B4-BE49-F238E27FC236}">
                  <a16:creationId xmlns:a16="http://schemas.microsoft.com/office/drawing/2014/main" id="{3337D1A9-8C94-46C7-9A8A-EB686CC14152}"/>
                </a:ext>
              </a:extLst>
            </p:cNvPr>
            <p:cNvSpPr/>
            <p:nvPr/>
          </p:nvSpPr>
          <p:spPr>
            <a:xfrm>
              <a:off x="-47333600" y="2887800"/>
              <a:ext cx="53600" cy="17375"/>
            </a:xfrm>
            <a:custGeom>
              <a:avLst/>
              <a:gdLst/>
              <a:ahLst/>
              <a:cxnLst/>
              <a:rect l="l" t="t" r="r" b="b"/>
              <a:pathLst>
                <a:path w="2144" h="695" extrusionOk="0">
                  <a:moveTo>
                    <a:pt x="347" y="1"/>
                  </a:moveTo>
                  <a:cubicBezTo>
                    <a:pt x="158" y="1"/>
                    <a:pt x="1" y="158"/>
                    <a:pt x="1" y="347"/>
                  </a:cubicBezTo>
                  <a:cubicBezTo>
                    <a:pt x="1" y="537"/>
                    <a:pt x="158" y="694"/>
                    <a:pt x="347" y="694"/>
                  </a:cubicBezTo>
                  <a:lnTo>
                    <a:pt x="1797" y="694"/>
                  </a:lnTo>
                  <a:cubicBezTo>
                    <a:pt x="1986" y="694"/>
                    <a:pt x="2143" y="537"/>
                    <a:pt x="2143" y="347"/>
                  </a:cubicBezTo>
                  <a:cubicBezTo>
                    <a:pt x="2143" y="158"/>
                    <a:pt x="1986"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443;p51">
              <a:extLst>
                <a:ext uri="{FF2B5EF4-FFF2-40B4-BE49-F238E27FC236}">
                  <a16:creationId xmlns:a16="http://schemas.microsoft.com/office/drawing/2014/main" id="{6807BA0E-A7D6-49DD-8205-881688E6FF6D}"/>
                </a:ext>
              </a:extLst>
            </p:cNvPr>
            <p:cNvSpPr/>
            <p:nvPr/>
          </p:nvSpPr>
          <p:spPr>
            <a:xfrm>
              <a:off x="-47527350" y="2747625"/>
              <a:ext cx="300100" cy="228425"/>
            </a:xfrm>
            <a:custGeom>
              <a:avLst/>
              <a:gdLst/>
              <a:ahLst/>
              <a:cxnLst/>
              <a:rect l="l" t="t" r="r" b="b"/>
              <a:pathLst>
                <a:path w="12004" h="9137" extrusionOk="0">
                  <a:moveTo>
                    <a:pt x="10586" y="693"/>
                  </a:moveTo>
                  <a:lnTo>
                    <a:pt x="10586" y="7026"/>
                  </a:lnTo>
                  <a:lnTo>
                    <a:pt x="1418" y="7026"/>
                  </a:lnTo>
                  <a:lnTo>
                    <a:pt x="1418" y="693"/>
                  </a:lnTo>
                  <a:close/>
                  <a:moveTo>
                    <a:pt x="11311" y="7687"/>
                  </a:moveTo>
                  <a:lnTo>
                    <a:pt x="11311" y="8412"/>
                  </a:lnTo>
                  <a:lnTo>
                    <a:pt x="725" y="8412"/>
                  </a:lnTo>
                  <a:lnTo>
                    <a:pt x="725" y="7687"/>
                  </a:lnTo>
                  <a:close/>
                  <a:moveTo>
                    <a:pt x="1072" y="0"/>
                  </a:moveTo>
                  <a:cubicBezTo>
                    <a:pt x="883" y="0"/>
                    <a:pt x="725" y="158"/>
                    <a:pt x="725" y="378"/>
                  </a:cubicBezTo>
                  <a:lnTo>
                    <a:pt x="725" y="7026"/>
                  </a:lnTo>
                  <a:lnTo>
                    <a:pt x="347" y="7026"/>
                  </a:lnTo>
                  <a:cubicBezTo>
                    <a:pt x="158" y="7026"/>
                    <a:pt x="1" y="7183"/>
                    <a:pt x="1" y="7372"/>
                  </a:cubicBezTo>
                  <a:lnTo>
                    <a:pt x="1" y="8790"/>
                  </a:lnTo>
                  <a:cubicBezTo>
                    <a:pt x="1" y="8979"/>
                    <a:pt x="158" y="9136"/>
                    <a:pt x="347" y="9136"/>
                  </a:cubicBezTo>
                  <a:lnTo>
                    <a:pt x="11658" y="9136"/>
                  </a:lnTo>
                  <a:cubicBezTo>
                    <a:pt x="11847" y="9136"/>
                    <a:pt x="12004" y="8979"/>
                    <a:pt x="12004" y="8790"/>
                  </a:cubicBezTo>
                  <a:lnTo>
                    <a:pt x="12004" y="7372"/>
                  </a:lnTo>
                  <a:cubicBezTo>
                    <a:pt x="12004" y="7183"/>
                    <a:pt x="11847" y="7026"/>
                    <a:pt x="11658" y="7026"/>
                  </a:cubicBezTo>
                  <a:lnTo>
                    <a:pt x="11311" y="7026"/>
                  </a:lnTo>
                  <a:lnTo>
                    <a:pt x="11311" y="378"/>
                  </a:lnTo>
                  <a:cubicBezTo>
                    <a:pt x="11311" y="158"/>
                    <a:pt x="11153" y="0"/>
                    <a:pt x="109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533915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03807" y="972476"/>
            <a:ext cx="5418000" cy="38831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dirty="0">
                <a:effectLst/>
                <a:latin typeface="Alexandria Medium" pitchFamily="2" charset="-78"/>
                <a:ea typeface="Calibri" panose="020F0502020204030204" pitchFamily="34" charset="0"/>
                <a:cs typeface="Alexandria Medium" pitchFamily="2" charset="-78"/>
              </a:rPr>
              <a:t>أشكال استخدام الحاسوب في التعليم</a:t>
            </a:r>
            <a:endParaRPr lang="en-US"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44535" y="2249103"/>
            <a:ext cx="9547785" cy="3243196"/>
          </a:xfrm>
          <a:prstGeom prst="rect">
            <a:avLst/>
          </a:prstGeom>
          <a:noFill/>
        </p:spPr>
        <p:txBody>
          <a:bodyPr wrap="square" rtlCol="0">
            <a:spAutoFit/>
          </a:bodyPr>
          <a:lstStyle/>
          <a:p>
            <a:pPr marL="73025" marR="0" algn="just" rtl="1">
              <a:lnSpc>
                <a:spcPts val="2920"/>
              </a:lnSpc>
              <a:spcBef>
                <a:spcPts val="600"/>
              </a:spcBef>
              <a:spcAft>
                <a:spcPts val="2000"/>
              </a:spcAft>
              <a:tabLst>
                <a:tab pos="446088"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يستخدم الحاسوب في التعليم بأحد الأشكال الآتية:</a:t>
            </a:r>
          </a:p>
          <a:p>
            <a:pPr marL="415925" marR="0" indent="-342900" algn="just" rtl="1">
              <a:lnSpc>
                <a:spcPts val="2920"/>
              </a:lnSpc>
              <a:spcBef>
                <a:spcPts val="600"/>
              </a:spcBef>
              <a:spcAft>
                <a:spcPts val="2000"/>
              </a:spcAft>
              <a:buFont typeface="+mj-lt"/>
              <a:buAutoNum type="arabicPeriod"/>
              <a:tabLst>
                <a:tab pos="446088" algn="l"/>
              </a:tabLst>
            </a:pPr>
            <a:r>
              <a:rPr lang="ar-SA" sz="1600" b="1" dirty="0">
                <a:latin typeface="Alexandria Light" pitchFamily="2" charset="-78"/>
                <a:ea typeface="Calibri" panose="020F0502020204030204" pitchFamily="34" charset="0"/>
                <a:cs typeface="Alexandria Light" pitchFamily="2" charset="-78"/>
              </a:rPr>
              <a:t>التعليم الفردي: </a:t>
            </a:r>
            <a:r>
              <a:rPr lang="ar-SA" sz="1600" dirty="0">
                <a:latin typeface="Alexandria Light" pitchFamily="2" charset="-78"/>
                <a:ea typeface="Calibri" panose="020F0502020204030204" pitchFamily="34" charset="0"/>
                <a:cs typeface="Alexandria Light" pitchFamily="2" charset="-78"/>
              </a:rPr>
              <a:t>حيث يتولى الحاسوب كامل عملية التعليم والتدريب والتقويم أي يحل محل المعلم.</a:t>
            </a:r>
          </a:p>
          <a:p>
            <a:pPr marL="415925" marR="0" indent="-342900" algn="just" rtl="1">
              <a:lnSpc>
                <a:spcPts val="2920"/>
              </a:lnSpc>
              <a:spcBef>
                <a:spcPts val="600"/>
              </a:spcBef>
              <a:spcAft>
                <a:spcPts val="2000"/>
              </a:spcAft>
              <a:buFont typeface="+mj-lt"/>
              <a:buAutoNum type="arabicPeriod"/>
              <a:tabLst>
                <a:tab pos="446088" algn="l"/>
              </a:tabLst>
            </a:pPr>
            <a:r>
              <a:rPr lang="ar-SA" sz="1600" b="1" dirty="0">
                <a:effectLst/>
                <a:latin typeface="Alexandria Light" pitchFamily="2" charset="-78"/>
                <a:ea typeface="Calibri" panose="020F0502020204030204" pitchFamily="34" charset="0"/>
                <a:cs typeface="Alexandria Light" pitchFamily="2" charset="-78"/>
              </a:rPr>
              <a:t>التعليم بمساعدة الحاسوب: </a:t>
            </a:r>
            <a:r>
              <a:rPr lang="ar-SA" sz="1600" dirty="0">
                <a:effectLst/>
                <a:latin typeface="Alexandria Light" pitchFamily="2" charset="-78"/>
                <a:ea typeface="Calibri" panose="020F0502020204030204" pitchFamily="34" charset="0"/>
                <a:cs typeface="Alexandria Light" pitchFamily="2" charset="-78"/>
              </a:rPr>
              <a:t>يستخدم الحاسوب كوسيلة تعليمية مساعدة للمعلم.</a:t>
            </a:r>
          </a:p>
          <a:p>
            <a:pPr marL="415925" marR="0" indent="-342900" algn="just" rtl="1">
              <a:lnSpc>
                <a:spcPts val="2920"/>
              </a:lnSpc>
              <a:spcBef>
                <a:spcPts val="600"/>
              </a:spcBef>
              <a:spcAft>
                <a:spcPts val="2000"/>
              </a:spcAft>
              <a:buFont typeface="+mj-lt"/>
              <a:buAutoNum type="arabicPeriod"/>
              <a:tabLst>
                <a:tab pos="446088" algn="l"/>
              </a:tabLst>
            </a:pPr>
            <a:r>
              <a:rPr lang="ar-SA" sz="1600" b="1" dirty="0">
                <a:latin typeface="Alexandria Light" pitchFamily="2" charset="-78"/>
                <a:ea typeface="Calibri" panose="020F0502020204030204" pitchFamily="34" charset="0"/>
                <a:cs typeface="Alexandria Light" pitchFamily="2" charset="-78"/>
              </a:rPr>
              <a:t>بوصفه مصدراً للمعلومات: </a:t>
            </a:r>
            <a:r>
              <a:rPr lang="ar-SA" sz="1600" dirty="0">
                <a:latin typeface="Alexandria Light" pitchFamily="2" charset="-78"/>
                <a:ea typeface="Calibri" panose="020F0502020204030204" pitchFamily="34" charset="0"/>
                <a:cs typeface="Alexandria Light" pitchFamily="2" charset="-78"/>
              </a:rPr>
              <a:t>حيث تكون المعلومات مخزنة في جهاز الحاسوب ثم يستعان بها عند الحاجة.</a:t>
            </a:r>
            <a:endParaRPr lang="ar-SA" sz="1600" dirty="0">
              <a:effectLst/>
              <a:latin typeface="Alexandria Light" pitchFamily="2" charset="-78"/>
              <a:ea typeface="Calibri" panose="020F0502020204030204" pitchFamily="34" charset="0"/>
              <a:cs typeface="Alexandria Light" pitchFamily="2" charset="-78"/>
            </a:endParaRPr>
          </a:p>
          <a:p>
            <a:pPr marL="73025" marR="0" algn="just" rtl="1">
              <a:lnSpc>
                <a:spcPts val="2920"/>
              </a:lnSpc>
              <a:spcBef>
                <a:spcPts val="600"/>
              </a:spcBef>
              <a:spcAft>
                <a:spcPts val="2000"/>
              </a:spcAft>
              <a:tabLst>
                <a:tab pos="446088" algn="l"/>
              </a:tabLst>
            </a:pPr>
            <a:r>
              <a:rPr lang="ar-SA" sz="1600" dirty="0">
                <a:effectLst/>
                <a:latin typeface="Alexandria Light" pitchFamily="2" charset="-78"/>
                <a:ea typeface="Calibri" panose="020F0502020204030204" pitchFamily="34" charset="0"/>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9" name="Google Shape;6148;p53">
            <a:extLst>
              <a:ext uri="{FF2B5EF4-FFF2-40B4-BE49-F238E27FC236}">
                <a16:creationId xmlns:a16="http://schemas.microsoft.com/office/drawing/2014/main" id="{6D42F021-7C69-4E78-BDBC-B18BF93E07E4}"/>
              </a:ext>
            </a:extLst>
          </p:cNvPr>
          <p:cNvSpPr/>
          <p:nvPr/>
        </p:nvSpPr>
        <p:spPr>
          <a:xfrm>
            <a:off x="1209152" y="3119097"/>
            <a:ext cx="870767" cy="959553"/>
          </a:xfrm>
          <a:custGeom>
            <a:avLst/>
            <a:gdLst/>
            <a:ahLst/>
            <a:cxnLst/>
            <a:rect l="l" t="t" r="r" b="b"/>
            <a:pathLst>
              <a:path w="11689" h="11758" extrusionOk="0">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solidFill>
                <a:schemeClr val="bg1">
                  <a:lumMod val="95000"/>
                </a:schemeClr>
              </a:solidFill>
            </a:endParaRPr>
          </a:p>
        </p:txBody>
      </p:sp>
    </p:spTree>
    <p:extLst>
      <p:ext uri="{BB962C8B-B14F-4D97-AF65-F5344CB8AC3E}">
        <p14:creationId xmlns:p14="http://schemas.microsoft.com/office/powerpoint/2010/main" val="2061820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7928" y="1397680"/>
            <a:ext cx="5701518" cy="50128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5309" b="5309"/>
          <a:stretch/>
        </p:blipFill>
        <p:spPr>
          <a:xfrm>
            <a:off x="6096000" y="1397680"/>
            <a:ext cx="4962146" cy="2495550"/>
          </a:xfrm>
        </p:spPr>
      </p:pic>
      <p:sp>
        <p:nvSpPr>
          <p:cNvPr id="6" name="Rectangle 5"/>
          <p:cNvSpPr/>
          <p:nvPr/>
        </p:nvSpPr>
        <p:spPr>
          <a:xfrm>
            <a:off x="637020" y="1685504"/>
            <a:ext cx="5246402" cy="3774816"/>
          </a:xfrm>
          <a:prstGeom prst="rect">
            <a:avLst/>
          </a:prstGeom>
        </p:spPr>
        <p:txBody>
          <a:bodyPr wrap="square">
            <a:spAutoFit/>
          </a:bodyPr>
          <a:lstStyle/>
          <a:p>
            <a:pPr marL="0" marR="0" algn="justLow" rtl="1">
              <a:lnSpc>
                <a:spcPct val="200000"/>
              </a:lnSpc>
              <a:spcBef>
                <a:spcPts val="600"/>
              </a:spcBef>
              <a:spcAft>
                <a:spcPts val="600"/>
              </a:spcAft>
            </a:pPr>
            <a:r>
              <a:rPr lang="ar-SY" sz="1400" dirty="0">
                <a:effectLst/>
                <a:latin typeface="Calibri" panose="020F0502020204030204" pitchFamily="34" charset="0"/>
                <a:ea typeface="Calibri" panose="020F0502020204030204" pitchFamily="34" charset="0"/>
                <a:cs typeface="Alexandria" pitchFamily="2" charset="-78"/>
              </a:rPr>
              <a:t>- </a:t>
            </a:r>
            <a:r>
              <a:rPr lang="ar-SY" sz="1600" dirty="0">
                <a:effectLst/>
                <a:latin typeface="Alexandria Light" pitchFamily="2" charset="-78"/>
                <a:ea typeface="Calibri" panose="020F0502020204030204" pitchFamily="34" charset="0"/>
                <a:cs typeface="Alexandria Light" pitchFamily="2" charset="-78"/>
              </a:rPr>
              <a:t>دروس تُصمّم من خلال تكامل التكنولوجيا لتقديم المادة العلمية إما مطبوعة أو من خلال الشبكة (الإنترنت). </a:t>
            </a:r>
            <a:endParaRPr lang="en-US" sz="1600" dirty="0">
              <a:effectLst/>
              <a:latin typeface="Alexandria Light" pitchFamily="2" charset="-78"/>
              <a:ea typeface="Calibri" panose="020F0502020204030204" pitchFamily="34" charset="0"/>
              <a:cs typeface="Alexandria Light" pitchFamily="2" charset="-78"/>
            </a:endParaRPr>
          </a:p>
          <a:p>
            <a:pPr marL="0" marR="0" algn="justLow" rtl="1">
              <a:lnSpc>
                <a:spcPct val="200000"/>
              </a:lnSpc>
              <a:spcBef>
                <a:spcPts val="600"/>
              </a:spcBef>
              <a:spcAft>
                <a:spcPts val="600"/>
              </a:spcAft>
            </a:pPr>
            <a:r>
              <a:rPr lang="ar-SY" sz="1600" dirty="0">
                <a:effectLst/>
                <a:latin typeface="Alexandria Light" pitchFamily="2" charset="-78"/>
                <a:ea typeface="Calibri" panose="020F0502020204030204" pitchFamily="34" charset="0"/>
                <a:cs typeface="Alexandria Light" pitchFamily="2" charset="-78"/>
              </a:rPr>
              <a:t>- طريقة تفاعلية لتقديم المادة التعليميّة إلى المتعلمين، تدمج الوسائط المتعددة التفاعليّة، مثل النص، والصوت، والصورة، لتحقيق إيجابية المتعلم ومشاركته.</a:t>
            </a:r>
            <a:endParaRPr lang="en-US" sz="1600" dirty="0">
              <a:effectLst/>
              <a:latin typeface="Alexandria Light" pitchFamily="2" charset="-78"/>
              <a:ea typeface="Calibri" panose="020F0502020204030204" pitchFamily="34" charset="0"/>
              <a:cs typeface="Alexandria Light" pitchFamily="2" charset="-78"/>
            </a:endParaRPr>
          </a:p>
          <a:p>
            <a:pPr marL="0" marR="0" algn="justLow" rtl="1">
              <a:lnSpc>
                <a:spcPct val="200000"/>
              </a:lnSpc>
              <a:spcBef>
                <a:spcPts val="600"/>
              </a:spcBef>
              <a:spcAft>
                <a:spcPts val="600"/>
              </a:spcAft>
            </a:pPr>
            <a:r>
              <a:rPr lang="ar-SY" sz="1600" b="1" dirty="0">
                <a:effectLst/>
                <a:latin typeface="Alexandria Light" pitchFamily="2" charset="-78"/>
                <a:ea typeface="Calibri" panose="020F0502020204030204" pitchFamily="34" charset="0"/>
                <a:cs typeface="Alexandria Light" pitchFamily="2" charset="-78"/>
              </a:rPr>
              <a:t>- </a:t>
            </a:r>
            <a:r>
              <a:rPr lang="ar-SY" sz="1600" dirty="0">
                <a:effectLst/>
                <a:latin typeface="Alexandria Light" pitchFamily="2" charset="-78"/>
                <a:ea typeface="Calibri" panose="020F0502020204030204" pitchFamily="34" charset="0"/>
                <a:cs typeface="Alexandria Light" pitchFamily="2" charset="-78"/>
              </a:rPr>
              <a:t>وسيلة لتحقيق الأهداف التعليميّة التي تمر بمراحل عدة من التصميم، ولابد من اختيار برنامج مناسب لإعدادها.</a:t>
            </a:r>
          </a:p>
        </p:txBody>
      </p:sp>
      <p:sp>
        <p:nvSpPr>
          <p:cNvPr id="7" name="Rectangle 6"/>
          <p:cNvSpPr/>
          <p:nvPr/>
        </p:nvSpPr>
        <p:spPr>
          <a:xfrm>
            <a:off x="6567054" y="3982172"/>
            <a:ext cx="4410814" cy="1118832"/>
          </a:xfrm>
          <a:prstGeom prst="rect">
            <a:avLst/>
          </a:prstGeom>
        </p:spPr>
        <p:txBody>
          <a:bodyPr wrap="square">
            <a:spAutoFit/>
          </a:bodyPr>
          <a:lstStyle/>
          <a:p>
            <a:pPr algn="ctr">
              <a:lnSpc>
                <a:spcPct val="200000"/>
              </a:lnSpc>
            </a:pPr>
            <a:r>
              <a:rPr lang="ar-SA" b="1" dirty="0">
                <a:solidFill>
                  <a:srgbClr val="00B0F0"/>
                </a:solidFill>
                <a:effectLst/>
                <a:ea typeface="Calibri" panose="020F0502020204030204" pitchFamily="34" charset="0"/>
                <a:cs typeface="Alexandria" pitchFamily="2" charset="-78"/>
              </a:rPr>
              <a:t>كما ذكرنا سابقاً تعرف </a:t>
            </a:r>
          </a:p>
          <a:p>
            <a:pPr algn="ctr">
              <a:lnSpc>
                <a:spcPct val="200000"/>
              </a:lnSpc>
            </a:pPr>
            <a:r>
              <a:rPr lang="ar-SA" b="1" dirty="0">
                <a:solidFill>
                  <a:srgbClr val="00B0F0"/>
                </a:solidFill>
                <a:effectLst/>
                <a:ea typeface="Calibri" panose="020F0502020204030204" pitchFamily="34" charset="0"/>
                <a:cs typeface="Alexandria" pitchFamily="2" charset="-78"/>
              </a:rPr>
              <a:t>الدروس الإلكترونية التفاعلية بأنها: </a:t>
            </a:r>
            <a:endParaRPr lang="en-US" sz="1400" b="1" dirty="0">
              <a:solidFill>
                <a:srgbClr val="00B0F0"/>
              </a:solidFill>
              <a:latin typeface="Alexandria Light" pitchFamily="2" charset="-78"/>
              <a:cs typeface="Alexandria Light"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8765" y="1155869"/>
            <a:ext cx="6191044" cy="54368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937754" y="1351961"/>
            <a:ext cx="4962146" cy="2495550"/>
          </a:xfrm>
        </p:spPr>
      </p:pic>
      <p:sp>
        <p:nvSpPr>
          <p:cNvPr id="6" name="Rectangle 5"/>
          <p:cNvSpPr/>
          <p:nvPr/>
        </p:nvSpPr>
        <p:spPr>
          <a:xfrm>
            <a:off x="1006764" y="1155869"/>
            <a:ext cx="5683045" cy="5436809"/>
          </a:xfrm>
          <a:prstGeom prst="rect">
            <a:avLst/>
          </a:prstGeom>
        </p:spPr>
        <p:txBody>
          <a:bodyPr wrap="square">
            <a:spAutoFit/>
          </a:bodyPr>
          <a:lstStyle/>
          <a:p>
            <a:pPr marL="16510" marR="0" algn="just" rtl="1">
              <a:lnSpc>
                <a:spcPct val="200000"/>
              </a:lnSpc>
              <a:spcAft>
                <a:spcPts val="2000"/>
              </a:spcAft>
            </a:pPr>
            <a:r>
              <a:rPr lang="ar-SA" sz="1600" b="1" dirty="0">
                <a:effectLst/>
                <a:latin typeface="Alexandria Light" pitchFamily="2" charset="-78"/>
                <a:ea typeface="Calibri" panose="020F0502020204030204" pitchFamily="34" charset="0"/>
                <a:cs typeface="Alexandria Light" pitchFamily="2" charset="-78"/>
              </a:rPr>
              <a:t>     التفاعليّة</a:t>
            </a:r>
            <a:r>
              <a:rPr lang="ar-SA" sz="1600" dirty="0">
                <a:effectLst/>
                <a:latin typeface="Alexandria Light" pitchFamily="2" charset="-78"/>
                <a:ea typeface="Calibri" panose="020F0502020204030204" pitchFamily="34" charset="0"/>
                <a:cs typeface="Alexandria Light" pitchFamily="2" charset="-78"/>
              </a:rPr>
              <a:t> (</a:t>
            </a:r>
            <a:r>
              <a:rPr lang="en-US" sz="1600" dirty="0">
                <a:effectLst/>
                <a:latin typeface="Alexandria Light" pitchFamily="2" charset="-78"/>
                <a:ea typeface="Calibri" panose="020F0502020204030204" pitchFamily="34" charset="0"/>
                <a:cs typeface="Alexandria Light" pitchFamily="2" charset="-78"/>
              </a:rPr>
              <a:t>Interactivity</a:t>
            </a:r>
            <a:r>
              <a:rPr lang="ar-SA" sz="1600" dirty="0">
                <a:effectLst/>
                <a:latin typeface="Alexandria Light" pitchFamily="2" charset="-78"/>
                <a:ea typeface="Calibri" panose="020F0502020204030204" pitchFamily="34" charset="0"/>
                <a:cs typeface="Alexandria Light" pitchFamily="2" charset="-78"/>
              </a:rPr>
              <a:t>): كلمة مركبة من كلمتين من أصل لاتيني وتعني؛ بين، أو فيما بين، و كلمة (</a:t>
            </a:r>
            <a:r>
              <a:rPr lang="en-US" sz="1600" dirty="0">
                <a:effectLst/>
                <a:latin typeface="Alexandria Light" pitchFamily="2" charset="-78"/>
                <a:ea typeface="Calibri" panose="020F0502020204030204" pitchFamily="34" charset="0"/>
                <a:cs typeface="Alexandria Light" pitchFamily="2" charset="-78"/>
              </a:rPr>
              <a:t>(Actives</a:t>
            </a:r>
            <a:r>
              <a:rPr lang="ar-SA" sz="1600" dirty="0">
                <a:effectLst/>
                <a:latin typeface="Alexandria Light" pitchFamily="2" charset="-78"/>
                <a:ea typeface="Calibri" panose="020F0502020204030204" pitchFamily="34" charset="0"/>
                <a:cs typeface="Alexandria Light" pitchFamily="2" charset="-78"/>
              </a:rPr>
              <a:t> تفيد الممارسة في مقابل النظرية؛ وعليه يترجم مصطلح التفاعليّة من اللاتينية بالممارسة بين اثنين أو التبادل والتفاعل بين شخصين، كما </a:t>
            </a:r>
            <a:r>
              <a:rPr lang="ar-SA" sz="1600" dirty="0">
                <a:latin typeface="Alexandria Light" pitchFamily="2" charset="-78"/>
                <a:ea typeface="Calibri" panose="020F0502020204030204" pitchFamily="34" charset="0"/>
                <a:cs typeface="Alexandria Light" pitchFamily="2" charset="-78"/>
              </a:rPr>
              <a:t>ت</a:t>
            </a:r>
            <a:r>
              <a:rPr lang="ar-SA" sz="1600" dirty="0">
                <a:effectLst/>
                <a:latin typeface="Alexandria Light" pitchFamily="2" charset="-78"/>
                <a:ea typeface="Calibri" panose="020F0502020204030204" pitchFamily="34" charset="0"/>
                <a:cs typeface="Alexandria Light" pitchFamily="2" charset="-78"/>
              </a:rPr>
              <a:t>عرف التفاعليّة على أنها اتصال وحوار نشط وتأثير متبادل بين متعلّم وبرنامج ووسائل إلكترونية حديثة، لديه القدرة على التكيف مع حاجات المتعلمين والاستجابة لمدخلاتهم، بإعطائهم درجة مناسبة من الحرية للتحكم في اختيار عناصر بنية المحتوى واستكشافه، وتتابع عرضه وإعادة تنظيمه وفي سرعة الخطوات والمشاركة الإيجابية في اكتشاف المعلومات، وبنائها، وتسجيل الملاحظات، وحل التدريبات.</a:t>
            </a:r>
            <a:endParaRPr lang="ar-SY" sz="1600" dirty="0">
              <a:effectLst/>
              <a:latin typeface="Alexandria Light" pitchFamily="2" charset="-78"/>
              <a:ea typeface="Calibri" panose="020F0502020204030204" pitchFamily="34" charset="0"/>
              <a:cs typeface="Alexandria Light" pitchFamily="2" charset="-78"/>
            </a:endParaRPr>
          </a:p>
        </p:txBody>
      </p:sp>
      <p:sp>
        <p:nvSpPr>
          <p:cNvPr id="7" name="Rectangle 6"/>
          <p:cNvSpPr/>
          <p:nvPr/>
        </p:nvSpPr>
        <p:spPr>
          <a:xfrm>
            <a:off x="6310823" y="4804209"/>
            <a:ext cx="4747323" cy="364587"/>
          </a:xfrm>
          <a:prstGeom prst="rect">
            <a:avLst/>
          </a:prstGeom>
        </p:spPr>
        <p:txBody>
          <a:bodyPr wrap="square">
            <a:spAutoFit/>
          </a:bodyPr>
          <a:lstStyle/>
          <a:p>
            <a:pPr algn="r">
              <a:lnSpc>
                <a:spcPct val="120000"/>
              </a:lnSpc>
            </a:pPr>
            <a:r>
              <a:rPr lang="ar-SA" sz="1600" dirty="0">
                <a:effectLst/>
                <a:ea typeface="Calibri" panose="020F0502020204030204" pitchFamily="34" charset="0"/>
                <a:cs typeface="Alexandria" pitchFamily="2" charset="-78"/>
              </a:rPr>
              <a:t>     </a:t>
            </a:r>
            <a:endParaRPr lang="en-US" sz="1200" dirty="0">
              <a:latin typeface="Alexandria Light" pitchFamily="2" charset="-78"/>
              <a:cs typeface="Alexandria Light" pitchFamily="2" charset="-78"/>
            </a:endParaRPr>
          </a:p>
        </p:txBody>
      </p:sp>
      <p:sp>
        <p:nvSpPr>
          <p:cNvPr id="17" name="TextBox 16"/>
          <p:cNvSpPr txBox="1"/>
          <p:nvPr/>
        </p:nvSpPr>
        <p:spPr>
          <a:xfrm>
            <a:off x="6897604" y="4340171"/>
            <a:ext cx="416709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b="1" i="0" u="none" strike="noStrike" kern="1200" cap="none" spc="0" normalizeH="0" baseline="0" noProof="0" dirty="0">
                <a:ln>
                  <a:noFill/>
                </a:ln>
                <a:solidFill>
                  <a:srgbClr val="00B0F0"/>
                </a:solidFill>
                <a:effectLst/>
                <a:uLnTx/>
                <a:uFillTx/>
                <a:latin typeface="Alexandria Medium" pitchFamily="2" charset="-78"/>
                <a:ea typeface="Calibri" panose="020F0502020204030204" pitchFamily="34" charset="0"/>
                <a:cs typeface="Alexandria Medium" pitchFamily="2" charset="-78"/>
              </a:rPr>
              <a:t>مفهوم </a:t>
            </a:r>
            <a:r>
              <a:rPr kumimoji="0" lang="ar-SY" b="1" i="0" u="none" strike="noStrike" kern="1200" cap="none" spc="0" normalizeH="0" baseline="0" noProof="0" dirty="0">
                <a:ln>
                  <a:noFill/>
                </a:ln>
                <a:solidFill>
                  <a:srgbClr val="00B0F0"/>
                </a:solidFill>
                <a:effectLst/>
                <a:uLnTx/>
                <a:uFillTx/>
                <a:latin typeface="Alexandria Medium" pitchFamily="2" charset="-78"/>
                <a:ea typeface="Calibri" panose="020F0502020204030204" pitchFamily="34" charset="0"/>
                <a:cs typeface="Alexandria Medium" pitchFamily="2" charset="-78"/>
              </a:rPr>
              <a:t>التفاعليّ</a:t>
            </a:r>
            <a:r>
              <a:rPr kumimoji="0" lang="ar-SA" b="1" i="0" u="none" strike="noStrike" kern="1200" cap="none" spc="0" normalizeH="0" baseline="0" noProof="0" dirty="0">
                <a:ln>
                  <a:noFill/>
                </a:ln>
                <a:solidFill>
                  <a:srgbClr val="00B0F0"/>
                </a:solidFill>
                <a:effectLst/>
                <a:uLnTx/>
                <a:uFillTx/>
                <a:latin typeface="Alexandria Medium" pitchFamily="2" charset="-78"/>
                <a:ea typeface="Calibri" panose="020F0502020204030204" pitchFamily="34" charset="0"/>
                <a:cs typeface="Alexandria Medium" pitchFamily="2" charset="-78"/>
              </a:rPr>
              <a:t>ة</a:t>
            </a:r>
            <a:endParaRPr kumimoji="0" lang="en-US" b="1" i="0" u="none" strike="noStrike" kern="1200" cap="none" spc="0" normalizeH="0" baseline="0" noProof="0" dirty="0">
              <a:ln>
                <a:noFill/>
              </a:ln>
              <a:solidFill>
                <a:srgbClr val="00B0F0"/>
              </a:solidFill>
              <a:effectLst/>
              <a:uLnTx/>
              <a:uFillTx/>
              <a:latin typeface="Alexandria Medium" pitchFamily="2" charset="-78"/>
              <a:cs typeface="Alexandria Medium"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90875312"/>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1800" b="1">
                <a:latin typeface="Alexandria Light" pitchFamily="2" charset="-78"/>
                <a:cs typeface="Alexandria Light" pitchFamily="2" charset="-78"/>
              </a:rPr>
              <a:t>الشكل (</a:t>
            </a:r>
            <a:r>
              <a:rPr lang="en-US" sz="1800" b="1">
                <a:latin typeface="Alexandria Light" pitchFamily="2" charset="-78"/>
                <a:cs typeface="Alexandria Light" pitchFamily="2" charset="-78"/>
              </a:rPr>
              <a:t>1</a:t>
            </a:r>
            <a:r>
              <a:rPr lang="ar-SA" sz="1800" b="1">
                <a:latin typeface="Alexandria Light" pitchFamily="2" charset="-78"/>
                <a:cs typeface="Alexandria Light" pitchFamily="2" charset="-78"/>
              </a:rPr>
              <a:t>) يبين </a:t>
            </a:r>
            <a:r>
              <a:rPr lang="ar-SA" sz="1800" b="1">
                <a:effectLst/>
                <a:latin typeface="Alexandria Light" pitchFamily="2" charset="-78"/>
                <a:ea typeface="Times New Roman" panose="02020603050405020304" pitchFamily="18" charset="0"/>
                <a:cs typeface="Alexandria Light" pitchFamily="2" charset="-78"/>
              </a:rPr>
              <a:t>أنماط البرامج التعليميّة بمساعدة الحاسوب</a:t>
            </a:r>
            <a:endParaRPr lang="ar-SA" sz="1800" b="1" dirty="0">
              <a:latin typeface="Alexandria Light" pitchFamily="2" charset="-78"/>
              <a:cs typeface="Alexandria Light" pitchFamily="2" charset="-78"/>
            </a:endParaRPr>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800" b="1" dirty="0">
                <a:effectLst/>
                <a:latin typeface="Calibri" panose="020F0502020204030204" pitchFamily="34" charset="0"/>
                <a:ea typeface="Calibri" panose="020F0502020204030204" pitchFamily="34" charset="0"/>
                <a:cs typeface="Alexandria" pitchFamily="2" charset="-78"/>
              </a:rPr>
              <a:t>أنماط التفاعليّة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049159"/>
            <a:ext cx="9986818" cy="1332416"/>
          </a:xfrm>
          <a:prstGeom prst="rect">
            <a:avLst/>
          </a:prstGeom>
          <a:noFill/>
        </p:spPr>
        <p:txBody>
          <a:bodyPr wrap="square" rtlCol="0">
            <a:spAutoFit/>
          </a:bodyPr>
          <a:lstStyle/>
          <a:p>
            <a:pPr marL="0" marR="0" algn="r" rtl="1">
              <a:lnSpc>
                <a:spcPts val="2520"/>
              </a:lnSpc>
              <a:spcBef>
                <a:spcPts val="600"/>
              </a:spcBef>
              <a:spcAft>
                <a:spcPts val="1800"/>
              </a:spcAft>
              <a:tabLst>
                <a:tab pos="446088"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يمكن تصنيف التفاعليّة بشكل عام من ثمانية أنماط من خلالها يتم التبادل والتفاعل مع عناصر العملية التعليميّة، وهذه الأنماط التفاعليّة يبينها الشكل (2) الآتي:</a:t>
            </a:r>
          </a:p>
          <a:p>
            <a:pPr marL="0" marR="0" algn="ctr" rtl="1">
              <a:lnSpc>
                <a:spcPts val="2520"/>
              </a:lnSpc>
              <a:spcBef>
                <a:spcPts val="600"/>
              </a:spcBef>
              <a:spcAft>
                <a:spcPts val="1800"/>
              </a:spcAft>
              <a:tabLst>
                <a:tab pos="446088" algn="l"/>
              </a:tabLst>
            </a:pPr>
            <a:endParaRPr lang="en-US"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رسم تخطيطي 3">
            <a:extLst>
              <a:ext uri="{FF2B5EF4-FFF2-40B4-BE49-F238E27FC236}">
                <a16:creationId xmlns:a16="http://schemas.microsoft.com/office/drawing/2014/main" id="{2F7718DE-5560-4124-9426-7A9B3E5E7635}"/>
              </a:ext>
            </a:extLst>
          </p:cNvPr>
          <p:cNvGraphicFramePr/>
          <p:nvPr>
            <p:extLst>
              <p:ext uri="{D42A27DB-BD31-4B8C-83A1-F6EECF244321}">
                <p14:modId xmlns:p14="http://schemas.microsoft.com/office/powerpoint/2010/main" val="4020498531"/>
              </p:ext>
            </p:extLst>
          </p:nvPr>
        </p:nvGraphicFramePr>
        <p:xfrm>
          <a:off x="2207940" y="2851495"/>
          <a:ext cx="7470909" cy="29874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00190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800" b="1" dirty="0">
                <a:effectLst/>
                <a:latin typeface="Calibri" panose="020F0502020204030204" pitchFamily="34" charset="0"/>
                <a:ea typeface="Calibri" panose="020F0502020204030204" pitchFamily="34" charset="0"/>
                <a:cs typeface="Alexandria" pitchFamily="2" charset="-78"/>
              </a:rPr>
              <a:t>أنماط التفاعليّة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223839"/>
            <a:ext cx="9986818" cy="4320413"/>
          </a:xfrm>
          <a:prstGeom prst="rect">
            <a:avLst/>
          </a:prstGeom>
          <a:noFill/>
        </p:spPr>
        <p:txBody>
          <a:bodyPr wrap="square" rtlCol="0">
            <a:spAutoFit/>
          </a:bodyPr>
          <a:lstStyle/>
          <a:p>
            <a:pPr marL="285750" marR="0" indent="-285750" algn="just" rtl="1">
              <a:lnSpc>
                <a:spcPts val="2520"/>
              </a:lnSpc>
              <a:spcBef>
                <a:spcPts val="600"/>
              </a:spcBef>
              <a:spcAft>
                <a:spcPts val="1800"/>
              </a:spcAft>
              <a:buFont typeface="Arial" panose="020B0604020202020204" pitchFamily="34" charset="0"/>
              <a:buChar char="•"/>
              <a:tabLst>
                <a:tab pos="446088" algn="l"/>
                <a:tab pos="623888" algn="l"/>
              </a:tabLst>
            </a:pPr>
            <a:r>
              <a:rPr lang="ar-SA" sz="1600" b="1" dirty="0">
                <a:effectLst/>
                <a:latin typeface="Alexandria Light" pitchFamily="2" charset="-78"/>
                <a:ea typeface="Calibri" panose="020F0502020204030204" pitchFamily="34" charset="0"/>
                <a:cs typeface="Alexandria Light" pitchFamily="2" charset="-78"/>
              </a:rPr>
              <a:t>المتعلم مع المحتوى</a:t>
            </a:r>
            <a:r>
              <a:rPr lang="ar-SA" sz="1600" dirty="0">
                <a:effectLst/>
                <a:latin typeface="Alexandria Light" pitchFamily="2" charset="-78"/>
                <a:ea typeface="Calibri" panose="020F0502020204030204" pitchFamily="34" charset="0"/>
                <a:cs typeface="Alexandria Light" pitchFamily="2" charset="-78"/>
              </a:rPr>
              <a:t>: وهو نمط من تفاعل يقوم به المتعلم باختيار المعلومات المقدمة له في أثناء العملية التعليميّة ومعالجتها.</a:t>
            </a:r>
            <a:endParaRPr lang="en-US" sz="1600" dirty="0">
              <a:effectLst/>
              <a:latin typeface="Alexandria Light" pitchFamily="2" charset="-78"/>
              <a:ea typeface="Calibri" panose="020F0502020204030204" pitchFamily="34" charset="0"/>
              <a:cs typeface="Alexandria Light" pitchFamily="2" charset="-78"/>
            </a:endParaRPr>
          </a:p>
          <a:p>
            <a:pPr marL="285750" marR="0" lvl="0" indent="-285750" algn="just" rtl="1">
              <a:lnSpc>
                <a:spcPts val="2520"/>
              </a:lnSpc>
              <a:spcBef>
                <a:spcPts val="600"/>
              </a:spcBef>
              <a:spcAft>
                <a:spcPts val="1800"/>
              </a:spcAft>
              <a:buFont typeface="Arial" panose="020B0604020202020204" pitchFamily="34" charset="0"/>
              <a:buChar char="•"/>
            </a:pPr>
            <a:r>
              <a:rPr lang="ar-SA" sz="1600" b="1" dirty="0">
                <a:effectLst/>
                <a:latin typeface="Alexandria Light" pitchFamily="2" charset="-78"/>
                <a:ea typeface="Calibri" panose="020F0502020204030204" pitchFamily="34" charset="0"/>
                <a:cs typeface="Alexandria Light" pitchFamily="2" charset="-78"/>
              </a:rPr>
              <a:t>المتعلم مع المعلم</a:t>
            </a:r>
            <a:r>
              <a:rPr lang="ar-SA" sz="1600" dirty="0">
                <a:effectLst/>
                <a:latin typeface="Alexandria Light" pitchFamily="2" charset="-78"/>
                <a:ea typeface="Calibri" panose="020F0502020204030204" pitchFamily="34" charset="0"/>
                <a:cs typeface="Alexandria Light" pitchFamily="2" charset="-78"/>
              </a:rPr>
              <a:t>: وهو عملية الاتصال بين المعلم والمتعلم في أثناء دراسة المقرر الدراسي.</a:t>
            </a:r>
          </a:p>
          <a:p>
            <a:pPr marL="342900" marR="0" lvl="0" indent="-342900" algn="just" rtl="1">
              <a:lnSpc>
                <a:spcPts val="2520"/>
              </a:lnSpc>
              <a:spcBef>
                <a:spcPts val="600"/>
              </a:spcBef>
              <a:spcAft>
                <a:spcPts val="1800"/>
              </a:spcAft>
              <a:buFont typeface="Symbol" panose="05050102010706020507" pitchFamily="18" charset="2"/>
              <a:buChar char=""/>
            </a:pPr>
            <a:r>
              <a:rPr lang="ar-SA" sz="1600" b="1" dirty="0">
                <a:effectLst/>
                <a:latin typeface="Alexandria Light" pitchFamily="2" charset="-78"/>
                <a:ea typeface="Calibri" panose="020F0502020204030204" pitchFamily="34" charset="0"/>
                <a:cs typeface="Alexandria Light" pitchFamily="2" charset="-78"/>
              </a:rPr>
              <a:t>المتعلم مع المتعلم</a:t>
            </a:r>
            <a:r>
              <a:rPr lang="ar-SA" sz="1600" dirty="0">
                <a:effectLst/>
                <a:latin typeface="Alexandria Light" pitchFamily="2" charset="-78"/>
                <a:ea typeface="Calibri" panose="020F0502020204030204" pitchFamily="34" charset="0"/>
                <a:cs typeface="Alexandria Light" pitchFamily="2" charset="-78"/>
              </a:rPr>
              <a:t>: هو الاتصال بين اثنين أو أكثر من المتعلمين المشتركين في المقرر الدراسي نفسه باستخدام برامج الحاسوب.</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 rtl="1">
              <a:lnSpc>
                <a:spcPts val="2520"/>
              </a:lnSpc>
              <a:spcBef>
                <a:spcPts val="600"/>
              </a:spcBef>
              <a:spcAft>
                <a:spcPts val="1800"/>
              </a:spcAft>
              <a:buFont typeface="Symbol" panose="05050102010706020507" pitchFamily="18" charset="2"/>
              <a:buChar char=""/>
            </a:pPr>
            <a:r>
              <a:rPr lang="ar-SA" sz="1600" b="1" dirty="0">
                <a:effectLst/>
                <a:latin typeface="Alexandria Light" pitchFamily="2" charset="-78"/>
                <a:ea typeface="Calibri" panose="020F0502020204030204" pitchFamily="34" charset="0"/>
                <a:cs typeface="Alexandria Light" pitchFamily="2" charset="-78"/>
              </a:rPr>
              <a:t>المتعلم مع واجهة البرنامج</a:t>
            </a:r>
            <a:r>
              <a:rPr lang="ar-SA" sz="1600" dirty="0">
                <a:effectLst/>
                <a:latin typeface="Alexandria Light" pitchFamily="2" charset="-78"/>
                <a:ea typeface="Calibri" panose="020F0502020204030204" pitchFamily="34" charset="0"/>
                <a:cs typeface="Alexandria Light" pitchFamily="2" charset="-78"/>
              </a:rPr>
              <a:t>: وهو تواصل مع أداة التعلم الحاسوبية لكي يصبح قادراً على تنفيذ أوامر البرنامج الحاسوبي.</a:t>
            </a:r>
            <a:endParaRPr lang="en-US" sz="1600" dirty="0">
              <a:effectLst/>
              <a:latin typeface="Alexandria Light" pitchFamily="2" charset="-78"/>
              <a:ea typeface="Calibri" panose="020F0502020204030204" pitchFamily="34" charset="0"/>
              <a:cs typeface="Alexandria Light" pitchFamily="2" charset="-78"/>
            </a:endParaRPr>
          </a:p>
          <a:p>
            <a:pPr marL="285750" marR="0" lvl="0" indent="-285750" algn="r" rtl="1">
              <a:lnSpc>
                <a:spcPct val="125000"/>
              </a:lnSpc>
              <a:spcBef>
                <a:spcPts val="600"/>
              </a:spcBef>
              <a:spcAft>
                <a:spcPts val="600"/>
              </a:spcAft>
              <a:buFont typeface="Arial" panose="020B0604020202020204" pitchFamily="34" charset="0"/>
              <a:buChar char="•"/>
            </a:pPr>
            <a:endParaRPr lang="en-US" sz="1600" dirty="0">
              <a:effectLst/>
              <a:latin typeface="Alexandria Light" pitchFamily="2" charset="-78"/>
              <a:ea typeface="Calibri" panose="020F0502020204030204" pitchFamily="34" charset="0"/>
              <a:cs typeface="Alexandria Light" pitchFamily="2" charset="-78"/>
            </a:endParaRPr>
          </a:p>
          <a:p>
            <a:pPr marL="0" marR="0" algn="ctr" rtl="1">
              <a:lnSpc>
                <a:spcPts val="2520"/>
              </a:lnSpc>
              <a:spcBef>
                <a:spcPts val="600"/>
              </a:spcBef>
              <a:spcAft>
                <a:spcPts val="1800"/>
              </a:spcAft>
              <a:tabLst>
                <a:tab pos="446088" algn="l"/>
              </a:tabLst>
            </a:pPr>
            <a:endParaRPr lang="en-US"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49837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800" b="1" dirty="0">
                <a:effectLst/>
                <a:latin typeface="Calibri" panose="020F0502020204030204" pitchFamily="34" charset="0"/>
                <a:ea typeface="Calibri" panose="020F0502020204030204" pitchFamily="34" charset="0"/>
                <a:cs typeface="Alexandria" pitchFamily="2" charset="-78"/>
              </a:rPr>
              <a:t>أنماط التفاعليّة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33825"/>
            <a:ext cx="9986818" cy="4307654"/>
          </a:xfrm>
          <a:prstGeom prst="rect">
            <a:avLst/>
          </a:prstGeom>
          <a:noFill/>
        </p:spPr>
        <p:txBody>
          <a:bodyPr wrap="square" rtlCol="0">
            <a:spAutoFit/>
          </a:bodyPr>
          <a:lstStyle/>
          <a:p>
            <a:pPr marL="342900" marR="0" lvl="0" indent="-342900" algn="just" rtl="1">
              <a:lnSpc>
                <a:spcPts val="2920"/>
              </a:lnSpc>
              <a:spcBef>
                <a:spcPts val="600"/>
              </a:spcBef>
              <a:spcAft>
                <a:spcPts val="1800"/>
              </a:spcAft>
              <a:buFont typeface="Symbol" panose="05050102010706020507" pitchFamily="18" charset="2"/>
              <a:buChar char=""/>
            </a:pPr>
            <a:r>
              <a:rPr lang="ar-SA" sz="1600" b="1" dirty="0">
                <a:effectLst/>
                <a:latin typeface="Alexandria Light" pitchFamily="2" charset="-78"/>
                <a:ea typeface="Calibri" panose="020F0502020204030204" pitchFamily="34" charset="0"/>
                <a:cs typeface="Alexandria Light" pitchFamily="2" charset="-78"/>
              </a:rPr>
              <a:t>المتعلم مع البيئة</a:t>
            </a:r>
            <a:r>
              <a:rPr lang="ar-SA" sz="1600" dirty="0">
                <a:effectLst/>
                <a:latin typeface="Alexandria Light" pitchFamily="2" charset="-78"/>
                <a:ea typeface="Calibri" panose="020F0502020204030204" pitchFamily="34" charset="0"/>
                <a:cs typeface="Alexandria Light" pitchFamily="2" charset="-78"/>
              </a:rPr>
              <a:t>: وهو الفعل التبادلي أو التأثير المشترك بين المتلقي وبين الظروف المحيطة به التي قد تساعد أو تعيق العملية التعليميّة.</a:t>
            </a:r>
          </a:p>
          <a:p>
            <a:pPr marL="342900" indent="-342900" algn="just" rtl="1">
              <a:lnSpc>
                <a:spcPts val="2920"/>
              </a:lnSpc>
              <a:spcBef>
                <a:spcPts val="600"/>
              </a:spcBef>
              <a:spcAft>
                <a:spcPts val="1800"/>
              </a:spcAft>
              <a:buFont typeface="Symbol" panose="05050102010706020507" pitchFamily="18" charset="2"/>
              <a:buChar char=""/>
            </a:pPr>
            <a:r>
              <a:rPr lang="ar-SA" sz="1600" b="1" dirty="0">
                <a:effectLst/>
                <a:latin typeface="Alexandria Light" pitchFamily="2" charset="-78"/>
                <a:ea typeface="Calibri" panose="020F0502020204030204" pitchFamily="34" charset="0"/>
                <a:cs typeface="Alexandria Light" pitchFamily="2" charset="-78"/>
              </a:rPr>
              <a:t>المعلم مع المعلم:</a:t>
            </a:r>
            <a:r>
              <a:rPr lang="ar-SA" sz="1600" dirty="0">
                <a:effectLst/>
                <a:latin typeface="Alexandria Light" pitchFamily="2" charset="-78"/>
                <a:ea typeface="Calibri" panose="020F0502020204030204" pitchFamily="34" charset="0"/>
                <a:cs typeface="Alexandria Light" pitchFamily="2" charset="-78"/>
              </a:rPr>
              <a:t> وهو تواصل بين معلم وآخر من أجل تبادل الخبرات التدريسية وتعزيزها، وهذا ما يتم مثلا في أثناء المؤتمرات وعبر وسائل الاتصال الإلكترونيّ .</a:t>
            </a:r>
            <a:endParaRPr lang="en-US" sz="1600" b="1" dirty="0">
              <a:effectLst/>
              <a:latin typeface="Alexandria Light" pitchFamily="2" charset="-78"/>
              <a:ea typeface="Calibri" panose="020F0502020204030204" pitchFamily="34" charset="0"/>
              <a:cs typeface="Alexandria Light" pitchFamily="2" charset="-78"/>
            </a:endParaRPr>
          </a:p>
          <a:p>
            <a:pPr marL="342900" marR="0" lvl="0" indent="-342900" algn="just" rtl="1">
              <a:lnSpc>
                <a:spcPts val="2920"/>
              </a:lnSpc>
              <a:spcBef>
                <a:spcPts val="600"/>
              </a:spcBef>
              <a:spcAft>
                <a:spcPts val="1800"/>
              </a:spcAft>
              <a:buFont typeface="Symbol" panose="05050102010706020507" pitchFamily="18" charset="2"/>
              <a:buChar char=""/>
            </a:pPr>
            <a:r>
              <a:rPr lang="ar-SA" sz="1600" b="1" dirty="0">
                <a:effectLst/>
                <a:latin typeface="Alexandria Light" pitchFamily="2" charset="-78"/>
                <a:ea typeface="Calibri" panose="020F0502020204030204" pitchFamily="34" charset="0"/>
                <a:cs typeface="Alexandria Light" pitchFamily="2" charset="-78"/>
              </a:rPr>
              <a:t>المعلم مع المحتوى:</a:t>
            </a:r>
            <a:r>
              <a:rPr lang="ar-SA" sz="1600" dirty="0">
                <a:effectLst/>
                <a:latin typeface="Alexandria Light" pitchFamily="2" charset="-78"/>
                <a:ea typeface="Calibri" panose="020F0502020204030204" pitchFamily="34" charset="0"/>
                <a:cs typeface="Alexandria Light" pitchFamily="2" charset="-78"/>
              </a:rPr>
              <a:t> وهو تفاعل لتعديل المحتوى التعليميّ وتحديثه من خلال التقنيات الحديثة. </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 rtl="1">
              <a:lnSpc>
                <a:spcPts val="2920"/>
              </a:lnSpc>
              <a:spcBef>
                <a:spcPts val="600"/>
              </a:spcBef>
              <a:spcAft>
                <a:spcPts val="1800"/>
              </a:spcAft>
              <a:buFont typeface="Symbol" panose="05050102010706020507" pitchFamily="18" charset="2"/>
              <a:buChar char=""/>
            </a:pPr>
            <a:r>
              <a:rPr lang="ar-SA" sz="1600" b="1" dirty="0">
                <a:effectLst/>
                <a:latin typeface="Alexandria Light" pitchFamily="2" charset="-78"/>
                <a:ea typeface="Calibri" panose="020F0502020204030204" pitchFamily="34" charset="0"/>
                <a:cs typeface="Alexandria Light" pitchFamily="2" charset="-78"/>
              </a:rPr>
              <a:t>المحتوى مع المحتوى:</a:t>
            </a:r>
            <a:r>
              <a:rPr lang="ar-SA" sz="1600" dirty="0">
                <a:effectLst/>
                <a:latin typeface="Alexandria Light" pitchFamily="2" charset="-78"/>
                <a:ea typeface="Calibri" panose="020F0502020204030204" pitchFamily="34" charset="0"/>
                <a:cs typeface="Alexandria Light" pitchFamily="2" charset="-78"/>
              </a:rPr>
              <a:t> وهو تبادل المحتوى التعليميّ ومشاركته بين المقررات التعليميّة. </a:t>
            </a:r>
            <a:endParaRPr lang="en-US" sz="1600" dirty="0">
              <a:effectLst/>
              <a:latin typeface="Alexandria Light" pitchFamily="2" charset="-78"/>
              <a:ea typeface="Calibri" panose="020F0502020204030204" pitchFamily="34" charset="0"/>
              <a:cs typeface="Alexandria Light" pitchFamily="2" charset="-78"/>
            </a:endParaRPr>
          </a:p>
          <a:p>
            <a:pPr marL="285750" marR="0" lvl="0" indent="-285750" algn="r" rtl="1">
              <a:lnSpc>
                <a:spcPct val="125000"/>
              </a:lnSpc>
              <a:spcBef>
                <a:spcPts val="600"/>
              </a:spcBef>
              <a:spcAft>
                <a:spcPts val="600"/>
              </a:spcAft>
              <a:buFont typeface="Arial" panose="020B0604020202020204" pitchFamily="34" charset="0"/>
              <a:buChar char="•"/>
            </a:pPr>
            <a:endParaRPr lang="en-US" sz="1600" dirty="0">
              <a:effectLst/>
              <a:latin typeface="Alexandria Light" pitchFamily="2" charset="-78"/>
              <a:ea typeface="Calibri" panose="020F0502020204030204" pitchFamily="34" charset="0"/>
              <a:cs typeface="Alexandria Light" pitchFamily="2" charset="-78"/>
            </a:endParaRPr>
          </a:p>
          <a:p>
            <a:pPr marL="0" marR="0" algn="ctr" rtl="1">
              <a:lnSpc>
                <a:spcPts val="2520"/>
              </a:lnSpc>
              <a:spcBef>
                <a:spcPts val="600"/>
              </a:spcBef>
              <a:spcAft>
                <a:spcPts val="1800"/>
              </a:spcAft>
              <a:tabLst>
                <a:tab pos="446088" algn="l"/>
              </a:tabLst>
            </a:pPr>
            <a:endParaRPr lang="en-US"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79823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85804" y="608225"/>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Alexandria Medium" pitchFamily="2" charset="-78"/>
                <a:ea typeface="Calibri" panose="020F0502020204030204" pitchFamily="34" charset="0"/>
                <a:cs typeface="Alexandria Medium" pitchFamily="2" charset="-78"/>
              </a:rPr>
              <a:t>مستويات</a:t>
            </a:r>
            <a:r>
              <a:rPr lang="ar-SA" sz="1800" b="1" dirty="0">
                <a:effectLst/>
                <a:latin typeface="Alexandria Medium" pitchFamily="2" charset="-78"/>
                <a:ea typeface="Calibri" panose="020F0502020204030204" pitchFamily="34" charset="0"/>
                <a:cs typeface="Alexandria Medium" pitchFamily="2" charset="-78"/>
              </a:rPr>
              <a:t> التفاعليّة</a:t>
            </a:r>
            <a:endParaRPr lang="en-US" sz="18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942308" y="2133825"/>
            <a:ext cx="9986818" cy="845103"/>
          </a:xfrm>
          <a:prstGeom prst="rect">
            <a:avLst/>
          </a:prstGeom>
          <a:noFill/>
        </p:spPr>
        <p:txBody>
          <a:bodyPr wrap="square" rtlCol="0">
            <a:spAutoFit/>
          </a:bodyPr>
          <a:lstStyle/>
          <a:p>
            <a:pPr marL="285750" marR="0" lvl="0" indent="-285750" algn="r" rtl="1">
              <a:lnSpc>
                <a:spcPct val="125000"/>
              </a:lnSpc>
              <a:spcBef>
                <a:spcPts val="600"/>
              </a:spcBef>
              <a:spcAft>
                <a:spcPts val="600"/>
              </a:spcAft>
              <a:buFont typeface="Arial" panose="020B0604020202020204" pitchFamily="34" charset="0"/>
              <a:buChar char="•"/>
            </a:pPr>
            <a:endParaRPr lang="en-US" sz="1600" dirty="0">
              <a:effectLst/>
              <a:latin typeface="Alexandria Light" pitchFamily="2" charset="-78"/>
              <a:ea typeface="Calibri" panose="020F0502020204030204" pitchFamily="34" charset="0"/>
              <a:cs typeface="Alexandria Light" pitchFamily="2" charset="-78"/>
            </a:endParaRPr>
          </a:p>
          <a:p>
            <a:pPr marL="0" marR="0" algn="ctr" rtl="1">
              <a:lnSpc>
                <a:spcPts val="2520"/>
              </a:lnSpc>
              <a:spcBef>
                <a:spcPts val="600"/>
              </a:spcBef>
              <a:spcAft>
                <a:spcPts val="1800"/>
              </a:spcAft>
              <a:tabLst>
                <a:tab pos="446088" algn="l"/>
              </a:tabLst>
            </a:pPr>
            <a:endParaRPr lang="en-US"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14DE6C5A-6CF3-4305-BE71-AE902040ABFD}"/>
              </a:ext>
            </a:extLst>
          </p:cNvPr>
          <p:cNvSpPr txBox="1"/>
          <p:nvPr/>
        </p:nvSpPr>
        <p:spPr>
          <a:xfrm>
            <a:off x="1520671" y="2008125"/>
            <a:ext cx="9562636" cy="4484561"/>
          </a:xfrm>
          <a:prstGeom prst="rect">
            <a:avLst/>
          </a:prstGeom>
          <a:noFill/>
        </p:spPr>
        <p:txBody>
          <a:bodyPr wrap="square">
            <a:spAutoFit/>
          </a:bodyPr>
          <a:lstStyle/>
          <a:p>
            <a:pPr marL="18415" marR="0" algn="just" rtl="1">
              <a:lnSpc>
                <a:spcPts val="2920"/>
              </a:lnSpc>
              <a:spcBef>
                <a:spcPts val="600"/>
              </a:spcBef>
              <a:spcAft>
                <a:spcPts val="2000"/>
              </a:spcAf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تشير مستويات التفاعليّة في الدروس التفاعليّة إلى مستوى الحرية أو مقدارها الذي يسمح به للمتعلم كي يتفاعل مع الدرس الإلكترونيّ  التفاعليّ، ويستطيع التحكم من خلاله بالدرس، </a:t>
            </a:r>
          </a:p>
          <a:p>
            <a:pPr marL="18415" marR="0" algn="just" rtl="1">
              <a:lnSpc>
                <a:spcPts val="2920"/>
              </a:lnSpc>
              <a:spcBef>
                <a:spcPts val="600"/>
              </a:spcBef>
              <a:spcAft>
                <a:spcPts val="2000"/>
              </a:spcAft>
            </a:pPr>
            <a:r>
              <a:rPr lang="ar-SA" sz="1600" dirty="0">
                <a:effectLst/>
                <a:latin typeface="Alexandria Light" pitchFamily="2" charset="-78"/>
                <a:ea typeface="Calibri" panose="020F0502020204030204" pitchFamily="34" charset="0"/>
                <a:cs typeface="Alexandria Light" pitchFamily="2" charset="-78"/>
              </a:rPr>
              <a:t>تعدّدت </a:t>
            </a:r>
            <a:r>
              <a:rPr lang="ar-SA" sz="1600" dirty="0">
                <a:latin typeface="Alexandria Light" pitchFamily="2" charset="-78"/>
                <a:ea typeface="Calibri" panose="020F0502020204030204" pitchFamily="34" charset="0"/>
                <a:cs typeface="Alexandria Light" pitchFamily="2" charset="-78"/>
              </a:rPr>
              <a:t>مستويات التفاعليّة في الدروس الإلكترونيّة؛ فقد يكون هناك مستوى </a:t>
            </a:r>
            <a:r>
              <a:rPr lang="ar-SA" sz="1600" dirty="0">
                <a:solidFill>
                  <a:srgbClr val="00B0F0"/>
                </a:solidFill>
                <a:latin typeface="Alexandria Light" pitchFamily="2" charset="-78"/>
                <a:ea typeface="Calibri" panose="020F0502020204030204" pitchFamily="34" charset="0"/>
                <a:cs typeface="Alexandria Light" pitchFamily="2" charset="-78"/>
              </a:rPr>
              <a:t>عالٍ</a:t>
            </a:r>
            <a:r>
              <a:rPr lang="ar-SA" sz="1600" dirty="0">
                <a:latin typeface="Alexandria Light" pitchFamily="2" charset="-78"/>
                <a:ea typeface="Calibri" panose="020F0502020204030204" pitchFamily="34" charset="0"/>
                <a:cs typeface="Alexandria Light" pitchFamily="2" charset="-78"/>
              </a:rPr>
              <a:t> من التفاعليّة، أو قد يكون مستوى التفاعلية </a:t>
            </a:r>
            <a:r>
              <a:rPr lang="ar-SA" sz="1600" dirty="0">
                <a:solidFill>
                  <a:srgbClr val="00B0F0"/>
                </a:solidFill>
                <a:latin typeface="Alexandria Light" pitchFamily="2" charset="-78"/>
                <a:ea typeface="Calibri" panose="020F0502020204030204" pitchFamily="34" charset="0"/>
                <a:cs typeface="Alexandria Light" pitchFamily="2" charset="-78"/>
              </a:rPr>
              <a:t>متوسطاً</a:t>
            </a:r>
            <a:r>
              <a:rPr lang="ar-SA" sz="1600" dirty="0">
                <a:latin typeface="Alexandria Light" pitchFamily="2" charset="-78"/>
                <a:ea typeface="Calibri" panose="020F0502020204030204" pitchFamily="34" charset="0"/>
                <a:cs typeface="Alexandria Light" pitchFamily="2" charset="-78"/>
              </a:rPr>
              <a:t>، أو </a:t>
            </a:r>
            <a:r>
              <a:rPr lang="ar-SA" sz="1600" dirty="0">
                <a:solidFill>
                  <a:srgbClr val="00B0F0"/>
                </a:solidFill>
                <a:latin typeface="Alexandria Light" pitchFamily="2" charset="-78"/>
                <a:ea typeface="Calibri" panose="020F0502020204030204" pitchFamily="34" charset="0"/>
                <a:cs typeface="Alexandria Light" pitchFamily="2" charset="-78"/>
              </a:rPr>
              <a:t>منخفضاً</a:t>
            </a:r>
            <a:r>
              <a:rPr lang="ar-SA" sz="1600" dirty="0">
                <a:latin typeface="Alexandria Light" pitchFamily="2" charset="-78"/>
                <a:ea typeface="Calibri" panose="020F0502020204030204" pitchFamily="34" charset="0"/>
                <a:cs typeface="Alexandria Light" pitchFamily="2" charset="-78"/>
              </a:rPr>
              <a:t>، ويمكن تقديم مستويات التفاعليّة فيما يأتي:</a:t>
            </a:r>
          </a:p>
          <a:p>
            <a:pPr marR="0" lvl="0" algn="justLow" rtl="1">
              <a:lnSpc>
                <a:spcPts val="2520"/>
              </a:lnSpc>
              <a:spcBef>
                <a:spcPts val="600"/>
              </a:spcBef>
              <a:spcAft>
                <a:spcPts val="1800"/>
              </a:spcAft>
            </a:pPr>
            <a:r>
              <a:rPr lang="ar-SA" sz="1600" b="1" dirty="0">
                <a:latin typeface="Alexandria Light" pitchFamily="2" charset="-78"/>
                <a:ea typeface="Calibri" panose="020F0502020204030204" pitchFamily="34" charset="0"/>
                <a:cs typeface="Alexandria Light" pitchFamily="2" charset="-78"/>
              </a:rPr>
              <a:t>المستوى الأول </a:t>
            </a:r>
            <a:r>
              <a:rPr lang="ar-SA" sz="1600" b="1" u="sng" dirty="0">
                <a:latin typeface="Alexandria Light" pitchFamily="2" charset="-78"/>
                <a:ea typeface="Calibri" panose="020F0502020204030204" pitchFamily="34" charset="0"/>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في هذا المستوى يشاهد المتعلم الدرس من دون تأثير أو تدخل منه في متابعة العرض.</a:t>
            </a:r>
          </a:p>
          <a:p>
            <a:pPr marR="0" lvl="0" algn="justLow" rtl="1">
              <a:lnSpc>
                <a:spcPts val="2520"/>
              </a:lnSpc>
              <a:spcBef>
                <a:spcPts val="600"/>
              </a:spcBef>
              <a:spcAft>
                <a:spcPts val="1800"/>
              </a:spcAft>
            </a:pPr>
            <a:r>
              <a:rPr lang="ar-SA" sz="1600" b="1" dirty="0">
                <a:latin typeface="Alexandria Light" pitchFamily="2" charset="-78"/>
                <a:ea typeface="Calibri" panose="020F0502020204030204" pitchFamily="34" charset="0"/>
                <a:cs typeface="Alexandria Light" pitchFamily="2" charset="-78"/>
              </a:rPr>
              <a:t>المستوى الثاني-  </a:t>
            </a:r>
            <a:r>
              <a:rPr lang="ar-SA" sz="1600" dirty="0">
                <a:latin typeface="Alexandria Light" pitchFamily="2" charset="-78"/>
                <a:ea typeface="Calibri" panose="020F0502020204030204" pitchFamily="34" charset="0"/>
                <a:cs typeface="Alexandria Light" pitchFamily="2" charset="-78"/>
              </a:rPr>
              <a:t>في هذا المستوى يقوم المتعلم بقدر ضئيل من التحكم في عناصر الدرس، وذلك من خلال النقر على أحد الإطارات أو أحد الروابط أو الصور، وفي هذا المستوى يظل المتعلم عند مستوى المشاهدة، ولا يستطيع التحكم بمكونات الدرس</a:t>
            </a:r>
            <a:endParaRPr lang="ar-SA" sz="1600" dirty="0">
              <a:effectLst/>
              <a:latin typeface="Alexandria Light" pitchFamily="2" charset="-78"/>
              <a:ea typeface="Calibri" panose="020F0502020204030204" pitchFamily="34" charset="0"/>
              <a:cs typeface="Alexandria Light" pitchFamily="2" charset="-78"/>
            </a:endParaRPr>
          </a:p>
          <a:p>
            <a:pPr marL="18415" marR="0" algn="just" rtl="1">
              <a:lnSpc>
                <a:spcPts val="2920"/>
              </a:lnSpc>
              <a:spcBef>
                <a:spcPts val="600"/>
              </a:spcBef>
              <a:spcAft>
                <a:spcPts val="180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02197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99478" y="924806"/>
            <a:ext cx="5418000" cy="420500"/>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2000" dirty="0">
                <a:effectLst/>
                <a:latin typeface="Calibri" panose="020F0502020204030204" pitchFamily="34" charset="0"/>
                <a:ea typeface="Calibri" panose="020F0502020204030204" pitchFamily="34" charset="0"/>
                <a:cs typeface="Alexandria" pitchFamily="2" charset="-78"/>
              </a:rPr>
              <a:t>مستويات التفاعليّة</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47">
            <a:extLst>
              <a:ext uri="{FF2B5EF4-FFF2-40B4-BE49-F238E27FC236}">
                <a16:creationId xmlns:a16="http://schemas.microsoft.com/office/drawing/2014/main" id="{A6BD0CD5-4DC6-DC86-006F-8440693335EB}"/>
              </a:ext>
            </a:extLst>
          </p:cNvPr>
          <p:cNvSpPr txBox="1"/>
          <p:nvPr/>
        </p:nvSpPr>
        <p:spPr>
          <a:xfrm>
            <a:off x="1102591" y="2308862"/>
            <a:ext cx="9986818" cy="2789931"/>
          </a:xfrm>
          <a:prstGeom prst="rect">
            <a:avLst/>
          </a:prstGeom>
          <a:noFill/>
        </p:spPr>
        <p:txBody>
          <a:bodyPr wrap="square" rtlCol="0">
            <a:spAutoFit/>
          </a:bodyPr>
          <a:lstStyle/>
          <a:p>
            <a:pPr marR="0" lvl="0" algn="justLow" rtl="1">
              <a:lnSpc>
                <a:spcPct val="200000"/>
              </a:lnSpc>
              <a:spcBef>
                <a:spcPts val="600"/>
              </a:spcBef>
              <a:spcAft>
                <a:spcPts val="1800"/>
              </a:spcAft>
            </a:pPr>
            <a:r>
              <a:rPr lang="ar-SA" sz="1600" b="1" dirty="0">
                <a:effectLst/>
                <a:latin typeface="Alexandria Light" pitchFamily="2" charset="-78"/>
                <a:ea typeface="Calibri" panose="020F0502020204030204" pitchFamily="34" charset="0"/>
                <a:cs typeface="Alexandria Light" pitchFamily="2" charset="-78"/>
              </a:rPr>
              <a:t>المستوى الثالث</a:t>
            </a:r>
            <a:r>
              <a:rPr lang="ar-SA" sz="1600" b="1" u="sng"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في هذا المستوى يتحكم المتعلم في الدرس الإلكترونيّ ؛ إذ يتم التفاعل وتبادل التحكّم في العرض بوساطة المستخدم والحاسوب، ويُعدّ هذا المستوى من التفاعليّة مهمّاً بالنسبة إلى المتعلّم إذ يعطيه الدافعية للتعلم، والتعلم الفعال هو الذي يقوم على أساس إثارة دافعية المتعلمين، وإشباع حاجاتهم ورغباتهم.</a:t>
            </a:r>
            <a:endParaRPr lang="en-US" sz="1600" dirty="0">
              <a:effectLst/>
              <a:latin typeface="Alexandria Light" pitchFamily="2" charset="-78"/>
              <a:ea typeface="Calibri" panose="020F0502020204030204" pitchFamily="34" charset="0"/>
              <a:cs typeface="Alexandria Light" pitchFamily="2" charset="-78"/>
            </a:endParaRPr>
          </a:p>
          <a:p>
            <a:pPr marR="0" lvl="0" algn="just" rtl="1">
              <a:lnSpc>
                <a:spcPct val="200000"/>
              </a:lnSpc>
              <a:spcBef>
                <a:spcPts val="600"/>
              </a:spcBef>
              <a:spcAft>
                <a:spcPts val="1800"/>
              </a:spcAft>
            </a:pPr>
            <a:r>
              <a:rPr lang="ar-SA" sz="1600" b="1" dirty="0">
                <a:effectLst/>
                <a:latin typeface="Alexandria Light" pitchFamily="2" charset="-78"/>
                <a:ea typeface="Calibri" panose="020F0502020204030204" pitchFamily="34" charset="0"/>
                <a:cs typeface="Alexandria Light" pitchFamily="2" charset="-78"/>
              </a:rPr>
              <a:t>المستوى الرابع</a:t>
            </a:r>
            <a:r>
              <a:rPr lang="ar-SA" sz="1600" u="sng"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في هذا المستوى يسمح للمتعلم بتوليد عروض جديدة، أو تقديم إضافات للأحداث؛ إذ يسمح له بالإبحار بين عناصر المحتوى حسب رغبته، وكتابة النصوص، وإعادة ترتيب مكونات الوسائط المتعددة</a:t>
            </a:r>
            <a:endParaRPr lang="en-US" sz="1600" dirty="0">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2806050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402035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76551" y="2451044"/>
            <a:ext cx="7724537" cy="3647409"/>
          </a:xfrm>
          <a:prstGeom prst="rect">
            <a:avLst/>
          </a:prstGeom>
          <a:noFill/>
        </p:spPr>
        <p:txBody>
          <a:bodyPr wrap="square" rtlCol="0">
            <a:spAutoFit/>
          </a:bodyPr>
          <a:lstStyle/>
          <a:p>
            <a:pPr marL="16510" marR="0" algn="r" rtl="1">
              <a:lnSpc>
                <a:spcPct val="125000"/>
              </a:lnSpc>
              <a:spcBef>
                <a:spcPts val="600"/>
              </a:spcBef>
              <a:spcAft>
                <a:spcPts val="600"/>
              </a:spcAft>
            </a:pPr>
            <a:r>
              <a:rPr lang="ar-SA" sz="1600" dirty="0">
                <a:effectLst/>
                <a:latin typeface="Alexandria Light" pitchFamily="2" charset="-78"/>
                <a:ea typeface="Calibri" panose="020F0502020204030204" pitchFamily="34" charset="0"/>
                <a:cs typeface="Alexandria Light" pitchFamily="2" charset="-78"/>
              </a:rPr>
              <a:t>كما حُددت مستويات التفاعليّة في أربع نقاط تتضمن:</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Low" rtl="1">
              <a:lnSpc>
                <a:spcPct val="125000"/>
              </a:lnSpc>
              <a:spcBef>
                <a:spcPts val="600"/>
              </a:spcBef>
              <a:spcAft>
                <a:spcPts val="600"/>
              </a:spcAft>
              <a:buFont typeface="Arial" panose="020B0604020202020204" pitchFamily="34" charset="0"/>
              <a:buChar char="•"/>
            </a:pPr>
            <a:r>
              <a:rPr lang="ar-SA" sz="1600" u="sng" dirty="0">
                <a:solidFill>
                  <a:srgbClr val="00B0F0"/>
                </a:solidFill>
                <a:effectLst/>
                <a:latin typeface="Alexandria Light" pitchFamily="2" charset="-78"/>
                <a:ea typeface="Calibri" panose="020F0502020204030204" pitchFamily="34" charset="0"/>
                <a:cs typeface="Alexandria Light" pitchFamily="2" charset="-78"/>
              </a:rPr>
              <a:t>التفاعل البسيط:</a:t>
            </a:r>
            <a:r>
              <a:rPr lang="ar-SA" sz="1600" dirty="0">
                <a:effectLst/>
                <a:latin typeface="Alexandria Light" pitchFamily="2" charset="-78"/>
                <a:ea typeface="Calibri" panose="020F0502020204030204" pitchFamily="34" charset="0"/>
                <a:cs typeface="Alexandria Light" pitchFamily="2" charset="-78"/>
              </a:rPr>
              <a:t> دور المتعلم فيه بسيط والتفاعل محدود ويكون على شكل نصوص، وصور، ورسومات، وأزرار إبحار لتصفح البرنامج.</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Low" rtl="1">
              <a:lnSpc>
                <a:spcPct val="125000"/>
              </a:lnSpc>
              <a:spcBef>
                <a:spcPts val="600"/>
              </a:spcBef>
              <a:spcAft>
                <a:spcPts val="600"/>
              </a:spcAft>
              <a:buFont typeface="Arial" panose="020B0604020202020204" pitchFamily="34" charset="0"/>
              <a:buChar char="•"/>
            </a:pPr>
            <a:r>
              <a:rPr lang="ar-SA" sz="1600" u="sng" dirty="0">
                <a:solidFill>
                  <a:srgbClr val="00B0F0"/>
                </a:solidFill>
                <a:effectLst/>
                <a:latin typeface="Alexandria Light" pitchFamily="2" charset="-78"/>
                <a:ea typeface="Calibri" panose="020F0502020204030204" pitchFamily="34" charset="0"/>
                <a:cs typeface="Alexandria Light" pitchFamily="2" charset="-78"/>
              </a:rPr>
              <a:t>التفاعل المحدود:</a:t>
            </a:r>
            <a:r>
              <a:rPr lang="ar-SA" sz="1600" dirty="0">
                <a:solidFill>
                  <a:srgbClr val="00B0F0"/>
                </a:solidFill>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وتكون فيه استجابة المتعلم بسيطة، ويحتوي على تفاعلات من مثل تمارين سحب وإفلات، مزاوجة، واختيار من متعدد.</a:t>
            </a:r>
            <a:endParaRPr lang="en-US" sz="1600" dirty="0">
              <a:effectLst/>
              <a:latin typeface="Alexandria Light" pitchFamily="2" charset="-78"/>
              <a:ea typeface="Calibri" panose="020F0502020204030204" pitchFamily="34" charset="0"/>
              <a:cs typeface="Alexandria Light" pitchFamily="2" charset="-78"/>
            </a:endParaRPr>
          </a:p>
          <a:p>
            <a:pPr marL="342900" indent="-342900" algn="justLow" rtl="1">
              <a:lnSpc>
                <a:spcPct val="125000"/>
              </a:lnSpc>
              <a:spcBef>
                <a:spcPts val="600"/>
              </a:spcBef>
              <a:spcAft>
                <a:spcPts val="600"/>
              </a:spcAft>
              <a:buFont typeface="Arial" panose="020B0604020202020204" pitchFamily="34" charset="0"/>
              <a:buChar char="•"/>
            </a:pPr>
            <a:r>
              <a:rPr lang="ar-SA" sz="1600" u="sng" dirty="0">
                <a:solidFill>
                  <a:srgbClr val="00B0F0"/>
                </a:solidFill>
                <a:effectLst/>
                <a:latin typeface="Alexandria Light" pitchFamily="2" charset="-78"/>
                <a:ea typeface="Calibri" panose="020F0502020204030204" pitchFamily="34" charset="0"/>
                <a:cs typeface="Alexandria Light" pitchFamily="2" charset="-78"/>
              </a:rPr>
              <a:t>التفاعل المركب:</a:t>
            </a:r>
            <a:r>
              <a:rPr lang="ar-SA" sz="1600" dirty="0">
                <a:solidFill>
                  <a:srgbClr val="00B0F0"/>
                </a:solidFill>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ويقوم فيه المتعلم بمجموعة من استجابات تعميمية، ويزداد عندها تفاعل المتعلم مع بعض البيانات على الحاسوب.</a:t>
            </a:r>
            <a:endParaRPr lang="en-US" sz="1600" dirty="0">
              <a:effectLst/>
              <a:latin typeface="Alexandria Light" pitchFamily="2" charset="-78"/>
              <a:ea typeface="Calibri" panose="020F0502020204030204" pitchFamily="34" charset="0"/>
              <a:cs typeface="Alexandria Light" pitchFamily="2" charset="-78"/>
            </a:endParaRPr>
          </a:p>
          <a:p>
            <a:pPr marL="342900" indent="-342900" algn="justLow" rtl="1">
              <a:lnSpc>
                <a:spcPct val="125000"/>
              </a:lnSpc>
              <a:spcBef>
                <a:spcPts val="600"/>
              </a:spcBef>
              <a:spcAft>
                <a:spcPts val="600"/>
              </a:spcAft>
              <a:buFont typeface="Arial" panose="020B0604020202020204" pitchFamily="34" charset="0"/>
              <a:buChar char="•"/>
            </a:pPr>
            <a:r>
              <a:rPr lang="ar-SA" sz="1600" u="sng" dirty="0">
                <a:solidFill>
                  <a:srgbClr val="00B0F0"/>
                </a:solidFill>
                <a:effectLst/>
                <a:latin typeface="Alexandria Light" pitchFamily="2" charset="-78"/>
                <a:ea typeface="Calibri" panose="020F0502020204030204" pitchFamily="34" charset="0"/>
                <a:cs typeface="Alexandria Light" pitchFamily="2" charset="-78"/>
              </a:rPr>
              <a:t>التفاعل المباشر:</a:t>
            </a:r>
            <a:r>
              <a:rPr lang="ar-SA" sz="1600" dirty="0">
                <a:solidFill>
                  <a:srgbClr val="00B0F0"/>
                </a:solidFill>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وتكون فيه استجابة المتعلم مباشرة وسريعة</a:t>
            </a:r>
            <a:r>
              <a:rPr lang="ar-SA" sz="1600" dirty="0">
                <a:effectLst/>
                <a:latin typeface="Calibri" panose="020F0502020204030204" pitchFamily="34" charset="0"/>
                <a:ea typeface="Calibri" panose="020F0502020204030204" pitchFamily="34" charset="0"/>
                <a:cs typeface="Alexandria" pitchFamily="2" charset="-78"/>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25000"/>
              </a:lnSpc>
              <a:spcBef>
                <a:spcPts val="600"/>
              </a:spcBef>
              <a:spcAft>
                <a:spcPts val="600"/>
              </a:spcAft>
              <a:buFont typeface="Simplified Arabic" panose="02020603050405020304" pitchFamily="18" charset="-78"/>
              <a:buChar char="-"/>
            </a:pP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5466;p51">
            <a:extLst>
              <a:ext uri="{FF2B5EF4-FFF2-40B4-BE49-F238E27FC236}">
                <a16:creationId xmlns:a16="http://schemas.microsoft.com/office/drawing/2014/main" id="{6312B411-0BC5-4136-9A73-7F13C974FFE0}"/>
              </a:ext>
            </a:extLst>
          </p:cNvPr>
          <p:cNvSpPr/>
          <p:nvPr/>
        </p:nvSpPr>
        <p:spPr>
          <a:xfrm>
            <a:off x="1942226" y="4749140"/>
            <a:ext cx="544496" cy="625748"/>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7466858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marL="0" marR="0" lvl="0" indent="0" algn="r" defTabSz="914400" rtl="0" eaLnBrk="1" fontAlgn="auto" latinLnBrk="0" hangingPunct="1">
              <a:lnSpc>
                <a:spcPct val="12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Calibri"/>
                <a:ea typeface="Calibri" panose="020F0502020204030204" pitchFamily="34" charset="0"/>
                <a:cs typeface="Alexandria" pitchFamily="2" charset="-78"/>
              </a:rPr>
              <a:t>     تمر عملية تصميم الدروس التعليميّة في عدد من الخطوات، يبينها الشكل (3) الآتي: </a:t>
            </a:r>
            <a:endParaRPr kumimoji="0" lang="en-US" sz="11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algn="ctr" rtl="1"/>
            <a:r>
              <a:rPr lang="ar-SA" sz="1400" b="1" dirty="0">
                <a:solidFill>
                  <a:srgbClr val="000000"/>
                </a:solidFill>
                <a:latin typeface="Alexandria Light" pitchFamily="2" charset="-78"/>
                <a:cs typeface="Alexandria Light" pitchFamily="2" charset="-78"/>
              </a:rPr>
              <a:t>الشكل (3) </a:t>
            </a:r>
            <a:r>
              <a:rPr lang="ar-SA" sz="1400" b="1" dirty="0">
                <a:solidFill>
                  <a:schemeClr val="tx1"/>
                </a:solidFill>
                <a:latin typeface="Alexandria Light" pitchFamily="2" charset="-78"/>
                <a:cs typeface="Alexandria Light" pitchFamily="2" charset="-78"/>
              </a:rPr>
              <a:t>يبين </a:t>
            </a:r>
            <a:r>
              <a:rPr lang="ar-SA" sz="1400" b="1" dirty="0">
                <a:solidFill>
                  <a:schemeClr val="tx1"/>
                </a:solidFill>
                <a:effectLst/>
                <a:latin typeface="Alexandria Light" pitchFamily="2" charset="-78"/>
                <a:ea typeface="Calibri" panose="020F0502020204030204" pitchFamily="34" charset="0"/>
                <a:cs typeface="Alexandria Light" pitchFamily="2" charset="-78"/>
              </a:rPr>
              <a:t>خطوات تصميم الدروس الإلكترونية التفاعليّة</a:t>
            </a:r>
            <a:endParaRPr lang="en-US" sz="1400" b="1" dirty="0">
              <a:solidFill>
                <a:schemeClr val="tx1"/>
              </a:solidFill>
              <a:latin typeface="Alexandria Light" pitchFamily="2" charset="-78"/>
              <a:cs typeface="Alexandria Light" pitchFamily="2" charset="-78"/>
            </a:endParaRPr>
          </a:p>
          <a:p>
            <a:pPr algn="ctr" rtl="1"/>
            <a:endParaRPr lang="ar-SA" sz="1800" b="1" dirty="0">
              <a:solidFill>
                <a:schemeClr val="tx1"/>
              </a:solidFill>
              <a:latin typeface="Alexandria Light" pitchFamily="2" charset="-78"/>
              <a:cs typeface="Alexandria Light" pitchFamily="2" charset="-78"/>
            </a:endParaRPr>
          </a:p>
          <a:p>
            <a:pPr lvl="0" algn="ctr" rtl="1"/>
            <a:endParaRPr lang="ar-SA" sz="1800" b="1" dirty="0">
              <a:solidFill>
                <a:srgbClr val="000000"/>
              </a:solidFill>
              <a:latin typeface="Alexandria Light" pitchFamily="2" charset="-78"/>
              <a:cs typeface="Alexandria Light" pitchFamily="2" charset="-78"/>
            </a:endParaRPr>
          </a:p>
        </p:txBody>
      </p:sp>
      <p:sp>
        <p:nvSpPr>
          <p:cNvPr id="3" name="TextBox 2"/>
          <p:cNvSpPr txBox="1"/>
          <p:nvPr/>
        </p:nvSpPr>
        <p:spPr>
          <a:xfrm>
            <a:off x="2513150" y="1019069"/>
            <a:ext cx="5418000" cy="338554"/>
          </a:xfrm>
          <a:prstGeom prst="rect">
            <a:avLst/>
          </a:prstGeom>
          <a:noFill/>
        </p:spPr>
        <p:txBody>
          <a:bodyPr wrap="square" rtlCol="0">
            <a:spAutoFit/>
          </a:bodyPr>
          <a:lstStyle/>
          <a:p>
            <a:pPr algn="ctr"/>
            <a:r>
              <a:rPr lang="ar-SA" sz="1600" b="1" dirty="0">
                <a:effectLst/>
                <a:latin typeface="Alexandria Medium" pitchFamily="2" charset="-78"/>
                <a:ea typeface="Calibri" panose="020F0502020204030204" pitchFamily="34" charset="0"/>
                <a:cs typeface="Alexandria Medium" pitchFamily="2" charset="-78"/>
              </a:rPr>
              <a:t>خطوات تصميم الدروس الإلكترونية التفاعليّة</a:t>
            </a:r>
            <a:endParaRPr lang="en-US" sz="2000" b="1" dirty="0">
              <a:latin typeface="Alexandria Medium" pitchFamily="2" charset="-78"/>
              <a:cs typeface="Alexandria Medium" pitchFamily="2" charset="-78"/>
            </a:endParaRPr>
          </a:p>
        </p:txBody>
      </p:sp>
      <p:sp>
        <p:nvSpPr>
          <p:cNvPr id="48" name="TextBox 47"/>
          <p:cNvSpPr txBox="1"/>
          <p:nvPr/>
        </p:nvSpPr>
        <p:spPr>
          <a:xfrm>
            <a:off x="942308" y="2223839"/>
            <a:ext cx="9986818" cy="845103"/>
          </a:xfrm>
          <a:prstGeom prst="rect">
            <a:avLst/>
          </a:prstGeom>
          <a:noFill/>
        </p:spPr>
        <p:txBody>
          <a:bodyPr wrap="square" rtlCol="0">
            <a:spAutoFit/>
          </a:bodyPr>
          <a:lstStyle/>
          <a:p>
            <a:pPr marL="285750" marR="0" lvl="0" indent="-285750" algn="r" rtl="1">
              <a:lnSpc>
                <a:spcPct val="125000"/>
              </a:lnSpc>
              <a:spcBef>
                <a:spcPts val="600"/>
              </a:spcBef>
              <a:spcAft>
                <a:spcPts val="600"/>
              </a:spcAft>
              <a:buFont typeface="Arial" panose="020B0604020202020204" pitchFamily="34" charset="0"/>
              <a:buChar char="•"/>
            </a:pPr>
            <a:endParaRPr lang="en-US" sz="1600" dirty="0">
              <a:effectLst/>
              <a:latin typeface="Alexandria Light" pitchFamily="2" charset="-78"/>
              <a:ea typeface="Calibri" panose="020F0502020204030204" pitchFamily="34" charset="0"/>
              <a:cs typeface="Alexandria Light" pitchFamily="2" charset="-78"/>
            </a:endParaRPr>
          </a:p>
          <a:p>
            <a:pPr marL="0" marR="0" algn="ctr" rtl="1">
              <a:lnSpc>
                <a:spcPts val="2520"/>
              </a:lnSpc>
              <a:spcBef>
                <a:spcPts val="600"/>
              </a:spcBef>
              <a:spcAft>
                <a:spcPts val="1800"/>
              </a:spcAft>
              <a:tabLst>
                <a:tab pos="446088" algn="l"/>
              </a:tabLst>
            </a:pPr>
            <a:endParaRPr lang="en-US"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رسم تخطيطي 5">
            <a:extLst>
              <a:ext uri="{FF2B5EF4-FFF2-40B4-BE49-F238E27FC236}">
                <a16:creationId xmlns:a16="http://schemas.microsoft.com/office/drawing/2014/main" id="{8D585731-AB96-4544-800F-E6B426CF9693}"/>
              </a:ext>
            </a:extLst>
          </p:cNvPr>
          <p:cNvGraphicFramePr/>
          <p:nvPr>
            <p:extLst>
              <p:ext uri="{D42A27DB-BD31-4B8C-83A1-F6EECF244321}">
                <p14:modId xmlns:p14="http://schemas.microsoft.com/office/powerpoint/2010/main" val="3795192748"/>
              </p:ext>
            </p:extLst>
          </p:nvPr>
        </p:nvGraphicFramePr>
        <p:xfrm>
          <a:off x="2346765" y="2851495"/>
          <a:ext cx="7522948" cy="22760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53318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33854" y="1455140"/>
            <a:ext cx="4562911" cy="4255011"/>
          </a:xfrm>
          <a:prstGeom prst="rect">
            <a:avLst/>
          </a:prstGeom>
        </p:spPr>
        <p:txBody>
          <a:bodyPr wrap="square">
            <a:spAutoFit/>
          </a:bodyPr>
          <a:lstStyle/>
          <a:p>
            <a:pPr marL="73660" marR="0" algn="r" rtl="1">
              <a:lnSpc>
                <a:spcPct val="115000"/>
              </a:lnSpc>
              <a:spcBef>
                <a:spcPts val="0"/>
              </a:spcBef>
              <a:spcAft>
                <a:spcPts val="0"/>
              </a:spcAft>
              <a:tabLst>
                <a:tab pos="245110" algn="l"/>
              </a:tabLst>
            </a:pPr>
            <a:r>
              <a:rPr lang="ar-SA" sz="1600" b="1" dirty="0">
                <a:effectLst/>
                <a:latin typeface="Alexandria Light" pitchFamily="2" charset="-78"/>
                <a:ea typeface="Calibri" panose="020F0502020204030204" pitchFamily="34" charset="0"/>
                <a:cs typeface="Alexandria Light" pitchFamily="2" charset="-78"/>
              </a:rPr>
              <a:t>الخطوة الأولى</a:t>
            </a:r>
            <a:r>
              <a:rPr lang="en-US" sz="1600" b="1" dirty="0">
                <a:effectLst/>
                <a:latin typeface="Alexandria Light" pitchFamily="2" charset="-78"/>
                <a:ea typeface="Calibri" panose="020F0502020204030204" pitchFamily="34" charset="0"/>
                <a:cs typeface="Alexandria Light" pitchFamily="2" charset="-78"/>
              </a:rPr>
              <a:t> </a:t>
            </a:r>
            <a:r>
              <a:rPr lang="ar-SA" sz="1600" b="1" dirty="0">
                <a:effectLst/>
                <a:latin typeface="Alexandria Light" pitchFamily="2" charset="-78"/>
                <a:ea typeface="Calibri" panose="020F0502020204030204" pitchFamily="34" charset="0"/>
                <a:cs typeface="Alexandria Light" pitchFamily="2" charset="-78"/>
              </a:rPr>
              <a:t>-الإعداد:</a:t>
            </a:r>
            <a:endParaRPr lang="en-US" sz="1600" dirty="0">
              <a:effectLst/>
              <a:latin typeface="Alexandria Light" pitchFamily="2" charset="-78"/>
              <a:ea typeface="Calibri" panose="020F0502020204030204" pitchFamily="34" charset="0"/>
              <a:cs typeface="Alexandria Light" pitchFamily="2" charset="-78"/>
            </a:endParaRPr>
          </a:p>
          <a:p>
            <a:pPr marL="73660" marR="0" algn="r" rtl="1">
              <a:lnSpc>
                <a:spcPct val="115000"/>
              </a:lnSpc>
              <a:spcBef>
                <a:spcPts val="0"/>
              </a:spcBef>
              <a:spcAft>
                <a:spcPts val="0"/>
              </a:spcAft>
              <a:tabLst>
                <a:tab pos="245110" algn="l"/>
              </a:tabLst>
            </a:pPr>
            <a:r>
              <a:rPr lang="ar-SA" sz="14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تُحدّد الأهداف السلوكية الدقيقة للدرس بأبعادها المعرفية والوجدانية والنفس حركية كلها؛ ففيها يُصمّم، المحتوى العلمي ويُختار، وتُحدّد إستراتيجيات التعليم والتعلم، وتُصمّم أدوات التقويم. </a:t>
            </a:r>
            <a:br>
              <a:rPr lang="ar-SA" sz="1600" dirty="0">
                <a:effectLst/>
                <a:latin typeface="Alexandria Light" pitchFamily="2" charset="-78"/>
                <a:ea typeface="Calibri" panose="020F0502020204030204" pitchFamily="34" charset="0"/>
                <a:cs typeface="Alexandria Light" pitchFamily="2" charset="-78"/>
              </a:rPr>
            </a:br>
            <a:r>
              <a:rPr lang="ar-SA" sz="1600" dirty="0">
                <a:effectLst/>
                <a:latin typeface="Alexandria Light" pitchFamily="2" charset="-78"/>
                <a:ea typeface="Calibri" panose="020F0502020204030204" pitchFamily="34" charset="0"/>
                <a:cs typeface="Alexandria Light" pitchFamily="2" charset="-78"/>
              </a:rPr>
              <a:t>كما يتطلب من المعلّم في هذه الخطوة ما يلي: </a:t>
            </a:r>
            <a:endParaRPr lang="en-US" sz="1600" dirty="0">
              <a:effectLst/>
              <a:latin typeface="Alexandria Light" pitchFamily="2" charset="-78"/>
              <a:ea typeface="Calibri" panose="020F0502020204030204" pitchFamily="34" charset="0"/>
              <a:cs typeface="Alexandria Light" pitchFamily="2" charset="-78"/>
            </a:endParaRPr>
          </a:p>
          <a:p>
            <a:pPr marL="357188" marR="0" lvl="1" indent="-285750" algn="just" rtl="1">
              <a:lnSpc>
                <a:spcPct val="115000"/>
              </a:lnSpc>
              <a:spcBef>
                <a:spcPts val="600"/>
              </a:spcBef>
              <a:spcAft>
                <a:spcPts val="600"/>
              </a:spcAft>
              <a:buFont typeface="Symbol" panose="05050102010706020507" pitchFamily="18" charset="2"/>
              <a:buChar char=""/>
              <a:tabLst>
                <a:tab pos="245110" algn="l"/>
              </a:tabLst>
            </a:pPr>
            <a:r>
              <a:rPr lang="ar-SA" sz="1600" dirty="0">
                <a:effectLst/>
                <a:latin typeface="Alexandria Light" pitchFamily="2" charset="-78"/>
                <a:ea typeface="Calibri" panose="020F0502020204030204" pitchFamily="34" charset="0"/>
                <a:cs typeface="Alexandria Light" pitchFamily="2" charset="-78"/>
              </a:rPr>
              <a:t>أن يعد كل المعلومات والأدوات والإجراءات قبل البدء في عرض الدرس فكل شيء يجب أن يكون قابلاً للتنفيذ، وجاهزاً للتشغيل في الوقت المحدد.</a:t>
            </a:r>
            <a:endParaRPr lang="en-US" sz="1600" dirty="0">
              <a:effectLst/>
              <a:latin typeface="Alexandria Light" pitchFamily="2" charset="-78"/>
              <a:ea typeface="Calibri" panose="020F0502020204030204" pitchFamily="34" charset="0"/>
              <a:cs typeface="Alexandria Light" pitchFamily="2" charset="-78"/>
            </a:endParaRPr>
          </a:p>
          <a:p>
            <a:pPr marL="357188" marR="0" lvl="1" indent="-285750" algn="just" rtl="1">
              <a:lnSpc>
                <a:spcPct val="115000"/>
              </a:lnSpc>
              <a:spcBef>
                <a:spcPts val="600"/>
              </a:spcBef>
              <a:spcAft>
                <a:spcPts val="600"/>
              </a:spcAft>
              <a:buFont typeface="Symbol" panose="05050102010706020507" pitchFamily="18" charset="2"/>
              <a:buChar char=""/>
              <a:tabLst>
                <a:tab pos="245110" algn="l"/>
              </a:tabLst>
            </a:pPr>
            <a:r>
              <a:rPr lang="ar-SA" sz="1600" dirty="0">
                <a:effectLst/>
                <a:latin typeface="Alexandria Light" pitchFamily="2" charset="-78"/>
                <a:ea typeface="Calibri" panose="020F0502020204030204" pitchFamily="34" charset="0"/>
                <a:cs typeface="Alexandria Light" pitchFamily="2" charset="-78"/>
              </a:rPr>
              <a:t>أن يوضع حجم المادة التعليميّة في الاعتبار حتى لا تزدحم الشاشة بالعناصر المعروضة.</a:t>
            </a:r>
            <a:endParaRPr lang="en-US" sz="1600" dirty="0">
              <a:effectLst/>
              <a:latin typeface="Alexandria Light" pitchFamily="2" charset="-78"/>
              <a:ea typeface="Calibri" panose="020F0502020204030204" pitchFamily="34" charset="0"/>
              <a:cs typeface="Alexandria Light" pitchFamily="2" charset="-78"/>
            </a:endParaRPr>
          </a:p>
          <a:p>
            <a:pPr algn="just" rtl="1"/>
            <a:r>
              <a:rPr lang="ar-SA" sz="1600" dirty="0">
                <a:effectLst/>
                <a:latin typeface="Alexandria Light" pitchFamily="2" charset="-78"/>
                <a:ea typeface="Calibri" panose="020F0502020204030204" pitchFamily="34" charset="0"/>
                <a:cs typeface="Alexandria Light" pitchFamily="2" charset="-78"/>
              </a:rPr>
              <a:t>أن يُخطّط عرض الدرس، إذ يتمركز حول طبيعة المتعلمين المستهدفين.</a:t>
            </a:r>
            <a:endParaRPr lang="ar-SY" sz="1600" dirty="0">
              <a:effectLst/>
              <a:latin typeface="Alexandria Light" pitchFamily="2" charset="-78"/>
              <a:ea typeface="Calibri" panose="020F0502020204030204" pitchFamily="34" charset="0"/>
              <a:cs typeface="Alexandria Light" pitchFamily="2" charset="-78"/>
            </a:endParaRPr>
          </a:p>
        </p:txBody>
      </p:sp>
      <p:sp>
        <p:nvSpPr>
          <p:cNvPr id="17" name="TextBox 16"/>
          <p:cNvSpPr txBox="1"/>
          <p:nvPr/>
        </p:nvSpPr>
        <p:spPr>
          <a:xfrm>
            <a:off x="6208267" y="4374959"/>
            <a:ext cx="5101702" cy="369332"/>
          </a:xfrm>
          <a:prstGeom prst="rect">
            <a:avLst/>
          </a:prstGeom>
          <a:noFill/>
        </p:spPr>
        <p:txBody>
          <a:bodyPr wrap="square" rtlCol="0">
            <a:spAutoFit/>
          </a:bodyPr>
          <a:lstStyle/>
          <a:p>
            <a:r>
              <a:rPr lang="ar-SA" sz="1800" b="1" dirty="0">
                <a:solidFill>
                  <a:srgbClr val="00B0F0"/>
                </a:solidFill>
                <a:effectLst/>
                <a:ea typeface="Calibri" panose="020F0502020204030204" pitchFamily="34" charset="0"/>
                <a:cs typeface="Alexandria" pitchFamily="2" charset="-78"/>
              </a:rPr>
              <a:t>خطوات تصميم الدروس الإلكترونية التفاعليّة</a:t>
            </a:r>
            <a:endParaRPr lang="en-US" sz="2400" b="1" dirty="0">
              <a:solidFill>
                <a:srgbClr val="00B0F0"/>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9817863"/>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7457" y="1468582"/>
            <a:ext cx="10812720" cy="4535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77143" y="1770134"/>
            <a:ext cx="10248620" cy="3932487"/>
          </a:xfrm>
          <a:prstGeom prst="rect">
            <a:avLst/>
          </a:prstGeom>
          <a:noFill/>
        </p:spPr>
        <p:txBody>
          <a:bodyPr wrap="square" rtlCol="0">
            <a:spAutoFit/>
          </a:bodyPr>
          <a:lstStyle/>
          <a:p>
            <a:pPr marL="73660" marR="0" algn="just" rtl="1">
              <a:lnSpc>
                <a:spcPts val="2580"/>
              </a:lnSpc>
              <a:spcAft>
                <a:spcPts val="1800"/>
              </a:spcAft>
              <a:tabLst>
                <a:tab pos="245110" algn="l"/>
              </a:tabLst>
            </a:pPr>
            <a:r>
              <a:rPr lang="ar-SA" sz="1600" b="1" dirty="0">
                <a:effectLst/>
                <a:latin typeface="Alexandria Light" pitchFamily="2" charset="-78"/>
                <a:ea typeface="Calibri" panose="020F0502020204030204" pitchFamily="34" charset="0"/>
                <a:cs typeface="Alexandria Light" pitchFamily="2" charset="-78"/>
              </a:rPr>
              <a:t>الخطوة الثانية- العرض أو التقديم: </a:t>
            </a:r>
            <a:r>
              <a:rPr lang="ar-SA" sz="1600" dirty="0">
                <a:effectLst/>
                <a:latin typeface="Alexandria Light" pitchFamily="2" charset="-78"/>
                <a:ea typeface="Calibri" panose="020F0502020204030204" pitchFamily="34" charset="0"/>
                <a:cs typeface="Alexandria Light" pitchFamily="2" charset="-78"/>
              </a:rPr>
              <a:t>تسمح هذه الخطوة للمعلم بوصف مختلف الخطوات والإجراءات والأفكار الرئيسة للدرس، وتنظيم عرض المادة التعليميّة، وتدعيمها بالرسوم والصور ومقاطع الفيديو والصوت، ومراعاة عنصر التشويق، وصحّة المعلومات، ووجود أنشطة متنوعة، وتحقيق التفاعل والتعزيز المناسب والمباشر بعد الاستجابة من قبل المتعلم. إذ يتطلب من المعلّم في هذه الخطوة ما يلي: </a:t>
            </a:r>
            <a:endParaRPr lang="en-US" sz="1600" dirty="0">
              <a:effectLst/>
              <a:latin typeface="Alexandria Light" pitchFamily="2" charset="-78"/>
              <a:ea typeface="Calibri" panose="020F0502020204030204" pitchFamily="34" charset="0"/>
              <a:cs typeface="Alexandria Light" pitchFamily="2" charset="-78"/>
            </a:endParaRPr>
          </a:p>
          <a:p>
            <a:pPr marL="357188" marR="0" lvl="1" indent="-285750" algn="just" rtl="1">
              <a:lnSpc>
                <a:spcPts val="2280"/>
              </a:lnSpc>
              <a:spcAft>
                <a:spcPts val="1200"/>
              </a:spcAft>
              <a:buFont typeface="Symbol" panose="05050102010706020507" pitchFamily="18" charset="2"/>
              <a:buChar char=""/>
              <a:tabLst>
                <a:tab pos="245110" algn="l"/>
              </a:tabLst>
            </a:pPr>
            <a:r>
              <a:rPr lang="ar-SA" sz="1600" dirty="0">
                <a:effectLst/>
                <a:latin typeface="Alexandria Light" pitchFamily="2" charset="-78"/>
                <a:ea typeface="Calibri" panose="020F0502020204030204" pitchFamily="34" charset="0"/>
                <a:cs typeface="Alexandria Light" pitchFamily="2" charset="-78"/>
              </a:rPr>
              <a:t>استخدام المصطلحات الأساسيّة والجمل القصيرة والكلمات المألوفة؛ لجذب انتباه المتعلمين، وإيصال المعلومة إليهم بفهم.</a:t>
            </a:r>
            <a:endParaRPr lang="en-US" sz="1600" dirty="0">
              <a:effectLst/>
              <a:latin typeface="Alexandria Light" pitchFamily="2" charset="-78"/>
              <a:ea typeface="Calibri" panose="020F0502020204030204" pitchFamily="34" charset="0"/>
              <a:cs typeface="Alexandria Light" pitchFamily="2" charset="-78"/>
            </a:endParaRPr>
          </a:p>
          <a:p>
            <a:pPr marL="357188" marR="0" lvl="1" indent="-285750" algn="just" rtl="1">
              <a:lnSpc>
                <a:spcPts val="2280"/>
              </a:lnSpc>
              <a:spcAft>
                <a:spcPts val="1200"/>
              </a:spcAft>
              <a:buFont typeface="Symbol" panose="05050102010706020507" pitchFamily="18" charset="2"/>
              <a:buChar char=""/>
              <a:tabLst>
                <a:tab pos="245110" algn="l"/>
              </a:tabLst>
            </a:pPr>
            <a:r>
              <a:rPr lang="ar-SA" sz="1600" dirty="0">
                <a:effectLst/>
                <a:latin typeface="Alexandria Light" pitchFamily="2" charset="-78"/>
                <a:ea typeface="Calibri" panose="020F0502020204030204" pitchFamily="34" charset="0"/>
                <a:cs typeface="Alexandria Light" pitchFamily="2" charset="-78"/>
              </a:rPr>
              <a:t>اتباع مخطط للتأكد من كل الخطوات التي أُدّيت بشكل مناسب.</a:t>
            </a:r>
            <a:endParaRPr lang="en-US" sz="1600" dirty="0">
              <a:effectLst/>
              <a:latin typeface="Alexandria Light" pitchFamily="2" charset="-78"/>
              <a:ea typeface="Calibri" panose="020F0502020204030204" pitchFamily="34" charset="0"/>
              <a:cs typeface="Alexandria Light" pitchFamily="2" charset="-78"/>
            </a:endParaRPr>
          </a:p>
          <a:p>
            <a:pPr marL="357188" marR="0" lvl="1" indent="-285750" algn="just" rtl="1">
              <a:lnSpc>
                <a:spcPts val="2280"/>
              </a:lnSpc>
              <a:spcAft>
                <a:spcPts val="1200"/>
              </a:spcAft>
              <a:buFont typeface="Symbol" panose="05050102010706020507" pitchFamily="18" charset="2"/>
              <a:buChar char=""/>
              <a:tabLst>
                <a:tab pos="245110" algn="l"/>
              </a:tabLst>
            </a:pPr>
            <a:r>
              <a:rPr lang="ar-SA" sz="1600" dirty="0">
                <a:effectLst/>
                <a:latin typeface="Alexandria Light" pitchFamily="2" charset="-78"/>
                <a:ea typeface="Calibri" panose="020F0502020204030204" pitchFamily="34" charset="0"/>
                <a:cs typeface="Alexandria Light" pitchFamily="2" charset="-78"/>
              </a:rPr>
              <a:t>تقديم المعلومات بشكل مختصر، إذ تقدم نقطة واحدة في كل مرة للتأكد من وضوح الفكرة المقدمة وفهمها جيداً. </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r" rtl="1">
              <a:lnSpc>
                <a:spcPts val="2580"/>
              </a:lnSpc>
              <a:spcAft>
                <a:spcPts val="1800"/>
              </a:spcAft>
              <a:buFont typeface="Arial" panose="020B0604020202020204" pitchFamily="34" charset="0"/>
              <a:buChar char="•"/>
            </a:pPr>
            <a:r>
              <a:rPr lang="ar-SA" sz="1600" dirty="0">
                <a:effectLst/>
                <a:latin typeface="Alexandria Light" pitchFamily="2" charset="-78"/>
                <a:ea typeface="Calibri" panose="020F0502020204030204" pitchFamily="34" charset="0"/>
                <a:cs typeface="Alexandria Light" pitchFamily="2" charset="-78"/>
              </a:rPr>
              <a:t> تقديم المعلومات في خطوات متتابعة، إذ يُنتقل من أكثر عموميّة إلى أكثر خصوصيّة، كما يُنتقل إلى الخطوات الآتية بناء على فهم المتعلمين.</a:t>
            </a:r>
            <a:endParaRPr lang="en-US"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7372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2181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3660" marR="0" algn="r" rtl="1">
              <a:lnSpc>
                <a:spcPct val="115000"/>
              </a:lnSpc>
              <a:spcBef>
                <a:spcPts val="600"/>
              </a:spcBef>
              <a:spcAft>
                <a:spcPts val="600"/>
              </a:spcAft>
              <a:tabLst>
                <a:tab pos="245110" algn="l"/>
              </a:tabLst>
            </a:pPr>
            <a:r>
              <a:rPr lang="ar-SA" sz="1800" dirty="0">
                <a:effectLst/>
                <a:latin typeface="Calibri" panose="020F0502020204030204" pitchFamily="34" charset="0"/>
                <a:ea typeface="Calibri" panose="020F0502020204030204" pitchFamily="34" charset="0"/>
                <a:cs typeface="Alexandria" pitchFamily="2" charset="-78"/>
              </a:rPr>
              <a:t>ويمكن تلخيص دور المعلم في خطوات تصميم الدروس التعليميّة التفاعليّة بالنقاط الآتية: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600"/>
              </a:spcBef>
              <a:spcAft>
                <a:spcPts val="600"/>
              </a:spcAft>
              <a:buFont typeface="+mj-lt"/>
              <a:buAutoNum type="arabicParenR"/>
              <a:tabLst>
                <a:tab pos="245110" algn="l"/>
              </a:tabLst>
            </a:pPr>
            <a:r>
              <a:rPr lang="ar-SA" sz="1800" dirty="0">
                <a:effectLst/>
                <a:latin typeface="Calibri" panose="020F0502020204030204" pitchFamily="34" charset="0"/>
                <a:ea typeface="Calibri" panose="020F0502020204030204" pitchFamily="34" charset="0"/>
                <a:cs typeface="Alexandria" pitchFamily="2" charset="-78"/>
              </a:rPr>
              <a:t>تحديد الأهداف التعليميّة العامة والخاصة.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600"/>
              </a:spcBef>
              <a:spcAft>
                <a:spcPts val="600"/>
              </a:spcAft>
              <a:buFont typeface="+mj-lt"/>
              <a:buAutoNum type="arabicParenR"/>
              <a:tabLst>
                <a:tab pos="245110" algn="l"/>
              </a:tabLst>
            </a:pPr>
            <a:r>
              <a:rPr lang="ar-SA" sz="1800" dirty="0">
                <a:effectLst/>
                <a:latin typeface="Calibri" panose="020F0502020204030204" pitchFamily="34" charset="0"/>
                <a:ea typeface="Calibri" panose="020F0502020204030204" pitchFamily="34" charset="0"/>
                <a:cs typeface="Alexandria" pitchFamily="2" charset="-78"/>
              </a:rPr>
              <a:t>تنظيم الأفكار المراد تدريسها من مفاهيم ومبادئ وإجراءات وحقائق من السهل إلى الصعب.</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600"/>
              </a:spcBef>
              <a:spcAft>
                <a:spcPts val="600"/>
              </a:spcAft>
              <a:buFont typeface="+mj-lt"/>
              <a:buAutoNum type="arabicParenR"/>
              <a:tabLst>
                <a:tab pos="245110" algn="l"/>
              </a:tabLst>
            </a:pPr>
            <a:r>
              <a:rPr lang="ar-SA" sz="1800" dirty="0">
                <a:effectLst/>
                <a:latin typeface="Calibri" panose="020F0502020204030204" pitchFamily="34" charset="0"/>
                <a:ea typeface="Calibri" panose="020F0502020204030204" pitchFamily="34" charset="0"/>
                <a:cs typeface="Alexandria" pitchFamily="2" charset="-78"/>
              </a:rPr>
              <a:t>تجهيز كل ما يلزم لتعليم المادة الدراسية من وسائل ومواد وأجهزة.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600"/>
              </a:spcBef>
              <a:spcAft>
                <a:spcPts val="600"/>
              </a:spcAft>
              <a:buFont typeface="+mj-lt"/>
              <a:buAutoNum type="arabicParenR"/>
              <a:tabLst>
                <a:tab pos="245110" algn="l"/>
              </a:tabLst>
            </a:pPr>
            <a:r>
              <a:rPr lang="ar-SA" sz="1800" dirty="0">
                <a:effectLst/>
                <a:latin typeface="Calibri" panose="020F0502020204030204" pitchFamily="34" charset="0"/>
                <a:ea typeface="Calibri" panose="020F0502020204030204" pitchFamily="34" charset="0"/>
                <a:cs typeface="Alexandria" pitchFamily="2" charset="-78"/>
              </a:rPr>
              <a:t>استخدام أساليب تقويمية واختبارات مناسبة للطلاب.</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24902" y="1973443"/>
            <a:ext cx="10158405" cy="2451377"/>
          </a:xfrm>
          <a:prstGeom prst="rect">
            <a:avLst/>
          </a:prstGeom>
          <a:noFill/>
        </p:spPr>
        <p:txBody>
          <a:bodyPr wrap="square" rtlCol="0">
            <a:spAutoFit/>
          </a:bodyPr>
          <a:lstStyle/>
          <a:p>
            <a:pPr marL="73660" marR="0" algn="just" rtl="1">
              <a:lnSpc>
                <a:spcPct val="200000"/>
              </a:lnSpc>
              <a:spcBef>
                <a:spcPts val="600"/>
              </a:spcBef>
              <a:spcAft>
                <a:spcPts val="600"/>
              </a:spcAft>
              <a:tabLst>
                <a:tab pos="245110" algn="l"/>
              </a:tabLst>
            </a:pPr>
            <a:r>
              <a:rPr lang="ar-SA" sz="1600" b="1" dirty="0">
                <a:effectLst/>
                <a:latin typeface="Alexandria Light" pitchFamily="2" charset="-78"/>
                <a:ea typeface="Calibri" panose="020F0502020204030204" pitchFamily="34" charset="0"/>
                <a:cs typeface="Alexandria Light" pitchFamily="2" charset="-78"/>
              </a:rPr>
              <a:t>الخطوة الثالثة- الاختبار والمتابعة:</a:t>
            </a:r>
            <a:endParaRPr lang="en-US" sz="1600" dirty="0">
              <a:effectLst/>
              <a:latin typeface="Alexandria Light" pitchFamily="2" charset="-78"/>
              <a:ea typeface="Calibri" panose="020F0502020204030204" pitchFamily="34" charset="0"/>
              <a:cs typeface="Alexandria Light" pitchFamily="2" charset="-78"/>
            </a:endParaRPr>
          </a:p>
          <a:p>
            <a:pPr marL="73660" marR="0" algn="just" rtl="1">
              <a:lnSpc>
                <a:spcPct val="200000"/>
              </a:lnSpc>
              <a:spcBef>
                <a:spcPts val="600"/>
              </a:spcBef>
              <a:spcAft>
                <a:spcPts val="600"/>
              </a:spcAft>
              <a:tabLst>
                <a:tab pos="245110" algn="l"/>
              </a:tabLst>
            </a:pPr>
            <a:r>
              <a:rPr lang="ar-SA" sz="1600" dirty="0">
                <a:effectLst/>
                <a:latin typeface="Alexandria Light" pitchFamily="2" charset="-78"/>
                <a:ea typeface="Calibri" panose="020F0502020204030204" pitchFamily="34" charset="0"/>
                <a:cs typeface="Alexandria Light" pitchFamily="2" charset="-78"/>
              </a:rPr>
              <a:t>     توضح هذه الخطوة ما إذا كان المتعلم قد فهم أهداف عرض الدرس التي يهدف إليها المعلم وتمكّن منها.</a:t>
            </a:r>
            <a:endParaRPr lang="en-US" sz="1600" dirty="0">
              <a:effectLst/>
              <a:latin typeface="Alexandria Light" pitchFamily="2" charset="-78"/>
              <a:ea typeface="Calibri" panose="020F0502020204030204" pitchFamily="34" charset="0"/>
              <a:cs typeface="Alexandria Light" pitchFamily="2" charset="-78"/>
            </a:endParaRPr>
          </a:p>
          <a:p>
            <a:pPr marL="0" marR="0" algn="just" rtl="1">
              <a:lnSpc>
                <a:spcPct val="200000"/>
              </a:lnSpc>
              <a:spcBef>
                <a:spcPts val="600"/>
              </a:spcBef>
              <a:spcAft>
                <a:spcPts val="600"/>
              </a:spcAft>
              <a:tabLst>
                <a:tab pos="245110" algn="l"/>
              </a:tabLst>
            </a:pPr>
            <a:r>
              <a:rPr lang="ar-SA" sz="1600" dirty="0">
                <a:effectLst/>
                <a:latin typeface="Alexandria Light" pitchFamily="2" charset="-78"/>
                <a:ea typeface="Calibri" panose="020F0502020204030204" pitchFamily="34" charset="0"/>
                <a:cs typeface="Alexandria Light" pitchFamily="2" charset="-78"/>
              </a:rPr>
              <a:t>    </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ومما سبق يتبين ضرورة اتباع خطوات متسلسلة ومترابطة في تصميم الدروس التعليمية التفاعليّة.</a:t>
            </a:r>
          </a:p>
          <a:p>
            <a:pPr marL="0" marR="0" algn="just" rtl="1">
              <a:lnSpc>
                <a:spcPct val="200000"/>
              </a:lnSpc>
              <a:spcBef>
                <a:spcPts val="600"/>
              </a:spcBef>
              <a:spcAft>
                <a:spcPts val="600"/>
              </a:spcAft>
              <a:tabLst>
                <a:tab pos="245110" algn="l"/>
              </a:tabLst>
            </a:pPr>
            <a:r>
              <a:rPr lang="ar-SA" sz="1600" dirty="0">
                <a:solidFill>
                  <a:srgbClr val="00B0F0"/>
                </a:solidFill>
                <a:latin typeface="Alexandria Light" pitchFamily="2" charset="-78"/>
                <a:ea typeface="Calibri" panose="020F0502020204030204" pitchFamily="34" charset="0"/>
                <a:cs typeface="Alexandria Light" pitchFamily="2" charset="-78"/>
              </a:rPr>
              <a:t>فما هو </a:t>
            </a:r>
            <a:r>
              <a:rPr lang="ar-SA" sz="1600" dirty="0">
                <a:solidFill>
                  <a:srgbClr val="00B0F0"/>
                </a:solidFill>
                <a:effectLst/>
                <a:latin typeface="Alexandria Light" pitchFamily="2" charset="-78"/>
                <a:ea typeface="Calibri" panose="020F0502020204030204" pitchFamily="34" charset="0"/>
                <a:cs typeface="Alexandria Light" pitchFamily="2" charset="-78"/>
              </a:rPr>
              <a:t>دور المعلم في خطوات تصميم الدروس التعليميّة التفاعليّة؟  </a:t>
            </a:r>
            <a:endParaRPr lang="en-US" sz="1600" dirty="0">
              <a:solidFill>
                <a:srgbClr val="00B0F0"/>
              </a:solidFill>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6475;p53">
            <a:extLst>
              <a:ext uri="{FF2B5EF4-FFF2-40B4-BE49-F238E27FC236}">
                <a16:creationId xmlns:a16="http://schemas.microsoft.com/office/drawing/2014/main" id="{BCDC4B5F-B58B-4E70-A595-DF3C6D8A8F7F}"/>
              </a:ext>
            </a:extLst>
          </p:cNvPr>
          <p:cNvSpPr/>
          <p:nvPr/>
        </p:nvSpPr>
        <p:spPr>
          <a:xfrm>
            <a:off x="4950353" y="5180866"/>
            <a:ext cx="796147" cy="733234"/>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374685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2820" cy="369332"/>
          </a:xfrm>
          <a:prstGeom prst="rect">
            <a:avLst/>
          </a:prstGeom>
          <a:noFill/>
        </p:spPr>
        <p:txBody>
          <a:bodyPr wrap="square" rtlCol="0">
            <a:spAutoFit/>
          </a:bodyPr>
          <a:lstStyle/>
          <a:p>
            <a:r>
              <a:rPr lang="ar-SA" sz="1800" dirty="0">
                <a:effectLst/>
                <a:latin typeface="Alexandria Medium" pitchFamily="2" charset="-78"/>
                <a:ea typeface="Calibri" panose="020F0502020204030204" pitchFamily="34" charset="0"/>
                <a:cs typeface="Alexandria Medium" pitchFamily="2" charset="-78"/>
              </a:rPr>
              <a:t>دور المعلم </a:t>
            </a:r>
            <a:r>
              <a:rPr lang="ar-SA" sz="1800" b="1" dirty="0">
                <a:effectLst/>
                <a:latin typeface="Alexandria Medium" pitchFamily="2" charset="-78"/>
                <a:ea typeface="Calibri" panose="020F0502020204030204" pitchFamily="34" charset="0"/>
                <a:cs typeface="Alexandria Medium" pitchFamily="2" charset="-78"/>
              </a:rPr>
              <a:t>في تصميم الدروس الإلكترونية التفاعليّة</a:t>
            </a:r>
            <a:endParaRPr lang="en-US" sz="2400" b="1" dirty="0">
              <a:solidFill>
                <a:srgbClr val="00B0F0"/>
              </a:solidFill>
              <a:latin typeface="Alexandria Medium" pitchFamily="2" charset="-78"/>
              <a:cs typeface="Alexandria Medium"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1" y="2513514"/>
            <a:ext cx="7994686" cy="3278462"/>
          </a:xfrm>
          <a:prstGeom prst="rect">
            <a:avLst/>
          </a:prstGeom>
          <a:noFill/>
        </p:spPr>
        <p:txBody>
          <a:bodyPr wrap="square" rtlCol="0">
            <a:spAutoFit/>
          </a:bodyPr>
          <a:lstStyle/>
          <a:p>
            <a:pPr marL="73660" marR="0" algn="just" rtl="1">
              <a:lnSpc>
                <a:spcPts val="2980"/>
              </a:lnSpc>
              <a:spcAft>
                <a:spcPts val="1800"/>
              </a:spcAft>
              <a:tabLst>
                <a:tab pos="245110" algn="l"/>
              </a:tabLst>
            </a:pPr>
            <a:r>
              <a:rPr lang="ar-SA" sz="1400" b="1" dirty="0">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يمكن تلخيص دور المعلم في خطوات تصميم الدروس التعليميّة التفاعليّة بالنقاط الآتية:</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 rtl="1">
              <a:lnSpc>
                <a:spcPts val="2980"/>
              </a:lnSpc>
              <a:spcAft>
                <a:spcPts val="1800"/>
              </a:spcAft>
              <a:buFont typeface="+mj-lt"/>
              <a:buAutoNum type="arabicPeriod"/>
              <a:tabLst>
                <a:tab pos="245110" algn="l"/>
              </a:tabLst>
            </a:pPr>
            <a:r>
              <a:rPr lang="ar-SA" sz="1600" dirty="0">
                <a:effectLst/>
                <a:latin typeface="Alexandria Light" pitchFamily="2" charset="-78"/>
                <a:ea typeface="Calibri" panose="020F0502020204030204" pitchFamily="34" charset="0"/>
                <a:cs typeface="Alexandria Light" pitchFamily="2" charset="-78"/>
              </a:rPr>
              <a:t>تحديد الأهداف التعليميّة العامة والخاصة.</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 rtl="1">
              <a:lnSpc>
                <a:spcPts val="2980"/>
              </a:lnSpc>
              <a:spcAft>
                <a:spcPts val="1800"/>
              </a:spcAft>
              <a:buFont typeface="+mj-lt"/>
              <a:buAutoNum type="arabicPeriod"/>
              <a:tabLst>
                <a:tab pos="245110" algn="l"/>
              </a:tabLst>
            </a:pPr>
            <a:r>
              <a:rPr lang="ar-SA" sz="1600" dirty="0">
                <a:effectLst/>
                <a:latin typeface="Alexandria Light" pitchFamily="2" charset="-78"/>
                <a:ea typeface="Calibri" panose="020F0502020204030204" pitchFamily="34" charset="0"/>
                <a:cs typeface="Alexandria Light" pitchFamily="2" charset="-78"/>
              </a:rPr>
              <a:t>تنظيم الأفكار المراد تدريسها من مفاهيم ومبادئ وإجراءات وحقائق من السهل إلى الصعب.</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 rtl="1">
              <a:lnSpc>
                <a:spcPts val="2980"/>
              </a:lnSpc>
              <a:spcAft>
                <a:spcPts val="1800"/>
              </a:spcAft>
              <a:buFont typeface="+mj-lt"/>
              <a:buAutoNum type="arabicPeriod"/>
              <a:tabLst>
                <a:tab pos="245110" algn="l"/>
              </a:tabLst>
            </a:pPr>
            <a:r>
              <a:rPr lang="ar-SA" sz="1600" dirty="0">
                <a:effectLst/>
                <a:latin typeface="Alexandria Light" pitchFamily="2" charset="-78"/>
                <a:ea typeface="Calibri" panose="020F0502020204030204" pitchFamily="34" charset="0"/>
                <a:cs typeface="Alexandria Light" pitchFamily="2" charset="-78"/>
              </a:rPr>
              <a:t>تجهيز كل ما يلزم لتعليم المادة الدراسية من وسائل ومواد وأجهزة.</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 rtl="1">
              <a:lnSpc>
                <a:spcPts val="2980"/>
              </a:lnSpc>
              <a:spcAft>
                <a:spcPts val="1800"/>
              </a:spcAft>
              <a:buFont typeface="+mj-lt"/>
              <a:buAutoNum type="arabicPeriod"/>
              <a:tabLst>
                <a:tab pos="245110" algn="l"/>
              </a:tabLst>
            </a:pPr>
            <a:r>
              <a:rPr lang="ar-SA" sz="1600" dirty="0">
                <a:effectLst/>
                <a:latin typeface="Alexandria Light" pitchFamily="2" charset="-78"/>
                <a:ea typeface="Calibri" panose="020F0502020204030204" pitchFamily="34" charset="0"/>
                <a:cs typeface="Alexandria Light" pitchFamily="2" charset="-78"/>
              </a:rPr>
              <a:t>استخدام أساليب تقويمية واختبارات مناسبة للطلاب.</a:t>
            </a:r>
            <a:endParaRPr lang="en-US" sz="1600" dirty="0">
              <a:effectLst/>
              <a:latin typeface="Alexandria Light" pitchFamily="2" charset="-78"/>
              <a:ea typeface="Calibri" panose="020F0502020204030204" pitchFamily="34" charset="0"/>
              <a:cs typeface="Alexandria Light"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Google Shape;8449;p58">
            <a:extLst>
              <a:ext uri="{FF2B5EF4-FFF2-40B4-BE49-F238E27FC236}">
                <a16:creationId xmlns:a16="http://schemas.microsoft.com/office/drawing/2014/main" id="{5B825CDE-40AE-48E2-87A2-38DC985C7A02}"/>
              </a:ext>
            </a:extLst>
          </p:cNvPr>
          <p:cNvSpPr/>
          <p:nvPr/>
        </p:nvSpPr>
        <p:spPr>
          <a:xfrm>
            <a:off x="3273759" y="5683766"/>
            <a:ext cx="708078" cy="671965"/>
          </a:xfrm>
          <a:custGeom>
            <a:avLst/>
            <a:gdLst/>
            <a:ahLst/>
            <a:cxnLst/>
            <a:rect l="l" t="t" r="r" b="b"/>
            <a:pathLst>
              <a:path w="11910" h="11846" extrusionOk="0">
                <a:moveTo>
                  <a:pt x="5924" y="2080"/>
                </a:moveTo>
                <a:cubicBezTo>
                  <a:pt x="6302" y="2080"/>
                  <a:pt x="6617" y="2395"/>
                  <a:pt x="6617" y="2773"/>
                </a:cubicBezTo>
                <a:cubicBezTo>
                  <a:pt x="6617" y="3182"/>
                  <a:pt x="6302" y="3497"/>
                  <a:pt x="5924" y="3497"/>
                </a:cubicBezTo>
                <a:cubicBezTo>
                  <a:pt x="5514" y="3497"/>
                  <a:pt x="5199" y="3182"/>
                  <a:pt x="5199" y="2773"/>
                </a:cubicBezTo>
                <a:cubicBezTo>
                  <a:pt x="5199" y="2395"/>
                  <a:pt x="5514" y="2080"/>
                  <a:pt x="5924" y="2080"/>
                </a:cubicBezTo>
                <a:close/>
                <a:moveTo>
                  <a:pt x="5924" y="662"/>
                </a:moveTo>
                <a:cubicBezTo>
                  <a:pt x="7247" y="662"/>
                  <a:pt x="8318" y="1764"/>
                  <a:pt x="8318" y="3088"/>
                </a:cubicBezTo>
                <a:cubicBezTo>
                  <a:pt x="8318" y="3655"/>
                  <a:pt x="8129" y="4190"/>
                  <a:pt x="7783" y="4631"/>
                </a:cubicBezTo>
                <a:cubicBezTo>
                  <a:pt x="7562" y="4222"/>
                  <a:pt x="7310" y="3907"/>
                  <a:pt x="6900" y="3686"/>
                </a:cubicBezTo>
                <a:cubicBezTo>
                  <a:pt x="7153" y="3434"/>
                  <a:pt x="7310" y="3088"/>
                  <a:pt x="7310" y="2741"/>
                </a:cubicBezTo>
                <a:cubicBezTo>
                  <a:pt x="7310" y="1985"/>
                  <a:pt x="6680" y="1355"/>
                  <a:pt x="5924" y="1355"/>
                </a:cubicBezTo>
                <a:cubicBezTo>
                  <a:pt x="5168" y="1355"/>
                  <a:pt x="4538" y="1985"/>
                  <a:pt x="4538" y="2741"/>
                </a:cubicBezTo>
                <a:cubicBezTo>
                  <a:pt x="4538" y="3088"/>
                  <a:pt x="4695" y="3434"/>
                  <a:pt x="4947" y="3686"/>
                </a:cubicBezTo>
                <a:cubicBezTo>
                  <a:pt x="4538" y="3938"/>
                  <a:pt x="4223" y="4285"/>
                  <a:pt x="4034" y="4631"/>
                </a:cubicBezTo>
                <a:cubicBezTo>
                  <a:pt x="3592" y="4096"/>
                  <a:pt x="3403" y="3403"/>
                  <a:pt x="3498" y="2741"/>
                </a:cubicBezTo>
                <a:cubicBezTo>
                  <a:pt x="3655" y="1638"/>
                  <a:pt x="4664" y="662"/>
                  <a:pt x="5924" y="662"/>
                </a:cubicBezTo>
                <a:close/>
                <a:moveTo>
                  <a:pt x="5924" y="4159"/>
                </a:moveTo>
                <a:cubicBezTo>
                  <a:pt x="6554" y="4159"/>
                  <a:pt x="7058" y="4600"/>
                  <a:pt x="7247" y="5135"/>
                </a:cubicBezTo>
                <a:cubicBezTo>
                  <a:pt x="6869" y="5388"/>
                  <a:pt x="6428" y="5545"/>
                  <a:pt x="5924" y="5545"/>
                </a:cubicBezTo>
                <a:cubicBezTo>
                  <a:pt x="5451" y="5545"/>
                  <a:pt x="4979" y="5388"/>
                  <a:pt x="4569" y="5135"/>
                </a:cubicBezTo>
                <a:cubicBezTo>
                  <a:pt x="4727" y="4568"/>
                  <a:pt x="5294" y="4159"/>
                  <a:pt x="5924" y="4159"/>
                </a:cubicBezTo>
                <a:close/>
                <a:moveTo>
                  <a:pt x="1734" y="9042"/>
                </a:moveTo>
                <a:cubicBezTo>
                  <a:pt x="2301" y="9042"/>
                  <a:pt x="2773" y="9483"/>
                  <a:pt x="2773" y="10082"/>
                </a:cubicBezTo>
                <a:cubicBezTo>
                  <a:pt x="2773" y="10649"/>
                  <a:pt x="2301" y="11121"/>
                  <a:pt x="1734" y="11121"/>
                </a:cubicBezTo>
                <a:cubicBezTo>
                  <a:pt x="1198" y="11121"/>
                  <a:pt x="726" y="10649"/>
                  <a:pt x="726" y="10082"/>
                </a:cubicBezTo>
                <a:cubicBezTo>
                  <a:pt x="726" y="9483"/>
                  <a:pt x="1198" y="9042"/>
                  <a:pt x="1734" y="9042"/>
                </a:cubicBezTo>
                <a:close/>
                <a:moveTo>
                  <a:pt x="5924" y="9042"/>
                </a:moveTo>
                <a:cubicBezTo>
                  <a:pt x="6522" y="9042"/>
                  <a:pt x="6932" y="9515"/>
                  <a:pt x="6932" y="10082"/>
                </a:cubicBezTo>
                <a:cubicBezTo>
                  <a:pt x="6932" y="10649"/>
                  <a:pt x="6459" y="11121"/>
                  <a:pt x="5924" y="11121"/>
                </a:cubicBezTo>
                <a:cubicBezTo>
                  <a:pt x="5357" y="11121"/>
                  <a:pt x="4884" y="10649"/>
                  <a:pt x="4884" y="10082"/>
                </a:cubicBezTo>
                <a:cubicBezTo>
                  <a:pt x="4884" y="9483"/>
                  <a:pt x="5325" y="9042"/>
                  <a:pt x="5924" y="9042"/>
                </a:cubicBezTo>
                <a:close/>
                <a:moveTo>
                  <a:pt x="10145" y="9042"/>
                </a:moveTo>
                <a:cubicBezTo>
                  <a:pt x="10681" y="9042"/>
                  <a:pt x="11154" y="9483"/>
                  <a:pt x="11154" y="10082"/>
                </a:cubicBezTo>
                <a:cubicBezTo>
                  <a:pt x="11154" y="10649"/>
                  <a:pt x="10681" y="11121"/>
                  <a:pt x="10145" y="11121"/>
                </a:cubicBezTo>
                <a:cubicBezTo>
                  <a:pt x="9578" y="11121"/>
                  <a:pt x="9106" y="10649"/>
                  <a:pt x="9106" y="10082"/>
                </a:cubicBezTo>
                <a:cubicBezTo>
                  <a:pt x="9106" y="9483"/>
                  <a:pt x="9578" y="9042"/>
                  <a:pt x="10145" y="9042"/>
                </a:cubicBezTo>
                <a:close/>
                <a:moveTo>
                  <a:pt x="5955" y="0"/>
                </a:moveTo>
                <a:cubicBezTo>
                  <a:pt x="4349" y="0"/>
                  <a:pt x="3088" y="1197"/>
                  <a:pt x="2868" y="2678"/>
                </a:cubicBezTo>
                <a:cubicBezTo>
                  <a:pt x="2647" y="4442"/>
                  <a:pt x="3908" y="6018"/>
                  <a:pt x="5640" y="6207"/>
                </a:cubicBezTo>
                <a:lnTo>
                  <a:pt x="5640" y="6963"/>
                </a:lnTo>
                <a:lnTo>
                  <a:pt x="2427" y="6963"/>
                </a:lnTo>
                <a:cubicBezTo>
                  <a:pt x="1828" y="6963"/>
                  <a:pt x="1387" y="7435"/>
                  <a:pt x="1387" y="7971"/>
                </a:cubicBezTo>
                <a:lnTo>
                  <a:pt x="1387" y="8380"/>
                </a:lnTo>
                <a:cubicBezTo>
                  <a:pt x="599" y="8538"/>
                  <a:pt x="1" y="9231"/>
                  <a:pt x="1" y="10082"/>
                </a:cubicBezTo>
                <a:cubicBezTo>
                  <a:pt x="1" y="11027"/>
                  <a:pt x="789" y="11846"/>
                  <a:pt x="1734" y="11846"/>
                </a:cubicBezTo>
                <a:cubicBezTo>
                  <a:pt x="2679" y="11846"/>
                  <a:pt x="3466" y="11058"/>
                  <a:pt x="3466" y="10082"/>
                </a:cubicBezTo>
                <a:cubicBezTo>
                  <a:pt x="3466" y="9231"/>
                  <a:pt x="2868" y="8538"/>
                  <a:pt x="2080" y="8380"/>
                </a:cubicBezTo>
                <a:lnTo>
                  <a:pt x="2080" y="7971"/>
                </a:lnTo>
                <a:cubicBezTo>
                  <a:pt x="2080" y="7782"/>
                  <a:pt x="2238" y="7624"/>
                  <a:pt x="2458" y="7624"/>
                </a:cubicBezTo>
                <a:lnTo>
                  <a:pt x="5609" y="7624"/>
                </a:lnTo>
                <a:lnTo>
                  <a:pt x="5609" y="8349"/>
                </a:lnTo>
                <a:cubicBezTo>
                  <a:pt x="4821" y="8506"/>
                  <a:pt x="4223" y="9200"/>
                  <a:pt x="4223" y="10019"/>
                </a:cubicBezTo>
                <a:cubicBezTo>
                  <a:pt x="4223" y="10964"/>
                  <a:pt x="5010" y="11814"/>
                  <a:pt x="5955" y="11814"/>
                </a:cubicBezTo>
                <a:cubicBezTo>
                  <a:pt x="6900" y="11814"/>
                  <a:pt x="7688" y="11027"/>
                  <a:pt x="7688" y="10019"/>
                </a:cubicBezTo>
                <a:cubicBezTo>
                  <a:pt x="7688" y="9200"/>
                  <a:pt x="7090" y="8506"/>
                  <a:pt x="6302" y="8349"/>
                </a:cubicBezTo>
                <a:lnTo>
                  <a:pt x="6302" y="7624"/>
                </a:lnTo>
                <a:lnTo>
                  <a:pt x="9452" y="7624"/>
                </a:lnTo>
                <a:cubicBezTo>
                  <a:pt x="9641" y="7624"/>
                  <a:pt x="9799" y="7782"/>
                  <a:pt x="9799" y="7971"/>
                </a:cubicBezTo>
                <a:lnTo>
                  <a:pt x="9799" y="8380"/>
                </a:lnTo>
                <a:cubicBezTo>
                  <a:pt x="9011" y="8538"/>
                  <a:pt x="8444" y="9231"/>
                  <a:pt x="8444" y="10082"/>
                </a:cubicBezTo>
                <a:cubicBezTo>
                  <a:pt x="8444" y="11027"/>
                  <a:pt x="9232" y="11846"/>
                  <a:pt x="10177" y="11846"/>
                </a:cubicBezTo>
                <a:cubicBezTo>
                  <a:pt x="11122" y="11846"/>
                  <a:pt x="11910" y="11058"/>
                  <a:pt x="11910" y="10082"/>
                </a:cubicBezTo>
                <a:cubicBezTo>
                  <a:pt x="11910" y="9231"/>
                  <a:pt x="11311" y="8538"/>
                  <a:pt x="10524" y="8380"/>
                </a:cubicBezTo>
                <a:lnTo>
                  <a:pt x="10524" y="7971"/>
                </a:lnTo>
                <a:cubicBezTo>
                  <a:pt x="10524" y="7404"/>
                  <a:pt x="10051" y="6963"/>
                  <a:pt x="9484" y="6963"/>
                </a:cubicBezTo>
                <a:lnTo>
                  <a:pt x="6333" y="6963"/>
                </a:lnTo>
                <a:lnTo>
                  <a:pt x="6333" y="6207"/>
                </a:lnTo>
                <a:cubicBezTo>
                  <a:pt x="7909" y="6049"/>
                  <a:pt x="9106" y="4726"/>
                  <a:pt x="9106" y="3088"/>
                </a:cubicBezTo>
                <a:cubicBezTo>
                  <a:pt x="9106" y="1355"/>
                  <a:pt x="7688"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7454254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278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50459" y="859695"/>
            <a:ext cx="5418000" cy="354841"/>
          </a:xfrm>
          <a:prstGeom prst="rect">
            <a:avLst/>
          </a:prstGeom>
          <a:noFill/>
        </p:spPr>
        <p:txBody>
          <a:bodyPr wrap="square" rtlCol="0">
            <a:spAutoFit/>
          </a:bodyPr>
          <a:lstStyle/>
          <a:p>
            <a:pPr algn="ctr" rtl="1">
              <a:lnSpc>
                <a:spcPct val="115000"/>
              </a:lnSpc>
              <a:spcBef>
                <a:spcPts val="600"/>
              </a:spcBef>
              <a:spcAft>
                <a:spcPts val="600"/>
              </a:spcAft>
            </a:pPr>
            <a:r>
              <a:rPr lang="ar-SY" sz="1600" dirty="0">
                <a:effectLst/>
                <a:latin typeface="Alexandria Medium" pitchFamily="2" charset="-78"/>
                <a:ea typeface="Calibri" panose="020F0502020204030204" pitchFamily="34" charset="0"/>
                <a:cs typeface="Alexandria Medium" pitchFamily="2" charset="-78"/>
              </a:rPr>
              <a:t>صفات الدرس التعليميّ الإلكترونيّ الفعال</a:t>
            </a:r>
            <a:endParaRPr lang="en-US" sz="16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934688" y="2002111"/>
            <a:ext cx="10315004" cy="4176143"/>
          </a:xfrm>
          <a:prstGeom prst="rect">
            <a:avLst/>
          </a:prstGeom>
          <a:noFill/>
        </p:spPr>
        <p:txBody>
          <a:bodyPr wrap="square" rtlCol="0">
            <a:spAutoFit/>
          </a:bodyPr>
          <a:lstStyle/>
          <a:p>
            <a:pPr marL="0" marR="0" algn="justLow" rtl="1">
              <a:lnSpc>
                <a:spcPts val="2580"/>
              </a:lnSpc>
              <a:spcAft>
                <a:spcPts val="1800"/>
              </a:spcAft>
            </a:pPr>
            <a:r>
              <a:rPr lang="ar-SA" sz="1600" dirty="0">
                <a:latin typeface="Calibri" panose="020F0502020204030204" pitchFamily="34" charset="0"/>
                <a:ea typeface="Calibri" panose="020F0502020204030204" pitchFamily="34" charset="0"/>
                <a:cs typeface="Alexandria" pitchFamily="2" charset="-78"/>
              </a:rPr>
              <a:t>     </a:t>
            </a:r>
            <a:r>
              <a:rPr lang="ar-SY" sz="1600" dirty="0">
                <a:effectLst/>
                <a:latin typeface="Alexandria Light" pitchFamily="2" charset="-78"/>
                <a:ea typeface="Calibri" panose="020F0502020204030204" pitchFamily="34" charset="0"/>
                <a:cs typeface="Alexandria Light" pitchFamily="2" charset="-78"/>
              </a:rPr>
              <a:t>يجب أن تصمم الدروس بطريقة </a:t>
            </a:r>
            <a:r>
              <a:rPr lang="ar-SA" sz="1600" dirty="0">
                <a:effectLst/>
                <a:latin typeface="Alexandria Light" pitchFamily="2" charset="-78"/>
                <a:ea typeface="Calibri" panose="020F0502020204030204" pitchFamily="34" charset="0"/>
                <a:cs typeface="Alexandria Light" pitchFamily="2" charset="-78"/>
              </a:rPr>
              <a:t>سليمة ومقننة؛ كي تكون فعالة وذات أثر في التعليم، وذلك باعتماد نظريات التصميم التعليميّة والتعلم</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ويتصف الدرس الإلكترونيّ الفعال ببعض الصفات يذكر منها عيادات الآتـي:</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يبنى على أهداف تعليميّة واضحة ومحدّدة.</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يتناسب مع صفات المتعلم.</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يزيد من التفاعل والمشاركة.</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يتميز بالفردية.</a:t>
            </a: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يحافظ على انتباه المتعلم.</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يتواصل ويقترب من المتعلم بشكل إيجابي.</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يوفر خلفية متنوعة من التغذية الراجعة.</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ينسجم مع البيئة التعليميّة.</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يقيم الأداء </a:t>
            </a:r>
            <a:r>
              <a:rPr lang="ar-SA" sz="1600">
                <a:effectLst/>
                <a:latin typeface="Alexandria Light" pitchFamily="2" charset="-78"/>
                <a:ea typeface="Times New Roman" panose="02020603050405020304" pitchFamily="18" charset="0"/>
                <a:cs typeface="Alexandria Light" pitchFamily="2" charset="-78"/>
              </a:rPr>
              <a:t>بشكل مناسب. </a:t>
            </a:r>
            <a:r>
              <a:rPr lang="ar-SA" sz="1600" b="1" dirty="0">
                <a:solidFill>
                  <a:srgbClr val="00B0F0"/>
                </a:solidFill>
                <a:effectLst/>
                <a:latin typeface="Alexandria Light" pitchFamily="2" charset="-78"/>
                <a:ea typeface="Times New Roman" panose="02020603050405020304" pitchFamily="18" charset="0"/>
                <a:cs typeface="Alexandria Light" pitchFamily="2" charset="-78"/>
              </a:rPr>
              <a:t>هذا بالنسبة  للدروس الإلكترونية التفاعلية، والسؤال هل لهذه الدروس </a:t>
            </a:r>
            <a:r>
              <a:rPr lang="ar-SA" sz="1600" b="1" dirty="0">
                <a:solidFill>
                  <a:srgbClr val="00B0F0"/>
                </a:solidFill>
                <a:effectLst/>
                <a:latin typeface="Alexandria Light" pitchFamily="2" charset="-78"/>
                <a:ea typeface="Calibri" panose="020F0502020204030204" pitchFamily="34" charset="0"/>
                <a:cs typeface="Alexandria Light" pitchFamily="2" charset="-78"/>
              </a:rPr>
              <a:t>فوائد تربوية؟</a:t>
            </a:r>
            <a:endParaRPr lang="ar-SA" sz="1600" dirty="0">
              <a:effectLst/>
              <a:latin typeface="Alexandria Light" pitchFamily="2" charset="-78"/>
              <a:ea typeface="Times New Roman" panose="02020603050405020304" pitchFamily="18" charset="0"/>
              <a:cs typeface="Alexandria Light" pitchFamily="2" charset="-78"/>
            </a:endParaRPr>
          </a:p>
          <a:p>
            <a:pPr marL="342900" marR="0" lvl="0" indent="-342900" algn="r" rtl="1">
              <a:lnSpc>
                <a:spcPts val="2580"/>
              </a:lnSpc>
              <a:spcAft>
                <a:spcPts val="1800"/>
              </a:spcAft>
              <a:buFont typeface="Simplified Arabic" panose="02020603050405020304" pitchFamily="18" charset="-78"/>
              <a:buChar char="-"/>
              <a:tabLst>
                <a:tab pos="135255" algn="l"/>
              </a:tabLst>
            </a:pPr>
            <a:endParaRPr lang="en-US" sz="1600" dirty="0">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7" name="Google Shape;5625;p51">
            <a:extLst>
              <a:ext uri="{FF2B5EF4-FFF2-40B4-BE49-F238E27FC236}">
                <a16:creationId xmlns:a16="http://schemas.microsoft.com/office/drawing/2014/main" id="{47BDA65A-3A40-467B-8409-E00844BF8E48}"/>
              </a:ext>
            </a:extLst>
          </p:cNvPr>
          <p:cNvGrpSpPr/>
          <p:nvPr/>
        </p:nvGrpSpPr>
        <p:grpSpPr>
          <a:xfrm>
            <a:off x="3438322" y="3967847"/>
            <a:ext cx="676477" cy="729883"/>
            <a:chOff x="-49764975" y="3551225"/>
            <a:chExt cx="299300" cy="300650"/>
          </a:xfrm>
        </p:grpSpPr>
        <p:sp>
          <p:nvSpPr>
            <p:cNvPr id="18" name="Google Shape;5626;p51">
              <a:extLst>
                <a:ext uri="{FF2B5EF4-FFF2-40B4-BE49-F238E27FC236}">
                  <a16:creationId xmlns:a16="http://schemas.microsoft.com/office/drawing/2014/main" id="{1465E5B1-B112-4F22-8936-2351854F4994}"/>
                </a:ext>
              </a:extLst>
            </p:cNvPr>
            <p:cNvSpPr/>
            <p:nvPr/>
          </p:nvSpPr>
          <p:spPr>
            <a:xfrm>
              <a:off x="-49764975" y="3657325"/>
              <a:ext cx="35450" cy="18125"/>
            </a:xfrm>
            <a:custGeom>
              <a:avLst/>
              <a:gdLst/>
              <a:ahLst/>
              <a:cxnLst/>
              <a:rect l="l" t="t" r="r" b="b"/>
              <a:pathLst>
                <a:path w="1418" h="725" extrusionOk="0">
                  <a:moveTo>
                    <a:pt x="347" y="0"/>
                  </a:moveTo>
                  <a:cubicBezTo>
                    <a:pt x="158" y="0"/>
                    <a:pt x="0" y="158"/>
                    <a:pt x="0" y="378"/>
                  </a:cubicBezTo>
                  <a:cubicBezTo>
                    <a:pt x="0" y="567"/>
                    <a:pt x="158" y="725"/>
                    <a:pt x="347" y="725"/>
                  </a:cubicBezTo>
                  <a:lnTo>
                    <a:pt x="1040" y="725"/>
                  </a:lnTo>
                  <a:cubicBezTo>
                    <a:pt x="1260" y="725"/>
                    <a:pt x="1418" y="567"/>
                    <a:pt x="1418" y="378"/>
                  </a:cubicBezTo>
                  <a:cubicBezTo>
                    <a:pt x="1386" y="158"/>
                    <a:pt x="1197"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5627;p51">
              <a:extLst>
                <a:ext uri="{FF2B5EF4-FFF2-40B4-BE49-F238E27FC236}">
                  <a16:creationId xmlns:a16="http://schemas.microsoft.com/office/drawing/2014/main" id="{BA80559A-5098-4872-B643-F8FBDAF6F0F8}"/>
                </a:ext>
              </a:extLst>
            </p:cNvPr>
            <p:cNvSpPr/>
            <p:nvPr/>
          </p:nvSpPr>
          <p:spPr>
            <a:xfrm>
              <a:off x="-49763400" y="3598250"/>
              <a:ext cx="31525" cy="29950"/>
            </a:xfrm>
            <a:custGeom>
              <a:avLst/>
              <a:gdLst/>
              <a:ahLst/>
              <a:cxnLst/>
              <a:rect l="l" t="t" r="r" b="b"/>
              <a:pathLst>
                <a:path w="1261" h="1198" extrusionOk="0">
                  <a:moveTo>
                    <a:pt x="390" y="0"/>
                  </a:moveTo>
                  <a:cubicBezTo>
                    <a:pt x="299" y="0"/>
                    <a:pt x="205" y="32"/>
                    <a:pt x="126" y="95"/>
                  </a:cubicBezTo>
                  <a:cubicBezTo>
                    <a:pt x="0" y="221"/>
                    <a:pt x="0" y="441"/>
                    <a:pt x="126" y="599"/>
                  </a:cubicBezTo>
                  <a:lnTo>
                    <a:pt x="630" y="1103"/>
                  </a:lnTo>
                  <a:cubicBezTo>
                    <a:pt x="693" y="1166"/>
                    <a:pt x="780" y="1197"/>
                    <a:pt x="870" y="1197"/>
                  </a:cubicBezTo>
                  <a:cubicBezTo>
                    <a:pt x="961" y="1197"/>
                    <a:pt x="1056" y="1166"/>
                    <a:pt x="1134" y="1103"/>
                  </a:cubicBezTo>
                  <a:cubicBezTo>
                    <a:pt x="1260" y="1008"/>
                    <a:pt x="1260" y="756"/>
                    <a:pt x="1134" y="599"/>
                  </a:cubicBezTo>
                  <a:lnTo>
                    <a:pt x="630" y="95"/>
                  </a:lnTo>
                  <a:cubicBezTo>
                    <a:pt x="567" y="32"/>
                    <a:pt x="481" y="0"/>
                    <a:pt x="39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628;p51">
              <a:extLst>
                <a:ext uri="{FF2B5EF4-FFF2-40B4-BE49-F238E27FC236}">
                  <a16:creationId xmlns:a16="http://schemas.microsoft.com/office/drawing/2014/main" id="{BF01A76B-A827-432A-91A7-A42A336DAF9C}"/>
                </a:ext>
              </a:extLst>
            </p:cNvPr>
            <p:cNvSpPr/>
            <p:nvPr/>
          </p:nvSpPr>
          <p:spPr>
            <a:xfrm>
              <a:off x="-49763400" y="3703975"/>
              <a:ext cx="31525" cy="30550"/>
            </a:xfrm>
            <a:custGeom>
              <a:avLst/>
              <a:gdLst/>
              <a:ahLst/>
              <a:cxnLst/>
              <a:rect l="l" t="t" r="r" b="b"/>
              <a:pathLst>
                <a:path w="1261" h="1222" extrusionOk="0">
                  <a:moveTo>
                    <a:pt x="882" y="1"/>
                  </a:moveTo>
                  <a:cubicBezTo>
                    <a:pt x="796" y="1"/>
                    <a:pt x="709" y="40"/>
                    <a:pt x="630" y="119"/>
                  </a:cubicBezTo>
                  <a:lnTo>
                    <a:pt x="126" y="623"/>
                  </a:lnTo>
                  <a:cubicBezTo>
                    <a:pt x="0" y="749"/>
                    <a:pt x="0" y="970"/>
                    <a:pt x="126" y="1127"/>
                  </a:cubicBezTo>
                  <a:cubicBezTo>
                    <a:pt x="189" y="1190"/>
                    <a:pt x="276" y="1222"/>
                    <a:pt x="366" y="1222"/>
                  </a:cubicBezTo>
                  <a:cubicBezTo>
                    <a:pt x="457" y="1222"/>
                    <a:pt x="551" y="1190"/>
                    <a:pt x="630" y="1127"/>
                  </a:cubicBezTo>
                  <a:lnTo>
                    <a:pt x="1134" y="623"/>
                  </a:lnTo>
                  <a:cubicBezTo>
                    <a:pt x="1260" y="497"/>
                    <a:pt x="1260" y="276"/>
                    <a:pt x="1134" y="119"/>
                  </a:cubicBezTo>
                  <a:cubicBezTo>
                    <a:pt x="1056" y="40"/>
                    <a:pt x="969" y="1"/>
                    <a:pt x="8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5629;p51">
              <a:extLst>
                <a:ext uri="{FF2B5EF4-FFF2-40B4-BE49-F238E27FC236}">
                  <a16:creationId xmlns:a16="http://schemas.microsoft.com/office/drawing/2014/main" id="{632B44E2-B028-46C4-BC08-ABAA7FBA96DC}"/>
                </a:ext>
              </a:extLst>
            </p:cNvPr>
            <p:cNvSpPr/>
            <p:nvPr/>
          </p:nvSpPr>
          <p:spPr>
            <a:xfrm>
              <a:off x="-49501125" y="3657325"/>
              <a:ext cx="35450" cy="18125"/>
            </a:xfrm>
            <a:custGeom>
              <a:avLst/>
              <a:gdLst/>
              <a:ahLst/>
              <a:cxnLst/>
              <a:rect l="l" t="t" r="r" b="b"/>
              <a:pathLst>
                <a:path w="1418" h="725" extrusionOk="0">
                  <a:moveTo>
                    <a:pt x="347" y="0"/>
                  </a:moveTo>
                  <a:cubicBezTo>
                    <a:pt x="158" y="0"/>
                    <a:pt x="0" y="158"/>
                    <a:pt x="0" y="378"/>
                  </a:cubicBezTo>
                  <a:cubicBezTo>
                    <a:pt x="0" y="567"/>
                    <a:pt x="158" y="725"/>
                    <a:pt x="347" y="725"/>
                  </a:cubicBezTo>
                  <a:lnTo>
                    <a:pt x="1071" y="725"/>
                  </a:lnTo>
                  <a:cubicBezTo>
                    <a:pt x="1260" y="725"/>
                    <a:pt x="1418" y="567"/>
                    <a:pt x="1418" y="378"/>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5630;p51">
              <a:extLst>
                <a:ext uri="{FF2B5EF4-FFF2-40B4-BE49-F238E27FC236}">
                  <a16:creationId xmlns:a16="http://schemas.microsoft.com/office/drawing/2014/main" id="{FA868433-9731-45C0-AB40-E8AD543B59C3}"/>
                </a:ext>
              </a:extLst>
            </p:cNvPr>
            <p:cNvSpPr/>
            <p:nvPr/>
          </p:nvSpPr>
          <p:spPr>
            <a:xfrm>
              <a:off x="-49499550" y="3598250"/>
              <a:ext cx="31525" cy="30550"/>
            </a:xfrm>
            <a:custGeom>
              <a:avLst/>
              <a:gdLst/>
              <a:ahLst/>
              <a:cxnLst/>
              <a:rect l="l" t="t" r="r" b="b"/>
              <a:pathLst>
                <a:path w="1261" h="1222" extrusionOk="0">
                  <a:moveTo>
                    <a:pt x="906" y="0"/>
                  </a:moveTo>
                  <a:cubicBezTo>
                    <a:pt x="812" y="0"/>
                    <a:pt x="709" y="32"/>
                    <a:pt x="630" y="95"/>
                  </a:cubicBezTo>
                  <a:lnTo>
                    <a:pt x="126" y="599"/>
                  </a:lnTo>
                  <a:cubicBezTo>
                    <a:pt x="0" y="725"/>
                    <a:pt x="0" y="945"/>
                    <a:pt x="126" y="1103"/>
                  </a:cubicBezTo>
                  <a:cubicBezTo>
                    <a:pt x="205" y="1182"/>
                    <a:pt x="292" y="1221"/>
                    <a:pt x="378" y="1221"/>
                  </a:cubicBezTo>
                  <a:cubicBezTo>
                    <a:pt x="465" y="1221"/>
                    <a:pt x="552" y="1182"/>
                    <a:pt x="630" y="1103"/>
                  </a:cubicBezTo>
                  <a:lnTo>
                    <a:pt x="1134" y="599"/>
                  </a:lnTo>
                  <a:cubicBezTo>
                    <a:pt x="1260" y="473"/>
                    <a:pt x="1260" y="252"/>
                    <a:pt x="1134" y="95"/>
                  </a:cubicBezTo>
                  <a:cubicBezTo>
                    <a:pt x="1087"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3" name="Google Shape;5631;p51">
              <a:extLst>
                <a:ext uri="{FF2B5EF4-FFF2-40B4-BE49-F238E27FC236}">
                  <a16:creationId xmlns:a16="http://schemas.microsoft.com/office/drawing/2014/main" id="{E99DD612-FE11-40BB-A360-A007E78A87CB}"/>
                </a:ext>
              </a:extLst>
            </p:cNvPr>
            <p:cNvSpPr/>
            <p:nvPr/>
          </p:nvSpPr>
          <p:spPr>
            <a:xfrm>
              <a:off x="-49499550" y="3704575"/>
              <a:ext cx="31525" cy="29950"/>
            </a:xfrm>
            <a:custGeom>
              <a:avLst/>
              <a:gdLst/>
              <a:ahLst/>
              <a:cxnLst/>
              <a:rect l="l" t="t" r="r" b="b"/>
              <a:pathLst>
                <a:path w="1261" h="1198" extrusionOk="0">
                  <a:moveTo>
                    <a:pt x="390" y="0"/>
                  </a:moveTo>
                  <a:cubicBezTo>
                    <a:pt x="300" y="0"/>
                    <a:pt x="205" y="32"/>
                    <a:pt x="126" y="95"/>
                  </a:cubicBezTo>
                  <a:cubicBezTo>
                    <a:pt x="0" y="221"/>
                    <a:pt x="0" y="441"/>
                    <a:pt x="126" y="599"/>
                  </a:cubicBezTo>
                  <a:lnTo>
                    <a:pt x="630" y="1103"/>
                  </a:lnTo>
                  <a:cubicBezTo>
                    <a:pt x="693" y="1166"/>
                    <a:pt x="780" y="1198"/>
                    <a:pt x="871" y="1198"/>
                  </a:cubicBezTo>
                  <a:cubicBezTo>
                    <a:pt x="961" y="1198"/>
                    <a:pt x="1056" y="1166"/>
                    <a:pt x="1134" y="1103"/>
                  </a:cubicBezTo>
                  <a:cubicBezTo>
                    <a:pt x="1260" y="1009"/>
                    <a:pt x="1260" y="757"/>
                    <a:pt x="1134" y="599"/>
                  </a:cubicBezTo>
                  <a:lnTo>
                    <a:pt x="630" y="95"/>
                  </a:lnTo>
                  <a:cubicBezTo>
                    <a:pt x="567" y="32"/>
                    <a:pt x="481" y="0"/>
                    <a:pt x="39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Google Shape;5632;p51">
              <a:extLst>
                <a:ext uri="{FF2B5EF4-FFF2-40B4-BE49-F238E27FC236}">
                  <a16:creationId xmlns:a16="http://schemas.microsoft.com/office/drawing/2014/main" id="{65145243-CE75-424E-95AD-F8DB6463400C}"/>
                </a:ext>
              </a:extLst>
            </p:cNvPr>
            <p:cNvSpPr/>
            <p:nvPr/>
          </p:nvSpPr>
          <p:spPr>
            <a:xfrm>
              <a:off x="-49725600" y="3551225"/>
              <a:ext cx="215050" cy="210875"/>
            </a:xfrm>
            <a:custGeom>
              <a:avLst/>
              <a:gdLst/>
              <a:ahLst/>
              <a:cxnLst/>
              <a:rect l="l" t="t" r="r" b="b"/>
              <a:pathLst>
                <a:path w="8602" h="8435" extrusionOk="0">
                  <a:moveTo>
                    <a:pt x="4354" y="0"/>
                  </a:moveTo>
                  <a:cubicBezTo>
                    <a:pt x="4070" y="0"/>
                    <a:pt x="3783" y="28"/>
                    <a:pt x="3497" y="86"/>
                  </a:cubicBezTo>
                  <a:cubicBezTo>
                    <a:pt x="1922" y="401"/>
                    <a:pt x="630" y="1724"/>
                    <a:pt x="252" y="3299"/>
                  </a:cubicBezTo>
                  <a:cubicBezTo>
                    <a:pt x="0" y="4654"/>
                    <a:pt x="347" y="6040"/>
                    <a:pt x="1261" y="7017"/>
                  </a:cubicBezTo>
                  <a:cubicBezTo>
                    <a:pt x="1607" y="7395"/>
                    <a:pt x="1828" y="7930"/>
                    <a:pt x="1922" y="8434"/>
                  </a:cubicBezTo>
                  <a:lnTo>
                    <a:pt x="3025" y="8434"/>
                  </a:lnTo>
                  <a:lnTo>
                    <a:pt x="3025" y="5284"/>
                  </a:lnTo>
                  <a:cubicBezTo>
                    <a:pt x="3025" y="5158"/>
                    <a:pt x="4064" y="3141"/>
                    <a:pt x="4127" y="3047"/>
                  </a:cubicBezTo>
                  <a:cubicBezTo>
                    <a:pt x="4190" y="2921"/>
                    <a:pt x="4317" y="2858"/>
                    <a:pt x="4443" y="2858"/>
                  </a:cubicBezTo>
                  <a:cubicBezTo>
                    <a:pt x="4569" y="2858"/>
                    <a:pt x="4695" y="2921"/>
                    <a:pt x="4758" y="3047"/>
                  </a:cubicBezTo>
                  <a:cubicBezTo>
                    <a:pt x="4852" y="3141"/>
                    <a:pt x="5860" y="5158"/>
                    <a:pt x="5860" y="5284"/>
                  </a:cubicBezTo>
                  <a:lnTo>
                    <a:pt x="5860" y="8434"/>
                  </a:lnTo>
                  <a:lnTo>
                    <a:pt x="6963" y="8434"/>
                  </a:lnTo>
                  <a:cubicBezTo>
                    <a:pt x="7057" y="7930"/>
                    <a:pt x="7278" y="7395"/>
                    <a:pt x="7625" y="6985"/>
                  </a:cubicBezTo>
                  <a:cubicBezTo>
                    <a:pt x="8255" y="6260"/>
                    <a:pt x="8601" y="5284"/>
                    <a:pt x="8601" y="4244"/>
                  </a:cubicBezTo>
                  <a:cubicBezTo>
                    <a:pt x="8601" y="2984"/>
                    <a:pt x="8066" y="1787"/>
                    <a:pt x="7026" y="936"/>
                  </a:cubicBezTo>
                  <a:cubicBezTo>
                    <a:pt x="6270" y="327"/>
                    <a:pt x="5327" y="0"/>
                    <a:pt x="435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6" name="Google Shape;5633;p51">
              <a:extLst>
                <a:ext uri="{FF2B5EF4-FFF2-40B4-BE49-F238E27FC236}">
                  <a16:creationId xmlns:a16="http://schemas.microsoft.com/office/drawing/2014/main" id="{B7B03F41-7E61-43E5-85B2-F94C3C1F9F3F}"/>
                </a:ext>
              </a:extLst>
            </p:cNvPr>
            <p:cNvSpPr/>
            <p:nvPr/>
          </p:nvSpPr>
          <p:spPr>
            <a:xfrm>
              <a:off x="-49633450" y="3697475"/>
              <a:ext cx="35475" cy="65400"/>
            </a:xfrm>
            <a:custGeom>
              <a:avLst/>
              <a:gdLst/>
              <a:ahLst/>
              <a:cxnLst/>
              <a:rect l="l" t="t" r="r" b="b"/>
              <a:pathLst>
                <a:path w="1419" h="2616" extrusionOk="0">
                  <a:moveTo>
                    <a:pt x="0" y="1"/>
                  </a:moveTo>
                  <a:lnTo>
                    <a:pt x="0" y="2616"/>
                  </a:lnTo>
                  <a:lnTo>
                    <a:pt x="1418" y="2616"/>
                  </a:lnTo>
                  <a:lnTo>
                    <a:pt x="1418" y="1"/>
                  </a:lnTo>
                  <a:cubicBezTo>
                    <a:pt x="1198" y="95"/>
                    <a:pt x="946" y="127"/>
                    <a:pt x="725" y="127"/>
                  </a:cubicBezTo>
                  <a:cubicBezTo>
                    <a:pt x="473" y="127"/>
                    <a:pt x="252" y="95"/>
                    <a:pt x="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7" name="Google Shape;5634;p51">
              <a:extLst>
                <a:ext uri="{FF2B5EF4-FFF2-40B4-BE49-F238E27FC236}">
                  <a16:creationId xmlns:a16="http://schemas.microsoft.com/office/drawing/2014/main" id="{AC8623AC-1DAE-4A95-B89F-C9780B77B9B2}"/>
                </a:ext>
              </a:extLst>
            </p:cNvPr>
            <p:cNvSpPr/>
            <p:nvPr/>
          </p:nvSpPr>
          <p:spPr>
            <a:xfrm>
              <a:off x="-49676775" y="3780975"/>
              <a:ext cx="123675" cy="34675"/>
            </a:xfrm>
            <a:custGeom>
              <a:avLst/>
              <a:gdLst/>
              <a:ahLst/>
              <a:cxnLst/>
              <a:rect l="l" t="t" r="r" b="b"/>
              <a:pathLst>
                <a:path w="4947" h="1387" extrusionOk="0">
                  <a:moveTo>
                    <a:pt x="1" y="0"/>
                  </a:moveTo>
                  <a:lnTo>
                    <a:pt x="1" y="347"/>
                  </a:lnTo>
                  <a:cubicBezTo>
                    <a:pt x="1" y="946"/>
                    <a:pt x="473" y="1387"/>
                    <a:pt x="1072" y="1387"/>
                  </a:cubicBezTo>
                  <a:lnTo>
                    <a:pt x="3876" y="1387"/>
                  </a:lnTo>
                  <a:cubicBezTo>
                    <a:pt x="4474" y="1387"/>
                    <a:pt x="4947" y="946"/>
                    <a:pt x="4947" y="347"/>
                  </a:cubicBezTo>
                  <a:lnTo>
                    <a:pt x="4947"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8" name="Google Shape;5635;p51">
              <a:extLst>
                <a:ext uri="{FF2B5EF4-FFF2-40B4-BE49-F238E27FC236}">
                  <a16:creationId xmlns:a16="http://schemas.microsoft.com/office/drawing/2014/main" id="{EAEE69E1-8729-4A79-8FA3-3199A16911BC}"/>
                </a:ext>
              </a:extLst>
            </p:cNvPr>
            <p:cNvSpPr/>
            <p:nvPr/>
          </p:nvSpPr>
          <p:spPr>
            <a:xfrm>
              <a:off x="-49630300" y="3651800"/>
              <a:ext cx="29150" cy="31325"/>
            </a:xfrm>
            <a:custGeom>
              <a:avLst/>
              <a:gdLst/>
              <a:ahLst/>
              <a:cxnLst/>
              <a:rect l="l" t="t" r="r" b="b"/>
              <a:pathLst>
                <a:path w="1166" h="1253" extrusionOk="0">
                  <a:moveTo>
                    <a:pt x="599" y="1"/>
                  </a:moveTo>
                  <a:lnTo>
                    <a:pt x="0" y="1135"/>
                  </a:lnTo>
                  <a:cubicBezTo>
                    <a:pt x="189" y="1214"/>
                    <a:pt x="386" y="1253"/>
                    <a:pt x="583" y="1253"/>
                  </a:cubicBezTo>
                  <a:cubicBezTo>
                    <a:pt x="780" y="1253"/>
                    <a:pt x="977" y="1214"/>
                    <a:pt x="1166" y="1135"/>
                  </a:cubicBezTo>
                  <a:lnTo>
                    <a:pt x="599"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9" name="Google Shape;5636;p51">
              <a:extLst>
                <a:ext uri="{FF2B5EF4-FFF2-40B4-BE49-F238E27FC236}">
                  <a16:creationId xmlns:a16="http://schemas.microsoft.com/office/drawing/2014/main" id="{7D857C26-B5A7-467B-A983-243986A5C488}"/>
                </a:ext>
              </a:extLst>
            </p:cNvPr>
            <p:cNvSpPr/>
            <p:nvPr/>
          </p:nvSpPr>
          <p:spPr>
            <a:xfrm>
              <a:off x="-49657875" y="3833750"/>
              <a:ext cx="85100" cy="18125"/>
            </a:xfrm>
            <a:custGeom>
              <a:avLst/>
              <a:gdLst/>
              <a:ahLst/>
              <a:cxnLst/>
              <a:rect l="l" t="t" r="r" b="b"/>
              <a:pathLst>
                <a:path w="3404" h="725" extrusionOk="0">
                  <a:moveTo>
                    <a:pt x="1" y="0"/>
                  </a:moveTo>
                  <a:cubicBezTo>
                    <a:pt x="158" y="410"/>
                    <a:pt x="536" y="725"/>
                    <a:pt x="977" y="725"/>
                  </a:cubicBezTo>
                  <a:lnTo>
                    <a:pt x="2395" y="725"/>
                  </a:lnTo>
                  <a:cubicBezTo>
                    <a:pt x="2868" y="725"/>
                    <a:pt x="3246" y="410"/>
                    <a:pt x="340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09297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5484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600" b="1" dirty="0">
                <a:effectLst/>
                <a:latin typeface="Alexandria Medium" pitchFamily="2" charset="-78"/>
                <a:ea typeface="Calibri" panose="020F0502020204030204" pitchFamily="34" charset="0"/>
                <a:cs typeface="Alexandria Medium" pitchFamily="2" charset="-78"/>
              </a:rPr>
              <a:t>الفوائد التربوية من استخدام الدروس الإلكترونية</a:t>
            </a:r>
            <a:endParaRPr lang="en-US" sz="16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246598"/>
            <a:ext cx="9986818" cy="3522118"/>
          </a:xfrm>
          <a:prstGeom prst="rect">
            <a:avLst/>
          </a:prstGeom>
          <a:noFill/>
        </p:spPr>
        <p:txBody>
          <a:bodyPr wrap="square" rtlCol="0">
            <a:spAutoFit/>
          </a:bodyPr>
          <a:lstStyle/>
          <a:p>
            <a:pPr marL="0" marR="0" algn="just" rtl="1">
              <a:lnSpc>
                <a:spcPts val="1920"/>
              </a:lnSpc>
              <a:spcBef>
                <a:spcPts val="600"/>
              </a:spcBef>
              <a:spcAft>
                <a:spcPts val="20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للدروس الإلكترونية التفاعليّة فوائد تربوية من أهمها:</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 rtl="1">
              <a:lnSpc>
                <a:spcPts val="1920"/>
              </a:lnSpc>
              <a:spcBef>
                <a:spcPts val="600"/>
              </a:spcBef>
              <a:spcAft>
                <a:spcPts val="2000"/>
              </a:spcAft>
              <a:buFont typeface="Simplified Arabic" panose="02020603050405020304" pitchFamily="18" charset="-78"/>
              <a:buChar char="-"/>
              <a:tabLst>
                <a:tab pos="78105" algn="l"/>
              </a:tabLst>
            </a:pPr>
            <a:r>
              <a:rPr lang="ar-SA" sz="1600" dirty="0">
                <a:effectLst/>
                <a:latin typeface="Alexandria Light" pitchFamily="2" charset="-78"/>
                <a:ea typeface="Times New Roman" panose="02020603050405020304" pitchFamily="18" charset="0"/>
                <a:cs typeface="Alexandria Light" pitchFamily="2" charset="-78"/>
              </a:rPr>
              <a:t>تزيد قدرة المتعلم على التحصيل.</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just" rtl="1">
              <a:lnSpc>
                <a:spcPts val="1920"/>
              </a:lnSpc>
              <a:spcBef>
                <a:spcPts val="600"/>
              </a:spcBef>
              <a:spcAft>
                <a:spcPts val="2000"/>
              </a:spcAft>
              <a:buFont typeface="Simplified Arabic" panose="02020603050405020304" pitchFamily="18" charset="-78"/>
              <a:buChar char="-"/>
              <a:tabLst>
                <a:tab pos="78105" algn="l"/>
              </a:tabLst>
            </a:pPr>
            <a:r>
              <a:rPr lang="ar-SA" sz="1600" dirty="0">
                <a:latin typeface="Alexandria Light" pitchFamily="2" charset="-78"/>
                <a:ea typeface="Times New Roman" panose="02020603050405020304" pitchFamily="18" charset="0"/>
                <a:cs typeface="Alexandria Light" pitchFamily="2" charset="-78"/>
              </a:rPr>
              <a:t>ت</a:t>
            </a:r>
            <a:r>
              <a:rPr lang="ar-SA" sz="1600" dirty="0">
                <a:effectLst/>
                <a:latin typeface="Alexandria Light" pitchFamily="2" charset="-78"/>
                <a:ea typeface="Times New Roman" panose="02020603050405020304" pitchFamily="18" charset="0"/>
                <a:cs typeface="Alexandria Light" pitchFamily="2" charset="-78"/>
              </a:rPr>
              <a:t>عمل على بقاء أثر التعلم لدى المتعلم.</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just" rtl="1">
              <a:lnSpc>
                <a:spcPts val="1920"/>
              </a:lnSpc>
              <a:spcBef>
                <a:spcPts val="600"/>
              </a:spcBef>
              <a:spcAft>
                <a:spcPts val="2000"/>
              </a:spcAft>
              <a:buFont typeface="Simplified Arabic" panose="02020603050405020304" pitchFamily="18" charset="-78"/>
              <a:buChar char="-"/>
              <a:tabLst>
                <a:tab pos="78105" algn="l"/>
              </a:tabLst>
            </a:pPr>
            <a:r>
              <a:rPr lang="ar-SA" sz="1600" dirty="0">
                <a:effectLst/>
                <a:latin typeface="Alexandria Light" pitchFamily="2" charset="-78"/>
                <a:ea typeface="Times New Roman" panose="02020603050405020304" pitchFamily="18" charset="0"/>
                <a:cs typeface="Alexandria Light" pitchFamily="2" charset="-78"/>
              </a:rPr>
              <a:t>الألوان والموسيقى والصور تجعل التعلم أكثر متعة.</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just" rtl="1">
              <a:lnSpc>
                <a:spcPts val="1920"/>
              </a:lnSpc>
              <a:spcBef>
                <a:spcPts val="600"/>
              </a:spcBef>
              <a:spcAft>
                <a:spcPts val="2000"/>
              </a:spcAft>
              <a:buFont typeface="Simplified Arabic" panose="02020603050405020304" pitchFamily="18" charset="-78"/>
              <a:buChar char="-"/>
              <a:tabLst>
                <a:tab pos="78105" algn="l"/>
              </a:tabLst>
            </a:pPr>
            <a:r>
              <a:rPr lang="ar-SA" sz="1600" dirty="0">
                <a:effectLst/>
                <a:latin typeface="Alexandria Light" pitchFamily="2" charset="-78"/>
                <a:ea typeface="Times New Roman" panose="02020603050405020304" pitchFamily="18" charset="0"/>
                <a:cs typeface="Alexandria Light" pitchFamily="2" charset="-78"/>
              </a:rPr>
              <a:t>تدفع المتعلم للمشاركة بفاعلية ونشاط في عملية التعلم بما يؤدي إلى خفض وقت التعلم.</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just" rtl="1">
              <a:lnSpc>
                <a:spcPts val="2220"/>
              </a:lnSpc>
              <a:spcBef>
                <a:spcPts val="600"/>
              </a:spcBef>
              <a:spcAft>
                <a:spcPts val="2000"/>
              </a:spcAft>
              <a:buFont typeface="Simplified Arabic" panose="02020603050405020304" pitchFamily="18" charset="-78"/>
              <a:buChar char="-"/>
              <a:tabLst>
                <a:tab pos="16510" algn="l"/>
              </a:tabLst>
            </a:pPr>
            <a:r>
              <a:rPr lang="ar-SA" sz="1600" dirty="0">
                <a:effectLst/>
                <a:latin typeface="Alexandria Light" pitchFamily="2" charset="-78"/>
                <a:ea typeface="Times New Roman" panose="02020603050405020304" pitchFamily="18" charset="0"/>
                <a:cs typeface="Alexandria Light" pitchFamily="2" charset="-78"/>
              </a:rPr>
              <a:t>تعمل على مراعاة الفروق الفردية بين المتعلمين؛ إذ تترك الحرية للمتعلم في التحكم في سير البرنامج والتنقل من موضوع لآخر تبعاً لسرعته، وقدراته الذاتية</a:t>
            </a:r>
            <a:r>
              <a:rPr lang="ar-SA" sz="1600" b="1" dirty="0">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بما يتيح له فرصة التعلم الذاتي المستمر.</a:t>
            </a:r>
            <a:endParaRPr lang="en-US" sz="1600" dirty="0">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398;p51">
            <a:extLst>
              <a:ext uri="{FF2B5EF4-FFF2-40B4-BE49-F238E27FC236}">
                <a16:creationId xmlns:a16="http://schemas.microsoft.com/office/drawing/2014/main" id="{C6CD90FE-8D78-4158-BACA-69A8B9A25943}"/>
              </a:ext>
            </a:extLst>
          </p:cNvPr>
          <p:cNvGrpSpPr/>
          <p:nvPr/>
        </p:nvGrpSpPr>
        <p:grpSpPr>
          <a:xfrm>
            <a:off x="1644536" y="3870701"/>
            <a:ext cx="614560" cy="679004"/>
            <a:chOff x="-47896750" y="2710600"/>
            <a:chExt cx="300125" cy="300900"/>
          </a:xfrm>
        </p:grpSpPr>
        <p:sp>
          <p:nvSpPr>
            <p:cNvPr id="9" name="Google Shape;5399;p51">
              <a:extLst>
                <a:ext uri="{FF2B5EF4-FFF2-40B4-BE49-F238E27FC236}">
                  <a16:creationId xmlns:a16="http://schemas.microsoft.com/office/drawing/2014/main" id="{675039AA-DE77-4E6C-9D57-83EE51C54DA8}"/>
                </a:ext>
              </a:extLst>
            </p:cNvPr>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00;p51">
              <a:extLst>
                <a:ext uri="{FF2B5EF4-FFF2-40B4-BE49-F238E27FC236}">
                  <a16:creationId xmlns:a16="http://schemas.microsoft.com/office/drawing/2014/main" id="{0FFFE922-B7FD-4E82-A968-69A0B0E0F153}"/>
                </a:ext>
              </a:extLst>
            </p:cNvPr>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01;p51">
              <a:extLst>
                <a:ext uri="{FF2B5EF4-FFF2-40B4-BE49-F238E27FC236}">
                  <a16:creationId xmlns:a16="http://schemas.microsoft.com/office/drawing/2014/main" id="{9EBE3B7A-3CC3-4F80-BF0B-16EE91488042}"/>
                </a:ext>
              </a:extLst>
            </p:cNvPr>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02;p51">
              <a:extLst>
                <a:ext uri="{FF2B5EF4-FFF2-40B4-BE49-F238E27FC236}">
                  <a16:creationId xmlns:a16="http://schemas.microsoft.com/office/drawing/2014/main" id="{F21FA32B-873A-454D-98D8-FC62D6375155}"/>
                </a:ext>
              </a:extLst>
            </p:cNvPr>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844683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007" y="17396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 name="Rectangle 20">
            <a:extLst>
              <a:ext uri="{FF2B5EF4-FFF2-40B4-BE49-F238E27FC236}">
                <a16:creationId xmlns:a16="http://schemas.microsoft.com/office/drawing/2014/main" id="{2D40D825-895E-470C-8B95-36B4F74FEE8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Low" defTabSz="914400" rtl="1" eaLnBrk="0" fontAlgn="base" latinLnBrk="0" hangingPunct="0">
              <a:lnSpc>
                <a:spcPct val="100000"/>
              </a:lnSpc>
              <a:spcBef>
                <a:spcPct val="0"/>
              </a:spcBef>
              <a:spcAft>
                <a:spcPct val="0"/>
              </a:spcAft>
              <a:buClrTx/>
              <a:buSzTx/>
              <a:buFontTx/>
              <a:buNone/>
              <a:tabLst/>
            </a:pPr>
            <a:endParaRPr kumimoji="0" lang="en-US" altLang="ar-SA" sz="1800" b="0" i="0" u="none" strike="noStrike" cap="none" normalizeH="0" baseline="0">
              <a:ln>
                <a:noFill/>
              </a:ln>
              <a:solidFill>
                <a:schemeClr val="tx1"/>
              </a:solidFill>
              <a:effectLst/>
              <a:latin typeface="Arial" panose="020B0604020202020204" pitchFamily="34" charset="0"/>
            </a:endParaRPr>
          </a:p>
        </p:txBody>
      </p:sp>
      <p:sp>
        <p:nvSpPr>
          <p:cNvPr id="29" name="Rectangle 21">
            <a:extLst>
              <a:ext uri="{FF2B5EF4-FFF2-40B4-BE49-F238E27FC236}">
                <a16:creationId xmlns:a16="http://schemas.microsoft.com/office/drawing/2014/main" id="{37B52E96-08AB-4E38-9BB1-D8E6D88DC631}"/>
              </a:ext>
            </a:extLst>
          </p:cNvPr>
          <p:cNvSpPr>
            <a:spLocks noChangeArrowheads="1"/>
          </p:cNvSpPr>
          <p:nvPr/>
        </p:nvSpPr>
        <p:spPr bwMode="auto">
          <a:xfrm>
            <a:off x="2660036" y="2656897"/>
            <a:ext cx="8324740" cy="8811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Low" defTabSz="914400" rtl="1" eaLnBrk="0" fontAlgn="base" latinLnBrk="0" hangingPunct="0">
              <a:lnSpc>
                <a:spcPts val="2920"/>
              </a:lnSpc>
              <a:spcBef>
                <a:spcPts val="600"/>
              </a:spcBef>
              <a:spcAft>
                <a:spcPts val="1200"/>
              </a:spcAft>
              <a:buClrTx/>
              <a:buSzTx/>
              <a:buFontTx/>
              <a:buNone/>
              <a:tabLst/>
            </a:pPr>
            <a:endParaRPr kumimoji="0" lang="en-US" altLang="ar-SA" sz="1600" b="1" i="0" u="none" strike="noStrike" cap="none" normalizeH="0" baseline="0" dirty="0">
              <a:ln>
                <a:noFill/>
              </a:ln>
              <a:solidFill>
                <a:schemeClr val="tx1"/>
              </a:solidFill>
              <a:effectLst/>
              <a:latin typeface="Alexandria Light" pitchFamily="2" charset="-78"/>
              <a:cs typeface="Alexandria Light" pitchFamily="2" charset="-78"/>
            </a:endParaRPr>
          </a:p>
          <a:p>
            <a:pPr marR="0" lvl="0" rtl="1">
              <a:lnSpc>
                <a:spcPct val="115000"/>
              </a:lnSpc>
              <a:spcBef>
                <a:spcPts val="0"/>
              </a:spcBef>
              <a:spcAft>
                <a:spcPts val="1000"/>
              </a:spcAft>
              <a:tabLst>
                <a:tab pos="302260" algn="r"/>
              </a:tabLst>
            </a:pPr>
            <a:r>
              <a:rPr lang="ar-SA" sz="1600" b="1" dirty="0">
                <a:solidFill>
                  <a:srgbClr val="00B0F0"/>
                </a:solidFill>
                <a:latin typeface="Alexandria Medium" pitchFamily="2" charset="-78"/>
                <a:ea typeface="Calibri" panose="020F0502020204030204" pitchFamily="34" charset="0"/>
                <a:cs typeface="Alexandria Medium" pitchFamily="2" charset="-78"/>
              </a:rPr>
              <a:t>هل يوجد </a:t>
            </a:r>
            <a:r>
              <a:rPr lang="ar-SY" sz="1600" b="1" dirty="0">
                <a:solidFill>
                  <a:srgbClr val="00B0F0"/>
                </a:solidFill>
                <a:effectLst/>
                <a:latin typeface="Alexandria Medium" pitchFamily="2" charset="-78"/>
                <a:ea typeface="Calibri" panose="020F0502020204030204" pitchFamily="34" charset="0"/>
                <a:cs typeface="Alexandria Medium" pitchFamily="2" charset="-78"/>
              </a:rPr>
              <a:t>برام</a:t>
            </a:r>
            <a:r>
              <a:rPr lang="ar-SA" sz="1600" b="1" dirty="0">
                <a:solidFill>
                  <a:srgbClr val="00B0F0"/>
                </a:solidFill>
                <a:effectLst/>
                <a:latin typeface="Alexandria Medium" pitchFamily="2" charset="-78"/>
                <a:ea typeface="Calibri" panose="020F0502020204030204" pitchFamily="34" charset="0"/>
                <a:cs typeface="Alexandria Medium" pitchFamily="2" charset="-78"/>
              </a:rPr>
              <a:t>ج </a:t>
            </a:r>
            <a:r>
              <a:rPr lang="ar-SA" sz="1600" b="1" dirty="0">
                <a:solidFill>
                  <a:srgbClr val="00B0F0"/>
                </a:solidFill>
                <a:latin typeface="Alexandria Medium" pitchFamily="2" charset="-78"/>
                <a:ea typeface="Calibri" panose="020F0502020204030204" pitchFamily="34" charset="0"/>
                <a:cs typeface="Alexandria Medium" pitchFamily="2" charset="-78"/>
              </a:rPr>
              <a:t>حاسوبية تستخدم في  تصميم البيئات</a:t>
            </a:r>
            <a:r>
              <a:rPr lang="ar-SY" sz="1600" b="1" dirty="0">
                <a:solidFill>
                  <a:srgbClr val="00B0F0"/>
                </a:solidFill>
                <a:effectLst/>
                <a:latin typeface="Alexandria Medium" pitchFamily="2" charset="-78"/>
                <a:ea typeface="Calibri" panose="020F0502020204030204" pitchFamily="34" charset="0"/>
                <a:cs typeface="Alexandria Medium" pitchFamily="2" charset="-78"/>
              </a:rPr>
              <a:t> التعليميّة التفاعليّة</a:t>
            </a:r>
            <a:r>
              <a:rPr lang="ar-SA" sz="1600" b="1" dirty="0">
                <a:solidFill>
                  <a:srgbClr val="00B0F0"/>
                </a:solidFill>
                <a:effectLst/>
                <a:latin typeface="Alexandria Medium" pitchFamily="2" charset="-78"/>
                <a:ea typeface="Calibri" panose="020F0502020204030204" pitchFamily="34" charset="0"/>
                <a:cs typeface="Alexandria Medium" pitchFamily="2" charset="-78"/>
              </a:rPr>
              <a:t>؟</a:t>
            </a:r>
            <a:endParaRPr lang="en-US" sz="1600" dirty="0">
              <a:solidFill>
                <a:srgbClr val="00B0F0"/>
              </a:solidFill>
              <a:effectLst/>
              <a:latin typeface="Alexandria Medium" pitchFamily="2" charset="-78"/>
              <a:ea typeface="Calibri" panose="020F0502020204030204" pitchFamily="34" charset="0"/>
              <a:cs typeface="Alexandria Medium" pitchFamily="2" charset="-78"/>
            </a:endParaRPr>
          </a:p>
        </p:txBody>
      </p:sp>
      <p:grpSp>
        <p:nvGrpSpPr>
          <p:cNvPr id="11" name="Google Shape;6376;p53">
            <a:extLst>
              <a:ext uri="{FF2B5EF4-FFF2-40B4-BE49-F238E27FC236}">
                <a16:creationId xmlns:a16="http://schemas.microsoft.com/office/drawing/2014/main" id="{2BF62F1E-631C-4DA7-A36A-19C214F529A9}"/>
              </a:ext>
            </a:extLst>
          </p:cNvPr>
          <p:cNvGrpSpPr/>
          <p:nvPr/>
        </p:nvGrpSpPr>
        <p:grpSpPr>
          <a:xfrm>
            <a:off x="5424076" y="4107425"/>
            <a:ext cx="1134582" cy="1086912"/>
            <a:chOff x="-33646250" y="3586425"/>
            <a:chExt cx="293000" cy="292225"/>
          </a:xfrm>
        </p:grpSpPr>
        <p:sp>
          <p:nvSpPr>
            <p:cNvPr id="12" name="Google Shape;6377;p53">
              <a:extLst>
                <a:ext uri="{FF2B5EF4-FFF2-40B4-BE49-F238E27FC236}">
                  <a16:creationId xmlns:a16="http://schemas.microsoft.com/office/drawing/2014/main" id="{309AD073-BEB7-4D8C-9D95-442389A155E0}"/>
                </a:ext>
              </a:extLst>
            </p:cNvPr>
            <p:cNvSpPr/>
            <p:nvPr/>
          </p:nvSpPr>
          <p:spPr>
            <a:xfrm>
              <a:off x="-33646250" y="3739225"/>
              <a:ext cx="141775" cy="139425"/>
            </a:xfrm>
            <a:custGeom>
              <a:avLst/>
              <a:gdLst/>
              <a:ahLst/>
              <a:cxnLst/>
              <a:rect l="l" t="t" r="r" b="b"/>
              <a:pathLst>
                <a:path w="5671" h="5577" extrusionOk="0">
                  <a:moveTo>
                    <a:pt x="4190" y="1"/>
                  </a:moveTo>
                  <a:cubicBezTo>
                    <a:pt x="4001" y="316"/>
                    <a:pt x="3970" y="725"/>
                    <a:pt x="4127" y="1040"/>
                  </a:cubicBezTo>
                  <a:lnTo>
                    <a:pt x="3497" y="1670"/>
                  </a:lnTo>
                  <a:cubicBezTo>
                    <a:pt x="3345" y="1589"/>
                    <a:pt x="3194" y="1550"/>
                    <a:pt x="3047" y="1550"/>
                  </a:cubicBezTo>
                  <a:cubicBezTo>
                    <a:pt x="2797" y="1550"/>
                    <a:pt x="2561" y="1661"/>
                    <a:pt x="2363" y="1859"/>
                  </a:cubicBezTo>
                  <a:lnTo>
                    <a:pt x="378" y="3813"/>
                  </a:lnTo>
                  <a:cubicBezTo>
                    <a:pt x="0" y="4222"/>
                    <a:pt x="0" y="4884"/>
                    <a:pt x="378" y="5293"/>
                  </a:cubicBezTo>
                  <a:cubicBezTo>
                    <a:pt x="583" y="5482"/>
                    <a:pt x="851" y="5577"/>
                    <a:pt x="1115" y="5577"/>
                  </a:cubicBezTo>
                  <a:cubicBezTo>
                    <a:pt x="1378" y="5577"/>
                    <a:pt x="1638" y="5482"/>
                    <a:pt x="1827" y="5293"/>
                  </a:cubicBezTo>
                  <a:lnTo>
                    <a:pt x="3812" y="3309"/>
                  </a:lnTo>
                  <a:cubicBezTo>
                    <a:pt x="4096" y="3025"/>
                    <a:pt x="4190" y="2553"/>
                    <a:pt x="4001" y="2143"/>
                  </a:cubicBezTo>
                  <a:lnTo>
                    <a:pt x="4631" y="1513"/>
                  </a:lnTo>
                  <a:cubicBezTo>
                    <a:pt x="4789" y="1576"/>
                    <a:pt x="4915" y="1607"/>
                    <a:pt x="5072" y="1607"/>
                  </a:cubicBezTo>
                  <a:cubicBezTo>
                    <a:pt x="5261" y="1607"/>
                    <a:pt x="5450" y="1544"/>
                    <a:pt x="5671" y="1418"/>
                  </a:cubicBezTo>
                  <a:cubicBezTo>
                    <a:pt x="5041" y="1040"/>
                    <a:pt x="4568" y="568"/>
                    <a:pt x="419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378;p53">
              <a:extLst>
                <a:ext uri="{FF2B5EF4-FFF2-40B4-BE49-F238E27FC236}">
                  <a16:creationId xmlns:a16="http://schemas.microsoft.com/office/drawing/2014/main" id="{91710D89-97E0-48AE-A1D9-F06C21D738A9}"/>
                </a:ext>
              </a:extLst>
            </p:cNvPr>
            <p:cNvSpPr/>
            <p:nvPr/>
          </p:nvSpPr>
          <p:spPr>
            <a:xfrm>
              <a:off x="-33541500" y="3586425"/>
              <a:ext cx="188250" cy="187475"/>
            </a:xfrm>
            <a:custGeom>
              <a:avLst/>
              <a:gdLst/>
              <a:ahLst/>
              <a:cxnLst/>
              <a:rect l="l" t="t" r="r" b="b"/>
              <a:pathLst>
                <a:path w="7530" h="7499" extrusionOk="0">
                  <a:moveTo>
                    <a:pt x="3718" y="1387"/>
                  </a:moveTo>
                  <a:cubicBezTo>
                    <a:pt x="4253" y="1387"/>
                    <a:pt x="4726" y="1859"/>
                    <a:pt x="4726" y="2427"/>
                  </a:cubicBezTo>
                  <a:cubicBezTo>
                    <a:pt x="4789" y="2805"/>
                    <a:pt x="4505" y="3214"/>
                    <a:pt x="4096" y="3372"/>
                  </a:cubicBezTo>
                  <a:lnTo>
                    <a:pt x="4096" y="3750"/>
                  </a:lnTo>
                  <a:cubicBezTo>
                    <a:pt x="4096" y="3939"/>
                    <a:pt x="3938" y="4096"/>
                    <a:pt x="3749" y="4096"/>
                  </a:cubicBezTo>
                  <a:cubicBezTo>
                    <a:pt x="3560" y="4096"/>
                    <a:pt x="3403" y="3939"/>
                    <a:pt x="3403" y="3750"/>
                  </a:cubicBezTo>
                  <a:lnTo>
                    <a:pt x="3403" y="3372"/>
                  </a:lnTo>
                  <a:cubicBezTo>
                    <a:pt x="3403" y="3088"/>
                    <a:pt x="3592" y="2805"/>
                    <a:pt x="3875" y="2742"/>
                  </a:cubicBezTo>
                  <a:cubicBezTo>
                    <a:pt x="4001" y="2679"/>
                    <a:pt x="4096" y="2521"/>
                    <a:pt x="4096" y="2427"/>
                  </a:cubicBezTo>
                  <a:cubicBezTo>
                    <a:pt x="4096" y="2206"/>
                    <a:pt x="3938" y="2049"/>
                    <a:pt x="3749" y="2049"/>
                  </a:cubicBezTo>
                  <a:cubicBezTo>
                    <a:pt x="3560" y="2049"/>
                    <a:pt x="3403" y="2206"/>
                    <a:pt x="3403" y="2427"/>
                  </a:cubicBezTo>
                  <a:cubicBezTo>
                    <a:pt x="3403" y="2616"/>
                    <a:pt x="3245" y="2773"/>
                    <a:pt x="3056" y="2773"/>
                  </a:cubicBezTo>
                  <a:cubicBezTo>
                    <a:pt x="2836" y="2773"/>
                    <a:pt x="2678" y="2616"/>
                    <a:pt x="2678" y="2427"/>
                  </a:cubicBezTo>
                  <a:cubicBezTo>
                    <a:pt x="2678" y="1859"/>
                    <a:pt x="3151" y="1387"/>
                    <a:pt x="3718" y="1387"/>
                  </a:cubicBezTo>
                  <a:close/>
                  <a:moveTo>
                    <a:pt x="3749" y="4726"/>
                  </a:moveTo>
                  <a:cubicBezTo>
                    <a:pt x="3938" y="4726"/>
                    <a:pt x="4096" y="4884"/>
                    <a:pt x="4096" y="5104"/>
                  </a:cubicBezTo>
                  <a:cubicBezTo>
                    <a:pt x="4096" y="5294"/>
                    <a:pt x="3938" y="5451"/>
                    <a:pt x="3749" y="5451"/>
                  </a:cubicBezTo>
                  <a:cubicBezTo>
                    <a:pt x="3560" y="5451"/>
                    <a:pt x="3403" y="5294"/>
                    <a:pt x="3403" y="5104"/>
                  </a:cubicBezTo>
                  <a:cubicBezTo>
                    <a:pt x="3403" y="4884"/>
                    <a:pt x="3560" y="4726"/>
                    <a:pt x="3749" y="4726"/>
                  </a:cubicBezTo>
                  <a:close/>
                  <a:moveTo>
                    <a:pt x="3749" y="1"/>
                  </a:moveTo>
                  <a:cubicBezTo>
                    <a:pt x="1670" y="1"/>
                    <a:pt x="0" y="1702"/>
                    <a:pt x="0" y="3750"/>
                  </a:cubicBezTo>
                  <a:cubicBezTo>
                    <a:pt x="0" y="5829"/>
                    <a:pt x="1702" y="7499"/>
                    <a:pt x="3749" y="7499"/>
                  </a:cubicBezTo>
                  <a:cubicBezTo>
                    <a:pt x="5829" y="7499"/>
                    <a:pt x="7498" y="5798"/>
                    <a:pt x="7498" y="3750"/>
                  </a:cubicBezTo>
                  <a:cubicBezTo>
                    <a:pt x="7530" y="1670"/>
                    <a:pt x="5829" y="1"/>
                    <a:pt x="37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976166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007" y="16800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510960" cy="355354"/>
          </a:xfrm>
          <a:prstGeom prst="rect">
            <a:avLst/>
          </a:prstGeom>
          <a:noFill/>
        </p:spPr>
        <p:txBody>
          <a:bodyPr wrap="square" rtlCol="0">
            <a:spAutoFit/>
          </a:bodyPr>
          <a:lstStyle/>
          <a:p>
            <a:pPr marR="0" lvl="0" rtl="1">
              <a:lnSpc>
                <a:spcPct val="115000"/>
              </a:lnSpc>
              <a:spcBef>
                <a:spcPts val="0"/>
              </a:spcBef>
              <a:spcAft>
                <a:spcPts val="1000"/>
              </a:spcAft>
              <a:tabLst>
                <a:tab pos="302260" algn="r"/>
              </a:tabLst>
            </a:pPr>
            <a:r>
              <a:rPr lang="ar-SY" sz="1600" b="1" dirty="0">
                <a:effectLst/>
                <a:latin typeface="Alexandria Medium" pitchFamily="2" charset="-78"/>
                <a:ea typeface="Calibri" panose="020F0502020204030204" pitchFamily="34" charset="0"/>
                <a:cs typeface="Alexandria Medium" pitchFamily="2" charset="-78"/>
              </a:rPr>
              <a:t>بعض البرامج </a:t>
            </a:r>
            <a:r>
              <a:rPr lang="ar-SA" sz="1600" b="1" dirty="0">
                <a:latin typeface="Alexandria Medium" pitchFamily="2" charset="-78"/>
                <a:ea typeface="Calibri" panose="020F0502020204030204" pitchFamily="34" charset="0"/>
                <a:cs typeface="Alexandria Medium" pitchFamily="2" charset="-78"/>
              </a:rPr>
              <a:t>الحاسوبية المستخدمة في  تصميم البيئات</a:t>
            </a:r>
            <a:r>
              <a:rPr lang="ar-SY" sz="1600" b="1" dirty="0">
                <a:effectLst/>
                <a:latin typeface="Alexandria Medium" pitchFamily="2" charset="-78"/>
                <a:ea typeface="Calibri" panose="020F0502020204030204" pitchFamily="34" charset="0"/>
                <a:cs typeface="Alexandria Medium" pitchFamily="2" charset="-78"/>
              </a:rPr>
              <a:t> التعليميّة التفاعليّة</a:t>
            </a:r>
            <a:endParaRPr lang="en-US" sz="16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1275221" y="1937518"/>
            <a:ext cx="9986818" cy="1464760"/>
          </a:xfrm>
          <a:prstGeom prst="rect">
            <a:avLst/>
          </a:prstGeom>
          <a:noFill/>
        </p:spPr>
        <p:txBody>
          <a:bodyPr wrap="square" rtlCol="0">
            <a:spAutoFit/>
          </a:bodyPr>
          <a:lstStyle/>
          <a:p>
            <a:pPr marL="0" marR="0" algn="justLow" rtl="1">
              <a:lnSpc>
                <a:spcPct val="115000"/>
              </a:lnSpc>
              <a:spcBef>
                <a:spcPts val="0"/>
              </a:spcBef>
              <a:spcAft>
                <a:spcPts val="1000"/>
              </a:spcAft>
            </a:pPr>
            <a:r>
              <a:rPr lang="ar-SA" sz="1600" dirty="0">
                <a:effectLst/>
                <a:latin typeface="Calibri" panose="020F0502020204030204" pitchFamily="34" charset="0"/>
                <a:ea typeface="Calibri" panose="020F0502020204030204" pitchFamily="34" charset="0"/>
                <a:cs typeface="Alexandria" pitchFamily="2" charset="-78"/>
              </a:rPr>
              <a:t>     </a:t>
            </a:r>
            <a:r>
              <a:rPr lang="ar-SY" sz="1600" dirty="0">
                <a:effectLst/>
                <a:latin typeface="Calibri" panose="020F0502020204030204" pitchFamily="34" charset="0"/>
                <a:ea typeface="Calibri" panose="020F0502020204030204" pitchFamily="34" charset="0"/>
                <a:cs typeface="Alexandria" pitchFamily="2" charset="-78"/>
              </a:rPr>
              <a:t>يوجد برامج عدة يمكن استخدامها في تصميم البيئات التعليميّة الإلكترونيّة التفاعليّة، ومن أمثلة هذه البرامج:</a:t>
            </a:r>
            <a:endParaRPr lang="ar-SA" sz="1600" dirty="0">
              <a:effectLst/>
              <a:latin typeface="Calibri" panose="020F0502020204030204" pitchFamily="34" charset="0"/>
              <a:ea typeface="Calibri" panose="020F0502020204030204" pitchFamily="34" charset="0"/>
              <a:cs typeface="Alexandria" pitchFamily="2" charset="-78"/>
            </a:endParaRPr>
          </a:p>
          <a:p>
            <a:pPr marL="0" marR="0" algn="justLow" rtl="1">
              <a:lnSpc>
                <a:spcPct val="115000"/>
              </a:lnSpc>
              <a:spcBef>
                <a:spcPts val="0"/>
              </a:spcBef>
              <a:spcAft>
                <a:spcPts val="1000"/>
              </a:spcAft>
            </a:pPr>
            <a:endParaRPr lang="en-US" sz="1600" dirty="0">
              <a:effectLst/>
              <a:latin typeface="Calibri" panose="020F0502020204030204" pitchFamily="34" charset="0"/>
              <a:ea typeface="Calibri" panose="020F0502020204030204" pitchFamily="34" charset="0"/>
              <a:cs typeface="Alexandria" pitchFamily="2" charset="-78"/>
            </a:endParaRPr>
          </a:p>
          <a:p>
            <a:pPr marL="0" marR="0" algn="justLow" rtl="1">
              <a:lnSpc>
                <a:spcPct val="115000"/>
              </a:lnSpc>
              <a:spcBef>
                <a:spcPts val="0"/>
              </a:spcBef>
              <a:spcAft>
                <a:spcPts val="1000"/>
              </a:spcAft>
            </a:pP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 name="Rectangle 20">
            <a:extLst>
              <a:ext uri="{FF2B5EF4-FFF2-40B4-BE49-F238E27FC236}">
                <a16:creationId xmlns:a16="http://schemas.microsoft.com/office/drawing/2014/main" id="{2D40D825-895E-470C-8B95-36B4F74FEE8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Low" defTabSz="914400" rtl="1" eaLnBrk="0" fontAlgn="base" latinLnBrk="0" hangingPunct="0">
              <a:lnSpc>
                <a:spcPct val="100000"/>
              </a:lnSpc>
              <a:spcBef>
                <a:spcPct val="0"/>
              </a:spcBef>
              <a:spcAft>
                <a:spcPct val="0"/>
              </a:spcAft>
              <a:buClrTx/>
              <a:buSzTx/>
              <a:buFontTx/>
              <a:buNone/>
              <a:tabLst/>
            </a:pPr>
            <a:endParaRPr kumimoji="0" lang="en-US" altLang="ar-SA" sz="1800" b="0" i="0" u="none" strike="noStrike" cap="none" normalizeH="0" baseline="0">
              <a:ln>
                <a:noFill/>
              </a:ln>
              <a:solidFill>
                <a:schemeClr val="tx1"/>
              </a:solidFill>
              <a:effectLst/>
              <a:latin typeface="Arial" panose="020B0604020202020204" pitchFamily="34" charset="0"/>
            </a:endParaRPr>
          </a:p>
        </p:txBody>
      </p:sp>
      <p:sp>
        <p:nvSpPr>
          <p:cNvPr id="29" name="Rectangle 21">
            <a:extLst>
              <a:ext uri="{FF2B5EF4-FFF2-40B4-BE49-F238E27FC236}">
                <a16:creationId xmlns:a16="http://schemas.microsoft.com/office/drawing/2014/main" id="{37B52E96-08AB-4E38-9BB1-D8E6D88DC631}"/>
              </a:ext>
            </a:extLst>
          </p:cNvPr>
          <p:cNvSpPr>
            <a:spLocks noChangeArrowheads="1"/>
          </p:cNvSpPr>
          <p:nvPr/>
        </p:nvSpPr>
        <p:spPr bwMode="auto">
          <a:xfrm>
            <a:off x="2247985" y="2565748"/>
            <a:ext cx="8324740" cy="31623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Low" defTabSz="914400" rtl="1" eaLnBrk="0" fontAlgn="base" latinLnBrk="0" hangingPunct="0">
              <a:lnSpc>
                <a:spcPts val="2920"/>
              </a:lnSpc>
              <a:spcBef>
                <a:spcPts val="600"/>
              </a:spcBef>
              <a:spcAft>
                <a:spcPts val="1200"/>
              </a:spcAft>
              <a:buClrTx/>
              <a:buSzTx/>
              <a:buFontTx/>
              <a:buNone/>
              <a:tabLst/>
            </a:pPr>
            <a:r>
              <a:rPr kumimoji="0" lang="ar-SY" altLang="ar-SA" sz="16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برنامج  </a:t>
            </a:r>
            <a:r>
              <a:rPr kumimoji="0" lang="en-US" altLang="ar-SA" sz="16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Swish Max)</a:t>
            </a:r>
            <a:r>
              <a:rPr kumimoji="0" lang="ar-SY" altLang="ar-SA" sz="16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 </a:t>
            </a:r>
            <a:endParaRPr kumimoji="0" lang="en-US" altLang="ar-SA" sz="1600" b="1"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justLow" defTabSz="914400" rtl="1" eaLnBrk="0" fontAlgn="base" latinLnBrk="0" hangingPunct="0">
              <a:lnSpc>
                <a:spcPts val="2920"/>
              </a:lnSpc>
              <a:spcBef>
                <a:spcPts val="600"/>
              </a:spcBef>
              <a:spcAft>
                <a:spcPts val="1200"/>
              </a:spcAft>
              <a:buClrTx/>
              <a:buSzTx/>
              <a:buFontTx/>
              <a:buNone/>
              <a:tabLst/>
            </a:pPr>
            <a:r>
              <a:rPr kumimoji="0" lang="en-US"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      </a:t>
            </a:r>
            <a:r>
              <a:rPr kumimoji="0" lang="ar-SY"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برنامج يستخدم تقنيّة أدوبي فلاش لإنشاء </a:t>
            </a:r>
            <a:r>
              <a:rPr kumimoji="0" lang="ar-SA"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أفلام تفاعليّة </a:t>
            </a:r>
            <a:r>
              <a:rPr kumimoji="0" lang="ar-SY"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عروض تقديميّة متعدّدة المنصّات. </a:t>
            </a:r>
            <a:endParaRPr kumimoji="0" lang="ar-SA"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endParaRPr>
          </a:p>
          <a:p>
            <a:pPr marL="0" marR="0" lvl="0" indent="0" algn="r" defTabSz="914400" rtl="1" eaLnBrk="0" fontAlgn="base" latinLnBrk="0" hangingPunct="0">
              <a:lnSpc>
                <a:spcPct val="100000"/>
              </a:lnSpc>
              <a:spcBef>
                <a:spcPct val="0"/>
              </a:spcBef>
              <a:spcAft>
                <a:spcPct val="0"/>
              </a:spcAft>
              <a:buClrTx/>
              <a:buSzTx/>
              <a:tabLst/>
            </a:pPr>
            <a:r>
              <a:rPr kumimoji="0" lang="ar-SA" altLang="ar-SA" sz="18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 </a:t>
            </a:r>
            <a:endParaRPr kumimoji="0" lang="en-US" altLang="ar-SA" sz="18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Y" altLang="ar-SA" sz="18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برنامج </a:t>
            </a:r>
            <a:r>
              <a:rPr kumimoji="0" lang="en-US" altLang="ar-SA" sz="18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:(Camtasia Studio) </a:t>
            </a:r>
            <a:endParaRPr kumimoji="0" lang="en-US" altLang="ar-SA" sz="1800" b="1"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ar-SA" sz="20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algn="r" rtl="1">
              <a:lnSpc>
                <a:spcPts val="2920"/>
              </a:lnSpc>
              <a:spcAft>
                <a:spcPts val="1800"/>
              </a:spcAft>
            </a:pPr>
            <a:r>
              <a:rPr kumimoji="0" lang="ar-SA" altLang="ar-SA" sz="18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هو </a:t>
            </a:r>
            <a:r>
              <a:rPr kumimoji="0" lang="ar-SY"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برنامج حاسوب لعمل دروس فيديو وعروض تقديمية مباشرة من خلال تصوير الشاشة</a:t>
            </a:r>
            <a:r>
              <a:rPr kumimoji="0" lang="ar-SA"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 بالإضافة إلى تعديل الفيديو وصناعة المؤثرات والمونتاج</a:t>
            </a:r>
            <a:r>
              <a:rPr kumimoji="0" lang="ar-SY"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 يسمح البرنامج بتسجيل الصوت </a:t>
            </a:r>
            <a:r>
              <a:rPr kumimoji="0" lang="ar-SY" altLang="ar-SA" sz="18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أو وضع تسجيلات وسائط متعددة.</a:t>
            </a:r>
            <a:endParaRPr kumimoji="0" lang="ar-SY"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pic>
        <p:nvPicPr>
          <p:cNvPr id="30" name="Picture 125" descr="C:\Users\Dr. Ghena\AppData\Local\Microsoft\Windows\INetCache\Content.MSO\E8F55876.tmp">
            <a:extLst>
              <a:ext uri="{FF2B5EF4-FFF2-40B4-BE49-F238E27FC236}">
                <a16:creationId xmlns:a16="http://schemas.microsoft.com/office/drawing/2014/main" id="{151F4C95-0589-43E6-B1D5-801B0C9B19A5}"/>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23525" y="2462064"/>
            <a:ext cx="648693" cy="609983"/>
          </a:xfrm>
          <a:prstGeom prst="rect">
            <a:avLst/>
          </a:prstGeom>
          <a:ln>
            <a:noFill/>
          </a:ln>
          <a:effectLst>
            <a:outerShdw blurRad="292100" dist="139700" dir="2700000" algn="tl" rotWithShape="0">
              <a:srgbClr val="333333">
                <a:alpha val="65000"/>
              </a:srgbClr>
            </a:outerShdw>
          </a:effectLst>
        </p:spPr>
      </p:pic>
      <p:pic>
        <p:nvPicPr>
          <p:cNvPr id="2" name="Picture 256" descr="C:\Users\Dr. Ghena\AppData\Local\Microsoft\Windows\INetCache\Content.MSO\E2ED9DE.tmp">
            <a:extLst>
              <a:ext uri="{FF2B5EF4-FFF2-40B4-BE49-F238E27FC236}">
                <a16:creationId xmlns:a16="http://schemas.microsoft.com/office/drawing/2014/main" id="{29042607-7EF6-73B7-56D8-44D7527B92F8}"/>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11803" y="3926824"/>
            <a:ext cx="566451" cy="60953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25631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007" y="17123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07186" y="435175"/>
            <a:ext cx="6757439" cy="876458"/>
          </a:xfrm>
          <a:prstGeom prst="rect">
            <a:avLst/>
          </a:prstGeom>
          <a:noFill/>
        </p:spPr>
        <p:txBody>
          <a:bodyPr wrap="square" rtlCol="0">
            <a:spAutoFit/>
          </a:bodyPr>
          <a:lstStyle/>
          <a:p>
            <a:pPr marR="0" lvl="0" algn="ctr" rtl="1">
              <a:lnSpc>
                <a:spcPct val="150000"/>
              </a:lnSpc>
              <a:spcBef>
                <a:spcPts val="0"/>
              </a:spcBef>
              <a:spcAft>
                <a:spcPts val="1000"/>
              </a:spcAft>
              <a:tabLst>
                <a:tab pos="302260" algn="r"/>
              </a:tabLst>
            </a:pPr>
            <a:r>
              <a:rPr lang="ar-SY" dirty="0">
                <a:solidFill>
                  <a:schemeClr val="accent5">
                    <a:lumMod val="75000"/>
                  </a:schemeClr>
                </a:solidFill>
                <a:effectLst/>
                <a:latin typeface="Alexandria Medium" pitchFamily="2" charset="-78"/>
                <a:ea typeface="Calibri" panose="020F0502020204030204" pitchFamily="34" charset="0"/>
                <a:cs typeface="Alexandria Medium" pitchFamily="2" charset="-78"/>
              </a:rPr>
              <a:t>بعض البرامج </a:t>
            </a:r>
            <a:r>
              <a:rPr lang="ar-SA" dirty="0">
                <a:solidFill>
                  <a:schemeClr val="accent5">
                    <a:lumMod val="75000"/>
                  </a:schemeClr>
                </a:solidFill>
                <a:latin typeface="Alexandria Medium" pitchFamily="2" charset="-78"/>
                <a:ea typeface="Calibri" panose="020F0502020204030204" pitchFamily="34" charset="0"/>
                <a:cs typeface="Alexandria Medium" pitchFamily="2" charset="-78"/>
              </a:rPr>
              <a:t>الحاسوبية المستخدمة في  تصميم البيئات</a:t>
            </a:r>
            <a:r>
              <a:rPr lang="ar-SY" dirty="0">
                <a:solidFill>
                  <a:schemeClr val="accent5">
                    <a:lumMod val="75000"/>
                  </a:schemeClr>
                </a:solidFill>
                <a:effectLst/>
                <a:latin typeface="Alexandria Medium" pitchFamily="2" charset="-78"/>
                <a:ea typeface="Calibri" panose="020F0502020204030204" pitchFamily="34" charset="0"/>
                <a:cs typeface="Alexandria Medium" pitchFamily="2" charset="-78"/>
              </a:rPr>
              <a:t> التعليميّة التفاعليّة</a:t>
            </a:r>
            <a:endParaRPr lang="en-US" dirty="0">
              <a:solidFill>
                <a:schemeClr val="accent5">
                  <a:lumMod val="75000"/>
                </a:schemeClr>
              </a:solidFill>
              <a:effectLst/>
              <a:latin typeface="Alexandria Medium" pitchFamily="2" charset="-78"/>
              <a:ea typeface="Calibri" panose="020F0502020204030204" pitchFamily="34" charset="0"/>
              <a:cs typeface="Alexandria Medium"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 name="Rectangle 20">
            <a:extLst>
              <a:ext uri="{FF2B5EF4-FFF2-40B4-BE49-F238E27FC236}">
                <a16:creationId xmlns:a16="http://schemas.microsoft.com/office/drawing/2014/main" id="{2D40D825-895E-470C-8B95-36B4F74FEE8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Low" defTabSz="914400" rtl="1" eaLnBrk="0" fontAlgn="base" latinLnBrk="0" hangingPunct="0">
              <a:lnSpc>
                <a:spcPct val="100000"/>
              </a:lnSpc>
              <a:spcBef>
                <a:spcPct val="0"/>
              </a:spcBef>
              <a:spcAft>
                <a:spcPct val="0"/>
              </a:spcAft>
              <a:buClrTx/>
              <a:buSzTx/>
              <a:buFontTx/>
              <a:buNone/>
              <a:tabLst/>
            </a:pPr>
            <a:endParaRPr kumimoji="0" lang="en-US" altLang="ar-SA" sz="1800" b="0" i="0" u="none" strike="noStrike" cap="none" normalizeH="0" baseline="0">
              <a:ln>
                <a:noFill/>
              </a:ln>
              <a:solidFill>
                <a:schemeClr val="tx1"/>
              </a:solidFill>
              <a:effectLst/>
              <a:latin typeface="Arial" panose="020B0604020202020204" pitchFamily="34" charset="0"/>
            </a:endParaRPr>
          </a:p>
        </p:txBody>
      </p:sp>
      <p:sp>
        <p:nvSpPr>
          <p:cNvPr id="2" name="Rectangle 2">
            <a:extLst>
              <a:ext uri="{FF2B5EF4-FFF2-40B4-BE49-F238E27FC236}">
                <a16:creationId xmlns:a16="http://schemas.microsoft.com/office/drawing/2014/main" id="{D5140E7B-E8F7-492B-812D-4B4DA8DBADB2}"/>
              </a:ext>
            </a:extLst>
          </p:cNvPr>
          <p:cNvSpPr>
            <a:spLocks noChangeArrowheads="1"/>
          </p:cNvSpPr>
          <p:nvPr/>
        </p:nvSpPr>
        <p:spPr bwMode="auto">
          <a:xfrm>
            <a:off x="2923937" y="2183383"/>
            <a:ext cx="8242826" cy="30669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250000"/>
              </a:lnSpc>
              <a:spcBef>
                <a:spcPts val="600"/>
              </a:spcBef>
              <a:spcAft>
                <a:spcPts val="1200"/>
              </a:spcAft>
              <a:buClrTx/>
              <a:buSzTx/>
              <a:tabLst/>
            </a:pPr>
            <a:r>
              <a:rPr lang="ar-SA" sz="1600" b="0" i="0" dirty="0">
                <a:effectLst/>
                <a:highlight>
                  <a:srgbClr val="FFFFFF"/>
                </a:highlight>
                <a:latin typeface="Alexandria" pitchFamily="2" charset="-78"/>
                <a:cs typeface="Alexandria" pitchFamily="2" charset="-78"/>
              </a:rPr>
              <a:t>برنامج </a:t>
            </a:r>
            <a:r>
              <a:rPr lang="en-US" sz="1600" b="0" i="0" u="none" strike="noStrike" dirty="0">
                <a:effectLst/>
                <a:highlight>
                  <a:srgbClr val="FFFFFF"/>
                </a:highlight>
                <a:latin typeface="Alexandria" pitchFamily="2" charset="-78"/>
                <a:cs typeface="Alexandria" pitchFamily="2" charset="-78"/>
              </a:rPr>
              <a:t>Articulate Storyline</a:t>
            </a:r>
            <a:r>
              <a:rPr lang="en-US" sz="1600" b="0" i="0" dirty="0">
                <a:effectLst/>
                <a:highlight>
                  <a:srgbClr val="FFFFFF"/>
                </a:highlight>
                <a:latin typeface="Alexandria" pitchFamily="2" charset="-78"/>
                <a:cs typeface="Alexandria" pitchFamily="2" charset="-78"/>
              </a:rPr>
              <a:t> </a:t>
            </a:r>
            <a:r>
              <a:rPr lang="ar-SA" sz="1600" b="0" i="0" dirty="0">
                <a:effectLst/>
                <a:highlight>
                  <a:srgbClr val="FFFFFF"/>
                </a:highlight>
                <a:latin typeface="Alexandria" pitchFamily="2" charset="-78"/>
                <a:cs typeface="Alexandria" pitchFamily="2" charset="-78"/>
              </a:rPr>
              <a:t> هو برنامج حاسوبي لتصميم الدروس التفاعلية، يحتوي العديد من الأيقونات المهمة لعمل المعلم، وتقديم </a:t>
            </a:r>
            <a:r>
              <a:rPr lang="ar-SA" sz="1600" b="0" i="0" u="none" strike="noStrike" dirty="0">
                <a:effectLst/>
                <a:highlight>
                  <a:srgbClr val="FFFFFF"/>
                </a:highlight>
                <a:latin typeface="Alexandria" pitchFamily="2" charset="-78"/>
                <a:cs typeface="Alexandria" pitchFamily="2" charset="-78"/>
              </a:rPr>
              <a:t>العروض التقديمية</a:t>
            </a:r>
            <a:r>
              <a:rPr lang="ar-SA" sz="1600" b="0" i="0" dirty="0">
                <a:effectLst/>
                <a:highlight>
                  <a:srgbClr val="FFFFFF"/>
                </a:highlight>
                <a:latin typeface="Alexandria" pitchFamily="2" charset="-78"/>
                <a:cs typeface="Alexandria" pitchFamily="2" charset="-78"/>
              </a:rPr>
              <a:t> التفاعلية والتسجيلات والاختبارات، وهو سهل الاستخدام من حيث إدراج الوسائط الثابتة والتفاعلية، ونشرها وتشغيلها عبر البرنامج نفسه، أو عرضها بمشغلات الفيديو ومتصفح الإنترنت بشكل تفاعلي، وهو برنامج داعم للغة العربية لا يشغل حيزا كبيراً على جهاز الحاسوب.</a:t>
            </a:r>
            <a:endParaRPr kumimoji="0" lang="en-US" altLang="ar-SA" sz="1800" b="0" i="0" u="none" strike="noStrike" cap="none" normalizeH="0" baseline="0" dirty="0">
              <a:ln>
                <a:noFill/>
              </a:ln>
              <a:effectLst/>
              <a:latin typeface="Alexandria" pitchFamily="2" charset="-78"/>
              <a:cs typeface="Alexandria" pitchFamily="2" charset="-78"/>
            </a:endParaRPr>
          </a:p>
        </p:txBody>
      </p:sp>
      <p:pic>
        <p:nvPicPr>
          <p:cNvPr id="8" name="صورة 7">
            <a:extLst>
              <a:ext uri="{FF2B5EF4-FFF2-40B4-BE49-F238E27FC236}">
                <a16:creationId xmlns:a16="http://schemas.microsoft.com/office/drawing/2014/main" id="{8B1F219C-A220-8CF7-EEA3-1072FB763C1B}"/>
              </a:ext>
            </a:extLst>
          </p:cNvPr>
          <p:cNvPicPr>
            <a:picLocks noChangeAspect="1"/>
          </p:cNvPicPr>
          <p:nvPr/>
        </p:nvPicPr>
        <p:blipFill rotWithShape="1">
          <a:blip r:embed="rId3"/>
          <a:srcRect l="59555" t="23102" r="17857" b="36273"/>
          <a:stretch/>
        </p:blipFill>
        <p:spPr>
          <a:xfrm>
            <a:off x="794273" y="2797893"/>
            <a:ext cx="1958110" cy="234779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915287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27356" y="2216589"/>
            <a:ext cx="9322420" cy="3321294"/>
          </a:xfrm>
          <a:prstGeom prst="rect">
            <a:avLst/>
          </a:prstGeom>
          <a:noFill/>
        </p:spPr>
        <p:txBody>
          <a:bodyPr wrap="square" rtlCol="0">
            <a:spAutoFit/>
          </a:bodyPr>
          <a:lstStyle/>
          <a:p>
            <a:pPr marL="0" marR="0" algn="justLow" rtl="1">
              <a:lnSpc>
                <a:spcPct val="115000"/>
              </a:lnSpc>
              <a:spcBef>
                <a:spcPts val="0"/>
              </a:spcBef>
              <a:spcAft>
                <a:spcPts val="1000"/>
              </a:spcAft>
            </a:pPr>
            <a:r>
              <a:rPr lang="ar-SA" sz="1800" b="1" dirty="0">
                <a:effectLst/>
                <a:latin typeface="Calibri" panose="020F0502020204030204" pitchFamily="34" charset="0"/>
                <a:ea typeface="Calibri" panose="020F0502020204030204" pitchFamily="34" charset="0"/>
                <a:cs typeface="Alexandria" pitchFamily="2" charset="-78"/>
              </a:rPr>
              <a:t>خاتمة</a:t>
            </a:r>
            <a:r>
              <a:rPr lang="ar-SY" sz="1800" b="1" dirty="0">
                <a:effectLst/>
                <a:latin typeface="Calibri" panose="020F0502020204030204" pitchFamily="34" charset="0"/>
                <a:ea typeface="Calibri" panose="020F0502020204030204" pitchFamily="34" charset="0"/>
                <a:cs typeface="Alexandria" pitchFamily="2" charset="-78"/>
              </a:rPr>
              <a: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algn="justLow" rtl="1">
              <a:lnSpc>
                <a:spcPts val="2960"/>
              </a:lnSpc>
              <a:spcAft>
                <a:spcPts val="2000"/>
              </a:spcAft>
            </a:pPr>
            <a:r>
              <a:rPr lang="ar-SA" sz="1600" dirty="0">
                <a:latin typeface="Alexandria Light" pitchFamily="2" charset="-78"/>
                <a:cs typeface="Alexandria Light" pitchFamily="2" charset="-78"/>
              </a:rPr>
              <a:t>     تناولنا في محاضرتنا هذه  التعريف بالبرامج الحاسوبية، والدروس الإلكترونية التفاعلية، وخصائصها وانماطها، والتعريف بمفهوم التفاعلية، ومستوياتها، والتعرف على </a:t>
            </a:r>
            <a:r>
              <a:rPr lang="ar-SA" sz="1600" dirty="0">
                <a:effectLst/>
                <a:latin typeface="Alexandria Light" pitchFamily="2" charset="-78"/>
                <a:ea typeface="Calibri" panose="020F0502020204030204" pitchFamily="34" charset="0"/>
                <a:cs typeface="Alexandria Light" pitchFamily="2" charset="-78"/>
              </a:rPr>
              <a:t>دور المعلم في تصميم الدروس الإلكترونية التفاعليّة،</a:t>
            </a:r>
            <a:r>
              <a:rPr lang="ar-SA" sz="1600" dirty="0">
                <a:solidFill>
                  <a:srgbClr val="00B0F0"/>
                </a:solidFill>
                <a:effectLst/>
                <a:latin typeface="Alexandria Light" pitchFamily="2" charset="-78"/>
                <a:ea typeface="Calibri" panose="020F0502020204030204" pitchFamily="34" charset="0"/>
                <a:cs typeface="Alexandria Light" pitchFamily="2" charset="-78"/>
              </a:rPr>
              <a:t> </a:t>
            </a:r>
            <a:r>
              <a:rPr lang="ar-SA" sz="1600" dirty="0">
                <a:latin typeface="Alexandria Light" pitchFamily="2" charset="-78"/>
                <a:cs typeface="Alexandria Light" pitchFamily="2" charset="-78"/>
              </a:rPr>
              <a:t>كما تطرقنا إلى </a:t>
            </a:r>
            <a:r>
              <a:rPr lang="ar-SY" sz="1600" dirty="0">
                <a:effectLst/>
                <a:latin typeface="Alexandria Light" pitchFamily="2" charset="-78"/>
                <a:ea typeface="Calibri" panose="020F0502020204030204" pitchFamily="34" charset="0"/>
                <a:cs typeface="Alexandria Light" pitchFamily="2" charset="-78"/>
              </a:rPr>
              <a:t>صفات الدرس التعليميّ الإلكترونيّ الفعال</a:t>
            </a:r>
            <a:r>
              <a:rPr lang="ar-SA" sz="1600" dirty="0">
                <a:latin typeface="Alexandria Light" pitchFamily="2" charset="-78"/>
                <a:cs typeface="Alexandria Light" pitchFamily="2" charset="-78"/>
              </a:rPr>
              <a:t>، و</a:t>
            </a:r>
            <a:r>
              <a:rPr lang="ar-SA" sz="1600" dirty="0">
                <a:effectLst/>
                <a:latin typeface="Alexandria Light" pitchFamily="2" charset="-78"/>
                <a:ea typeface="Calibri" panose="020F0502020204030204" pitchFamily="34" charset="0"/>
                <a:cs typeface="Alexandria Light" pitchFamily="2" charset="-78"/>
              </a:rPr>
              <a:t>الفوائد التربوية من استخدام الدروس الإلكترونية،</a:t>
            </a: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a:t>
            </a:r>
            <a:r>
              <a:rPr lang="ar-SY" sz="1600" dirty="0">
                <a:effectLst/>
                <a:latin typeface="Alexandria Light" pitchFamily="2" charset="-78"/>
                <a:ea typeface="Calibri" panose="020F0502020204030204" pitchFamily="34" charset="0"/>
                <a:cs typeface="Alexandria Light" pitchFamily="2" charset="-78"/>
              </a:rPr>
              <a:t>بعض البرامج </a:t>
            </a:r>
            <a:r>
              <a:rPr lang="ar-SA" sz="1600" dirty="0">
                <a:latin typeface="Alexandria Light" pitchFamily="2" charset="-78"/>
                <a:ea typeface="Calibri" panose="020F0502020204030204" pitchFamily="34" charset="0"/>
                <a:cs typeface="Alexandria Light" pitchFamily="2" charset="-78"/>
              </a:rPr>
              <a:t>الحاسوبية المستخدمة في  تصميم البيئات</a:t>
            </a:r>
            <a:r>
              <a:rPr lang="ar-SY" sz="1600" dirty="0">
                <a:effectLst/>
                <a:latin typeface="Alexandria Light" pitchFamily="2" charset="-78"/>
                <a:ea typeface="Calibri" panose="020F0502020204030204" pitchFamily="34" charset="0"/>
                <a:cs typeface="Alexandria Light" pitchFamily="2" charset="-78"/>
              </a:rPr>
              <a:t> التعليميّة التفاعليّة</a:t>
            </a:r>
            <a:r>
              <a:rPr lang="ar-SA" sz="1600" dirty="0">
                <a:latin typeface="Alexandria Light" pitchFamily="2" charset="-78"/>
                <a:ea typeface="Calibri" panose="020F0502020204030204" pitchFamily="34" charset="0"/>
                <a:cs typeface="Alexandria Light" pitchFamily="2" charset="-78"/>
              </a:rPr>
              <a:t>.</a:t>
            </a:r>
            <a:r>
              <a:rPr lang="ar-SA" sz="1600" dirty="0">
                <a:latin typeface="Alexandria Light" pitchFamily="2" charset="-78"/>
                <a:cs typeface="Alexandria Light" pitchFamily="2" charset="-78"/>
              </a:rPr>
              <a:t> </a:t>
            </a:r>
          </a:p>
          <a:p>
            <a:pPr algn="ctr" rtl="1">
              <a:lnSpc>
                <a:spcPts val="2960"/>
              </a:lnSpc>
              <a:spcAft>
                <a:spcPts val="2000"/>
              </a:spcAft>
            </a:pPr>
            <a:r>
              <a:rPr lang="ar-SA" sz="1800" dirty="0">
                <a:latin typeface="Alexandria Light" pitchFamily="2" charset="-78"/>
                <a:cs typeface="Alexandria Light" pitchFamily="2" charset="-78"/>
              </a:rPr>
              <a:t>مع تمنياتي بالتوفيق لطلابنا الأعزاء</a:t>
            </a:r>
          </a:p>
          <a:p>
            <a:pPr marL="78105" marR="0" algn="just" rtl="1">
              <a:lnSpc>
                <a:spcPts val="2960"/>
              </a:lnSpc>
              <a:spcBef>
                <a:spcPts val="0"/>
              </a:spcBef>
              <a:spcAft>
                <a:spcPts val="1800"/>
              </a:spcAft>
              <a:tabLst>
                <a:tab pos="78105" algn="l"/>
              </a:tabLst>
            </a:pPr>
            <a:endParaRPr lang="en-US" sz="18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2">
            <a:extLst>
              <a:ext uri="{FF2B5EF4-FFF2-40B4-BE49-F238E27FC236}">
                <a16:creationId xmlns:a16="http://schemas.microsoft.com/office/drawing/2014/main" id="{7B359A97-B798-03C4-A717-A675B5342791}"/>
              </a:ext>
            </a:extLst>
          </p:cNvPr>
          <p:cNvSpPr txBox="1"/>
          <p:nvPr/>
        </p:nvSpPr>
        <p:spPr>
          <a:xfrm>
            <a:off x="10012936"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125416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4014556" cy="4033228"/>
          </a:xfrm>
        </p:spPr>
      </p:pic>
      <p:sp>
        <p:nvSpPr>
          <p:cNvPr id="2" name="Right Triangle 1"/>
          <p:cNvSpPr/>
          <p:nvPr/>
        </p:nvSpPr>
        <p:spPr>
          <a:xfrm rot="5400000">
            <a:off x="17245" y="-17243"/>
            <a:ext cx="1329616" cy="136410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8" name="Parallelogram 7"/>
          <p:cNvSpPr/>
          <p:nvPr/>
        </p:nvSpPr>
        <p:spPr>
          <a:xfrm rot="16200000" flipV="1">
            <a:off x="-1548190" y="324505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dirty="0">
              <a:solidFill>
                <a:srgbClr val="669BBC"/>
              </a:solidFill>
            </a:endParaRPr>
          </a:p>
        </p:txBody>
      </p:sp>
      <p:sp>
        <p:nvSpPr>
          <p:cNvPr id="28" name="Rectangle 27"/>
          <p:cNvSpPr/>
          <p:nvPr/>
        </p:nvSpPr>
        <p:spPr>
          <a:xfrm>
            <a:off x="3150823" y="58344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2" name="Rectangle 31"/>
          <p:cNvSpPr/>
          <p:nvPr/>
        </p:nvSpPr>
        <p:spPr>
          <a:xfrm>
            <a:off x="8174636" y="1020359"/>
            <a:ext cx="2760932" cy="64169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1">
              <a:ea typeface="Roboto Light" panose="02000000000000000000" pitchFamily="2" charset="0"/>
            </a:endParaRPr>
          </a:p>
        </p:txBody>
      </p:sp>
      <p:sp>
        <p:nvSpPr>
          <p:cNvPr id="33" name="TextBox 32"/>
          <p:cNvSpPr txBox="1"/>
          <p:nvPr/>
        </p:nvSpPr>
        <p:spPr>
          <a:xfrm>
            <a:off x="3437434" y="1329618"/>
            <a:ext cx="1091010"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8267701" y="1072349"/>
            <a:ext cx="2588300" cy="461665"/>
          </a:xfrm>
          <a:prstGeom prst="rect">
            <a:avLst/>
          </a:prstGeom>
          <a:noFill/>
        </p:spPr>
        <p:txBody>
          <a:bodyPr wrap="square" rtlCol="0">
            <a:spAutoFit/>
          </a:bodyPr>
          <a:lstStyle/>
          <a:p>
            <a:pPr algn="ctr"/>
            <a:r>
              <a:rPr lang="ar-SA" sz="2400" b="1" dirty="0">
                <a:solidFill>
                  <a:schemeClr val="bg1"/>
                </a:solidFill>
                <a:latin typeface="Alexandria" charset="0"/>
                <a:cs typeface="Alexandria" charset="0"/>
              </a:rPr>
              <a:t>مراجع للاستزادة</a:t>
            </a:r>
            <a:endParaRPr lang="en-US" sz="24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pic>
        <p:nvPicPr>
          <p:cNvPr id="7" name="صورة 6" descr="صورة تحتوي على نص, رسالة, الخط, حقيبة&#10;&#10;تم إنشاء الوصف تلقائياً">
            <a:extLst>
              <a:ext uri="{FF2B5EF4-FFF2-40B4-BE49-F238E27FC236}">
                <a16:creationId xmlns:a16="http://schemas.microsoft.com/office/drawing/2014/main" id="{8877EAAF-BBBC-F224-AE09-C7BE6A53521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19637" y="4446872"/>
            <a:ext cx="1588485" cy="20887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صورة 9" descr="صورة تحتوي على نص, خط يد, الخط, فن الخط&#10;&#10;تم إنشاء الوصف تلقائياً">
            <a:extLst>
              <a:ext uri="{FF2B5EF4-FFF2-40B4-BE49-F238E27FC236}">
                <a16:creationId xmlns:a16="http://schemas.microsoft.com/office/drawing/2014/main" id="{560627D6-7FAD-4FA5-3015-58670BFBB9B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61502" y="4476397"/>
            <a:ext cx="1539500" cy="21143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صورة 11" descr="صورة تحتوي على نص, كرسي, أثاث المنزل, لقطة شاشة&#10;&#10;تم إنشاء الوصف تلقائياً">
            <a:extLst>
              <a:ext uri="{FF2B5EF4-FFF2-40B4-BE49-F238E27FC236}">
                <a16:creationId xmlns:a16="http://schemas.microsoft.com/office/drawing/2014/main" id="{67691945-2266-8C69-326F-84C2035DC53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42451" y="1845166"/>
            <a:ext cx="1539500" cy="23403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صورة 13" descr="صورة تحتوي على نص, لقطة شاشة, كتاب, إعلان&#10;&#10;تم إنشاء الوصف تلقائياً">
            <a:extLst>
              <a:ext uri="{FF2B5EF4-FFF2-40B4-BE49-F238E27FC236}">
                <a16:creationId xmlns:a16="http://schemas.microsoft.com/office/drawing/2014/main" id="{0AEB2F75-008C-47DF-312E-3059B89E4DC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631972" y="1861678"/>
            <a:ext cx="1529045" cy="23238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صورة 15" descr="صورة تحتوي على نص, خريطة&#10;&#10;تم إنشاء الوصف تلقائياً">
            <a:extLst>
              <a:ext uri="{FF2B5EF4-FFF2-40B4-BE49-F238E27FC236}">
                <a16:creationId xmlns:a16="http://schemas.microsoft.com/office/drawing/2014/main" id="{15FDAC22-CD6C-DC81-09AB-5F3325290AB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21890" y="1880729"/>
            <a:ext cx="1518276" cy="23047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صورة 17" descr="صورة تحتوي على نص, خط يد, الخط, فن الخط&#10;&#10;تم إنشاء الوصف تلقائياً">
            <a:extLst>
              <a:ext uri="{FF2B5EF4-FFF2-40B4-BE49-F238E27FC236}">
                <a16:creationId xmlns:a16="http://schemas.microsoft.com/office/drawing/2014/main" id="{44F6134B-6CBD-6410-D83A-F41D9175CB5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381988" y="1921365"/>
            <a:ext cx="1454964" cy="217057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20" name="صورة 19" descr="صورة تحتوي على نص, رسالة, لقطة شاشة, ظرف&#10;&#10;تم إنشاء الوصف تلقائياً">
            <a:extLst>
              <a:ext uri="{FF2B5EF4-FFF2-40B4-BE49-F238E27FC236}">
                <a16:creationId xmlns:a16="http://schemas.microsoft.com/office/drawing/2014/main" id="{010161F0-BB14-20D2-8E63-C28E7E9206E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640568" y="4465921"/>
            <a:ext cx="1539500" cy="20590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2" name="صورة 21" descr="صورة تحتوي على نص, لقطة شاشة, الخط, مستطيل&#10;&#10;تم إنشاء الوصف تلقائياً">
            <a:extLst>
              <a:ext uri="{FF2B5EF4-FFF2-40B4-BE49-F238E27FC236}">
                <a16:creationId xmlns:a16="http://schemas.microsoft.com/office/drawing/2014/main" id="{225B0AB1-6E13-0257-29A4-4B70D924DE2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409592" y="4385495"/>
            <a:ext cx="1465460" cy="21671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1" y="203199"/>
            <a:ext cx="2580005"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E2C2D52-E762-4E0F-98F2-2233DC1DAC9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6DB4946B-7BDC-4A42-806D-A3FE82C569E6}"/>
</file>

<file path=customXml/itemProps3.xml><?xml version="1.0" encoding="utf-8"?>
<ds:datastoreItem xmlns:ds="http://schemas.openxmlformats.org/officeDocument/2006/customXml" ds:itemID="{06DA18EB-4F4B-443C-89E0-A1816921FF7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7468</TotalTime>
  <Words>3861</Words>
  <Application>Microsoft Office PowerPoint</Application>
  <PresentationFormat>شاشة عريضة</PresentationFormat>
  <Paragraphs>265</Paragraphs>
  <Slides>43</Slides>
  <Notes>17</Notes>
  <HiddenSlides>0</HiddenSlides>
  <MMClips>0</MMClips>
  <ScaleCrop>false</ScaleCrop>
  <HeadingPairs>
    <vt:vector size="6" baseType="variant">
      <vt:variant>
        <vt:lpstr>الخطوط المستخدمة</vt:lpstr>
      </vt:variant>
      <vt:variant>
        <vt:i4>10</vt:i4>
      </vt:variant>
      <vt:variant>
        <vt:lpstr>نسق</vt:lpstr>
      </vt:variant>
      <vt:variant>
        <vt:i4>1</vt:i4>
      </vt:variant>
      <vt:variant>
        <vt:lpstr>عناوين الشرائح</vt:lpstr>
      </vt:variant>
      <vt:variant>
        <vt:i4>43</vt:i4>
      </vt:variant>
    </vt:vector>
  </HeadingPairs>
  <TitlesOfParts>
    <vt:vector size="54" baseType="lpstr">
      <vt:lpstr>Alexandria Medium</vt:lpstr>
      <vt:lpstr>Roboto Light</vt:lpstr>
      <vt:lpstr>Alexandria</vt:lpstr>
      <vt:lpstr>Symbol</vt:lpstr>
      <vt:lpstr>Calibri Light</vt:lpstr>
      <vt:lpstr>Alexandria Light</vt:lpstr>
      <vt:lpstr>Times New Roman</vt:lpstr>
      <vt:lpstr>Simplified Arabic</vt:lpstr>
      <vt:lpstr>Calibri</vt:lpstr>
      <vt:lpstr>Arial</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سلطان فهد</cp:lastModifiedBy>
  <cp:revision>356</cp:revision>
  <dcterms:created xsi:type="dcterms:W3CDTF">2023-04-29T09:08:00Z</dcterms:created>
  <dcterms:modified xsi:type="dcterms:W3CDTF">2026-02-03T09:42:46Z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