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520" r:id="rId4"/>
    <p:sldId id="534" r:id="rId5"/>
    <p:sldId id="535" r:id="rId6"/>
    <p:sldId id="536" r:id="rId7"/>
    <p:sldId id="537" r:id="rId8"/>
    <p:sldId id="538" r:id="rId9"/>
    <p:sldId id="546" r:id="rId10"/>
    <p:sldId id="539" r:id="rId11"/>
    <p:sldId id="540" r:id="rId12"/>
    <p:sldId id="541" r:id="rId13"/>
    <p:sldId id="256" r:id="rId14"/>
    <p:sldId id="530" r:id="rId15"/>
    <p:sldId id="531" r:id="rId16"/>
    <p:sldId id="532" r:id="rId17"/>
    <p:sldId id="533" r:id="rId18"/>
    <p:sldId id="528" r:id="rId19"/>
    <p:sldId id="529" r:id="rId20"/>
    <p:sldId id="482" r:id="rId21"/>
    <p:sldId id="542" r:id="rId22"/>
    <p:sldId id="483" r:id="rId23"/>
    <p:sldId id="505" r:id="rId24"/>
    <p:sldId id="484" r:id="rId25"/>
    <p:sldId id="485" r:id="rId26"/>
    <p:sldId id="506" r:id="rId27"/>
    <p:sldId id="543" r:id="rId28"/>
    <p:sldId id="481" r:id="rId29"/>
    <p:sldId id="486" r:id="rId30"/>
    <p:sldId id="487" r:id="rId31"/>
    <p:sldId id="488" r:id="rId32"/>
    <p:sldId id="544" r:id="rId33"/>
    <p:sldId id="306" r:id="rId34"/>
    <p:sldId id="489" r:id="rId35"/>
    <p:sldId id="492" r:id="rId36"/>
    <p:sldId id="507" r:id="rId37"/>
    <p:sldId id="490" r:id="rId38"/>
    <p:sldId id="491" r:id="rId39"/>
    <p:sldId id="493" r:id="rId40"/>
    <p:sldId id="494" r:id="rId41"/>
    <p:sldId id="495" r:id="rId42"/>
    <p:sldId id="497" r:id="rId43"/>
    <p:sldId id="508" r:id="rId44"/>
    <p:sldId id="498" r:id="rId45"/>
    <p:sldId id="499" r:id="rId46"/>
    <p:sldId id="51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534"/>
            <p14:sldId id="535"/>
            <p14:sldId id="536"/>
            <p14:sldId id="537"/>
            <p14:sldId id="538"/>
            <p14:sldId id="546"/>
            <p14:sldId id="539"/>
            <p14:sldId id="540"/>
            <p14:sldId id="541"/>
            <p14:sldId id="256"/>
            <p14:sldId id="530"/>
            <p14:sldId id="531"/>
            <p14:sldId id="532"/>
            <p14:sldId id="533"/>
            <p14:sldId id="528"/>
            <p14:sldId id="529"/>
            <p14:sldId id="482"/>
            <p14:sldId id="542"/>
            <p14:sldId id="483"/>
            <p14:sldId id="505"/>
            <p14:sldId id="484"/>
            <p14:sldId id="485"/>
            <p14:sldId id="506"/>
            <p14:sldId id="543"/>
            <p14:sldId id="481"/>
            <p14:sldId id="486"/>
            <p14:sldId id="487"/>
            <p14:sldId id="488"/>
            <p14:sldId id="544"/>
            <p14:sldId id="306"/>
            <p14:sldId id="489"/>
            <p14:sldId id="492"/>
            <p14:sldId id="507"/>
            <p14:sldId id="490"/>
            <p14:sldId id="491"/>
            <p14:sldId id="493"/>
            <p14:sldId id="494"/>
            <p14:sldId id="495"/>
            <p14:sldId id="497"/>
            <p14:sldId id="508"/>
            <p14:sldId id="498"/>
            <p14:sldId id="49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48" autoAdjust="0"/>
    <p:restoredTop sz="94773" autoAdjust="0"/>
  </p:normalViewPr>
  <p:slideViewPr>
    <p:cSldViewPr snapToGrid="0">
      <p:cViewPr varScale="1">
        <p:scale>
          <a:sx n="78" d="100"/>
          <a:sy n="78" d="100"/>
        </p:scale>
        <p:origin x="71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3757C6-77A7-489D-B001-C3CF4E5E05A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3A33026-F6F4-471C-A78F-ED9249E23883}">
      <dgm:prSet phldrT="[Text]"/>
      <dgm:spPr/>
      <dgm:t>
        <a:bodyPr/>
        <a:lstStyle/>
        <a:p>
          <a:r>
            <a:rPr lang="ar-EG" b="0" i="0" dirty="0"/>
            <a:t>أ- أحكام نظام التجارة الالكترونية  </a:t>
          </a:r>
          <a:endParaRPr lang="en-US" dirty="0"/>
        </a:p>
      </dgm:t>
    </dgm:pt>
    <dgm:pt modelId="{044C7140-5BAB-4FEA-B354-ACF05FBAA6F9}" type="parTrans" cxnId="{353ADEE0-A5D2-4DD0-AD69-CD94AF6B8E7B}">
      <dgm:prSet/>
      <dgm:spPr/>
      <dgm:t>
        <a:bodyPr/>
        <a:lstStyle/>
        <a:p>
          <a:endParaRPr lang="en-US"/>
        </a:p>
      </dgm:t>
    </dgm:pt>
    <dgm:pt modelId="{BE637597-723A-42E3-9CDE-78C39FB1CEC4}" type="sibTrans" cxnId="{353ADEE0-A5D2-4DD0-AD69-CD94AF6B8E7B}">
      <dgm:prSet/>
      <dgm:spPr/>
      <dgm:t>
        <a:bodyPr/>
        <a:lstStyle/>
        <a:p>
          <a:endParaRPr lang="en-US"/>
        </a:p>
      </dgm:t>
    </dgm:pt>
    <dgm:pt modelId="{8DC86830-930D-4922-947D-4A5DE3976EBE}">
      <dgm:prSet phldrT="[Text]"/>
      <dgm:spPr/>
      <dgm:t>
        <a:bodyPr/>
        <a:lstStyle/>
        <a:p>
          <a:r>
            <a:rPr lang="ar-EG" b="0" i="0" dirty="0"/>
            <a:t>ب- بيانات المتاجر و المعاملات الالكترونية.</a:t>
          </a:r>
          <a:endParaRPr lang="en-US" dirty="0"/>
        </a:p>
      </dgm:t>
    </dgm:pt>
    <dgm:pt modelId="{264262F1-8149-4006-8B4C-611E16FC4669}" type="parTrans" cxnId="{94B7B17C-A25D-4205-B642-D6ECBC23C045}">
      <dgm:prSet/>
      <dgm:spPr/>
      <dgm:t>
        <a:bodyPr/>
        <a:lstStyle/>
        <a:p>
          <a:endParaRPr lang="en-US"/>
        </a:p>
      </dgm:t>
    </dgm:pt>
    <dgm:pt modelId="{5B3EE2EF-BCB6-494A-BC69-CE83FE72D632}" type="sibTrans" cxnId="{94B7B17C-A25D-4205-B642-D6ECBC23C045}">
      <dgm:prSet/>
      <dgm:spPr/>
      <dgm:t>
        <a:bodyPr/>
        <a:lstStyle/>
        <a:p>
          <a:endParaRPr lang="en-US"/>
        </a:p>
      </dgm:t>
    </dgm:pt>
    <dgm:pt modelId="{34A564DC-5FF6-4F80-BC0A-B83E04914EF7}">
      <dgm:prSet phldrT="[Text]"/>
      <dgm:spPr/>
      <dgm:t>
        <a:bodyPr/>
        <a:lstStyle/>
        <a:p>
          <a:r>
            <a:rPr lang="ar-EG" b="0" i="0" dirty="0"/>
            <a:t>ج- توثيق المتاجر الالكترونية و منصات الوساطة ..</a:t>
          </a:r>
          <a:endParaRPr lang="en-US" dirty="0"/>
        </a:p>
      </dgm:t>
    </dgm:pt>
    <dgm:pt modelId="{5EF2A0C7-7089-442F-88E0-9B9E048034B0}" type="parTrans" cxnId="{46207905-9BD4-43A2-8265-00A83D71704E}">
      <dgm:prSet/>
      <dgm:spPr/>
      <dgm:t>
        <a:bodyPr/>
        <a:lstStyle/>
        <a:p>
          <a:endParaRPr lang="en-US"/>
        </a:p>
      </dgm:t>
    </dgm:pt>
    <dgm:pt modelId="{5F168673-0F51-4123-A1DB-01D7585B119C}" type="sibTrans" cxnId="{46207905-9BD4-43A2-8265-00A83D71704E}">
      <dgm:prSet/>
      <dgm:spPr/>
      <dgm:t>
        <a:bodyPr/>
        <a:lstStyle/>
        <a:p>
          <a:endParaRPr lang="en-US"/>
        </a:p>
      </dgm:t>
    </dgm:pt>
    <dgm:pt modelId="{AD1D770D-2542-41B1-B1A3-547DEE155D7F}">
      <dgm:prSet phldrT="[Text]"/>
      <dgm:spPr/>
      <dgm:t>
        <a:bodyPr/>
        <a:lstStyle/>
        <a:p>
          <a:r>
            <a:rPr lang="ar-EG" b="0" i="0" dirty="0"/>
            <a:t>د- المخالفات .</a:t>
          </a:r>
          <a:endParaRPr lang="en-US" dirty="0"/>
        </a:p>
      </dgm:t>
    </dgm:pt>
    <dgm:pt modelId="{8B7FA2BD-2BCE-4B52-BC64-BE2CBE82788C}" type="parTrans" cxnId="{B2F13815-BF48-48BE-BA56-4D3AECD25B6B}">
      <dgm:prSet/>
      <dgm:spPr/>
      <dgm:t>
        <a:bodyPr/>
        <a:lstStyle/>
        <a:p>
          <a:endParaRPr lang="en-US"/>
        </a:p>
      </dgm:t>
    </dgm:pt>
    <dgm:pt modelId="{D6D650CE-004A-4D7E-A26B-A65BDADEC312}" type="sibTrans" cxnId="{B2F13815-BF48-48BE-BA56-4D3AECD25B6B}">
      <dgm:prSet/>
      <dgm:spPr/>
      <dgm:t>
        <a:bodyPr/>
        <a:lstStyle/>
        <a:p>
          <a:endParaRPr lang="en-US"/>
        </a:p>
      </dgm:t>
    </dgm:pt>
    <dgm:pt modelId="{0D4B7DDD-C4C6-4DC3-9A67-0957A2F0A938}">
      <dgm:prSet phldrT="[Text]" custT="1"/>
      <dgm:spPr/>
      <dgm:t>
        <a:bodyPr/>
        <a:lstStyle/>
        <a:p>
          <a:r>
            <a:rPr lang="ar-EG" sz="2000" b="1" dirty="0"/>
            <a:t>المتجر الالكتروني في النظام التجاري السعودي الجديد</a:t>
          </a:r>
          <a:endParaRPr lang="en-US" sz="2000" b="1" dirty="0"/>
        </a:p>
      </dgm:t>
    </dgm:pt>
    <dgm:pt modelId="{E7A39F75-E358-495F-ADEF-79D042287B18}" type="parTrans" cxnId="{9376711E-D153-446E-9140-E660B468B240}">
      <dgm:prSet/>
      <dgm:spPr/>
      <dgm:t>
        <a:bodyPr/>
        <a:lstStyle/>
        <a:p>
          <a:endParaRPr lang="en-US"/>
        </a:p>
      </dgm:t>
    </dgm:pt>
    <dgm:pt modelId="{92C8E525-7539-4590-9FEE-F1D0886A2706}" type="sibTrans" cxnId="{9376711E-D153-446E-9140-E660B468B240}">
      <dgm:prSet/>
      <dgm:spPr/>
      <dgm:t>
        <a:bodyPr/>
        <a:lstStyle/>
        <a:p>
          <a:endParaRPr lang="en-US"/>
        </a:p>
      </dgm:t>
    </dgm:pt>
    <dgm:pt modelId="{51564C74-E9F6-4605-BA2E-07B897F12194}" type="pres">
      <dgm:prSet presAssocID="{9D3757C6-77A7-489D-B001-C3CF4E5E05AA}" presName="diagram" presStyleCnt="0">
        <dgm:presLayoutVars>
          <dgm:dir/>
          <dgm:resizeHandles val="exact"/>
        </dgm:presLayoutVars>
      </dgm:prSet>
      <dgm:spPr/>
    </dgm:pt>
    <dgm:pt modelId="{5AEA2044-1689-4BC5-8A75-58BD961E2273}" type="pres">
      <dgm:prSet presAssocID="{63A33026-F6F4-471C-A78F-ED9249E23883}" presName="node" presStyleLbl="node1" presStyleIdx="0" presStyleCnt="5" custScaleX="23209" custScaleY="17190" custLinFactNeighborX="67868" custLinFactNeighborY="24254">
        <dgm:presLayoutVars>
          <dgm:bulletEnabled val="1"/>
        </dgm:presLayoutVars>
      </dgm:prSet>
      <dgm:spPr/>
    </dgm:pt>
    <dgm:pt modelId="{1D6B1980-A965-42E5-A468-3445B8057CD1}" type="pres">
      <dgm:prSet presAssocID="{BE637597-723A-42E3-9CDE-78C39FB1CEC4}" presName="sibTrans" presStyleCnt="0"/>
      <dgm:spPr/>
    </dgm:pt>
    <dgm:pt modelId="{3A609185-0251-47F1-9A81-6E73EBB747B9}" type="pres">
      <dgm:prSet presAssocID="{8DC86830-930D-4922-947D-4A5DE3976EBE}" presName="node" presStyleLbl="node1" presStyleIdx="1" presStyleCnt="5" custScaleX="21366" custScaleY="19293" custLinFactNeighborX="10014" custLinFactNeighborY="26810">
        <dgm:presLayoutVars>
          <dgm:bulletEnabled val="1"/>
        </dgm:presLayoutVars>
      </dgm:prSet>
      <dgm:spPr/>
    </dgm:pt>
    <dgm:pt modelId="{EA0D34DB-45FF-425F-8784-F00E9E963EBF}" type="pres">
      <dgm:prSet presAssocID="{5B3EE2EF-BCB6-494A-BC69-CE83FE72D632}" presName="sibTrans" presStyleCnt="0"/>
      <dgm:spPr/>
    </dgm:pt>
    <dgm:pt modelId="{18D8E1A6-2EE2-4CAB-A078-E273677B86EE}" type="pres">
      <dgm:prSet presAssocID="{34A564DC-5FF6-4F80-BC0A-B83E04914EF7}" presName="node" presStyleLbl="node1" presStyleIdx="2" presStyleCnt="5" custScaleX="19812" custScaleY="22526" custLinFactNeighborX="-44792" custLinFactNeighborY="27571">
        <dgm:presLayoutVars>
          <dgm:bulletEnabled val="1"/>
        </dgm:presLayoutVars>
      </dgm:prSet>
      <dgm:spPr/>
    </dgm:pt>
    <dgm:pt modelId="{4C378AA3-E22D-4E03-BF09-5DEBE5B78F8A}" type="pres">
      <dgm:prSet presAssocID="{5F168673-0F51-4123-A1DB-01D7585B119C}" presName="sibTrans" presStyleCnt="0"/>
      <dgm:spPr/>
    </dgm:pt>
    <dgm:pt modelId="{38F19AEA-1094-40CE-AC9C-211F190C4CBC}" type="pres">
      <dgm:prSet presAssocID="{AD1D770D-2542-41B1-B1A3-547DEE155D7F}" presName="node" presStyleLbl="node1" presStyleIdx="3" presStyleCnt="5" custScaleX="24333" custScaleY="16147" custLinFactNeighborX="27850" custLinFactNeighborY="14634">
        <dgm:presLayoutVars>
          <dgm:bulletEnabled val="1"/>
        </dgm:presLayoutVars>
      </dgm:prSet>
      <dgm:spPr/>
    </dgm:pt>
    <dgm:pt modelId="{85FF430C-40BE-43BB-8EBC-1F3F8C04C1A3}" type="pres">
      <dgm:prSet presAssocID="{D6D650CE-004A-4D7E-A26B-A65BDADEC312}" presName="sibTrans" presStyleCnt="0"/>
      <dgm:spPr/>
    </dgm:pt>
    <dgm:pt modelId="{6631A60C-6850-4A47-BE16-AED1F58489CB}" type="pres">
      <dgm:prSet presAssocID="{0D4B7DDD-C4C6-4DC3-9A67-0957A2F0A938}" presName="node" presStyleLbl="node1" presStyleIdx="4" presStyleCnt="5" custScaleX="21366" custScaleY="19293" custLinFactNeighborX="-8446" custLinFactNeighborY="-37678">
        <dgm:presLayoutVars>
          <dgm:bulletEnabled val="1"/>
        </dgm:presLayoutVars>
      </dgm:prSet>
      <dgm:spPr/>
    </dgm:pt>
  </dgm:ptLst>
  <dgm:cxnLst>
    <dgm:cxn modelId="{F4957E03-DE10-4DAF-AF6C-50E4FD2F953C}" type="presOf" srcId="{9D3757C6-77A7-489D-B001-C3CF4E5E05AA}" destId="{51564C74-E9F6-4605-BA2E-07B897F12194}" srcOrd="0" destOrd="0" presId="urn:microsoft.com/office/officeart/2005/8/layout/default"/>
    <dgm:cxn modelId="{46207905-9BD4-43A2-8265-00A83D71704E}" srcId="{9D3757C6-77A7-489D-B001-C3CF4E5E05AA}" destId="{34A564DC-5FF6-4F80-BC0A-B83E04914EF7}" srcOrd="2" destOrd="0" parTransId="{5EF2A0C7-7089-442F-88E0-9B9E048034B0}" sibTransId="{5F168673-0F51-4123-A1DB-01D7585B119C}"/>
    <dgm:cxn modelId="{B2F13815-BF48-48BE-BA56-4D3AECD25B6B}" srcId="{9D3757C6-77A7-489D-B001-C3CF4E5E05AA}" destId="{AD1D770D-2542-41B1-B1A3-547DEE155D7F}" srcOrd="3" destOrd="0" parTransId="{8B7FA2BD-2BCE-4B52-BC64-BE2CBE82788C}" sibTransId="{D6D650CE-004A-4D7E-A26B-A65BDADEC312}"/>
    <dgm:cxn modelId="{A1D7D91A-7FA9-44B4-908C-521B25CDA7F0}" type="presOf" srcId="{34A564DC-5FF6-4F80-BC0A-B83E04914EF7}" destId="{18D8E1A6-2EE2-4CAB-A078-E273677B86EE}" srcOrd="0" destOrd="0" presId="urn:microsoft.com/office/officeart/2005/8/layout/default"/>
    <dgm:cxn modelId="{9376711E-D153-446E-9140-E660B468B240}" srcId="{9D3757C6-77A7-489D-B001-C3CF4E5E05AA}" destId="{0D4B7DDD-C4C6-4DC3-9A67-0957A2F0A938}" srcOrd="4" destOrd="0" parTransId="{E7A39F75-E358-495F-ADEF-79D042287B18}" sibTransId="{92C8E525-7539-4590-9FEE-F1D0886A2706}"/>
    <dgm:cxn modelId="{B437B248-837C-41DD-ABA1-62EDF98CF0EC}" type="presOf" srcId="{0D4B7DDD-C4C6-4DC3-9A67-0957A2F0A938}" destId="{6631A60C-6850-4A47-BE16-AED1F58489CB}" srcOrd="0" destOrd="0" presId="urn:microsoft.com/office/officeart/2005/8/layout/default"/>
    <dgm:cxn modelId="{A906BA71-DFAA-42CD-AE56-C61FABA903D7}" type="presOf" srcId="{AD1D770D-2542-41B1-B1A3-547DEE155D7F}" destId="{38F19AEA-1094-40CE-AC9C-211F190C4CBC}" srcOrd="0" destOrd="0" presId="urn:microsoft.com/office/officeart/2005/8/layout/default"/>
    <dgm:cxn modelId="{94B7B17C-A25D-4205-B642-D6ECBC23C045}" srcId="{9D3757C6-77A7-489D-B001-C3CF4E5E05AA}" destId="{8DC86830-930D-4922-947D-4A5DE3976EBE}" srcOrd="1" destOrd="0" parTransId="{264262F1-8149-4006-8B4C-611E16FC4669}" sibTransId="{5B3EE2EF-BCB6-494A-BC69-CE83FE72D632}"/>
    <dgm:cxn modelId="{4E61BDDD-B46F-4146-AE29-14EC82530B6C}" type="presOf" srcId="{63A33026-F6F4-471C-A78F-ED9249E23883}" destId="{5AEA2044-1689-4BC5-8A75-58BD961E2273}" srcOrd="0" destOrd="0" presId="urn:microsoft.com/office/officeart/2005/8/layout/default"/>
    <dgm:cxn modelId="{353ADEE0-A5D2-4DD0-AD69-CD94AF6B8E7B}" srcId="{9D3757C6-77A7-489D-B001-C3CF4E5E05AA}" destId="{63A33026-F6F4-471C-A78F-ED9249E23883}" srcOrd="0" destOrd="0" parTransId="{044C7140-5BAB-4FEA-B354-ACF05FBAA6F9}" sibTransId="{BE637597-723A-42E3-9CDE-78C39FB1CEC4}"/>
    <dgm:cxn modelId="{FB7ACAEF-C683-41DC-8C2E-A4BE0A88A534}" type="presOf" srcId="{8DC86830-930D-4922-947D-4A5DE3976EBE}" destId="{3A609185-0251-47F1-9A81-6E73EBB747B9}" srcOrd="0" destOrd="0" presId="urn:microsoft.com/office/officeart/2005/8/layout/default"/>
    <dgm:cxn modelId="{D6CDB272-6158-4EA4-9B90-C90F17AA6EE3}" type="presParOf" srcId="{51564C74-E9F6-4605-BA2E-07B897F12194}" destId="{5AEA2044-1689-4BC5-8A75-58BD961E2273}" srcOrd="0" destOrd="0" presId="urn:microsoft.com/office/officeart/2005/8/layout/default"/>
    <dgm:cxn modelId="{10A335D1-07B5-487F-BD3D-7E2314F48A2E}" type="presParOf" srcId="{51564C74-E9F6-4605-BA2E-07B897F12194}" destId="{1D6B1980-A965-42E5-A468-3445B8057CD1}" srcOrd="1" destOrd="0" presId="urn:microsoft.com/office/officeart/2005/8/layout/default"/>
    <dgm:cxn modelId="{7F43045D-B0C3-4FD2-BC1E-32C684CBA06C}" type="presParOf" srcId="{51564C74-E9F6-4605-BA2E-07B897F12194}" destId="{3A609185-0251-47F1-9A81-6E73EBB747B9}" srcOrd="2" destOrd="0" presId="urn:microsoft.com/office/officeart/2005/8/layout/default"/>
    <dgm:cxn modelId="{70EF194C-4C00-4846-BA7B-7F00657ABC4C}" type="presParOf" srcId="{51564C74-E9F6-4605-BA2E-07B897F12194}" destId="{EA0D34DB-45FF-425F-8784-F00E9E963EBF}" srcOrd="3" destOrd="0" presId="urn:microsoft.com/office/officeart/2005/8/layout/default"/>
    <dgm:cxn modelId="{802612F9-9417-4E38-B36A-04CC1310D416}" type="presParOf" srcId="{51564C74-E9F6-4605-BA2E-07B897F12194}" destId="{18D8E1A6-2EE2-4CAB-A078-E273677B86EE}" srcOrd="4" destOrd="0" presId="urn:microsoft.com/office/officeart/2005/8/layout/default"/>
    <dgm:cxn modelId="{5EF4FB23-7930-4F46-A68F-F49DDE13BECC}" type="presParOf" srcId="{51564C74-E9F6-4605-BA2E-07B897F12194}" destId="{4C378AA3-E22D-4E03-BF09-5DEBE5B78F8A}" srcOrd="5" destOrd="0" presId="urn:microsoft.com/office/officeart/2005/8/layout/default"/>
    <dgm:cxn modelId="{A3A51A73-AABF-4D1E-BF78-DC62F01C7E07}" type="presParOf" srcId="{51564C74-E9F6-4605-BA2E-07B897F12194}" destId="{38F19AEA-1094-40CE-AC9C-211F190C4CBC}" srcOrd="6" destOrd="0" presId="urn:microsoft.com/office/officeart/2005/8/layout/default"/>
    <dgm:cxn modelId="{7242FEBC-136A-4869-9AEA-F969BF0BCC08}" type="presParOf" srcId="{51564C74-E9F6-4605-BA2E-07B897F12194}" destId="{85FF430C-40BE-43BB-8EBC-1F3F8C04C1A3}" srcOrd="7" destOrd="0" presId="urn:microsoft.com/office/officeart/2005/8/layout/default"/>
    <dgm:cxn modelId="{34D26363-1FA1-47F6-B680-D01C1A928C91}" type="presParOf" srcId="{51564C74-E9F6-4605-BA2E-07B897F12194}" destId="{6631A60C-6850-4A47-BE16-AED1F58489CB}"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A2044-1689-4BC5-8A75-58BD961E2273}">
      <dsp:nvSpPr>
        <dsp:cNvPr id="0" name=""/>
        <dsp:cNvSpPr/>
      </dsp:nvSpPr>
      <dsp:spPr>
        <a:xfrm>
          <a:off x="6148785" y="2596261"/>
          <a:ext cx="1884585" cy="837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0" i="0" kern="1200" dirty="0"/>
            <a:t>أ- أحكام نظام التجارة الالكترونية  </a:t>
          </a:r>
          <a:endParaRPr lang="en-US" sz="1800" kern="1200" dirty="0"/>
        </a:p>
      </dsp:txBody>
      <dsp:txXfrm>
        <a:off x="6148785" y="2596261"/>
        <a:ext cx="1884585" cy="837503"/>
      </dsp:txXfrm>
    </dsp:sp>
    <dsp:sp modelId="{3A609185-0251-47F1-9A81-6E73EBB747B9}">
      <dsp:nvSpPr>
        <dsp:cNvPr id="0" name=""/>
        <dsp:cNvSpPr/>
      </dsp:nvSpPr>
      <dsp:spPr>
        <a:xfrm>
          <a:off x="4147596" y="2669561"/>
          <a:ext cx="1734932" cy="9399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0" i="0" kern="1200" dirty="0"/>
            <a:t>ب- بيانات المتاجر و المعاملات الالكترونية.</a:t>
          </a:r>
          <a:endParaRPr lang="en-US" sz="1800" kern="1200" dirty="0"/>
        </a:p>
      </dsp:txBody>
      <dsp:txXfrm>
        <a:off x="4147596" y="2669561"/>
        <a:ext cx="1734932" cy="939962"/>
      </dsp:txXfrm>
    </dsp:sp>
    <dsp:sp modelId="{18D8E1A6-2EE2-4CAB-A078-E273677B86EE}">
      <dsp:nvSpPr>
        <dsp:cNvPr id="0" name=""/>
        <dsp:cNvSpPr/>
      </dsp:nvSpPr>
      <dsp:spPr>
        <a:xfrm>
          <a:off x="2244253" y="2627881"/>
          <a:ext cx="1608746" cy="10974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0" i="0" kern="1200" dirty="0"/>
            <a:t>ج- توثيق المتاجر الالكترونية و منصات الوساطة ..</a:t>
          </a:r>
          <a:endParaRPr lang="en-US" sz="1800" kern="1200" dirty="0"/>
        </a:p>
      </dsp:txBody>
      <dsp:txXfrm>
        <a:off x="2244253" y="2627881"/>
        <a:ext cx="1608746" cy="1097475"/>
      </dsp:txXfrm>
    </dsp:sp>
    <dsp:sp modelId="{38F19AEA-1094-40CE-AC9C-211F190C4CBC}">
      <dsp:nvSpPr>
        <dsp:cNvPr id="0" name=""/>
        <dsp:cNvSpPr/>
      </dsp:nvSpPr>
      <dsp:spPr>
        <a:xfrm>
          <a:off x="4064040" y="3983704"/>
          <a:ext cx="1975854" cy="7866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0" i="0" kern="1200" dirty="0"/>
            <a:t>د- المخالفات .</a:t>
          </a:r>
          <a:endParaRPr lang="en-US" sz="1800" kern="1200" dirty="0"/>
        </a:p>
      </dsp:txBody>
      <dsp:txXfrm>
        <a:off x="4064040" y="3983704"/>
        <a:ext cx="1975854" cy="786687"/>
      </dsp:txXfrm>
    </dsp:sp>
    <dsp:sp modelId="{6631A60C-6850-4A47-BE16-AED1F58489CB}">
      <dsp:nvSpPr>
        <dsp:cNvPr id="0" name=""/>
        <dsp:cNvSpPr/>
      </dsp:nvSpPr>
      <dsp:spPr>
        <a:xfrm>
          <a:off x="3904643" y="1358406"/>
          <a:ext cx="1734932" cy="9399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المتجر الالكتروني في النظام التجاري السعودي الجديد</a:t>
          </a:r>
          <a:endParaRPr lang="en-US" sz="2000" b="1" kern="1200" dirty="0"/>
        </a:p>
      </dsp:txBody>
      <dsp:txXfrm>
        <a:off x="3904643" y="1358406"/>
        <a:ext cx="1734932" cy="9399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00391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2.jpeg"/><Relationship Id="rId5" Type="http://schemas.openxmlformats.org/officeDocument/2006/relationships/image" Target="../media/image9.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jpeg"/><Relationship Id="rId7" Type="http://schemas.openxmlformats.org/officeDocument/2006/relationships/diagramColors" Target="../diagrams/colors1.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8.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Eighth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الثامنة </a:t>
            </a:r>
          </a:p>
          <a:p>
            <a:pPr algn="ctr"/>
            <a:r>
              <a:rPr lang="ar-EG" sz="2800" b="1" dirty="0">
                <a:solidFill>
                  <a:srgbClr val="00B0F0"/>
                </a:solidFill>
                <a:latin typeface="Times New Roman" panose="02020603050405020304" pitchFamily="18" charset="0"/>
                <a:cs typeface="Times New Roman" panose="02020603050405020304" pitchFamily="18" charset="0"/>
              </a:rPr>
              <a:t>المتجر الالكتروني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08</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651880"/>
          </a:xfrm>
          <a:prstGeom prst="rect">
            <a:avLst/>
          </a:prstGeom>
          <a:noFill/>
        </p:spPr>
        <p:txBody>
          <a:bodyPr wrap="square">
            <a:spAutoFit/>
          </a:bodyPr>
          <a:lstStyle/>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1-تعريف المحل التجاري و طبيعته القانونية </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2- تعريف المتجر الالكتروني</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3- المتجر الالكتروني في النظام التجاري السعودي الجديد. </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a:t>
            </a:r>
          </a:p>
          <a:p>
            <a:pPr algn="r">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C1AFDA-4BCD-E952-8C20-4967AAFC117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A35383C8-1ADF-C3BD-21FB-434EE67AFB1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03FF32AD-6E9E-1626-1253-CB5F947AE2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AE2E213-3CA4-89F9-4EED-579210C50812}"/>
              </a:ext>
            </a:extLst>
          </p:cNvPr>
          <p:cNvSpPr txBox="1"/>
          <p:nvPr/>
        </p:nvSpPr>
        <p:spPr>
          <a:xfrm>
            <a:off x="4596074" y="1727069"/>
            <a:ext cx="6397138" cy="4031873"/>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تعريف المحل التجاري:</a:t>
            </a:r>
          </a:p>
          <a:p>
            <a:pPr algn="justLow" rtl="1"/>
            <a:r>
              <a:rPr lang="ar-EG" sz="2000" b="1" dirty="0">
                <a:solidFill>
                  <a:srgbClr val="2D3956"/>
                </a:solidFill>
                <a:latin typeface="Times New Roman" panose="02020603050405020304" pitchFamily="18" charset="0"/>
                <a:cs typeface="Times New Roman" panose="02020603050405020304" pitchFamily="18" charset="0"/>
              </a:rPr>
              <a:t>اصطلاح المحل التجاري لا يعني كما قد يتبادر إلـى الـذهن المكان الذي يمارس فيه التاجر أعماله التجاريـة أو البـضائع الموجـودة بداخل المحل أو الأثاث الكائن فيه ، بل يقصد به فكرة معنوية تنطوي تحتها مجموعة الأموال المخصصة لغرض الاستغلال ، وهذه الأموال لا تكـون إلامنقولة ، معنوية كانت أو مادية ، وهي مستقلة استقلالاً تاماً عن مفـرداتهذه الأموال . ومن ثم يمكن تعريف المحل التجاري بأنه مـال منقـول مـعنـوى يتضمن مجموعة أموال منقولة ومخصص لاستغلال تجارة أو صناعة معينـة . وقد يسمى بالمتجر أو المصنع تبعاً لنوع النشاط الذي يزاوله الشخص.</a:t>
            </a:r>
          </a:p>
          <a:p>
            <a:pPr algn="justLow" rtl="1"/>
            <a:r>
              <a:rPr lang="ar-EG" sz="2000" b="1" dirty="0">
                <a:solidFill>
                  <a:srgbClr val="2D3956"/>
                </a:solidFill>
                <a:latin typeface="Times New Roman" panose="02020603050405020304" pitchFamily="18" charset="0"/>
                <a:cs typeface="Times New Roman" panose="02020603050405020304" pitchFamily="18" charset="0"/>
              </a:rPr>
              <a:t> ويعرفه بعض الفقه بأنه مجموعة من الأموال المنقولة مادية ومعنوية تألفت معا ًورتبت بقصد استغلال تجاري والحصول على العملاء.</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97D56B6-7803-A19A-DFD7-9DFD36D8F9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7" name="Rectangle 6">
            <a:extLst>
              <a:ext uri="{FF2B5EF4-FFF2-40B4-BE49-F238E27FC236}">
                <a16:creationId xmlns:a16="http://schemas.microsoft.com/office/drawing/2014/main" id="{F5E55293-672E-FE83-A997-BD5624810219}"/>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06311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B455B-3262-A220-FAA8-A3747712B62C}"/>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E67D6AB9-3152-B8F1-B132-3C1D799198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E58A00C8-57DA-92D9-985E-440128C9AA8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28CFE39-BA3D-5AAB-EE37-BF0172739940}"/>
              </a:ext>
            </a:extLst>
          </p:cNvPr>
          <p:cNvSpPr txBox="1"/>
          <p:nvPr/>
        </p:nvSpPr>
        <p:spPr>
          <a:xfrm>
            <a:off x="4596074" y="1726938"/>
            <a:ext cx="6573612"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والمحل التجاري وإن كان يشمل عناصر مادية كالسلع والمهمات ،وعناصر معنوية كالعنوان والاسم التجاري والحق في الإيجـار والاتـصالبالعملاء والسمعة التجارية وحقوق الملكية الصناعية والأدبية، إلا أن لـه قيمة اقتصادية منفصلة تختلف عن القيمة الذاتية لكل من هذه العناصر على حدة. فالمحل التجاري يمثل هذه العناصر مجتمعة منظـوراً إليهـا كـوحـدة معنوية مستقلة بقواعدها وأحكامها الخاصة . ويترتب على ذلـك أنـه إذاجميع هذه العناصر كل على حدة فلا وجود لفكرة المحل التجـاري سواء من الناحية القانونية أو الفعلية ، فإتحاد هذه العناصر المختلفة معـاً هو الصفة المميزة والرئيسية لفكرة المحل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وجدير بالذكر أن فكرة اعتبار المحل التجاري مالاً معنوياً مستقلاًعن العناصر التي يتكون منها ، فكرة حديثة لم تـستقر تشريعياً إلا في غضون القرن العشرين ، وذلك عندما ازدادت أهمية العناصـر المعنويـة كالعنوان والاسم التجاري وبـراءات الاختراع والتـصميمات والنمـاذج الصناعية والحقوق الأدبية. </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7664C8E-28CC-9F13-05AC-3DBC3EC8FF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7" name="Rectangle 6">
            <a:extLst>
              <a:ext uri="{FF2B5EF4-FFF2-40B4-BE49-F238E27FC236}">
                <a16:creationId xmlns:a16="http://schemas.microsoft.com/office/drawing/2014/main" id="{423F0047-52C0-91BD-7045-559562B60E0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459120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CC6F9A-CAC1-D5CD-C156-2BB9A408092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4B4ACC75-2238-52E0-2AE9-AC4E880473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89FAAF63-54EB-FB53-A69F-1C0FE6DD6B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6E2423B3-D357-A048-4E33-B3FB5C635BD4}"/>
              </a:ext>
            </a:extLst>
          </p:cNvPr>
          <p:cNvSpPr txBox="1"/>
          <p:nvPr/>
        </p:nvSpPr>
        <p:spPr>
          <a:xfrm>
            <a:off x="4596074" y="1727069"/>
            <a:ext cx="6397138" cy="347787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إذ قبل ظهور أهمية هذه العناصـر المعنويـة كانت النظرة إلى المحل التجاري نظرة مادية تقتصر على المقومات المادية التي يتألف منها المحل التجاري وأهمها البضائع والآلات والمهمات . وليس معنى ذلك أن فكرة المتجر المعنوية لم تبرز إلا بظهور التشريعات المنظمة للمحل التجاري ، إذ كانت معروفة لدى أصحاب المحال التجارية قبل ذلـك حينما اضطروا إلى الاقتراض بضمان المحل التجاري مع عدم التخلى عـن حيازته إلى الدائن المرتهن حتى لا تتوقف تجارتهم الأمر الـذي يخـضعه لقواعد شبيهة برهن العقار رغم أنه مال منقول . كما عرفت فكرة المحـل التجاري أيضاً عند قيام أصحاب المحال التجارية ببيع المحل حيـث ظهـربوضوح أثر عنصر الاتصال بالعملاء عند تقدير الثمن.</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6E6C19D-5831-7408-99E5-16C33C93C8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7" name="Rectangle 6">
            <a:extLst>
              <a:ext uri="{FF2B5EF4-FFF2-40B4-BE49-F238E27FC236}">
                <a16:creationId xmlns:a16="http://schemas.microsoft.com/office/drawing/2014/main" id="{729E902A-65FF-133F-D328-D0AA84C0D52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3309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2CED910-2CE0-316D-F1E3-75FB3306BA8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7698F50-A6E6-85B4-C1BC-A75D74491D83}"/>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99FF46C-F056-2A13-FB6B-1A6E405ECE2F}"/>
              </a:ext>
            </a:extLst>
          </p:cNvPr>
          <p:cNvSpPr txBox="1"/>
          <p:nvPr/>
        </p:nvSpPr>
        <p:spPr>
          <a:xfrm>
            <a:off x="3944202" y="1609639"/>
            <a:ext cx="6461039" cy="378565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الطبيعة القانوني للمحل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 اختلف الفقه في التكييف القانوني للمحل التجـاري ، وعلـة هذا الخلاف هو ما يتميز به من أحكام ، فهو أولا كمجموعة من الأمـوال تحكمه قواعد خاصة به باعتباره مالا منقولا معنويا ، تختلف اختلافا بينـاعن تلك التي تخضع لها العناصر المكونة له . وهو ثانيـا يـشتمل علـى عناصر مادية ومعنوية لا تفقد طبيعتها لكونها ضـمن مجموعـة أمـوال التاجر، فيجوز التصرف في بعض هذه العناصر كل على حدة دون أن يعتبرهذا تصرفا في المحل التجاري. وإذا حدث وتم التصرف في المحل التجاري بأكمله يجب اتباع الإجراءات القانونية الخاصة بانتقال كـل عنـصـر مـن العناصر الداخلة في المحل التجاري وفقا لطبيعته حتى يحتج بهذا التصرف في مواجهة الغير. </a:t>
            </a:r>
          </a:p>
          <a:p>
            <a:pPr algn="justLow" rtl="1"/>
            <a:r>
              <a:rPr lang="ar-EG" sz="2000" b="1" dirty="0">
                <a:solidFill>
                  <a:srgbClr val="2D3956"/>
                </a:solidFill>
                <a:latin typeface="Times New Roman" panose="02020603050405020304" pitchFamily="18" charset="0"/>
                <a:cs typeface="Times New Roman" panose="02020603050405020304" pitchFamily="18" charset="0"/>
              </a:rPr>
              <a:t> لذلك انقسم الفقهاء في تكييف الطبيعة القانونية للمحل التجاري إلى ثلاث مذاهب سوف نشير إليها.</a:t>
            </a:r>
          </a:p>
        </p:txBody>
      </p:sp>
      <p:pic>
        <p:nvPicPr>
          <p:cNvPr id="5" name="Picture 4">
            <a:extLst>
              <a:ext uri="{FF2B5EF4-FFF2-40B4-BE49-F238E27FC236}">
                <a16:creationId xmlns:a16="http://schemas.microsoft.com/office/drawing/2014/main" id="{06A2F588-09EE-91BC-CE55-E6A3688D28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5A12C8D-6EAE-8EAB-5B85-48D6B58915C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FF593BDA-5851-AE2B-3BD3-8CED2712C0B7}"/>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4682DE7-5370-44ED-CCAC-C94656178D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ECED5639-EDB2-A0BE-A25F-3CE8BC6AD700}"/>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77322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6489720-BE3E-9D28-07D9-E343AD84BDF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2D51430-BCAB-F024-1F10-3B81957EDE17}"/>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8A41FAD-F74D-D8D4-AA4E-3E1D1D7E6C75}"/>
              </a:ext>
            </a:extLst>
          </p:cNvPr>
          <p:cNvSpPr txBox="1"/>
          <p:nvPr/>
        </p:nvSpPr>
        <p:spPr>
          <a:xfrm>
            <a:off x="3944202" y="1609639"/>
            <a:ext cx="6461039" cy="2862322"/>
          </a:xfrm>
          <a:prstGeom prst="rect">
            <a:avLst/>
          </a:prstGeom>
          <a:noFill/>
        </p:spPr>
        <p:txBody>
          <a:bodyPr wrap="square" rtlCol="0">
            <a:spAutoFit/>
          </a:bodyPr>
          <a:lstStyle/>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أولا : نظرية الذمة المالية المستقلة ( المجموع القانوني) :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فحوى نظرية الذمة المالية المستقلة للمتجر تكمـن فـي اعتبار المحل التجارى ذمة مالية مستقلة عن ذمة التاجر ، لهـا حقوقهـا وعليها التزاماتها المتعلقة بالمتجر والمستقلة عن بقية حقوق والتزامـات التاجر . ومقتضى الأخذ بهذه النظرية أن الدائن بدين شخصي للمدين ، ولاعلاقة له بالمحل التجاري (كدين الطبيب) لا يستطيع التنفيذ به على المحل ،ومن ثم ينفرد دائنو المحل بالتنفيذ عليه دون مزاحمة الـدائنين الآخـرين للتاجر ، فيصبح بذلك المتجر وحدة قانونية مستقلة عن شخص التاجر .</a:t>
            </a:r>
          </a:p>
        </p:txBody>
      </p:sp>
      <p:pic>
        <p:nvPicPr>
          <p:cNvPr id="5" name="Picture 4">
            <a:extLst>
              <a:ext uri="{FF2B5EF4-FFF2-40B4-BE49-F238E27FC236}">
                <a16:creationId xmlns:a16="http://schemas.microsoft.com/office/drawing/2014/main" id="{61F1F679-83A6-77C9-5ED1-43040CC9914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4BAAD9A-C5CE-A018-3E6F-64374ACF479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43D707D-B708-C95D-982C-CA0FD8F42E3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33D9822-41BD-1566-2E5D-62A6BB949E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2E4952ED-F392-BF6D-A4CE-B5D744854CF3}"/>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18579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orded Sound">
            <a:hlinkClick r:id="" action="ppaction://media"/>
            <a:extLst>
              <a:ext uri="{FF2B5EF4-FFF2-40B4-BE49-F238E27FC236}">
                <a16:creationId xmlns:a16="http://schemas.microsoft.com/office/drawing/2014/main" id="{7ADA5457-872C-BF0A-D005-551FA3997A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783861" y="2939179"/>
            <a:ext cx="487363" cy="487363"/>
          </a:xfrm>
          <a:prstGeom prst="rect">
            <a:avLst/>
          </a:prstGeom>
        </p:spPr>
      </p:pic>
      <p:sp>
        <p:nvSpPr>
          <p:cNvPr id="5" name="Rectangle: Rounded Corners 22">
            <a:extLst>
              <a:ext uri="{FF2B5EF4-FFF2-40B4-BE49-F238E27FC236}">
                <a16:creationId xmlns:a16="http://schemas.microsoft.com/office/drawing/2014/main" id="{63EC616C-2365-D84F-3561-F04A72C42AA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55A9417-FD43-932D-AD1C-DCF8D04271A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C4306114-CD80-422A-22AE-F3CD2E7D2611}"/>
              </a:ext>
            </a:extLst>
          </p:cNvPr>
          <p:cNvSpPr txBox="1"/>
          <p:nvPr/>
        </p:nvSpPr>
        <p:spPr>
          <a:xfrm>
            <a:off x="3944202" y="1545191"/>
            <a:ext cx="6582610" cy="440120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ولا محل للأخذ بهذه النظرية في القانون المصرى (وكذلك الفرنسي)الذي يقوم أساسا على مبدأ وحدة الذمة المالية ، بمعنـى أن الشخص لايكون لـه سوى ذمة مالية واحدة، ولذلك لا يستقل دائنو المحـل بـالحجزعليه، بل يزاحمهم في هذا المجال غيرهم من دائني التاجر وتصبح جميـع أموال التاجر المدين (بما فيها محله التجاري) ضامنة للوفاء بجميع ديونـه سواء كانت متصلة بنشاطه التجاري أو المنفصلة عنه.</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كان التشريع المصرى (وكذلك الفرنسي) يسمح بنقل الحقوق والديون المتعلقة بالمتجر إلى المشتري عند الاتفاق ، إلا أن ذلـك لا يغيـرمن الأساس القانوني لهذا النظام ، وهو مبدأ وحدة الذمة المالية للشخص ،والذي على أساسه لا يعتبر المتجر وحدة مستقلة بديونه وحقوقه منفصلة عن ذمة صاحبه . فهذه الحقوق والديون عندما تنتقل إلى المشترى تـشغلذمته المالية دون أن تدخل ضمن عناصر المتجر . فالديون التجارية وفقـالهذه النظم هي ديون التاجر وليست ديون المتجر . فـدائن هـذه الـديون يستطيع التنفيذ على أموال التاجر الخاصة أسوة بتلك المتعلقة بالمتجر شأنه في ذلك شأن الدائن بدین مدنی .</a:t>
            </a:r>
          </a:p>
        </p:txBody>
      </p:sp>
      <p:pic>
        <p:nvPicPr>
          <p:cNvPr id="8" name="Picture 7">
            <a:extLst>
              <a:ext uri="{FF2B5EF4-FFF2-40B4-BE49-F238E27FC236}">
                <a16:creationId xmlns:a16="http://schemas.microsoft.com/office/drawing/2014/main" id="{49725462-61CF-F3D2-8861-D0199F32122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9427970-756F-5CC9-937D-7355E34DB71A}"/>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8C3369F8-8452-FEDB-6807-BD919D2C20A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428032C-DBFA-4095-2AD1-2C099D6990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2" name="Rectangle 11">
            <a:extLst>
              <a:ext uri="{FF2B5EF4-FFF2-40B4-BE49-F238E27FC236}">
                <a16:creationId xmlns:a16="http://schemas.microsoft.com/office/drawing/2014/main" id="{861D51CE-F45F-A85C-AB25-71F10B106AE3}"/>
              </a:ext>
            </a:extLst>
          </p:cNvPr>
          <p:cNvSpPr/>
          <p:nvPr/>
        </p:nvSpPr>
        <p:spPr>
          <a:xfrm>
            <a:off x="2469145" y="9380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8155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0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5228B24-E16C-61C1-0F61-5BABB0B988B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8E0ECF0C-E7E3-4693-6CA9-2165A39D4A3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901D2EE-1958-18D3-2370-397CBC153AA8}"/>
              </a:ext>
            </a:extLst>
          </p:cNvPr>
          <p:cNvSpPr txBox="1"/>
          <p:nvPr/>
        </p:nvSpPr>
        <p:spPr>
          <a:xfrm>
            <a:off x="3944202" y="1609639"/>
            <a:ext cx="6461039" cy="2554545"/>
          </a:xfrm>
          <a:prstGeom prst="rect">
            <a:avLst/>
          </a:prstGeom>
          <a:noFill/>
        </p:spPr>
        <p:txBody>
          <a:bodyPr wrap="square" rtlCol="0">
            <a:spAutoFit/>
          </a:bodyPr>
          <a:lstStyle/>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أما في ألمانيا </a:t>
            </a:r>
            <a:r>
              <a:rPr lang="ar-EG" sz="2000" b="1" dirty="0">
                <a:solidFill>
                  <a:srgbClr val="2D3956"/>
                </a:solidFill>
                <a:latin typeface="Times New Roman" panose="02020603050405020304" pitchFamily="18" charset="0"/>
                <a:cs typeface="Times New Roman" panose="02020603050405020304" pitchFamily="18" charset="0"/>
              </a:rPr>
              <a:t>فالفقه يكاد يكون مستقرا على أن المحل التجـاري في حقيقته مجموع قانوني وبالتالي لـه ذمة مالية مستقلة . ولكن الخلاف في الفقه يبدو واضحا في تكييف هذه الذمة المالية المستقلة . فالبعض يرى أن المحل التجاري شخص معنوى طالما أن لـه ذمة مالية مستقلة حتـى تستقر فيه . ويرى البعض الآخر أن الاعتراف للمحل التجاري بذمة ماليـة مستقلة لا يعني بالضرورة وجود شخصية اعتبارية مستقلة عـن شـخصمستغله وإنما هي ذمة مالية مخصصة لهذا المتجر داخـل الذمـة العامـة لمستغله أو مالكه.</a:t>
            </a:r>
          </a:p>
        </p:txBody>
      </p:sp>
      <p:pic>
        <p:nvPicPr>
          <p:cNvPr id="5" name="Picture 4">
            <a:extLst>
              <a:ext uri="{FF2B5EF4-FFF2-40B4-BE49-F238E27FC236}">
                <a16:creationId xmlns:a16="http://schemas.microsoft.com/office/drawing/2014/main" id="{F97460B2-0196-BE8C-E349-63573E099D9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BD031A-6368-9837-69C0-1B400EA740F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B6C15B9-E8A0-2ED1-4704-FD4AC80D3C8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C27516F-B0CE-0DD2-E186-46B874D1FE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4822AE90-AD13-B540-B9A5-6B479506A585}"/>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85057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1FCDFDFD-1149-2F85-18D7-DC34D09545F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67B6B020-BABD-72F1-5AD1-4A67B67E0179}"/>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C3CDB99-0AC8-9799-3434-CEF3BE5D5177}"/>
              </a:ext>
            </a:extLst>
          </p:cNvPr>
          <p:cNvSpPr txBox="1"/>
          <p:nvPr/>
        </p:nvSpPr>
        <p:spPr>
          <a:xfrm>
            <a:off x="3944202" y="1609639"/>
            <a:ext cx="6461039"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 نظرية المجموع الواقعي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يرى أنصار هذه النظرية أن المحل التجـاري لـيس وحـدة قانونية مستقلة بديونه وحقوقه ، وإنما هو عدة عناصر فعلية أو واقعية ،اى ان عدة عناصر اجتمعت معا بقصد مباشرة استغلال تجـارى دون أن يترتب على ذلك ذمة مالية مستقلة عن ذمة مالكه أو وجود كيان قـانونی مستقل . وبالتالي لا يترتب على التنازل عن المحل التجاري التنـازل عـن الحقوق والالتزامات الشخصية المتعلقة بالمتجر ونـشاطه التجـارى إلا إذا اتفق على ذلك صراحة .ويذكر أنصار هذا الرأي أن الذي يترتب على هـذه الوحدة الفعلية لعناصر المتجر هو وجود مال منقـول ذو طبيعـة خاصـة مستقلة عن طبيعة عناصره المكونة له .</a:t>
            </a:r>
          </a:p>
          <a:p>
            <a:pPr algn="justLow" rtl="1"/>
            <a:r>
              <a:rPr lang="ar-EG" sz="2000" b="1" dirty="0">
                <a:solidFill>
                  <a:srgbClr val="2D3956"/>
                </a:solidFill>
                <a:latin typeface="Times New Roman" panose="02020603050405020304" pitchFamily="18" charset="0"/>
                <a:cs typeface="Times New Roman" panose="02020603050405020304" pitchFamily="18" charset="0"/>
              </a:rPr>
              <a:t>بيد أنه يؤخذ على هذه النظرية أن اصطلاح المجموع الواقعي ليسله مدلول قانوني ، فالمجموع إما أن يكون قانونا وأما لا يوجد ، كما أنها لاتفسر لنا على أساس من القانون ، إذا كان للشخص ذمة مالية مستقلة عن المتجر ، أو ذمة مالية واحدة شاملة المتجر. </a:t>
            </a:r>
          </a:p>
        </p:txBody>
      </p:sp>
      <p:pic>
        <p:nvPicPr>
          <p:cNvPr id="5" name="Picture 4">
            <a:extLst>
              <a:ext uri="{FF2B5EF4-FFF2-40B4-BE49-F238E27FC236}">
                <a16:creationId xmlns:a16="http://schemas.microsoft.com/office/drawing/2014/main" id="{8C57D593-626A-999F-177C-16E04D34E75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38EC20D6-103B-2850-750F-DD593F5F08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A4373BC-BE52-33A2-7F76-BDBBAE00FAC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44B37E6-E915-4FF3-0C4B-2A22CB812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A9BFC5D3-9C27-CFE2-C277-183CBAB1F9DA}"/>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3542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05A3888-70B7-EC02-63B1-8FB7B301AB5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196879A4-A56C-7C4A-584D-9EC916E72682}"/>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39957A4-3749-3173-E8C0-F7DEDC3DBE25}"/>
              </a:ext>
            </a:extLst>
          </p:cNvPr>
          <p:cNvSpPr txBox="1"/>
          <p:nvPr/>
        </p:nvSpPr>
        <p:spPr>
          <a:xfrm>
            <a:off x="3944202" y="1609639"/>
            <a:ext cx="6461039"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ورغم ذلك تأخذ كثير من أحكام المحاكم الفرنسية بفكرة المجمـوع</a:t>
            </a:r>
          </a:p>
          <a:p>
            <a:pPr algn="justLow" rtl="1"/>
            <a:r>
              <a:rPr lang="ar-EG" sz="2000" b="1" dirty="0">
                <a:solidFill>
                  <a:srgbClr val="2D3956"/>
                </a:solidFill>
                <a:latin typeface="Times New Roman" panose="02020603050405020304" pitchFamily="18" charset="0"/>
                <a:cs typeface="Times New Roman" panose="02020603050405020304" pitchFamily="18" charset="0"/>
              </a:rPr>
              <a:t>بالنسبة لعناصر المحل التجاري.على أن هذه الأحكام لم تصل إلى إعفاءچالتاجر شخصيا من التزاماته عن ديون المتجر واعتبار هذا الأخير مـستقلا بديونه وحقوقه عن ذمة التاجر </a:t>
            </a:r>
            <a:r>
              <a:rPr lang="ar-EG" sz="2000" b="1" dirty="0">
                <a:solidFill>
                  <a:schemeClr val="accent6">
                    <a:lumMod val="75000"/>
                  </a:schemeClr>
                </a:solidFill>
                <a:latin typeface="Times New Roman" panose="02020603050405020304" pitchFamily="18" charset="0"/>
                <a:cs typeface="Times New Roman" panose="02020603050405020304" pitchFamily="18" charset="0"/>
              </a:rPr>
              <a:t>.</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ثالثا : نظرية الملكية المعنوية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تقوم هذه النظرية أساسا على ضرورة التفرقة بين المحـل التجاري باعتباره وحدة مستقلة ، وبين عناصره المختلفـة الداخلـة فـي تكوينه ، وأن حق التاجر على محله ليس إلا حق ملكية معنوية يرد علـى محال تجارية ، وقد أوضحت محكمة النقض المصرية هذه الصفة البـارزة في المحل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ويضاف إلى ما سبق من خصائص ، ضـرورة أن يكـون نـشاط المتجر أو المصنع مشروعا . وبناء على ذلك لا يتصف بوصـف المحـل التجاري بيوت الدعارة أو بيوت لعب القمار بـدون تـصريح مثـل بيـع المسكرات دون ترخيص أو الاتجار في مواد ممنوعة قانونا.</a:t>
            </a:r>
          </a:p>
        </p:txBody>
      </p:sp>
      <p:pic>
        <p:nvPicPr>
          <p:cNvPr id="5" name="Picture 4">
            <a:extLst>
              <a:ext uri="{FF2B5EF4-FFF2-40B4-BE49-F238E27FC236}">
                <a16:creationId xmlns:a16="http://schemas.microsoft.com/office/drawing/2014/main" id="{AFC2B094-D892-FD63-EE1E-CB7AE76803D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BC8E683A-7B65-F524-0F07-46A70763022C}"/>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0E3A984-A04E-9575-E535-D35D636AA901}"/>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5630ADC-1A85-6E0B-40A8-D151080FD3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C220E80B-8033-40A4-0289-64209A4B6212}"/>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925002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6372" y="1622150"/>
            <a:ext cx="8912234" cy="286232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المتجر الإلكتروني مفهوم وليد في عالم افتراضي:</a:t>
            </a:r>
          </a:p>
          <a:p>
            <a:pPr algn="justLow" rtl="1"/>
            <a:r>
              <a:rPr lang="ar-EG" sz="2000" b="1" dirty="0">
                <a:solidFill>
                  <a:srgbClr val="2D3956"/>
                </a:solidFill>
                <a:latin typeface="Times New Roman" panose="02020603050405020304" pitchFamily="18" charset="0"/>
                <a:cs typeface="Times New Roman" panose="02020603050405020304" pitchFamily="18" charset="0"/>
              </a:rPr>
              <a:t>انطلاقا مما تقدم، يمكننا أن نزعم أن ظاهرة المتجر الإلكتروني في مجال معاملات التجارة الإلكترونية تفرض علينا عالما افتراضيا، له مكوناته الخاصة، تلك التي لا تتطابق مع مكونات وعناصر المتجر في الفكر القانوني السائد، سيما ما جرى على تسميته العناصر المادية للمتجر .نحن بصدد عالم افتراضي، تختزل عناصر تكوينه في عنصر وحيد، نتعامل معه من أي مكان في العالم، متجاوزين بذلك حدود المكان والزمن، هذا العنصر الوحيد هو مايسمى "اسم النطاق" </a:t>
            </a:r>
            <a:r>
              <a:rPr lang="en-US" sz="2000" b="1" dirty="0">
                <a:solidFill>
                  <a:srgbClr val="2D3956"/>
                </a:solidFill>
                <a:latin typeface="Times New Roman" panose="02020603050405020304" pitchFamily="18" charset="0"/>
                <a:cs typeface="Times New Roman" panose="02020603050405020304" pitchFamily="18" charset="0"/>
              </a:rPr>
              <a:t>Domain name</a:t>
            </a:r>
            <a:r>
              <a:rPr lang="ar-EG" sz="2000" b="1" dirty="0">
                <a:solidFill>
                  <a:srgbClr val="2D3956"/>
                </a:solidFill>
                <a:latin typeface="Times New Roman" panose="02020603050405020304" pitchFamily="18" charset="0"/>
                <a:cs typeface="Times New Roman" panose="02020603050405020304" pitchFamily="18" charset="0"/>
              </a:rPr>
              <a:t>المتجر الإلكتروني هو بشيء من التبسيط اسم معين، له موقعه على شبكةالمعلومات العالمية، يمكن الدخول فيه، والتعامل معه، وفقا لنظم محددة سلفا.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88625BA-8355-079F-4E3D-86C665659B51}"/>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369AD200-3B84-F188-76F3-767BFEC56D5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51EA4BF-8CB3-3B11-CB04-519E27C35E24}"/>
              </a:ext>
            </a:extLst>
          </p:cNvPr>
          <p:cNvSpPr txBox="1"/>
          <p:nvPr/>
        </p:nvSpPr>
        <p:spPr>
          <a:xfrm>
            <a:off x="1496372" y="1622150"/>
            <a:ext cx="8912234" cy="4093428"/>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اسم النطاق والحماية القانونية: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اسم النطاق والملكية الفكرية مما لا شك فيه أن اسم النطاق أو الموقع الإلكتروني يشكل علامة حقيقية للارتباط بالعملاء، وكان نتيجة لهذا السبب المتعلق بأهمية اسم الموقع المالية، أن تمتناوله من الناحية القانونية _ كإشارة مميزة، يمكن أن تكون موضوعا للملكية الفكرية .مع ذلك، كانت هناك حجة في الماضي ضد هذه الفكرة الأخيرة؛ تتعلق بأنه من الضروري أن يكون هناك عقد بين الهيئة المنوط بها تخصيص وإدارة أسماء المواقع ومالكا لموقع المعين. بيد أن هذه الحجة لم تصمد في الواقع أمام ما أثير في هذا الصدد من منازعات، ولم تكن هذه الحجة مؤثرة في تقرير الحماية المرجوة؛ لأن ملكية اسم الموقع تنشأ بشغل الموقع، وليس بالعقد ولا يمكن نكران أن اسم النطاق أو الموقع الإلكتروني يستحق الحماية القانونية؛ لأن له قيمة اقتصادية، لا يمكن تجاهلها، وأحيانا تكون هي القيمة الأساسية؛حيث يعد اسم النطاق في هذا الشأن العنصر الجاذب للعملاء، وأداة إعلانية يجب تهيئتها وإعدادها بما يتناسب مع كونها مسجلة في قطاع من النشاط الاقتصادي الواعد جدا، وهو قطاع التجارة الإلكترونية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890B85E-0A4A-8201-A3A7-43B523439F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179D448E-2CB6-1470-BC4F-99DFE32CB63F}"/>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2A2A9573-6864-FC2A-3E4C-B48253424005}"/>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E0C1D5A-27D2-F621-6DC3-3A9980B41A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D241FFB6-BF38-6BCA-6F02-7A3C00BBEBB1}"/>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2082499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7E74FF5-E16C-E98F-1B00-28C5AB2F5D7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5C3B22E-64D4-84B6-01DC-68E3AA6ACC6E}"/>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AA3AA2C-3B02-03B8-1266-3905874473E5}"/>
              </a:ext>
            </a:extLst>
          </p:cNvPr>
          <p:cNvSpPr txBox="1"/>
          <p:nvPr/>
        </p:nvSpPr>
        <p:spPr>
          <a:xfrm>
            <a:off x="1496372" y="1622150"/>
            <a:ext cx="8912234" cy="440120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عدم الخلط بين اسم النطاق والعلامة التجارية أو الاسم التجاري:</a:t>
            </a:r>
          </a:p>
          <a:p>
            <a:pPr algn="justLow" rtl="1"/>
            <a:r>
              <a:rPr lang="ar-EG" sz="2000" b="1" dirty="0">
                <a:solidFill>
                  <a:srgbClr val="2D3956"/>
                </a:solidFill>
                <a:latin typeface="Times New Roman" panose="02020603050405020304" pitchFamily="18" charset="0"/>
                <a:cs typeface="Times New Roman" panose="02020603050405020304" pitchFamily="18" charset="0"/>
              </a:rPr>
              <a:t>في هذا الإطار؛ إذا كان لا يمكن تجاهل ارتباط اسم النطاق بالذمة المالية للمشروع، إلا أنه لا يجب الخلط بين اسم النطاق والعلامة التجارية أو الاسم التجاري؛فإيداع العلامة التجارية أو تسجيل الاسم التجاري يولدان حقا حصريا استثاريالصاحب العلامة أو الاسم على هذه العلامة أو ذاك الاسم، في حين أن تسجيل اسم النطاق وفقا لميثاق التسمية على شبكة الإنترنت _ لا يخول لصاحبه حق ملكية علىهذا الاسم، فميثاق التسمية ليس إلا مجموعة من القواعد الإدارية التي لا تمنح إلاحق شغل واستعمال موقع على شبكة الإنترنت تحت تسمية ما ،ولا يستلزم هذا الإجراء التثبت من وجود حقوق سابقة لصاحب الاسم على الاسم المختار ، فمازال هناك تحفظ بشأن الاعتراف بأن حق صاحب اسم النطاق يمثل حقا جديدا من حقوق الملكية الفكرية، وإن كان البعض يرى إنها مسألة وقت، وإنه لا يوجد سبب منطقي لإبعاد أسماء النطاق من مجال الملكية الفكرية .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12990B5-5A89-345A-E8EA-4890F5067A2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1214F19-9187-5D2E-3E60-79763D16C0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B59D4E7-74D1-0FF0-618A-71E3919488C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99B6923-9A01-09EA-7964-9C9BCA3F87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E9E2313F-0A20-CAA2-70EC-EF340E9FA92A}"/>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2416735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A2CE7B0-020F-734A-A1F0-CEEB9CF10F9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2C7FBB76-DCFA-B4D6-7167-1E869B920C90}"/>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DD78970-62DC-1738-F3B0-178FE0B99CD3}"/>
              </a:ext>
            </a:extLst>
          </p:cNvPr>
          <p:cNvSpPr txBox="1"/>
          <p:nvPr/>
        </p:nvSpPr>
        <p:spPr>
          <a:xfrm>
            <a:off x="1496372" y="1622150"/>
            <a:ext cx="8912234" cy="4093428"/>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تكييف اسم النطاق مازال غير محدد:</a:t>
            </a:r>
          </a:p>
          <a:p>
            <a:pPr algn="justLow" rtl="1"/>
            <a:r>
              <a:rPr lang="ar-EG" sz="2000" b="1" dirty="0">
                <a:solidFill>
                  <a:srgbClr val="2D3956"/>
                </a:solidFill>
                <a:latin typeface="Times New Roman" panose="02020603050405020304" pitchFamily="18" charset="0"/>
                <a:cs typeface="Times New Roman" panose="02020603050405020304" pitchFamily="18" charset="0"/>
              </a:rPr>
              <a:t>ننتهي من هذا العرض إلى القول: إن اسم النطاق لمتجر، لم يعد مجرد العنوان الإلكتروني له، وإنما صار شارة ترشد العملاء نحو الموقع الذي يحدده الاسم، وأصبحيمثل بالتبعية_ أداة إعلانية فاعلة.أصبح اسم النطاق أو اسم موقع المتجر على الإنترنت، يمثل علامة حقيقية للارتباط بالعملاء، وكان نتيجة لهذا السبب المتعلق بأهمية اسم الموقع المالية، أن تم استخدامه_من الناحية القانونية_ كإشارة مميزة، يمكن أن تكون موضوعا للملكية الفكرية.إذا، يستحق اسم النطاق الحماية القانونية؛ لأن له قيمة اقتصادية، لا يمكن إنكارها، وأحيانا تكون هي القيمة الأساسية؛ إذ إنه العنصر الجاذب للعملاء، وأداة إعلانية، يجب تهيئتها وإعدادها، بما يتناسب مع كونها مسجلة في قطاع من النشاط الاقتصادي الواعد جدا، وهو قطاع التجارة الإلكترونية..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84F10FA-DB8A-7A48-9850-0B5D8613387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6EA379-D1F2-9C20-B908-00898C0D4C55}"/>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6FBEB2-143B-FB7A-C33A-4F9D7C7B8EC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5D37013-BE4D-8D79-0CA4-6EFAF7768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94F06DF4-CA61-9D25-0183-A42637987A5E}"/>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3268644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256C9BE-7F27-00F7-7F1F-AD2003C3910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E7D6F984-D7F8-A987-0F74-960423AE2863}"/>
              </a:ext>
            </a:extLst>
          </p:cNvPr>
          <p:cNvSpPr/>
          <p:nvPr/>
        </p:nvSpPr>
        <p:spPr>
          <a:xfrm>
            <a:off x="1181061" y="1458859"/>
            <a:ext cx="9852699" cy="4503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F9E00CC-2297-F2EC-2D2B-53A44F302D70}"/>
              </a:ext>
            </a:extLst>
          </p:cNvPr>
          <p:cNvSpPr txBox="1"/>
          <p:nvPr/>
        </p:nvSpPr>
        <p:spPr>
          <a:xfrm>
            <a:off x="1496372" y="1458859"/>
            <a:ext cx="9324028" cy="5016758"/>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استحقاق اسم الموقع للحماية القانونية فرضته ضرورة عملية، وهي مواجهة أعمال القرصنة التي تمارس على العلامات والأسماء التجارية المملوكة للمشروعات، وهي ظاهرة في تزايد مستمر .</a:t>
            </a:r>
          </a:p>
          <a:p>
            <a:pPr algn="justLow" rtl="1"/>
            <a:r>
              <a:rPr lang="ar-EG" sz="2000" b="1" dirty="0">
                <a:solidFill>
                  <a:srgbClr val="2D3956"/>
                </a:solidFill>
                <a:latin typeface="Times New Roman" panose="02020603050405020304" pitchFamily="18" charset="0"/>
                <a:cs typeface="Times New Roman" panose="02020603050405020304" pitchFamily="18" charset="0"/>
              </a:rPr>
              <a:t>في هذا الصدد؛ تقضي قواعد ميثاق التسمية على شبكة الإنترنت بان من يصل أولا، ويشغل موقعا على شبكة الإنترنت، تكون له الأفضلية. كما حدد القضاءالفرنسي تطبيق هذه القاعدة؛ حيث تطلب الا يكون الأول في الوصول قد وصل على أثر خطا منسوب إليه. من ثم، إذا كان هناك خطر للخلط، يمكن أن يقع فيه الجمهور، فإن القضاء سوف يستبعد تطبيق قاعدة الأول في الوصول تكون له الأولية في التمتع بالخدمة.</a:t>
            </a:r>
          </a:p>
          <a:p>
            <a:pPr algn="justLow" rtl="1"/>
            <a:r>
              <a:rPr lang="ar-EG" sz="2000" b="1" dirty="0">
                <a:solidFill>
                  <a:srgbClr val="2D3956"/>
                </a:solidFill>
                <a:latin typeface="Times New Roman" panose="02020603050405020304" pitchFamily="18" charset="0"/>
                <a:cs typeface="Times New Roman" panose="02020603050405020304" pitchFamily="18" charset="0"/>
              </a:rPr>
              <a:t>جدير بالقول: إذا كان جانب من الفقه اعتبر هذا القضاء تطبيقا لأحكام الملكية الفكرية والمنافسة غير المشروعة، إلا إننا نرجح القول الذي ينكر الاتجاه بأن تكون الأحكام المتعلقة باسم النطاق ترديدا لأحكام العلامة التجارية أو الاسم التجاري،تلك الأحكام التي يتحدد نطاق تطبيقها واحترامها في الأساس وفقا للحدود الجغرافية بين الدول، وتختلف تلك الأحكام باختلاف الدول. في هذا الخصوص؛ لايمكن تجاهل ما أحدثته ظاهرة التبادل الإلكتروني، عبر الشبكة العالمية للمعلومات،من انحلال الارتباط بين المكان الجغرافي وسلطة الحكومة المحلية في رقابة سلوك الأفراد على شبكة الإنترنت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C0FE6D5-1D24-36B9-4B7D-153B38E7A21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7343D1-7027-D1D1-FB5A-4EBD2EFE223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03BE7D5-A320-C3CF-D59A-E16E855638A6}"/>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1E3F983-4D67-1F92-658B-195D7A3602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928" y="644685"/>
            <a:ext cx="2857500" cy="1600200"/>
          </a:xfrm>
          <a:prstGeom prst="rect">
            <a:avLst/>
          </a:prstGeom>
        </p:spPr>
      </p:pic>
      <p:sp>
        <p:nvSpPr>
          <p:cNvPr id="9" name="Rectangle 8">
            <a:extLst>
              <a:ext uri="{FF2B5EF4-FFF2-40B4-BE49-F238E27FC236}">
                <a16:creationId xmlns:a16="http://schemas.microsoft.com/office/drawing/2014/main" id="{73A7D1D9-2357-4B5B-CAA5-6C0B1281D83F}"/>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3427891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90E6E5-E601-1939-76D7-F58D571B89FF}"/>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34D2807-8C40-C2AF-BB2C-CCD777AC9BF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53828" y="194695"/>
            <a:ext cx="3509515" cy="1656492"/>
          </a:xfrm>
          <a:prstGeom prst="rect">
            <a:avLst/>
          </a:prstGeom>
        </p:spPr>
      </p:pic>
      <p:sp>
        <p:nvSpPr>
          <p:cNvPr id="4" name="TextBox 3">
            <a:extLst>
              <a:ext uri="{FF2B5EF4-FFF2-40B4-BE49-F238E27FC236}">
                <a16:creationId xmlns:a16="http://schemas.microsoft.com/office/drawing/2014/main" id="{169DC5BD-98ED-7EE5-4D91-45A6AA2C289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A66466C3-5819-6744-78FA-1E5AE8DAD44F}"/>
              </a:ext>
            </a:extLst>
          </p:cNvPr>
          <p:cNvSpPr txBox="1"/>
          <p:nvPr/>
        </p:nvSpPr>
        <p:spPr>
          <a:xfrm>
            <a:off x="4223281" y="1502979"/>
            <a:ext cx="6896664" cy="3477875"/>
          </a:xfrm>
          <a:prstGeom prst="rect">
            <a:avLst/>
          </a:prstGeom>
          <a:noFill/>
        </p:spPr>
        <p:txBody>
          <a:bodyPr wrap="square" rtlCol="0">
            <a:spAutoFit/>
          </a:bodyPr>
          <a:lstStyle/>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6D48CF5-8796-FBA9-C6B4-F4F4ED5DD5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078" y="1502979"/>
            <a:ext cx="2492202" cy="3794078"/>
          </a:xfrm>
          <a:prstGeom prst="rect">
            <a:avLst/>
          </a:prstGeom>
        </p:spPr>
      </p:pic>
      <p:sp>
        <p:nvSpPr>
          <p:cNvPr id="7" name="Rectangle 6">
            <a:extLst>
              <a:ext uri="{FF2B5EF4-FFF2-40B4-BE49-F238E27FC236}">
                <a16:creationId xmlns:a16="http://schemas.microsoft.com/office/drawing/2014/main" id="{7444D79B-15F2-2C77-F9E1-1E0609D69903}"/>
              </a:ext>
            </a:extLst>
          </p:cNvPr>
          <p:cNvSpPr/>
          <p:nvPr/>
        </p:nvSpPr>
        <p:spPr>
          <a:xfrm>
            <a:off x="3315912" y="7297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graphicFrame>
        <p:nvGraphicFramePr>
          <p:cNvPr id="8" name="Diagram 7">
            <a:extLst>
              <a:ext uri="{FF2B5EF4-FFF2-40B4-BE49-F238E27FC236}">
                <a16:creationId xmlns:a16="http://schemas.microsoft.com/office/drawing/2014/main" id="{44843B78-B028-6302-D64E-4515EC009C5D}"/>
              </a:ext>
            </a:extLst>
          </p:cNvPr>
          <p:cNvGraphicFramePr/>
          <p:nvPr>
            <p:extLst>
              <p:ext uri="{D42A27DB-BD31-4B8C-83A1-F6EECF244321}">
                <p14:modId xmlns:p14="http://schemas.microsoft.com/office/powerpoint/2010/main" val="349135023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425859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23A5AE1-E874-64B6-3E5C-09D5A6477A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39DB001-2593-F736-743F-C9B2C8EF7025}"/>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AD6F9FD-7C69-5DCE-1916-A8CCF4D683F2}"/>
              </a:ext>
            </a:extLst>
          </p:cNvPr>
          <p:cNvSpPr txBox="1"/>
          <p:nvPr/>
        </p:nvSpPr>
        <p:spPr>
          <a:xfrm>
            <a:off x="1496372" y="1622150"/>
            <a:ext cx="8912234" cy="3170099"/>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مزاولة نشاط التجارة الإلكترونية في المملكة بشكل رسمي يتطلب: -</a:t>
            </a:r>
            <a:endParaRPr lang="en-US"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1 وجود سجل تجاري، أو وثيقة عمل حر سارية المفعول</a:t>
            </a:r>
            <a:r>
              <a:rPr lang="en-US" sz="2000" b="1" dirty="0">
                <a:solidFill>
                  <a:srgbClr val="2D3956"/>
                </a:solidFill>
                <a:latin typeface="Times New Roman" panose="02020603050405020304" pitchFamily="18" charset="0"/>
                <a:cs typeface="Times New Roman" panose="02020603050405020304" pitchFamily="18" charset="0"/>
              </a:rPr>
              <a:t>.</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2 وجود حســاب بنكــي تجــاري مـــربوط بالمتجر.</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 توثـيق المتاجــر الإلكــترونية يتــم عبـر منصة المركز السعودي للأعمال الاقتصادية، التي تعد المنصة الوحـيدة المعـتمدة لتوثيق المتاجر الإلكترونية في المملكة.</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8BF31F7-C072-D829-0FE3-5C5DFEC2237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0570C2B7-C6DB-4B6F-BCEE-E338F61041AE}"/>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0EB6A80D-D1C9-A666-241A-7646EF6A5A7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C5981C3-DEB1-CFAF-714A-0F14580DE9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C087E91A-4D86-FD2E-A98D-596D1D742C96}"/>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08</a:t>
            </a:r>
          </a:p>
        </p:txBody>
      </p:sp>
    </p:spTree>
    <p:extLst>
      <p:ext uri="{BB962C8B-B14F-4D97-AF65-F5344CB8AC3E}">
        <p14:creationId xmlns:p14="http://schemas.microsoft.com/office/powerpoint/2010/main" val="186565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709316"/>
            <a:ext cx="6913805" cy="3785652"/>
          </a:xfrm>
          <a:prstGeom prst="rect">
            <a:avLst/>
          </a:prstGeom>
          <a:noFill/>
        </p:spPr>
        <p:txBody>
          <a:bodyPr wrap="square" rtlCol="0">
            <a:spAutoFit/>
          </a:bodyPr>
          <a:lstStyle/>
          <a:p>
            <a:pPr algn="justLow" rtl="1"/>
            <a:r>
              <a:rPr lang="ar-EG" sz="2000" b="1" dirty="0">
                <a:solidFill>
                  <a:srgbClr val="FF0000"/>
                </a:solidFill>
              </a:rPr>
              <a:t>أهم 13 نقطة المتاجر الإلكترونية داخل المملكة: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لضمان وحفظ حقوق المستهلك بشكل استبـاقي وزيادة موثوقية أنشطة التجارة الالكترونية نتحقق عبر الجولات الرقابية من النقاط التالية: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وسائل التواصل :</a:t>
            </a:r>
          </a:p>
          <a:p>
            <a:pPr algn="justLow" rtl="1"/>
            <a:r>
              <a:rPr lang="ar-EG" sz="2000" b="1" dirty="0">
                <a:solidFill>
                  <a:srgbClr val="2D3956"/>
                </a:solidFill>
                <a:latin typeface="Times New Roman" panose="02020603050405020304" pitchFamily="18" charset="0"/>
                <a:cs typeface="Times New Roman" panose="02020603050405020304" pitchFamily="18" charset="0"/>
              </a:rPr>
              <a:t>1- توفر رقم هاتف التواصل.</a:t>
            </a:r>
          </a:p>
          <a:p>
            <a:pPr algn="justLow" rtl="1"/>
            <a:r>
              <a:rPr lang="ar-EG" sz="2000" b="1" dirty="0">
                <a:solidFill>
                  <a:srgbClr val="2D3956"/>
                </a:solidFill>
                <a:latin typeface="Times New Roman" panose="02020603050405020304" pitchFamily="18" charset="0"/>
                <a:cs typeface="Times New Roman" panose="02020603050405020304" pitchFamily="18" charset="0"/>
              </a:rPr>
              <a:t>2- توفر البريد الإلكتروني (مشتق من دومين المتجر)</a:t>
            </a:r>
          </a:p>
          <a:p>
            <a:pPr algn="justLow" rtl="1"/>
            <a:r>
              <a:rPr lang="ar-EG" sz="2000" b="1" dirty="0">
                <a:solidFill>
                  <a:srgbClr val="2D3956"/>
                </a:solidFill>
                <a:latin typeface="Times New Roman" panose="02020603050405020304" pitchFamily="18" charset="0"/>
                <a:cs typeface="Times New Roman" panose="02020603050405020304" pitchFamily="18" charset="0"/>
              </a:rPr>
              <a:t> 3- توفر المحادثة الفورية، وصفحة للأسئلة الشائعة. </a:t>
            </a:r>
          </a:p>
          <a:p>
            <a:pPr algn="justLow" rtl="1"/>
            <a:r>
              <a:rPr lang="ar-EG" sz="2000" b="1" dirty="0">
                <a:solidFill>
                  <a:srgbClr val="2D3956"/>
                </a:solidFill>
                <a:latin typeface="Times New Roman" panose="02020603050405020304" pitchFamily="18" charset="0"/>
                <a:cs typeface="Times New Roman" panose="02020603050405020304" pitchFamily="18" charset="0"/>
              </a:rPr>
              <a:t>. آلية الدفــع :</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4- توفير دفع إلكتروني موثوق من خلال القنوات البنكية المعتمدة</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سياسات الاستبدال والاسترجاع</a:t>
            </a:r>
            <a:r>
              <a:rPr lang="en-US" sz="2000" b="1" dirty="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5- وجود سياسة واضحة ومكتوبة للاستبدال أو الاسترجاع موضحة كافة التفاصيل مثل (تكلفة أجور النقل والشحن سواء على المتجر أو المستهلك)</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AFB04D5-9B43-9A7E-B425-76D52333D30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42BEF836-A45C-D5C0-9893-876C58798474}"/>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FEB99DA-5F79-C082-63DF-62D92BF7E1BE}"/>
              </a:ext>
            </a:extLst>
          </p:cNvPr>
          <p:cNvSpPr txBox="1"/>
          <p:nvPr/>
        </p:nvSpPr>
        <p:spPr>
          <a:xfrm>
            <a:off x="3439235" y="1709316"/>
            <a:ext cx="6913805"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وسائل تقديم الشكاوى:</a:t>
            </a:r>
          </a:p>
          <a:p>
            <a:pPr algn="justLow" rtl="1"/>
            <a:r>
              <a:rPr lang="ar-EG" sz="2000" b="1" dirty="0">
                <a:solidFill>
                  <a:srgbClr val="2D3956"/>
                </a:solidFill>
                <a:latin typeface="Times New Roman" panose="02020603050405020304" pitchFamily="18" charset="0"/>
                <a:cs typeface="Times New Roman" panose="02020603050405020304" pitchFamily="18" charset="0"/>
              </a:rPr>
              <a:t>6- إمكانية تقديم شكوى في الموقع الإلكتروني. </a:t>
            </a:r>
          </a:p>
          <a:p>
            <a:pPr algn="justLow" rtl="1"/>
            <a:r>
              <a:rPr lang="ar-EG" sz="2000" b="1" dirty="0">
                <a:solidFill>
                  <a:srgbClr val="2D3956"/>
                </a:solidFill>
                <a:latin typeface="Times New Roman" panose="02020603050405020304" pitchFamily="18" charset="0"/>
                <a:cs typeface="Times New Roman" panose="02020603050405020304" pitchFamily="18" charset="0"/>
              </a:rPr>
              <a:t>7- إمكانية تقديم شكوى في وسائل التواصل الاجتماعي. </a:t>
            </a:r>
          </a:p>
          <a:p>
            <a:pPr algn="justLow" rtl="1"/>
            <a:r>
              <a:rPr lang="ar-EG" sz="2000" b="1" dirty="0">
                <a:solidFill>
                  <a:srgbClr val="2D3956"/>
                </a:solidFill>
                <a:latin typeface="Times New Roman" panose="02020603050405020304" pitchFamily="18" charset="0"/>
                <a:cs typeface="Times New Roman" panose="02020603050405020304" pitchFamily="18" charset="0"/>
              </a:rPr>
              <a:t>8- الإفصاح عن الوقت المحدد للرد على الشكوى. </a:t>
            </a:r>
          </a:p>
          <a:p>
            <a:pPr algn="justLow" rtl="1"/>
            <a:r>
              <a:rPr lang="ar-EG" sz="2000" b="1" dirty="0">
                <a:solidFill>
                  <a:srgbClr val="2D3956"/>
                </a:solidFill>
                <a:latin typeface="Times New Roman" panose="02020603050405020304" pitchFamily="18" charset="0"/>
                <a:cs typeface="Times New Roman" panose="02020603050405020304" pitchFamily="18" charset="0"/>
              </a:rPr>
              <a:t>9- الإفصاح عن الوقـت المحـدد لمعالجة الشكوى. </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-التواصل :</a:t>
            </a:r>
          </a:p>
          <a:p>
            <a:pPr algn="justLow" rtl="1"/>
            <a:r>
              <a:rPr lang="ar-EG" sz="2000" b="1" dirty="0">
                <a:solidFill>
                  <a:srgbClr val="2D3956"/>
                </a:solidFill>
                <a:latin typeface="Times New Roman" panose="02020603050405020304" pitchFamily="18" charset="0"/>
                <a:cs typeface="Times New Roman" panose="02020603050405020304" pitchFamily="18" charset="0"/>
              </a:rPr>
              <a:t> 10- الإفصاح عن الوقت المحدد للتوصيل قبل إتمام عملية الشراء مع توضيح ذلك في الفاتورة. </a:t>
            </a:r>
          </a:p>
          <a:p>
            <a:pPr algn="justLow" rtl="1"/>
            <a:r>
              <a:rPr lang="ar-EG" sz="2000" b="1" dirty="0">
                <a:solidFill>
                  <a:srgbClr val="2D3956"/>
                </a:solidFill>
                <a:latin typeface="Times New Roman" panose="02020603050405020304" pitchFamily="18" charset="0"/>
                <a:cs typeface="Times New Roman" panose="02020603050405020304" pitchFamily="18" charset="0"/>
              </a:rPr>
              <a:t>دعم اللغة العربية</a:t>
            </a:r>
            <a:r>
              <a:rPr lang="en-US" sz="2000" b="1" dirty="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 11-المتجر يدعم اللغة العربية في آلية تقديم الشكاوى. –</a:t>
            </a:r>
          </a:p>
          <a:p>
            <a:pPr algn="justLow" rtl="1"/>
            <a:r>
              <a:rPr lang="ar-EG" sz="2000" b="1" dirty="0">
                <a:solidFill>
                  <a:srgbClr val="2D3956"/>
                </a:solidFill>
                <a:latin typeface="Times New Roman" panose="02020603050405020304" pitchFamily="18" charset="0"/>
                <a:cs typeface="Times New Roman" panose="02020603050405020304" pitchFamily="18" charset="0"/>
              </a:rPr>
              <a:t>11 استخدام اللغة العربية في المحادثات الفورية. -12 عرض المنتجات باللغة العربية. -13</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EA06711-B2FC-7878-1FF4-0450FE9AC65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941C9E-D284-78EB-8B92-0B9B3E454F1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77B504B-3B28-FF2D-7C9B-A8AF93C2E14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F30E62-81BA-73C3-2D93-4C42304B96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BBC0BAF2-052A-09F9-9A9C-7B1011A78892}"/>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322936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456458" cy="4709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36579" y="1545191"/>
            <a:ext cx="6890233" cy="624786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البيانات الأساسية في المتجر الالكتروني :</a:t>
            </a:r>
          </a:p>
          <a:p>
            <a:pPr algn="justLow" rtl="1"/>
            <a:r>
              <a:rPr lang="ar-EG" sz="2000" b="1" dirty="0">
                <a:solidFill>
                  <a:srgbClr val="2D3956"/>
                </a:solidFill>
                <a:latin typeface="Times New Roman" panose="02020603050405020304" pitchFamily="18" charset="0"/>
                <a:cs typeface="Times New Roman" panose="02020603050405020304" pitchFamily="18" charset="0"/>
              </a:rPr>
              <a:t>إبـــراز البيانـــات الأساســية فــي المتجــر الإلكتـــروني يزيــد الموثـــوقية فــي المنتجــات والخــــدمات التــي يقدمهــا، ويشــعر المسـتهلك بالأمان أثناء عملية شـــراء الســـلع والحصــــول عـــلى الخـــــدمات، كــــما يســهل مــن عمليــة التواصــل بيــن أطــراف العـــملية الشـــــرائية، ويمــــكن كافـــــة الجهــــات مــن الوصــول الســــريع إلـى القــــائمين علـى المتـــجر وإبـــلاغهم بالمستجـــدات أو شكــاوى المستهــلكين للعمـل على معالجتها وكسب ثقتهم.</a:t>
            </a:r>
          </a:p>
          <a:p>
            <a:pPr algn="justLow" rtl="1"/>
            <a:r>
              <a:rPr lang="ar-EG" sz="2000" b="1" dirty="0">
                <a:solidFill>
                  <a:srgbClr val="FF0000"/>
                </a:solidFill>
                <a:latin typeface="Times New Roman" panose="02020603050405020304" pitchFamily="18" charset="0"/>
                <a:cs typeface="Times New Roman" panose="02020603050405020304" pitchFamily="18" charset="0"/>
              </a:rPr>
              <a:t>ويجب على موفر الخدمة في متجره الالكتروني إبراز ما يلي :</a:t>
            </a:r>
          </a:p>
          <a:p>
            <a:pPr algn="justLow" rtl="1"/>
            <a:r>
              <a:rPr lang="ar-EG" sz="2000" b="1" dirty="0">
                <a:solidFill>
                  <a:srgbClr val="2D3956"/>
                </a:solidFill>
                <a:latin typeface="Times New Roman" panose="02020603050405020304" pitchFamily="18" charset="0"/>
                <a:cs typeface="Times New Roman" panose="02020603050405020304" pitchFamily="18" charset="0"/>
              </a:rPr>
              <a:t>اسمه أو أي بيان مميزله، وعنوانه، ما لم يكن مسجلة لدى إحدى جهات توثيق المتاجر الإلكترونية.سياسة الخصوصية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اسم السجل المقيد فيه ورقمه «إن وجد».</a:t>
            </a:r>
          </a:p>
          <a:p>
            <a:pPr algn="justLow" rtl="1"/>
            <a:r>
              <a:rPr lang="ar-EG" sz="2000" b="1" dirty="0">
                <a:solidFill>
                  <a:srgbClr val="2D3956"/>
                </a:solidFill>
                <a:latin typeface="Times New Roman" panose="02020603050405020304" pitchFamily="18" charset="0"/>
                <a:cs typeface="Times New Roman" panose="02020603050405020304" pitchFamily="18" charset="0"/>
              </a:rPr>
              <a:t>إجراءات تلقي شكاوى المستهلكين ومعالجتها.</a:t>
            </a:r>
          </a:p>
          <a:p>
            <a:pPr algn="justLow" rtl="1"/>
            <a:r>
              <a:rPr lang="ar-EG" sz="2000" b="1" dirty="0">
                <a:solidFill>
                  <a:srgbClr val="2D3956"/>
                </a:solidFill>
                <a:latin typeface="Times New Roman" panose="02020603050405020304" pitchFamily="18" charset="0"/>
                <a:cs typeface="Times New Roman" panose="02020603050405020304" pitchFamily="18" charset="0"/>
              </a:rPr>
              <a:t>خانة الغاء حساب المستهلك بشكل واضح وسهل.</a:t>
            </a:r>
          </a:p>
          <a:p>
            <a:pPr algn="justLow" rtl="1"/>
            <a:r>
              <a:rPr lang="ar-EG" sz="2000" b="1" dirty="0">
                <a:solidFill>
                  <a:srgbClr val="2D3956"/>
                </a:solidFill>
                <a:latin typeface="Times New Roman" panose="02020603050405020304" pitchFamily="18" charset="0"/>
                <a:cs typeface="Times New Roman" panose="02020603050405020304" pitchFamily="18" charset="0"/>
              </a:rPr>
              <a:t>وسائل الاتصال به.</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الرقم الضريبي «إن وجد».</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877" y="1799177"/>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63473" y="1545191"/>
            <a:ext cx="6863339" cy="1938992"/>
          </a:xfrm>
          <a:prstGeom prst="rect">
            <a:avLst/>
          </a:prstGeom>
          <a:noFill/>
        </p:spPr>
        <p:txBody>
          <a:bodyPr wrap="square" rtlCol="0">
            <a:spAutoFit/>
          </a:bodyPr>
          <a:lstStyle/>
          <a:p>
            <a:pPr marL="342900" indent="-342900" algn="justLow" rtl="1">
              <a:buFont typeface="Arial" panose="020B0604020202020204" pitchFamily="34" charset="0"/>
              <a:buChar char="•"/>
            </a:pPr>
            <a:endParaRPr lang="ar-EG" sz="20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يلتزم المتجر الإلكتروني بتلقي ومعالجة شكاوى المستهلكين طيلة أيام الأسبوع وتقديم خدمات البيع حتى وإن كانـت أيـام العطـل والإجازات، ويسـري ذلـك علـى معالجة البلاغات الواردة للوزارة.</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يلتزم المتجر الالكتروني بتمكين المتسوق من الوصول إلى البيانات بتوفير رابط يقود إليها ، و إيضاح أي تعديل يطرأ عليها.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673" y="1709743"/>
            <a:ext cx="2590800" cy="355080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55041" y="1545191"/>
            <a:ext cx="7057319" cy="470898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بـيـانـات مـقـر الـعـمـل في المتجر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ذكر بيانات مقـر عمـل مـوفـر الخدمـة "تاجر أو ممارس"يسهل عملية الوصول إليه لتطبيق احكام نظام التجارة الإلكترونيـة، ويلتـزم موفـر الخدمـة بإيـضـاح البيانـات الصحيحة في متجره الإلكتروني بحسب طبيعة عمله:</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التاجر : مقر عمله هو المحدد في السجل التجاري.</a:t>
            </a:r>
          </a:p>
          <a:p>
            <a:pPr algn="justLow" rtl="1"/>
            <a:r>
              <a:rPr lang="ar-EG" sz="2000" b="1" dirty="0">
                <a:solidFill>
                  <a:srgbClr val="2D3956"/>
                </a:solidFill>
                <a:latin typeface="Times New Roman" panose="02020603050405020304" pitchFamily="18" charset="0"/>
                <a:cs typeface="Times New Roman" panose="02020603050405020304" pitchFamily="18" charset="0"/>
              </a:rPr>
              <a:t>الممارس : مقر عمله هـو المحدد في المتجـرالإلكترونـي او فـي بيـان التوثيـق الصـادر عـن جهـة توثيـق المحلات الإلكترونية وإذا لـم يـكـن لـه مـقـرعـمـل، يؤخـذ بـمـقـر إقامته. </a:t>
            </a:r>
          </a:p>
          <a:p>
            <a:pPr algn="justLow" rtl="1"/>
            <a:r>
              <a:rPr lang="ar-EG" sz="2000" b="1" dirty="0">
                <a:solidFill>
                  <a:srgbClr val="FF0000"/>
                </a:solidFill>
                <a:latin typeface="Times New Roman" panose="02020603050405020304" pitchFamily="18" charset="0"/>
                <a:cs typeface="Times New Roman" panose="02020603050405020304" pitchFamily="18" charset="0"/>
              </a:rPr>
              <a:t>الاشتراطات اللازمة:</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كان لموفر الخدمة أكثر من مقر عمل ولم يحدد أحدها، يكون مقر العمل المعتد به هو المقر الأوثق صلة بالعقد، مع مراعاة الظروف التي كان الأطراف على علم بها أو توقعوها في أي وقت قبلإبرام العقد أو عند إبرامه..</a:t>
            </a:r>
          </a:p>
          <a:p>
            <a:pPr algn="justLow" rtl="1"/>
            <a:r>
              <a:rPr lang="ar-EG" sz="2000" b="1" dirty="0">
                <a:solidFill>
                  <a:srgbClr val="2D3956"/>
                </a:solidFill>
                <a:latin typeface="Times New Roman" panose="02020603050405020304" pitchFamily="18" charset="0"/>
                <a:cs typeface="Times New Roman" panose="02020603050405020304" pitchFamily="18" charset="0"/>
              </a:rPr>
              <a:t>لا بعد المكان مقر عمل لمجرد أنه يضم المعدات والتقنية الداعمة لنظام المعلومات الذي يستخدمه موفر الخدمة في إبرام العقد, أو يمكن فيه لاطراف أخرى أن تصل إلى نظام المعلومات المعني.</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134" y="1750567"/>
            <a:ext cx="2680908" cy="3671732"/>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233471" y="1545191"/>
            <a:ext cx="7171770" cy="255454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 استخدام موفر الخدمة اسم نطاق أو عنوان بريد إلكتروني ذا صلة بدولة معينة لا ينشئ قرينة على أن مقر عمله يوجد في تلك الدولة ويلزم ربط الموقـع بالهوية الوطنية أو الإقامة في حال وجـوده داخل المملكة، وبجواز السفر في حال انه خارج المملكة.</a:t>
            </a:r>
          </a:p>
          <a:p>
            <a:pPr algn="justLow" rtl="1"/>
            <a:r>
              <a:rPr lang="ar-EG" sz="2000" b="1" dirty="0">
                <a:solidFill>
                  <a:srgbClr val="2D3956"/>
                </a:solidFill>
                <a:latin typeface="Times New Roman" panose="02020603050405020304" pitchFamily="18" charset="0"/>
                <a:cs typeface="Times New Roman" panose="02020603050405020304" pitchFamily="18" charset="0"/>
              </a:rPr>
              <a:t>- يجب أن يكون المقر الذي يزاول فيه الممارس نشاطه مناسبا لطبيعة النشاط وحجم العمل، وألا يترتب على مزاولة النشاط فيه إخلال بالسكينة العامة.</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148" y="1690616"/>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بيانـات العقد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عند إبرام العقد بين المتجر الإلكتروني والمستهلك يجب إيضاح كافة الأحكام والشروطبطريقة سهلة وواضحة، ويلتزم موفر الخدمة بتقديم بيان للمستهلك يشتمل على:</a:t>
            </a:r>
          </a:p>
          <a:p>
            <a:pPr algn="justLow" rtl="1"/>
            <a:r>
              <a:rPr lang="ar-EG" sz="2000" b="1" dirty="0">
                <a:solidFill>
                  <a:srgbClr val="2D3956"/>
                </a:solidFill>
                <a:latin typeface="Times New Roman" panose="02020603050405020304" pitchFamily="18" charset="0"/>
                <a:cs typeface="Times New Roman" panose="02020603050405020304" pitchFamily="18" charset="0"/>
              </a:rPr>
              <a:t>1- إجمالي السعـر شاملأ جميع الرسوم أو الضرائب أو المبالغ الإضافية المتعلقة بالتسليم«إن وجدت».</a:t>
            </a:r>
          </a:p>
          <a:p>
            <a:pPr algn="justLow" rtl="1"/>
            <a:r>
              <a:rPr lang="ar-EG" sz="2000" b="1" dirty="0">
                <a:solidFill>
                  <a:srgbClr val="2D3956"/>
                </a:solidFill>
                <a:latin typeface="Times New Roman" panose="02020603050405020304" pitchFamily="18" charset="0"/>
                <a:cs typeface="Times New Roman" panose="02020603050405020304" pitchFamily="18" charset="0"/>
              </a:rPr>
              <a:t>2- الإجراءات الواجب اتخاذها لإبرام العقد،</a:t>
            </a:r>
          </a:p>
          <a:p>
            <a:pPr algn="justLow" rtl="1"/>
            <a:r>
              <a:rPr lang="ar-EG" sz="2000" b="1" dirty="0">
                <a:solidFill>
                  <a:srgbClr val="2D3956"/>
                </a:solidFill>
                <a:latin typeface="Times New Roman" panose="02020603050405020304" pitchFamily="18" charset="0"/>
                <a:cs typeface="Times New Roman" panose="02020603050405020304" pitchFamily="18" charset="0"/>
              </a:rPr>
              <a:t>3- الإشارة إلى حق المستهلك في إلغاء العقد متى ما كان جائزا،وبيان التكاليف المترتبة على ذلك.</a:t>
            </a:r>
          </a:p>
          <a:p>
            <a:pPr algn="justLow" rtl="1"/>
            <a:r>
              <a:rPr lang="ar-EG" sz="2000" b="1" dirty="0">
                <a:solidFill>
                  <a:srgbClr val="2D3956"/>
                </a:solidFill>
                <a:latin typeface="Times New Roman" panose="02020603050405020304" pitchFamily="18" charset="0"/>
                <a:cs typeface="Times New Roman" panose="02020603050405020304" pitchFamily="18" charset="0"/>
              </a:rPr>
              <a:t>4- أحكام الدفع، والدفعات المتكررة « إن وجدت».)</a:t>
            </a:r>
          </a:p>
          <a:p>
            <a:pPr algn="justLow" rtl="1"/>
            <a:r>
              <a:rPr lang="ar-EG" sz="2000" b="1" dirty="0">
                <a:solidFill>
                  <a:srgbClr val="2D3956"/>
                </a:solidFill>
                <a:latin typeface="Times New Roman" panose="02020603050405020304" pitchFamily="18" charset="0"/>
                <a:cs typeface="Times New Roman" panose="02020603050405020304" pitchFamily="18" charset="0"/>
              </a:rPr>
              <a:t>5- البيانات المتعلقة بموفر الخدمـة.</a:t>
            </a:r>
          </a:p>
          <a:p>
            <a:pPr algn="justLow" rtl="1"/>
            <a:r>
              <a:rPr lang="ar-EG" sz="2000" b="1" dirty="0">
                <a:solidFill>
                  <a:srgbClr val="2D3956"/>
                </a:solidFill>
                <a:latin typeface="Times New Roman" panose="02020603050405020304" pitchFamily="18" charset="0"/>
                <a:cs typeface="Times New Roman" panose="02020603050405020304" pitchFamily="18" charset="0"/>
              </a:rPr>
              <a:t>6- ترتيبات الدفع والتسليم والتنفيذ.</a:t>
            </a:r>
          </a:p>
          <a:p>
            <a:pPr algn="justLow" rtl="1"/>
            <a:r>
              <a:rPr lang="ar-EG" sz="2000" b="1" dirty="0">
                <a:solidFill>
                  <a:srgbClr val="2D3956"/>
                </a:solidFill>
                <a:latin typeface="Times New Roman" panose="02020603050405020304" pitchFamily="18" charset="0"/>
                <a:cs typeface="Times New Roman" panose="02020603050405020304" pitchFamily="18" charset="0"/>
              </a:rPr>
              <a:t>7- خدمات ما بعد البيع «إن وجدت».</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B8BE1F3-6C9E-D463-69F8-E13F47539AC8}"/>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29C4AD3-CB43-76E1-4C77-F9D3F050AB5C}"/>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1BD695D-7721-42D5-9DB9-5529FE30C4CF}"/>
              </a:ext>
            </a:extLst>
          </p:cNvPr>
          <p:cNvSpPr txBox="1"/>
          <p:nvPr/>
        </p:nvSpPr>
        <p:spPr>
          <a:xfrm>
            <a:off x="3889093" y="1545191"/>
            <a:ext cx="6528122" cy="193899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8- احكام الشحن والتوصيل</a:t>
            </a:r>
          </a:p>
          <a:p>
            <a:pPr algn="justLow" rtl="1"/>
            <a:r>
              <a:rPr lang="ar-EG" sz="2000" b="1" dirty="0">
                <a:solidFill>
                  <a:srgbClr val="2D3956"/>
                </a:solidFill>
                <a:latin typeface="Times New Roman" panose="02020603050405020304" pitchFamily="18" charset="0"/>
                <a:cs typeface="Times New Roman" panose="02020603050405020304" pitchFamily="18" charset="0"/>
              </a:rPr>
              <a:t>9- الخصائص الاساسية للمنتجات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10- بيانات الضمان «إن وجدت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يجب على موفر الخدمة إيضاح الإجراء الذي يترتب عليه إبرام العقد، بأن يذكرفي الخانة المخصصة ما يفيد أنه بمجرد النقر عليها يكون العقد قد أبرم ويترتب على ذلك الالتزام بالدفع، ويكون ذلك بشكل واضح سهل القراءة.</a:t>
            </a:r>
          </a:p>
        </p:txBody>
      </p:sp>
      <p:pic>
        <p:nvPicPr>
          <p:cNvPr id="5" name="Picture 4">
            <a:extLst>
              <a:ext uri="{FF2B5EF4-FFF2-40B4-BE49-F238E27FC236}">
                <a16:creationId xmlns:a16="http://schemas.microsoft.com/office/drawing/2014/main" id="{E3DA1011-78A1-BFD5-2BB7-D435B07BC8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2D7B711-5D88-7558-8381-DFBFF0038FE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1BCF141-17F5-C325-2E45-8FE2A26BFBB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D1457F-55FB-66C6-BADC-0E94581545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9" name="Rectangle 8">
            <a:extLst>
              <a:ext uri="{FF2B5EF4-FFF2-40B4-BE49-F238E27FC236}">
                <a16:creationId xmlns:a16="http://schemas.microsoft.com/office/drawing/2014/main" id="{0438EF05-2F8E-AEE3-F17E-BE20C1CB7702}"/>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688487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596074" y="1727069"/>
            <a:ext cx="6397138" cy="4339650"/>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كيفية التعامل مع بيانات المستهلك:</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يعزز نظام التجارة الإلكترونية جهود حماية المستهلك وحفظ البيانات الشخصية،ويولي النظام اهمية كبرى لحفظ خصوصية المستهلك، ونص على التالي:</a:t>
            </a:r>
          </a:p>
          <a:p>
            <a:pPr algn="justLow" rtl="1"/>
            <a:r>
              <a:rPr lang="ar-EG" sz="2000" b="1" dirty="0">
                <a:solidFill>
                  <a:srgbClr val="2D3956"/>
                </a:solidFill>
                <a:latin typeface="Times New Roman" panose="02020603050405020304" pitchFamily="18" charset="0"/>
                <a:cs typeface="Times New Roman" panose="02020603050405020304" pitchFamily="18" charset="0"/>
              </a:rPr>
              <a:t>- عـدم اسـتـخـدام الـبـيـانـات لأغراض غيـر مـصـرح لـهـا أو مسموح بها.</a:t>
            </a:r>
          </a:p>
          <a:p>
            <a:pPr algn="justLow" rtl="1"/>
            <a:r>
              <a:rPr lang="ar-EG" sz="2000" b="1" dirty="0">
                <a:solidFill>
                  <a:srgbClr val="2D3956"/>
                </a:solidFill>
                <a:latin typeface="Times New Roman" panose="02020603050405020304" pitchFamily="18" charset="0"/>
                <a:cs typeface="Times New Roman" panose="02020603050405020304" pitchFamily="18" charset="0"/>
              </a:rPr>
              <a:t>- حماية بيانات  المستهلك واتخاذ الوسائل اللازمة لذلك.</a:t>
            </a:r>
          </a:p>
          <a:p>
            <a:pPr algn="justLow" rtl="1"/>
            <a:r>
              <a:rPr lang="ar-EG" sz="2000" b="1" dirty="0">
                <a:solidFill>
                  <a:srgbClr val="2D3956"/>
                </a:solidFill>
                <a:latin typeface="Times New Roman" panose="02020603050405020304" pitchFamily="18" charset="0"/>
                <a:cs typeface="Times New Roman" panose="02020603050405020304" pitchFamily="18" charset="0"/>
              </a:rPr>
              <a:t>- عدم الاحتفاظ ببيانات المستهلك الشخصية أو اتصـالاته الإلكترونية إلا في المدة التي تقتضيها طبيعة التعامل بالتجارة الالكترونية.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المسئولية الـكـامـلـة عـن بيانات الـمـسـتـهـلـك سـواء كانت بحوزة موفر الخدمة أو الجهات التي يتعامل معها.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066728" y="1818291"/>
            <a:ext cx="7021685" cy="467820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معالجة حالات تعرض البيانات للاختراق :</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يتعين على المتجر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إشعار وزارة التجارة والمستهلك خلال 3 أيام إيضاح نطاق الاختراق وآثاره وتدابيرالمعالجة..</a:t>
            </a:r>
          </a:p>
          <a:p>
            <a:pPr algn="justLow" rtl="1"/>
            <a:r>
              <a:rPr lang="ar-EG" sz="2000" b="1" dirty="0">
                <a:solidFill>
                  <a:srgbClr val="2D3956"/>
                </a:solidFill>
                <a:latin typeface="Times New Roman" panose="02020603050405020304" pitchFamily="18" charset="0"/>
                <a:cs typeface="Times New Roman" panose="02020603050405020304" pitchFamily="18" charset="0"/>
              </a:rPr>
              <a:t>* لا يترتب على الإشعار إعفاء موفر الخدمة من مسؤوليته تجاه المستهلك.</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بيانات الفاتـورة المقدمة للمستهلك:</a:t>
            </a:r>
          </a:p>
          <a:p>
            <a:pPr algn="justLow" rtl="1"/>
            <a:r>
              <a:rPr lang="ar-EG" sz="2000" b="1" dirty="0">
                <a:solidFill>
                  <a:srgbClr val="2D3956"/>
                </a:solidFill>
                <a:latin typeface="Times New Roman" panose="02020603050405020304" pitchFamily="18" charset="0"/>
                <a:cs typeface="Times New Roman" panose="02020603050405020304" pitchFamily="18" charset="0"/>
              </a:rPr>
              <a:t>حق المستهلك في الحصول على فاتورة قابلة للحفظ مكتوب فيها كافة المعلومات الضرورية التي يحتاج إليها وتمكنه من معرفة المتجر الإلكتروني الذي أبرم معه العقد لشراء المنتجات أو الخدمات.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29872" y="1691785"/>
            <a:ext cx="6481823"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ضـوابـط الإعـلان التجاري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نص نظام التجارة الإلكترونية على الالتزام باشتراطات الإعلانات التجارية الإلكترونية. وعدالإعلان الإلكتروني من الوثائق التعاقدية المكملة للعقود وملزمة لاطراف العقد، ويمنع النظام عرض أي معلومات مضللة أو مخادعة للمستهلك في محتويات الإعلان أو طريقة صياغته حمايةلحقوق المستهلك ومنعا للتحايل.</a:t>
            </a:r>
          </a:p>
          <a:p>
            <a:pPr algn="justLow" rtl="1"/>
            <a:r>
              <a:rPr lang="ar-EG" sz="2000" b="1" dirty="0">
                <a:solidFill>
                  <a:srgbClr val="FF0000"/>
                </a:solidFill>
                <a:latin typeface="Times New Roman" panose="02020603050405020304" pitchFamily="18" charset="0"/>
                <a:cs typeface="Times New Roman" panose="02020603050405020304" pitchFamily="18" charset="0"/>
              </a:rPr>
              <a:t>يجب أن يتضمن الإعلان الإلكتروني ما يأتي:</a:t>
            </a:r>
          </a:p>
          <a:p>
            <a:pPr algn="justLow" rtl="1"/>
            <a:r>
              <a:rPr lang="ar-EG" sz="2000" b="1" dirty="0">
                <a:solidFill>
                  <a:srgbClr val="2D3956"/>
                </a:solidFill>
                <a:latin typeface="Times New Roman" panose="02020603050405020304" pitchFamily="18" charset="0"/>
                <a:cs typeface="Times New Roman" panose="02020603050405020304" pitchFamily="18" charset="0"/>
              </a:rPr>
              <a:t>اسم المنتج أو الخدمة المعلن عنها.</a:t>
            </a:r>
          </a:p>
          <a:p>
            <a:pPr algn="justLow" rtl="1"/>
            <a:r>
              <a:rPr lang="ar-EG" sz="2000" b="1" dirty="0">
                <a:solidFill>
                  <a:srgbClr val="2D3956"/>
                </a:solidFill>
                <a:latin typeface="Times New Roman" panose="02020603050405020304" pitchFamily="18" charset="0"/>
                <a:cs typeface="Times New Roman" panose="02020603050405020304" pitchFamily="18" charset="0"/>
              </a:rPr>
              <a:t>إيضاح أنه مادة إعلانية.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اسم موفر الخدمة، وأي بيان مميز له</a:t>
            </a:r>
          </a:p>
          <a:p>
            <a:pPr algn="justLow" rtl="1"/>
            <a:r>
              <a:rPr lang="ar-EG" sz="2000" b="1" dirty="0">
                <a:solidFill>
                  <a:srgbClr val="2D3956"/>
                </a:solidFill>
                <a:latin typeface="Times New Roman" panose="02020603050405020304" pitchFamily="18" charset="0"/>
                <a:cs typeface="Times New Roman" panose="02020603050405020304" pitchFamily="18" charset="0"/>
              </a:rPr>
              <a:t>.وسائل الاتصال بـمـوفـر الـخـدمـة\</a:t>
            </a:r>
          </a:p>
          <a:p>
            <a:pPr algn="justLow" rtl="1"/>
            <a:r>
              <a:rPr lang="ar-EG" sz="2000" b="1" dirty="0">
                <a:solidFill>
                  <a:srgbClr val="2D3956"/>
                </a:solidFill>
                <a:latin typeface="Times New Roman" panose="02020603050405020304" pitchFamily="18" charset="0"/>
                <a:cs typeface="Times New Roman" panose="02020603050405020304" pitchFamily="18" charset="0"/>
              </a:rPr>
              <a:t>إتاحة وسيلة لطلب وقف إرسال الإعلانات إلى المستهلك وعلى موفر الخدمة الاستجابة للطلبات الواردة.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2071589"/>
            <a:ext cx="6170590" cy="3170099"/>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الالتزامات:</a:t>
            </a:r>
          </a:p>
          <a:p>
            <a:pPr algn="justLow" rtl="1"/>
            <a:r>
              <a:rPr lang="ar-EG" sz="2000" b="1" dirty="0">
                <a:solidFill>
                  <a:srgbClr val="FF0000"/>
                </a:solidFill>
                <a:latin typeface="Times New Roman" panose="02020603050405020304" pitchFamily="18" charset="0"/>
                <a:cs typeface="Times New Roman" panose="02020603050405020304" pitchFamily="18" charset="0"/>
              </a:rPr>
              <a:t>يحظر تضمين الإعلان الإلكتروني ما يأتي:</a:t>
            </a:r>
          </a:p>
          <a:p>
            <a:pPr algn="justLow" rtl="1"/>
            <a:r>
              <a:rPr lang="ar-EG" sz="2000" b="1" dirty="0">
                <a:solidFill>
                  <a:srgbClr val="2D3956"/>
                </a:solidFill>
                <a:latin typeface="Times New Roman" panose="02020603050405020304" pitchFamily="18" charset="0"/>
                <a:cs typeface="Times New Roman" panose="02020603050405020304" pitchFamily="18" charset="0"/>
              </a:rPr>
              <a:t>أ- عرضا او بيانـا أو ادعـاء كاذبا أومصوغا بعبارات من شأنها ان تؤدي بصورة مباشرة أو غير مباشرة إلى خداع المستهلك أو تضليله.</a:t>
            </a:r>
          </a:p>
          <a:p>
            <a:pPr algn="justLow" rtl="1"/>
            <a:r>
              <a:rPr lang="ar-EG" sz="2000" b="1" dirty="0">
                <a:solidFill>
                  <a:srgbClr val="2D3956"/>
                </a:solidFill>
                <a:latin typeface="Times New Roman" panose="02020603050405020304" pitchFamily="18" charset="0"/>
                <a:cs typeface="Times New Roman" panose="02020603050405020304" pitchFamily="18" charset="0"/>
              </a:rPr>
              <a:t>ب- </a:t>
            </a:r>
            <a:r>
              <a:rPr lang="en-US" sz="2000" b="1" dirty="0">
                <a:solidFill>
                  <a:srgbClr val="2D3956"/>
                </a:solidFill>
                <a:latin typeface="Times New Roman" panose="02020603050405020304" pitchFamily="18" charset="0"/>
                <a:cs typeface="Times New Roman" panose="02020603050405020304" pitchFamily="18" charset="0"/>
              </a:rPr>
              <a:t>.</a:t>
            </a:r>
            <a:r>
              <a:rPr lang="ar-EG" sz="2000" b="1" dirty="0">
                <a:solidFill>
                  <a:srgbClr val="2D3956"/>
                </a:solidFill>
                <a:latin typeface="Times New Roman" panose="02020603050405020304" pitchFamily="18" charset="0"/>
                <a:cs typeface="Times New Roman" panose="02020603050405020304" pitchFamily="18" charset="0"/>
              </a:rPr>
              <a:t>شعـارا أو علامـة تجاريـة لايمـلـك مـوفـر الخدمـة حـقاستعمالها، أو علامة مقلدة.</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ثبت أن موفر الخدمة خالف أيا من أحكام النظام أو ضوابطالعقوبات: الإعلان الالكتروني الواردة في النظام، فلوزارة التجارة إلزامه بإزالة المخالفة أو بسحب الإعلان المخالف، ويخضع المخالف للعقوبات التي نص عليها النظام.</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40E2DD-60F2-6FE4-E3FB-3A8E7F4F9F71}"/>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689AA7DA-425D-33EA-14FE-C84252EBE892}"/>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a:prstGeom prst="rect">
            <a:avLst/>
          </a:prstGeom>
        </p:spPr>
      </p:pic>
      <p:sp>
        <p:nvSpPr>
          <p:cNvPr id="4" name="Rectangle 3">
            <a:extLst>
              <a:ext uri="{FF2B5EF4-FFF2-40B4-BE49-F238E27FC236}">
                <a16:creationId xmlns:a16="http://schemas.microsoft.com/office/drawing/2014/main" id="{D3737B64-416F-ED51-98A3-ED871214B06B}"/>
              </a:ext>
            </a:extLst>
          </p:cNvPr>
          <p:cNvSpPr/>
          <p:nvPr/>
        </p:nvSpPr>
        <p:spPr>
          <a:xfrm>
            <a:off x="1133852" y="1212843"/>
            <a:ext cx="5449225" cy="6863417"/>
          </a:xfrm>
          <a:prstGeom prst="rect">
            <a:avLst/>
          </a:prstGeom>
        </p:spPr>
        <p:txBody>
          <a:bodyPr wrap="square">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الخدمات المهنية في التجارة الإلكترونيـة:</a:t>
            </a:r>
          </a:p>
          <a:p>
            <a:pPr algn="justLow" rtl="1"/>
            <a:r>
              <a:rPr lang="ar-EG" sz="2000" b="1" dirty="0">
                <a:solidFill>
                  <a:srgbClr val="2D3956"/>
                </a:solidFill>
                <a:latin typeface="Times New Roman" panose="02020603050405020304" pitchFamily="18" charset="0"/>
                <a:cs typeface="Times New Roman" panose="02020603050405020304" pitchFamily="18" charset="0"/>
              </a:rPr>
              <a:t>يهدف ذلك إلى تنظيم ممارسة أصحاب المهن الاستشارية للتجارة الإلكترونية وإعطاء مصداقية أكبر لهم، وتقديم كافة المعلومات التي يحتاج إليها المستهلك أثناء التعامل مع أصحاب المهن الاستشارية بما يحفظ كافة الحقوق</a:t>
            </a:r>
          </a:p>
          <a:p>
            <a:pPr algn="justLow" rtl="1"/>
            <a:r>
              <a:rPr lang="ar-EG" sz="2000" b="1" dirty="0">
                <a:solidFill>
                  <a:srgbClr val="2D3956"/>
                </a:solidFill>
                <a:latin typeface="Times New Roman" panose="02020603050405020304" pitchFamily="18" charset="0"/>
                <a:cs typeface="Times New Roman" panose="02020603050405020304" pitchFamily="18" charset="0"/>
              </a:rPr>
              <a:t>- على موفر الخدمة الذي يمارس مهنة تخضع لتنظيم معين مثل "الاستشارات الطبية والقانونية" وغيرها من المهن الاستشارية، وتتطلب ترخيصا أو تصريحاً بممارستها الإفصاح في محله الإلكتروني عن الآتي:</a:t>
            </a:r>
          </a:p>
          <a:p>
            <a:pPr algn="justLow" rtl="1"/>
            <a:r>
              <a:rPr lang="ar-EG" sz="2000" b="1" dirty="0">
                <a:solidFill>
                  <a:srgbClr val="2D3956"/>
                </a:solidFill>
                <a:latin typeface="Times New Roman" panose="02020603050405020304" pitchFamily="18" charset="0"/>
                <a:cs typeface="Times New Roman" panose="02020603050405020304" pitchFamily="18" charset="0"/>
              </a:rPr>
              <a:t>1 - الجهة المسجل لديها، وبيانات الترخيص أو التصريح الصادر عنها . </a:t>
            </a:r>
          </a:p>
          <a:p>
            <a:pPr algn="justLow" rtl="1"/>
            <a:r>
              <a:rPr lang="ar-EG" sz="2000" b="1" dirty="0">
                <a:solidFill>
                  <a:srgbClr val="2D3956"/>
                </a:solidFill>
                <a:latin typeface="Times New Roman" panose="02020603050405020304" pitchFamily="18" charset="0"/>
                <a:cs typeface="Times New Roman" panose="02020603050405020304" pitchFamily="18" charset="0"/>
              </a:rPr>
              <a:t>2- اللقب المهني المعمول به والدولة التي منحته.</a:t>
            </a:r>
          </a:p>
          <a:p>
            <a:pPr algn="justLow" rtl="1"/>
            <a:r>
              <a:rPr lang="ar-EG" sz="2000" b="1" dirty="0">
                <a:solidFill>
                  <a:srgbClr val="2D3956"/>
                </a:solidFill>
                <a:latin typeface="Times New Roman" panose="02020603050405020304" pitchFamily="18" charset="0"/>
                <a:cs typeface="Times New Roman" panose="02020603050405020304" pitchFamily="18" charset="0"/>
              </a:rPr>
              <a:t>3 رقم الترخيص أو التصريح، وتاريخ انتهائه، والجهة المانحة له.</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0D045A4-AC89-3EA8-22C0-99EC749E1212}"/>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08</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5F488790-B516-F942-064A-FBD8A9526BF6}"/>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16ABCA-EEAA-5085-F658-685A94F2D06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E35BC829-1339-39BA-97CD-F22E4D8D22C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37946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2" y="1056640"/>
            <a:ext cx="5485312" cy="5344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2" y="1212843"/>
            <a:ext cx="5449225" cy="7295832"/>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ضوابط عمل الممارس للتجارة الإلكترونية: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يمكن نظام التجارة الإلكترونية الشخص الممارس للتجارة الإلكترونية ولا يمتلك سجلاً تجارياً من ممارسة النشـاط, بعد حصوله على وثيقـة العمـل الحـر مـن منصة العمل الحر ويهدف النظـام إلى تنظيم علاقة الممارس بالمستهلك بما يحفـظ حقـوق جميع الإطـراف,</a:t>
            </a:r>
          </a:p>
          <a:p>
            <a:pPr algn="justLow" rtl="1"/>
            <a:r>
              <a:rPr lang="ar-EG" sz="2000" b="1" dirty="0">
                <a:solidFill>
                  <a:srgbClr val="2D3956"/>
                </a:solidFill>
                <a:latin typeface="Times New Roman" panose="02020603050405020304" pitchFamily="18" charset="0"/>
                <a:cs typeface="Times New Roman" panose="02020603050405020304" pitchFamily="18" charset="0"/>
              </a:rPr>
              <a:t>وعلى الممارس للتجـارة الإلكترونية وفقا للنظام الالتزام بما يأتي 1- :إيضاح مقر العمل "المكان الذي يحدده في متجره الإلكتروني أو لدى جهات التوثيق"، وإذا لم يكن للممارس مقر عمل أخذ بمقر إقامته وفق العنوانالوطني المسجل، شريطة أن يكون موقع النشاط مناسب لطبيعته وحجم العمل، ولا تتسبب ممارسة النشاط في الإخلال بالسكينة العامة.</a:t>
            </a:r>
          </a:p>
          <a:p>
            <a:pPr algn="justLow" rtl="1"/>
            <a:r>
              <a:rPr lang="ar-EG" sz="2000" b="1" dirty="0">
                <a:solidFill>
                  <a:srgbClr val="2D3956"/>
                </a:solidFill>
                <a:latin typeface="Times New Roman" panose="02020603050405020304" pitchFamily="18" charset="0"/>
                <a:cs typeface="Times New Roman" panose="02020603050405020304" pitchFamily="18" charset="0"/>
              </a:rPr>
              <a:t>2- إيضاح البيانات الخاصة في المتجر الإلكتروني (الاسم أو أي بيان صمير له.العنوان، وسائل الاتصال) سياسة الخصوصية، إجراءات تلقي ومعالجة الشكاوى، الرقم الضريبي "إن وجد".</a:t>
            </a:r>
          </a:p>
          <a:p>
            <a:pPr algn="justLow" rtl="1"/>
            <a:r>
              <a:rPr lang="ar-EG" sz="2000" b="1" dirty="0">
                <a:solidFill>
                  <a:srgbClr val="2D3956"/>
                </a:solidFill>
                <a:latin typeface="Times New Roman" panose="02020603050405020304" pitchFamily="18" charset="0"/>
                <a:cs typeface="Times New Roman" panose="02020603050405020304" pitchFamily="18" charset="0"/>
              </a:rPr>
              <a:t>3- الالتزام بحماية بيانات المستهلك الشخصية وخصوصيته والمسؤولية الكاملة عنها.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08</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981140"/>
            <a:ext cx="5692947" cy="5419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800593" y="981140"/>
            <a:ext cx="5672214" cy="3170099"/>
          </a:xfrm>
          <a:prstGeom prst="rect">
            <a:avLst/>
          </a:prstGeom>
        </p:spPr>
        <p:txBody>
          <a:bodyPr wrap="square">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4- في حال مخالفة أحكام النظام يخضع الممارس للعقوبات المنصوص عليها.</a:t>
            </a:r>
          </a:p>
          <a:p>
            <a:pPr algn="justLow" rtl="1"/>
            <a:r>
              <a:rPr lang="ar-EG" sz="2000" b="1" dirty="0">
                <a:solidFill>
                  <a:srgbClr val="2D3956"/>
                </a:solidFill>
                <a:latin typeface="Times New Roman" panose="02020603050405020304" pitchFamily="18" charset="0"/>
                <a:cs typeface="Times New Roman" panose="02020603050405020304" pitchFamily="18" charset="0"/>
              </a:rPr>
              <a:t>5- التزام بتقديم كافة بيانات العقد الإلكتروني التي نص عليها النظام.</a:t>
            </a:r>
          </a:p>
          <a:p>
            <a:pPr algn="justLow" rtl="1"/>
            <a:r>
              <a:rPr lang="ar-EG" sz="2000" b="1" dirty="0">
                <a:solidFill>
                  <a:srgbClr val="2D3956"/>
                </a:solidFill>
                <a:latin typeface="Times New Roman" panose="02020603050405020304" pitchFamily="18" charset="0"/>
                <a:cs typeface="Times New Roman" panose="02020603050405020304" pitchFamily="18" charset="0"/>
              </a:rPr>
              <a:t>6- الالتزام بتمكين المكلفين بأعمال الرقابة والتفتيش من الدخول إلى مقرعمله وأي مكان آخر متصل بمزاولة النشاط.</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08</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1" y="1308492"/>
            <a:ext cx="9581531"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71835" y="1340957"/>
            <a:ext cx="6675143" cy="378565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جهات توثيق المتاجر الإلكترونية: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يشترط لمنح الترخيص لجهة التوثيق أن تكون شركة وفقا لأحكام نظام الشركات، ويجب تقديم طلب الترخيص وفق النموذج المعد لذلك مرفقا به التالي:</a:t>
            </a:r>
          </a:p>
          <a:p>
            <a:pPr algn="justLow" rtl="1"/>
            <a:r>
              <a:rPr lang="ar-EG" sz="2000" b="1" dirty="0">
                <a:solidFill>
                  <a:srgbClr val="2D3956"/>
                </a:solidFill>
                <a:latin typeface="Times New Roman" panose="02020603050405020304" pitchFamily="18" charset="0"/>
                <a:cs typeface="Times New Roman" panose="02020603050405020304" pitchFamily="18" charset="0"/>
              </a:rPr>
              <a:t>1-شهادة تسجيل الشركة في السجل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2- مـا يبيـن قـدرة الشركة الفنيـة والإدارية على تقديم الخدمة.</a:t>
            </a:r>
          </a:p>
          <a:p>
            <a:pPr algn="justLow" rtl="1"/>
            <a:r>
              <a:rPr lang="ar-EG" sz="2000" b="1" dirty="0">
                <a:solidFill>
                  <a:srgbClr val="2D3956"/>
                </a:solidFill>
                <a:latin typeface="Times New Roman" panose="02020603050405020304" pitchFamily="18" charset="0"/>
                <a:cs typeface="Times New Roman" panose="02020603050405020304" pitchFamily="18" charset="0"/>
              </a:rPr>
              <a:t>3- تزويد الوزارة ببيانات المتاجرالموثقة إلكترونيا.</a:t>
            </a:r>
          </a:p>
          <a:p>
            <a:pPr algn="justLow" rtl="1"/>
            <a:r>
              <a:rPr lang="ar-EG" sz="2000" b="1" dirty="0">
                <a:solidFill>
                  <a:srgbClr val="2D3956"/>
                </a:solidFill>
                <a:latin typeface="Times New Roman" panose="02020603050405020304" pitchFamily="18" charset="0"/>
                <a:cs typeface="Times New Roman" panose="02020603050405020304" pitchFamily="18" charset="0"/>
              </a:rPr>
              <a:t>4- وصف الخدمات المقدمة.</a:t>
            </a:r>
          </a:p>
          <a:p>
            <a:pPr algn="justLow" rtl="1"/>
            <a:r>
              <a:rPr lang="ar-EG" sz="2000" b="1" dirty="0">
                <a:solidFill>
                  <a:srgbClr val="2D3956"/>
                </a:solidFill>
                <a:latin typeface="Times New Roman" panose="02020603050405020304" pitchFamily="18" charset="0"/>
                <a:cs typeface="Times New Roman" panose="02020603050405020304" pitchFamily="18" charset="0"/>
              </a:rPr>
              <a:t>5- سياسة التعامل البيانات حال التوقف عن تقديم الخدمة.</a:t>
            </a:r>
          </a:p>
          <a:p>
            <a:pPr algn="justLow" rtl="1"/>
            <a:r>
              <a:rPr lang="ar-EG" sz="2000" b="1" dirty="0">
                <a:solidFill>
                  <a:srgbClr val="2D3956"/>
                </a:solidFill>
                <a:latin typeface="Times New Roman" panose="02020603050405020304" pitchFamily="18" charset="0"/>
                <a:cs typeface="Times New Roman" panose="02020603050405020304" pitchFamily="18" charset="0"/>
              </a:rPr>
              <a:t>6- تحديد ضابط اتصال مسؤول عن تزويد البيانات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7- إيضاح منهجية التوثيق. </a:t>
            </a:r>
          </a:p>
          <a:p>
            <a:pPr algn="justLow" rtl="1"/>
            <a:r>
              <a:rPr lang="ar-EG" sz="2000" b="1" dirty="0">
                <a:solidFill>
                  <a:srgbClr val="2D3956"/>
                </a:solidFill>
                <a:latin typeface="Times New Roman" panose="02020603050405020304" pitchFamily="18" charset="0"/>
                <a:cs typeface="Times New Roman" panose="02020603050405020304" pitchFamily="18" charset="0"/>
              </a:rPr>
              <a:t>8-سياسة التعامل مع الشكاوي وكيفية علاجه.</a:t>
            </a:r>
          </a:p>
          <a:p>
            <a:pPr algn="justLow" rtl="1"/>
            <a:r>
              <a:rPr lang="ar-EG" sz="2000" b="1" dirty="0">
                <a:solidFill>
                  <a:srgbClr val="2D3956"/>
                </a:solidFill>
                <a:latin typeface="Times New Roman" panose="02020603050405020304" pitchFamily="18" charset="0"/>
                <a:cs typeface="Times New Roman" panose="02020603050405020304" pitchFamily="18" charset="0"/>
              </a:rPr>
              <a:t>9- توفير أي بيانات أو وثائق تطلبها الوزارة.</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6629" y="1815271"/>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322452"/>
            <a:ext cx="5021287" cy="4093428"/>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لماذا اهتم نظام التجارة الإلكترونية بالممارس؟</a:t>
            </a:r>
          </a:p>
          <a:p>
            <a:pPr algn="justLow" rtl="1"/>
            <a:r>
              <a:rPr lang="ar-EG" sz="2000" b="1" dirty="0">
                <a:solidFill>
                  <a:srgbClr val="2D3956"/>
                </a:solidFill>
                <a:latin typeface="Times New Roman" panose="02020603050405020304" pitchFamily="18" charset="0"/>
                <a:cs typeface="Times New Roman" panose="02020603050405020304" pitchFamily="18" charset="0"/>
              </a:rPr>
              <a:t>يولي النظام الممارس لنشاط التجارة الإلكترونية أهمية كبرى باعتباره عنصراً أساسياً في هذه السوق لامتلاكه كافة الأدوات التقنية التي تمكنه من ممارسة النشاط وتقديم السلع والخدمات للمستهلك، ولم يفرق النظام بينه وبين التاجر في الحقوق والواجبات، ويلتزم بكل ما ورد في نظام التجارةالإلكترونية، وتسري عليه أحكامه.</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ويشجع النظام الممارسين للتجارة الإلكترونية " وهـم الأشخاص الذين لايملكـون سـجـلات تجارية ولديهـم وثيقـة العمـل الحر، ويمارسـون النشاط"بالتسجيل في جهات توثيق المتاجر الإلكترونية لاكتساب مصـداقية اكـبرتساعدهم في تسويق منتجاتهم وخدماتهم الإلكترونية وتوصلها إلى شرائح اكبر من الجماهير.</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08</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2" y="1609639"/>
            <a:ext cx="6461039" cy="193899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إضافة المتجر الإلكتروني في السجل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يتم تقديم طلب إلكتروني بواسطة الممارس على موقع الوزارة، متضمنا:</a:t>
            </a:r>
          </a:p>
          <a:p>
            <a:pPr algn="justLow" rtl="1"/>
            <a:r>
              <a:rPr lang="ar-EG" sz="2000" b="1" dirty="0">
                <a:solidFill>
                  <a:srgbClr val="2D3956"/>
                </a:solidFill>
                <a:latin typeface="Times New Roman" panose="02020603050405020304" pitchFamily="18" charset="0"/>
                <a:cs typeface="Times New Roman" panose="02020603050405020304" pitchFamily="18" charset="0"/>
              </a:rPr>
              <a:t>1- اسم مقدم الطلب.</a:t>
            </a:r>
          </a:p>
          <a:p>
            <a:pPr algn="justLow" rtl="1"/>
            <a:r>
              <a:rPr lang="ar-EG" sz="2000" b="1" dirty="0">
                <a:solidFill>
                  <a:srgbClr val="2D3956"/>
                </a:solidFill>
                <a:latin typeface="Times New Roman" panose="02020603050405020304" pitchFamily="18" charset="0"/>
                <a:cs typeface="Times New Roman" panose="02020603050405020304" pitchFamily="18" charset="0"/>
              </a:rPr>
              <a:t>2- تفاصيل النشاط.</a:t>
            </a:r>
          </a:p>
          <a:p>
            <a:pPr algn="justLow" rtl="1"/>
            <a:r>
              <a:rPr lang="ar-EG" sz="2000" b="1" dirty="0">
                <a:solidFill>
                  <a:srgbClr val="2D3956"/>
                </a:solidFill>
                <a:latin typeface="Times New Roman" panose="02020603050405020304" pitchFamily="18" charset="0"/>
                <a:cs typeface="Times New Roman" panose="02020603050405020304" pitchFamily="18" charset="0"/>
              </a:rPr>
              <a:t>3 وصف المتجر وعنوانه.</a:t>
            </a:r>
          </a:p>
          <a:p>
            <a:pPr algn="justLow" rtl="1"/>
            <a:r>
              <a:rPr lang="ar-EG" sz="2000" b="1" dirty="0">
                <a:solidFill>
                  <a:srgbClr val="2D3956"/>
                </a:solidFill>
                <a:latin typeface="Times New Roman" panose="02020603050405020304" pitchFamily="18" charset="0"/>
                <a:cs typeface="Times New Roman" panose="02020603050405020304" pitchFamily="18" charset="0"/>
              </a:rPr>
              <a:t>* يلتزم التاجر بإضافة متجره للسجل التجاري خلال 30 يوما من تاريخ إنشائه</a:t>
            </a:r>
            <a:r>
              <a:rPr lang="ar-EG" sz="2000" b="1" dirty="0">
                <a:solidFill>
                  <a:schemeClr val="accent6">
                    <a:lumMod val="75000"/>
                  </a:schemeClr>
                </a:solidFill>
                <a:latin typeface="Times New Roman" panose="02020603050405020304" pitchFamily="18" charset="0"/>
                <a:cs typeface="Times New Roman" panose="02020603050405020304" pitchFamily="18" charset="0"/>
              </a:rPr>
              <a:t>.</a:t>
            </a: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363618"/>
            <a:ext cx="9655104" cy="4469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84332" y="1363618"/>
            <a:ext cx="7451834" cy="3170099"/>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منصة توثيق المتاجر الإلكترونية: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نصت اللائحة التنفيذية لنظام التجـارة الإلكترونيةعلـى إنشـاء الـوزارة موقعا لتوثيـق المتاجـرالإلكترونيـة ترتبط به جهات التوثيـق المرخص لها،وتتولى الوزارة الرقابة على أعمال جهات التوثيقالمرخص لها والمرتبطة بموقع الوزارة للتحقق من مدى التزامـها بأحـكام النظـام واللائحة، وتقـوم الإدارة المخـتصة بضبط ما يقـع مـن مخالفات للحكام نظام التجارة الإلكترونية ولائحته التنفيذية.</a:t>
            </a:r>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77" y="2006837"/>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1827333" y="10077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1690" y="1545191"/>
            <a:ext cx="6615121" cy="4093428"/>
          </a:xfrm>
          <a:prstGeom prst="rect">
            <a:avLst/>
          </a:prstGeom>
          <a:noFill/>
        </p:spPr>
        <p:txBody>
          <a:bodyPr wrap="square" rtlCol="0">
            <a:spAutoFit/>
          </a:bodyPr>
          <a:lstStyle/>
          <a:p>
            <a:pPr marL="342900" indent="-342900" algn="justLow" rtl="1">
              <a:buFont typeface="Arial" panose="020B0604020202020204" pitchFamily="34" charset="0"/>
              <a:buChar char="•"/>
            </a:pP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التزامات جهات التوثيق تجاه المتاجر الإلكترونية</a:t>
            </a:r>
            <a:r>
              <a:rPr lang="en-US" sz="2000" b="1" dirty="0">
                <a:solidFill>
                  <a:srgbClr val="FF0000"/>
                </a:solidFill>
                <a:latin typeface="Times New Roman" panose="02020603050405020304" pitchFamily="18" charset="0"/>
                <a:cs typeface="Times New Roman" panose="02020603050405020304" pitchFamily="18" charset="0"/>
              </a:rPr>
              <a:t>:</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حفظ وحماية البيانات.</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عدم التصرف في بيانات المتاجر إلا بموافقة أصحابها.</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تقديم الخدمة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وفق أحكام النظام وتوفير كادر مؤهل لذلك.</a:t>
            </a:r>
            <a:endParaRPr lang="en-US" sz="20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نشر السياسة المتبعة للتعامل مع شكاوى طالبي التوثيق والمستهلكين ومعالجتها.</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إتاحة البيانات والسجلات للوزارة عند طلبها.</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إيضاح أحكام وشروط التوثيق في محلها الإلكتروني.</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إشعار الوزارة والمتاجر المتأثرة(خلال 3 أيام) منذ حدوث الاختراق.</a:t>
            </a:r>
          </a:p>
          <a:p>
            <a:pPr marL="342900" indent="-342900" algn="justLow" rtl="1">
              <a:buFont typeface="Arial" panose="020B0604020202020204" pitchFamily="34" charset="0"/>
              <a:buChar char="•"/>
            </a:pPr>
            <a:r>
              <a:rPr lang="ar-EG" sz="2000" b="1" dirty="0">
                <a:solidFill>
                  <a:srgbClr val="2D3956"/>
                </a:solidFill>
                <a:latin typeface="Times New Roman" panose="02020603050405020304" pitchFamily="18" charset="0"/>
                <a:cs typeface="Times New Roman" panose="02020603050405020304" pitchFamily="18" charset="0"/>
              </a:rPr>
              <a:t>مراعاة أحكام الأنظمة واللوائح المتعلقة بحماية البيانات التي تصدرها الجهات المختصة.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4585" y="1545191"/>
            <a:ext cx="6601540" cy="2246769"/>
          </a:xfrm>
          <a:prstGeom prst="rect">
            <a:avLst/>
          </a:prstGeom>
          <a:noFill/>
        </p:spPr>
        <p:txBody>
          <a:bodyPr wrap="square" rtlCol="0">
            <a:spAutoFit/>
          </a:bodyPr>
          <a:lstStyle/>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منصات الوساطة والتزاماتها</a:t>
            </a:r>
            <a:r>
              <a:rPr lang="en-US" sz="2000" b="1" dirty="0">
                <a:solidFill>
                  <a:schemeClr val="accent6">
                    <a:lumMod val="75000"/>
                  </a:schemeClr>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تسهم المنصـات التي تؤدي دور الوساطة بين موفر الخدمة والمتسـوق</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الإلكترونـي فـي تقديـم خدمات ميسـرة للتجـارة الإلكترونية، مثـل تقديم</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الإعلانـات عبـر الإنترنت أو الترويج للمنتجات أو الخدمـات، أو تمكين قبول</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الطلبات أو الدفع، أو أية خدمة أخرى تتيح ممارسة التجارة الإلكترونية</a:t>
            </a:r>
            <a:r>
              <a:rPr lang="ar-EG" sz="2000" b="1" dirty="0">
                <a:solidFill>
                  <a:schemeClr val="accent6">
                    <a:lumMod val="75000"/>
                  </a:schemeClr>
                </a:solidFill>
                <a:latin typeface="Times New Roman" panose="02020603050405020304" pitchFamily="18" charset="0"/>
                <a:cs typeface="Times New Roman" panose="02020603050405020304" pitchFamily="18" charset="0"/>
              </a:rPr>
              <a:t>.</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912" y="1821533"/>
            <a:ext cx="2752673" cy="3616598"/>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22484" y="1894169"/>
            <a:ext cx="6301422"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تلتزم منصات الوساطة بالتالي:</a:t>
            </a:r>
          </a:p>
          <a:p>
            <a:pPr algn="justLow" rtl="1"/>
            <a:r>
              <a:rPr lang="ar-EG" sz="2000" b="1" dirty="0">
                <a:solidFill>
                  <a:srgbClr val="2D3956"/>
                </a:solidFill>
                <a:latin typeface="Times New Roman" panose="02020603050405020304" pitchFamily="18" charset="0"/>
                <a:cs typeface="Times New Roman" panose="02020603050405020304" pitchFamily="18" charset="0"/>
              </a:rPr>
              <a:t>1-نشر أحكام وشروط الاستخدام في مكان بارز.</a:t>
            </a:r>
          </a:p>
          <a:p>
            <a:pPr algn="justLow" rtl="1"/>
            <a:r>
              <a:rPr lang="ar-EG" sz="2000" b="1" dirty="0">
                <a:solidFill>
                  <a:srgbClr val="2D3956"/>
                </a:solidFill>
                <a:latin typeface="Times New Roman" panose="02020603050405020304" pitchFamily="18" charset="0"/>
                <a:cs typeface="Times New Roman" panose="02020603050405020304" pitchFamily="18" charset="0"/>
              </a:rPr>
              <a:t>2- طلب بيانات موفر الخدمة في المنصة، وبيانات الاتصال به، وبيان التوثيق-إن وجد، وبيان تسجيله فيالسجل التجاري -إن وجد.</a:t>
            </a:r>
          </a:p>
          <a:p>
            <a:pPr algn="justLow" rtl="1"/>
            <a:r>
              <a:rPr lang="ar-EG" sz="2000" b="1" dirty="0">
                <a:solidFill>
                  <a:srgbClr val="2D3956"/>
                </a:solidFill>
                <a:latin typeface="Times New Roman" panose="02020603050405020304" pitchFamily="18" charset="0"/>
                <a:cs typeface="Times New Roman" panose="02020603050405020304" pitchFamily="18" charset="0"/>
              </a:rPr>
              <a:t> 3- الاحتفاظ ببيانات العقود وحفظها ما لا يقل عن 3سنوات من تاريخ العقد.</a:t>
            </a:r>
          </a:p>
          <a:p>
            <a:pPr algn="justLow" rtl="1"/>
            <a:r>
              <a:rPr lang="ar-EG" sz="2000" b="1" dirty="0">
                <a:solidFill>
                  <a:srgbClr val="2D3956"/>
                </a:solidFill>
                <a:latin typeface="Times New Roman" panose="02020603050405020304" pitchFamily="18" charset="0"/>
                <a:cs typeface="Times New Roman" panose="02020603050405020304" pitchFamily="18" charset="0"/>
              </a:rPr>
              <a:t> 4-إبراز الحقوق والالتزامات.</a:t>
            </a:r>
          </a:p>
          <a:p>
            <a:pPr algn="justLow" rtl="1"/>
            <a:r>
              <a:rPr lang="ar-EG" sz="2000" b="1" dirty="0">
                <a:solidFill>
                  <a:srgbClr val="2D3956"/>
                </a:solidFill>
                <a:latin typeface="Times New Roman" panose="02020603050405020304" pitchFamily="18" charset="0"/>
                <a:cs typeface="Times New Roman" panose="02020603050405020304" pitchFamily="18" charset="0"/>
              </a:rPr>
              <a:t>5-إشعار المستخدمين باي تعديل يطرا على الخدمات.قبل اسبوع "على الاقل من تطبيقه.</a:t>
            </a:r>
          </a:p>
          <a:p>
            <a:pPr algn="justLow" rtl="1"/>
            <a:r>
              <a:rPr lang="ar-EG" sz="2000" b="1" dirty="0">
                <a:solidFill>
                  <a:srgbClr val="2D3956"/>
                </a:solidFill>
                <a:latin typeface="Times New Roman" panose="02020603050405020304" pitchFamily="18" charset="0"/>
                <a:cs typeface="Times New Roman" panose="02020603050405020304" pitchFamily="18" charset="0"/>
              </a:rPr>
              <a:t>6- حذف أي محتوى مخالف. </a:t>
            </a:r>
          </a:p>
          <a:p>
            <a:pPr algn="justLow" rtl="1"/>
            <a:r>
              <a:rPr lang="ar-EG" sz="2000" b="1" dirty="0">
                <a:solidFill>
                  <a:srgbClr val="2D3956"/>
                </a:solidFill>
                <a:latin typeface="Times New Roman" panose="02020603050405020304" pitchFamily="18" charset="0"/>
                <a:cs typeface="Times New Roman" panose="02020603050405020304" pitchFamily="18" charset="0"/>
              </a:rPr>
              <a:t>7-ایجاد آلية واضحة لتلقي الشكاوي ومعالجتها وسياسة تسوية المنازعات بين موفر الخدمة والمستهلك.</a:t>
            </a:r>
          </a:p>
          <a:p>
            <a:pPr algn="justLow" rtl="1"/>
            <a:r>
              <a:rPr lang="ar-EG" sz="2000" b="1" dirty="0">
                <a:solidFill>
                  <a:srgbClr val="2D3956"/>
                </a:solidFill>
                <a:latin typeface="Times New Roman" panose="02020603050405020304" pitchFamily="18" charset="0"/>
                <a:cs typeface="Times New Roman" panose="02020603050405020304" pitchFamily="18" charset="0"/>
              </a:rPr>
              <a:t>8- الإفصاح عن بيانات موفرالخدمة، ورقم سجلها التجاري (إن وجد).</a:t>
            </a:r>
          </a:p>
          <a:p>
            <a:pPr algn="justLow" rtl="1"/>
            <a:r>
              <a:rPr lang="ar-EG" sz="2000" b="1" dirty="0">
                <a:solidFill>
                  <a:srgbClr val="2D3956"/>
                </a:solidFill>
                <a:latin typeface="Times New Roman" panose="02020603050405020304" pitchFamily="18" charset="0"/>
                <a:cs typeface="Times New Roman" panose="02020603050405020304" pitchFamily="18" charset="0"/>
              </a:rPr>
              <a:t>9- تعزيز الأمن السيبراني للمنصة، والالتزام بما تصدره الجهات المختصة، وسرعة التعامل مع الاختراقات.</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2981491" cy="3952855"/>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2" y="1435465"/>
            <a:ext cx="5227093" cy="3785652"/>
          </a:xfrm>
          <a:prstGeom prst="rect">
            <a:avLst/>
          </a:prstGeom>
        </p:spPr>
        <p:txBody>
          <a:bodyPr wrap="square">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مخالفـات أحكـام النظـام:</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خالف موفر الخدمة ايا من أحكام النظام أو اللائحة, فـ للوزير أو -من ينيبه- أن يتخذ في الحالات العاجلـة والضروريـة قـراراً بحجـب المتجر الإلكتروني -بالتنسيق مع الجهة المختصة-جزئيا أو كليا إلى أن تتم معالجة المخالفة أو البت فيها أيهما أسبق، وإحالة المخالفة للجنة التي تتولى النظر في مخالفات أحكام النظام أو اللائحة وتوقيع العقوبات المنصوص عليها في النظام خلال مدة أقصاها 3 ايام اعتباراً من حجب المحل الإلكتروني؛ على أن تتخذ اللجنة قرارها في شأن المخالفة خلال مدة لا تتجاوز 10 أيـام اعتباراً من تاريخ الإحالة, وللجنة وقف قرار حجب المتجر الإلكتروني جزئيا أو كليا إذا رأت مسوغاً لذلك.</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08</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6" y="1212844"/>
            <a:ext cx="5368713" cy="5078313"/>
          </a:xfrm>
          <a:prstGeom prst="rect">
            <a:avLst/>
          </a:prstGeom>
        </p:spPr>
        <p:txBody>
          <a:bodyPr wrap="square">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العقوبـات:</a:t>
            </a:r>
          </a:p>
          <a:p>
            <a:pPr algn="justLow" rtl="1"/>
            <a:r>
              <a:rPr lang="ar-EG" sz="2000" b="1" dirty="0">
                <a:solidFill>
                  <a:srgbClr val="2D3956"/>
                </a:solidFill>
                <a:latin typeface="Times New Roman" panose="02020603050405020304" pitchFamily="18" charset="0"/>
                <a:cs typeface="Times New Roman" panose="02020603050405020304" pitchFamily="18" charset="0"/>
              </a:rPr>
              <a:t>مع عدم الإخلال بأي عقوبة أشد ينص عليها نظام آخر, يعاقـب كـل مـن يخالف أيا من أحكام النظام أو اللائحة بواحدة أو أكثر من العقوبات الآتية:</a:t>
            </a:r>
          </a:p>
          <a:p>
            <a:pPr algn="justLow" rtl="1"/>
            <a:r>
              <a:rPr lang="ar-EG" sz="2000" b="1" dirty="0">
                <a:solidFill>
                  <a:srgbClr val="2D3956"/>
                </a:solidFill>
                <a:latin typeface="Times New Roman" panose="02020603050405020304" pitchFamily="18" charset="0"/>
                <a:cs typeface="Times New Roman" panose="02020603050405020304" pitchFamily="18" charset="0"/>
              </a:rPr>
              <a:t>1- الإنـذار.</a:t>
            </a:r>
          </a:p>
          <a:p>
            <a:pPr algn="justLow" rtl="1"/>
            <a:r>
              <a:rPr lang="ar-EG" sz="2000" b="1" dirty="0">
                <a:solidFill>
                  <a:srgbClr val="2D3956"/>
                </a:solidFill>
                <a:latin typeface="Times New Roman" panose="02020603050405020304" pitchFamily="18" charset="0"/>
                <a:cs typeface="Times New Roman" panose="02020603050405020304" pitchFamily="18" charset="0"/>
              </a:rPr>
              <a:t>2-غرامة مالية تصل إلى مليون ريال دائما.</a:t>
            </a:r>
          </a:p>
          <a:p>
            <a:pPr algn="justLow" rtl="1"/>
            <a:r>
              <a:rPr lang="ar-EG" sz="2000" b="1" dirty="0">
                <a:solidFill>
                  <a:srgbClr val="2D3956"/>
                </a:solidFill>
                <a:latin typeface="Times New Roman" panose="02020603050405020304" pitchFamily="18" charset="0"/>
                <a:cs typeface="Times New Roman" panose="02020603050405020304" pitchFamily="18" charset="0"/>
              </a:rPr>
              <a:t>3- إيقاف مزاولة التجارة الإلكترونيـة مؤقتا او دائماً . </a:t>
            </a:r>
          </a:p>
          <a:p>
            <a:pPr algn="justLow" rtl="1"/>
            <a:r>
              <a:rPr lang="ar-EG" sz="2000" b="1" dirty="0">
                <a:solidFill>
                  <a:srgbClr val="2D3956"/>
                </a:solidFill>
                <a:latin typeface="Times New Roman" panose="02020603050405020304" pitchFamily="18" charset="0"/>
                <a:cs typeface="Times New Roman" panose="02020603050405020304" pitchFamily="18" charset="0"/>
              </a:rPr>
              <a:t>4- حجب المتجر الإلكتروني بالتنسيق مع الجهـة المختصة- جزئيا أو كليا مؤقتا أو دالما.</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286232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لجان النظر في المخالفـات:</a:t>
            </a:r>
          </a:p>
          <a:p>
            <a:pPr algn="justLow" rtl="1"/>
            <a:r>
              <a:rPr lang="ar-EG" sz="2000" b="1" dirty="0">
                <a:solidFill>
                  <a:srgbClr val="2D3956"/>
                </a:solidFill>
                <a:latin typeface="Times New Roman" panose="02020603050405020304" pitchFamily="18" charset="0"/>
                <a:cs typeface="Times New Roman" panose="02020603050405020304" pitchFamily="18" charset="0"/>
              </a:rPr>
              <a:t>تكون بقرار من الوزير لجنة (أو أكثر) تتولى النظر في مخالفات أحكام النظام أو اللائحة وتوقيع العقوبات المنصوصعليها في النظام, على ألا يقل عدد أعضائها عن (ثلاثة) ويكون من بينهم مستشار نظامي على الأقل, وتصدر قرارات اللجنة بالأغلبية، ويصدر الوزير بقرار منه قواعد عمل اللجنة ويحدد مكافآت أعضائها.</a:t>
            </a:r>
          </a:p>
          <a:p>
            <a:pPr algn="justLow" rtl="1"/>
            <a:r>
              <a:rPr lang="ar-EG" sz="2000" b="1" dirty="0">
                <a:solidFill>
                  <a:srgbClr val="2D3956"/>
                </a:solidFill>
                <a:latin typeface="Times New Roman" panose="02020603050405020304" pitchFamily="18" charset="0"/>
                <a:cs typeface="Times New Roman" panose="02020603050405020304" pitchFamily="18" charset="0"/>
              </a:rPr>
              <a:t>يراعـى فـي اختيـار العقوبـة جسامـة المخالفة وتكرارهـا وحجـم نشـاط موفر الخدمـة والضرر الذي وقع علىالآخرين بسببهـا.</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2967" y="1545361"/>
            <a:ext cx="6813295" cy="286232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حـق الاعتراض :</a:t>
            </a:r>
          </a:p>
          <a:p>
            <a:pPr algn="justLow" rtl="1"/>
            <a:r>
              <a:rPr lang="ar-EG" sz="2000" b="1" dirty="0">
                <a:solidFill>
                  <a:srgbClr val="2D3956"/>
                </a:solidFill>
                <a:latin typeface="Times New Roman" panose="02020603050405020304" pitchFamily="18" charset="0"/>
                <a:cs typeface="Times New Roman" panose="02020603050405020304" pitchFamily="18" charset="0"/>
              </a:rPr>
              <a:t>يجوز لمن صدر ضده أي قرار بناء على النظام الاعتراض عليه أمام المحكمة الإدارية وفقاً لأحكام نظام المرافعات أمام ديوان المظالم.</a:t>
            </a:r>
          </a:p>
          <a:p>
            <a:pPr algn="justLow" rtl="1"/>
            <a:r>
              <a:rPr lang="ar-EG" sz="2000" b="1" dirty="0">
                <a:solidFill>
                  <a:srgbClr val="FF0000"/>
                </a:solidFill>
                <a:latin typeface="Times New Roman" panose="02020603050405020304" pitchFamily="18" charset="0"/>
                <a:cs typeface="Times New Roman" panose="02020603050405020304" pitchFamily="18" charset="0"/>
              </a:rPr>
              <a:t>ضوابط التشهير بالمخالفيـن:</a:t>
            </a:r>
          </a:p>
          <a:p>
            <a:pPr algn="justLow" rtl="1"/>
            <a:r>
              <a:rPr lang="ar-EG" sz="2000" b="1" dirty="0">
                <a:solidFill>
                  <a:srgbClr val="2D3956"/>
                </a:solidFill>
                <a:latin typeface="Times New Roman" panose="02020603050405020304" pitchFamily="18" charset="0"/>
                <a:cs typeface="Times New Roman" panose="02020603050405020304" pitchFamily="18" charset="0"/>
              </a:rPr>
              <a:t>يجوز تضمين القرار الصادر بتحديد العقوبة النص على نشر منطوقه على نفقة المخالف في صحيفة (أو أكثر) من الصحف المحلية التي تصدر في محل إقامته, أو في أي وسيلة أخرى مناسبة، وذلك بحسب نوع المخالفة المرتكبة وجسامتها وتأثيرها، على أن يكون النشر بعد تحصن القرار بمضي المدة المحددة نظاماً أو كان الحكم الصادر في شأنه مكتسبا للصفة القطعية.</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592" y="1861647"/>
            <a:ext cx="2619375" cy="343556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08</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447098"/>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r>
              <a:rPr lang="ar-EG" b="1" dirty="0">
                <a:latin typeface="Times New Roman" panose="02020603050405020304" pitchFamily="18" charset="0"/>
                <a:cs typeface="Times New Roman" panose="02020603050405020304" pitchFamily="18" charset="0"/>
              </a:rPr>
              <a:t>د.مصطفى البنداري ، الشركات التجارية في القانون التجاري ، دار النهضة العربية  . </a:t>
            </a:r>
          </a:p>
          <a:p>
            <a:pPr algn="r" rtl="1"/>
            <a:r>
              <a:rPr lang="ar-EG" b="1" dirty="0">
                <a:latin typeface="Times New Roman" panose="02020603050405020304" pitchFamily="18" charset="0"/>
                <a:cs typeface="Times New Roman" panose="02020603050405020304" pitchFamily="18" charset="0"/>
              </a:rPr>
              <a:t>د.حسين الماحي ، أطر قانونية في معاملات التجارة الالكترونية ، دار الأهرام للنشر و التوزيع ، 2024.</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5568</TotalTime>
  <Words>4762</Words>
  <Application>Microsoft Office PowerPoint</Application>
  <PresentationFormat>Widescreen</PresentationFormat>
  <Paragraphs>374</Paragraphs>
  <Slides>47</Slides>
  <Notes>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2601</cp:revision>
  <dcterms:created xsi:type="dcterms:W3CDTF">2023-04-29T09:08:23Z</dcterms:created>
  <dcterms:modified xsi:type="dcterms:W3CDTF">2023-11-25T03:41:58Z</dcterms:modified>
</cp:coreProperties>
</file>