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08" r:id="rId7"/>
    <p:sldId id="579" r:id="rId8"/>
    <p:sldId id="495" r:id="rId9"/>
    <p:sldId id="554" r:id="rId10"/>
    <p:sldId id="584" r:id="rId11"/>
    <p:sldId id="563" r:id="rId12"/>
    <p:sldId id="580" r:id="rId13"/>
    <p:sldId id="501" r:id="rId14"/>
    <p:sldId id="256" r:id="rId15"/>
    <p:sldId id="564" r:id="rId16"/>
    <p:sldId id="565" r:id="rId17"/>
    <p:sldId id="566" r:id="rId18"/>
    <p:sldId id="570" r:id="rId19"/>
    <p:sldId id="306" r:id="rId20"/>
    <p:sldId id="497" r:id="rId21"/>
    <p:sldId id="494" r:id="rId22"/>
    <p:sldId id="572" r:id="rId23"/>
    <p:sldId id="581" r:id="rId24"/>
    <p:sldId id="573" r:id="rId25"/>
    <p:sldId id="567" r:id="rId26"/>
    <p:sldId id="496" r:id="rId27"/>
    <p:sldId id="582" r:id="rId28"/>
    <p:sldId id="514" r:id="rId29"/>
    <p:sldId id="498" r:id="rId30"/>
    <p:sldId id="507" r:id="rId31"/>
    <p:sldId id="513" r:id="rId32"/>
    <p:sldId id="499" r:id="rId33"/>
    <p:sldId id="500" r:id="rId34"/>
    <p:sldId id="538" r:id="rId35"/>
    <p:sldId id="515" r:id="rId36"/>
    <p:sldId id="516" r:id="rId37"/>
    <p:sldId id="583" r:id="rId38"/>
    <p:sldId id="552" r:id="rId39"/>
    <p:sldId id="558" r:id="rId40"/>
    <p:sldId id="536" r:id="rId41"/>
    <p:sldId id="57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79"/>
            <p14:sldId id="495"/>
            <p14:sldId id="554"/>
            <p14:sldId id="584"/>
            <p14:sldId id="563"/>
            <p14:sldId id="580"/>
            <p14:sldId id="501"/>
            <p14:sldId id="256"/>
            <p14:sldId id="564"/>
            <p14:sldId id="565"/>
            <p14:sldId id="566"/>
            <p14:sldId id="570"/>
            <p14:sldId id="306"/>
            <p14:sldId id="497"/>
            <p14:sldId id="494"/>
            <p14:sldId id="572"/>
            <p14:sldId id="581"/>
            <p14:sldId id="573"/>
            <p14:sldId id="567"/>
            <p14:sldId id="496"/>
            <p14:sldId id="582"/>
            <p14:sldId id="514"/>
            <p14:sldId id="498"/>
            <p14:sldId id="507"/>
            <p14:sldId id="513"/>
            <p14:sldId id="499"/>
            <p14:sldId id="500"/>
            <p14:sldId id="538"/>
            <p14:sldId id="515"/>
            <p14:sldId id="516"/>
            <p14:sldId id="583"/>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15" autoAdjust="0"/>
    <p:restoredTop sz="92529" autoAdjust="0"/>
  </p:normalViewPr>
  <p:slideViewPr>
    <p:cSldViewPr snapToGrid="0">
      <p:cViewPr varScale="1">
        <p:scale>
          <a:sx n="61" d="100"/>
          <a:sy n="61" d="100"/>
        </p:scale>
        <p:origin x="12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theme" Target="theme/theme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viewProps" Target="view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presProps" Target="pres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notesMaster" Target="notesMasters/notesMaster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6F2D9-C2A4-4330-419B-9261A6A93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C16CF-E7C9-49A7-0759-8A91148CD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38316-D1AA-B4CD-D7EE-6A460A4352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CCF6E-C612-365A-DD49-398E3EF712B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11466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04795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5934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5.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8.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6.png" /><Relationship Id="rId1" Type="http://schemas.openxmlformats.org/officeDocument/2006/relationships/slideLayout" Target="../slideLayouts/slideLayout17.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3" Type="http://schemas.openxmlformats.org/officeDocument/2006/relationships/image" Target="../media/image15.jp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4" Type="http://schemas.openxmlformats.org/officeDocument/2006/relationships/image" Target="../media/image6.png" /></Relationships>
</file>

<file path=ppt/slides/_rels/slide2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xml" /><Relationship Id="rId4" Type="http://schemas.openxmlformats.org/officeDocument/2006/relationships/image" Target="../media/image19.jpeg" /></Relationships>
</file>

<file path=ppt/slides/_rels/slide3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37.xml.rels><?xml version="1.0" encoding="UTF-8" standalone="yes"?>
<Relationships xmlns="http://schemas.openxmlformats.org/package/2006/relationships"><Relationship Id="rId3" Type="http://schemas.openxmlformats.org/officeDocument/2006/relationships/hyperlink" Target="https://mawdoo3.com/%D9%85%D9%81%D9%87%D9%88%D9%85_%D8%A7%D9%84%D8%B9%D9%84%D8%A7%D9%82%D8%A7%D8%AA_%D8%A7%D9%84%D8%B9%D8%A7%D9%85%D8%A9" TargetMode="External" /><Relationship Id="rId2" Type="http://schemas.openxmlformats.org/officeDocument/2006/relationships/hyperlink" Target="https://www.e3melbusiness.com/blog/public-relations-management-importance"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specialities/%D8%B9%D9%84%D8%A7%D9%82%D8%A7%D8%AA-%D8%B9%D8%A7%D9%85%D8%A9-Public-Relations" TargetMode="External" /><Relationship Id="rId2" Type="http://schemas.openxmlformats.org/officeDocument/2006/relationships/hyperlink" Target="https://www.creativeblend.com.sa/%D8%A7%D9%84%D8%B9%D9%84%D8%A7%D9%82%D8%A7%D8%AA-%D8%A7%D9%84%D8%B9%D8%A7%D9%85%D8%A9-%D8%A7%D9%84%D8%AA%D8%B9%D8%B1%D9%8A%D9%81%D8%8C-%D8%A7%D9%84%D8%A3%D9%86%D9%88%D8%A7%D8%B9%D8%8C-%D8%A7%D9%84"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39.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image" Target="../media/image20.jpeg" /><Relationship Id="rId1" Type="http://schemas.openxmlformats.org/officeDocument/2006/relationships/slideLayout" Target="../slideLayouts/slideLayout16.xml" /><Relationship Id="rId5" Type="http://schemas.openxmlformats.org/officeDocument/2006/relationships/image" Target="../media/image23.png" /><Relationship Id="rId4" Type="http://schemas.openxmlformats.org/officeDocument/2006/relationships/image" Target="../media/image22.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السابعة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السابعة:</a:t>
            </a:r>
          </a:p>
          <a:p>
            <a:pPr algn="ctr"/>
            <a:r>
              <a:rPr lang="ar-JO" sz="2800" b="1" dirty="0">
                <a:solidFill>
                  <a:schemeClr val="tx1"/>
                </a:solidFill>
                <a:latin typeface="Alexandria ExtraBold" pitchFamily="2" charset="-78"/>
                <a:cs typeface="Alexandria ExtraBold" pitchFamily="2" charset="-78"/>
              </a:rPr>
              <a:t> </a:t>
            </a:r>
            <a:r>
              <a:rPr lang="ar-JO" sz="2800" dirty="0">
                <a:solidFill>
                  <a:schemeClr val="tx1"/>
                </a:solidFill>
                <a:effectLst/>
                <a:latin typeface="Alexandria Light" pitchFamily="2" charset="-78"/>
                <a:ea typeface="Simplified Arabic" panose="02020603050405020304" pitchFamily="18" charset="-78"/>
                <a:cs typeface="Alexandria Light" pitchFamily="2" charset="-78"/>
              </a:rPr>
              <a:t>العلاقات العامة</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7907"/>
    </mc:Choice>
    <mc:Fallback xmlns="">
      <p:transition spd="slow" advTm="479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091"/>
    </mc:Choice>
    <mc:Fallback xmlns="">
      <p:transition spd="slow" advTm="490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B73E5-E0FD-6EB0-6420-E669BCFC84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A58245B-31A8-9D6D-6868-B0AC0F6DBC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E613793-C2CE-27E1-D1CC-57337FA5A60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6CAADA4-D2B3-AD08-7E1E-2FA98626AF74}"/>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926EE4EF-2D10-459B-2F50-3776E81424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E28293-A681-05E3-CA81-6FF5A201E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C99E76D4-3905-8BE1-A9CE-C68C7C465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2140929550"/>
      </p:ext>
    </p:extLst>
  </p:cSld>
  <p:clrMapOvr>
    <a:masterClrMapping/>
  </p:clrMapOvr>
  <mc:AlternateContent xmlns:mc="http://schemas.openxmlformats.org/markup-compatibility/2006" xmlns:p14="http://schemas.microsoft.com/office/powerpoint/2010/main">
    <mc:Choice Requires="p14">
      <p:transition spd="slow" p14:dur="2000" advTm="42966"/>
    </mc:Choice>
    <mc:Fallback xmlns="">
      <p:transition spd="slow" advTm="429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556904811"/>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dirty="0">
                          <a:effectLst/>
                        </a:rPr>
                        <a:t> </a:t>
                      </a:r>
                      <a:r>
                        <a:rPr kumimoji="0" lang="ar-SA" sz="20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96059"/>
    </mc:Choice>
    <mc:Fallback xmlns="">
      <p:transition spd="slow" advTm="960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2039531"/>
            <a:ext cx="10962968" cy="3518271"/>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Alexandria Light" pitchFamily="2" charset="-78"/>
                <a:cs typeface="Alexandria Light" pitchFamily="2" charset="-78"/>
              </a:rPr>
              <a:t>    زاد الاهتمام في العصر الحالي بمفهوم العلاقات العامة وتتنوع العلاقات العامة حسب مجالها فمنها الحكومية، والتجارية، والصناعية، والعسكرية، والسياسية وتجمع هذه الأقسام  مبادئ عامة واحدة، وليست في حقيقتها إلا تطبيق اللقواعد العامة للعلاقات العامة مع مراعاة الظروف والأحوال في المجال الذي تطبقه فالوسائل التي تُتبع في العلاقات العامة واحدة والأدوات واحدة كوسائل الاتصال بالجماهير مثل وكالات الأنباء والصحافة </a:t>
            </a:r>
            <a:r>
              <a:rPr lang="ar-JO" sz="1600">
                <a:solidFill>
                  <a:srgbClr val="000000"/>
                </a:solidFill>
                <a:latin typeface="Alexandria Light" pitchFamily="2" charset="-78"/>
                <a:cs typeface="Alexandria Light" pitchFamily="2" charset="-78"/>
              </a:rPr>
              <a:t>والإذاعة ووسائل التواصل الاجتماعي  </a:t>
            </a:r>
            <a:r>
              <a:rPr lang="ar-JO" sz="1600" dirty="0">
                <a:solidFill>
                  <a:srgbClr val="000000"/>
                </a:solidFill>
                <a:latin typeface="Alexandria Light" pitchFamily="2" charset="-78"/>
                <a:cs typeface="Alexandria Light" pitchFamily="2" charset="-78"/>
              </a:rPr>
              <a:t>وكذلك الاتصالات الشخصية وهي جميعا تعمل على بلورة الأفكار وتقريبها للمستفيد. والعلاقات العامة بجميع أقسامها تقف على اتجاهات الجمهور وتدرس نفسية وطرق التأثير فيه، وقيادة الرأي العام وطرق التعامل معه، وكسب ثقته،. ولم تظهر العلاقات العامة بقوتها وأهميتها الحالية بشكل مفاجئ ولكن حدث تطور في المفهوم وتطور في الفكر إدى إلى بلورة صورة عامة عن مفهوم العلاقات العامة لذلك سنلقي الضوء في هذه المحاضرة على موضوع العلاقات العامة في المنظمات.</a:t>
            </a:r>
          </a:p>
          <a:p>
            <a:pPr algn="just" rtl="1">
              <a:lnSpc>
                <a:spcPct val="150000"/>
              </a:lnSpc>
              <a:spcAft>
                <a:spcPts val="800"/>
              </a:spcAft>
            </a:pPr>
            <a:r>
              <a:rPr lang="ar-JO" sz="1600" dirty="0">
                <a:solidFill>
                  <a:srgbClr val="000000"/>
                </a:solidFill>
                <a:latin typeface="Alexandria Light" pitchFamily="2" charset="-78"/>
                <a:cs typeface="Alexandria Light" pitchFamily="2" charset="-78"/>
              </a:rPr>
              <a:t>.    </a:t>
            </a:r>
            <a:r>
              <a:rPr lang="ar-JO" b="1" dirty="0">
                <a:solidFill>
                  <a:srgbClr val="00B0F0"/>
                </a:solidFill>
                <a:latin typeface="Alexandria Light" pitchFamily="2" charset="-78"/>
                <a:cs typeface="Alexandria Light" pitchFamily="2" charset="-78"/>
              </a:rPr>
              <a:t> فما المقصود بالعلاقات العامة؟</a:t>
            </a:r>
            <a:endParaRPr lang="en-US" b="1"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44613"/>
    </mc:Choice>
    <mc:Fallback xmlns="">
      <p:transition advTm="1446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523686588"/>
      </p:ext>
    </p:extLst>
  </p:cSld>
  <p:clrMapOvr>
    <a:masterClrMapping/>
  </p:clrMapOvr>
  <mc:AlternateContent xmlns:mc="http://schemas.openxmlformats.org/markup-compatibility/2006" xmlns:p14="http://schemas.microsoft.com/office/powerpoint/2010/main">
    <mc:Choice Requires="p14">
      <p:transition spd="slow" p14:dur="2000" advTm="81359"/>
    </mc:Choice>
    <mc:Fallback xmlns="">
      <p:transition spd="slow" advTm="81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العلاقات العامة لغة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العلاقات العامة "لغة " تعني التواصل الناتج عن التفاعل فردين أو أكثر، إذ أن العلاقة بين أفراد المجتمع</a:t>
            </a:r>
          </a:p>
          <a:p>
            <a:pPr algn="just" rtl="1">
              <a:lnSpc>
                <a:spcPct val="200000"/>
              </a:lnSpc>
            </a:pP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تتحقق بعد حدوث فعل و رد فعل بينهم و مع استمرار و رد الفعل يتحقق التفاعل بينهم و يأخذ هذا التفاعل</a:t>
            </a:r>
          </a:p>
          <a:p>
            <a:pPr algn="just" rtl="1">
              <a:lnSpc>
                <a:spcPct val="200000"/>
              </a:lnSpc>
            </a:pPr>
            <a:r>
              <a:rPr lang="ar-JO" sz="1600" dirty="0">
                <a:solidFill>
                  <a:schemeClr val="tx1"/>
                </a:solidFill>
                <a:latin typeface="Alexandria Light" pitchFamily="2" charset="-78"/>
                <a:cs typeface="Alexandria Light" pitchFamily="2" charset="-78"/>
              </a:rPr>
              <a:t>      اتجاها إيجابيا تكون الحصيلة علاقات اجتماعية تعاونية تحقق الترابط بين الأفراد.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فكلمة علاقات تعني حصيلة الإتصالات التي تتم بين المنظمة و الجماهير التي تتعامل معا،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أما كلمة عامة يقصد بها جماهيرية أي مجموعة الجماهير المختلفة التي ترتبط مصالحها بالمنظمة</a:t>
            </a: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العلاقات العامة </a:t>
            </a:r>
          </a:p>
          <a:p>
            <a:endParaRPr lang="en-US" dirty="0"/>
          </a:p>
        </p:txBody>
      </p:sp>
      <p:pic>
        <p:nvPicPr>
          <p:cNvPr id="6" name="Picture 5">
            <a:extLst>
              <a:ext uri="{FF2B5EF4-FFF2-40B4-BE49-F238E27FC236}">
                <a16:creationId xmlns:a16="http://schemas.microsoft.com/office/drawing/2014/main" id="{2104829B-CE33-DE8D-73FC-0DCC1398FB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336" y="1575514"/>
            <a:ext cx="2657475" cy="1249019"/>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40653"/>
    </mc:Choice>
    <mc:Fallback xmlns="">
      <p:transition spd="slow" advTm="14065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العلاقات العامة :   </a:t>
            </a:r>
            <a:r>
              <a:rPr lang="en-US" sz="1600" dirty="0">
                <a:solidFill>
                  <a:schemeClr val="tx1"/>
                </a:solidFill>
                <a:latin typeface="Alexandria Black" pitchFamily="2" charset="-78"/>
                <a:ea typeface="Simplified Arabic" panose="02020603050405020304" pitchFamily="18" charset="-78"/>
                <a:cs typeface="Alexandria Black" pitchFamily="2" charset="-78"/>
              </a:rPr>
              <a:t>Public Relations</a:t>
            </a: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b="1" dirty="0">
                <a:solidFill>
                  <a:schemeClr val="tx1"/>
                </a:solidFill>
                <a:latin typeface="Alexandria Light" pitchFamily="2" charset="-78"/>
                <a:cs typeface="Alexandria Light" pitchFamily="2" charset="-78"/>
              </a:rPr>
              <a:t>      تعرف العلاقات العامة بأنها مجموع </a:t>
            </a:r>
            <a:r>
              <a:rPr lang="ar-JO" sz="1600" dirty="0">
                <a:solidFill>
                  <a:schemeClr val="tx1"/>
                </a:solidFill>
                <a:latin typeface="Alexandria Light" pitchFamily="2" charset="-78"/>
                <a:cs typeface="Alexandria Light" pitchFamily="2" charset="-78"/>
              </a:rPr>
              <a:t>من الوظائف الإداريّة التي تُساهم في تعزيز التواصل مع العملاء، وربط طبيعة عملها وأهدافها بالعملاء</a:t>
            </a:r>
          </a:p>
          <a:p>
            <a:pPr algn="r" rtl="1">
              <a:lnSpc>
                <a:spcPct val="200000"/>
              </a:lnSpc>
            </a:pPr>
            <a:r>
              <a:rPr lang="ar-JO" sz="1600" b="1" dirty="0">
                <a:solidFill>
                  <a:schemeClr val="tx1"/>
                </a:solidFill>
                <a:latin typeface="Alexandria Light" pitchFamily="2" charset="-78"/>
                <a:cs typeface="Alexandria Light" pitchFamily="2" charset="-78"/>
              </a:rPr>
              <a:t>والعلاقات العامة </a:t>
            </a:r>
            <a:r>
              <a:rPr lang="ar-JO" sz="1600" dirty="0">
                <a:solidFill>
                  <a:schemeClr val="tx1"/>
                </a:solidFill>
                <a:latin typeface="Alexandria Light" pitchFamily="2" charset="-78"/>
                <a:cs typeface="Alexandria Light" pitchFamily="2" charset="-78"/>
              </a:rPr>
              <a:t>تعبر عن النشاط الذي تقوم بهِ إدارة المؤسسة من أجل التعريف بطبيعة عملها للناس، عن طريق استخدام مجموعة من وسائل الاتصال والإعلان المتاحة لتطبيق رؤيتها، وقياس مدى رضا الناس عن الخدمات، أو السلع التي تقدمها لهم، لذلك يجمع مفهوم العلاقات العامة بين الفن، وعلم الإدارة؛ فاختيار الوسيلة المناسبة للتواصل مع الآخرين يُعدّ نوعاً من أنواع الفنون، أمّا دراسته والتعرف عليه من أجل تطبيقه يعد علماً قائماً بذاتهِ.</a:t>
            </a:r>
          </a:p>
          <a:p>
            <a:pPr algn="r" rtl="1">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العلاقات العامة اصطلاحًا </a:t>
            </a:r>
          </a:p>
          <a:p>
            <a:endParaRPr lang="en-US" dirty="0"/>
          </a:p>
        </p:txBody>
      </p:sp>
      <p:pic>
        <p:nvPicPr>
          <p:cNvPr id="6" name="Picture 5">
            <a:extLst>
              <a:ext uri="{FF2B5EF4-FFF2-40B4-BE49-F238E27FC236}">
                <a16:creationId xmlns:a16="http://schemas.microsoft.com/office/drawing/2014/main" id="{6ADF49CE-00F0-6511-3BFC-1B6BE570B0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03597"/>
            <a:ext cx="3105150" cy="1108678"/>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98979"/>
    </mc:Choice>
    <mc:Fallback xmlns="">
      <p:transition spd="slow" advTm="989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العلاقات العامة :   </a:t>
            </a:r>
            <a:r>
              <a:rPr lang="en-US" sz="1600" dirty="0">
                <a:solidFill>
                  <a:schemeClr val="tx1"/>
                </a:solidFill>
                <a:latin typeface="Alexandria Black" pitchFamily="2" charset="-78"/>
                <a:ea typeface="Simplified Arabic" panose="02020603050405020304" pitchFamily="18" charset="-78"/>
                <a:cs typeface="Alexandria Black" pitchFamily="2" charset="-78"/>
              </a:rPr>
              <a:t>Public Relations</a:t>
            </a: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  لا يمكن للمنظمة أن تعيش منعزلة عن المجتمع، متقوقعة على نفسها؛ بل هي تؤثِّر وتتأثر فيه؛ لذا فهي بحاجة إلى وجود قسم خاص يُعنى بالتفاعل والتواصل مع هذا المجتمع، ويطلق على هذا القسم مصطلح "العلاقات العامة</a:t>
            </a:r>
          </a:p>
          <a:p>
            <a:pPr algn="r" rtl="1">
              <a:lnSpc>
                <a:spcPct val="200000"/>
              </a:lnSpc>
            </a:pPr>
            <a:r>
              <a:rPr lang="ar-JO" sz="1600" dirty="0">
                <a:solidFill>
                  <a:schemeClr val="tx1"/>
                </a:solidFill>
                <a:latin typeface="Alexandria Light" pitchFamily="2" charset="-78"/>
                <a:cs typeface="Alexandria Light" pitchFamily="2" charset="-78"/>
              </a:rPr>
              <a:t>ويضُم مجال العلاقات العامة أهم العناصر التنظيمية والأنشطة الإدارية التي تُسهم في تحقيق مستويات عليا من تطور وتقدم جميع أنماط المؤسسات والشركات والمنشآت وحتى المنظمات مهما اختلفت ولعل "العملاء" هم المفتاح الرئيسي الذي تشترك به جميع أنواع هذه المنشآت. وبالتالي، وُجِدت العلاقات العامة من أجل تقريب المسافة وتوطيد العلاقة بين الشركة والعملاء بهدف تحقيق رضا العميل وترك انطباع إيجابي لديه ممَّا يعمل على زيادة نسبة الأرباح</a:t>
            </a:r>
          </a:p>
          <a:p>
            <a:pPr algn="r" rtl="1">
              <a:lnSpc>
                <a:spcPct val="200000"/>
              </a:lnSpc>
            </a:pPr>
            <a:endParaRPr lang="ar-JO" sz="1600" b="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العلاقات العامة اصطلاحًا</a:t>
            </a:r>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6148"/>
    </mc:Choice>
    <mc:Fallback xmlns="">
      <p:transition spd="slow" advTm="10614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العلاقات العامة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475085"/>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11125" lvl="1" indent="-47625" algn="just" rtl="1">
              <a:lnSpc>
                <a:spcPct val="150000"/>
              </a:lnSpc>
            </a:pPr>
            <a:r>
              <a:rPr lang="ar-JO" sz="1600" b="0" i="0" dirty="0">
                <a:solidFill>
                  <a:srgbClr val="333333"/>
                </a:solidFill>
                <a:effectLst/>
                <a:latin typeface="Alexandria Light" pitchFamily="2" charset="-78"/>
                <a:cs typeface="Alexandria Light" pitchFamily="2" charset="-78"/>
              </a:rPr>
              <a:t>    </a:t>
            </a:r>
            <a:r>
              <a:rPr lang="ar-JO" b="0" i="0" dirty="0">
                <a:solidFill>
                  <a:srgbClr val="333333"/>
                </a:solidFill>
                <a:effectLst/>
                <a:latin typeface="Alexandria Medium" pitchFamily="2" charset="-78"/>
                <a:cs typeface="Alexandria Medium" pitchFamily="2" charset="-78"/>
              </a:rPr>
              <a:t>العلاقات العامة</a:t>
            </a:r>
          </a:p>
          <a:p>
            <a:pPr marL="111125" lvl="1" indent="282575" algn="just" rtl="1">
              <a:lnSpc>
                <a:spcPct val="150000"/>
              </a:lnSpc>
            </a:pPr>
            <a:r>
              <a:rPr lang="ar-JO" sz="1600" b="0" i="0" dirty="0">
                <a:solidFill>
                  <a:srgbClr val="333333"/>
                </a:solidFill>
                <a:effectLst/>
                <a:latin typeface="Alexandria Light" pitchFamily="2" charset="-78"/>
                <a:cs typeface="Alexandria Light" pitchFamily="2" charset="-78"/>
              </a:rPr>
              <a:t> </a:t>
            </a:r>
            <a:r>
              <a:rPr lang="ar-JO" sz="1600" b="1" i="0" dirty="0">
                <a:solidFill>
                  <a:srgbClr val="333333"/>
                </a:solidFill>
                <a:effectLst/>
                <a:latin typeface="Alexandria Medium" pitchFamily="2" charset="-78"/>
                <a:cs typeface="Alexandria Medium" pitchFamily="2" charset="-78"/>
              </a:rPr>
              <a:t>تٌعرف العلاقات العامة</a:t>
            </a:r>
            <a:r>
              <a:rPr lang="ar-JO" sz="1600" b="0" i="0" dirty="0">
                <a:solidFill>
                  <a:srgbClr val="333333"/>
                </a:solidFill>
                <a:effectLst/>
                <a:latin typeface="Alexandria Light" pitchFamily="2" charset="-78"/>
                <a:cs typeface="Alexandria Light" pitchFamily="2" charset="-78"/>
              </a:rPr>
              <a:t>:  بأنها الإدارة المسؤولة عن تنظيم وإدارة العلاقات الرسمية بين المؤسسة والمتعاملين معها خارجيًا، بداية من الأطراف التي يتم التعامل معهم بصفة مباشرة من شركات وأشخاص، وصولًا لكل من صورة المؤسسة أمام العملاء المستهدفين وكذلك أمام الإعلام؛ لذلك يمكن تعريف العلاقات العامة بكونها المرآة العاكسة لصورة المنظمة وسمعتها أمام جميع الأطراف المتعاونة معها. </a:t>
            </a:r>
          </a:p>
          <a:p>
            <a:pPr marL="111125" lvl="1" indent="282575" algn="just" rtl="1">
              <a:lnSpc>
                <a:spcPct val="150000"/>
              </a:lnSpc>
            </a:pPr>
            <a:r>
              <a:rPr lang="ar-JO" sz="1600" b="0" i="0" dirty="0">
                <a:solidFill>
                  <a:srgbClr val="333333"/>
                </a:solidFill>
                <a:effectLst/>
                <a:latin typeface="Alexandria Light" pitchFamily="2" charset="-78"/>
                <a:cs typeface="Alexandria Light" pitchFamily="2" charset="-78"/>
              </a:rPr>
              <a:t>كما يمكن </a:t>
            </a:r>
            <a:r>
              <a:rPr lang="ar-JO" sz="1600" b="1" dirty="0">
                <a:solidFill>
                  <a:srgbClr val="333333"/>
                </a:solidFill>
                <a:latin typeface="Alexandria Medium" pitchFamily="2" charset="-78"/>
                <a:cs typeface="Alexandria Medium" pitchFamily="2" charset="-78"/>
              </a:rPr>
              <a:t>تعريف العلاقات العامة </a:t>
            </a:r>
            <a:r>
              <a:rPr lang="ar-JO" sz="1600" b="0" i="0" dirty="0">
                <a:solidFill>
                  <a:srgbClr val="333333"/>
                </a:solidFill>
                <a:effectLst/>
                <a:latin typeface="Alexandria Light" pitchFamily="2" charset="-78"/>
                <a:cs typeface="Alexandria Light" pitchFamily="2" charset="-78"/>
              </a:rPr>
              <a:t>أيضًا بكونها الإدارة المسؤولة عن إيجاد صورة إيجابية حول المؤسسة التجارية وخدماتها، بحيث تنجح هذه الإدارة في كسب التأييد الإيجابي من الجمهور المستهدف، وتعمل كحصن الأمان الذي من خلاله يتم صد جميع الهجمات والحملات الإعلانية المضادة. </a:t>
            </a:r>
            <a:endParaRPr lang="ar-JO" dirty="0">
              <a:solidFill>
                <a:srgbClr val="000000"/>
              </a:solidFill>
              <a:latin typeface="Alexandria Light" pitchFamily="2" charset="-78"/>
              <a:cs typeface="Alexandria Light" pitchFamily="2" charset="-78"/>
            </a:endParaRPr>
          </a:p>
        </p:txBody>
      </p:sp>
      <p:pic>
        <p:nvPicPr>
          <p:cNvPr id="7" name="Picture 6">
            <a:extLst>
              <a:ext uri="{FF2B5EF4-FFF2-40B4-BE49-F238E27FC236}">
                <a16:creationId xmlns:a16="http://schemas.microsoft.com/office/drawing/2014/main" id="{109F1D90-1121-8FA0-43B1-11F5575463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37" y="1352377"/>
            <a:ext cx="2543175" cy="11655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657"/>
    </mc:Choice>
    <mc:Fallback xmlns="">
      <p:transition spd="slow" advTm="16865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9C8B15-128F-9600-40A3-98F2064EF8B7}"/>
              </a:ext>
            </a:extLst>
          </p:cNvPr>
          <p:cNvSpPr/>
          <p:nvPr/>
        </p:nvSpPr>
        <p:spPr>
          <a:xfrm>
            <a:off x="714358" y="1366516"/>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dirty="0">
                <a:solidFill>
                  <a:srgbClr val="333333"/>
                </a:solidFill>
                <a:latin typeface="Alexandria Medium" pitchFamily="2" charset="-78"/>
                <a:cs typeface="Alexandria Medium" pitchFamily="2" charset="-78"/>
              </a:rPr>
              <a:t>وعرفتها</a:t>
            </a:r>
            <a:r>
              <a:rPr lang="ar-JO" sz="1600" i="0" dirty="0">
                <a:solidFill>
                  <a:srgbClr val="333333"/>
                </a:solidFill>
                <a:effectLst/>
                <a:latin typeface="Alexandria Light" pitchFamily="2" charset="-78"/>
                <a:cs typeface="Alexandria Light" pitchFamily="2" charset="-78"/>
              </a:rPr>
              <a:t> </a:t>
            </a:r>
            <a:r>
              <a:rPr lang="ar-JO" sz="1600" i="0" dirty="0">
                <a:solidFill>
                  <a:srgbClr val="333333"/>
                </a:solidFill>
                <a:effectLst/>
                <a:latin typeface="Alexandria Medium" pitchFamily="2" charset="-78"/>
                <a:cs typeface="Alexandria Medium" pitchFamily="2" charset="-78"/>
              </a:rPr>
              <a:t>جمعية العلاقات العامة الأمريكية </a:t>
            </a:r>
            <a:r>
              <a:rPr lang="ar-JO" sz="1600" i="0" dirty="0">
                <a:solidFill>
                  <a:srgbClr val="333333"/>
                </a:solidFill>
                <a:effectLst/>
                <a:latin typeface="Alexandria Light" pitchFamily="2" charset="-78"/>
                <a:cs typeface="Alexandria Light" pitchFamily="2" charset="-78"/>
              </a:rPr>
              <a:t>: بأنها "نشاط يسهم في أي منظمة على اختلاف وظائفها في بناء وتدعيم علاقات سليمة منتجة بينهما وبين فئة من الجمهور كالعملاء أو الموظفين أو المساهمين أو الجمهور بوجه عام، والعمل على تكيف المؤسسة حسب الظروف البيئية المحيطة وشرح السياسة  الخاصة بها للمجتمع".</a:t>
            </a:r>
          </a:p>
          <a:p>
            <a:pPr marL="285750" indent="-285750" algn="just" rtl="1">
              <a:lnSpc>
                <a:spcPct val="200000"/>
              </a:lnSpc>
              <a:buFont typeface="Wingdings" panose="05000000000000000000" pitchFamily="2" charset="2"/>
              <a:buChar char="Ø"/>
            </a:pPr>
            <a:r>
              <a:rPr lang="ar-JO" sz="1600" dirty="0">
                <a:solidFill>
                  <a:srgbClr val="333333"/>
                </a:solidFill>
                <a:latin typeface="Alexandria Medium" pitchFamily="2" charset="-78"/>
                <a:cs typeface="Alexandria Medium" pitchFamily="2" charset="-78"/>
              </a:rPr>
              <a:t> وعرفت العلاقات العامة </a:t>
            </a:r>
            <a:r>
              <a:rPr lang="ar-JO" sz="1600" dirty="0">
                <a:solidFill>
                  <a:srgbClr val="333333"/>
                </a:solidFill>
                <a:latin typeface="Alexandria Light" pitchFamily="2" charset="-78"/>
                <a:cs typeface="Alexandria Light" pitchFamily="2" charset="-78"/>
              </a:rPr>
              <a:t>بأنها الجهود التي تبذل للتأثير على الجمهور عن طريق وسائل الإعلام المختلفة حتى تكون لديها فكرة صحيحة عن المؤسسة فيساندوها في أزماتها وتحقيق أهدافها ويشجعوها في نشاطها مما يقودها نحو التنافسية وتجويد الخدمة المقدمة.</a:t>
            </a:r>
          </a:p>
        </p:txBody>
      </p:sp>
      <p:sp>
        <p:nvSpPr>
          <p:cNvPr id="2" name="TextBox 1">
            <a:extLst>
              <a:ext uri="{FF2B5EF4-FFF2-40B4-BE49-F238E27FC236}">
                <a16:creationId xmlns:a16="http://schemas.microsoft.com/office/drawing/2014/main" id="{3F54F221-C08E-B2DA-B78D-6967BE734E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العلاقات العامة</a:t>
            </a:r>
          </a:p>
          <a:p>
            <a:endParaRPr lang="en-US" dirty="0"/>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61517"/>
    </mc:Choice>
    <mc:Fallback xmlns="">
      <p:transition spd="slow" advTm="1615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r>
              <a:rPr lang="ar-JO" dirty="0">
                <a:solidFill>
                  <a:schemeClr val="tx1"/>
                </a:solidFill>
                <a:latin typeface="Alexandria Medium" pitchFamily="2" charset="-78"/>
                <a:cs typeface="Alexandria Medium" pitchFamily="2" charset="-78"/>
              </a:rPr>
              <a:t>وتأسيسًا على ما سبق العلاقات العامة تحمل في معانيها عدة أمور منها:</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إن العلاقات العامة تعبر عن إتجاهات و أفكار وسياسيات وبرامج خاصة بالمنظمة.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الهدف منها كسب ولاء الجمهور ومحاولة إقناعه بالطرق والوسائل المتاحة بالخدمة أو المنتج أو أهداف المنظمة .</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هي وظيفة إدارية مستمرة يرتبط تنفيذها ببرامج وسياسات وأهداف وخطط وزمن محدد.</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تمتاز  العلاقات العامة بأنها ديناميكية ومتطورة باستمرار ، وتتأثر بالابتكارات التقنية، والإتجاهات المجتمعية المتغيرة ، واحتياجات العمل المتغيرة بسرعة..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Alexandria Light" pitchFamily="2" charset="-78"/>
                <a:cs typeface="Alexandria Light" pitchFamily="2" charset="-78"/>
              </a:rPr>
              <a:t>إن العلاقات العامة عملية اتصال دائم ومستمر بين مجموعة من الأطراف.</a:t>
            </a:r>
          </a:p>
          <a:p>
            <a:pPr algn="just" rtl="1">
              <a:lnSpc>
                <a:spcPct val="200000"/>
              </a:lnSpc>
            </a:pPr>
            <a:endParaRPr lang="ar-JO" dirty="0">
              <a:solidFill>
                <a:schemeClr val="tx1"/>
              </a:solidFill>
              <a:latin typeface="Alexandria Medium" pitchFamily="2" charset="-78"/>
              <a:cs typeface="Alexandria Medium" pitchFamily="2" charset="-78"/>
            </a:endParaRP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العلاقات العامة </a:t>
            </a:r>
          </a:p>
          <a:p>
            <a:endParaRPr lang="en-US" dirty="0"/>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41484"/>
    </mc:Choice>
    <mc:Fallback xmlns="">
      <p:transition spd="slow" advTm="1414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تتلخص العوامل التي أدت إلى ظهور  العلاقات العامة في ما يأتي:</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ظهور أساليب الإدارة الحديثة التي تعتمد على تعزيز الحوار، والمشاركة في الرأي كوسيلة مؤثّرة للتعرّف على رأي الموظفين، والعملاء حول طبيعة عمل المؤسسة.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تنوع طرق الاستهلاك عند المستهلكين، والتي تحتاج إلى وجود أفكار إبداعيّة جديدة لتحقيق طلبات الجمهور.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تطوّر وسائل الاتصالات بين الشركات، والمستهلكين مع الاعتماد على شبكة الإنترنت، ومواقع التواصل الاجتماعي كطرق اتّصال جديدة.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نموّ الفكر الاستهلاكي عند الناس؛ بسبب تراكم خبراتهم في المجالات الشرائية مع الوقت. </a:t>
            </a:r>
          </a:p>
          <a:p>
            <a:pPr marL="285750" indent="-285750" algn="just" rtl="1">
              <a:lnSpc>
                <a:spcPct val="200000"/>
              </a:lnSpc>
              <a:buFont typeface="Wingdings" panose="05000000000000000000" pitchFamily="2" charset="2"/>
              <a:buChar char="Ø"/>
            </a:pPr>
            <a:r>
              <a:rPr lang="ar-JO" dirty="0">
                <a:solidFill>
                  <a:schemeClr val="tx1"/>
                </a:solidFill>
                <a:latin typeface="Alexandria Light" pitchFamily="2" charset="-78"/>
                <a:cs typeface="Alexandria Light" pitchFamily="2" charset="-78"/>
              </a:rPr>
              <a:t>ظهور خدمات، وسلع جديدة لم تكن معروفة مسبقاً، وتحتاج إلى تعريف الناس بها.</a:t>
            </a:r>
          </a:p>
          <a:p>
            <a:pPr marL="285750" indent="-285750" algn="just" rtl="1">
              <a:lnSpc>
                <a:spcPct val="200000"/>
              </a:lnSpc>
              <a:buFont typeface="Wingdings" panose="05000000000000000000" pitchFamily="2" charset="2"/>
              <a:buChar char="Ø"/>
            </a:pPr>
            <a:endParaRPr lang="ar-JO"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2C728FFE-1A7F-4578-DA88-7A46C22D07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3174303" y="827801"/>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العوامل التي أدت لظهور العلاقات العامة</a:t>
            </a:r>
          </a:p>
        </p:txBody>
      </p:sp>
      <p:pic>
        <p:nvPicPr>
          <p:cNvPr id="9" name="Picture 8">
            <a:extLst>
              <a:ext uri="{FF2B5EF4-FFF2-40B4-BE49-F238E27FC236}">
                <a16:creationId xmlns:a16="http://schemas.microsoft.com/office/drawing/2014/main" id="{E27E5827-2660-B026-93C6-1B86F0A2E4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476" y="1012467"/>
            <a:ext cx="2002096" cy="1005545"/>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80196"/>
    </mc:Choice>
    <mc:Fallback xmlns="">
      <p:transition spd="slow" advTm="18019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تسعى العلاقات العامة لتحقيق مجموعة من الأهداف داخل منشآت العمل، ومنها: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وضع إستراتيجية تفاعليّة بين المنشأة والعملاء. التواصل الفعّال بين المنشأة والمنشآت الأخرى.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توفير وسائل الإعلان المُناسبة للتعريف بالمنشأة في المجتمع الذي توجد فيه.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مُتابعة كافة الأخبار التي يتم نشرها حول المؤسسة، أو الشركة، والحرص على التأكد من صحتها.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تشجيع التواصل بين كافة المستويات الإدارية لاتخاذ القرارات المناسبة.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تطوير الأداء في العمل، من خلال التنسيق بين الإدارة، وكافة الأقسام</a:t>
            </a: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أهداف العلاقات العامة</a:t>
            </a:r>
          </a:p>
          <a:p>
            <a:pPr algn="r" rtl="1"/>
            <a:endParaRPr lang="ar-JO"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59EF62CA-26E5-50F5-0CFE-A4AF085BD2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73" y="1531787"/>
            <a:ext cx="1831099" cy="1053758"/>
          </a:xfrm>
          <a:prstGeom prst="rect">
            <a:avLst/>
          </a:prstGeom>
        </p:spPr>
      </p:pic>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80973"/>
    </mc:Choice>
    <mc:Fallback xmlns="">
      <p:transition spd="slow" advTm="8097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أهمية العلاقات العامة</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4" y="1609833"/>
            <a:ext cx="11257613" cy="4944302"/>
          </a:xfrm>
          <a:prstGeom prst="rect">
            <a:avLst/>
          </a:prstGeom>
          <a:solidFill>
            <a:schemeClr val="bg1"/>
          </a:solidFill>
        </p:spPr>
        <p:txBody>
          <a:bodyPr wrap="square" rtlCol="0">
            <a:spAutoFit/>
          </a:bodyPr>
          <a:lstStyle/>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تظهر أهمية العلاقات العامة في ما يأتي:</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إنقاذ المؤسسات التابعة لها من مخاطر الإفلاس أو حملات تشويه السمعة، حيث تقوم هذه الإدارة بالتعاون مع إدارة التسويق في عملية إعادة الروح للمؤسسة وبعثها بصورة جديدة للجمهور، مما يساعد على منحها الحياة والعودة إلى مجدها بقوة.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بناء جسور التعاون مع المؤسسات المختلفة أو مع الجمهور، يكون أكثر تأثيرًا وبقاء في الذاكرة عنه عن أي مجهود أخر. </a:t>
            </a:r>
          </a:p>
          <a:p>
            <a:pPr marL="342900" indent="-342900" algn="just" rtl="1">
              <a:lnSpc>
                <a:spcPct val="200000"/>
              </a:lnSpc>
              <a:buFont typeface="+mj-lt"/>
              <a:buAutoNum type="arabicPeriod"/>
            </a:pPr>
            <a:r>
              <a:rPr lang="ar-JO" sz="1600" dirty="0">
                <a:latin typeface="Alexandria Light" pitchFamily="2" charset="-78"/>
                <a:ea typeface="Simplified Arabic" panose="02020603050405020304" pitchFamily="18" charset="-78"/>
                <a:cs typeface="Alexandria Light" pitchFamily="2" charset="-78"/>
              </a:rPr>
              <a:t>تساعد إدارة العلاقات العامة على الحفاظ على صورة العلامة التجارية بإيجابية وتعمل على تطويرها بشكل دوري بما يتناسب مع طبيعة الجمهور المستهدف وطبيعة السوق، فمتى احتاج السوق إلى تغير في الصورة النمطية للمؤسسة أو في طبيعة تعاملها، تقوم إدارة العلاقات العامة بعملية التغيير المطلوب ونشرها  للجمهور بالشكل الجديد.</a:t>
            </a:r>
          </a:p>
          <a:p>
            <a:pPr marL="342900" indent="-342900" algn="just" rtl="1">
              <a:lnSpc>
                <a:spcPct val="200000"/>
              </a:lnSpc>
              <a:buFont typeface="+mj-lt"/>
              <a:buAutoNum type="arabicPeriod"/>
            </a:pPr>
            <a:r>
              <a:rPr lang="ar-JO" sz="1600" dirty="0">
                <a:latin typeface="Alexandria Light" pitchFamily="2" charset="-78"/>
                <a:cs typeface="Alexandria Light" pitchFamily="2" charset="-78"/>
              </a:rPr>
              <a:t>تمثل العلاقات العامة خط الدفاع الأول عن المؤسسة إذا وقعت في أي ازمة، حيث تقوم بالتعامل مع الوضع باحترافية تجعلها تحد من الآثار السلبية الناتجة عنها، وتحاول إنقاذ ما يتم إنقاذه وتجنب تكراره مرة أخرى. </a:t>
            </a:r>
          </a:p>
          <a:p>
            <a:pPr algn="just" rtl="1">
              <a:lnSpc>
                <a:spcPct val="200000"/>
              </a:lnSpc>
            </a:pPr>
            <a:endParaRPr lang="ar-JO" sz="1600" dirty="0">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3E62E531-4455-13B0-5F77-0CB4575E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193" y="1416216"/>
            <a:ext cx="2381250" cy="721781"/>
          </a:xfrm>
          <a:prstGeom prst="rect">
            <a:avLst/>
          </a:prstGeom>
        </p:spPr>
      </p:pic>
    </p:spTree>
  </p:cSld>
  <p:clrMapOvr>
    <a:masterClrMapping/>
  </p:clrMapOvr>
  <p:transition spd="slow" advTm="83045">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2966" y="1407163"/>
            <a:ext cx="11407859"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4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5- من خلال إتمام دور العلاقات العامة باحترافية، تتمكن الشركة من بناء علاقات قوية مع الجمهور، صعب التأثير فيها سلبيًا أو زعزعتها من المنافسين.</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6- إعطاء  قيمة مضافة لمنتجاتها تجعلها أكثر قيمة ورغبة عن الشركات الأخرى، كأن تمتلك ميزة تنافسية حصرية لا يمكن نسخها أو محاولة تطبيقها من المنافسين. </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7- تظهر المؤسسة بصورة أكثر حياة للعملاء المستهدفين بحيث يسهل رؤيتها والتعامل معها وبناء علاقة وطيدة</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 8- تتمكن المؤسسة من القيام بدورها المجتمعي على أكمل وجه.</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9-تقوم على التخطيط الاستراتيجي لصورة العلامة التجارية بالنسبة للجمهور، وذلك بدراسة نقاط القوة والضعف الخاصة بالمؤسسة وكذلك المنافسين، ثم العمل على التغلب على نقاط الضعف الخاصة بالمؤسسة لصالح زيادة قوتها، واستغلال نقاط الضعف الخاصة بالمنافسين والعمل لصالح التفوق عليها.</a:t>
            </a: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1600" b="1" dirty="0">
              <a:solidFill>
                <a:schemeClr val="tx1"/>
              </a:solidFill>
              <a:latin typeface="Alexandria ExtraLight" pitchFamily="2" charset="-78"/>
              <a:cs typeface="Alexandria ExtraLight" pitchFamily="2" charset="-78"/>
            </a:endParaRPr>
          </a:p>
          <a:p>
            <a:pPr algn="just" rtl="1">
              <a:lnSpc>
                <a:spcPct val="250000"/>
              </a:lnSpc>
            </a:pPr>
            <a:r>
              <a:rPr lang="ar-JO" sz="1600" b="0" i="0" dirty="0">
                <a:solidFill>
                  <a:schemeClr val="tx1"/>
                </a:solidFill>
                <a:effectLst/>
                <a:latin typeface="Alexandria ExtraLight" pitchFamily="2" charset="-78"/>
                <a:cs typeface="Alexandria ExtraLight" pitchFamily="2" charset="-78"/>
              </a:rPr>
              <a:t>     </a:t>
            </a:r>
            <a:endParaRPr lang="en-US" sz="3600" b="1" dirty="0">
              <a:solidFill>
                <a:srgbClr val="00B0F0"/>
              </a:solidFill>
              <a:latin typeface="Alexandria ExtraLight" pitchFamily="2" charset="-78"/>
              <a:cs typeface="Alexandria Extra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a:t>
            </a:r>
            <a:r>
              <a:rPr lang="en-US" sz="1600" dirty="0">
                <a:latin typeface="Alexandria Light" pitchFamily="2" charset="-78"/>
                <a:cs typeface="Alexandria Light" pitchFamily="2" charset="-78"/>
              </a:rPr>
              <a:t>.midocean</a:t>
            </a:r>
            <a:r>
              <a:rPr lang="en-US" sz="2000" b="1" dirty="0"/>
              <a:t>.ae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D2223F5-E4A2-7FC3-799F-BB17E957C3B3}"/>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أهمية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73196"/>
    </mc:Choice>
    <mc:Fallback xmlns="">
      <p:transition spd="slow" advTm="1731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1600" i="0" dirty="0">
                <a:solidFill>
                  <a:schemeClr val="tx1"/>
                </a:solidFill>
                <a:effectLst/>
                <a:latin typeface="Alexandria Medium" pitchFamily="2" charset="-78"/>
                <a:cs typeface="Alexandria Medium" pitchFamily="2" charset="-78"/>
              </a:rPr>
              <a:t>مهام وأعمال قسم العلاقات العامة عديدة ومنها: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التواصل مع الجمهور سواء كان هذا الجمهور يقع ضمن الفئة المستهدفة أو لا.</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بناء سمعة ط</a:t>
            </a:r>
            <a:r>
              <a:rPr lang="ar-JO" sz="1600" dirty="0">
                <a:solidFill>
                  <a:schemeClr val="tx1"/>
                </a:solidFill>
                <a:latin typeface="Alexandria Light" pitchFamily="2" charset="-78"/>
                <a:cs typeface="Alexandria Light" pitchFamily="2" charset="-78"/>
              </a:rPr>
              <a:t>يب</a:t>
            </a:r>
            <a:r>
              <a:rPr lang="ar-JO" sz="1600" i="0" dirty="0">
                <a:solidFill>
                  <a:schemeClr val="tx1"/>
                </a:solidFill>
                <a:effectLst/>
                <a:latin typeface="Alexandria Light" pitchFamily="2" charset="-78"/>
                <a:cs typeface="Alexandria Light" pitchFamily="2" charset="-78"/>
              </a:rPr>
              <a:t>ة تخص المنظمة والعمل على تعظيم هذه الهالة الإيجابية بكل ما يمكن من وسائل.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صد الهجمات المضادة من المنافسين والمختصة بوضع استراتيجيات احترافية تجعل من الجمهور هو المدافع الأول ضد هذه الهجمات بالشكل الذي لا يجعلها حتى تضطر إلى التدخل.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تنمية الدور المجتمعي للمنظمة وذلك بتنظيم الفعاليات الخاصة بتحقيق المسؤولية المجتمعية.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تنظيم الدور الإعلامي للمنظمة، وذلك بترتيب اللقاءات والمناسبات الخاصة، وإعلان البيانات والتصريحات الحصرية.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وضع خطط قصيرة وطويلة المدى فيما يخص رسم وتطوير الصورة الاعتبارية للمؤسسة. </a:t>
            </a: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 تنظيم وترتيب الفعاليات الرسمية والعمل على عكس صورة وسمعة طيبة للمؤسسة. </a:t>
            </a:r>
          </a:p>
          <a:p>
            <a:pPr algn="r" rtl="1">
              <a:lnSpc>
                <a:spcPct val="15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228E11B-B6EF-60BC-A853-4989EDA5D52D}"/>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المهام والأعمال المختصة بمن يعمل في  العلاقات العامة</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54718"/>
    </mc:Choice>
    <mc:Fallback xmlns="">
      <p:transition spd="slow" advTm="1547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8- استقبال الوفود والضيوف الخاصين بالمؤسسة والعمل على تنظيم تجربة مثالية ومريحة لهم مع المؤسسة.</a:t>
            </a:r>
          </a:p>
          <a:p>
            <a:pPr algn="r" rtl="1">
              <a:lnSpc>
                <a:spcPct val="200000"/>
              </a:lnSpc>
            </a:pPr>
            <a:r>
              <a:rPr lang="ar-JO" sz="1600" dirty="0">
                <a:solidFill>
                  <a:schemeClr val="tx1"/>
                </a:solidFill>
                <a:latin typeface="Alexandria Medium" pitchFamily="2" charset="-78"/>
                <a:cs typeface="Alexandria Medium" pitchFamily="2" charset="-78"/>
              </a:rPr>
              <a:t>9- كتابة وتوزيع المنشورات والتصريحات الإعلامية وكذلك تنظيم عملية التعامل مع ردود الأفعال الناتجة عنها. </a:t>
            </a:r>
          </a:p>
          <a:p>
            <a:pPr algn="r" rtl="1">
              <a:lnSpc>
                <a:spcPct val="200000"/>
              </a:lnSpc>
            </a:pPr>
            <a:r>
              <a:rPr lang="ar-JO" sz="1600" dirty="0">
                <a:solidFill>
                  <a:schemeClr val="tx1"/>
                </a:solidFill>
                <a:latin typeface="Alexandria Medium" pitchFamily="2" charset="-78"/>
                <a:cs typeface="Alexandria Medium" pitchFamily="2" charset="-78"/>
              </a:rPr>
              <a:t>10- تنظيم البروتوكولات المستخدمة في أوقات المناسبات الخاصة والتعازي وكذلك التهنئة والاحتفالات</a:t>
            </a:r>
          </a:p>
          <a:p>
            <a:pPr algn="r" rtl="1">
              <a:lnSpc>
                <a:spcPct val="200000"/>
              </a:lnSpc>
            </a:pPr>
            <a:r>
              <a:rPr lang="ar-JO" sz="1600" dirty="0">
                <a:solidFill>
                  <a:schemeClr val="tx1"/>
                </a:solidFill>
                <a:latin typeface="Alexandria Medium" pitchFamily="2" charset="-78"/>
                <a:cs typeface="Alexandria Medium" pitchFamily="2" charset="-78"/>
              </a:rPr>
              <a:t>11- نفي الأخبار الكاذبة التي يتم نشرها حول المؤسسة وتقوم بسرعة التعامل معها بالطريقة المناسبة</a:t>
            </a:r>
          </a:p>
          <a:p>
            <a:pPr algn="r" rtl="1">
              <a:lnSpc>
                <a:spcPct val="200000"/>
              </a:lnSpc>
            </a:pPr>
            <a:r>
              <a:rPr lang="ar-JO" sz="1600" dirty="0">
                <a:solidFill>
                  <a:schemeClr val="tx1"/>
                </a:solidFill>
                <a:latin typeface="Alexandria Medium" pitchFamily="2" charset="-78"/>
                <a:cs typeface="Alexandria Medium" pitchFamily="2" charset="-78"/>
              </a:rPr>
              <a:t>12- التعامل مع شكاوى الأطراف الخارجية التي تتعامل مع المؤسسة، بحيث تقوم بإجراء المفاوضات اللازمة والتي من خلالها يمكن حل المشاكل دون وقوع أي ضرر محتمل. </a:t>
            </a:r>
          </a:p>
          <a:p>
            <a:pPr algn="r" rtl="1">
              <a:lnSpc>
                <a:spcPct val="200000"/>
              </a:lnSpc>
            </a:pPr>
            <a:r>
              <a:rPr lang="ar-JO" sz="1600" dirty="0">
                <a:solidFill>
                  <a:schemeClr val="tx1"/>
                </a:solidFill>
                <a:latin typeface="Alexandria Medium" pitchFamily="2" charset="-78"/>
                <a:cs typeface="Alexandria Medium" pitchFamily="2" charset="-78"/>
              </a:rPr>
              <a:t>13- تعريف الجمهور بالمنظمة وذلك من خلال ما تلجأ إليه من وسائل إعلامية مستخدمة سواء كانت هذه الوسائل بصرية أو كتابية أو لقاءات وندوات مباشرة أو أي وسيلة أخرى مستخدمة. </a:t>
            </a: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F2962E-6133-DB2D-B4C3-683ABD825E2F}"/>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المهام والأعمال المختصة بمن يعمل في  العلاقات العامة</a:t>
            </a:r>
          </a:p>
        </p:txBody>
      </p:sp>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28428"/>
    </mc:Choice>
    <mc:Fallback xmlns="">
      <p:transition spd="slow" advTm="12842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dirty="0">
                <a:solidFill>
                  <a:schemeClr val="tx1"/>
                </a:solidFill>
                <a:latin typeface="Alexandria Medium" pitchFamily="2" charset="-78"/>
                <a:cs typeface="Alexandria Medium" pitchFamily="2" charset="-78"/>
              </a:rPr>
              <a:t>تنوعت الأدوات والوسائل المستخدمة في مجال العلاقات ومنها:</a:t>
            </a:r>
          </a:p>
          <a:p>
            <a:pPr algn="r" rtl="1">
              <a:lnSpc>
                <a:spcPct val="200000"/>
              </a:lnSpc>
            </a:pPr>
            <a:r>
              <a:rPr lang="ar-JO" sz="2000" dirty="0">
                <a:solidFill>
                  <a:schemeClr val="tx1"/>
                </a:solidFill>
                <a:latin typeface="Alexandria Light" pitchFamily="2" charset="-78"/>
                <a:cs typeface="Alexandria Light" pitchFamily="2" charset="-78"/>
              </a:rPr>
              <a:t>مواقع التواصل الاجتماعي</a:t>
            </a:r>
          </a:p>
          <a:p>
            <a:pPr algn="r" rtl="1">
              <a:lnSpc>
                <a:spcPct val="200000"/>
              </a:lnSpc>
            </a:pPr>
            <a:r>
              <a:rPr lang="ar-JO" dirty="0">
                <a:solidFill>
                  <a:schemeClr val="tx1"/>
                </a:solidFill>
                <a:latin typeface="Alexandria Light" pitchFamily="2" charset="-78"/>
                <a:cs typeface="Alexandria Light" pitchFamily="2" charset="-78"/>
              </a:rPr>
              <a:t>وسائل الدعاية والإعلان مثل المنشورات</a:t>
            </a:r>
          </a:p>
          <a:p>
            <a:pPr algn="r" rtl="1">
              <a:lnSpc>
                <a:spcPct val="200000"/>
              </a:lnSpc>
            </a:pPr>
            <a:r>
              <a:rPr lang="ar-JO" dirty="0">
                <a:solidFill>
                  <a:schemeClr val="tx1"/>
                </a:solidFill>
                <a:latin typeface="Alexandria Light" pitchFamily="2" charset="-78"/>
                <a:cs typeface="Alexandria Light" pitchFamily="2" charset="-78"/>
              </a:rPr>
              <a:t>الصور الفوتوغرافية ومقاطع الفيديو</a:t>
            </a:r>
          </a:p>
          <a:p>
            <a:pPr algn="r" rtl="1">
              <a:lnSpc>
                <a:spcPct val="200000"/>
              </a:lnSpc>
            </a:pPr>
            <a:r>
              <a:rPr lang="ar-JO" dirty="0">
                <a:solidFill>
                  <a:schemeClr val="tx1"/>
                </a:solidFill>
                <a:latin typeface="Alexandria Light" pitchFamily="2" charset="-78"/>
                <a:cs typeface="Alexandria Light" pitchFamily="2" charset="-78"/>
              </a:rPr>
              <a:t>المعارض</a:t>
            </a:r>
          </a:p>
          <a:p>
            <a:pPr algn="r" rtl="1">
              <a:lnSpc>
                <a:spcPct val="200000"/>
              </a:lnSpc>
            </a:pPr>
            <a:r>
              <a:rPr lang="ar-JO" dirty="0">
                <a:solidFill>
                  <a:schemeClr val="tx1"/>
                </a:solidFill>
                <a:latin typeface="Alexandria Light" pitchFamily="2" charset="-78"/>
                <a:cs typeface="Alexandria Light" pitchFamily="2" charset="-78"/>
              </a:rPr>
              <a:t>التلفزيون</a:t>
            </a:r>
          </a:p>
          <a:p>
            <a:pPr algn="r" rtl="1">
              <a:lnSpc>
                <a:spcPct val="150000"/>
              </a:lnSpc>
            </a:pPr>
            <a:r>
              <a:rPr lang="ar-JO" sz="1600" dirty="0">
                <a:solidFill>
                  <a:schemeClr val="tx1"/>
                </a:solidFill>
                <a:latin typeface="Alexandria Light" pitchFamily="2" charset="-78"/>
                <a:cs typeface="Alexandria Light" pitchFamily="2" charset="-78"/>
              </a:rPr>
              <a:t> فهي تهدف إلى إيصال رسالة معينة للعملاء المستهدفين. وبناءً عليه، تهدف العلاقات العامة إلى المحافظة على العلاقة الصحية الإيجابية بين المؤسسة والعميل إذ عرَّفت الجمعية الأمريكية للعلاقات العامة العلاقات العامة أنَّها: "عملية تواصل استراتيجية تبني علاقات مفيدة بشكل متبادل بين المنظمات وعامة الناس".</a:t>
            </a:r>
          </a:p>
          <a:p>
            <a:pPr algn="r" rtl="1">
              <a:lnSpc>
                <a:spcPct val="200000"/>
              </a:lnSpc>
            </a:pPr>
            <a:br>
              <a:rPr lang="ar-YE" sz="1600" dirty="0"/>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أدوات ووسائل  العلاقات العامة</a:t>
            </a:r>
          </a:p>
        </p:txBody>
      </p:sp>
      <p:pic>
        <p:nvPicPr>
          <p:cNvPr id="6" name="Picture 5">
            <a:extLst>
              <a:ext uri="{FF2B5EF4-FFF2-40B4-BE49-F238E27FC236}">
                <a16:creationId xmlns:a16="http://schemas.microsoft.com/office/drawing/2014/main" id="{6D5A9FB1-9A03-05DC-B5F8-5E9387EA88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628" y="1602711"/>
            <a:ext cx="2857500" cy="2066925"/>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94732"/>
    </mc:Choice>
    <mc:Fallback xmlns="">
      <p:transition spd="slow" advTm="947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Medium" pitchFamily="2" charset="-78"/>
                <a:cs typeface="Alexandria Medium" pitchFamily="2" charset="-78"/>
              </a:rPr>
              <a:t>من حيث الأداء الوظيفي تنقسم العلاقات العامة إلى:</a:t>
            </a:r>
          </a:p>
          <a:p>
            <a:pPr algn="r" rtl="1">
              <a:lnSpc>
                <a:spcPct val="200000"/>
              </a:lnSpc>
            </a:pPr>
            <a:r>
              <a:rPr lang="ar-JO" dirty="0">
                <a:solidFill>
                  <a:schemeClr val="tx1"/>
                </a:solidFill>
                <a:latin typeface="Alexandria Medium" pitchFamily="2" charset="-78"/>
                <a:cs typeface="Alexandria Medium" pitchFamily="2" charset="-78"/>
              </a:rPr>
              <a:t>1. العلاقات العامة الداخلية: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وهي خاصة بالاهتمام بالموظفين لتحقيق أهداف المنشأة. مثل: زيادة  وعي وإدراك الموظفين بشأن نشاط الشركة، تدريبهم لتطوير أدائهم، تحسين العلاقات الداخلية بين الموظفين وبعضهم البعض</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توضيح أهداف المؤسسة، ومساعدة الموظفين على تحقيق هذه الأهداف، معرفة احتياجات الموظفين وتلبيتها، إشراكهم في وضع سياسات وأهداف الشركة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الاهتمام الحياة الشخصية للموظفين، من خلال الممارسات التي من شأنها رفع ولاء الموظفين لشركتهم</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النجاح الحقيقي للشركة يبدأ من الداخل، حيث البناء والكيان الداخلي المتماسك. لذلك تحتفظ العلاقات العامة الداخلية بأهمية خاصة لأجل الحفاظ على نجاح الشركة الخارجي</a:t>
            </a: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997C20C4-FBB2-E611-0174-C2BDA76971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5F7B4D2-FF23-4304-C2CD-772850D7AE6F}"/>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pic>
        <p:nvPicPr>
          <p:cNvPr id="4" name="Picture 3">
            <a:extLst>
              <a:ext uri="{FF2B5EF4-FFF2-40B4-BE49-F238E27FC236}">
                <a16:creationId xmlns:a16="http://schemas.microsoft.com/office/drawing/2014/main" id="{FA96B9E2-92B5-9772-5BFF-8B5091E58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3" y="1530452"/>
            <a:ext cx="2743200" cy="1289255"/>
          </a:xfrm>
          <a:prstGeom prst="rect">
            <a:avLst/>
          </a:prstGeom>
        </p:spPr>
      </p:pic>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02315"/>
    </mc:Choice>
    <mc:Fallback xmlns="">
      <p:transition spd="slow" advTm="1023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 2. العلاقات العامة الخارجية: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وهو النشاط الخارجي الذي تقوم به الشركة للحفاظ على شكل علامتها التجارية،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تهتم إدارة العلاقات العامة بالتواصل الخارجي مع أي جهة تساهم في تعميق رسالة الشركة في أذهان الجمهور، مثل إقامة الندوات والمؤتمرات الصحافية، التعامل مع الصحافة والإعلام</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استقبال الضيوف والوفود، بث القصص الملهمة الإيجابية،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نشر الإعلانات الدعائية التي تدعم قيم وأخلاق المجتمع، وغيرها من الأنشطة التي تُنمِّي العلامة التجارية للشركة</a:t>
            </a:r>
            <a:br>
              <a:rPr lang="ar-YE" sz="1600" dirty="0">
                <a:solidFill>
                  <a:schemeClr val="tx1"/>
                </a:solidFill>
              </a:rPr>
            </a:b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F7362E4-93A7-62DA-B2DB-43839B1AE7F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77914"/>
    </mc:Choice>
    <mc:Fallback xmlns="">
      <p:transition spd="slow" advTm="779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719882"/>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2000" dirty="0">
              <a:solidFill>
                <a:srgbClr val="000000"/>
              </a:solidFill>
              <a:latin typeface="Alexandria Medium" pitchFamily="2" charset="-78"/>
              <a:cs typeface="Alexandria Medium" pitchFamily="2" charset="-78"/>
            </a:endParaRPr>
          </a:p>
          <a:p>
            <a:pPr algn="r">
              <a:lnSpc>
                <a:spcPct val="150000"/>
              </a:lnSpc>
            </a:pPr>
            <a:r>
              <a:rPr lang="ar-JO" sz="2000" dirty="0">
                <a:solidFill>
                  <a:srgbClr val="000000"/>
                </a:solidFill>
                <a:latin typeface="Alexandria Medium" pitchFamily="2" charset="-78"/>
                <a:cs typeface="Alexandria Medium" pitchFamily="2" charset="-78"/>
              </a:rPr>
              <a:t>     </a:t>
            </a:r>
            <a:r>
              <a:rPr lang="ar-YE" b="0" i="0" dirty="0">
                <a:solidFill>
                  <a:srgbClr val="000000"/>
                </a:solidFill>
                <a:effectLst/>
                <a:latin typeface="Alexandria Medium" pitchFamily="2" charset="-78"/>
                <a:cs typeface="Alexandria Medium" pitchFamily="2" charset="-78"/>
              </a:rPr>
              <a:t>أما من حيث الحداثة فتنقسم إلى:</a:t>
            </a:r>
          </a:p>
          <a:p>
            <a:pPr algn="r">
              <a:lnSpc>
                <a:spcPct val="200000"/>
              </a:lnSpc>
            </a:pPr>
            <a:r>
              <a:rPr lang="ar-JO" sz="1600" b="1" dirty="0">
                <a:solidFill>
                  <a:srgbClr val="000000"/>
                </a:solidFill>
                <a:latin typeface="Alexandria Light" pitchFamily="2" charset="-78"/>
                <a:cs typeface="Alexandria Light" pitchFamily="2" charset="-78"/>
              </a:rPr>
              <a:t>1- </a:t>
            </a:r>
            <a:r>
              <a:rPr lang="ar-YE" b="1" dirty="0">
                <a:solidFill>
                  <a:srgbClr val="000000"/>
                </a:solidFill>
                <a:effectLst/>
                <a:latin typeface="Alexandria Medium" pitchFamily="2" charset="-78"/>
                <a:cs typeface="Alexandria Medium" pitchFamily="2" charset="-78"/>
              </a:rPr>
              <a:t> العلاقات العامة التقليدية (الكلاسيكية): </a:t>
            </a:r>
          </a:p>
          <a:p>
            <a:pPr algn="r">
              <a:lnSpc>
                <a:spcPct val="200000"/>
              </a:lnSpc>
            </a:pPr>
            <a:r>
              <a:rPr lang="ar-YE" sz="1600" dirty="0">
                <a:latin typeface="Alexandria Light" pitchFamily="2" charset="-78"/>
                <a:cs typeface="Alexandria Light" pitchFamily="2" charset="-78"/>
              </a:rPr>
              <a:t>وهي تشير إلى الاعتماد على الوسائل القديمة في القيام بوظيفتها. تعتبر المؤتمرات والتلفاز والجرائد والإعلانات الورقية وإعلانات الطرق من الوسائل الكلاسيكية في الدعاية، على الرغم من تطورها تكنولوجيًا</a:t>
            </a:r>
          </a:p>
          <a:p>
            <a:pPr algn="r">
              <a:lnSpc>
                <a:spcPct val="200000"/>
              </a:lnSpc>
            </a:pPr>
            <a:r>
              <a:rPr lang="ar-YE" b="1" dirty="0">
                <a:solidFill>
                  <a:srgbClr val="000000"/>
                </a:solidFill>
                <a:latin typeface="Alexandria Medium" pitchFamily="2" charset="-78"/>
                <a:cs typeface="Alexandria Medium" pitchFamily="2" charset="-78"/>
              </a:rPr>
              <a:t>2. العلاقات العامة الإلكترونية (الحديثة):</a:t>
            </a:r>
          </a:p>
          <a:p>
            <a:pPr algn="r">
              <a:lnSpc>
                <a:spcPct val="200000"/>
              </a:lnSpc>
            </a:pPr>
            <a:r>
              <a:rPr lang="ar-YE" sz="1600" b="0" i="0" dirty="0">
                <a:solidFill>
                  <a:srgbClr val="000000"/>
                </a:solidFill>
                <a:effectLst/>
                <a:latin typeface="Alexandria Light" pitchFamily="2" charset="-78"/>
                <a:cs typeface="Alexandria Light" pitchFamily="2" charset="-78"/>
              </a:rPr>
              <a:t>وهي التي تتم بالكامل اعتمادًا على الإنترنت، ووسائل الإعلام الاجتماعي الحديث. وهو قسم أصبح له خبراء متخصصون في ترويج وترسيخ العلامة التجارية في أذهان الجمهور عبر القنوات المختلفة على الإنترنت، وخاصة </a:t>
            </a:r>
            <a:r>
              <a:rPr lang="ar-JO" sz="1600" b="0" i="0" dirty="0">
                <a:solidFill>
                  <a:srgbClr val="000000"/>
                </a:solidFill>
                <a:effectLst/>
                <a:latin typeface="Alexandria Light" pitchFamily="2" charset="-78"/>
                <a:cs typeface="Alexandria Light" pitchFamily="2" charset="-78"/>
              </a:rPr>
              <a:t>الشبكات الاجتماعية.</a:t>
            </a:r>
          </a:p>
          <a:p>
            <a:pPr algn="r">
              <a:lnSpc>
                <a:spcPct val="200000"/>
              </a:lnSpc>
            </a:pPr>
            <a:endParaRPr lang="ar-YE"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76271"/>
    </mc:Choice>
    <mc:Fallback xmlns="">
      <p:transition spd="slow" advTm="762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785284"/>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Alexandria Medium" pitchFamily="2" charset="-78"/>
              <a:cs typeface="Alexandria Medium" pitchFamily="2" charset="-78"/>
            </a:endParaRPr>
          </a:p>
          <a:p>
            <a:pPr algn="r" rtl="1">
              <a:lnSpc>
                <a:spcPct val="200000"/>
              </a:lnSpc>
            </a:pPr>
            <a:r>
              <a:rPr lang="ar-JO" sz="2000" dirty="0">
                <a:solidFill>
                  <a:srgbClr val="000000"/>
                </a:solidFill>
                <a:latin typeface="Alexandria Medium" pitchFamily="2" charset="-78"/>
                <a:cs typeface="Alexandria Medium" pitchFamily="2" charset="-78"/>
              </a:rPr>
              <a:t>وقسم بعض علماء الإدارة العلاقات العامة إلى:</a:t>
            </a:r>
          </a:p>
          <a:p>
            <a:pPr marL="457200" indent="-457200" algn="r" rtl="1">
              <a:lnSpc>
                <a:spcPct val="150000"/>
              </a:lnSpc>
              <a:buFont typeface="+mj-lt"/>
              <a:buAutoNum type="arabicPeriod"/>
            </a:pPr>
            <a:r>
              <a:rPr lang="ar-JO" sz="2000" dirty="0">
                <a:solidFill>
                  <a:srgbClr val="000000"/>
                </a:solidFill>
                <a:latin typeface="Alexandria Medium" pitchFamily="2" charset="-78"/>
                <a:cs typeface="Alexandria Medium" pitchFamily="2" charset="-78"/>
              </a:rPr>
              <a:t> </a:t>
            </a:r>
            <a:r>
              <a:rPr lang="ar-YE" b="0" i="0" dirty="0">
                <a:solidFill>
                  <a:srgbClr val="000000"/>
                </a:solidFill>
                <a:effectLst/>
                <a:latin typeface="Alexandria Light" pitchFamily="2" charset="-78"/>
                <a:cs typeface="Alexandria Light" pitchFamily="2" charset="-78"/>
              </a:rPr>
              <a:t>العلاقات الإعلامية أو العلاقات مع وسائط الإعلام - </a:t>
            </a:r>
            <a:r>
              <a:rPr lang="en-US" b="0" i="0" dirty="0">
                <a:solidFill>
                  <a:srgbClr val="000000"/>
                </a:solidFill>
                <a:effectLst/>
                <a:latin typeface="Alexandria Light" pitchFamily="2" charset="-78"/>
                <a:cs typeface="Alexandria Light" pitchFamily="2" charset="-78"/>
              </a:rPr>
              <a:t>Media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العلاقات المجتمعية - </a:t>
            </a:r>
            <a:r>
              <a:rPr lang="en-US" b="0" i="0" dirty="0">
                <a:solidFill>
                  <a:srgbClr val="000000"/>
                </a:solidFill>
                <a:effectLst/>
                <a:latin typeface="Alexandria Light" pitchFamily="2" charset="-78"/>
                <a:cs typeface="Alexandria Light" pitchFamily="2" charset="-78"/>
              </a:rPr>
              <a:t>Community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المسؤولية الاجتماعية للشركات - </a:t>
            </a:r>
            <a:r>
              <a:rPr lang="en-US" b="0" i="0" dirty="0">
                <a:solidFill>
                  <a:srgbClr val="000000"/>
                </a:solidFill>
                <a:effectLst/>
                <a:latin typeface="Alexandria Light" pitchFamily="2" charset="-78"/>
                <a:cs typeface="Alexandria Light" pitchFamily="2" charset="-78"/>
              </a:rPr>
              <a:t>Corporate Social Responsibility</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الشؤون العامة - </a:t>
            </a:r>
            <a:r>
              <a:rPr lang="en-US" b="0" i="0" dirty="0">
                <a:solidFill>
                  <a:srgbClr val="000000"/>
                </a:solidFill>
                <a:effectLst/>
                <a:latin typeface="Alexandria Light" pitchFamily="2" charset="-78"/>
                <a:cs typeface="Alexandria Light" pitchFamily="2" charset="-78"/>
              </a:rPr>
              <a:t>Public Affairs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إدارة الأزمات - </a:t>
            </a:r>
            <a:r>
              <a:rPr lang="en-US" b="0" i="0" dirty="0">
                <a:solidFill>
                  <a:srgbClr val="000000"/>
                </a:solidFill>
                <a:effectLst/>
                <a:latin typeface="Alexandria Light" pitchFamily="2" charset="-78"/>
                <a:cs typeface="Alexandria Light" pitchFamily="2" charset="-78"/>
              </a:rPr>
              <a:t>Crisis Management</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وسائل التواصل الاجتماعي - </a:t>
            </a:r>
            <a:r>
              <a:rPr lang="en-US" b="0" i="0" dirty="0">
                <a:solidFill>
                  <a:srgbClr val="000000"/>
                </a:solidFill>
                <a:effectLst/>
                <a:latin typeface="Alexandria Light" pitchFamily="2" charset="-78"/>
                <a:cs typeface="Alexandria Light" pitchFamily="2" charset="-78"/>
              </a:rPr>
              <a:t>Social Media</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علاقات الموظفين - </a:t>
            </a:r>
            <a:r>
              <a:rPr lang="en-US" b="0" i="0" dirty="0">
                <a:solidFill>
                  <a:srgbClr val="000000"/>
                </a:solidFill>
                <a:effectLst/>
                <a:latin typeface="Alexandria Light" pitchFamily="2" charset="-78"/>
                <a:cs typeface="Alexandria Light" pitchFamily="2" charset="-78"/>
              </a:rPr>
              <a:t>Employee Relations</a:t>
            </a:r>
          </a:p>
          <a:p>
            <a:pPr marL="342900" indent="-342900" algn="r" rtl="1">
              <a:lnSpc>
                <a:spcPct val="150000"/>
              </a:lnSpc>
              <a:buFont typeface="+mj-lt"/>
              <a:buAutoNum type="arabicPeriod"/>
            </a:pPr>
            <a:r>
              <a:rPr lang="ar-YE" b="0" i="0" dirty="0">
                <a:solidFill>
                  <a:srgbClr val="000000"/>
                </a:solidFill>
                <a:effectLst/>
                <a:latin typeface="Alexandria Light" pitchFamily="2" charset="-78"/>
                <a:cs typeface="Alexandria Light" pitchFamily="2" charset="-78"/>
              </a:rPr>
              <a:t>النهج المتكامل للتسويق والاتصالات - </a:t>
            </a:r>
            <a:r>
              <a:rPr lang="en-US" b="0" i="0" dirty="0">
                <a:solidFill>
                  <a:srgbClr val="000000"/>
                </a:solidFill>
                <a:effectLst/>
                <a:latin typeface="Alexandria Light" pitchFamily="2" charset="-78"/>
                <a:cs typeface="Alexandria Light" pitchFamily="2" charset="-78"/>
              </a:rPr>
              <a:t>Integrated Marketing and Communications</a:t>
            </a:r>
            <a:endParaRPr lang="ar-JO" b="0" i="0" dirty="0">
              <a:solidFill>
                <a:srgbClr val="000000"/>
              </a:solidFill>
              <a:effectLst/>
              <a:latin typeface="Alexandria Light" pitchFamily="2" charset="-78"/>
              <a:cs typeface="Alexandria Light" pitchFamily="2" charset="-78"/>
            </a:endParaRPr>
          </a:p>
          <a:p>
            <a:pPr marL="342900" indent="-342900" algn="r" rtl="1">
              <a:lnSpc>
                <a:spcPct val="150000"/>
              </a:lnSpc>
              <a:buFont typeface="+mj-lt"/>
              <a:buAutoNum type="arabicPeriod"/>
            </a:pPr>
            <a:endParaRPr lang="ar-YE"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أنواع العلاقات العامة</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53494"/>
    </mc:Choice>
    <mc:Fallback xmlns="">
      <p:transition spd="slow" advTm="5349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274458"/>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latin typeface="Alexandria Light" pitchFamily="2" charset="-78"/>
                <a:cs typeface="Alexandria Light" pitchFamily="2" charset="-78"/>
              </a:rPr>
              <a:t>المقصود بمبادئ العلاقات العامة هي  الأسس التي يُبنى عليها ليطبق بشكل صحيح صحيحًا ويحقق أهدافه فمن ضمن المبادئ الأساسية التي يقوم عليها :</a:t>
            </a:r>
          </a:p>
          <a:p>
            <a:pPr algn="just" rtl="1">
              <a:lnSpc>
                <a:spcPct val="200000"/>
              </a:lnSpc>
            </a:pPr>
            <a:r>
              <a:rPr lang="ar-YE" b="0" i="0" dirty="0">
                <a:solidFill>
                  <a:schemeClr val="tx1"/>
                </a:solidFill>
                <a:effectLst/>
                <a:latin typeface="Alexandria Medium" pitchFamily="2" charset="-78"/>
                <a:cs typeface="Alexandria Medium" pitchFamily="2" charset="-78"/>
              </a:rPr>
              <a:t>1. الشفافية:</a:t>
            </a:r>
          </a:p>
          <a:p>
            <a:pPr algn="just" rtl="1">
              <a:lnSpc>
                <a:spcPct val="200000"/>
              </a:lnSpc>
            </a:pPr>
            <a:r>
              <a:rPr lang="ar-JO" sz="1600" b="0" i="0" dirty="0">
                <a:solidFill>
                  <a:schemeClr val="tx1"/>
                </a:solidFill>
                <a:effectLst/>
                <a:latin typeface="Alexandria Light" pitchFamily="2" charset="-78"/>
                <a:cs typeface="Alexandria Light" pitchFamily="2" charset="-78"/>
              </a:rPr>
              <a:t>وتقسم</a:t>
            </a:r>
            <a:r>
              <a:rPr lang="ar-YE" sz="1600" b="0" i="0" dirty="0">
                <a:solidFill>
                  <a:schemeClr val="tx1"/>
                </a:solidFill>
                <a:effectLst/>
                <a:latin typeface="Alexandria Light" pitchFamily="2" charset="-78"/>
                <a:cs typeface="Alexandria Light" pitchFamily="2" charset="-78"/>
              </a:rPr>
              <a:t> الشفافية </a:t>
            </a:r>
            <a:r>
              <a:rPr lang="ar-JO" sz="1600" b="0" i="0" dirty="0">
                <a:solidFill>
                  <a:schemeClr val="tx1"/>
                </a:solidFill>
                <a:effectLst/>
                <a:latin typeface="Alexandria Light" pitchFamily="2" charset="-78"/>
                <a:cs typeface="Alexandria Light" pitchFamily="2" charset="-78"/>
              </a:rPr>
              <a:t>إلى قسمين</a:t>
            </a:r>
            <a:r>
              <a:rPr lang="ar-YE" sz="1600" b="0" i="0" dirty="0">
                <a:solidFill>
                  <a:schemeClr val="tx1"/>
                </a:solidFill>
                <a:effectLst/>
                <a:latin typeface="Alexandria Light" pitchFamily="2" charset="-78"/>
                <a:cs typeface="Alexandria Light" pitchFamily="2" charset="-78"/>
              </a:rPr>
              <a:t>. </a:t>
            </a:r>
            <a:r>
              <a:rPr lang="ar-YE" sz="1600" b="1" i="0" u="sng" dirty="0">
                <a:solidFill>
                  <a:schemeClr val="tx1"/>
                </a:solidFill>
                <a:effectLst/>
                <a:latin typeface="Alexandria Light" pitchFamily="2" charset="-78"/>
                <a:cs typeface="Alexandria Light" pitchFamily="2" charset="-78"/>
              </a:rPr>
              <a:t>الأول يمثل الشفافية مع الموظفين داخل الشركة</a:t>
            </a:r>
            <a:r>
              <a:rPr lang="ar-YE" sz="1600" b="0" i="0" dirty="0">
                <a:solidFill>
                  <a:schemeClr val="tx1"/>
                </a:solidFill>
                <a:effectLst/>
                <a:latin typeface="Alexandria Light" pitchFamily="2" charset="-78"/>
                <a:cs typeface="Alexandria Light" pitchFamily="2" charset="-78"/>
              </a:rPr>
              <a:t>، من خلال التعامل الصادق مع الموظف، والالتزام بكل الوعود الممنوحة له، وتوضيح موقف الشركة بمنتهى الصراحة، والبُعد عن المغالاة أو التقتير</a:t>
            </a:r>
          </a:p>
          <a:p>
            <a:pPr algn="just" rtl="1">
              <a:lnSpc>
                <a:spcPct val="200000"/>
              </a:lnSpc>
            </a:pPr>
            <a:r>
              <a:rPr lang="ar-YE" sz="1600" b="1" i="0" u="sng" dirty="0">
                <a:solidFill>
                  <a:schemeClr val="tx1"/>
                </a:solidFill>
                <a:effectLst/>
                <a:latin typeface="Alexandria Light" pitchFamily="2" charset="-78"/>
                <a:cs typeface="Alexandria Light" pitchFamily="2" charset="-78"/>
              </a:rPr>
              <a:t>والثاني يمثل الشفافية مع الجمهور </a:t>
            </a:r>
            <a:r>
              <a:rPr lang="ar-YE" sz="1600" b="0" i="0" dirty="0">
                <a:solidFill>
                  <a:schemeClr val="tx1"/>
                </a:solidFill>
                <a:effectLst/>
                <a:latin typeface="Alexandria Light" pitchFamily="2" charset="-78"/>
                <a:cs typeface="Alexandria Light" pitchFamily="2" charset="-78"/>
              </a:rPr>
              <a:t>في مصداقية الأخبار التي ترد إلى الجمهور عن الشركة، وصدق التزام الشركة مع العميل بما تعد به، والحرص على تحسين تلك الصورة بفعالية من خلال الالتزام الفعلي لا القولي</a:t>
            </a:r>
          </a:p>
          <a:p>
            <a:pPr algn="just" rtl="1">
              <a:lnSpc>
                <a:spcPct val="200000"/>
              </a:lnSpc>
            </a:pPr>
            <a:r>
              <a:rPr lang="ar-YE" sz="1600" b="0" i="0" dirty="0">
                <a:solidFill>
                  <a:schemeClr val="tx1"/>
                </a:solidFill>
                <a:effectLst/>
                <a:latin typeface="Alexandria Light" pitchFamily="2" charset="-78"/>
                <a:cs typeface="Alexandria Light" pitchFamily="2" charset="-78"/>
              </a:rPr>
              <a:t>التعامل الأمين مع كلا الطرفين هو ما يُعرف بالشفافية. كسب ثقة الكيان الداخلي للمؤسسة (الموظفين)، والكيان الخارجي (الجمهور)، هو الأساس المتين لبناء علاقات عامة ناجحة للمنشأة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مبادئ تطبيق العلاقات العامة بشكل ناجح</a:t>
            </a:r>
          </a:p>
        </p:txBody>
      </p:sp>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87467"/>
    </mc:Choice>
    <mc:Fallback xmlns="">
      <p:transition spd="slow" advTm="874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388224"/>
            <a:ext cx="11517583"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b="1" dirty="0">
                <a:solidFill>
                  <a:schemeClr val="tx1"/>
                </a:solidFill>
                <a:latin typeface="Alexandria Light" pitchFamily="2" charset="-78"/>
                <a:cs typeface="Alexandria Light" pitchFamily="2" charset="-78"/>
              </a:rPr>
              <a:t>2</a:t>
            </a:r>
            <a:r>
              <a:rPr lang="ar-JO" b="1" dirty="0">
                <a:solidFill>
                  <a:schemeClr val="tx1"/>
                </a:solidFill>
                <a:latin typeface="Alexandria Medium" pitchFamily="2" charset="-78"/>
                <a:cs typeface="Alexandria Medium" pitchFamily="2" charset="-78"/>
              </a:rPr>
              <a:t>. الانسجام مع قيم المجتمع:</a:t>
            </a:r>
          </a:p>
          <a:p>
            <a:pPr algn="r" rtl="1">
              <a:lnSpc>
                <a:spcPct val="150000"/>
              </a:lnSpc>
            </a:pPr>
            <a:r>
              <a:rPr lang="ar-JO" dirty="0">
                <a:solidFill>
                  <a:schemeClr val="tx1"/>
                </a:solidFill>
                <a:latin typeface="Alexandria Light" pitchFamily="2" charset="-78"/>
                <a:cs typeface="Alexandria Light" pitchFamily="2" charset="-78"/>
              </a:rPr>
              <a:t>دور قسم العلاقات العامة في الأساس هو محاولة فهم الجمهور، وبناء صورة ذهنية إيجابية عن الشركة، ولن يحدث هذا الإجراء بدون الفهم الحقيقي لقيم المجتمع وعادات وتقاليد وثقافة وتوجه المجتمع</a:t>
            </a:r>
          </a:p>
          <a:p>
            <a:pPr algn="r" rtl="1">
              <a:lnSpc>
                <a:spcPct val="150000"/>
              </a:lnSpc>
            </a:pPr>
            <a:r>
              <a:rPr lang="ar-JO" dirty="0">
                <a:solidFill>
                  <a:schemeClr val="tx1"/>
                </a:solidFill>
                <a:latin typeface="Alexandria Light" pitchFamily="2" charset="-78"/>
                <a:cs typeface="Alexandria Light" pitchFamily="2" charset="-78"/>
              </a:rPr>
              <a:t>والانسجام الكامل (بمعنى عدم الاصطدام) مع تلك القيم. انتماء أو ولاء العميل لكيان ما يبدأ من إحساسه بالألفة ناحية هذا الكيان، وأن هذا الكيان يحترم ما نشأ عليه من قيم ويراعيها في أنشطته ومنشوراته الدعائية</a:t>
            </a:r>
            <a:endParaRPr lang="en-US" sz="1600" dirty="0">
              <a:solidFill>
                <a:schemeClr val="tx1"/>
              </a:solidFill>
              <a:latin typeface="Alexandria Light" pitchFamily="2" charset="-78"/>
              <a:cs typeface="Alexandria Light" pitchFamily="2" charset="-78"/>
            </a:endParaRPr>
          </a:p>
          <a:p>
            <a:pPr algn="r" rtl="1">
              <a:lnSpc>
                <a:spcPct val="150000"/>
              </a:lnSpc>
            </a:pPr>
            <a:r>
              <a:rPr lang="ar-JO" b="1" dirty="0">
                <a:solidFill>
                  <a:schemeClr val="tx1"/>
                </a:solidFill>
                <a:latin typeface="Alexandria Medium" pitchFamily="2" charset="-78"/>
                <a:cs typeface="Alexandria Medium" pitchFamily="2" charset="-78"/>
              </a:rPr>
              <a:t>3. عدم الاصطدام مع مؤسسات الدولة:</a:t>
            </a:r>
          </a:p>
          <a:p>
            <a:pPr algn="r" rtl="1">
              <a:lnSpc>
                <a:spcPct val="150000"/>
              </a:lnSpc>
            </a:pPr>
            <a:r>
              <a:rPr lang="ar-JO" dirty="0">
                <a:solidFill>
                  <a:schemeClr val="tx1"/>
                </a:solidFill>
                <a:latin typeface="Alexandria Light" pitchFamily="2" charset="-78"/>
                <a:cs typeface="Alexandria Light" pitchFamily="2" charset="-78"/>
              </a:rPr>
              <a:t>هو نوع آخر من الانسجام، ولكن مع النظام الحاكم للدولة، من خلال احترام القوانين والشرائع التي توفر حياة مستقرة للمواطن ولمؤسسات الدولة. وكذلك دعم ومساندة الرؤية العامة للدولة بنشاط مماثل،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مبادئ تطبيق العلاقات العامة بشكل ناجح</a:t>
            </a: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8086"/>
    </mc:Choice>
    <mc:Fallback xmlns="">
      <p:transition spd="slow" advTm="880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Alexandria Medium" pitchFamily="2" charset="-78"/>
                <a:cs typeface="Alexandria Medium" pitchFamily="2" charset="-78"/>
              </a:rPr>
              <a:t>هناك مسميات وظيفية كثيرة في بند أو قسم العلاقات العامة، ولكن أبرزها </a:t>
            </a:r>
            <a:r>
              <a:rPr lang="ar-JO" dirty="0">
                <a:solidFill>
                  <a:schemeClr val="tx1"/>
                </a:solidFill>
                <a:latin typeface="Alexandria Medium" pitchFamily="2" charset="-78"/>
                <a:cs typeface="Alexandria Medium" pitchFamily="2" charset="-78"/>
              </a:rPr>
              <a:t>ما يأتي</a:t>
            </a:r>
            <a:r>
              <a:rPr lang="ar-YE" dirty="0">
                <a:solidFill>
                  <a:schemeClr val="tx1"/>
                </a:solidFill>
                <a:latin typeface="Alexandria Medium" pitchFamily="2" charset="-78"/>
                <a:cs typeface="Alexandria Medium" pitchFamily="2" charset="-78"/>
              </a:rPr>
              <a:t>:</a:t>
            </a:r>
            <a:r>
              <a:rPr lang="ar-YE" dirty="0">
                <a:solidFill>
                  <a:schemeClr val="tx1"/>
                </a:solidFill>
                <a:latin typeface="Alexandria Light" pitchFamily="2" charset="-78"/>
                <a:cs typeface="Alexandria Light" pitchFamily="2" charset="-78"/>
              </a:rPr>
              <a:t>.</a:t>
            </a:r>
            <a:endParaRPr lang="ar-JO" dirty="0">
              <a:solidFill>
                <a:schemeClr val="tx1"/>
              </a:solidFill>
              <a:latin typeface="Alexandria Light" pitchFamily="2" charset="-78"/>
              <a:cs typeface="Alexandria Light" pitchFamily="2" charset="-78"/>
            </a:endParaRPr>
          </a:p>
          <a:p>
            <a:pPr algn="r" rtl="1">
              <a:lnSpc>
                <a:spcPct val="200000"/>
              </a:lnSpc>
            </a:pPr>
            <a:r>
              <a:rPr lang="ar-YE" dirty="0">
                <a:solidFill>
                  <a:schemeClr val="tx1"/>
                </a:solidFill>
                <a:latin typeface="Alexandria Medium" pitchFamily="2" charset="-78"/>
                <a:cs typeface="Alexandria Medium" pitchFamily="2" charset="-78"/>
              </a:rPr>
              <a:t>1. مدير العلاقات العامة </a:t>
            </a:r>
            <a:r>
              <a:rPr lang="en-US" dirty="0">
                <a:solidFill>
                  <a:schemeClr val="tx1"/>
                </a:solidFill>
                <a:latin typeface="Alexandria Medium" pitchFamily="2" charset="-78"/>
                <a:cs typeface="Alexandria Medium" pitchFamily="2" charset="-78"/>
              </a:rPr>
              <a:t>PR Manager</a:t>
            </a:r>
          </a:p>
          <a:p>
            <a:pPr algn="r" rtl="1">
              <a:lnSpc>
                <a:spcPct val="200000"/>
              </a:lnSpc>
            </a:pPr>
            <a:r>
              <a:rPr lang="ar-YE" dirty="0">
                <a:solidFill>
                  <a:schemeClr val="tx1"/>
                </a:solidFill>
                <a:latin typeface="Alexandria Light" pitchFamily="2" charset="-78"/>
                <a:cs typeface="Alexandria Light" pitchFamily="2" charset="-78"/>
              </a:rPr>
              <a:t>هو </a:t>
            </a:r>
            <a:r>
              <a:rPr lang="ar-JO" dirty="0">
                <a:solidFill>
                  <a:schemeClr val="tx1"/>
                </a:solidFill>
                <a:latin typeface="Alexandria Light" pitchFamily="2" charset="-78"/>
                <a:cs typeface="Alexandria Light" pitchFamily="2" charset="-78"/>
              </a:rPr>
              <a:t>العقل المدبر</a:t>
            </a:r>
            <a:r>
              <a:rPr lang="ar-YE" dirty="0">
                <a:solidFill>
                  <a:schemeClr val="tx1"/>
                </a:solidFill>
                <a:latin typeface="Alexandria Light" pitchFamily="2" charset="-78"/>
                <a:cs typeface="Alexandria Light" pitchFamily="2" charset="-78"/>
              </a:rPr>
              <a:t> الذي يدير عملية العلاقات العامة بالكامل للمنشأة، بداية من التخطيط مرورًا بتوزيع المهام والأدوار وحتى المتابعة والتقييم. مدير العلاقات العامة في الشركة ينبغي أن يكون على وعي جيد بنشاط الشركة وأهدافها المستقبلية</a:t>
            </a:r>
          </a:p>
          <a:p>
            <a:pPr algn="r" rtl="1">
              <a:lnSpc>
                <a:spcPct val="200000"/>
              </a:lnSpc>
            </a:pPr>
            <a:r>
              <a:rPr lang="ar-JO" dirty="0">
                <a:solidFill>
                  <a:schemeClr val="tx1"/>
                </a:solidFill>
                <a:latin typeface="Alexandria Light" pitchFamily="2" charset="-78"/>
                <a:cs typeface="Alexandria Light" pitchFamily="2" charset="-78"/>
              </a:rPr>
              <a:t>يحدد </a:t>
            </a:r>
            <a:r>
              <a:rPr lang="ar-YE" dirty="0">
                <a:solidFill>
                  <a:schemeClr val="tx1"/>
                </a:solidFill>
                <a:latin typeface="Alexandria Light" pitchFamily="2" charset="-78"/>
                <a:cs typeface="Alexandria Light" pitchFamily="2" charset="-78"/>
              </a:rPr>
              <a:t> خططه بناءً على هذا الفهم، ومحاولة إيجاد انسجام كافي بين خطته الرئيسية والقيم التي عليها المجتمع</a:t>
            </a:r>
          </a:p>
          <a:p>
            <a:pPr algn="r" rtl="1">
              <a:lnSpc>
                <a:spcPct val="200000"/>
              </a:lnSpc>
            </a:pPr>
            <a:r>
              <a:rPr lang="ar-JO" dirty="0">
                <a:solidFill>
                  <a:schemeClr val="tx1"/>
                </a:solidFill>
                <a:latin typeface="Alexandria Light" pitchFamily="2" charset="-78"/>
                <a:cs typeface="Alexandria Light" pitchFamily="2" charset="-78"/>
              </a:rPr>
              <a:t>لديه العديد من المهام </a:t>
            </a:r>
            <a:r>
              <a:rPr lang="ar-YE" dirty="0">
                <a:solidFill>
                  <a:schemeClr val="tx1"/>
                </a:solidFill>
                <a:latin typeface="Alexandria Light" pitchFamily="2" charset="-78"/>
                <a:cs typeface="Alexandria Light" pitchFamily="2" charset="-78"/>
              </a:rPr>
              <a:t>تجتمع جميعها في الحفاظ على شكل العلامة التجارية لدى الجمهور، وكذلك حفظ التماسك الداخلي لكيان الشركة. يساعده في هذه المهام الكثير من المسميات الوظيفية الأخرى</a:t>
            </a:r>
            <a:r>
              <a:rPr lang="ar-JO" dirty="0">
                <a:solidFill>
                  <a:schemeClr val="tx1"/>
                </a:solidFill>
                <a:latin typeface="Alexandria Light" pitchFamily="2" charset="-78"/>
                <a:cs typeface="Alexandria Light" pitchFamily="2" charset="-78"/>
              </a:rPr>
              <a:t> ومنها:</a:t>
            </a:r>
            <a:endParaRPr lang="en-US"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D43EC0B-D346-78A9-F5DE-D098A6458613}"/>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55745"/>
    </mc:Choice>
    <mc:Fallback xmlns="">
      <p:transition spd="slow" advTm="557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rtl="1">
              <a:lnSpc>
                <a:spcPct val="200000"/>
              </a:lnSpc>
            </a:pPr>
            <a:r>
              <a:rPr lang="ar-JO" dirty="0">
                <a:solidFill>
                  <a:schemeClr val="tx1"/>
                </a:solidFill>
                <a:latin typeface="Alexandria Medium" pitchFamily="2" charset="-78"/>
                <a:cs typeface="Alexandria Medium" pitchFamily="2" charset="-78"/>
              </a:rPr>
              <a:t>2. موظف العلاقات العامة </a:t>
            </a:r>
            <a:r>
              <a:rPr lang="en-US" dirty="0">
                <a:solidFill>
                  <a:schemeClr val="tx1"/>
                </a:solidFill>
                <a:latin typeface="Alexandria Medium" pitchFamily="2" charset="-78"/>
                <a:cs typeface="Alexandria Medium" pitchFamily="2" charset="-78"/>
              </a:rPr>
              <a:t>PR Specialist</a:t>
            </a:r>
          </a:p>
          <a:p>
            <a:pPr algn="r" rtl="1">
              <a:lnSpc>
                <a:spcPct val="200000"/>
              </a:lnSpc>
            </a:pPr>
            <a:r>
              <a:rPr lang="ar-JO" dirty="0">
                <a:solidFill>
                  <a:schemeClr val="tx1"/>
                </a:solidFill>
                <a:latin typeface="Alexandria Light" pitchFamily="2" charset="-78"/>
                <a:cs typeface="Alexandria Light" pitchFamily="2" charset="-78"/>
              </a:rPr>
              <a:t>عليه الكثير من المهام التنفيذية المتعلقة بتنفيذ خطة الشركة في العلاقات العامة. فقد يكون هو الشخص المسؤول عما يُنشر عن الشركة في وسائل الإعلام المختلفة</a:t>
            </a:r>
          </a:p>
          <a:p>
            <a:pPr algn="r" rtl="1">
              <a:lnSpc>
                <a:spcPct val="200000"/>
              </a:lnSpc>
            </a:pPr>
            <a:r>
              <a:rPr lang="ar-JO" dirty="0">
                <a:solidFill>
                  <a:schemeClr val="tx1"/>
                </a:solidFill>
                <a:latin typeface="Alexandria Light" pitchFamily="2" charset="-78"/>
                <a:cs typeface="Alexandria Light" pitchFamily="2" charset="-78"/>
              </a:rPr>
              <a:t>وقد يكون هو الشخص الذي يتواصل مع الجمهور بشكل مباشر لمعرفة رأيه ونظرته للشركة، وقد يكون هو الشخص الذي يساعد في تنظيم المعارض والمؤتمرات الصحفية التي تدعم العلامة التجارية</a:t>
            </a: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3F8DBF2-06BE-03FB-EA0B-E736CFFD3A49}"/>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489"/>
    </mc:Choice>
    <mc:Fallback xmlns="">
      <p:transition spd="slow" advTm="544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r>
              <a:rPr lang="ar-JO" sz="1600" dirty="0">
                <a:solidFill>
                  <a:schemeClr val="tx1"/>
                </a:solidFill>
                <a:latin typeface="Alexandria Medium" pitchFamily="2" charset="-78"/>
                <a:cs typeface="Alexandria Medium" pitchFamily="2" charset="-78"/>
              </a:rPr>
              <a:t>3</a:t>
            </a:r>
            <a:r>
              <a:rPr lang="ar-JO" dirty="0">
                <a:solidFill>
                  <a:schemeClr val="tx1"/>
                </a:solidFill>
                <a:latin typeface="Alexandria Medium" pitchFamily="2" charset="-78"/>
                <a:cs typeface="Alexandria Medium" pitchFamily="2" charset="-78"/>
              </a:rPr>
              <a:t>. موظف الاستقبال </a:t>
            </a:r>
            <a:r>
              <a:rPr lang="en-US" dirty="0">
                <a:solidFill>
                  <a:schemeClr val="tx1"/>
                </a:solidFill>
                <a:latin typeface="Alexandria Medium" pitchFamily="2" charset="-78"/>
                <a:cs typeface="Alexandria Medium" pitchFamily="2" charset="-78"/>
              </a:rPr>
              <a:t>Receptionist</a:t>
            </a:r>
            <a:r>
              <a:rPr lang="en-US" sz="1600" dirty="0">
                <a:solidFill>
                  <a:schemeClr val="tx1"/>
                </a:solidFill>
                <a:latin typeface="Alexandria Medium" pitchFamily="2" charset="-78"/>
                <a:cs typeface="Alexandria Medium" pitchFamily="2" charset="-78"/>
              </a:rPr>
              <a:t>:</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من المعلوم أنه مهما تنوعت مهام المنظمة، يعتبر موظف الاستقبال هو الواجهة الرسمية المباشرة للشركة التي ستكون أول ما تقع عليه عين الجمهور. لذلك ينبغي اختيار أفضل العناصر لهذه الوظيفة خُلُقًا ومظهرًا</a:t>
            </a:r>
          </a:p>
          <a:p>
            <a:pPr marL="0" marR="0" algn="r" rtl="1">
              <a:lnSpc>
                <a:spcPct val="150000"/>
              </a:lnSpc>
              <a:spcBef>
                <a:spcPts val="0"/>
              </a:spcBef>
              <a:spcAft>
                <a:spcPts val="0"/>
              </a:spcAft>
            </a:pPr>
            <a:endParaRPr lang="ar-JO" sz="1600" dirty="0">
              <a:solidFill>
                <a:schemeClr val="tx1"/>
              </a:solidFill>
              <a:latin typeface="Alexandria Medium" pitchFamily="2" charset="-78"/>
              <a:cs typeface="Alexandria Medium" pitchFamily="2" charset="-78"/>
            </a:endParaRPr>
          </a:p>
          <a:p>
            <a:pPr marL="0" marR="0" algn="r" rtl="1">
              <a:lnSpc>
                <a:spcPct val="150000"/>
              </a:lnSpc>
              <a:spcBef>
                <a:spcPts val="0"/>
              </a:spcBef>
              <a:spcAft>
                <a:spcPts val="0"/>
              </a:spcAft>
            </a:pPr>
            <a:r>
              <a:rPr lang="ar-JO" dirty="0">
                <a:solidFill>
                  <a:schemeClr val="tx1"/>
                </a:solidFill>
                <a:latin typeface="Alexandria Medium" pitchFamily="2" charset="-78"/>
                <a:cs typeface="Alexandria Medium" pitchFamily="2" charset="-78"/>
              </a:rPr>
              <a:t>4. مسؤول الموارد البشرية </a:t>
            </a:r>
            <a:r>
              <a:rPr lang="en-US" dirty="0">
                <a:solidFill>
                  <a:schemeClr val="tx1"/>
                </a:solidFill>
                <a:latin typeface="Alexandria Medium" pitchFamily="2" charset="-78"/>
                <a:cs typeface="Alexandria Medium" pitchFamily="2" charset="-78"/>
              </a:rPr>
              <a:t>HR Specialist</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على الرغم من أنها إدارة مستقلة تُعنى بالموظفين بشكل رئيسي، ولكن تنظيم العلاقات العامة الداخلية يتطلب تعاونًا مستمرًا مع إدارة الموارد البشرية، لدراسة ملفات الموظفين وتحديد مشاكلهم واحتياجاتهم وتطوير نظرتهم الإيجابية للشركة باستمرار</a:t>
            </a: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DE5FF65-297D-0324-2FC3-F4F0CF63D568}"/>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68144"/>
    </mc:Choice>
    <mc:Fallback xmlns="">
      <p:transition spd="slow" advTm="681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a:lnSpc>
                <a:spcPct val="200000"/>
              </a:lnSpc>
              <a:spcBef>
                <a:spcPts val="0"/>
              </a:spcBef>
              <a:spcAft>
                <a:spcPts val="1000"/>
              </a:spcAft>
            </a:pPr>
            <a:endParaRPr lang="ar-JO" sz="1600"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ar-YE" dirty="0">
                <a:solidFill>
                  <a:schemeClr val="tx1"/>
                </a:solidFill>
                <a:latin typeface="Alexandria Medium" pitchFamily="2" charset="-78"/>
                <a:cs typeface="Alexandria Medium" pitchFamily="2" charset="-78"/>
              </a:rPr>
              <a:t>5. مسؤول الشبكات الاجتماعية </a:t>
            </a:r>
            <a:r>
              <a:rPr lang="en-US" dirty="0">
                <a:solidFill>
                  <a:schemeClr val="tx1"/>
                </a:solidFill>
                <a:latin typeface="Alexandria Medium" pitchFamily="2" charset="-78"/>
                <a:cs typeface="Alexandria Medium" pitchFamily="2" charset="-78"/>
              </a:rPr>
              <a:t>Social Media Specialist</a:t>
            </a:r>
          </a:p>
          <a:p>
            <a:pPr marL="0" marR="0" algn="r" rtl="1">
              <a:lnSpc>
                <a:spcPct val="200000"/>
              </a:lnSpc>
              <a:spcBef>
                <a:spcPts val="0"/>
              </a:spcBef>
              <a:spcAft>
                <a:spcPts val="1000"/>
              </a:spcAft>
            </a:pPr>
            <a:r>
              <a:rPr lang="ar-YE" sz="1600" dirty="0">
                <a:solidFill>
                  <a:schemeClr val="tx1"/>
                </a:solidFill>
                <a:latin typeface="Alexandria Light" pitchFamily="2" charset="-78"/>
                <a:cs typeface="Alexandria Light" pitchFamily="2" charset="-78"/>
              </a:rPr>
              <a:t>احتلت العلاقات العامة الإلكترونية مكانًا بارزًا في قائمة مهام هذا القسم. بل أصبح الاعتماد عليها رئيسيًّا أكثر من العلاقات العامة بشكلها الكلاسيكي</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لذلك يجب أن ينضم إلى الفريق مسؤول شبكات اجتماعية محترفٌ، يمكنه متابعة المنشورات الاجتماعية المختلفة التي تُنشر عن الشركة، ويُحلّلُها ويرفعُها إلى الإدارة لاتخاذ القرار المناسب بناءً على المعلومات الواردة</a:t>
            </a:r>
          </a:p>
          <a:p>
            <a:pPr algn="r" rtl="1">
              <a:lnSpc>
                <a:spcPct val="200000"/>
              </a:lnSpc>
              <a:spcAft>
                <a:spcPts val="1000"/>
              </a:spcAft>
            </a:pPr>
            <a:r>
              <a:rPr lang="ar-YE" dirty="0">
                <a:solidFill>
                  <a:schemeClr val="tx1"/>
                </a:solidFill>
                <a:latin typeface="Alexandria Medium" pitchFamily="2" charset="-78"/>
                <a:cs typeface="Alexandria Medium" pitchFamily="2" charset="-78"/>
              </a:rPr>
              <a:t>6. منظم المعارض </a:t>
            </a:r>
            <a:r>
              <a:rPr lang="en-US" dirty="0">
                <a:solidFill>
                  <a:schemeClr val="tx1"/>
                </a:solidFill>
                <a:latin typeface="Alexandria Medium" pitchFamily="2" charset="-78"/>
                <a:cs typeface="Alexandria Medium" pitchFamily="2" charset="-78"/>
              </a:rPr>
              <a:t>Events Coordinator</a:t>
            </a:r>
          </a:p>
          <a:p>
            <a:pPr marL="0" marR="0" algn="r" rtl="1">
              <a:lnSpc>
                <a:spcPct val="200000"/>
              </a:lnSpc>
              <a:spcBef>
                <a:spcPts val="0"/>
              </a:spcBef>
              <a:spcAft>
                <a:spcPts val="1000"/>
              </a:spcAft>
            </a:pPr>
            <a:r>
              <a:rPr lang="ar-YE" sz="1600" dirty="0">
                <a:solidFill>
                  <a:schemeClr val="tx1"/>
                </a:solidFill>
                <a:latin typeface="Alexandria Light" pitchFamily="2" charset="-78"/>
                <a:cs typeface="Alexandria Light" pitchFamily="2" charset="-78"/>
              </a:rPr>
              <a:t>هو الشخص الذي يسعى لأن يكون الحدث </a:t>
            </a:r>
            <a:r>
              <a:rPr lang="en-US" sz="1600" dirty="0">
                <a:solidFill>
                  <a:schemeClr val="tx1"/>
                </a:solidFill>
                <a:latin typeface="Alexandria Light" pitchFamily="2" charset="-78"/>
                <a:cs typeface="Alexandria Light" pitchFamily="2" charset="-78"/>
              </a:rPr>
              <a:t>Event </a:t>
            </a:r>
            <a:r>
              <a:rPr lang="ar-YE" sz="1600" dirty="0">
                <a:solidFill>
                  <a:schemeClr val="tx1"/>
                </a:solidFill>
                <a:latin typeface="Alexandria Light" pitchFamily="2" charset="-78"/>
                <a:cs typeface="Alexandria Light" pitchFamily="2" charset="-78"/>
              </a:rPr>
              <a:t>في أفضل صورة ممكنة، من حيث التنظيم، الإدارة، استقبال الضيوف، الخدمات اللوجستية، وغيرها من الأمور</a:t>
            </a:r>
            <a:br>
              <a:rPr lang="ar-YE" sz="2000" dirty="0">
                <a:latin typeface="Alexandria Light" pitchFamily="2" charset="-78"/>
                <a:cs typeface="Alexandria Light" pitchFamily="2" charset="-78"/>
              </a:rPr>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6FB0CFC-58E6-C94D-B85E-73A296CCD029}"/>
              </a:ext>
            </a:extLst>
          </p:cNvPr>
          <p:cNvSpPr txBox="1"/>
          <p:nvPr/>
        </p:nvSpPr>
        <p:spPr>
          <a:xfrm>
            <a:off x="3499945" y="786537"/>
            <a:ext cx="5218386" cy="646331"/>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المسميات الوظيفية  للعاملين في العلاقات العامة</a:t>
            </a: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77096"/>
    </mc:Choice>
    <mc:Fallback xmlns="">
      <p:transition spd="slow" advTm="770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algn="r" rtl="1"/>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اللباقة في التعامل مع فئات الناس المختلفة</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القدرة على تنسيق وتنظيم الأعمال</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صنع القرار</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التواصل مع الآخرين</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حس المسؤولية</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مهارات الإقناع والتأثير</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الرغبة الدائمة في تطوير المهارات وتنمية القدرات وتعلم كل ما هو جديد</a:t>
            </a:r>
          </a:p>
          <a:p>
            <a:pPr marL="342900" indent="-342900" algn="r" rtl="1">
              <a:buFont typeface="+mj-lt"/>
              <a:buAutoNum type="arabicPeriod"/>
            </a:pPr>
            <a:endParaRPr lang="ar-JO" dirty="0">
              <a:solidFill>
                <a:schemeClr val="tx1"/>
              </a:solidFill>
              <a:latin typeface="Alexandria Light" pitchFamily="2" charset="-78"/>
              <a:cs typeface="Alexandria Light" pitchFamily="2" charset="-78"/>
            </a:endParaRPr>
          </a:p>
          <a:p>
            <a:pPr marL="342900" indent="-342900" algn="r" rtl="1">
              <a:buFont typeface="+mj-lt"/>
              <a:buAutoNum type="arabicPeriod"/>
            </a:pPr>
            <a:r>
              <a:rPr lang="ar-JO" dirty="0">
                <a:solidFill>
                  <a:schemeClr val="tx1"/>
                </a:solidFill>
                <a:latin typeface="Alexandria Light" pitchFamily="2" charset="-78"/>
                <a:cs typeface="Alexandria Light" pitchFamily="2" charset="-78"/>
              </a:rPr>
              <a:t>سرعة البديهة</a:t>
            </a:r>
          </a:p>
          <a:p>
            <a:pPr algn="r" rtl="1">
              <a:lnSpc>
                <a:spcPct val="20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217A2A-58B2-F6B4-5240-ED7DFAB04A4E}"/>
              </a:ext>
            </a:extLst>
          </p:cNvPr>
          <p:cNvSpPr txBox="1"/>
          <p:nvPr/>
        </p:nvSpPr>
        <p:spPr>
          <a:xfrm>
            <a:off x="2485572" y="619503"/>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مهارات وسمات العاملين في العلاقات العامة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9" name="Picture 8">
            <a:extLst>
              <a:ext uri="{FF2B5EF4-FFF2-40B4-BE49-F238E27FC236}">
                <a16:creationId xmlns:a16="http://schemas.microsoft.com/office/drawing/2014/main" id="{9B658D64-8D4B-42C2-BB11-4C6EAE436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718" y="1190391"/>
            <a:ext cx="2305141" cy="892891"/>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92275"/>
    </mc:Choice>
    <mc:Fallback xmlns="">
      <p:transition spd="slow" advTm="922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SA"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9- </a:t>
            </a:r>
            <a:r>
              <a:rPr lang="ar-SA" dirty="0">
                <a:solidFill>
                  <a:srgbClr val="000000"/>
                </a:solidFill>
                <a:latin typeface="Alexandria Light" pitchFamily="2" charset="-78"/>
                <a:cs typeface="Alexandria Light" pitchFamily="2" charset="-78"/>
              </a:rPr>
              <a:t>مهارات الاستماع الجيد من أجل الاستماع إلى مشاكل العملاء في المستقبل</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10- </a:t>
            </a:r>
            <a:r>
              <a:rPr lang="ar-SA" dirty="0">
                <a:solidFill>
                  <a:srgbClr val="000000"/>
                </a:solidFill>
                <a:latin typeface="Alexandria Light" pitchFamily="2" charset="-78"/>
                <a:cs typeface="Alexandria Light" pitchFamily="2" charset="-78"/>
              </a:rPr>
              <a:t>الرغبة في مساعدة الناس والعملاء في حل مشكلاتهم</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11- </a:t>
            </a:r>
            <a:r>
              <a:rPr lang="ar-SA" dirty="0">
                <a:solidFill>
                  <a:srgbClr val="000000"/>
                </a:solidFill>
                <a:latin typeface="Alexandria Light" pitchFamily="2" charset="-78"/>
                <a:cs typeface="Alexandria Light" pitchFamily="2" charset="-78"/>
              </a:rPr>
              <a:t>مهارات البحث وجمع المعلومات</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12- </a:t>
            </a:r>
            <a:r>
              <a:rPr lang="ar-SA" dirty="0">
                <a:solidFill>
                  <a:srgbClr val="000000"/>
                </a:solidFill>
                <a:latin typeface="Alexandria Light" pitchFamily="2" charset="-78"/>
                <a:cs typeface="Alexandria Light" pitchFamily="2" charset="-78"/>
              </a:rPr>
              <a:t>تقييم الخطط التنفيذية</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13- </a:t>
            </a:r>
            <a:r>
              <a:rPr lang="ar-SA" dirty="0">
                <a:solidFill>
                  <a:srgbClr val="000000"/>
                </a:solidFill>
                <a:latin typeface="Alexandria Light" pitchFamily="2" charset="-78"/>
                <a:cs typeface="Alexandria Light" pitchFamily="2" charset="-78"/>
              </a:rPr>
              <a:t>شخصية قوية والثقة بالنفس</a:t>
            </a:r>
          </a:p>
          <a:p>
            <a:pPr marL="0" marR="0" algn="justLow" rtl="1">
              <a:lnSpc>
                <a:spcPct val="115000"/>
              </a:lnSpc>
              <a:spcBef>
                <a:spcPts val="0"/>
              </a:spcBef>
              <a:spcAft>
                <a:spcPts val="1000"/>
              </a:spcAft>
            </a:pPr>
            <a:r>
              <a:rPr lang="ar-JO" dirty="0">
                <a:solidFill>
                  <a:srgbClr val="000000"/>
                </a:solidFill>
                <a:latin typeface="Alexandria Light" pitchFamily="2" charset="-78"/>
                <a:cs typeface="Alexandria Light" pitchFamily="2" charset="-78"/>
              </a:rPr>
              <a:t>14- </a:t>
            </a:r>
            <a:r>
              <a:rPr lang="ar-SA" dirty="0">
                <a:solidFill>
                  <a:srgbClr val="000000"/>
                </a:solidFill>
                <a:latin typeface="Alexandria Light" pitchFamily="2" charset="-78"/>
                <a:cs typeface="Alexandria Light" pitchFamily="2" charset="-78"/>
              </a:rPr>
              <a:t>مستوى جيد في اللغة الإنجليزية</a:t>
            </a: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6369FEA-3D1D-6174-D1C0-9E2405F2ADB8}"/>
              </a:ext>
            </a:extLst>
          </p:cNvPr>
          <p:cNvSpPr txBox="1"/>
          <p:nvPr/>
        </p:nvSpPr>
        <p:spPr>
          <a:xfrm>
            <a:off x="2485572" y="825759"/>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مهارات وسمات العاملين في العلاقات العامة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7" name="Picture 6">
            <a:extLst>
              <a:ext uri="{FF2B5EF4-FFF2-40B4-BE49-F238E27FC236}">
                <a16:creationId xmlns:a16="http://schemas.microsoft.com/office/drawing/2014/main" id="{03A21951-3FA1-833C-4D57-8F3D7C63F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4940" y="3829469"/>
            <a:ext cx="2705100" cy="1695450"/>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72752"/>
    </mc:Choice>
    <mc:Fallback xmlns="">
      <p:transition spd="slow" advTm="727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2000" kern="100" dirty="0">
              <a:solidFill>
                <a:schemeClr val="tx1"/>
              </a:solidFill>
              <a:latin typeface="Alexandria Medium" pitchFamily="2" charset="-78"/>
              <a:ea typeface="Calibri" panose="020F0502020204030204" pitchFamily="34" charset="0"/>
              <a:cs typeface="Alexandria Medium" pitchFamily="2" charset="-78"/>
            </a:endParaRPr>
          </a:p>
          <a:p>
            <a:pPr algn="r" rtl="1">
              <a:lnSpc>
                <a:spcPct val="150000"/>
              </a:lnSpc>
            </a:pPr>
            <a:r>
              <a:rPr lang="ar-JO" kern="100" dirty="0">
                <a:solidFill>
                  <a:schemeClr val="tx1"/>
                </a:solidFill>
                <a:effectLst/>
                <a:latin typeface="Alexandria Light" pitchFamily="2" charset="-78"/>
                <a:ea typeface="Calibri" panose="020F0502020204030204" pitchFamily="34" charset="0"/>
                <a:cs typeface="Alexandria Light" pitchFamily="2" charset="-78"/>
              </a:rPr>
              <a:t>يؤدي قسم  العلاقات العامة دور بارز في تطور مستقبل المنظمة إذا تم العناية به وإنشائه بطريقة سليمة  وهو من أهم العناصر الموجودة خاصة في مجال التسويق.</a:t>
            </a:r>
          </a:p>
          <a:p>
            <a:pPr algn="r" rtl="1">
              <a:lnSpc>
                <a:spcPct val="150000"/>
              </a:lnSpc>
            </a:pPr>
            <a:r>
              <a:rPr lang="ar-JO" sz="2000" kern="100" dirty="0">
                <a:solidFill>
                  <a:schemeClr val="tx1"/>
                </a:solidFill>
                <a:effectLst/>
                <a:latin typeface="Alexandria Medium" pitchFamily="2" charset="-78"/>
                <a:ea typeface="Calibri" panose="020F0502020204030204" pitchFamily="34" charset="0"/>
                <a:cs typeface="Alexandria Medium" pitchFamily="2" charset="-78"/>
              </a:rPr>
              <a:t>الإيجابيات</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تؤدي حملات العلاقات العامة الناجحة إلى إمكانية الوصول بنجاح إلى السوق المستهدفة والحصول على معلومات دقيقة تفيد المنظمة</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عامل مساعد في خفض التكاليف حيث يُمكن تحقيق الأهداف التي تكمن وراء العلاقات العامة بتكاليف منخفضة جدًا مقارنةً مع الجهود التسويقية والترويجية الأخرى</a:t>
            </a:r>
          </a:p>
          <a:p>
            <a:pPr marL="342900" indent="-342900" algn="r" rtl="1">
              <a:lnSpc>
                <a:spcPct val="150000"/>
              </a:lnSpc>
              <a:buFont typeface="+mj-lt"/>
              <a:buAutoNum type="arabicPeriod"/>
            </a:pPr>
            <a:r>
              <a:rPr lang="ar-JO" kern="100" dirty="0">
                <a:solidFill>
                  <a:schemeClr val="tx1"/>
                </a:solidFill>
                <a:effectLst/>
                <a:latin typeface="Alexandria Light" pitchFamily="2" charset="-78"/>
                <a:ea typeface="Calibri" panose="020F0502020204030204" pitchFamily="34" charset="0"/>
                <a:cs typeface="Alexandria Light" pitchFamily="2" charset="-78"/>
              </a:rPr>
              <a:t>الحفاظ على السمعة الجيدة للمنظمة</a:t>
            </a:r>
          </a:p>
          <a:p>
            <a:pPr marL="342900" indent="-342900" algn="r" rtl="1">
              <a:lnSpc>
                <a:spcPct val="150000"/>
              </a:lnSpc>
              <a:buFont typeface="+mj-lt"/>
              <a:buAutoNum type="arabicPeriod"/>
            </a:pPr>
            <a:r>
              <a:rPr lang="ar-JO" kern="100" dirty="0">
                <a:solidFill>
                  <a:schemeClr val="tx1"/>
                </a:solidFill>
                <a:latin typeface="Alexandria Light" pitchFamily="2" charset="-78"/>
                <a:cs typeface="Alexandria Light" pitchFamily="2" charset="-78"/>
              </a:rPr>
              <a:t>إدارة العمليات الاستشارية على مستوى العديد من الأمور مثل السياسات العام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إيجابيات توفر قسم العلاقات العامة في المنظمة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78412"/>
    </mc:Choice>
    <mc:Fallback xmlns="">
      <p:transition spd="slow" advTm="784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إيجاد بعض الصعوبة في إدارة المحتوى كون العلاقات العامة تستخدم الكثير من الوسائل الإعلامية كالصحف والمجلات والراديو ومحطات التلفاز ومواقع التواصل الاجتماعي عبر الإنترنت</a:t>
            </a:r>
          </a:p>
          <a:p>
            <a:pPr marL="457200" indent="-457200" algn="r" rtl="1">
              <a:lnSpc>
                <a:spcPct val="150000"/>
              </a:lnSpc>
              <a:buFont typeface="+mj-lt"/>
              <a:buAutoNum type="arabicPeriod"/>
            </a:pPr>
            <a:endParaRPr lang="ar-JO" kern="100" dirty="0">
              <a:solidFill>
                <a:schemeClr val="tx1"/>
              </a:solidFill>
              <a:latin typeface="Alexandria Light" pitchFamily="2" charset="-78"/>
              <a:ea typeface="Calibri" panose="020F0502020204030204" pitchFamily="34" charset="0"/>
              <a:cs typeface="Alexandria Light" pitchFamily="2" charset="-78"/>
            </a:endParaRPr>
          </a:p>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مواجهة بعض المخاطر المتعلقة بعائد الاستثمار فيما يرتبط بحملات التسويق والعلاقات العامة</a:t>
            </a:r>
          </a:p>
          <a:p>
            <a:pPr marL="457200" indent="-457200" algn="r" rtl="1">
              <a:lnSpc>
                <a:spcPct val="150000"/>
              </a:lnSpc>
              <a:buFont typeface="+mj-lt"/>
              <a:buAutoNum type="arabicPeriod"/>
            </a:pPr>
            <a:endParaRPr lang="ar-JO" kern="100" dirty="0">
              <a:solidFill>
                <a:schemeClr val="tx1"/>
              </a:solidFill>
              <a:latin typeface="Alexandria Light" pitchFamily="2" charset="-78"/>
              <a:ea typeface="Calibri" panose="020F0502020204030204" pitchFamily="34" charset="0"/>
              <a:cs typeface="Alexandria Light" pitchFamily="2" charset="-78"/>
            </a:endParaRPr>
          </a:p>
          <a:p>
            <a:pPr marL="457200" indent="-457200" algn="r" rtl="1">
              <a:lnSpc>
                <a:spcPct val="150000"/>
              </a:lnSpc>
              <a:buFont typeface="+mj-lt"/>
              <a:buAutoNum type="arabicPeriod"/>
            </a:pPr>
            <a:r>
              <a:rPr lang="ar-JO" kern="100" dirty="0">
                <a:solidFill>
                  <a:schemeClr val="tx1"/>
                </a:solidFill>
                <a:latin typeface="Alexandria Light" pitchFamily="2" charset="-78"/>
                <a:ea typeface="Calibri" panose="020F0502020204030204" pitchFamily="34" charset="0"/>
                <a:cs typeface="Alexandria Light" pitchFamily="2" charset="-78"/>
              </a:rPr>
              <a:t>صعوبة قياس نتائج حملات العلاقات العامة</a:t>
            </a:r>
            <a:endParaRPr lang="ar-JO" sz="1600" b="1" dirty="0">
              <a:solidFill>
                <a:srgbClr val="00B0F0"/>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سلبيات العلاقات العامة في المنظمة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A797116F-DBFD-9B7C-35FC-626053E0A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403" y="4240924"/>
            <a:ext cx="1896625" cy="1505114"/>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96381"/>
    </mc:Choice>
    <mc:Fallback xmlns="">
      <p:transition spd="slow" advTm="963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تهدف العلاقات العامة إلى إقامة وتعزيز العلاقات بين المؤسسة وجمهورها المستهدف، سواء كان الجمهور عبارة عن عملاء، مستثمرين، موظفين، أو المجتمع بشكل عام. يتم ذلك من خلال استخدام مجموعة متنوعة من الأدوات والتقنيات مثل الإعلانات، الأحداث، الاتصالات العامة، ووسائل التواصل الاجتماعي. تساعد العلاقات العامة على بناء سمعة إيجابية للمؤسسة وتعزيز صورتها العامة، مما يؤدي في النهاية إلى دعم نجاحها ونموها.</a:t>
            </a:r>
          </a:p>
          <a:p>
            <a:pPr algn="r">
              <a:lnSpc>
                <a:spcPct val="200000"/>
              </a:lnSpc>
            </a:pPr>
            <a:r>
              <a:rPr lang="ar-JO" dirty="0">
                <a:solidFill>
                  <a:srgbClr val="333333"/>
                </a:solidFill>
                <a:latin typeface="Alexandria Light" pitchFamily="2" charset="-78"/>
                <a:cs typeface="Alexandria Light" pitchFamily="2" charset="-78"/>
              </a:rPr>
              <a:t>لم تعد العلاقات العامة رفاهية للشركات في عصر الشبكات الاجتماعية، والوصول اللامتناهي للأخبار والأحداث، وسهولة التعبير عن الرأي من قبل الجمهور</a:t>
            </a:r>
          </a:p>
          <a:p>
            <a:pPr algn="r">
              <a:lnSpc>
                <a:spcPct val="200000"/>
              </a:lnSpc>
            </a:pPr>
            <a:r>
              <a:rPr lang="ar-JO" dirty="0">
                <a:solidFill>
                  <a:srgbClr val="333333"/>
                </a:solidFill>
                <a:latin typeface="Alexandria Light" pitchFamily="2" charset="-78"/>
                <a:cs typeface="Alexandria Light" pitchFamily="2" charset="-78"/>
              </a:rPr>
              <a:t>ويعتبر إدراك القيادة الواعي لمفهوم العلاقات العامة واستثماره بطريقة صحيحة من خلال تفعيل الاتصالات المتنوعة عاملًا مهمًا في قيادة المنظمة وتوجيهها نحو تحقيق رؤيتها الاستراتيجية للوصول إلى التنافسية.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18185"/>
    </mc:Choice>
    <mc:Fallback xmlns="">
      <p:transition spd="slow" advTm="11818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123696"/>
    </mc:Choice>
    <mc:Fallback xmlns="">
      <p:transition spd="slow" advTm="1236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الخالدي، خزيم (2012). العلاقات العامة في المؤسسات الحديثة. </a:t>
            </a:r>
            <a:endParaRPr lang="fr-FR" sz="1600" dirty="0">
              <a:solidFill>
                <a:schemeClr val="tx1"/>
              </a:solidFill>
              <a:latin typeface="Alexandria Light" pitchFamily="2" charset="-78"/>
              <a:cs typeface="Alexandria Light" pitchFamily="2" charset="-78"/>
            </a:endParaRPr>
          </a:p>
          <a:p>
            <a:pPr algn="r" rtl="1"/>
            <a:r>
              <a:rPr lang="fr-FR" sz="1600" dirty="0">
                <a:solidFill>
                  <a:schemeClr val="tx1"/>
                </a:solidFill>
                <a:latin typeface="Alexandria Light" pitchFamily="2" charset="-78"/>
                <a:cs typeface="Alexandria Light" pitchFamily="2" charset="-78"/>
              </a:rPr>
              <a:t>Volume 1, Numéro 1, Pages 82-95</a:t>
            </a:r>
          </a:p>
          <a:p>
            <a:pPr algn="r" rtl="1"/>
            <a:r>
              <a:rPr lang="fr-FR" sz="1600" dirty="0">
                <a:solidFill>
                  <a:schemeClr val="tx1"/>
                </a:solidFill>
                <a:latin typeface="Alexandria Light" pitchFamily="2" charset="-78"/>
                <a:cs typeface="Alexandria Light" pitchFamily="2" charset="-78"/>
              </a:rPr>
              <a:t>2012-09-01</a:t>
            </a:r>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3"/>
              </a:rPr>
              <a:t>https://mawdoo3.com/%D9%85%D9%81%D9%87%D9%88%D9%85_%D8%A7%D9%84%D8%B9%D9%84%D8%A7%D9%82%D8%A7%D8%AA_%D8%A7%D9%84%D8%B9%D8%A7%D9%85%D8%A9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أهميةالعلاقات العامة  وتأثيرها في المؤسسات (2022)</a:t>
            </a:r>
          </a:p>
          <a:p>
            <a:pPr algn="r" rtl="1"/>
            <a:r>
              <a:rPr lang="ar-JO" sz="1600" dirty="0">
                <a:solidFill>
                  <a:schemeClr val="tx1"/>
                </a:solidFill>
                <a:latin typeface="Alexandria Light" pitchFamily="2" charset="-78"/>
                <a:cs typeface="Alexandria Light" pitchFamily="2" charset="-78"/>
              </a:rPr>
              <a:t>صالح، محمد (2023). العلاقات العامة والإعلام: دورهما وأهميتهما في المجتمع المعاصر</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63083"/>
    </mc:Choice>
    <mc:Fallback xmlns="">
      <p:transition spd="slow" advTm="630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ctr"/>
            <a:r>
              <a:rPr lang="en-US"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https://www.creativeblend.com.sa/%D8%A7%D9%84%D8%B9%D9%84%D8%A7%D9%82%D8%A7%D8%AA-%D8%A7%D9%84%D8%B9%D8%A7%D9%85%D8%A9-%D8%A7%D9%84%D8%AA%D8%B9%D8%B1%D9%8A%D9%81%D8%8C-%D8%A7%D9%84%D8%A3%D9%86%D9%88%D8%A7%D8%B9%D8%8C-%D8%A7%D9%84</a:t>
            </a:r>
            <a:endParaRPr lang="ar-JO" sz="1600" dirty="0">
              <a:solidFill>
                <a:schemeClr val="tx1"/>
              </a:solidFill>
              <a:latin typeface="Alexandria Light" pitchFamily="2" charset="-78"/>
              <a:cs typeface="Alexandria Light" pitchFamily="2" charset="-78"/>
            </a:endParaRPr>
          </a:p>
          <a:p>
            <a:pPr algn="ctr"/>
            <a:endParaRPr lang="ar-JO" sz="1600" dirty="0">
              <a:solidFill>
                <a:schemeClr val="tx1"/>
              </a:solidFill>
              <a:latin typeface="Alexandria Light" pitchFamily="2" charset="-78"/>
              <a:cs typeface="Alexandria Light" pitchFamily="2" charset="-78"/>
            </a:endParaRPr>
          </a:p>
          <a:p>
            <a:pPr algn="ctr"/>
            <a:r>
              <a:rPr lang="ar-JO" b="1" dirty="0">
                <a:solidFill>
                  <a:srgbClr val="00B0F0"/>
                </a:solidFill>
                <a:latin typeface="Alexandria Black" pitchFamily="2" charset="-78"/>
                <a:cs typeface="+mj-cs"/>
              </a:rPr>
              <a:t>جبار، أحمد (2012). العلاقات العامة بين الإتجاهات و المنطلقات الفلسفية و مرتكزاتها الأخلاقية . المجلد /8 العدد :2 ص ص – ،10 2</a:t>
            </a:r>
          </a:p>
          <a:p>
            <a:pPr algn="just" rtl="1"/>
            <a:endParaRPr lang="ar-JO" sz="1600" b="0" i="0" dirty="0">
              <a:solidFill>
                <a:schemeClr val="tx1"/>
              </a:solidFill>
              <a:effectLst/>
              <a:latin typeface="arial" panose="020B0604020202020204" pitchFamily="34" charset="0"/>
              <a:cs typeface="+mj-cs"/>
            </a:endParaRPr>
          </a:p>
          <a:p>
            <a:pPr algn="just"/>
            <a:r>
              <a:rPr lang="ar-YE" sz="1600" b="0" i="0" dirty="0">
                <a:solidFill>
                  <a:schemeClr val="tx1"/>
                </a:solidFill>
                <a:effectLst/>
                <a:latin typeface="arial" panose="020B0604020202020204" pitchFamily="34" charset="0"/>
                <a:cs typeface="+mj-cs"/>
              </a:rPr>
              <a:t> </a:t>
            </a:r>
            <a:endParaRPr lang="ar-JO" sz="1400" dirty="0">
              <a:solidFill>
                <a:schemeClr val="tx1"/>
              </a:solidFill>
              <a:latin typeface="Alexandria Light" pitchFamily="2" charset="-78"/>
              <a:cs typeface="+mj-cs"/>
            </a:endParaRPr>
          </a:p>
          <a:p>
            <a:pPr algn="r" rtl="1"/>
            <a:r>
              <a:rPr lang="en-US" sz="1600" dirty="0">
                <a:solidFill>
                  <a:schemeClr val="tx1"/>
                </a:solidFill>
                <a:latin typeface="Alexandria Light" pitchFamily="2" charset="-78"/>
                <a:cs typeface="Alexandria Light" pitchFamily="2" charset="-78"/>
                <a:hlinkClick r:id="rId3"/>
              </a:rPr>
              <a:t>https://www.for9a.com/specialities/%D8%B9%D9%84%D8%A7%D9%82%D8%A7%D8%AA-%D8%B9%D8%A7%D9%85%D8%A9-Public-Relations</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4B40D92-A32C-C5C1-5CE0-CA5973D328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23710"/>
    </mc:Choice>
    <mc:Fallback xmlns="">
      <p:transition spd="slow" advTm="237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456"/>
    </mc:Choice>
    <mc:Fallback xmlns="">
      <p:transition spd="slow" advTm="1294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AAFE0A-9F3A-46E4-9DFD-3279CD573F27}">
  <ds:schemaRefs>
    <ds:schemaRef ds:uri="http://schemas.microsoft.com/sharepoint/v3/contenttype/forms"/>
  </ds:schemaRefs>
</ds:datastoreItem>
</file>

<file path=customXml/itemProps2.xml><?xml version="1.0" encoding="utf-8"?>
<ds:datastoreItem xmlns:ds="http://schemas.openxmlformats.org/officeDocument/2006/customXml" ds:itemID="{3AB7CCD1-FAD0-4DFA-9C13-1F98417088AC}">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95427793-FCA5-45B0-AD7B-96F00D93F3A2}">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4010</TotalTime>
  <Words>3661</Words>
  <Application>Microsoft Office PowerPoint</Application>
  <PresentationFormat>Widescreen</PresentationFormat>
  <Paragraphs>414</Paragraphs>
  <Slides>39</Slides>
  <Notes>8</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676</cp:revision>
  <dcterms:created xsi:type="dcterms:W3CDTF">2023-04-29T09:08:00Z</dcterms:created>
  <dcterms:modified xsi:type="dcterms:W3CDTF">2025-07-25T09:24:42Z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