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391" r:id="rId6"/>
    <p:sldId id="390" r:id="rId7"/>
    <p:sldId id="392" r:id="rId8"/>
    <p:sldId id="393" r:id="rId9"/>
    <p:sldId id="285" r:id="rId10"/>
    <p:sldId id="394" r:id="rId11"/>
    <p:sldId id="395" r:id="rId12"/>
    <p:sldId id="396" r:id="rId13"/>
    <p:sldId id="397" r:id="rId14"/>
    <p:sldId id="398" r:id="rId15"/>
    <p:sldId id="399" r:id="rId16"/>
    <p:sldId id="400" r:id="rId17"/>
    <p:sldId id="401" r:id="rId18"/>
    <p:sldId id="402" r:id="rId19"/>
    <p:sldId id="293" r:id="rId20"/>
    <p:sldId id="403" r:id="rId21"/>
    <p:sldId id="404" r:id="rId22"/>
    <p:sldId id="405" r:id="rId23"/>
    <p:sldId id="406" r:id="rId24"/>
    <p:sldId id="407" r:id="rId25"/>
    <p:sldId id="408" r:id="rId26"/>
    <p:sldId id="409" r:id="rId27"/>
    <p:sldId id="304" r:id="rId28"/>
    <p:sldId id="263" r:id="rId29"/>
  </p:sldIdLst>
  <p:sldSz cx="12192000" cy="6858000"/>
  <p:notesSz cx="6858000" cy="9144000"/>
  <p:embeddedFontLst>
    <p:embeddedFont>
      <p:font typeface="Sultan Medium" pitchFamily="2" charset="-78"/>
      <p:regular r:id="rId31"/>
    </p:embeddedFont>
    <p:embeddedFont>
      <p:font typeface="Tajawal Medium" charset="-78"/>
      <p:regular r:id="rId32"/>
      <p:bold r:id="rId33"/>
    </p:embeddedFont>
    <p:embeddedFont>
      <p:font typeface="Sultan bold" pitchFamily="2" charset="-78"/>
      <p:regular r:id="rId34"/>
    </p:embeddedFont>
    <p:embeddedFont>
      <p:font typeface="Calibri" pitchFamily="34" charset="0"/>
      <p:regular r:id="rId35"/>
      <p:bold r:id="rId36"/>
      <p:italic r:id="rId37"/>
      <p:boldItalic r:id="rId38"/>
    </p:embeddedFont>
    <p:embeddedFont>
      <p:font typeface="Simplified Arabic" pitchFamily="18" charset="-78"/>
      <p:regular r:id="rId39"/>
      <p:bold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p:scale>
          <a:sx n="70" d="100"/>
          <a:sy n="70" d="100"/>
        </p:scale>
        <p:origin x="-726"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5</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5</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384954"/>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القواعد الآمرة والقواعد المكملة.</a:t>
            </a:r>
            <a:endParaRPr lang="en-US" sz="2800" dirty="0">
              <a:cs typeface="Sultan bold" pitchFamily="2" charset="-78"/>
            </a:endParaRPr>
          </a:p>
          <a:p>
            <a:pPr algn="r"/>
            <a:r>
              <a:rPr lang="ar-EG" sz="2800" dirty="0">
                <a:cs typeface="Sultan bold" pitchFamily="2" charset="-78"/>
              </a:rPr>
              <a:t>2- </a:t>
            </a:r>
            <a:r>
              <a:rPr lang="ar-EG" sz="2800" dirty="0" smtClean="0">
                <a:cs typeface="Sultan bold" pitchFamily="2" charset="-78"/>
              </a:rPr>
              <a:t>معيار التمييز بين القواعد الآمرة والقواعد المكملة.</a:t>
            </a:r>
            <a:endParaRPr lang="ar-EG" sz="2800" dirty="0">
              <a:cs typeface="Sultan bold" pitchFamily="2" charset="-78"/>
            </a:endParaRPr>
          </a:p>
        </p:txBody>
      </p:sp>
      <p:sp>
        <p:nvSpPr>
          <p:cNvPr id="145" name="Google Shape;145;p3"/>
          <p:cNvSpPr txBox="1"/>
          <p:nvPr/>
        </p:nvSpPr>
        <p:spPr>
          <a:xfrm>
            <a:off x="5303912" y="1179228"/>
            <a:ext cx="6009834" cy="584735"/>
          </a:xfrm>
          <a:prstGeom prst="rect">
            <a:avLst/>
          </a:prstGeom>
          <a:noFill/>
          <a:ln>
            <a:noFill/>
          </a:ln>
        </p:spPr>
        <p:txBody>
          <a:bodyPr spcFirstLastPara="1" wrap="square" lIns="91425" tIns="45700" rIns="91425" bIns="45700" anchor="t" anchorCtr="0">
            <a:spAutoFit/>
          </a:bodyPr>
          <a:lstStyle/>
          <a:p>
            <a:pPr lvl="0" algn="ctr" rtl="1"/>
            <a:r>
              <a:rPr lang="ar-EG" sz="3200" dirty="0" smtClean="0">
                <a:solidFill>
                  <a:srgbClr val="8E5A6D"/>
                </a:solidFill>
                <a:latin typeface="Tajawal Medium"/>
                <a:cs typeface="Sultan Medium" pitchFamily="2" charset="-78"/>
                <a:sym typeface="Tajawal Medium"/>
              </a:rPr>
              <a:t>تقسيم القواعد القانونية من حيث قوتها</a:t>
            </a:r>
            <a:endParaRPr sz="3200"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05</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تعريف القواعد الآمرة والقواعد المكملة: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05</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2677656"/>
          </a:xfrm>
          <a:prstGeom prst="rect">
            <a:avLst/>
          </a:prstGeom>
        </p:spPr>
        <p:txBody>
          <a:bodyPr wrap="square">
            <a:spAutoFit/>
          </a:bodyPr>
          <a:lstStyle/>
          <a:p>
            <a:pPr marL="342900" indent="-342900" algn="just" rtl="1">
              <a:buFont typeface="Wingdings" pitchFamily="2" charset="2"/>
              <a:buChar char="§"/>
            </a:pPr>
            <a:r>
              <a:rPr lang="ar-EG" sz="2400" b="1" dirty="0">
                <a:latin typeface="Simplified Arabic" pitchFamily="18" charset="-78"/>
                <a:cs typeface="+mn-cs"/>
              </a:rPr>
              <a:t>تتفاوت القواعد في قوتها الملزمة للأفراد</a:t>
            </a:r>
            <a:r>
              <a:rPr lang="ar-EG" sz="2400" dirty="0">
                <a:latin typeface="Simplified Arabic" pitchFamily="18" charset="-78"/>
                <a:cs typeface="+mn-cs"/>
              </a:rPr>
              <a:t>، </a:t>
            </a:r>
            <a:r>
              <a:rPr lang="ar-EG" sz="2400" b="1" u="sng" dirty="0">
                <a:latin typeface="Simplified Arabic" pitchFamily="18" charset="-78"/>
                <a:cs typeface="+mn-cs"/>
              </a:rPr>
              <a:t>وتقسم من هذه الناحية إلى قواعد </a:t>
            </a:r>
            <a:r>
              <a:rPr lang="ar-EG" sz="2400" b="1" u="sng" dirty="0" smtClean="0">
                <a:latin typeface="Simplified Arabic" pitchFamily="18" charset="-78"/>
                <a:cs typeface="+mn-cs"/>
              </a:rPr>
              <a:t>آمرة </a:t>
            </a:r>
            <a:r>
              <a:rPr lang="ar-EG" sz="2400" b="1" u="sng" dirty="0">
                <a:latin typeface="Simplified Arabic" pitchFamily="18" charset="-78"/>
                <a:cs typeface="+mn-cs"/>
              </a:rPr>
              <a:t>وقواعد مكملة</a:t>
            </a:r>
            <a:r>
              <a:rPr lang="ar-EG" sz="2400" dirty="0">
                <a:latin typeface="Simplified Arabic" pitchFamily="18" charset="-78"/>
                <a:cs typeface="+mn-cs"/>
              </a:rPr>
              <a:t>، ويرجع هذا التقسيم إلى أن القانون في تنظيمه للمجتمع يقوم بوضع قيود على حريات الأفراد ونشاطهم، فيوجه إليهم طائفة من الأوامر والنواهي يجبرون على طاعتها واحترامها وتكون القواعد في هذه الحالة قواعد أمرة أو ناهية، </a:t>
            </a:r>
            <a:r>
              <a:rPr lang="ar-EG" sz="2400" b="1" u="sng" dirty="0">
                <a:latin typeface="Simplified Arabic" pitchFamily="18" charset="-78"/>
                <a:cs typeface="+mn-cs"/>
              </a:rPr>
              <a:t>وفى نفس الوقت يترك لهم قدراً من الحرية في تنظيم سلوكهم وعلاقاتهم مع الغير دون أي قيود </a:t>
            </a:r>
            <a:r>
              <a:rPr lang="ar-EG" sz="2400" dirty="0">
                <a:latin typeface="Simplified Arabic" pitchFamily="18" charset="-78"/>
                <a:cs typeface="+mn-cs"/>
              </a:rPr>
              <a:t>وهنا لا يوجه القانون لهم أي أوامر أو نواهي بل يترك لهم الحرية في توجيه سلوكهم وفقا لما يرونه محققاً لمصالحهم، وهنا تكون القواعد مكملة أو مفسرة أو مقررة</a:t>
            </a:r>
            <a:r>
              <a:rPr lang="ar-EG" sz="2400" dirty="0" smtClean="0">
                <a:latin typeface="Simplified Arabic" pitchFamily="18" charset="-78"/>
                <a:cs typeface="+mn-cs"/>
              </a:rPr>
              <a:t>.</a:t>
            </a:r>
          </a:p>
          <a:p>
            <a:pPr marL="342900" indent="-342900" algn="just" rtl="1">
              <a:buFont typeface="Wingdings" pitchFamily="2" charset="2"/>
              <a:buChar char="§"/>
            </a:pPr>
            <a:r>
              <a:rPr lang="ar-EG" sz="2400" dirty="0" smtClean="0">
                <a:latin typeface="Simplified Arabic" pitchFamily="18" charset="-78"/>
                <a:cs typeface="+mn-cs"/>
              </a:rPr>
              <a:t>وبالتالي</a:t>
            </a:r>
            <a:r>
              <a:rPr lang="ar-EG" sz="2400" dirty="0">
                <a:latin typeface="Simplified Arabic" pitchFamily="18" charset="-78"/>
                <a:cs typeface="+mn-cs"/>
              </a:rPr>
              <a:t>، يمكننا تمييز نوعين من القواعد القانونية: </a:t>
            </a:r>
            <a:r>
              <a:rPr lang="ar-EG" sz="2400" b="1" dirty="0">
                <a:latin typeface="Simplified Arabic" pitchFamily="18" charset="-78"/>
                <a:cs typeface="+mn-cs"/>
              </a:rPr>
              <a:t>القواعد </a:t>
            </a:r>
            <a:r>
              <a:rPr lang="ar-EG" sz="2400" b="1" dirty="0" smtClean="0">
                <a:latin typeface="Simplified Arabic" pitchFamily="18" charset="-78"/>
                <a:cs typeface="+mn-cs"/>
              </a:rPr>
              <a:t>الآمرة </a:t>
            </a:r>
            <a:r>
              <a:rPr lang="ar-EG" sz="2400" b="1" dirty="0">
                <a:latin typeface="Simplified Arabic" pitchFamily="18" charset="-78"/>
                <a:cs typeface="+mn-cs"/>
              </a:rPr>
              <a:t>والقواعد المكملة</a:t>
            </a:r>
            <a:r>
              <a:rPr lang="ar-EG" sz="2400" dirty="0">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تعريف القواعد الآمرة والقواعد المكملة: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05</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1938992"/>
          </a:xfrm>
          <a:prstGeom prst="rect">
            <a:avLst/>
          </a:prstGeom>
        </p:spPr>
        <p:txBody>
          <a:bodyPr wrap="square">
            <a:spAutoFit/>
          </a:bodyPr>
          <a:lstStyle/>
          <a:p>
            <a:pPr marL="342900" indent="-342900" algn="just" rtl="1">
              <a:buFont typeface="Wingdings" pitchFamily="2" charset="2"/>
              <a:buChar char="§"/>
            </a:pPr>
            <a:r>
              <a:rPr lang="ar-EG" sz="2400" b="1" dirty="0">
                <a:latin typeface="Simplified Arabic" pitchFamily="18" charset="-78"/>
                <a:cs typeface="+mn-cs"/>
              </a:rPr>
              <a:t>ينظم القانون علاقات الأفراد بطريقة تختلف حسب طبيعة وأهمية المصلحة موضوع العلاقة،</a:t>
            </a:r>
            <a:r>
              <a:rPr lang="ar-EG" sz="2400" dirty="0">
                <a:latin typeface="Simplified Arabic" pitchFamily="18" charset="-78"/>
                <a:cs typeface="+mn-cs"/>
              </a:rPr>
              <a:t> فإذا تعلق الأمر بموضوع ذي صلة بالجماعة، تدخل القانون بتنظيمه بقواعد آمرة.</a:t>
            </a:r>
          </a:p>
          <a:p>
            <a:pPr marL="342900" indent="-342900" algn="just" rtl="1">
              <a:buFont typeface="Wingdings" pitchFamily="2" charset="2"/>
              <a:buChar char="§"/>
            </a:pPr>
            <a:r>
              <a:rPr lang="ar-EG" sz="2400" b="1" dirty="0">
                <a:latin typeface="Simplified Arabic" pitchFamily="18" charset="-78"/>
                <a:cs typeface="+mn-cs"/>
              </a:rPr>
              <a:t>أما إذا تعلق الأمر بمصالح خاصة بالأفراد، </a:t>
            </a:r>
            <a:r>
              <a:rPr lang="ar-EG" sz="2400" dirty="0">
                <a:latin typeface="Simplified Arabic" pitchFamily="18" charset="-78"/>
                <a:cs typeface="+mn-cs"/>
              </a:rPr>
              <a:t>فإن القانون يترك حرية تنظيم هذه المصالح وفقاً لما يرونه محققاً لمصالحهم، فيقوم بوضع قواعد تنظم هذه المصالح وتطبق في حالة عدم وجود اتفاق على ما يخالفها، وهذه القواعد تعرف باسم القواعد المكملة أو المفسرة.</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065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تعريف القواعد الآمرة والقواعد المكملة: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05</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u="sng" dirty="0" smtClean="0">
                <a:latin typeface="Simplified Arabic" pitchFamily="18" charset="-78"/>
                <a:cs typeface="+mn-cs"/>
              </a:rPr>
              <a:t>أولاً: القواعد القانونية الآمرة: </a:t>
            </a:r>
          </a:p>
          <a:p>
            <a:pPr marL="342900" indent="-342900" algn="just" rtl="1">
              <a:buFont typeface="Wingdings" pitchFamily="2" charset="2"/>
              <a:buChar char="§"/>
            </a:pPr>
            <a:r>
              <a:rPr lang="ar-EG" sz="2400" dirty="0">
                <a:latin typeface="Simplified Arabic" pitchFamily="18" charset="-78"/>
                <a:cs typeface="+mn-cs"/>
              </a:rPr>
              <a:t>القواعد الآمرة </a:t>
            </a:r>
            <a:r>
              <a:rPr lang="en-US" sz="2400" dirty="0" smtClean="0">
                <a:latin typeface="Simplified Arabic" pitchFamily="18" charset="-78"/>
                <a:cs typeface="+mn-cs"/>
              </a:rPr>
              <a:t> </a:t>
            </a:r>
            <a:r>
              <a:rPr lang="en-US" sz="2400" b="1" dirty="0" smtClean="0">
                <a:effectLst>
                  <a:outerShdw blurRad="38100" dist="38100" dir="2700000" algn="tl">
                    <a:srgbClr val="000000">
                      <a:alpha val="43137"/>
                    </a:srgbClr>
                  </a:outerShdw>
                </a:effectLst>
                <a:latin typeface="Simplified Arabic" pitchFamily="18" charset="-78"/>
                <a:cs typeface="+mj-cs"/>
              </a:rPr>
              <a:t>regles </a:t>
            </a:r>
            <a:r>
              <a:rPr lang="en-US" sz="2400" b="1" dirty="0">
                <a:effectLst>
                  <a:outerShdw blurRad="38100" dist="38100" dir="2700000" algn="tl">
                    <a:srgbClr val="000000">
                      <a:alpha val="43137"/>
                    </a:srgbClr>
                  </a:outerShdw>
                </a:effectLst>
                <a:latin typeface="Simplified Arabic" pitchFamily="18" charset="-78"/>
                <a:cs typeface="+mj-cs"/>
              </a:rPr>
              <a:t>imperatives </a:t>
            </a:r>
            <a:r>
              <a:rPr lang="ar-EG" sz="2400" dirty="0">
                <a:latin typeface="Simplified Arabic" pitchFamily="18" charset="-78"/>
                <a:cs typeface="+mn-cs"/>
              </a:rPr>
              <a:t>هي التي لا يجوز للأفراد الاتفاق على مخالفة حكمها، وكل اتفاق على مخالفة هذه القواعد يقع باطلاً ولا يعتد به </a:t>
            </a:r>
            <a:r>
              <a:rPr lang="ar-EG" sz="2400" dirty="0" smtClean="0">
                <a:latin typeface="Simplified Arabic" pitchFamily="18" charset="-78"/>
                <a:cs typeface="+mn-cs"/>
              </a:rPr>
              <a:t>قانوناً. </a:t>
            </a:r>
            <a:endParaRPr lang="ar-EG" sz="2400" dirty="0">
              <a:latin typeface="Simplified Arabic" pitchFamily="18" charset="-78"/>
              <a:cs typeface="+mn-cs"/>
            </a:endParaRPr>
          </a:p>
          <a:p>
            <a:pPr marL="342900" indent="-342900" algn="just" rtl="1">
              <a:buFont typeface="Wingdings" pitchFamily="2" charset="2"/>
              <a:buChar char="§"/>
            </a:pPr>
            <a:r>
              <a:rPr lang="ar-EG" sz="2400" b="1" dirty="0">
                <a:latin typeface="Simplified Arabic" pitchFamily="18" charset="-78"/>
                <a:cs typeface="+mn-cs"/>
              </a:rPr>
              <a:t>ويرجع السبب في ذلك </a:t>
            </a:r>
            <a:r>
              <a:rPr lang="ar-EG" sz="2400" dirty="0">
                <a:latin typeface="Simplified Arabic" pitchFamily="18" charset="-78"/>
                <a:cs typeface="+mn-cs"/>
              </a:rPr>
              <a:t>إلى ارتباط هذه القواعد بالمصالح الأساسية التي تقوم عليها الدولة، حيث لا يترك لإرادة الأفراد تنظيم هذه المصالح.</a:t>
            </a:r>
          </a:p>
          <a:p>
            <a:pPr marL="342900" indent="-342900" algn="just" rtl="1">
              <a:buFont typeface="Wingdings" pitchFamily="2" charset="2"/>
              <a:buChar char="§"/>
            </a:pPr>
            <a:r>
              <a:rPr lang="ar-EG" sz="2400" b="1" dirty="0" smtClean="0">
                <a:latin typeface="Simplified Arabic" pitchFamily="18" charset="-78"/>
                <a:cs typeface="+mn-cs"/>
              </a:rPr>
              <a:t>ومن أمثلة </a:t>
            </a:r>
            <a:r>
              <a:rPr lang="ar-EG" sz="2400" b="1" dirty="0">
                <a:latin typeface="Simplified Arabic" pitchFamily="18" charset="-78"/>
                <a:cs typeface="+mn-cs"/>
              </a:rPr>
              <a:t>القواعد </a:t>
            </a:r>
            <a:r>
              <a:rPr lang="ar-EG" sz="2400" b="1" dirty="0" smtClean="0">
                <a:latin typeface="Simplified Arabic" pitchFamily="18" charset="-78"/>
                <a:cs typeface="+mn-cs"/>
              </a:rPr>
              <a:t>الآمرة، </a:t>
            </a:r>
            <a:r>
              <a:rPr lang="ar-EG" sz="2400" dirty="0">
                <a:latin typeface="Simplified Arabic" pitchFamily="18" charset="-78"/>
                <a:cs typeface="+mn-cs"/>
              </a:rPr>
              <a:t>تلك المتعلقة بتجريم القتل ومنع الاعتداء </a:t>
            </a:r>
            <a:r>
              <a:rPr lang="ar-EG" sz="2400" dirty="0" smtClean="0">
                <a:latin typeface="Simplified Arabic" pitchFamily="18" charset="-78"/>
                <a:cs typeface="+mn-cs"/>
              </a:rPr>
              <a:t>على جسم </a:t>
            </a:r>
            <a:r>
              <a:rPr lang="ar-EG" sz="2400" dirty="0">
                <a:latin typeface="Simplified Arabic" pitchFamily="18" charset="-78"/>
                <a:cs typeface="+mn-cs"/>
              </a:rPr>
              <a:t>الغير وماله، وكذلك القواعد التي تبين المحرمات من النساء، وتلك التي تمنع التعاقد على تركة مستقبلة، فهي قواعد آمرة يلتزم الأفراد باحترامها، ولا يوجد سبيل للتهرب من أحكامها، حتى ولو عن طريق الاتفاق فمثل هذا الاتفاق لا يعتد به. </a:t>
            </a:r>
          </a:p>
          <a:p>
            <a:pPr algn="just" rtl="1"/>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35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تعريف القواعد الآمرة والقواعد المكملة: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05</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smtClean="0">
                <a:latin typeface="Simplified Arabic" pitchFamily="18" charset="-78"/>
                <a:cs typeface="+mn-cs"/>
              </a:rPr>
              <a:t>ثانياً: القواعد القانونية المكملة أو المفسرة: </a:t>
            </a:r>
          </a:p>
          <a:p>
            <a:pPr marL="342900" indent="-342900" algn="just" rtl="1">
              <a:buFont typeface="Wingdings" pitchFamily="2" charset="2"/>
              <a:buChar char="§"/>
            </a:pPr>
            <a:r>
              <a:rPr lang="ar-EG" sz="2400" b="1" dirty="0">
                <a:latin typeface="Simplified Arabic" pitchFamily="18" charset="-78"/>
                <a:cs typeface="+mn-cs"/>
              </a:rPr>
              <a:t>القواعد المكملة هي التي يجوز للأفراد الاتفاق على مخالفة حكمها </a:t>
            </a:r>
            <a:r>
              <a:rPr lang="ar-EG" sz="2400" dirty="0">
                <a:latin typeface="Simplified Arabic" pitchFamily="18" charset="-78"/>
                <a:cs typeface="+mn-cs"/>
              </a:rPr>
              <a:t>وإذا ما اتفقوا على مخالفة هذا الحكم كان اتفاقهم صحيحاً، أما إذا سكتوا ولم يتفقوا على مخالفة حكمها فإنها تطبق عليهم، أو بمعنى آخر أن القواعد المكملة تطبق على الأفراد إذا لم يتفقوا على مخالفة أحكامها.</a:t>
            </a:r>
          </a:p>
          <a:p>
            <a:pPr marL="342900" indent="-342900" algn="just" rtl="1">
              <a:buFont typeface="Wingdings" pitchFamily="2" charset="2"/>
              <a:buChar char="§"/>
            </a:pPr>
            <a:r>
              <a:rPr lang="ar-EG" sz="2400" b="1" dirty="0">
                <a:latin typeface="Simplified Arabic" pitchFamily="18" charset="-78"/>
                <a:cs typeface="+mn-cs"/>
              </a:rPr>
              <a:t>ويطلق على هذه القواعد اسم القواعد المفسرة </a:t>
            </a:r>
            <a:r>
              <a:rPr lang="ar-EG" sz="2400" dirty="0">
                <a:latin typeface="Simplified Arabic" pitchFamily="18" charset="-78"/>
                <a:cs typeface="+mn-cs"/>
              </a:rPr>
              <a:t>على أساس أنه عند سكوت الأفراد عن الاتفاق على مخالفة حكمها، فإن هذا السكوت يفسر على اتجاه نية المتعاقدين إلى تطبيق حكم القاعدة المكملة.</a:t>
            </a:r>
          </a:p>
          <a:p>
            <a:pPr marL="342900" indent="-342900" algn="just" rtl="1">
              <a:buFont typeface="Wingdings" pitchFamily="2" charset="2"/>
              <a:buChar char="§"/>
            </a:pPr>
            <a:r>
              <a:rPr lang="ar-EG" sz="2400" b="1" u="sng" dirty="0">
                <a:latin typeface="Simplified Arabic" pitchFamily="18" charset="-78"/>
                <a:cs typeface="+mn-cs"/>
              </a:rPr>
              <a:t>ومن أمثلة القواعد المكملة تلك التي تقضى </a:t>
            </a:r>
            <a:r>
              <a:rPr lang="ar-EG" sz="2400" dirty="0">
                <a:latin typeface="Simplified Arabic" pitchFamily="18" charset="-78"/>
                <a:cs typeface="+mn-cs"/>
              </a:rPr>
              <a:t>بأن ثمن المبيع يدفع في مكان ووقت تسليم المبيع، فهي تطبق إذا لم يتفق الأفراد على مكان ووقت آخر للوفاء بالثمن، </a:t>
            </a:r>
            <a:r>
              <a:rPr lang="ar-EG" sz="2400" b="1" u="sng" dirty="0">
                <a:latin typeface="Simplified Arabic" pitchFamily="18" charset="-78"/>
                <a:cs typeface="+mn-cs"/>
              </a:rPr>
              <a:t>كذلك القاعدة التي تقضى بأن </a:t>
            </a:r>
            <a:r>
              <a:rPr lang="ar-EG" sz="2400" dirty="0">
                <a:latin typeface="Simplified Arabic" pitchFamily="18" charset="-78"/>
                <a:cs typeface="+mn-cs"/>
              </a:rPr>
              <a:t>نصيب كل من الشركاء في الأرباح والخسائر يكون بنسبة حصته في رأس المال ويستطيع الشركاء الاتفاق على التوزيع بنسب تختلف عن ذلك، ولكن القاعدة تطبق في حالة عدم الاتفاق على ما يخالفها. </a:t>
            </a:r>
          </a:p>
          <a:p>
            <a:pPr algn="just" rtl="1"/>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1501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a:t>
            </a:r>
            <a:r>
              <a:rPr lang="ar-EG" sz="3200" dirty="0">
                <a:solidFill>
                  <a:srgbClr val="2D3956"/>
                </a:solidFill>
                <a:latin typeface="Tajawal Medium"/>
                <a:cs typeface="Sultan Medium" pitchFamily="2" charset="-78"/>
                <a:sym typeface="Tajawal Medium"/>
              </a:rPr>
              <a:t>تعريف القواعد الآمرة والقواعد المكملة: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05</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latin typeface="Simplified Arabic" pitchFamily="18" charset="-78"/>
                <a:cs typeface="+mn-cs"/>
              </a:rPr>
              <a:t>** صفة </a:t>
            </a:r>
            <a:r>
              <a:rPr lang="ar-EG" sz="2400" b="1" u="sng" dirty="0">
                <a:latin typeface="Simplified Arabic" pitchFamily="18" charset="-78"/>
                <a:cs typeface="+mn-cs"/>
              </a:rPr>
              <a:t>الإلزام في القواعد المكملة:</a:t>
            </a:r>
          </a:p>
          <a:p>
            <a:pPr marL="342900" indent="-342900" algn="just" rtl="1">
              <a:buFont typeface="Wingdings" pitchFamily="2" charset="2"/>
              <a:buChar char="§"/>
            </a:pPr>
            <a:r>
              <a:rPr lang="ar-EG" sz="2400" b="1" dirty="0" smtClean="0">
                <a:latin typeface="Simplified Arabic" pitchFamily="18" charset="-78"/>
                <a:cs typeface="+mn-cs"/>
              </a:rPr>
              <a:t>من المعلوم أن </a:t>
            </a:r>
            <a:r>
              <a:rPr lang="ar-EG" sz="2400" b="1" dirty="0">
                <a:latin typeface="Simplified Arabic" pitchFamily="18" charset="-78"/>
                <a:cs typeface="+mn-cs"/>
              </a:rPr>
              <a:t>من خصائص القاعدة القانونية أنها تكون ملزمة، </a:t>
            </a:r>
            <a:r>
              <a:rPr lang="ar-EG" sz="2400" dirty="0">
                <a:latin typeface="Simplified Arabic" pitchFamily="18" charset="-78"/>
                <a:cs typeface="+mn-cs"/>
              </a:rPr>
              <a:t>حيث يجب على الأفراد احترامها والالتزام بحكمها. </a:t>
            </a:r>
            <a:r>
              <a:rPr lang="ar-EG" sz="2400" b="1" u="sng" dirty="0">
                <a:effectLst>
                  <a:outerShdw blurRad="38100" dist="38100" dir="2700000" algn="tl">
                    <a:srgbClr val="000000">
                      <a:alpha val="43137"/>
                    </a:srgbClr>
                  </a:outerShdw>
                </a:effectLst>
                <a:latin typeface="Simplified Arabic" pitchFamily="18" charset="-78"/>
                <a:cs typeface="+mn-cs"/>
              </a:rPr>
              <a:t>وبناء على ذلك فإن </a:t>
            </a:r>
            <a:r>
              <a:rPr lang="ar-EG" sz="2400" dirty="0">
                <a:latin typeface="Simplified Arabic" pitchFamily="18" charset="-78"/>
                <a:cs typeface="+mn-cs"/>
              </a:rPr>
              <a:t>كل قواعد القانون تعتبر ملزمة، وصفة الإلزام تبدو واضحة في القواعد الآمرة. </a:t>
            </a:r>
            <a:r>
              <a:rPr lang="ar-EG" sz="2400" b="1" u="sng" dirty="0">
                <a:effectLst>
                  <a:outerShdw blurRad="38100" dist="38100" dir="2700000" algn="tl">
                    <a:srgbClr val="000000">
                      <a:alpha val="43137"/>
                    </a:srgbClr>
                  </a:outerShdw>
                </a:effectLst>
                <a:latin typeface="Simplified Arabic" pitchFamily="18" charset="-78"/>
                <a:cs typeface="+mn-cs"/>
              </a:rPr>
              <a:t>أما القواعد المكملة </a:t>
            </a:r>
            <a:r>
              <a:rPr lang="ar-EG" sz="2400" dirty="0">
                <a:latin typeface="Simplified Arabic" pitchFamily="18" charset="-78"/>
                <a:cs typeface="+mn-cs"/>
              </a:rPr>
              <a:t>فنظراً لإمكان الاتفاق على ما يخالفها فإن صفة الإلزام تبدو محل شك.</a:t>
            </a:r>
          </a:p>
          <a:p>
            <a:pPr marL="342900" indent="-342900" algn="just" rtl="1">
              <a:buFont typeface="Wingdings" pitchFamily="2" charset="2"/>
              <a:buChar char="§"/>
            </a:pPr>
            <a:r>
              <a:rPr lang="ar-EG" sz="2400" b="1" u="sng" dirty="0">
                <a:effectLst>
                  <a:outerShdw blurRad="38100" dist="38100" dir="2700000" algn="tl">
                    <a:srgbClr val="000000">
                      <a:alpha val="43137"/>
                    </a:srgbClr>
                  </a:outerShdw>
                </a:effectLst>
                <a:latin typeface="Simplified Arabic" pitchFamily="18" charset="-78"/>
                <a:cs typeface="+mn-cs"/>
              </a:rPr>
              <a:t>وتعتبر القواعد المكملة ملزمة، </a:t>
            </a:r>
            <a:r>
              <a:rPr lang="ar-EG" sz="2400" dirty="0">
                <a:latin typeface="Simplified Arabic" pitchFamily="18" charset="-78"/>
                <a:cs typeface="+mn-cs"/>
              </a:rPr>
              <a:t>ولكن هذا الإلزام مرهون بشرط عدم الاتفاق على ما يخالفها، فهذا الشرط لازم لتطبيق القاعدة القانونية ولا ينفى عنها صفة الإلزام كل ما هنالك أن كل قاعدة قانونية تتطلب مجموعة من الشروط لتطبيقها، ومن شروط تطبيق القاعدة المكملة عدم وجود اتفاق على ما يخالفها.</a:t>
            </a:r>
          </a:p>
          <a:p>
            <a:pPr marL="342900" indent="-342900" algn="just" rtl="1">
              <a:buFont typeface="Wingdings" pitchFamily="2" charset="2"/>
              <a:buChar char="§"/>
            </a:pPr>
            <a:r>
              <a:rPr lang="ar-EG" sz="2400" b="1" dirty="0">
                <a:latin typeface="Simplified Arabic" pitchFamily="18" charset="-78"/>
                <a:cs typeface="+mn-cs"/>
              </a:rPr>
              <a:t>بمعنى أن حكم القاعدة المكملة لا يطبق إلا في حالة سكوت الأفراد عن تنظيم المسألة التي يواجهها النص</a:t>
            </a:r>
            <a:r>
              <a:rPr lang="ar-EG" sz="2400" dirty="0">
                <a:latin typeface="Simplified Arabic" pitchFamily="18" charset="-78"/>
                <a:cs typeface="+mn-cs"/>
              </a:rPr>
              <a:t>، بحيث يعتبر هذا السكوت شرطا لتطبيقها وهنا تصبح القاعدة المكملة شأنها شأن القاعدة </a:t>
            </a:r>
            <a:r>
              <a:rPr lang="ar-EG" sz="2400" dirty="0" smtClean="0">
                <a:latin typeface="Simplified Arabic" pitchFamily="18" charset="-78"/>
                <a:cs typeface="+mn-cs"/>
              </a:rPr>
              <a:t>الأمرة.</a:t>
            </a:r>
            <a:endParaRPr lang="ar-EG" sz="2400" dirty="0">
              <a:latin typeface="Simplified Arabic" pitchFamily="18" charset="-78"/>
              <a:cs typeface="+mn-cs"/>
            </a:endParaRPr>
          </a:p>
          <a:p>
            <a:pPr algn="just" rtl="1"/>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8591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smtClean="0"/>
              <a:t>نظراً </a:t>
            </a:r>
            <a:r>
              <a:rPr lang="ar-EG" sz="2400" b="1" u="sng" dirty="0"/>
              <a:t>للاختلاف الجوهري بين القواعد الأمرة والقواعد المكملة، </a:t>
            </a:r>
            <a:r>
              <a:rPr lang="ar-EG" sz="2400" dirty="0"/>
              <a:t>كان من الضروري البحث عن معيار للتمييز بين هذين النوعين من القواعد، </a:t>
            </a:r>
            <a:r>
              <a:rPr lang="ar-EG" sz="2400" b="1" dirty="0"/>
              <a:t>فظهر </a:t>
            </a:r>
            <a:r>
              <a:rPr lang="ar-EG" sz="2400" b="1" dirty="0" smtClean="0"/>
              <a:t>معياران: </a:t>
            </a:r>
            <a:r>
              <a:rPr lang="ar-EG" sz="2400" dirty="0"/>
              <a:t>أولهما المعيار الشكلي أو اللفظي، والآخر المعيار الموضوعي أو المعنوي.</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المعيار </a:t>
            </a:r>
            <a:r>
              <a:rPr lang="ar-EG" sz="2400" b="1" u="sng" dirty="0"/>
              <a:t>الشكلي أو اللفظي</a:t>
            </a:r>
            <a:r>
              <a:rPr lang="ar-EG" sz="2400" b="1" u="sng" dirty="0" smtClean="0"/>
              <a:t>:</a:t>
            </a:r>
          </a:p>
          <a:p>
            <a:pPr marL="342900" indent="-342900" algn="just" rtl="1">
              <a:buFont typeface="Wingdings" pitchFamily="2" charset="2"/>
              <a:buChar char="§"/>
            </a:pPr>
            <a:r>
              <a:rPr lang="ar-EG" sz="2400" b="1" dirty="0" smtClean="0"/>
              <a:t>يعتمد هذا المعيار على أساس الرجوع إلى الألفاظ والعبارات الواردة في نص القاعدة القانونية لمعرفة ما إذا كانت أمرة أم مكملة</a:t>
            </a:r>
            <a:r>
              <a:rPr lang="ar-EG" sz="2400" dirty="0" smtClean="0"/>
              <a:t>، فإذا استعمل المشرع لفظ باطل، أو لا يجوز، أو يجب، أو يلزم، أو يقع باطلا، أو يعاقب أو ما شابه ذلك تكون القاعدة أمرة.  </a:t>
            </a:r>
          </a:p>
          <a:p>
            <a:pPr marL="342900" indent="-342900" algn="just" rtl="1">
              <a:buFont typeface="Wingdings" pitchFamily="2" charset="2"/>
              <a:buChar char="§"/>
            </a:pPr>
            <a:r>
              <a:rPr lang="ar-EG" sz="2400" b="1" dirty="0" smtClean="0"/>
              <a:t>ومن أمثلة ذلك، </a:t>
            </a:r>
            <a:r>
              <a:rPr lang="ar-EG" sz="2400" b="1" u="sng" dirty="0" smtClean="0"/>
              <a:t>ما نص عليه المشرع المصري في المادة (۱۳۱) مدنى على أن </a:t>
            </a:r>
            <a:r>
              <a:rPr lang="ar-EG" sz="2400" dirty="0" smtClean="0"/>
              <a:t>«التعامل في تركة إنسان على قيد الحياة باطل ولو كان برضاه». </a:t>
            </a:r>
          </a:p>
          <a:p>
            <a:pPr marL="342900" indent="-342900" algn="just" rtl="1">
              <a:buFont typeface="Wingdings" pitchFamily="2" charset="2"/>
              <a:buChar char="§"/>
            </a:pPr>
            <a:r>
              <a:rPr lang="ar-EG" sz="2400" b="1" u="sng" dirty="0"/>
              <a:t>وكذلك المادة (۲۳۲) مدنى تنص على أنه </a:t>
            </a:r>
            <a:r>
              <a:rPr lang="ar-EG" sz="2400" dirty="0" smtClean="0"/>
              <a:t>لا يجوز تقاضى فوائد على متجمد الفوائد، «ولا يجوز في أية حال أن يكون مجموع الفوائد التي يتقاضاها الدائن أكثر من رأس المال».</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771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المعيار </a:t>
            </a:r>
            <a:r>
              <a:rPr lang="ar-EG" sz="2400" b="1" u="sng" dirty="0"/>
              <a:t>الشكلي أو اللفظي</a:t>
            </a:r>
            <a:r>
              <a:rPr lang="ar-EG" sz="2400" b="1" u="sng" dirty="0" smtClean="0"/>
              <a:t>:</a:t>
            </a:r>
          </a:p>
          <a:p>
            <a:pPr marL="342900" indent="-342900" algn="just" rtl="1">
              <a:buFont typeface="Wingdings" pitchFamily="2" charset="2"/>
              <a:buChar char="§"/>
            </a:pPr>
            <a:r>
              <a:rPr lang="ar-EG" sz="2400" b="1" u="sng" dirty="0"/>
              <a:t>كذلك نص المادة (٤٨) مدنى الذي يقضى بأنه </a:t>
            </a:r>
            <a:r>
              <a:rPr lang="ar-EG" sz="2400" dirty="0"/>
              <a:t>«ليس لأحد النزول عن أهليته ولا التعديل في أحكامها»</a:t>
            </a:r>
          </a:p>
          <a:p>
            <a:pPr marL="342900" indent="-342900" algn="just" rtl="1">
              <a:buFont typeface="Wingdings" pitchFamily="2" charset="2"/>
              <a:buChar char="§"/>
            </a:pPr>
            <a:r>
              <a:rPr lang="ar-EG" sz="2400" b="1" u="sng" dirty="0"/>
              <a:t>وكذلك نص المادة (٤٧١) مدنى الذي يقضى بأنه </a:t>
            </a:r>
            <a:r>
              <a:rPr lang="ar-EG" sz="2400" dirty="0"/>
              <a:t>«لا يجوز للقضاة ولا الأعضاء النيابة ولا المحامين ولا لكتبة المحاكم ولا المحضرين أن يشتروا بأسمائهم ولا باسم مستعار الحق المتنازع فيه كله أو بعضه إذا كان النظر في النزاع يدخل في اختصاص المحكمة التي يباشرون أعمالهم في دائرتها وإلا كان البيع باطلا».</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3058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المعيار </a:t>
            </a:r>
            <a:r>
              <a:rPr lang="ar-EG" sz="2400" b="1" u="sng" dirty="0"/>
              <a:t>الشكلي أو اللفظي</a:t>
            </a:r>
            <a:r>
              <a:rPr lang="ar-EG" sz="2400" b="1" u="sng" dirty="0" smtClean="0"/>
              <a:t>:</a:t>
            </a:r>
          </a:p>
          <a:p>
            <a:pPr marL="342900" indent="-342900" algn="just" rtl="1">
              <a:buFont typeface="Wingdings" pitchFamily="2" charset="2"/>
              <a:buChar char="§"/>
            </a:pPr>
            <a:r>
              <a:rPr lang="ar-EG" sz="2400" b="1" u="sng" dirty="0" smtClean="0"/>
              <a:t>كما يستدل على القواعد الآمرة، أن تقترن بجزاء جنائي، </a:t>
            </a:r>
            <a:r>
              <a:rPr lang="ar-EG" sz="2400" dirty="0" smtClean="0"/>
              <a:t>بمعنى أنه إذا ورد النص وقرر جزاءً جنائياً على مخالفة حكمه، كانت القاعدة آمره. ومثال ذلك بعض قواعد قانون العمل، تقترن بجزاء جنائي يوقع على صاحب العمل أو العامل عند مخالفة الحكم الوارد بها، فتعتبر لذلك قواعد آمرة.</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0471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المعيار </a:t>
            </a:r>
            <a:r>
              <a:rPr lang="ar-EG" sz="2400" b="1" u="sng" dirty="0"/>
              <a:t>الشكلي أو اللفظي</a:t>
            </a:r>
            <a:r>
              <a:rPr lang="ar-EG" sz="2400" b="1" u="sng" dirty="0" smtClean="0"/>
              <a:t>:</a:t>
            </a:r>
          </a:p>
          <a:p>
            <a:pPr marL="342900" indent="-342900" algn="just" rtl="1">
              <a:buFont typeface="Wingdings" pitchFamily="2" charset="2"/>
              <a:buChar char="§"/>
            </a:pPr>
            <a:r>
              <a:rPr lang="ar-EG" sz="2400" b="1" u="sng" dirty="0"/>
              <a:t>أما إذا استعمل المشرع ألفاظاً أو عبارات تؤدى إلى الإباحة وعدم الحظر أو تحتمل معنى التخيير </a:t>
            </a:r>
            <a:r>
              <a:rPr lang="ar-EG" sz="2400" dirty="0"/>
              <a:t>مثل «يجوز، يمكن، يحق، ما لم يتفق على خلاف ذلك، ما لم يوجد اتفاق أو عرف يقضى بخلاف ذلك» أو ما شابه ذلك تكون القاعدة مكملة أو مفسرة.</a:t>
            </a:r>
          </a:p>
          <a:p>
            <a:pPr marL="342900" indent="-342900" algn="just" rtl="1">
              <a:buFont typeface="Wingdings" pitchFamily="2" charset="2"/>
              <a:buChar char="§"/>
            </a:pPr>
            <a:r>
              <a:rPr lang="ar-EG" sz="2400" b="1" u="sng" dirty="0"/>
              <a:t>ومن أمثلة ذلك ما نص عليه المشرع المصري في المادة (٤٦٢) مدنى </a:t>
            </a:r>
            <a:r>
              <a:rPr lang="ar-EG" sz="2400" dirty="0"/>
              <a:t>حيث تنص على أن نفقات عقد البيع ورسوم الدمغة والتسجيل وغير ذلك من مصروفات تكون على المشترى ما لم يوجد اتفاق أو عرف يقضى بغير ذلك». </a:t>
            </a:r>
          </a:p>
          <a:p>
            <a:pPr marL="342900" indent="-342900" algn="just" rtl="1">
              <a:buFont typeface="Wingdings" pitchFamily="2" charset="2"/>
              <a:buChar char="§"/>
            </a:pPr>
            <a:r>
              <a:rPr lang="ar-EG" sz="2400" b="1" u="sng" dirty="0"/>
              <a:t>وكذلك نص المادة (۱۰۳) مدنى الذي يقضى بأن </a:t>
            </a:r>
            <a:r>
              <a:rPr lang="ar-EG" sz="2400" dirty="0"/>
              <a:t>«دفع العربون وقت إبرام العقد يفيد أن لكل من المتعاقدين الحق في العدول عنه، إلا إذا قضى الاتفاق بغير ذلك».</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8060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ثانياً: المعيار </a:t>
            </a:r>
            <a:r>
              <a:rPr lang="ar-EG" sz="2400" b="1" u="sng" dirty="0"/>
              <a:t>الموضوعي أو المعنوي:</a:t>
            </a:r>
          </a:p>
          <a:p>
            <a:pPr marL="342900" indent="-342900" algn="just" rtl="1">
              <a:buFont typeface="Wingdings" pitchFamily="2" charset="2"/>
              <a:buChar char="§"/>
            </a:pPr>
            <a:r>
              <a:rPr lang="ar-EG" sz="2400" b="1" dirty="0"/>
              <a:t>في بعض الأحيان قد لا تساعد الألفاظ أو العبارات الواردة في نص القاعدة القانونية على معرفة ما إذا كانت القاعدة </a:t>
            </a:r>
            <a:r>
              <a:rPr lang="ar-EG" sz="2400" b="1" dirty="0" smtClean="0"/>
              <a:t>آمرة </a:t>
            </a:r>
            <a:r>
              <a:rPr lang="ar-EG" sz="2400" b="1" dirty="0"/>
              <a:t>أم مكملة، </a:t>
            </a:r>
            <a:r>
              <a:rPr lang="ar-EG" sz="2400" dirty="0"/>
              <a:t>أي أن اللجوء إلى المعيار الشكلي لا يفيد في تحديد نوع القاعدة القانونية.</a:t>
            </a:r>
          </a:p>
          <a:p>
            <a:pPr marL="342900" indent="-342900" algn="just" rtl="1">
              <a:buFont typeface="Wingdings" pitchFamily="2" charset="2"/>
              <a:buChar char="§"/>
            </a:pPr>
            <a:r>
              <a:rPr lang="ar-EG" sz="2400" b="1" u="sng" dirty="0"/>
              <a:t>فهنا يجب البحث عن معيار آخر لمعرفة نوع القاعدة،</a:t>
            </a:r>
            <a:r>
              <a:rPr lang="ar-EG" sz="2400" dirty="0"/>
              <a:t> وهذا ما سعى إليه الفقه حيث تبنى الأخذ بفكرة المعيار الموضوعي عند تعذر استعمال المعيار الشكلي. </a:t>
            </a:r>
          </a:p>
          <a:p>
            <a:pPr marL="342900" indent="-342900" algn="just" rtl="1">
              <a:buFont typeface="Wingdings" pitchFamily="2" charset="2"/>
              <a:buChar char="§"/>
            </a:pPr>
            <a:r>
              <a:rPr lang="ar-EG" sz="2400" b="1" u="sng" dirty="0">
                <a:effectLst>
                  <a:outerShdw blurRad="38100" dist="38100" dir="2700000" algn="tl">
                    <a:srgbClr val="000000">
                      <a:alpha val="43137"/>
                    </a:srgbClr>
                  </a:outerShdw>
                </a:effectLst>
              </a:rPr>
              <a:t>ويعتمد هذا المعيار على أساس النظر في الموضوع الذي تنظمه القاعدة القانونية، </a:t>
            </a:r>
            <a:r>
              <a:rPr lang="ar-EG" sz="2400" dirty="0"/>
              <a:t>فإذا كان هذا الموضوع متعلقا بالمصالح الأساسية التي ينهض عليها المجتمع تكون القاعدة </a:t>
            </a:r>
            <a:r>
              <a:rPr lang="ar-EG" sz="2400" dirty="0" smtClean="0"/>
              <a:t>آمرة</a:t>
            </a:r>
            <a:r>
              <a:rPr lang="ar-EG" sz="2400" dirty="0"/>
              <a:t>، أما إذا كان هذا الموضوع غير متعلق بالمصالح الأساسية للمجتمع تكون القاعدة مكملة. </a:t>
            </a:r>
            <a:r>
              <a:rPr lang="ar-EG" sz="2400" b="1" u="sng" dirty="0">
                <a:effectLst>
                  <a:outerShdw blurRad="38100" dist="38100" dir="2700000" algn="tl">
                    <a:srgbClr val="000000">
                      <a:alpha val="43137"/>
                    </a:srgbClr>
                  </a:outerShdw>
                </a:effectLst>
              </a:rPr>
              <a:t>بمعنى أن </a:t>
            </a:r>
            <a:r>
              <a:rPr lang="ar-EG" sz="2400" dirty="0"/>
              <a:t>موضوع القاعدة ينظم مصلحة خاصة بين الأفراد وليس فيها مساس بكيان الجماعة أو مصالحها الأساسية.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3624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ثانياً: المعيار </a:t>
            </a:r>
            <a:r>
              <a:rPr lang="ar-EG" sz="2400" b="1" u="sng" dirty="0"/>
              <a:t>الموضوعي أو المعنوي:</a:t>
            </a:r>
          </a:p>
          <a:p>
            <a:pPr marL="342900" indent="-342900" algn="just" rtl="1">
              <a:buFont typeface="Wingdings" pitchFamily="2" charset="2"/>
              <a:buChar char="§"/>
            </a:pPr>
            <a:r>
              <a:rPr lang="ar-EG" sz="2400" b="1" dirty="0"/>
              <a:t>ومن أمثلة ذلك ما تنص عليه المادة (٤٤) مدنى </a:t>
            </a:r>
            <a:r>
              <a:rPr lang="ar-EG" sz="2400" dirty="0"/>
              <a:t>من أن سن الرشد هو إحدى وعشرون سنة ميلادية كاملة» فعبارة المادة وألفاظها لا تبين نوع القاعدة الواردة به، ومع ذلك يتبين من معناها ومضمونها أنها تتعلق بمصلحة أساسية في المجتمع تتعلق باستقرار المعاملات، </a:t>
            </a:r>
            <a:r>
              <a:rPr lang="ar-EG" sz="2400" b="1" u="sng" dirty="0">
                <a:effectLst>
                  <a:outerShdw blurRad="38100" dist="38100" dir="2700000" algn="tl">
                    <a:srgbClr val="000000">
                      <a:alpha val="43137"/>
                    </a:srgbClr>
                  </a:outerShdw>
                </a:effectLst>
              </a:rPr>
              <a:t>ولهذا فإن القاعدة الواردة بها تعتبر قاعدة آمرة.</a:t>
            </a:r>
          </a:p>
          <a:p>
            <a:pPr marL="342900" indent="-342900" algn="just" rtl="1">
              <a:buFont typeface="Wingdings" pitchFamily="2" charset="2"/>
              <a:buChar char="§"/>
            </a:pPr>
            <a:r>
              <a:rPr lang="ar-EG" sz="2400" b="1" dirty="0"/>
              <a:t>ولقد جرى العمل على تسمية كل ما يتصل بالمصالح الأساسية للمجتمع أو ما يتصل بكيان الدولة اسم النظام العام والآداب، </a:t>
            </a:r>
            <a:r>
              <a:rPr lang="ar-EG" sz="2400" b="1" u="sng" dirty="0"/>
              <a:t>وبناء على ذلك إذا كانت القاعدة القانونية متعلقة بالنظام العام والآداب العامة فإنها تكون قاعدة </a:t>
            </a:r>
            <a:r>
              <a:rPr lang="ar-EG" sz="2400" b="1" u="sng" dirty="0" smtClean="0"/>
              <a:t>آمرة</a:t>
            </a:r>
            <a:r>
              <a:rPr lang="ar-EG" sz="2400" b="1" u="sng" dirty="0"/>
              <a:t>، وإذا لم تكن كذلك فإنها تكون قاعدة مكملة.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3529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a:t>ولتطبيق هذا المعيار يجب معرفة ما المقصود بفكرة النظام العام والآداب العامة وما نطاق تطبيقها؟</a:t>
            </a:r>
          </a:p>
          <a:p>
            <a:pPr algn="just" rtl="1"/>
            <a:r>
              <a:rPr lang="ar-EG" sz="2400" b="1" u="sng" dirty="0"/>
              <a:t>1- النظام العام:</a:t>
            </a:r>
          </a:p>
          <a:p>
            <a:pPr marL="342900" indent="-342900" algn="just" rtl="1">
              <a:buFont typeface="Wingdings" pitchFamily="2" charset="2"/>
              <a:buChar char="§"/>
            </a:pPr>
            <a:r>
              <a:rPr lang="ar-EG" sz="2400" b="1" dirty="0"/>
              <a:t>مصطلح النظام العام من المصطلحات التي كثيراً ما تصادفنا في دراسة القانون، </a:t>
            </a:r>
            <a:r>
              <a:rPr lang="ar-EG" sz="2400" dirty="0"/>
              <a:t>والتي أثارت جدلا فقهياً حول وضع تعريف له </a:t>
            </a:r>
            <a:r>
              <a:rPr lang="ar-EG" sz="2400" b="1" u="sng" dirty="0">
                <a:effectLst>
                  <a:outerShdw blurRad="38100" dist="38100" dir="2700000" algn="tl">
                    <a:srgbClr val="000000">
                      <a:alpha val="43137"/>
                    </a:srgbClr>
                  </a:outerShdw>
                </a:effectLst>
              </a:rPr>
              <a:t>والسبب في ذلك </a:t>
            </a:r>
            <a:r>
              <a:rPr lang="ar-EG" sz="2400" dirty="0"/>
              <a:t>غموض معناه وعدم الاتفاق على وضع مدلول محدد </a:t>
            </a:r>
            <a:r>
              <a:rPr lang="ar-EG" sz="2400" dirty="0" smtClean="0"/>
              <a:t>له.</a:t>
            </a:r>
          </a:p>
          <a:p>
            <a:pPr marL="342900" indent="-342900" algn="just" rtl="1">
              <a:buFont typeface="Wingdings" pitchFamily="2" charset="2"/>
              <a:buChar char="§"/>
            </a:pPr>
            <a:r>
              <a:rPr lang="ar-EG" sz="2400" dirty="0" smtClean="0"/>
              <a:t> </a:t>
            </a:r>
            <a:r>
              <a:rPr lang="ar-EG" sz="2400" b="1" u="sng" dirty="0"/>
              <a:t>ولكن يمكن القول بأن المقصود بالنظام </a:t>
            </a:r>
            <a:r>
              <a:rPr lang="ar-EG" sz="2400" b="1" u="sng" dirty="0" smtClean="0"/>
              <a:t>العام</a:t>
            </a:r>
            <a:r>
              <a:rPr lang="ar-EG" sz="2400" b="1" u="sng" dirty="0"/>
              <a:t> </a:t>
            </a:r>
            <a:r>
              <a:rPr lang="ar-EG" sz="2400" dirty="0" smtClean="0"/>
              <a:t>«هو </a:t>
            </a:r>
            <a:r>
              <a:rPr lang="ar-EG" sz="2400" dirty="0"/>
              <a:t>مجموعة المصالح الأساسية التي يقوم عليها كيان المجتمع، سواء أكانت مصالح سياسية أم اقتصادية أم مالية أم اجتماعية أم خلقية».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7571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a:t>ومصطلح النظام العام له مدلول نسبي، </a:t>
            </a:r>
            <a:r>
              <a:rPr lang="ar-EG" sz="2400" dirty="0"/>
              <a:t>إذ إنه يختلف باختلاف المكان والزمان أي أنه يختلف من مجتمع إلى آخر، وفي نفس المجتمع من فترة زمنية إلى أخرى.</a:t>
            </a:r>
          </a:p>
          <a:p>
            <a:pPr marL="342900" indent="-342900" algn="just" rtl="1">
              <a:buFont typeface="Wingdings" pitchFamily="2" charset="2"/>
              <a:buChar char="§"/>
            </a:pPr>
            <a:r>
              <a:rPr lang="ar-EG" sz="2400" b="1" u="sng" dirty="0"/>
              <a:t>فمبدأ «تعدد الزوجات» بالنسبة للرجل المسلم مثلا يعد من النظام العام في  البلاد الإسلامية فلا يجوز الاتفاق على منعه من </a:t>
            </a:r>
            <a:r>
              <a:rPr lang="ar-EG" sz="2400" b="1" u="sng" dirty="0" smtClean="0"/>
              <a:t>الزواج بأكثر </a:t>
            </a:r>
            <a:r>
              <a:rPr lang="ar-EG" sz="2400" b="1" u="sng" dirty="0"/>
              <a:t>من </a:t>
            </a:r>
            <a:r>
              <a:rPr lang="ar-EG" sz="2400" b="1" u="sng" dirty="0" smtClean="0"/>
              <a:t>واحدة، </a:t>
            </a:r>
            <a:r>
              <a:rPr lang="ar-EG" sz="2400" dirty="0" smtClean="0"/>
              <a:t>فمثل </a:t>
            </a:r>
            <a:r>
              <a:rPr lang="ar-EG" sz="2400" dirty="0"/>
              <a:t>هذا الاتفاق لا يعتد به لأنه مخالف للنظام العام، أما في البلاد الغربية فإن " تعدد الزوجات" يعد أمراً مخالفاً للنظام العام، وهكذا يختلف مدلوله من مجتمع إلى آخر.</a:t>
            </a:r>
          </a:p>
          <a:p>
            <a:pPr marL="342900" indent="-342900" algn="just" rtl="1">
              <a:buFont typeface="Wingdings" pitchFamily="2" charset="2"/>
              <a:buChar char="§"/>
            </a:pPr>
            <a:r>
              <a:rPr lang="ar-EG" sz="2400" b="1" u="sng" dirty="0"/>
              <a:t>كذلك كان تحديد "الملكية الزراعية في مصر قبل ثورة ٢٣ يوليو سنة ١٩٥٢ لم يكن من النظام </a:t>
            </a:r>
            <a:r>
              <a:rPr lang="ar-EG" sz="2400" b="1" u="sng" dirty="0" smtClean="0"/>
              <a:t>العام، </a:t>
            </a:r>
            <a:r>
              <a:rPr lang="ar-EG" sz="2400" dirty="0" smtClean="0"/>
              <a:t>أما </a:t>
            </a:r>
            <a:r>
              <a:rPr lang="ar-EG" sz="2400" dirty="0"/>
              <a:t>بعد الثورة وصدور قانون الإصلاح الزراعي الذي حدد نطاق الملكية الزراعية، فإن تحديد الملكية أصبح </a:t>
            </a:r>
            <a:r>
              <a:rPr lang="ar-EG" sz="2400" dirty="0" smtClean="0"/>
              <a:t>متعلقاً </a:t>
            </a:r>
            <a:r>
              <a:rPr lang="ar-EG" sz="2400" dirty="0"/>
              <a:t>بالنظام العام.</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9678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معيار التمييز بين القواعد الآمرة والقواعد المكملة:</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05</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a:t>وقد ترتب على نسبية ومرونة وتطور فكرة النظام العام، </a:t>
            </a:r>
            <a:r>
              <a:rPr lang="ar-EG" sz="2400" dirty="0"/>
              <a:t>أن المشرع لم يقم بتحديدها، وإنما ترك أمر تحديدها للقاضي في ضوء الظروف والملابسات التي تحيط بالمنازعات المعروضة عليه، لذلك فالقاضي هو الذي يحدد ما إذا كانت قاعدة معينة تعتبر من النظام العام فلا يجوز للأفراد الاتفاق على مخالفتها باتفاقاتهم أم أن هذه القاعدة لا تعتبر كذلك.</a:t>
            </a:r>
          </a:p>
          <a:p>
            <a:pPr marL="342900" indent="-342900" algn="just" rtl="1">
              <a:buFont typeface="Wingdings" pitchFamily="2" charset="2"/>
              <a:buChar char="§"/>
            </a:pPr>
            <a:r>
              <a:rPr lang="ar-EG" sz="2400" b="1" u="sng" dirty="0"/>
              <a:t>ويخضع القاضي في تقديره لذلك لرقابة محكمة </a:t>
            </a:r>
            <a:r>
              <a:rPr lang="ar-EG" sz="2400" b="1" u="sng" dirty="0" smtClean="0"/>
              <a:t>النقض؛ </a:t>
            </a:r>
            <a:r>
              <a:rPr lang="ar-EG" sz="2400" dirty="0" smtClean="0"/>
              <a:t>أنه </a:t>
            </a:r>
            <a:r>
              <a:rPr lang="ar-EG" sz="2400" dirty="0"/>
              <a:t>يفصل في مسألة قانونية، وليس في مسألة واقع، وبالتالي تتحقق وحدة النظام العام في الدولة ولا تتغير بتغير شخص القاضي.</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299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2- الآداب </a:t>
            </a:r>
            <a:r>
              <a:rPr lang="ar-EG" sz="2400" b="1" u="sng" dirty="0">
                <a:solidFill>
                  <a:srgbClr val="000000"/>
                </a:solidFill>
                <a:latin typeface="+mn-lt"/>
                <a:ea typeface="Arial"/>
                <a:cs typeface="Arial"/>
                <a:sym typeface="Arial"/>
              </a:rPr>
              <a:t>العامة: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يقصد </a:t>
            </a:r>
            <a:r>
              <a:rPr lang="ar-EG" sz="2400" b="1" u="sng" dirty="0">
                <a:solidFill>
                  <a:srgbClr val="000000"/>
                </a:solidFill>
                <a:latin typeface="+mn-lt"/>
                <a:ea typeface="Arial"/>
                <a:cs typeface="Arial"/>
                <a:sym typeface="Arial"/>
              </a:rPr>
              <a:t>بالآداب العامة، </a:t>
            </a:r>
            <a:r>
              <a:rPr lang="ar-EG" sz="2400" dirty="0">
                <a:solidFill>
                  <a:srgbClr val="000000"/>
                </a:solidFill>
                <a:latin typeface="+mn-lt"/>
                <a:ea typeface="Arial"/>
                <a:cs typeface="Arial"/>
                <a:sym typeface="Arial"/>
              </a:rPr>
              <a:t>مجموعة القواعد الخلقية التي يعتبرها الناس في أمة معينة، وفي جيل معين المعيار الخلقي الذي يجب أن يسود مجتمعهم ويحكم علاقاتهم الاجتماعية، ويلتزمون باحترامها ولا يجوز الخروج عليها باتفاقات خاصة أو بعبارة أخرى هي الحد الأدنى من المثل والقيم التي يجب أن يسير عليها الأفراد داخل المجتمع في وقت معين، ويشعرون بضرورة احترامها حيث إنها تمثل "المصالح الخلقية " في فكرة النظام العام.</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a:t>
            </a:r>
            <a:r>
              <a:rPr lang="ar-EG" sz="2400" b="1" u="sng" dirty="0" smtClean="0">
                <a:solidFill>
                  <a:srgbClr val="000000"/>
                </a:solidFill>
                <a:latin typeface="+mn-lt"/>
                <a:ea typeface="Arial"/>
                <a:cs typeface="Arial"/>
                <a:sym typeface="Arial"/>
              </a:rPr>
              <a:t>وفكرة </a:t>
            </a:r>
            <a:r>
              <a:rPr lang="ar-EG" sz="2400" b="1" u="sng" dirty="0">
                <a:solidFill>
                  <a:srgbClr val="000000"/>
                </a:solidFill>
                <a:latin typeface="+mn-lt"/>
                <a:ea typeface="Arial"/>
                <a:cs typeface="Arial"/>
                <a:sym typeface="Arial"/>
              </a:rPr>
              <a:t>الآداب العامة، فكرة نسبية تختلف باختلاف المكان </a:t>
            </a:r>
            <a:r>
              <a:rPr lang="ar-EG" sz="2400" b="1" u="sng" dirty="0" smtClean="0">
                <a:solidFill>
                  <a:srgbClr val="000000"/>
                </a:solidFill>
                <a:latin typeface="+mn-lt"/>
                <a:ea typeface="Arial"/>
                <a:cs typeface="Arial"/>
                <a:sym typeface="Arial"/>
              </a:rPr>
              <a:t>والزمان، </a:t>
            </a:r>
            <a:r>
              <a:rPr lang="ar-EG" sz="2400" dirty="0" smtClean="0">
                <a:solidFill>
                  <a:srgbClr val="000000"/>
                </a:solidFill>
                <a:latin typeface="+mn-lt"/>
                <a:ea typeface="Arial"/>
                <a:cs typeface="Arial"/>
                <a:sym typeface="Arial"/>
              </a:rPr>
              <a:t>فما </a:t>
            </a:r>
            <a:r>
              <a:rPr lang="ar-EG" sz="2400" dirty="0">
                <a:solidFill>
                  <a:srgbClr val="000000"/>
                </a:solidFill>
                <a:latin typeface="+mn-lt"/>
                <a:ea typeface="Arial"/>
                <a:cs typeface="Arial"/>
                <a:sym typeface="Arial"/>
              </a:rPr>
              <a:t>يعتبر مخالفا للآداب العامة في مكان معين قد لا يعتبر كذلك في مكان أخر فمثلا </a:t>
            </a:r>
            <a:r>
              <a:rPr lang="ar-EG" sz="2400" b="1" dirty="0">
                <a:solidFill>
                  <a:srgbClr val="000000"/>
                </a:solidFill>
                <a:latin typeface="+mn-lt"/>
                <a:ea typeface="Arial"/>
                <a:cs typeface="Arial"/>
                <a:sym typeface="Arial"/>
              </a:rPr>
              <a:t>"الاتفاق على إنشاء نواد للعراة" </a:t>
            </a:r>
            <a:r>
              <a:rPr lang="ar-EG" sz="2400" dirty="0">
                <a:solidFill>
                  <a:srgbClr val="000000"/>
                </a:solidFill>
                <a:latin typeface="+mn-lt"/>
                <a:ea typeface="Arial"/>
                <a:cs typeface="Arial"/>
                <a:sym typeface="Arial"/>
              </a:rPr>
              <a:t>قد يعتبر باطلا في كثير من الدول لمخالفته للآداب العامة، بينما يعتبر مشروعا في بلاد أخرى.</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59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2- الآداب </a:t>
            </a:r>
            <a:r>
              <a:rPr lang="ar-EG" sz="2400" b="1" u="sng" dirty="0">
                <a:solidFill>
                  <a:srgbClr val="000000"/>
                </a:solidFill>
                <a:latin typeface="+mn-lt"/>
                <a:ea typeface="Arial"/>
                <a:cs typeface="Arial"/>
                <a:sym typeface="Arial"/>
              </a:rPr>
              <a:t>العامة: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-كما تختلف فكرة الآداب العامة من زمان إلي زمان آخر في نفس المجتمع، </a:t>
            </a:r>
            <a:r>
              <a:rPr lang="ar-EG" sz="2400" dirty="0">
                <a:solidFill>
                  <a:srgbClr val="000000"/>
                </a:solidFill>
                <a:latin typeface="+mn-lt"/>
                <a:ea typeface="Arial"/>
                <a:cs typeface="Arial"/>
                <a:sym typeface="Arial"/>
              </a:rPr>
              <a:t>فمثلا عقد التأمين على الحياة كان مخالفا للآداب العامة بحجة أن حياة الإنسان لا يصح أن تكون محلا للتعاقد والتعامل، وأن وفاة الإنسان لا يجوز أن تكون مصدر إثراء لغيره.</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ولكن </a:t>
            </a:r>
            <a:r>
              <a:rPr lang="ar-EG" sz="2400" b="1" u="sng" dirty="0">
                <a:solidFill>
                  <a:srgbClr val="000000"/>
                </a:solidFill>
                <a:latin typeface="+mn-lt"/>
                <a:ea typeface="Arial"/>
                <a:cs typeface="Arial"/>
                <a:sym typeface="Arial"/>
              </a:rPr>
              <a:t>هذا العقد أصبح مشروعا في الوقت </a:t>
            </a:r>
            <a:r>
              <a:rPr lang="ar-EG" sz="2400" b="1" u="sng" dirty="0" smtClean="0">
                <a:solidFill>
                  <a:srgbClr val="000000"/>
                </a:solidFill>
                <a:latin typeface="+mn-lt"/>
                <a:ea typeface="Arial"/>
                <a:cs typeface="Arial"/>
                <a:sym typeface="Arial"/>
              </a:rPr>
              <a:t>الحاضر؛ </a:t>
            </a:r>
            <a:r>
              <a:rPr lang="ar-EG" sz="2400" dirty="0">
                <a:solidFill>
                  <a:srgbClr val="000000"/>
                </a:solidFill>
                <a:latin typeface="+mn-lt"/>
                <a:ea typeface="Arial"/>
                <a:cs typeface="Arial"/>
                <a:sym typeface="Arial"/>
              </a:rPr>
              <a:t>لأنه لا يتنافى مع الآداب العامة كذلك نظام الرق، لم يكن في الماضي منافيا للآداب العامة، </a:t>
            </a:r>
            <a:r>
              <a:rPr lang="ar-EG" sz="2400" dirty="0" smtClean="0">
                <a:solidFill>
                  <a:srgbClr val="000000"/>
                </a:solidFill>
                <a:latin typeface="+mn-lt"/>
                <a:ea typeface="Arial"/>
                <a:cs typeface="Arial"/>
                <a:sym typeface="Arial"/>
              </a:rPr>
              <a:t>في </a:t>
            </a:r>
            <a:r>
              <a:rPr lang="ar-EG" sz="2400" dirty="0">
                <a:solidFill>
                  <a:srgbClr val="000000"/>
                </a:solidFill>
                <a:latin typeface="+mn-lt"/>
                <a:ea typeface="Arial"/>
                <a:cs typeface="Arial"/>
                <a:sym typeface="Arial"/>
              </a:rPr>
              <a:t>حين لا تقره الآن مختلف النظم القانونية وتعتبره مخالفاً للآداب العامة تطبيقات لفكرة الآداب </a:t>
            </a:r>
            <a:r>
              <a:rPr lang="ar-EG" sz="2400" dirty="0" smtClean="0">
                <a:solidFill>
                  <a:srgbClr val="000000"/>
                </a:solidFill>
                <a:latin typeface="+mn-lt"/>
                <a:ea typeface="Arial"/>
                <a:cs typeface="Arial"/>
                <a:sym typeface="Arial"/>
              </a:rPr>
              <a:t>العامة.</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627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2- الآداب </a:t>
            </a:r>
            <a:r>
              <a:rPr lang="ar-EG" sz="2400" b="1" u="sng" dirty="0">
                <a:solidFill>
                  <a:srgbClr val="000000"/>
                </a:solidFill>
                <a:latin typeface="+mn-lt"/>
                <a:ea typeface="Arial"/>
                <a:cs typeface="Arial"/>
                <a:sym typeface="Arial"/>
              </a:rPr>
              <a:t>العامة: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تطبيقات </a:t>
            </a:r>
            <a:r>
              <a:rPr lang="ar-EG" sz="2400" b="1" u="sng" dirty="0">
                <a:solidFill>
                  <a:srgbClr val="000000"/>
                </a:solidFill>
                <a:latin typeface="+mn-lt"/>
                <a:ea typeface="Arial"/>
                <a:cs typeface="Arial"/>
                <a:sym typeface="Arial"/>
              </a:rPr>
              <a:t>فكرة الآداب العامة: </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ما </a:t>
            </a:r>
            <a:r>
              <a:rPr lang="ar-EG" sz="2400" dirty="0">
                <a:solidFill>
                  <a:srgbClr val="000000"/>
                </a:solidFill>
                <a:latin typeface="+mn-lt"/>
                <a:ea typeface="Arial"/>
                <a:cs typeface="Arial"/>
                <a:sym typeface="Arial"/>
              </a:rPr>
              <a:t>نص عليه المشرع المصري في المادة ١٣٦ مدني علي أنه "إذا لم يكن للالتزام سبب، أو كان سببه </a:t>
            </a:r>
            <a:r>
              <a:rPr lang="ar-EG" sz="2400" dirty="0" smtClean="0">
                <a:solidFill>
                  <a:srgbClr val="000000"/>
                </a:solidFill>
                <a:latin typeface="+mn-lt"/>
                <a:ea typeface="Arial"/>
                <a:cs typeface="Arial"/>
                <a:sym typeface="Arial"/>
              </a:rPr>
              <a:t>مخالفاً </a:t>
            </a:r>
            <a:r>
              <a:rPr lang="ar-EG" sz="2400" dirty="0">
                <a:solidFill>
                  <a:srgbClr val="000000"/>
                </a:solidFill>
                <a:latin typeface="+mn-lt"/>
                <a:ea typeface="Arial"/>
                <a:cs typeface="Arial"/>
                <a:sym typeface="Arial"/>
              </a:rPr>
              <a:t>للنظام العام أو الآداب كان العقد باطلا</a:t>
            </a:r>
            <a:r>
              <a:rPr lang="ar-EG" sz="2400" dirty="0" smtClean="0">
                <a:solidFill>
                  <a:srgbClr val="000000"/>
                </a:solidFill>
                <a:latin typeface="+mn-lt"/>
                <a:ea typeface="Arial"/>
                <a:cs typeface="Arial"/>
                <a:sym typeface="Arial"/>
              </a:rPr>
              <a:t>".</a:t>
            </a:r>
            <a:br>
              <a:rPr lang="ar-EG" sz="2400" dirty="0" smtClean="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وقد </a:t>
            </a:r>
            <a:r>
              <a:rPr lang="ar-EG" sz="2400" dirty="0">
                <a:solidFill>
                  <a:srgbClr val="000000"/>
                </a:solidFill>
                <a:latin typeface="+mn-lt"/>
                <a:ea typeface="Arial"/>
                <a:cs typeface="Arial"/>
                <a:sym typeface="Arial"/>
              </a:rPr>
              <a:t>طبق القضاء هذا النص علي حالات كثيرة حين قرر بطلان كل اتفاق على قيام علاقات جنسية غير مشروعة لمخالفته للآداب العامة.</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نخلص </a:t>
            </a:r>
            <a:r>
              <a:rPr lang="ar-EG" sz="2400" dirty="0">
                <a:solidFill>
                  <a:srgbClr val="000000"/>
                </a:solidFill>
                <a:latin typeface="+mn-lt"/>
                <a:ea typeface="Arial"/>
                <a:cs typeface="Arial"/>
                <a:sym typeface="Arial"/>
              </a:rPr>
              <a:t>من ذلك إلى أنه إذا كانت القاعدة متعلقة بالنظام العام أو الآداب العامة فإنها تكون قاعدة آمرة، ولا يجوز الاتفاق علي ما يخالف حكمها، ويقع هذا الاتفاق باطلا </a:t>
            </a:r>
            <a:r>
              <a:rPr lang="ar-EG" sz="2400" dirty="0" smtClean="0">
                <a:solidFill>
                  <a:srgbClr val="000000"/>
                </a:solidFill>
                <a:latin typeface="+mn-lt"/>
                <a:ea typeface="Arial"/>
                <a:cs typeface="Arial"/>
                <a:sym typeface="Arial"/>
              </a:rPr>
              <a:t>بطلاناً مطلقاً.</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646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2- الآداب </a:t>
            </a:r>
            <a:r>
              <a:rPr lang="ar-EG" sz="2400" b="1" u="sng" dirty="0">
                <a:solidFill>
                  <a:srgbClr val="000000"/>
                </a:solidFill>
                <a:latin typeface="+mn-lt"/>
                <a:ea typeface="Arial"/>
                <a:cs typeface="Arial"/>
                <a:sym typeface="Arial"/>
              </a:rPr>
              <a:t>العامة: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 نطاق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تطبيق فكرة النظام العام والآداب العامة: </a:t>
            </a:r>
            <a:b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b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 </a:t>
            </a:r>
            <a:r>
              <a:rPr lang="ar-EG" sz="2400" b="1" dirty="0" smtClean="0">
                <a:solidFill>
                  <a:srgbClr val="000000"/>
                </a:solidFill>
                <a:latin typeface="+mn-lt"/>
                <a:ea typeface="Arial"/>
                <a:cs typeface="Arial"/>
                <a:sym typeface="Arial"/>
              </a:rPr>
              <a:t>يختلف </a:t>
            </a:r>
            <a:r>
              <a:rPr lang="ar-EG" sz="2400" b="1" dirty="0">
                <a:solidFill>
                  <a:srgbClr val="000000"/>
                </a:solidFill>
                <a:latin typeface="+mn-lt"/>
                <a:ea typeface="Arial"/>
                <a:cs typeface="Arial"/>
                <a:sym typeface="Arial"/>
              </a:rPr>
              <a:t>نطاق تطبيق فكرة النظام العام والآداب العامة باختلاف قواعد القانون، حيث يتسع نطاق تطبيقها في مجال القانون العام ويضيق في مجال القانون الخاص.</a:t>
            </a:r>
            <a:br>
              <a:rPr lang="ar-EG" sz="2400" b="1"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 (أ) فيما يتعلق بمجال القانون العام:</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نجد </a:t>
            </a:r>
            <a:r>
              <a:rPr lang="ar-EG" sz="2400" b="1" dirty="0">
                <a:solidFill>
                  <a:srgbClr val="000000"/>
                </a:solidFill>
                <a:latin typeface="+mn-lt"/>
                <a:ea typeface="Arial"/>
                <a:cs typeface="Arial"/>
                <a:sym typeface="Arial"/>
              </a:rPr>
              <a:t>أن قواعد القانون العام تعتبر متعلقة بالنظام </a:t>
            </a:r>
            <a:r>
              <a:rPr lang="ar-EG" sz="2400" b="1" dirty="0" smtClean="0">
                <a:solidFill>
                  <a:srgbClr val="000000"/>
                </a:solidFill>
                <a:latin typeface="+mn-lt"/>
                <a:ea typeface="Arial"/>
                <a:cs typeface="Arial"/>
                <a:sym typeface="Arial"/>
              </a:rPr>
              <a:t>العام:</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فقواعد </a:t>
            </a:r>
            <a:r>
              <a:rPr lang="ar-EG" sz="2400" b="1" dirty="0">
                <a:solidFill>
                  <a:srgbClr val="000000"/>
                </a:solidFill>
                <a:latin typeface="+mn-lt"/>
                <a:ea typeface="Arial"/>
                <a:cs typeface="Arial"/>
                <a:sym typeface="Arial"/>
              </a:rPr>
              <a:t>القانون الدستوري: </a:t>
            </a:r>
            <a:r>
              <a:rPr lang="ar-EG" sz="2400" dirty="0">
                <a:solidFill>
                  <a:srgbClr val="000000"/>
                </a:solidFill>
                <a:latin typeface="+mn-lt"/>
                <a:ea typeface="Arial"/>
                <a:cs typeface="Arial"/>
                <a:sym typeface="Arial"/>
              </a:rPr>
              <a:t>تعتبر متعلقة بالنظام العام، بحيث لا يجوز لإحدى السلطات أن تتنازل عن بعض اختصاصاتها للسلطة الأخرى، كذلك يقع باطلا كل اتفاق يكون من شأنه حرمان أحد الأشخاص من ممارسة حقوقه الدستورية والسياسية، مثل حق الانتخاب أو الترشيح للمجالس النيابية</a:t>
            </a:r>
            <a:r>
              <a:rPr lang="ar-EG" sz="2400" dirty="0" smtClean="0">
                <a:solidFill>
                  <a:srgbClr val="000000"/>
                </a:solidFill>
                <a:latin typeface="+mn-lt"/>
                <a:ea typeface="Arial"/>
                <a:cs typeface="Arial"/>
                <a:sym typeface="Arial"/>
              </a:rPr>
              <a:t>.</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9548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كذلك </a:t>
            </a:r>
            <a:r>
              <a:rPr lang="ar-EG" sz="2400" b="1" u="sng" dirty="0">
                <a:solidFill>
                  <a:srgbClr val="000000"/>
                </a:solidFill>
                <a:latin typeface="+mn-lt"/>
                <a:ea typeface="Arial"/>
                <a:cs typeface="Arial"/>
                <a:sym typeface="Arial"/>
              </a:rPr>
              <a:t>تعتبر قواعد القانون الإداري من النظام العام، </a:t>
            </a:r>
            <a:r>
              <a:rPr lang="ar-EG" sz="2400" dirty="0">
                <a:solidFill>
                  <a:srgbClr val="000000"/>
                </a:solidFill>
                <a:latin typeface="+mn-lt"/>
                <a:ea typeface="Arial"/>
                <a:cs typeface="Arial"/>
                <a:sym typeface="Arial"/>
              </a:rPr>
              <a:t>بحيث لا يجوز لشخص أن يتنازل عن وظيفته لشخص آخر أو عن حقه في الترقية أو في العلاوة لموظف آخر.</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وأيضا </a:t>
            </a:r>
            <a:r>
              <a:rPr lang="ar-EG" sz="2400" b="1" u="sng" dirty="0">
                <a:solidFill>
                  <a:srgbClr val="000000"/>
                </a:solidFill>
                <a:latin typeface="+mn-lt"/>
                <a:ea typeface="Arial"/>
                <a:cs typeface="Arial"/>
                <a:sym typeface="Arial"/>
              </a:rPr>
              <a:t>قواعد القانون المالي تعتبر من القواعد المتعلقة بالنظام العام، </a:t>
            </a:r>
            <a:r>
              <a:rPr lang="ar-EG" sz="2400" dirty="0">
                <a:solidFill>
                  <a:srgbClr val="000000"/>
                </a:solidFill>
                <a:latin typeface="+mn-lt"/>
                <a:ea typeface="Arial"/>
                <a:cs typeface="Arial"/>
                <a:sym typeface="Arial"/>
              </a:rPr>
              <a:t>حيث لا يجوز الاتفاق على الإعفاء من الضرائب أو التهرب منها لأنها تمثل المورد الأساسي لإيرادات الدولة.</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وأخيرا</a:t>
            </a:r>
            <a:r>
              <a:rPr lang="ar-EG" sz="2400" b="1" u="sng" dirty="0">
                <a:solidFill>
                  <a:srgbClr val="000000"/>
                </a:solidFill>
                <a:latin typeface="+mn-lt"/>
                <a:ea typeface="Arial"/>
                <a:cs typeface="Arial"/>
                <a:sym typeface="Arial"/>
              </a:rPr>
              <a:t>، تعتبر أيضا قواعد القانون الجنائي من النظام العام، </a:t>
            </a:r>
            <a:r>
              <a:rPr lang="ar-EG" sz="2400" dirty="0">
                <a:solidFill>
                  <a:srgbClr val="000000"/>
                </a:solidFill>
                <a:latin typeface="+mn-lt"/>
                <a:ea typeface="Arial"/>
                <a:cs typeface="Arial"/>
                <a:sym typeface="Arial"/>
              </a:rPr>
              <a:t>فلا يجوز الاتفاق علي ارتكاب جريمة تقع ضد النفس أو المال. </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359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(ب) فيما يتعلق بمجال القانون الخاص:</a:t>
            </a:r>
            <a:br>
              <a:rPr lang="ar-EG" sz="2400" b="1" u="sng"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و</a:t>
            </a:r>
            <a:r>
              <a:rPr lang="ar-EG" sz="2400" b="1" dirty="0" smtClean="0">
                <a:solidFill>
                  <a:srgbClr val="000000"/>
                </a:solidFill>
                <a:latin typeface="+mn-lt"/>
                <a:ea typeface="Arial"/>
                <a:cs typeface="Arial"/>
                <a:sym typeface="Arial"/>
              </a:rPr>
              <a:t>هنا </a:t>
            </a:r>
            <a:r>
              <a:rPr lang="ar-EG" sz="2400" b="1" dirty="0">
                <a:solidFill>
                  <a:srgbClr val="000000"/>
                </a:solidFill>
                <a:latin typeface="+mn-lt"/>
                <a:ea typeface="Arial"/>
                <a:cs typeface="Arial"/>
                <a:sym typeface="Arial"/>
              </a:rPr>
              <a:t>يجب أن نفرق بين نوعين من المسائل:</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أولاً - المسائل الخاصة بالأحوال الشخصية:</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فهي </a:t>
            </a:r>
            <a:r>
              <a:rPr lang="ar-EG" sz="2400" dirty="0">
                <a:solidFill>
                  <a:srgbClr val="000000"/>
                </a:solidFill>
                <a:latin typeface="+mn-lt"/>
                <a:ea typeface="Arial"/>
                <a:cs typeface="Arial"/>
                <a:sym typeface="Arial"/>
              </a:rPr>
              <a:t>تتعلق بالنظام العام لاتصالها بنظام الأسرة الذي يقوم عليه كيان المجتمع، </a:t>
            </a:r>
            <a:r>
              <a:rPr lang="ar-EG" sz="2400" b="1" u="sng" dirty="0">
                <a:solidFill>
                  <a:srgbClr val="000000"/>
                </a:solidFill>
                <a:latin typeface="+mn-lt"/>
                <a:ea typeface="Arial"/>
                <a:cs typeface="Arial"/>
                <a:sym typeface="Arial"/>
              </a:rPr>
              <a:t>فلا يجوز </a:t>
            </a:r>
            <a:r>
              <a:rPr lang="ar-EG" sz="2400" b="1" u="sng" dirty="0" smtClean="0">
                <a:solidFill>
                  <a:srgbClr val="000000"/>
                </a:solidFill>
                <a:latin typeface="+mn-lt"/>
                <a:ea typeface="Arial"/>
                <a:cs typeface="Arial"/>
                <a:sym typeface="Arial"/>
              </a:rPr>
              <a:t>الاتفاق مثلا </a:t>
            </a:r>
            <a:r>
              <a:rPr lang="ar-EG" sz="2400" b="1" u="sng" dirty="0">
                <a:solidFill>
                  <a:srgbClr val="000000"/>
                </a:solidFill>
                <a:latin typeface="+mn-lt"/>
                <a:ea typeface="Arial"/>
                <a:cs typeface="Arial"/>
                <a:sym typeface="Arial"/>
              </a:rPr>
              <a:t>على تنازل الزوج المسلم عن حقه في إيقاع الطلاق بإرادته المنفردة</a:t>
            </a:r>
            <a:r>
              <a:rPr lang="ar-EG" sz="2400" dirty="0">
                <a:solidFill>
                  <a:srgbClr val="000000"/>
                </a:solidFill>
                <a:latin typeface="+mn-lt"/>
                <a:ea typeface="Arial"/>
                <a:cs typeface="Arial"/>
                <a:sym typeface="Arial"/>
              </a:rPr>
              <a:t>. كذلك تعتبر جميع القواعد التي تتعلق بحالة الشخص المدنية مثل الزواج وما يترتب عليه من حقوق وواجبات كالطلاق والحضانة والنسب والرضاعة كلها تعتبر متعلقة بالنظام العام، ومن ثم فهي قواعد أمرة لا يجوز الاتفاق على مخالفة حكمها</a:t>
            </a:r>
            <a:r>
              <a:rPr lang="ar-EG" sz="2400" dirty="0" smtClean="0">
                <a:solidFill>
                  <a:srgbClr val="000000"/>
                </a:solidFill>
                <a:latin typeface="+mn-lt"/>
                <a:ea typeface="Arial"/>
                <a:cs typeface="Arial"/>
                <a:sym typeface="Arial"/>
              </a:rPr>
              <a:t>.</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055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(ب) فيما يتعلق بمجال القانون الخاص:</a:t>
            </a:r>
            <a:br>
              <a:rPr lang="ar-EG" sz="2400" b="1" u="sng"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ثانياً- المسائل الخاصة بالأحوال </a:t>
            </a:r>
            <a:r>
              <a:rPr lang="ar-EG" sz="2400" b="1" dirty="0" smtClean="0">
                <a:solidFill>
                  <a:srgbClr val="000000"/>
                </a:solidFill>
                <a:latin typeface="+mn-lt"/>
                <a:ea typeface="Arial"/>
                <a:cs typeface="Arial"/>
                <a:sym typeface="Arial"/>
              </a:rPr>
              <a:t>العينية ( المالية):</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منها </a:t>
            </a:r>
            <a:r>
              <a:rPr lang="ar-EG" sz="2400" dirty="0">
                <a:solidFill>
                  <a:srgbClr val="000000"/>
                </a:solidFill>
                <a:latin typeface="+mn-lt"/>
                <a:ea typeface="Arial"/>
                <a:cs typeface="Arial"/>
                <a:sym typeface="Arial"/>
              </a:rPr>
              <a:t>ما يتعلق بالنظام العام كالقواعد المتعلقة بنظام الائتمان لارتباطها بكيان الدولة الاقتصادي، وبالتالي لا يجوز الاتفاق على مخالفتها.</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كما </a:t>
            </a:r>
            <a:r>
              <a:rPr lang="ar-EG" sz="2400" dirty="0">
                <a:solidFill>
                  <a:srgbClr val="000000"/>
                </a:solidFill>
                <a:latin typeface="+mn-lt"/>
                <a:ea typeface="Arial"/>
                <a:cs typeface="Arial"/>
                <a:sym typeface="Arial"/>
              </a:rPr>
              <a:t>توجد بعض المسائل التي لا تتعلق بالنظام العام كالقواعد المنظمة لعقد البيع والإيجار فهي قواعد لا تدخل في دائرة النظام العام، وبالتالي يحق للأفراد الاتفاق على مخالفة أحكامها.</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endParaRPr lang="ar-EG" sz="24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473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سلطة قاضي الموضوع في تحديد النظام العام والآداب العامة:</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إنتهينا إلى أن النظام العام والآداب العامة مسألة نسبية تختلف من مجتمع إلى آخر، وفي داخل المجتمع الواحد، من زمن إلى آخر كما أنها فكرة مرنة، تتطور بتطور حاجات المجتمع وظروفه.</a:t>
            </a:r>
            <a:br>
              <a:rPr lang="ar-EG" sz="2400" dirty="0" smtClean="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لذلك لايمكن حصر المسائل التي تتعلق بالنظام العام والآداب العامة. ويمكن لقاضي الموضوع، الفصل في المسائل المعتبرة من النظام العام والآداب العامة، بالنظر إلى المقومات الأساسية للمجتمع وهذه مسألة قانونية يخضع فيها القاضي لرقابة محكمة النقض؛ </a:t>
            </a:r>
            <a:r>
              <a:rPr lang="ar-EG" sz="2400" dirty="0" smtClean="0">
                <a:solidFill>
                  <a:srgbClr val="000000"/>
                </a:solidFill>
                <a:latin typeface="+mn-lt"/>
                <a:ea typeface="Arial"/>
                <a:cs typeface="Arial"/>
                <a:sym typeface="Arial"/>
              </a:rPr>
              <a:t>وبذلك لايجوز لقاضي الموضوع تطبيق معاييره الخاصة ولامعتقداته الشخصية، في تحديد المسائل المعتبرة من النظام العام والآداب العامة.</a:t>
            </a:r>
            <a:endParaRPr lang="ar-EG" sz="24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0"/>
            <a:ext cx="6984776" cy="1077218"/>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معيار التمييز بين القواعد الآمرة والقواعد المكملة:</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597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1256</TotalTime>
  <Words>2053</Words>
  <Application>Microsoft Office PowerPoint</Application>
  <PresentationFormat>Custom</PresentationFormat>
  <Paragraphs>136</Paragraphs>
  <Slides>28</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Wingdings</vt:lpstr>
      <vt:lpstr>Sultan Medium</vt:lpstr>
      <vt:lpstr>Tajawal Medium</vt:lpstr>
      <vt:lpstr>Sultan bold</vt:lpstr>
      <vt:lpstr>Calibri</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الآداب العامة: - يقصد بالآداب العامة، مجموعة القواعد الخلقية التي يعتبرها الناس في أمة معينة، وفي جيل معين المعيار الخلقي الذي يجب أن يسود مجتمعهم ويحكم علاقاتهم الاجتماعية، ويلتزمون باحترامها ولا يجوز الخروج عليها باتفاقات خاصة أو بعبارة أخرى هي الحد الأدنى من المثل والقيم التي يجب أن يسير عليها الأفراد داخل المجتمع في وقت معين، ويشعرون بضرورة احترامها حيث إنها تمثل "المصالح الخلقية " في فكرة النظام العام. - وفكرة الآداب العامة، فكرة نسبية تختلف باختلاف المكان والزمان، فما يعتبر مخالفا للآداب العامة في مكان معين قد لا يعتبر كذلك في مكان أخر فمثلا "الاتفاق على إنشاء نواد للعراة" قد يعتبر باطلا في كثير من الدول لمخالفته للآداب العامة، بينما يعتبر مشروعا في بلاد أخرى.</vt:lpstr>
      <vt:lpstr>2- الآداب العامة: -كما تختلف فكرة الآداب العامة من زمان إلي زمان آخر في نفس المجتمع، فمثلا عقد التأمين على الحياة كان مخالفا للآداب العامة بحجة أن حياة الإنسان لا يصح أن تكون محلا للتعاقد والتعامل، وأن وفاة الإنسان لا يجوز أن تكون مصدر إثراء لغيره. - ولكن هذا العقد أصبح مشروعا في الوقت الحاضر؛ لأنه لا يتنافى مع الآداب العامة كذلك نظام الرق، لم يكن في الماضي منافيا للآداب العامة، في حين لا تقره الآن مختلف النظم القانونية وتعتبره مخالفاً للآداب العامة تطبيقات لفكرة الآداب العامة. </vt:lpstr>
      <vt:lpstr>2- الآداب العامة: ** تطبيقات فكرة الآداب العامة:  - ما نص عليه المشرع المصري في المادة ١٣٦ مدني علي أنه "إذا لم يكن للالتزام سبب، أو كان سببه مخالفاً للنظام العام أو الآداب كان العقد باطلا". - وقد طبق القضاء هذا النص علي حالات كثيرة حين قرر بطلان كل اتفاق على قيام علاقات جنسية غير مشروعة لمخالفته للآداب العامة. - نخلص من ذلك إلى أنه إذا كانت القاعدة متعلقة بالنظام العام أو الآداب العامة فإنها تكون قاعدة آمرة، ولا يجوز الاتفاق علي ما يخالف حكمها، ويقع هذا الاتفاق باطلا بطلاناً مطلقاً.  </vt:lpstr>
      <vt:lpstr>2- الآداب العامة: ** نطاق تطبيق فكرة النظام العام والآداب العامة:  - يختلف نطاق تطبيق فكرة النظام العام والآداب العامة باختلاف قواعد القانون، حيث يتسع نطاق تطبيقها في مجال القانون العام ويضيق في مجال القانون الخاص.  (أ) فيما يتعلق بمجال القانون العام: - نجد أن قواعد القانون العام تعتبر متعلقة بالنظام العام: - فقواعد القانون الدستوري: تعتبر متعلقة بالنظام العام، بحيث لا يجوز لإحدى السلطات أن تتنازل عن بعض اختصاصاتها للسلطة الأخرى، كذلك يقع باطلا كل اتفاق يكون من شأنه حرمان أحد الأشخاص من ممارسة حقوقه الدستورية والسياسية، مثل حق الانتخاب أو الترشيح للمجالس النيابية.</vt:lpstr>
      <vt:lpstr>- كذلك تعتبر قواعد القانون الإداري من النظام العام، بحيث لا يجوز لشخص أن يتنازل عن وظيفته لشخص آخر أو عن حقه في الترقية أو في العلاوة لموظف آخر. - وأيضا قواعد القانون المالي تعتبر من القواعد المتعلقة بالنظام العام، حيث لا يجوز الاتفاق على الإعفاء من الضرائب أو التهرب منها لأنها تمثل المورد الأساسي لإيرادات الدولة. - وأخيرا، تعتبر أيضا قواعد القانون الجنائي من النظام العام، فلا يجوز الاتفاق علي ارتكاب جريمة تقع ضد النفس أو المال. </vt:lpstr>
      <vt:lpstr>(ب) فيما يتعلق بمجال القانون الخاص: وهنا يجب أن نفرق بين نوعين من المسائل: أولاً - المسائل الخاصة بالأحوال الشخصية: - فهي تتعلق بالنظام العام لاتصالها بنظام الأسرة الذي يقوم عليه كيان المجتمع، فلا يجوز الاتفاق مثلا على تنازل الزوج المسلم عن حقه في إيقاع الطلاق بإرادته المنفردة. كذلك تعتبر جميع القواعد التي تتعلق بحالة الشخص المدنية مثل الزواج وما يترتب عليه من حقوق وواجبات كالطلاق والحضانة والنسب والرضاعة كلها تعتبر متعلقة بالنظام العام، ومن ثم فهي قواعد أمرة لا يجوز الاتفاق على مخالفة حكمها.</vt:lpstr>
      <vt:lpstr>(ب) فيما يتعلق بمجال القانون الخاص: ثانياً- المسائل الخاصة بالأحوال العينية ( المالية): - منها ما يتعلق بالنظام العام كالقواعد المتعلقة بنظام الائتمان لارتباطها بكيان الدولة الاقتصادي، وبالتالي لا يجوز الاتفاق على مخالفتها. - كما توجد بعض المسائل التي لا تتعلق بالنظام العام كالقواعد المنظمة لعقد البيع والإيجار فهي قواعد لا تدخل في دائرة النظام العام، وبالتالي يحق للأفراد الاتفاق على مخالفة أحكامها. </vt:lpstr>
      <vt:lpstr>** سلطة قاضي الموضوع في تحديد النظام العام والآداب العامة: - إنتهينا إلى أن النظام العام والآداب العامة مسألة نسبية تختلف من مجتمع إلى آخر، وفي داخل المجتمع الواحد، من زمن إلى آخر كما أنها فكرة مرنة، تتطور بتطور حاجات المجتمع وظروفه. - لذلك لايمكن حصر المسائل التي تتعلق بالنظام العام والآداب العامة. ويمكن لقاضي الموضوع، الفصل في المسائل المعتبرة من النظام العام والآداب العامة، بالنظر إلى المقومات الأساسية للمجتمع وهذه مسألة قانونية يخضع فيها القاضي لرقابة محكمة النقض؛ وبذلك لايجوز لقاضي الموضوع تطبيق معاييره الخاصة ولامعتقداته الشخصية، في تحديد المسائل المعتبرة من النظام العام والآداب العامة.</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282</cp:revision>
  <dcterms:created xsi:type="dcterms:W3CDTF">2023-04-29T09:08:23Z</dcterms:created>
  <dcterms:modified xsi:type="dcterms:W3CDTF">2023-07-13T09:08:53Z</dcterms:modified>
</cp:coreProperties>
</file>