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4"/>
  </p:sldMasterIdLst>
  <p:notesMasterIdLst>
    <p:notesMasterId r:id="rId56"/>
  </p:notesMasterIdLst>
  <p:sldIdLst>
    <p:sldId id="540" r:id="rId5"/>
    <p:sldId id="303" r:id="rId6"/>
    <p:sldId id="257" r:id="rId7"/>
    <p:sldId id="558" r:id="rId8"/>
    <p:sldId id="563" r:id="rId9"/>
    <p:sldId id="564" r:id="rId10"/>
    <p:sldId id="565" r:id="rId11"/>
    <p:sldId id="566" r:id="rId12"/>
    <p:sldId id="569" r:id="rId13"/>
    <p:sldId id="570" r:id="rId14"/>
    <p:sldId id="574" r:id="rId15"/>
    <p:sldId id="578" r:id="rId16"/>
    <p:sldId id="580" r:id="rId17"/>
    <p:sldId id="581" r:id="rId18"/>
    <p:sldId id="585" r:id="rId19"/>
    <p:sldId id="589" r:id="rId20"/>
    <p:sldId id="592" r:id="rId21"/>
    <p:sldId id="593" r:id="rId22"/>
    <p:sldId id="596" r:id="rId23"/>
    <p:sldId id="598" r:id="rId24"/>
    <p:sldId id="599" r:id="rId25"/>
    <p:sldId id="603" r:id="rId26"/>
    <p:sldId id="604" r:id="rId27"/>
    <p:sldId id="545" r:id="rId28"/>
    <p:sldId id="546" r:id="rId29"/>
    <p:sldId id="534" r:id="rId30"/>
    <p:sldId id="607" r:id="rId31"/>
    <p:sldId id="609" r:id="rId32"/>
    <p:sldId id="612" r:id="rId33"/>
    <p:sldId id="615" r:id="rId34"/>
    <p:sldId id="619" r:id="rId35"/>
    <p:sldId id="624" r:id="rId36"/>
    <p:sldId id="625" r:id="rId37"/>
    <p:sldId id="627" r:id="rId38"/>
    <p:sldId id="548" r:id="rId39"/>
    <p:sldId id="629" r:id="rId40"/>
    <p:sldId id="550" r:id="rId41"/>
    <p:sldId id="631" r:id="rId42"/>
    <p:sldId id="633" r:id="rId43"/>
    <p:sldId id="553" r:id="rId44"/>
    <p:sldId id="636" r:id="rId45"/>
    <p:sldId id="637" r:id="rId46"/>
    <p:sldId id="640" r:id="rId47"/>
    <p:sldId id="651" r:id="rId48"/>
    <p:sldId id="655" r:id="rId49"/>
    <p:sldId id="645" r:id="rId50"/>
    <p:sldId id="658" r:id="rId51"/>
    <p:sldId id="659" r:id="rId52"/>
    <p:sldId id="661" r:id="rId53"/>
    <p:sldId id="662" r:id="rId54"/>
    <p:sldId id="494"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0"/>
            <p14:sldId id="303"/>
            <p14:sldId id="257"/>
            <p14:sldId id="558"/>
            <p14:sldId id="563"/>
            <p14:sldId id="564"/>
            <p14:sldId id="565"/>
            <p14:sldId id="566"/>
            <p14:sldId id="569"/>
            <p14:sldId id="570"/>
            <p14:sldId id="574"/>
            <p14:sldId id="578"/>
            <p14:sldId id="580"/>
            <p14:sldId id="581"/>
            <p14:sldId id="585"/>
            <p14:sldId id="589"/>
            <p14:sldId id="592"/>
            <p14:sldId id="593"/>
            <p14:sldId id="596"/>
            <p14:sldId id="598"/>
            <p14:sldId id="599"/>
            <p14:sldId id="603"/>
            <p14:sldId id="604"/>
            <p14:sldId id="545"/>
            <p14:sldId id="546"/>
            <p14:sldId id="534"/>
            <p14:sldId id="607"/>
            <p14:sldId id="609"/>
            <p14:sldId id="612"/>
            <p14:sldId id="615"/>
            <p14:sldId id="619"/>
            <p14:sldId id="624"/>
            <p14:sldId id="625"/>
            <p14:sldId id="627"/>
            <p14:sldId id="548"/>
            <p14:sldId id="629"/>
            <p14:sldId id="550"/>
            <p14:sldId id="631"/>
            <p14:sldId id="633"/>
            <p14:sldId id="553"/>
            <p14:sldId id="636"/>
            <p14:sldId id="637"/>
            <p14:sldId id="640"/>
            <p14:sldId id="651"/>
            <p14:sldId id="655"/>
            <p14:sldId id="645"/>
            <p14:sldId id="658"/>
            <p14:sldId id="659"/>
            <p14:sldId id="661"/>
            <p14:sldId id="662"/>
            <p14:sldId id="4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5BC7EF"/>
    <a:srgbClr val="48DBFB"/>
    <a:srgbClr val="6940CC"/>
    <a:srgbClr val="359CEF"/>
    <a:srgbClr val="8E5A6D"/>
    <a:srgbClr val="000000"/>
    <a:srgbClr val="669BBC"/>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99" autoAdjust="0"/>
    <p:restoredTop sz="93738" autoAdjust="0"/>
  </p:normalViewPr>
  <p:slideViewPr>
    <p:cSldViewPr snapToGrid="0">
      <p:cViewPr varScale="1">
        <p:scale>
          <a:sx n="115" d="100"/>
          <a:sy n="115" d="100"/>
        </p:scale>
        <p:origin x="8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6379362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3" name="Google Shape;153;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8496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3" name="Google Shape;153;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410114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23695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176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4611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2323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4011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0655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661217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36334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01666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427103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24061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24110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415626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437027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019541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8956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1764696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86058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53818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54527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807574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5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29_Title Slide"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7662234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0211490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42524934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592143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810293026"/>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5" r:id="rId12"/>
    <p:sldLayoutId id="2147483706" r:id="rId13"/>
    <p:sldLayoutId id="2147483707" r:id="rId14"/>
    <p:sldLayoutId id="2147483709" r:id="rId15"/>
    <p:sldLayoutId id="2147483710" r:id="rId16"/>
    <p:sldLayoutId id="2147483711" r:id="rId17"/>
    <p:sldLayoutId id="2147483712" r:id="rId18"/>
    <p:sldLayoutId id="2147483713" r:id="rId19"/>
    <p:sldLayoutId id="2147483714" r:id="rId20"/>
    <p:sldLayoutId id="2147483715" r:id="rId21"/>
    <p:sldLayoutId id="2147483660" r:id="rId22"/>
    <p:sldLayoutId id="2147483662" r:id="rId23"/>
    <p:sldLayoutId id="2147483664" r:id="rId24"/>
    <p:sldLayoutId id="2147483666" r:id="rId25"/>
    <p:sldLayoutId id="2147483667" r:id="rId26"/>
    <p:sldLayoutId id="2147483716" r:id="rId27"/>
    <p:sldLayoutId id="2147483717" r:id="rId28"/>
    <p:sldLayoutId id="2147483718" r:id="rId29"/>
    <p:sldLayoutId id="2147483719" r:id="rId30"/>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28.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2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2.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svg"/><Relationship Id="rId7" Type="http://schemas.openxmlformats.org/officeDocument/2006/relationships/image" Target="../media/image24.svg"/><Relationship Id="rId2" Type="http://schemas.openxmlformats.org/officeDocument/2006/relationships/image" Target="../media/image19.png"/><Relationship Id="rId1" Type="http://schemas.openxmlformats.org/officeDocument/2006/relationships/slideLayout" Target="../slideLayouts/slideLayout28.xml"/><Relationship Id="rId6" Type="http://schemas.openxmlformats.org/officeDocument/2006/relationships/image" Target="../media/image23.png"/><Relationship Id="rId5" Type="http://schemas.openxmlformats.org/officeDocument/2006/relationships/image" Target="../media/image22.svg"/><Relationship Id="rId4" Type="http://schemas.openxmlformats.org/officeDocument/2006/relationships/image" Target="../media/image21.png"/><Relationship Id="rId9" Type="http://schemas.openxmlformats.org/officeDocument/2006/relationships/image" Target="../media/image26.svg"/></Relationships>
</file>

<file path=ppt/slides/_rels/slide3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svg"/><Relationship Id="rId7" Type="http://schemas.openxmlformats.org/officeDocument/2006/relationships/image" Target="../media/image24.svg"/><Relationship Id="rId2" Type="http://schemas.openxmlformats.org/officeDocument/2006/relationships/image" Target="../media/image19.png"/><Relationship Id="rId1" Type="http://schemas.openxmlformats.org/officeDocument/2006/relationships/slideLayout" Target="../slideLayouts/slideLayout28.xml"/><Relationship Id="rId6" Type="http://schemas.openxmlformats.org/officeDocument/2006/relationships/image" Target="../media/image23.png"/><Relationship Id="rId5" Type="http://schemas.openxmlformats.org/officeDocument/2006/relationships/image" Target="../media/image22.svg"/><Relationship Id="rId4" Type="http://schemas.openxmlformats.org/officeDocument/2006/relationships/image" Target="../media/image21.png"/><Relationship Id="rId9" Type="http://schemas.openxmlformats.org/officeDocument/2006/relationships/image" Target="../media/image26.sv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4.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svg"/><Relationship Id="rId7" Type="http://schemas.openxmlformats.org/officeDocument/2006/relationships/image" Target="../media/image32.svg"/><Relationship Id="rId2" Type="http://schemas.openxmlformats.org/officeDocument/2006/relationships/image" Target="../media/image27.png"/><Relationship Id="rId1" Type="http://schemas.openxmlformats.org/officeDocument/2006/relationships/slideLayout" Target="../slideLayouts/slideLayout28.xml"/><Relationship Id="rId6" Type="http://schemas.openxmlformats.org/officeDocument/2006/relationships/image" Target="../media/image31.png"/><Relationship Id="rId11" Type="http://schemas.openxmlformats.org/officeDocument/2006/relationships/image" Target="../media/image36.svg"/><Relationship Id="rId5" Type="http://schemas.openxmlformats.org/officeDocument/2006/relationships/image" Target="../media/image30.sv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svg"/></Relationships>
</file>

<file path=ppt/slides/_rels/slide45.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svg"/><Relationship Id="rId7" Type="http://schemas.openxmlformats.org/officeDocument/2006/relationships/image" Target="../media/image32.svg"/><Relationship Id="rId2" Type="http://schemas.openxmlformats.org/officeDocument/2006/relationships/image" Target="../media/image27.png"/><Relationship Id="rId1" Type="http://schemas.openxmlformats.org/officeDocument/2006/relationships/slideLayout" Target="../slideLayouts/slideLayout28.xml"/><Relationship Id="rId6" Type="http://schemas.openxmlformats.org/officeDocument/2006/relationships/image" Target="../media/image31.png"/><Relationship Id="rId11" Type="http://schemas.openxmlformats.org/officeDocument/2006/relationships/image" Target="../media/image36.svg"/><Relationship Id="rId5" Type="http://schemas.openxmlformats.org/officeDocument/2006/relationships/image" Target="../media/image30.sv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svg"/></Relationships>
</file>

<file path=ppt/slides/_rels/slide46.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svg"/><Relationship Id="rId7" Type="http://schemas.openxmlformats.org/officeDocument/2006/relationships/image" Target="../media/image32.svg"/><Relationship Id="rId2" Type="http://schemas.openxmlformats.org/officeDocument/2006/relationships/image" Target="../media/image27.png"/><Relationship Id="rId1" Type="http://schemas.openxmlformats.org/officeDocument/2006/relationships/slideLayout" Target="../slideLayouts/slideLayout28.xml"/><Relationship Id="rId6" Type="http://schemas.openxmlformats.org/officeDocument/2006/relationships/image" Target="../media/image31.png"/><Relationship Id="rId11" Type="http://schemas.openxmlformats.org/officeDocument/2006/relationships/image" Target="../media/image36.svg"/><Relationship Id="rId5" Type="http://schemas.openxmlformats.org/officeDocument/2006/relationships/image" Target="../media/image30.sv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sv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5.xml"/><Relationship Id="rId5" Type="http://schemas.openxmlformats.org/officeDocument/2006/relationships/image" Target="../media/image40.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23213" y="51688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01414" y="4211625"/>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a:t>
            </a:r>
            <a:r>
              <a:rPr lang="ar-EG" sz="2400" b="1" dirty="0">
                <a:solidFill>
                  <a:schemeClr val="bg1"/>
                </a:solidFill>
                <a:latin typeface="Alexandria" pitchFamily="2" charset="-78"/>
                <a:cs typeface="Alexandria" pitchFamily="2" charset="-78"/>
              </a:rPr>
              <a:t>3</a:t>
            </a:r>
            <a:endParaRPr lang="en-US" sz="2400" b="1" dirty="0">
              <a:solidFill>
                <a:schemeClr val="bg1"/>
              </a:solidFill>
              <a:latin typeface="Alexandria" pitchFamily="2" charset="-78"/>
              <a:cs typeface="Alexandria" pitchFamily="2" charset="-78"/>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208520" y="3383491"/>
            <a:ext cx="1135247" cy="400110"/>
          </a:xfrm>
          <a:prstGeom prst="rect">
            <a:avLst/>
          </a:prstGeom>
          <a:noFill/>
        </p:spPr>
        <p:txBody>
          <a:bodyPr wrap="none" rtlCol="0">
            <a:spAutoFit/>
          </a:bodyPr>
          <a:lstStyle/>
          <a:p>
            <a:r>
              <a:rPr lang="en-US" sz="2000" dirty="0">
                <a:solidFill>
                  <a:srgbClr val="000000"/>
                </a:solidFill>
                <a:latin typeface="Alexandria" pitchFamily="2" charset="-78"/>
                <a:cs typeface="Alexandria" pitchFamily="2" charset="-78"/>
              </a:rPr>
              <a:t>ELD723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32501" y="2432247"/>
            <a:ext cx="3887289" cy="523220"/>
          </a:xfrm>
          <a:prstGeom prst="rect">
            <a:avLst/>
          </a:prstGeom>
        </p:spPr>
        <p:txBody>
          <a:bodyPr wrap="square">
            <a:spAutoFit/>
          </a:bodyPr>
          <a:lstStyle/>
          <a:p>
            <a:r>
              <a:rPr lang="ar-SA" sz="2800" dirty="0">
                <a:solidFill>
                  <a:srgbClr val="00B0F0"/>
                </a:solidFill>
                <a:latin typeface="Alexandria" pitchFamily="2" charset="-78"/>
                <a:ea typeface="Times New Roman" panose="02020603050405020304" pitchFamily="18" charset="0"/>
                <a:cs typeface="Alexandria"/>
              </a:rPr>
              <a:t>نظريات  القيادة التربوية </a:t>
            </a:r>
            <a:endParaRPr lang="ar-JO" sz="2800" dirty="0">
              <a:solidFill>
                <a:srgbClr val="00B0F0"/>
              </a:solidFill>
              <a:latin typeface="Alexandria" pitchFamily="2" charset="-78"/>
              <a:cs typeface="Alexandria"/>
            </a:endParaRP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281883" cy="1065483"/>
          </a:xfrm>
          <a:prstGeom prst="rect">
            <a:avLst/>
          </a:prstGeom>
        </p:spPr>
      </p:pic>
    </p:spTree>
    <p:extLst>
      <p:ext uri="{BB962C8B-B14F-4D97-AF65-F5344CB8AC3E}">
        <p14:creationId xmlns:p14="http://schemas.microsoft.com/office/powerpoint/2010/main" val="10442336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4" name="مربع نص 3"/>
          <p:cNvSpPr txBox="1"/>
          <p:nvPr/>
        </p:nvSpPr>
        <p:spPr>
          <a:xfrm>
            <a:off x="5983630" y="3429000"/>
            <a:ext cx="5929746" cy="830997"/>
          </a:xfrm>
          <a:prstGeom prst="rect">
            <a:avLst/>
          </a:prstGeom>
          <a:noFill/>
        </p:spPr>
        <p:txBody>
          <a:bodyPr wrap="square" rtlCol="1">
            <a:spAutoFit/>
          </a:bodyPr>
          <a:lstStyle/>
          <a:p>
            <a:pPr algn="ctr" rtl="1"/>
            <a:r>
              <a:rPr lang="ar-SA" sz="2400" b="1" dirty="0">
                <a:latin typeface="Alexandria" pitchFamily="2" charset="-78"/>
                <a:cs typeface="Alexandria" pitchFamily="2" charset="-78"/>
              </a:rPr>
              <a:t>النظريات الموقفية / الظرفية</a:t>
            </a:r>
            <a:endParaRPr lang="en-US" sz="2400" b="1" dirty="0">
              <a:latin typeface="Alexandria" pitchFamily="2" charset="-78"/>
              <a:cs typeface="Alexandria" pitchFamily="2" charset="-78"/>
            </a:endParaRPr>
          </a:p>
          <a:p>
            <a:pPr algn="ctr" rtl="1"/>
            <a:r>
              <a:rPr lang="ar-SA" sz="2400" b="1" dirty="0">
                <a:latin typeface="Alexandria" pitchFamily="2" charset="-78"/>
                <a:cs typeface="Alexandria" pitchFamily="2" charset="-78"/>
              </a:rPr>
              <a:t> </a:t>
            </a:r>
            <a:r>
              <a:rPr lang="en-US" sz="2400" b="1" dirty="0">
                <a:latin typeface="Alexandria" pitchFamily="2" charset="-78"/>
                <a:cs typeface="Alexandria" pitchFamily="2" charset="-78"/>
              </a:rPr>
              <a:t>Situational/Contingency Theories </a:t>
            </a:r>
          </a:p>
        </p:txBody>
      </p:sp>
      <p:pic>
        <p:nvPicPr>
          <p:cNvPr id="9" name="Graphic 21">
            <a:extLst>
              <a:ext uri="{FF2B5EF4-FFF2-40B4-BE49-F238E27FC236}">
                <a16:creationId xmlns:a16="http://schemas.microsoft.com/office/drawing/2014/main" id="{28370B02-E993-8302-AAF0-1C19FCB6A5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10" name="Google Shape;113;p2">
            <a:extLst>
              <a:ext uri="{FF2B5EF4-FFF2-40B4-BE49-F238E27FC236}">
                <a16:creationId xmlns:a16="http://schemas.microsoft.com/office/drawing/2014/main" id="{41D16760-4EE3-6F7C-137B-BAC25E29DC28}"/>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11" name="Google Shape;114;p2">
            <a:extLst>
              <a:ext uri="{FF2B5EF4-FFF2-40B4-BE49-F238E27FC236}">
                <a16:creationId xmlns:a16="http://schemas.microsoft.com/office/drawing/2014/main" id="{039E7491-A304-BD16-6DA0-697279516479}"/>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14" name="Google Shape;116;p2">
            <a:extLst>
              <a:ext uri="{FF2B5EF4-FFF2-40B4-BE49-F238E27FC236}">
                <a16:creationId xmlns:a16="http://schemas.microsoft.com/office/drawing/2014/main" id="{E634C932-947D-D732-5916-5CB298D9C918}"/>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218440" y="1365812"/>
            <a:ext cx="11755119" cy="4047025"/>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5010250" y="1819683"/>
            <a:ext cx="5929746" cy="3139281"/>
          </a:xfrm>
          <a:prstGeom prst="rect">
            <a:avLst/>
          </a:prstGeom>
          <a:noFill/>
          <a:ln>
            <a:noFill/>
          </a:ln>
        </p:spPr>
        <p:txBody>
          <a:bodyPr spcFirstLastPara="1" wrap="square" lIns="91425" tIns="45700" rIns="91425" bIns="45700" anchor="t" anchorCtr="0">
            <a:spAutoFit/>
          </a:bodyPr>
          <a:lstStyle/>
          <a:p>
            <a:pPr marL="0" marR="0" lvl="0" indent="0" algn="ctr" rtl="1">
              <a:spcBef>
                <a:spcPts val="0"/>
              </a:spcBef>
              <a:spcAft>
                <a:spcPts val="0"/>
              </a:spcAft>
              <a:buNone/>
            </a:pPr>
            <a:r>
              <a:rPr lang="ar-SA" sz="2000" b="1" dirty="0">
                <a:solidFill>
                  <a:srgbClr val="00AEEF"/>
                </a:solidFill>
                <a:latin typeface="Alexandria" pitchFamily="2" charset="-78"/>
                <a:ea typeface="Calibri"/>
                <a:cs typeface="Alexandria" pitchFamily="2" charset="-78"/>
                <a:sym typeface="Calibri"/>
              </a:rPr>
              <a:t>المحتويات</a:t>
            </a:r>
            <a:endParaRPr lang="en-US" sz="2000" b="1" dirty="0">
              <a:solidFill>
                <a:srgbClr val="00AEEF"/>
              </a:solidFill>
              <a:latin typeface="Alexandria" pitchFamily="2" charset="-78"/>
              <a:cs typeface="Alexandria" pitchFamily="2" charset="-78"/>
              <a:sym typeface="Calibri"/>
            </a:endParaRPr>
          </a:p>
          <a:p>
            <a:pPr marL="0" marR="0" lvl="0" indent="0" algn="ctr" rtl="1">
              <a:spcBef>
                <a:spcPts val="0"/>
              </a:spcBef>
              <a:spcAft>
                <a:spcPts val="0"/>
              </a:spcAft>
              <a:buNone/>
            </a:pPr>
            <a:endParaRPr sz="1600" dirty="0">
              <a:latin typeface="Alexandria" pitchFamily="2" charset="-78"/>
              <a:cs typeface="Alexandria" pitchFamily="2" charset="-78"/>
            </a:endParaRPr>
          </a:p>
          <a:p>
            <a:pPr marL="342900" marR="0" lvl="0" indent="-342900" algn="r" rtl="1">
              <a:lnSpc>
                <a:spcPct val="15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المقدمة</a:t>
            </a:r>
          </a:p>
          <a:p>
            <a:pPr marL="342900" marR="0" lvl="0" indent="-342900" algn="r" rtl="1">
              <a:lnSpc>
                <a:spcPct val="15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النظرية الموقفية وعناصرها</a:t>
            </a:r>
          </a:p>
          <a:p>
            <a:pPr marL="342900" marR="0" lvl="0" indent="-342900" algn="r" rtl="1">
              <a:lnSpc>
                <a:spcPct val="15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النظرية الظرفية لفيدلر</a:t>
            </a:r>
          </a:p>
          <a:p>
            <a:pPr marL="342900" marR="0" lvl="0" indent="-342900" algn="r" rtl="1">
              <a:lnSpc>
                <a:spcPct val="15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 ونظرية المسار- الهدف لهاوس وايفانز</a:t>
            </a:r>
          </a:p>
          <a:p>
            <a:pPr marL="342900" marR="0" lvl="0" indent="-342900" algn="r" rtl="1">
              <a:lnSpc>
                <a:spcPct val="15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 نظرية النضج الوظيفي للعاملين لهيرسي وبلانشارد </a:t>
            </a:r>
          </a:p>
          <a:p>
            <a:pPr marL="342900" marR="0" lvl="0" indent="-342900" algn="r" rtl="1">
              <a:lnSpc>
                <a:spcPct val="15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نظرية الابعاد الثلاثة لريدن. </a:t>
            </a:r>
          </a:p>
        </p:txBody>
      </p:sp>
      <p:grpSp>
        <p:nvGrpSpPr>
          <p:cNvPr id="12" name="Group 11">
            <a:extLst>
              <a:ext uri="{FF2B5EF4-FFF2-40B4-BE49-F238E27FC236}">
                <a16:creationId xmlns:a16="http://schemas.microsoft.com/office/drawing/2014/main" id="{377D6993-83C4-623C-6E71-41DC8350A6B3}"/>
              </a:ext>
            </a:extLst>
          </p:cNvPr>
          <p:cNvGrpSpPr/>
          <p:nvPr/>
        </p:nvGrpSpPr>
        <p:grpSpPr>
          <a:xfrm>
            <a:off x="726120" y="2102776"/>
            <a:ext cx="4229100" cy="3044599"/>
            <a:chOff x="726120" y="2102776"/>
            <a:chExt cx="4229100" cy="3044599"/>
          </a:xfrm>
        </p:grpSpPr>
        <p:pic>
          <p:nvPicPr>
            <p:cNvPr id="8" name="Graphic 7">
              <a:extLst>
                <a:ext uri="{FF2B5EF4-FFF2-40B4-BE49-F238E27FC236}">
                  <a16:creationId xmlns:a16="http://schemas.microsoft.com/office/drawing/2014/main" id="{5ACFFB61-8777-8604-EDD6-25D153E668F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6120" y="3210684"/>
              <a:ext cx="4229100" cy="1936691"/>
            </a:xfrm>
            <a:prstGeom prst="rect">
              <a:avLst/>
            </a:prstGeom>
          </p:spPr>
        </p:pic>
        <p:pic>
          <p:nvPicPr>
            <p:cNvPr id="10" name="Graphic 9">
              <a:extLst>
                <a:ext uri="{FF2B5EF4-FFF2-40B4-BE49-F238E27FC236}">
                  <a16:creationId xmlns:a16="http://schemas.microsoft.com/office/drawing/2014/main" id="{5A27ECBB-B299-6B0F-1510-07F36B81167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419226" y="2102776"/>
              <a:ext cx="2557462" cy="1346033"/>
            </a:xfrm>
            <a:prstGeom prst="rect">
              <a:avLst/>
            </a:prstGeom>
          </p:spPr>
        </p:pic>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379124"/>
            <a:ext cx="11934865" cy="4347086"/>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387350" y="2008984"/>
            <a:ext cx="11417299" cy="3005375"/>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أشارت النظريات القيادية السابقة الاثنتين وهما التقليدية والسلوكية إلى أن هناك نظرية واحدة تقدم نمطاً أو أسلوباً قيادياً واحداً يحدد فاعلية القيادة / ونظراً للثغرات الكثيرة، ومواطن الضعف العديدة التي اعترت النظريات القيادية السابقة،</a:t>
            </a:r>
            <a:endParaRPr lang="en-GB"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ونظراً لأن أياً من هذه النظريات لم تقدم تفسيراً شاملاً ومقنعاً لفاعلية القيادة، وخصوصاً أنها جميعها قد أهملت كثيراً من المتغيرات الموقفية التي يمكن أن تساعد أو تعيق فاعلية القائد وأداءه، فقد بدأ الباحثون وعلماء القيادة في البحث عن تطوير نماذج ونظريات قيادية جديدة، تأخذ في الاعتبار المتغيرات الموقفية لازدياد قناعاتهم بأن فاعلية القيادة هي نتاج تفاعل متغيرات متعددة،</a:t>
            </a:r>
            <a:endParaRPr lang="en-GB"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ومن هذه المتغيرات ما يتعلق بالقائد نفسه، ومنها ما يتعلق بالمرؤوسين الجماعة، ومنها ما يتعلق بالموقف والبيئة التنظيمية والبيئة الخارجية. ولكن هذه المتغيرات يتفاعل بعضها ببعض باستمرار، لتؤثر في اختيار النمط القيادي الفعال. </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Tree>
    <p:extLst>
      <p:ext uri="{BB962C8B-B14F-4D97-AF65-F5344CB8AC3E}">
        <p14:creationId xmlns:p14="http://schemas.microsoft.com/office/powerpoint/2010/main" val="522971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8" name="Google Shape;158;p6"/>
          <p:cNvSpPr/>
          <p:nvPr/>
        </p:nvSpPr>
        <p:spPr>
          <a:xfrm>
            <a:off x="-228600" y="932645"/>
            <a:ext cx="10658476" cy="756140"/>
          </a:xfrm>
          <a:prstGeom prst="roundRect">
            <a:avLst>
              <a:gd name="adj" fmla="val 10000"/>
            </a:avLst>
          </a:prstGeom>
          <a:solidFill>
            <a:srgbClr val="00AEEF"/>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a:spcBef>
                <a:spcPts val="0"/>
              </a:spcBef>
              <a:spcAft>
                <a:spcPts val="0"/>
              </a:spcAft>
              <a:buNone/>
            </a:pPr>
            <a:endParaRPr sz="2000">
              <a:latin typeface="Alexandria" pitchFamily="2" charset="-78"/>
              <a:cs typeface="Alexandria" pitchFamily="2" charset="-78"/>
            </a:endParaRPr>
          </a:p>
        </p:txBody>
      </p:sp>
      <p:sp>
        <p:nvSpPr>
          <p:cNvPr id="159" name="Google Shape;159;p6"/>
          <p:cNvSpPr txBox="1"/>
          <p:nvPr/>
        </p:nvSpPr>
        <p:spPr>
          <a:xfrm>
            <a:off x="-228600" y="1006701"/>
            <a:ext cx="10034338" cy="608025"/>
          </a:xfrm>
          <a:prstGeom prst="rect">
            <a:avLst/>
          </a:prstGeom>
          <a:noFill/>
          <a:ln>
            <a:noFill/>
          </a:ln>
        </p:spPr>
        <p:txBody>
          <a:bodyPr spcFirstLastPara="1" wrap="square" lIns="60950" tIns="40625" rIns="60950" bIns="40625" anchor="ctr" anchorCtr="0">
            <a:noAutofit/>
          </a:bodyPr>
          <a:lstStyle/>
          <a:p>
            <a:pPr marL="0" marR="0" lvl="0" indent="0" algn="ctr">
              <a:lnSpc>
                <a:spcPct val="90000"/>
              </a:lnSpc>
              <a:spcBef>
                <a:spcPts val="0"/>
              </a:spcBef>
              <a:spcAft>
                <a:spcPts val="0"/>
              </a:spcAft>
              <a:buClr>
                <a:schemeClr val="lt1"/>
              </a:buClr>
              <a:buSzPts val="3200"/>
              <a:buFont typeface="Calibri"/>
              <a:buNone/>
            </a:pPr>
            <a:r>
              <a:rPr lang="ar-SA" sz="2000" dirty="0">
                <a:solidFill>
                  <a:schemeClr val="lt1"/>
                </a:solidFill>
                <a:latin typeface="Alexandria" pitchFamily="2" charset="-78"/>
                <a:ea typeface="Calibri"/>
                <a:cs typeface="Alexandria" pitchFamily="2" charset="-78"/>
                <a:sym typeface="Calibri"/>
              </a:rPr>
              <a:t>يمكن الإشارة إلى أن المتغيرات الموقفية :</a:t>
            </a:r>
          </a:p>
        </p:txBody>
      </p:sp>
      <p:sp>
        <p:nvSpPr>
          <p:cNvPr id="160" name="Google Shape;160;p6"/>
          <p:cNvSpPr/>
          <p:nvPr/>
        </p:nvSpPr>
        <p:spPr>
          <a:xfrm>
            <a:off x="1021553" y="1688782"/>
            <a:ext cx="1021552" cy="567104"/>
          </a:xfrm>
          <a:custGeom>
            <a:avLst/>
            <a:gdLst/>
            <a:ahLst/>
            <a:cxnLst/>
            <a:rect l="l" t="t" r="r" b="b"/>
            <a:pathLst>
              <a:path w="120000" h="120000" extrusionOk="0">
                <a:moveTo>
                  <a:pt x="0" y="0"/>
                </a:moveTo>
                <a:lnTo>
                  <a:pt x="0" y="120000"/>
                </a:lnTo>
                <a:lnTo>
                  <a:pt x="120000" y="120000"/>
                </a:lnTo>
              </a:path>
            </a:pathLst>
          </a:custGeom>
          <a:noFill/>
          <a:ln w="12700" cap="flat" cmpd="sng">
            <a:solidFill>
              <a:srgbClr val="00AEEF"/>
            </a:solidFill>
            <a:prstDash val="solid"/>
            <a:miter lim="800000"/>
            <a:headEnd type="none" w="sm" len="sm"/>
            <a:tailEnd type="none" w="sm" len="sm"/>
          </a:ln>
        </p:spPr>
        <p:txBody>
          <a:bodyPr/>
          <a:lstStyle/>
          <a:p>
            <a:endParaRPr lang="en-GB" sz="2000">
              <a:latin typeface="Alexandria" pitchFamily="2" charset="-78"/>
              <a:cs typeface="Alexandria" pitchFamily="2" charset="-78"/>
            </a:endParaRPr>
          </a:p>
        </p:txBody>
      </p:sp>
      <p:sp>
        <p:nvSpPr>
          <p:cNvPr id="161" name="Google Shape;161;p6"/>
          <p:cNvSpPr/>
          <p:nvPr/>
        </p:nvSpPr>
        <p:spPr>
          <a:xfrm>
            <a:off x="2043105" y="1877817"/>
            <a:ext cx="8386772" cy="756138"/>
          </a:xfrm>
          <a:prstGeom prst="roundRect">
            <a:avLst>
              <a:gd name="adj" fmla="val 10000"/>
            </a:avLst>
          </a:prstGeom>
          <a:solidFill>
            <a:schemeClr val="lt1">
              <a:alpha val="89803"/>
            </a:schemeClr>
          </a:solidFill>
          <a:ln w="12700" cap="flat" cmpd="sng">
            <a:solidFill>
              <a:srgbClr val="00AEEF"/>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a:spcBef>
                <a:spcPts val="0"/>
              </a:spcBef>
              <a:spcAft>
                <a:spcPts val="0"/>
              </a:spcAft>
              <a:buNone/>
            </a:pPr>
            <a:endParaRPr sz="2000">
              <a:latin typeface="Alexandria" pitchFamily="2" charset="-78"/>
              <a:cs typeface="Alexandria" pitchFamily="2" charset="-78"/>
            </a:endParaRPr>
          </a:p>
        </p:txBody>
      </p:sp>
      <p:sp>
        <p:nvSpPr>
          <p:cNvPr id="162" name="Google Shape;162;p6"/>
          <p:cNvSpPr txBox="1"/>
          <p:nvPr/>
        </p:nvSpPr>
        <p:spPr>
          <a:xfrm>
            <a:off x="3273293" y="2016996"/>
            <a:ext cx="5926394" cy="430479"/>
          </a:xfrm>
          <a:prstGeom prst="rect">
            <a:avLst/>
          </a:prstGeom>
          <a:noFill/>
          <a:ln>
            <a:noFill/>
          </a:ln>
        </p:spPr>
        <p:txBody>
          <a:bodyPr spcFirstLastPara="1" wrap="square" lIns="60950" tIns="40625" rIns="60950" bIns="40625" anchor="ctr" anchorCtr="0">
            <a:noAutofit/>
          </a:bodyPr>
          <a:lstStyle/>
          <a:p>
            <a:pPr marL="0" marR="0" lvl="0" indent="0" algn="ctr">
              <a:lnSpc>
                <a:spcPct val="90000"/>
              </a:lnSpc>
              <a:spcBef>
                <a:spcPts val="0"/>
              </a:spcBef>
              <a:spcAft>
                <a:spcPts val="0"/>
              </a:spcAft>
              <a:buClr>
                <a:schemeClr val="dk1"/>
              </a:buClr>
              <a:buSzPts val="3200"/>
              <a:buFont typeface="Calibri"/>
              <a:buNone/>
            </a:pPr>
            <a:r>
              <a:rPr lang="ar-EG" sz="1600" dirty="0">
                <a:solidFill>
                  <a:schemeClr val="dk1"/>
                </a:solidFill>
                <a:latin typeface="Alexandria" pitchFamily="2" charset="-78"/>
                <a:ea typeface="Calibri"/>
                <a:cs typeface="Alexandria" pitchFamily="2" charset="-78"/>
                <a:sym typeface="Calibri"/>
              </a:rPr>
              <a:t>  </a:t>
            </a:r>
            <a:r>
              <a:rPr lang="ar-SA" sz="1600" dirty="0">
                <a:solidFill>
                  <a:schemeClr val="dk1"/>
                </a:solidFill>
                <a:latin typeface="Alexandria" pitchFamily="2" charset="-78"/>
                <a:ea typeface="Calibri"/>
                <a:cs typeface="Alexandria" pitchFamily="2" charset="-78"/>
                <a:sym typeface="Calibri"/>
              </a:rPr>
              <a:t>متغيرات ذات علاقة بالقائد </a:t>
            </a:r>
            <a:r>
              <a:rPr lang="en-US" sz="1600" dirty="0">
                <a:solidFill>
                  <a:schemeClr val="dk1"/>
                </a:solidFill>
                <a:latin typeface="Alexandria" pitchFamily="2" charset="-78"/>
                <a:ea typeface="Calibri"/>
                <a:cs typeface="Alexandria" pitchFamily="2" charset="-78"/>
                <a:sym typeface="Calibri"/>
              </a:rPr>
              <a:t>Leader Variables</a:t>
            </a:r>
          </a:p>
        </p:txBody>
      </p:sp>
      <p:sp>
        <p:nvSpPr>
          <p:cNvPr id="163" name="Google Shape;163;p6"/>
          <p:cNvSpPr/>
          <p:nvPr/>
        </p:nvSpPr>
        <p:spPr>
          <a:xfrm>
            <a:off x="1021553" y="1688782"/>
            <a:ext cx="1021552" cy="1512277"/>
          </a:xfrm>
          <a:custGeom>
            <a:avLst/>
            <a:gdLst/>
            <a:ahLst/>
            <a:cxnLst/>
            <a:rect l="l" t="t" r="r" b="b"/>
            <a:pathLst>
              <a:path w="120000" h="120000" extrusionOk="0">
                <a:moveTo>
                  <a:pt x="0" y="0"/>
                </a:moveTo>
                <a:lnTo>
                  <a:pt x="0" y="120000"/>
                </a:lnTo>
                <a:lnTo>
                  <a:pt x="120000" y="120000"/>
                </a:lnTo>
              </a:path>
            </a:pathLst>
          </a:custGeom>
          <a:noFill/>
          <a:ln w="12700" cap="flat" cmpd="sng">
            <a:solidFill>
              <a:srgbClr val="00AEEF"/>
            </a:solidFill>
            <a:prstDash val="solid"/>
            <a:miter lim="800000"/>
            <a:headEnd type="none" w="sm" len="sm"/>
            <a:tailEnd type="none" w="sm" len="sm"/>
          </a:ln>
        </p:spPr>
        <p:txBody>
          <a:bodyPr/>
          <a:lstStyle/>
          <a:p>
            <a:endParaRPr lang="en-GB" sz="2000">
              <a:latin typeface="Alexandria" pitchFamily="2" charset="-78"/>
              <a:cs typeface="Alexandria" pitchFamily="2" charset="-78"/>
            </a:endParaRPr>
          </a:p>
        </p:txBody>
      </p:sp>
      <p:sp>
        <p:nvSpPr>
          <p:cNvPr id="164" name="Google Shape;164;p6"/>
          <p:cNvSpPr/>
          <p:nvPr/>
        </p:nvSpPr>
        <p:spPr>
          <a:xfrm>
            <a:off x="2043104" y="2802129"/>
            <a:ext cx="8386772" cy="756138"/>
          </a:xfrm>
          <a:prstGeom prst="roundRect">
            <a:avLst>
              <a:gd name="adj" fmla="val 10000"/>
            </a:avLst>
          </a:prstGeom>
          <a:solidFill>
            <a:schemeClr val="lt1">
              <a:alpha val="89803"/>
            </a:schemeClr>
          </a:solidFill>
          <a:ln w="12700" cap="flat" cmpd="sng">
            <a:solidFill>
              <a:srgbClr val="00AEEF"/>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a:spcBef>
                <a:spcPts val="0"/>
              </a:spcBef>
              <a:spcAft>
                <a:spcPts val="0"/>
              </a:spcAft>
              <a:buNone/>
            </a:pPr>
            <a:endParaRPr sz="2000">
              <a:latin typeface="Alexandria" pitchFamily="2" charset="-78"/>
              <a:cs typeface="Alexandria" pitchFamily="2" charset="-78"/>
            </a:endParaRPr>
          </a:p>
        </p:txBody>
      </p:sp>
      <p:sp>
        <p:nvSpPr>
          <p:cNvPr id="165" name="Google Shape;165;p6"/>
          <p:cNvSpPr txBox="1"/>
          <p:nvPr/>
        </p:nvSpPr>
        <p:spPr>
          <a:xfrm>
            <a:off x="3163482" y="2986873"/>
            <a:ext cx="6146017" cy="430482"/>
          </a:xfrm>
          <a:prstGeom prst="rect">
            <a:avLst/>
          </a:prstGeom>
          <a:noFill/>
          <a:ln>
            <a:noFill/>
          </a:ln>
        </p:spPr>
        <p:txBody>
          <a:bodyPr spcFirstLastPara="1" wrap="square" lIns="60950" tIns="40625" rIns="60950" bIns="40625" anchor="ctr" anchorCtr="0">
            <a:noAutofit/>
          </a:bodyPr>
          <a:lstStyle/>
          <a:p>
            <a:pPr marL="0" marR="0" lvl="0" indent="0" algn="ctr">
              <a:lnSpc>
                <a:spcPct val="90000"/>
              </a:lnSpc>
              <a:spcBef>
                <a:spcPts val="0"/>
              </a:spcBef>
              <a:spcAft>
                <a:spcPts val="0"/>
              </a:spcAft>
              <a:buClr>
                <a:schemeClr val="dk1"/>
              </a:buClr>
              <a:buSzPts val="3200"/>
              <a:buFont typeface="Calibri"/>
              <a:buNone/>
            </a:pPr>
            <a:r>
              <a:rPr lang="ar-EG" sz="1600" dirty="0">
                <a:solidFill>
                  <a:schemeClr val="dk1"/>
                </a:solidFill>
                <a:latin typeface="Alexandria" pitchFamily="2" charset="-78"/>
                <a:ea typeface="Calibri"/>
                <a:cs typeface="Alexandria" pitchFamily="2" charset="-78"/>
                <a:sym typeface="Calibri"/>
              </a:rPr>
              <a:t> </a:t>
            </a:r>
            <a:r>
              <a:rPr lang="ar-SA" sz="1600" dirty="0">
                <a:solidFill>
                  <a:schemeClr val="dk1"/>
                </a:solidFill>
                <a:latin typeface="Alexandria" pitchFamily="2" charset="-78"/>
                <a:ea typeface="Calibri"/>
                <a:cs typeface="Alexandria" pitchFamily="2" charset="-78"/>
                <a:sym typeface="Calibri"/>
              </a:rPr>
              <a:t>متغيرات ذات علاقة بالمرؤوسين </a:t>
            </a:r>
            <a:r>
              <a:rPr lang="en-US" sz="1600" dirty="0">
                <a:solidFill>
                  <a:schemeClr val="dk1"/>
                </a:solidFill>
                <a:latin typeface="Alexandria" pitchFamily="2" charset="-78"/>
                <a:ea typeface="Calibri"/>
                <a:cs typeface="Alexandria" pitchFamily="2" charset="-78"/>
                <a:sym typeface="Calibri"/>
              </a:rPr>
              <a:t>Subordinates Variables</a:t>
            </a:r>
          </a:p>
        </p:txBody>
      </p:sp>
      <p:sp>
        <p:nvSpPr>
          <p:cNvPr id="166" name="Google Shape;166;p6"/>
          <p:cNvSpPr/>
          <p:nvPr/>
        </p:nvSpPr>
        <p:spPr>
          <a:xfrm>
            <a:off x="1021553" y="1688782"/>
            <a:ext cx="1021552" cy="2457450"/>
          </a:xfrm>
          <a:custGeom>
            <a:avLst/>
            <a:gdLst/>
            <a:ahLst/>
            <a:cxnLst/>
            <a:rect l="l" t="t" r="r" b="b"/>
            <a:pathLst>
              <a:path w="120000" h="120000" extrusionOk="0">
                <a:moveTo>
                  <a:pt x="0" y="0"/>
                </a:moveTo>
                <a:lnTo>
                  <a:pt x="0" y="120000"/>
                </a:lnTo>
                <a:lnTo>
                  <a:pt x="120000" y="120000"/>
                </a:lnTo>
              </a:path>
            </a:pathLst>
          </a:custGeom>
          <a:noFill/>
          <a:ln w="12700" cap="flat" cmpd="sng">
            <a:solidFill>
              <a:srgbClr val="00AEEF"/>
            </a:solidFill>
            <a:prstDash val="solid"/>
            <a:miter lim="800000"/>
            <a:headEnd type="none" w="sm" len="sm"/>
            <a:tailEnd type="none" w="sm" len="sm"/>
          </a:ln>
        </p:spPr>
        <p:txBody>
          <a:bodyPr/>
          <a:lstStyle/>
          <a:p>
            <a:endParaRPr lang="en-GB" sz="2000">
              <a:latin typeface="Alexandria" pitchFamily="2" charset="-78"/>
              <a:cs typeface="Alexandria" pitchFamily="2" charset="-78"/>
            </a:endParaRPr>
          </a:p>
        </p:txBody>
      </p:sp>
      <p:sp>
        <p:nvSpPr>
          <p:cNvPr id="167" name="Google Shape;167;p6"/>
          <p:cNvSpPr/>
          <p:nvPr/>
        </p:nvSpPr>
        <p:spPr>
          <a:xfrm>
            <a:off x="2043105" y="3726441"/>
            <a:ext cx="8386771" cy="756138"/>
          </a:xfrm>
          <a:prstGeom prst="roundRect">
            <a:avLst>
              <a:gd name="adj" fmla="val 10000"/>
            </a:avLst>
          </a:prstGeom>
          <a:solidFill>
            <a:schemeClr val="lt1">
              <a:alpha val="89803"/>
            </a:schemeClr>
          </a:solidFill>
          <a:ln w="12700" cap="flat" cmpd="sng">
            <a:solidFill>
              <a:srgbClr val="00AEEF"/>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a:spcBef>
                <a:spcPts val="0"/>
              </a:spcBef>
              <a:spcAft>
                <a:spcPts val="0"/>
              </a:spcAft>
              <a:buNone/>
            </a:pPr>
            <a:endParaRPr sz="2000">
              <a:latin typeface="Alexandria" pitchFamily="2" charset="-78"/>
              <a:cs typeface="Alexandria" pitchFamily="2" charset="-78"/>
            </a:endParaRPr>
          </a:p>
        </p:txBody>
      </p:sp>
      <p:sp>
        <p:nvSpPr>
          <p:cNvPr id="168" name="Google Shape;168;p6"/>
          <p:cNvSpPr txBox="1"/>
          <p:nvPr/>
        </p:nvSpPr>
        <p:spPr>
          <a:xfrm>
            <a:off x="3130144" y="3956753"/>
            <a:ext cx="6212692" cy="355923"/>
          </a:xfrm>
          <a:prstGeom prst="rect">
            <a:avLst/>
          </a:prstGeom>
          <a:noFill/>
          <a:ln>
            <a:noFill/>
          </a:ln>
        </p:spPr>
        <p:txBody>
          <a:bodyPr spcFirstLastPara="1" wrap="square" lIns="60950" tIns="40625" rIns="60950" bIns="40625" anchor="ctr" anchorCtr="0">
            <a:noAutofit/>
          </a:bodyPr>
          <a:lstStyle/>
          <a:p>
            <a:pPr marL="0" marR="0" lvl="0" indent="0" algn="ctr">
              <a:lnSpc>
                <a:spcPct val="90000"/>
              </a:lnSpc>
              <a:spcBef>
                <a:spcPts val="0"/>
              </a:spcBef>
              <a:spcAft>
                <a:spcPts val="0"/>
              </a:spcAft>
              <a:buClr>
                <a:schemeClr val="dk1"/>
              </a:buClr>
              <a:buSzPts val="3200"/>
              <a:buFont typeface="Calibri"/>
              <a:buNone/>
            </a:pPr>
            <a:r>
              <a:rPr lang="ar-EG" sz="1600" dirty="0">
                <a:solidFill>
                  <a:schemeClr val="dk1"/>
                </a:solidFill>
                <a:latin typeface="Alexandria" pitchFamily="2" charset="-78"/>
                <a:ea typeface="Calibri"/>
                <a:cs typeface="Alexandria" pitchFamily="2" charset="-78"/>
                <a:sym typeface="Calibri"/>
              </a:rPr>
              <a:t>  </a:t>
            </a:r>
            <a:r>
              <a:rPr lang="ar-SA" sz="1600" dirty="0">
                <a:solidFill>
                  <a:schemeClr val="dk1"/>
                </a:solidFill>
                <a:latin typeface="Alexandria" pitchFamily="2" charset="-78"/>
                <a:ea typeface="Calibri"/>
                <a:cs typeface="Alexandria" pitchFamily="2" charset="-78"/>
                <a:sym typeface="Calibri"/>
              </a:rPr>
              <a:t>متغيرات ذات علاقة بالمنظمة </a:t>
            </a:r>
            <a:r>
              <a:rPr lang="en-US" sz="1600" dirty="0">
                <a:solidFill>
                  <a:schemeClr val="dk1"/>
                </a:solidFill>
                <a:latin typeface="Alexandria" pitchFamily="2" charset="-78"/>
                <a:ea typeface="Calibri"/>
                <a:cs typeface="Alexandria" pitchFamily="2" charset="-78"/>
                <a:sym typeface="Calibri"/>
              </a:rPr>
              <a:t>Organization Variables</a:t>
            </a:r>
          </a:p>
        </p:txBody>
      </p:sp>
      <p:sp>
        <p:nvSpPr>
          <p:cNvPr id="169" name="Google Shape;169;p6"/>
          <p:cNvSpPr/>
          <p:nvPr/>
        </p:nvSpPr>
        <p:spPr>
          <a:xfrm>
            <a:off x="1021553" y="1688782"/>
            <a:ext cx="1021552" cy="3402624"/>
          </a:xfrm>
          <a:custGeom>
            <a:avLst/>
            <a:gdLst/>
            <a:ahLst/>
            <a:cxnLst/>
            <a:rect l="l" t="t" r="r" b="b"/>
            <a:pathLst>
              <a:path w="120000" h="120000" extrusionOk="0">
                <a:moveTo>
                  <a:pt x="0" y="0"/>
                </a:moveTo>
                <a:lnTo>
                  <a:pt x="0" y="120000"/>
                </a:lnTo>
                <a:lnTo>
                  <a:pt x="120000" y="120000"/>
                </a:lnTo>
              </a:path>
            </a:pathLst>
          </a:custGeom>
          <a:noFill/>
          <a:ln w="12700" cap="flat" cmpd="sng">
            <a:solidFill>
              <a:srgbClr val="00AEEF"/>
            </a:solidFill>
            <a:prstDash val="solid"/>
            <a:miter lim="800000"/>
            <a:headEnd type="none" w="sm" len="sm"/>
            <a:tailEnd type="none" w="sm" len="sm"/>
          </a:ln>
        </p:spPr>
        <p:txBody>
          <a:bodyPr/>
          <a:lstStyle/>
          <a:p>
            <a:endParaRPr lang="en-GB" sz="2000">
              <a:latin typeface="Alexandria" pitchFamily="2" charset="-78"/>
              <a:cs typeface="Alexandria" pitchFamily="2" charset="-78"/>
            </a:endParaRPr>
          </a:p>
        </p:txBody>
      </p:sp>
      <p:sp>
        <p:nvSpPr>
          <p:cNvPr id="170" name="Google Shape;170;p6"/>
          <p:cNvSpPr/>
          <p:nvPr/>
        </p:nvSpPr>
        <p:spPr>
          <a:xfrm>
            <a:off x="2043105" y="4650753"/>
            <a:ext cx="8386771" cy="756138"/>
          </a:xfrm>
          <a:prstGeom prst="roundRect">
            <a:avLst>
              <a:gd name="adj" fmla="val 10000"/>
            </a:avLst>
          </a:prstGeom>
          <a:solidFill>
            <a:schemeClr val="lt1">
              <a:alpha val="89803"/>
            </a:schemeClr>
          </a:solidFill>
          <a:ln w="12700" cap="flat" cmpd="sng">
            <a:solidFill>
              <a:srgbClr val="00AEEF"/>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a:spcBef>
                <a:spcPts val="0"/>
              </a:spcBef>
              <a:spcAft>
                <a:spcPts val="0"/>
              </a:spcAft>
              <a:buNone/>
            </a:pPr>
            <a:endParaRPr sz="2000">
              <a:latin typeface="Alexandria" pitchFamily="2" charset="-78"/>
              <a:cs typeface="Alexandria" pitchFamily="2" charset="-78"/>
            </a:endParaRPr>
          </a:p>
        </p:txBody>
      </p:sp>
      <p:sp>
        <p:nvSpPr>
          <p:cNvPr id="171" name="Google Shape;171;p6"/>
          <p:cNvSpPr txBox="1"/>
          <p:nvPr/>
        </p:nvSpPr>
        <p:spPr>
          <a:xfrm>
            <a:off x="2043104" y="4852074"/>
            <a:ext cx="8386772" cy="355922"/>
          </a:xfrm>
          <a:prstGeom prst="rect">
            <a:avLst/>
          </a:prstGeom>
          <a:noFill/>
          <a:ln>
            <a:noFill/>
          </a:ln>
        </p:spPr>
        <p:txBody>
          <a:bodyPr spcFirstLastPara="1" wrap="square" lIns="60950" tIns="40625" rIns="60950" bIns="40625" anchor="ctr" anchorCtr="0">
            <a:noAutofit/>
          </a:bodyPr>
          <a:lstStyle/>
          <a:p>
            <a:pPr marL="0" marR="0" lvl="0" indent="0" algn="ctr">
              <a:lnSpc>
                <a:spcPct val="90000"/>
              </a:lnSpc>
              <a:spcBef>
                <a:spcPts val="0"/>
              </a:spcBef>
              <a:spcAft>
                <a:spcPts val="0"/>
              </a:spcAft>
              <a:buClr>
                <a:schemeClr val="dk1"/>
              </a:buClr>
              <a:buSzPts val="3200"/>
              <a:buFont typeface="Calibri"/>
              <a:buNone/>
            </a:pPr>
            <a:r>
              <a:rPr lang="ar-EG" sz="1600" dirty="0">
                <a:solidFill>
                  <a:schemeClr val="dk1"/>
                </a:solidFill>
                <a:latin typeface="Alexandria" pitchFamily="2" charset="-78"/>
                <a:ea typeface="Calibri"/>
                <a:cs typeface="Alexandria" pitchFamily="2" charset="-78"/>
                <a:sym typeface="Calibri"/>
              </a:rPr>
              <a:t>  </a:t>
            </a:r>
            <a:r>
              <a:rPr lang="ar-SA" sz="1600" dirty="0">
                <a:solidFill>
                  <a:schemeClr val="dk1"/>
                </a:solidFill>
                <a:latin typeface="Alexandria" pitchFamily="2" charset="-78"/>
                <a:ea typeface="Calibri"/>
                <a:cs typeface="Alexandria" pitchFamily="2" charset="-78"/>
                <a:sym typeface="Calibri"/>
              </a:rPr>
              <a:t>متغيرات ذات علاقة بالعمل المهمة </a:t>
            </a:r>
            <a:r>
              <a:rPr lang="en-US" sz="1600" dirty="0">
                <a:solidFill>
                  <a:schemeClr val="dk1"/>
                </a:solidFill>
                <a:latin typeface="Alexandria" pitchFamily="2" charset="-78"/>
                <a:ea typeface="Calibri"/>
                <a:cs typeface="Alexandria" pitchFamily="2" charset="-78"/>
                <a:sym typeface="Calibri"/>
              </a:rPr>
              <a:t>Job/Task Variables</a:t>
            </a:r>
          </a:p>
        </p:txBody>
      </p:sp>
      <p:sp>
        <p:nvSpPr>
          <p:cNvPr id="2" name="Google Shape;169;p6">
            <a:extLst>
              <a:ext uri="{FF2B5EF4-FFF2-40B4-BE49-F238E27FC236}">
                <a16:creationId xmlns:a16="http://schemas.microsoft.com/office/drawing/2014/main" id="{6088EB8F-D153-CB3E-1422-211595381EAE}"/>
              </a:ext>
            </a:extLst>
          </p:cNvPr>
          <p:cNvSpPr/>
          <p:nvPr/>
        </p:nvSpPr>
        <p:spPr>
          <a:xfrm>
            <a:off x="1021553" y="2550512"/>
            <a:ext cx="1021552" cy="3402624"/>
          </a:xfrm>
          <a:custGeom>
            <a:avLst/>
            <a:gdLst/>
            <a:ahLst/>
            <a:cxnLst/>
            <a:rect l="l" t="t" r="r" b="b"/>
            <a:pathLst>
              <a:path w="120000" h="120000" extrusionOk="0">
                <a:moveTo>
                  <a:pt x="0" y="0"/>
                </a:moveTo>
                <a:lnTo>
                  <a:pt x="0" y="120000"/>
                </a:lnTo>
                <a:lnTo>
                  <a:pt x="120000" y="120000"/>
                </a:lnTo>
              </a:path>
            </a:pathLst>
          </a:custGeom>
          <a:noFill/>
          <a:ln w="12700" cap="flat" cmpd="sng">
            <a:solidFill>
              <a:srgbClr val="00AEEF"/>
            </a:solidFill>
            <a:prstDash val="solid"/>
            <a:miter lim="800000"/>
            <a:headEnd type="none" w="sm" len="sm"/>
            <a:tailEnd type="none" w="sm" len="sm"/>
          </a:ln>
        </p:spPr>
        <p:txBody>
          <a:bodyPr/>
          <a:lstStyle/>
          <a:p>
            <a:endParaRPr lang="en-GB" sz="2000">
              <a:latin typeface="Alexandria" pitchFamily="2" charset="-78"/>
              <a:cs typeface="Alexandria" pitchFamily="2" charset="-78"/>
            </a:endParaRPr>
          </a:p>
        </p:txBody>
      </p:sp>
      <p:sp>
        <p:nvSpPr>
          <p:cNvPr id="3" name="Google Shape;170;p6">
            <a:extLst>
              <a:ext uri="{FF2B5EF4-FFF2-40B4-BE49-F238E27FC236}">
                <a16:creationId xmlns:a16="http://schemas.microsoft.com/office/drawing/2014/main" id="{F15BF411-0351-B7F8-5EB9-68210838662E}"/>
              </a:ext>
            </a:extLst>
          </p:cNvPr>
          <p:cNvSpPr/>
          <p:nvPr/>
        </p:nvSpPr>
        <p:spPr>
          <a:xfrm>
            <a:off x="2043105" y="5575067"/>
            <a:ext cx="8386771" cy="756138"/>
          </a:xfrm>
          <a:prstGeom prst="roundRect">
            <a:avLst>
              <a:gd name="adj" fmla="val 10000"/>
            </a:avLst>
          </a:prstGeom>
          <a:solidFill>
            <a:schemeClr val="lt1">
              <a:alpha val="89803"/>
            </a:schemeClr>
          </a:solidFill>
          <a:ln w="12700" cap="flat" cmpd="sng">
            <a:solidFill>
              <a:srgbClr val="00AEEF"/>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a:spcBef>
                <a:spcPts val="0"/>
              </a:spcBef>
              <a:spcAft>
                <a:spcPts val="0"/>
              </a:spcAft>
              <a:buNone/>
            </a:pPr>
            <a:endParaRPr sz="2000">
              <a:latin typeface="Alexandria" pitchFamily="2" charset="-78"/>
              <a:cs typeface="Alexandria" pitchFamily="2" charset="-78"/>
            </a:endParaRPr>
          </a:p>
        </p:txBody>
      </p:sp>
      <p:sp>
        <p:nvSpPr>
          <p:cNvPr id="4" name="Google Shape;171;p6">
            <a:extLst>
              <a:ext uri="{FF2B5EF4-FFF2-40B4-BE49-F238E27FC236}">
                <a16:creationId xmlns:a16="http://schemas.microsoft.com/office/drawing/2014/main" id="{A1F4EC87-C8B6-E7FC-7997-7EFB8E7B5B89}"/>
              </a:ext>
            </a:extLst>
          </p:cNvPr>
          <p:cNvSpPr txBox="1"/>
          <p:nvPr/>
        </p:nvSpPr>
        <p:spPr>
          <a:xfrm>
            <a:off x="2043104" y="5747393"/>
            <a:ext cx="8386772" cy="383703"/>
          </a:xfrm>
          <a:prstGeom prst="rect">
            <a:avLst/>
          </a:prstGeom>
          <a:noFill/>
          <a:ln>
            <a:noFill/>
          </a:ln>
        </p:spPr>
        <p:txBody>
          <a:bodyPr spcFirstLastPara="1" wrap="square" lIns="60950" tIns="40625" rIns="60950" bIns="40625" anchor="ctr" anchorCtr="0">
            <a:noAutofit/>
          </a:bodyPr>
          <a:lstStyle/>
          <a:p>
            <a:pPr marL="0" marR="0" lvl="0" indent="0" algn="ctr">
              <a:lnSpc>
                <a:spcPct val="90000"/>
              </a:lnSpc>
              <a:spcBef>
                <a:spcPts val="0"/>
              </a:spcBef>
              <a:spcAft>
                <a:spcPts val="0"/>
              </a:spcAft>
              <a:buClr>
                <a:schemeClr val="dk1"/>
              </a:buClr>
              <a:buSzPts val="3200"/>
              <a:buFont typeface="Calibri"/>
              <a:buNone/>
            </a:pPr>
            <a:r>
              <a:rPr lang="ar-EG" sz="1600" dirty="0">
                <a:solidFill>
                  <a:schemeClr val="dk1"/>
                </a:solidFill>
                <a:latin typeface="Alexandria" pitchFamily="2" charset="-78"/>
                <a:ea typeface="Calibri"/>
                <a:cs typeface="Alexandria" pitchFamily="2" charset="-78"/>
                <a:sym typeface="Calibri"/>
              </a:rPr>
              <a:t>  متغيرات ذات علاقة بالبيئة </a:t>
            </a:r>
            <a:r>
              <a:rPr lang="en-US" sz="1600" dirty="0">
                <a:solidFill>
                  <a:schemeClr val="dk1"/>
                </a:solidFill>
                <a:latin typeface="Alexandria" pitchFamily="2" charset="-78"/>
                <a:ea typeface="Calibri"/>
                <a:cs typeface="Alexandria" pitchFamily="2" charset="-78"/>
                <a:sym typeface="Calibri"/>
              </a:rPr>
              <a:t>Environment </a:t>
            </a:r>
          </a:p>
        </p:txBody>
      </p:sp>
    </p:spTree>
    <p:extLst>
      <p:ext uri="{BB962C8B-B14F-4D97-AF65-F5344CB8AC3E}">
        <p14:creationId xmlns:p14="http://schemas.microsoft.com/office/powerpoint/2010/main" val="24771670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243E38C1-9E0D-46CF-D6D3-F39C02FF73A5}"/>
              </a:ext>
            </a:extLst>
          </p:cNvPr>
          <p:cNvSpPr/>
          <p:nvPr/>
        </p:nvSpPr>
        <p:spPr>
          <a:xfrm>
            <a:off x="456892"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9C283200-5E85-466F-7BAD-5268F05906DF}"/>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TextBox 8">
            <a:extLst>
              <a:ext uri="{FF2B5EF4-FFF2-40B4-BE49-F238E27FC236}">
                <a16:creationId xmlns:a16="http://schemas.microsoft.com/office/drawing/2014/main" id="{D5E59A9F-9C4C-D4DA-8A9E-10BC4BE152FE}"/>
              </a:ext>
            </a:extLst>
          </p:cNvPr>
          <p:cNvSpPr txBox="1"/>
          <p:nvPr/>
        </p:nvSpPr>
        <p:spPr>
          <a:xfrm>
            <a:off x="4847267" y="295202"/>
            <a:ext cx="2497467"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المتغيرات الموقفية </a:t>
            </a:r>
          </a:p>
        </p:txBody>
      </p:sp>
      <p:sp>
        <p:nvSpPr>
          <p:cNvPr id="10" name="TextBox 9">
            <a:extLst>
              <a:ext uri="{FF2B5EF4-FFF2-40B4-BE49-F238E27FC236}">
                <a16:creationId xmlns:a16="http://schemas.microsoft.com/office/drawing/2014/main" id="{01FDA6E2-6A47-053E-AF57-2D0DCD0C7172}"/>
              </a:ext>
            </a:extLst>
          </p:cNvPr>
          <p:cNvSpPr txBox="1"/>
          <p:nvPr/>
        </p:nvSpPr>
        <p:spPr>
          <a:xfrm>
            <a:off x="1028700" y="1816979"/>
            <a:ext cx="10706408" cy="3744038"/>
          </a:xfrm>
          <a:prstGeom prst="rect">
            <a:avLst/>
          </a:prstGeom>
          <a:noFill/>
        </p:spPr>
        <p:txBody>
          <a:bodyPr wrap="square" rtlCol="0">
            <a:spAutoFit/>
          </a:bodyPr>
          <a:lstStyle/>
          <a:p>
            <a:pPr algn="just" rtl="1">
              <a:lnSpc>
                <a:spcPct val="150000"/>
              </a:lnSpc>
            </a:pPr>
            <a:r>
              <a:rPr lang="ar-SA" sz="1600" b="1" dirty="0">
                <a:solidFill>
                  <a:srgbClr val="5BC7EF"/>
                </a:solidFill>
                <a:latin typeface="Alexandria" pitchFamily="2" charset="-78"/>
                <a:cs typeface="Alexandria" pitchFamily="2" charset="-78"/>
              </a:rPr>
              <a:t>متغيرات ذات علاقة بالقائد </a:t>
            </a:r>
            <a:r>
              <a:rPr lang="en-US" sz="1600" b="1" dirty="0">
                <a:solidFill>
                  <a:srgbClr val="5BC7EF"/>
                </a:solidFill>
                <a:latin typeface="Alexandria" pitchFamily="2" charset="-78"/>
                <a:cs typeface="Alexandria" pitchFamily="2" charset="-78"/>
              </a:rPr>
              <a:t>Leader Variables</a:t>
            </a:r>
            <a:r>
              <a:rPr lang="ar-SA" sz="1600" b="1" dirty="0">
                <a:solidFill>
                  <a:srgbClr val="5BC7EF"/>
                </a:solidFill>
                <a:latin typeface="Alexandria" pitchFamily="2" charset="-78"/>
                <a:cs typeface="Alexandria" pitchFamily="2" charset="-78"/>
              </a:rPr>
              <a:t> : </a:t>
            </a:r>
            <a:r>
              <a:rPr lang="ar-SA" sz="1600" dirty="0">
                <a:latin typeface="Alexandria" pitchFamily="2" charset="-78"/>
                <a:cs typeface="Alexandria" pitchFamily="2" charset="-78"/>
              </a:rPr>
              <a:t>يختلف القادة في فلسفاتهم، وأهدافهم وقدراتهم وطموحاتهم وقيمهم وميولهم، واتجاهاتهم، ومستويات ثقتهم بالمرؤوسين، وإيمانهم بمشاركة هؤلاء المرؤوسين في عملية صنع القرار واتخاذه. إن هذه المتغيرات، وربما غيرها، تؤثر في اختيار القائد لنمط قيادي معين. </a:t>
            </a:r>
            <a:endParaRPr lang="en-GB" sz="1600" dirty="0">
              <a:latin typeface="Alexandria" pitchFamily="2" charset="-78"/>
              <a:cs typeface="Alexandria" pitchFamily="2" charset="-78"/>
            </a:endParaRPr>
          </a:p>
          <a:p>
            <a:pPr algn="just" rtl="1">
              <a:lnSpc>
                <a:spcPct val="150000"/>
              </a:lnSpc>
            </a:pPr>
            <a:endParaRPr lang="en-US" sz="1600" b="1" dirty="0">
              <a:solidFill>
                <a:srgbClr val="5BC7EF"/>
              </a:solidFill>
              <a:latin typeface="Alexandria" pitchFamily="2" charset="-78"/>
              <a:cs typeface="Alexandria" pitchFamily="2" charset="-78"/>
            </a:endParaRPr>
          </a:p>
          <a:p>
            <a:pPr algn="just" rtl="1">
              <a:lnSpc>
                <a:spcPct val="150000"/>
              </a:lnSpc>
            </a:pPr>
            <a:r>
              <a:rPr lang="ar-SA" sz="1600" b="1" dirty="0">
                <a:solidFill>
                  <a:srgbClr val="5BC7EF"/>
                </a:solidFill>
                <a:latin typeface="Alexandria" pitchFamily="2" charset="-78"/>
                <a:cs typeface="Alexandria" pitchFamily="2" charset="-78"/>
              </a:rPr>
              <a:t>متغيرات ذات علاقة بالمرؤوسين </a:t>
            </a:r>
            <a:r>
              <a:rPr lang="en-US" sz="1600" b="1" dirty="0">
                <a:solidFill>
                  <a:srgbClr val="5BC7EF"/>
                </a:solidFill>
                <a:latin typeface="Alexandria" pitchFamily="2" charset="-78"/>
                <a:cs typeface="Alexandria" pitchFamily="2" charset="-78"/>
              </a:rPr>
              <a:t>Subordinates Variables</a:t>
            </a:r>
            <a:r>
              <a:rPr lang="ar-SA" sz="1600" b="1" dirty="0">
                <a:solidFill>
                  <a:srgbClr val="5BC7EF"/>
                </a:solidFill>
                <a:latin typeface="Alexandria" pitchFamily="2" charset="-78"/>
                <a:cs typeface="Alexandria" pitchFamily="2" charset="-78"/>
              </a:rPr>
              <a:t> : </a:t>
            </a:r>
            <a:r>
              <a:rPr lang="ar-SA" sz="1600" dirty="0">
                <a:latin typeface="Alexandria" pitchFamily="2" charset="-78"/>
                <a:cs typeface="Alexandria" pitchFamily="2" charset="-78"/>
              </a:rPr>
              <a:t>وعلى الجانب البشري المكمل للقادة، فإن الجماعة التي يعمل معها القائد المرؤوسين تختلف عن غيرها من الجماعات في حجمها، والمستوى الثقافي لأفرادها ومستوى وعيهم، ومدى تعاونهم وتماسكهم، وانسجامهم بعضهم ببعض. كما يختلفون أيضا في قدراتهم وخبراتهم وقيمهم، وميلهم للاستقلالية والاستعداد لتحمل المسؤولية، ومدى تفهمهم والتزامهم بأهداف المنظمة، وما إلى ذلك. وغني عن القول أن هذه المتغيرات تحتم على القائد اختيار نمط قيادي بعينه، ليتلاءم مع خصائص  الجماعة، ومع مدى تقبلها لنمط قيادي معين.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796882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243E38C1-9E0D-46CF-D6D3-F39C02FF73A5}"/>
              </a:ext>
            </a:extLst>
          </p:cNvPr>
          <p:cNvSpPr/>
          <p:nvPr/>
        </p:nvSpPr>
        <p:spPr>
          <a:xfrm>
            <a:off x="456892"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9C283200-5E85-466F-7BAD-5268F05906DF}"/>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TextBox 8">
            <a:extLst>
              <a:ext uri="{FF2B5EF4-FFF2-40B4-BE49-F238E27FC236}">
                <a16:creationId xmlns:a16="http://schemas.microsoft.com/office/drawing/2014/main" id="{D5E59A9F-9C4C-D4DA-8A9E-10BC4BE152FE}"/>
              </a:ext>
            </a:extLst>
          </p:cNvPr>
          <p:cNvSpPr txBox="1"/>
          <p:nvPr/>
        </p:nvSpPr>
        <p:spPr>
          <a:xfrm>
            <a:off x="4847267" y="295202"/>
            <a:ext cx="2497467"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المتغيرات الموقفية </a:t>
            </a:r>
          </a:p>
        </p:txBody>
      </p:sp>
      <p:sp>
        <p:nvSpPr>
          <p:cNvPr id="10" name="TextBox 9">
            <a:extLst>
              <a:ext uri="{FF2B5EF4-FFF2-40B4-BE49-F238E27FC236}">
                <a16:creationId xmlns:a16="http://schemas.microsoft.com/office/drawing/2014/main" id="{01FDA6E2-6A47-053E-AF57-2D0DCD0C7172}"/>
              </a:ext>
            </a:extLst>
          </p:cNvPr>
          <p:cNvSpPr txBox="1"/>
          <p:nvPr/>
        </p:nvSpPr>
        <p:spPr>
          <a:xfrm>
            <a:off x="901053" y="2014937"/>
            <a:ext cx="11012631" cy="3374706"/>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 </a:t>
            </a:r>
            <a:r>
              <a:rPr lang="ar-SA" sz="1600" b="1" dirty="0">
                <a:solidFill>
                  <a:srgbClr val="5BC7EF"/>
                </a:solidFill>
                <a:latin typeface="Alexandria" pitchFamily="2" charset="-78"/>
                <a:cs typeface="Alexandria" pitchFamily="2" charset="-78"/>
              </a:rPr>
              <a:t>متغيرات ذات علاقة بالمنظمة </a:t>
            </a:r>
            <a:r>
              <a:rPr lang="en-US" sz="1600" b="1" dirty="0">
                <a:solidFill>
                  <a:srgbClr val="5BC7EF"/>
                </a:solidFill>
                <a:latin typeface="Alexandria" pitchFamily="2" charset="-78"/>
                <a:cs typeface="Alexandria" pitchFamily="2" charset="-78"/>
              </a:rPr>
              <a:t>Organization Variables</a:t>
            </a:r>
            <a:r>
              <a:rPr lang="ar-EG" sz="1600" b="1" dirty="0">
                <a:solidFill>
                  <a:srgbClr val="5BC7EF"/>
                </a:solidFill>
                <a:latin typeface="Alexandria" pitchFamily="2" charset="-78"/>
                <a:cs typeface="Alexandria" pitchFamily="2" charset="-78"/>
              </a:rPr>
              <a:t> : </a:t>
            </a:r>
            <a:r>
              <a:rPr lang="ar-SA" sz="1600" dirty="0">
                <a:latin typeface="Alexandria" pitchFamily="2" charset="-78"/>
                <a:cs typeface="Alexandria" pitchFamily="2" charset="-78"/>
              </a:rPr>
              <a:t>تختلف المنظمات في أهدافها، وسياساتها، وحجمها، وعدد منسوبيها وثقافتها التنظيمية، ومناخها التنظيمي، وهيكلها التنظيمي، والتوزيع الجغرافي لوحداتها، وما الى ذلك ومعلوم ان مثل هذه المتغيرات تفرض نفسها لاختيار النمط القيادي الملائم. </a:t>
            </a:r>
          </a:p>
          <a:p>
            <a:pPr algn="just" rtl="1">
              <a:lnSpc>
                <a:spcPct val="150000"/>
              </a:lnSpc>
            </a:pPr>
            <a:endParaRPr lang="ar-SA" sz="1600" dirty="0">
              <a:latin typeface="Alexandria" pitchFamily="2" charset="-78"/>
              <a:cs typeface="Alexandria" pitchFamily="2" charset="-78"/>
            </a:endParaRPr>
          </a:p>
          <a:p>
            <a:pPr algn="just" rtl="1">
              <a:lnSpc>
                <a:spcPct val="150000"/>
              </a:lnSpc>
            </a:pPr>
            <a:r>
              <a:rPr lang="ar-SA" sz="1600" b="1" dirty="0">
                <a:solidFill>
                  <a:srgbClr val="5BC7EF"/>
                </a:solidFill>
                <a:latin typeface="Alexandria" pitchFamily="2" charset="-78"/>
                <a:cs typeface="Alexandria" pitchFamily="2" charset="-78"/>
              </a:rPr>
              <a:t>متغيرات ذات علاقة بالعمل المهمة </a:t>
            </a:r>
            <a:r>
              <a:rPr lang="en-US" sz="1600" b="1" dirty="0">
                <a:solidFill>
                  <a:srgbClr val="5BC7EF"/>
                </a:solidFill>
                <a:latin typeface="Alexandria" pitchFamily="2" charset="-78"/>
                <a:cs typeface="Alexandria" pitchFamily="2" charset="-78"/>
              </a:rPr>
              <a:t>Job/Task Variables</a:t>
            </a:r>
            <a:r>
              <a:rPr lang="ar-EG" sz="1600" b="1" dirty="0">
                <a:solidFill>
                  <a:srgbClr val="5BC7EF"/>
                </a:solidFill>
                <a:latin typeface="Alexandria" pitchFamily="2" charset="-78"/>
                <a:cs typeface="Alexandria" pitchFamily="2" charset="-78"/>
              </a:rPr>
              <a:t> :</a:t>
            </a:r>
            <a:r>
              <a:rPr lang="en-US" sz="1600" b="1" dirty="0">
                <a:solidFill>
                  <a:srgbClr val="5BC7EF"/>
                </a:solidFill>
                <a:latin typeface="Alexandria" pitchFamily="2" charset="-78"/>
                <a:cs typeface="Alexandria" pitchFamily="2" charset="-78"/>
              </a:rPr>
              <a:t> </a:t>
            </a:r>
            <a:r>
              <a:rPr lang="ar-SA" sz="1600" dirty="0">
                <a:latin typeface="Alexandria" pitchFamily="2" charset="-78"/>
                <a:cs typeface="Alexandria" pitchFamily="2" charset="-78"/>
              </a:rPr>
              <a:t>وتشمل هذه العوامل كل من وصف العمل ومستوى المهارات والقدرات التي يتطلبها، ومدى وضوح المهام والأساليب والإجراءات وصعوبة العمل وتعقده، ومدى نمطية العمل وروتينيتة، بالاضافة الى عامل الوقت الذي يحين فيه مباشرة انجاز العمل وفترته الزمنية ان عوامل كهذه تفرض على القائد بلا ادنى شك اختيار الأسلوب القيادي المناسب. </a:t>
            </a:r>
          </a:p>
          <a:p>
            <a:pPr algn="just" rtl="1">
              <a:lnSpc>
                <a:spcPct val="150000"/>
              </a:lnSpc>
            </a:pPr>
            <a:endParaRPr lang="ar-SA" sz="1600" dirty="0">
              <a:latin typeface="Alexandria" pitchFamily="2" charset="-78"/>
              <a:cs typeface="Alexandria" pitchFamily="2" charset="-78"/>
            </a:endParaRPr>
          </a:p>
        </p:txBody>
      </p:sp>
    </p:spTree>
    <p:extLst>
      <p:ext uri="{BB962C8B-B14F-4D97-AF65-F5344CB8AC3E}">
        <p14:creationId xmlns:p14="http://schemas.microsoft.com/office/powerpoint/2010/main" val="14181783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243E38C1-9E0D-46CF-D6D3-F39C02FF73A5}"/>
              </a:ext>
            </a:extLst>
          </p:cNvPr>
          <p:cNvSpPr/>
          <p:nvPr/>
        </p:nvSpPr>
        <p:spPr>
          <a:xfrm>
            <a:off x="456892" y="1997751"/>
            <a:ext cx="4128422" cy="338249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9C283200-5E85-466F-7BAD-5268F05906DF}"/>
              </a:ext>
            </a:extLst>
          </p:cNvPr>
          <p:cNvSpPr/>
          <p:nvPr/>
        </p:nvSpPr>
        <p:spPr>
          <a:xfrm>
            <a:off x="901053" y="2200904"/>
            <a:ext cx="11155680" cy="30027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TextBox 8">
            <a:extLst>
              <a:ext uri="{FF2B5EF4-FFF2-40B4-BE49-F238E27FC236}">
                <a16:creationId xmlns:a16="http://schemas.microsoft.com/office/drawing/2014/main" id="{D5E59A9F-9C4C-D4DA-8A9E-10BC4BE152FE}"/>
              </a:ext>
            </a:extLst>
          </p:cNvPr>
          <p:cNvSpPr txBox="1"/>
          <p:nvPr/>
        </p:nvSpPr>
        <p:spPr>
          <a:xfrm>
            <a:off x="4847267" y="295202"/>
            <a:ext cx="2497467"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المتغيرات الموقفية </a:t>
            </a:r>
          </a:p>
        </p:txBody>
      </p:sp>
      <p:sp>
        <p:nvSpPr>
          <p:cNvPr id="10" name="TextBox 9">
            <a:extLst>
              <a:ext uri="{FF2B5EF4-FFF2-40B4-BE49-F238E27FC236}">
                <a16:creationId xmlns:a16="http://schemas.microsoft.com/office/drawing/2014/main" id="{01FDA6E2-6A47-053E-AF57-2D0DCD0C7172}"/>
              </a:ext>
            </a:extLst>
          </p:cNvPr>
          <p:cNvSpPr txBox="1"/>
          <p:nvPr/>
        </p:nvSpPr>
        <p:spPr>
          <a:xfrm>
            <a:off x="901053" y="2881055"/>
            <a:ext cx="11012631" cy="1897379"/>
          </a:xfrm>
          <a:prstGeom prst="rect">
            <a:avLst/>
          </a:prstGeom>
          <a:noFill/>
        </p:spPr>
        <p:txBody>
          <a:bodyPr wrap="square" rtlCol="0">
            <a:spAutoFit/>
          </a:bodyPr>
          <a:lstStyle/>
          <a:p>
            <a:pPr algn="just" rtl="1">
              <a:lnSpc>
                <a:spcPct val="150000"/>
              </a:lnSpc>
            </a:pPr>
            <a:r>
              <a:rPr lang="ar-SA" sz="1600" b="1" dirty="0">
                <a:solidFill>
                  <a:srgbClr val="5BC7EF"/>
                </a:solidFill>
                <a:latin typeface="Alexandria" pitchFamily="2" charset="-78"/>
                <a:cs typeface="Alexandria" pitchFamily="2" charset="-78"/>
              </a:rPr>
              <a:t>متغيرات ذات علاقة بالبيئة</a:t>
            </a:r>
            <a:r>
              <a:rPr lang="ar-EG" sz="1600" b="1" dirty="0">
                <a:solidFill>
                  <a:srgbClr val="5BC7EF"/>
                </a:solidFill>
                <a:latin typeface="Alexandria" pitchFamily="2" charset="-78"/>
                <a:cs typeface="Alexandria" pitchFamily="2" charset="-78"/>
              </a:rPr>
              <a:t> </a:t>
            </a:r>
            <a:r>
              <a:rPr lang="en-US" sz="1600" b="1" dirty="0">
                <a:solidFill>
                  <a:srgbClr val="5BC7EF"/>
                </a:solidFill>
                <a:latin typeface="Alexandria" pitchFamily="2" charset="-78"/>
                <a:cs typeface="Alexandria" pitchFamily="2" charset="-78"/>
              </a:rPr>
              <a:t>Environment Variables</a:t>
            </a:r>
            <a:r>
              <a:rPr lang="ar-EG" sz="1600" b="1" dirty="0">
                <a:solidFill>
                  <a:srgbClr val="5BC7EF"/>
                </a:solidFill>
                <a:latin typeface="Alexandria" pitchFamily="2" charset="-78"/>
                <a:cs typeface="Alexandria" pitchFamily="2" charset="-78"/>
              </a:rPr>
              <a:t> :</a:t>
            </a:r>
            <a:r>
              <a:rPr lang="en-US" sz="1600" b="1" dirty="0">
                <a:solidFill>
                  <a:srgbClr val="5BC7EF"/>
                </a:solidFill>
                <a:latin typeface="Alexandria" pitchFamily="2" charset="-78"/>
                <a:cs typeface="Alexandria" pitchFamily="2" charset="-78"/>
              </a:rPr>
              <a:t> </a:t>
            </a:r>
            <a:r>
              <a:rPr lang="ar-EG" sz="1600" dirty="0">
                <a:latin typeface="Alexandria" pitchFamily="2" charset="-78"/>
                <a:cs typeface="Alexandria" pitchFamily="2" charset="-78"/>
              </a:rPr>
              <a:t>ا</a:t>
            </a:r>
            <a:r>
              <a:rPr lang="ar-SA" sz="1600" dirty="0">
                <a:latin typeface="Alexandria" pitchFamily="2" charset="-78"/>
                <a:cs typeface="Alexandria" pitchFamily="2" charset="-78"/>
              </a:rPr>
              <a:t>ختلف المنظمات من حيث بيئاتها الخارجية. ولا شك ان المتغيرات السياسية والاقتصادية والاجتماعية والثقافية السائدة في المجتمع، تلزم القائد باختيار نمط قيادي ما دون غيره.</a:t>
            </a:r>
          </a:p>
          <a:p>
            <a:pPr algn="just" rtl="1">
              <a:lnSpc>
                <a:spcPct val="150000"/>
              </a:lnSpc>
            </a:pPr>
            <a:endParaRPr lang="ar-SA" sz="1600" dirty="0">
              <a:latin typeface="Alexandria" pitchFamily="2" charset="-78"/>
              <a:cs typeface="Alexandria" pitchFamily="2" charset="-78"/>
            </a:endParaRPr>
          </a:p>
          <a:p>
            <a:pPr algn="ctr" rtl="1">
              <a:lnSpc>
                <a:spcPct val="150000"/>
              </a:lnSpc>
            </a:pPr>
            <a:r>
              <a:rPr lang="ar-SA" sz="1600" dirty="0">
                <a:latin typeface="Alexandria" pitchFamily="2" charset="-78"/>
                <a:cs typeface="Alexandria" pitchFamily="2" charset="-78"/>
              </a:rPr>
              <a:t>على أن هذه المتغيرات الخمس بتفصيلاتها وتفرعاتها المتعددة يتفاعل بعضها ببعض، لتكون النتيجة سلوكا قياديا معينا يلجأ اليه القائد من اجل تحقيق اهداف منظمته بالشكل الذي يعتقد انه الانفع والاجدى. </a:t>
            </a:r>
          </a:p>
        </p:txBody>
      </p:sp>
    </p:spTree>
    <p:extLst>
      <p:ext uri="{BB962C8B-B14F-4D97-AF65-F5344CB8AC3E}">
        <p14:creationId xmlns:p14="http://schemas.microsoft.com/office/powerpoint/2010/main" val="36617342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C16F2284-8515-F197-F041-65D2A9B474B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396261" y="2190750"/>
            <a:ext cx="3665595" cy="3295650"/>
          </a:xfrm>
          <a:prstGeom prst="rect">
            <a:avLst/>
          </a:prstGeom>
        </p:spPr>
      </p:pic>
      <p:grpSp>
        <p:nvGrpSpPr>
          <p:cNvPr id="29" name="Group 28">
            <a:extLst>
              <a:ext uri="{FF2B5EF4-FFF2-40B4-BE49-F238E27FC236}">
                <a16:creationId xmlns:a16="http://schemas.microsoft.com/office/drawing/2014/main" id="{38C90A9D-670C-D26B-56BE-A847457165AC}"/>
              </a:ext>
            </a:extLst>
          </p:cNvPr>
          <p:cNvGrpSpPr/>
          <p:nvPr/>
        </p:nvGrpSpPr>
        <p:grpSpPr>
          <a:xfrm>
            <a:off x="4900613" y="3057355"/>
            <a:ext cx="6948487" cy="874881"/>
            <a:chOff x="4900613" y="3057355"/>
            <a:chExt cx="6948487" cy="874881"/>
          </a:xfrm>
        </p:grpSpPr>
        <p:sp>
          <p:nvSpPr>
            <p:cNvPr id="17" name="Rectangle: Rounded Corners 16">
              <a:extLst>
                <a:ext uri="{FF2B5EF4-FFF2-40B4-BE49-F238E27FC236}">
                  <a16:creationId xmlns:a16="http://schemas.microsoft.com/office/drawing/2014/main" id="{6ECD8E9E-77A9-4B25-40FB-7DC1919D604E}"/>
                </a:ext>
              </a:extLst>
            </p:cNvPr>
            <p:cNvSpPr/>
            <p:nvPr/>
          </p:nvSpPr>
          <p:spPr>
            <a:xfrm>
              <a:off x="5716004" y="3057355"/>
              <a:ext cx="6133096" cy="874881"/>
            </a:xfrm>
            <a:prstGeom prst="roundRect">
              <a:avLst>
                <a:gd name="adj" fmla="val 50000"/>
              </a:avLst>
            </a:prstGeom>
            <a:solidFill>
              <a:srgbClr val="359C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Graphic 13">
              <a:extLst>
                <a:ext uri="{FF2B5EF4-FFF2-40B4-BE49-F238E27FC236}">
                  <a16:creationId xmlns:a16="http://schemas.microsoft.com/office/drawing/2014/main" id="{61E9C626-7165-C0B9-2054-448A9D5A4C7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900613" y="3118019"/>
              <a:ext cx="1630783" cy="766762"/>
            </a:xfrm>
            <a:prstGeom prst="rect">
              <a:avLst/>
            </a:prstGeom>
          </p:spPr>
        </p:pic>
      </p:grpSp>
      <p:grpSp>
        <p:nvGrpSpPr>
          <p:cNvPr id="28" name="Group 27">
            <a:extLst>
              <a:ext uri="{FF2B5EF4-FFF2-40B4-BE49-F238E27FC236}">
                <a16:creationId xmlns:a16="http://schemas.microsoft.com/office/drawing/2014/main" id="{3FE669B9-FF0D-EED0-49AA-5601845D41B9}"/>
              </a:ext>
            </a:extLst>
          </p:cNvPr>
          <p:cNvGrpSpPr/>
          <p:nvPr/>
        </p:nvGrpSpPr>
        <p:grpSpPr>
          <a:xfrm>
            <a:off x="4900613" y="1825223"/>
            <a:ext cx="6948487" cy="1311276"/>
            <a:chOff x="4900613" y="1825223"/>
            <a:chExt cx="6948487" cy="1311276"/>
          </a:xfrm>
        </p:grpSpPr>
        <p:sp>
          <p:nvSpPr>
            <p:cNvPr id="22" name="Rectangle: Rounded Corners 21">
              <a:extLst>
                <a:ext uri="{FF2B5EF4-FFF2-40B4-BE49-F238E27FC236}">
                  <a16:creationId xmlns:a16="http://schemas.microsoft.com/office/drawing/2014/main" id="{966E75F2-1740-BB7B-09C3-D568AE02D2C0}"/>
                </a:ext>
              </a:extLst>
            </p:cNvPr>
            <p:cNvSpPr/>
            <p:nvPr/>
          </p:nvSpPr>
          <p:spPr>
            <a:xfrm>
              <a:off x="5716004" y="1825223"/>
              <a:ext cx="6133096" cy="874881"/>
            </a:xfrm>
            <a:prstGeom prst="roundRect">
              <a:avLst>
                <a:gd name="adj" fmla="val 50000"/>
              </a:avLst>
            </a:prstGeom>
            <a:solidFill>
              <a:srgbClr val="48DBF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18">
              <a:extLst>
                <a:ext uri="{FF2B5EF4-FFF2-40B4-BE49-F238E27FC236}">
                  <a16:creationId xmlns:a16="http://schemas.microsoft.com/office/drawing/2014/main" id="{6FF9B608-6C08-9CA5-73C3-4E69F0562C8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900613" y="1892490"/>
              <a:ext cx="1630783" cy="1244009"/>
            </a:xfrm>
            <a:prstGeom prst="rect">
              <a:avLst/>
            </a:prstGeom>
          </p:spPr>
        </p:pic>
      </p:grpSp>
      <p:grpSp>
        <p:nvGrpSpPr>
          <p:cNvPr id="30" name="Group 29">
            <a:extLst>
              <a:ext uri="{FF2B5EF4-FFF2-40B4-BE49-F238E27FC236}">
                <a16:creationId xmlns:a16="http://schemas.microsoft.com/office/drawing/2014/main" id="{6F312EDB-6550-40C5-57A3-0DAED1B0527F}"/>
              </a:ext>
            </a:extLst>
          </p:cNvPr>
          <p:cNvGrpSpPr/>
          <p:nvPr/>
        </p:nvGrpSpPr>
        <p:grpSpPr>
          <a:xfrm>
            <a:off x="4900613" y="3838575"/>
            <a:ext cx="6948487" cy="1302934"/>
            <a:chOff x="4900613" y="3838575"/>
            <a:chExt cx="6948487" cy="1302934"/>
          </a:xfrm>
        </p:grpSpPr>
        <p:sp>
          <p:nvSpPr>
            <p:cNvPr id="24" name="Rectangle: Rounded Corners 23">
              <a:extLst>
                <a:ext uri="{FF2B5EF4-FFF2-40B4-BE49-F238E27FC236}">
                  <a16:creationId xmlns:a16="http://schemas.microsoft.com/office/drawing/2014/main" id="{75AFE95B-48C3-5D1A-D4DB-F9173488F538}"/>
                </a:ext>
              </a:extLst>
            </p:cNvPr>
            <p:cNvSpPr/>
            <p:nvPr/>
          </p:nvSpPr>
          <p:spPr>
            <a:xfrm>
              <a:off x="5716004" y="4266628"/>
              <a:ext cx="6133096" cy="874881"/>
            </a:xfrm>
            <a:prstGeom prst="roundRect">
              <a:avLst>
                <a:gd name="adj" fmla="val 50000"/>
              </a:avLst>
            </a:prstGeom>
            <a:solidFill>
              <a:srgbClr val="6940C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3" name="Graphic 22">
              <a:extLst>
                <a:ext uri="{FF2B5EF4-FFF2-40B4-BE49-F238E27FC236}">
                  <a16:creationId xmlns:a16="http://schemas.microsoft.com/office/drawing/2014/main" id="{EBE3AA08-3C3B-3897-9644-10F2D12EE51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flipV="1">
              <a:off x="4900613" y="3838575"/>
              <a:ext cx="1630783" cy="1244009"/>
            </a:xfrm>
            <a:prstGeom prst="rect">
              <a:avLst/>
            </a:prstGeom>
          </p:spPr>
        </p:pic>
      </p:grpSp>
      <p:sp>
        <p:nvSpPr>
          <p:cNvPr id="27" name="TextBox 26">
            <a:extLst>
              <a:ext uri="{FF2B5EF4-FFF2-40B4-BE49-F238E27FC236}">
                <a16:creationId xmlns:a16="http://schemas.microsoft.com/office/drawing/2014/main" id="{6F07F8F7-FF79-C641-ACE8-6CB8F2F67F29}"/>
              </a:ext>
            </a:extLst>
          </p:cNvPr>
          <p:cNvSpPr txBox="1"/>
          <p:nvPr/>
        </p:nvSpPr>
        <p:spPr>
          <a:xfrm>
            <a:off x="2657031" y="2592585"/>
            <a:ext cx="1386840" cy="1672830"/>
          </a:xfrm>
          <a:prstGeom prst="rect">
            <a:avLst/>
          </a:prstGeom>
          <a:noFill/>
        </p:spPr>
        <p:txBody>
          <a:bodyPr wrap="square">
            <a:spAutoFit/>
          </a:bodyPr>
          <a:lstStyle/>
          <a:p>
            <a:pPr lvl="0" algn="ctr">
              <a:lnSpc>
                <a:spcPct val="200000"/>
              </a:lnSpc>
            </a:pPr>
            <a:r>
              <a:rPr lang="ar-SA" sz="1800" b="1" dirty="0">
                <a:solidFill>
                  <a:schemeClr val="tx1"/>
                </a:solidFill>
                <a:latin typeface="Alexandria" pitchFamily="2" charset="-78"/>
                <a:cs typeface="Alexandria" pitchFamily="2" charset="-78"/>
              </a:rPr>
              <a:t>عناصر النظرية الموقفية</a:t>
            </a:r>
            <a:endParaRPr lang="en-US" sz="1800" dirty="0">
              <a:solidFill>
                <a:schemeClr val="tx1"/>
              </a:solidFill>
              <a:latin typeface="Alexandria" pitchFamily="2" charset="-78"/>
              <a:cs typeface="Alexandria" pitchFamily="2" charset="-78"/>
            </a:endParaRPr>
          </a:p>
        </p:txBody>
      </p:sp>
      <p:sp>
        <p:nvSpPr>
          <p:cNvPr id="32" name="TextBox 31">
            <a:extLst>
              <a:ext uri="{FF2B5EF4-FFF2-40B4-BE49-F238E27FC236}">
                <a16:creationId xmlns:a16="http://schemas.microsoft.com/office/drawing/2014/main" id="{10702D26-D2FF-5262-80BB-E814228E922A}"/>
              </a:ext>
            </a:extLst>
          </p:cNvPr>
          <p:cNvSpPr txBox="1"/>
          <p:nvPr/>
        </p:nvSpPr>
        <p:spPr>
          <a:xfrm>
            <a:off x="6531396" y="2025198"/>
            <a:ext cx="5226264" cy="379015"/>
          </a:xfrm>
          <a:prstGeom prst="rect">
            <a:avLst/>
          </a:prstGeom>
          <a:noFill/>
        </p:spPr>
        <p:txBody>
          <a:bodyPr wrap="square">
            <a:spAutoFit/>
          </a:bodyPr>
          <a:lstStyle/>
          <a:p>
            <a:pPr lvl="0" algn="r" rtl="1">
              <a:lnSpc>
                <a:spcPct val="150000"/>
              </a:lnSpc>
            </a:pPr>
            <a:r>
              <a:rPr lang="ar-SA" sz="1400" dirty="0">
                <a:latin typeface="Alexandria" pitchFamily="2" charset="-78"/>
                <a:cs typeface="Alexandria" pitchFamily="2" charset="-78"/>
              </a:rPr>
              <a:t>القائد من حيث شخصيته وقدراته،</a:t>
            </a:r>
            <a:r>
              <a:rPr lang="en-US" sz="1400" dirty="0">
                <a:latin typeface="Alexandria" pitchFamily="2" charset="-78"/>
                <a:cs typeface="Alexandria" pitchFamily="2" charset="-78"/>
              </a:rPr>
              <a:t> </a:t>
            </a:r>
            <a:r>
              <a:rPr lang="ar-SA" sz="1400" dirty="0">
                <a:latin typeface="Alexandria" pitchFamily="2" charset="-78"/>
                <a:cs typeface="Alexandria" pitchFamily="2" charset="-78"/>
              </a:rPr>
              <a:t>واتجاهاته، وقيمه، وحاجاته. </a:t>
            </a:r>
            <a:endParaRPr lang="en-US" sz="1400" dirty="0">
              <a:latin typeface="Alexandria" pitchFamily="2" charset="-78"/>
              <a:cs typeface="Alexandria" pitchFamily="2" charset="-78"/>
            </a:endParaRPr>
          </a:p>
        </p:txBody>
      </p:sp>
      <p:sp>
        <p:nvSpPr>
          <p:cNvPr id="33" name="TextBox 32">
            <a:extLst>
              <a:ext uri="{FF2B5EF4-FFF2-40B4-BE49-F238E27FC236}">
                <a16:creationId xmlns:a16="http://schemas.microsoft.com/office/drawing/2014/main" id="{186A526F-8B9C-7180-3241-B02E2930EEE5}"/>
              </a:ext>
            </a:extLst>
          </p:cNvPr>
          <p:cNvSpPr txBox="1"/>
          <p:nvPr/>
        </p:nvSpPr>
        <p:spPr>
          <a:xfrm>
            <a:off x="6411770" y="3111924"/>
            <a:ext cx="5345890" cy="702180"/>
          </a:xfrm>
          <a:prstGeom prst="rect">
            <a:avLst/>
          </a:prstGeom>
          <a:noFill/>
        </p:spPr>
        <p:txBody>
          <a:bodyPr wrap="square">
            <a:spAutoFit/>
          </a:bodyPr>
          <a:lstStyle/>
          <a:p>
            <a:pPr lvl="0" algn="r" rtl="1">
              <a:lnSpc>
                <a:spcPct val="150000"/>
              </a:lnSpc>
            </a:pPr>
            <a:r>
              <a:rPr lang="ar-SA" sz="1400" dirty="0">
                <a:solidFill>
                  <a:srgbClr val="2D3956"/>
                </a:solidFill>
                <a:latin typeface="Alexandria" pitchFamily="2" charset="-78"/>
                <a:cs typeface="Alexandria" pitchFamily="2" charset="-78"/>
              </a:rPr>
              <a:t>المرؤوسين</a:t>
            </a:r>
            <a:r>
              <a:rPr lang="ar-SA" sz="1400" dirty="0">
                <a:solidFill>
                  <a:schemeClr val="bg1"/>
                </a:solidFill>
                <a:latin typeface="Alexandria" pitchFamily="2" charset="-78"/>
                <a:cs typeface="Alexandria" pitchFamily="2" charset="-78"/>
              </a:rPr>
              <a:t> من حيث شخصياتهم وقدراتهم، واتجاهاتهم، وقيمهم، وحاجاتهم. </a:t>
            </a:r>
          </a:p>
        </p:txBody>
      </p:sp>
      <p:sp>
        <p:nvSpPr>
          <p:cNvPr id="34" name="TextBox 33">
            <a:extLst>
              <a:ext uri="{FF2B5EF4-FFF2-40B4-BE49-F238E27FC236}">
                <a16:creationId xmlns:a16="http://schemas.microsoft.com/office/drawing/2014/main" id="{0EF6BC7A-7540-67BC-FA32-EC87E2E157C8}"/>
              </a:ext>
            </a:extLst>
          </p:cNvPr>
          <p:cNvSpPr txBox="1"/>
          <p:nvPr/>
        </p:nvSpPr>
        <p:spPr>
          <a:xfrm>
            <a:off x="6177678" y="4302696"/>
            <a:ext cx="5579982" cy="702180"/>
          </a:xfrm>
          <a:prstGeom prst="rect">
            <a:avLst/>
          </a:prstGeom>
          <a:noFill/>
        </p:spPr>
        <p:txBody>
          <a:bodyPr wrap="square">
            <a:spAutoFit/>
          </a:bodyPr>
          <a:lstStyle/>
          <a:p>
            <a:pPr lvl="0" algn="r" rtl="1">
              <a:lnSpc>
                <a:spcPct val="150000"/>
              </a:lnSpc>
            </a:pPr>
            <a:r>
              <a:rPr lang="ar-SA" sz="1400" dirty="0">
                <a:solidFill>
                  <a:schemeClr val="bg1"/>
                </a:solidFill>
                <a:latin typeface="Alexandria" pitchFamily="2" charset="-78"/>
                <a:cs typeface="Alexandria" pitchFamily="2" charset="-78"/>
              </a:rPr>
              <a:t>الموقف من حيث سياسة المنظمة، وخصائص الجماعة،</a:t>
            </a:r>
            <a:r>
              <a:rPr lang="en-US" sz="1400" dirty="0">
                <a:solidFill>
                  <a:schemeClr val="bg1"/>
                </a:solidFill>
                <a:latin typeface="Alexandria" pitchFamily="2" charset="-78"/>
                <a:cs typeface="Alexandria" pitchFamily="2" charset="-78"/>
              </a:rPr>
              <a:t> </a:t>
            </a:r>
            <a:r>
              <a:rPr lang="ar-SA" sz="1400" dirty="0">
                <a:solidFill>
                  <a:schemeClr val="bg1"/>
                </a:solidFill>
                <a:latin typeface="Alexandria" pitchFamily="2" charset="-78"/>
                <a:cs typeface="Alexandria" pitchFamily="2" charset="-78"/>
              </a:rPr>
              <a:t>وخصائص المتغير العمل المهمة، والظروف الخارجية التي تؤثر فيها. </a:t>
            </a:r>
          </a:p>
        </p:txBody>
      </p:sp>
    </p:spTree>
    <p:extLst>
      <p:ext uri="{BB962C8B-B14F-4D97-AF65-F5344CB8AC3E}">
        <p14:creationId xmlns:p14="http://schemas.microsoft.com/office/powerpoint/2010/main" val="7409700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9FA99DA-BBE6-7E45-6D75-A2849E85BE8D}"/>
              </a:ext>
            </a:extLst>
          </p:cNvPr>
          <p:cNvSpPr/>
          <p:nvPr/>
        </p:nvSpPr>
        <p:spPr>
          <a:xfrm>
            <a:off x="456892"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797A29B-13F2-ADF5-062D-F23AE3ECC5F0}"/>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083F8E2-699C-9C01-0329-7C9299434C08}"/>
              </a:ext>
            </a:extLst>
          </p:cNvPr>
          <p:cNvSpPr txBox="1"/>
          <p:nvPr/>
        </p:nvSpPr>
        <p:spPr>
          <a:xfrm>
            <a:off x="1396006" y="2201699"/>
            <a:ext cx="10165774" cy="2974597"/>
          </a:xfrm>
          <a:prstGeom prst="rect">
            <a:avLst/>
          </a:prstGeom>
          <a:noFill/>
        </p:spPr>
        <p:txBody>
          <a:bodyPr wrap="square" rtlCol="0">
            <a:spAutoFit/>
          </a:bodyPr>
          <a:lstStyle/>
          <a:p>
            <a:pPr algn="just" rtl="1">
              <a:lnSpc>
                <a:spcPct val="200000"/>
              </a:lnSpc>
            </a:pPr>
            <a:r>
              <a:rPr lang="ar-SA" sz="1600" dirty="0">
                <a:latin typeface="Alexandria" pitchFamily="2" charset="-78"/>
                <a:cs typeface="Alexandria" pitchFamily="2" charset="-78"/>
              </a:rPr>
              <a:t> وتأسيساً على ما سبق فإن هذه </a:t>
            </a:r>
            <a:r>
              <a:rPr lang="ar-SA" sz="1600" b="1" dirty="0">
                <a:solidFill>
                  <a:srgbClr val="5BC7EF"/>
                </a:solidFill>
                <a:latin typeface="Alexandria" pitchFamily="2" charset="-78"/>
                <a:cs typeface="Alexandria" pitchFamily="2" charset="-78"/>
              </a:rPr>
              <a:t>الثلاثية القيادية </a:t>
            </a:r>
            <a:r>
              <a:rPr lang="en-US" sz="1600" b="1" dirty="0">
                <a:solidFill>
                  <a:srgbClr val="5BC7EF"/>
                </a:solidFill>
                <a:latin typeface="Alexandria" pitchFamily="2" charset="-78"/>
                <a:cs typeface="Alexandria" pitchFamily="2" charset="-78"/>
              </a:rPr>
              <a:t>Leadership Triangle</a:t>
            </a:r>
            <a:r>
              <a:rPr lang="ar-SA" sz="1600" b="1" dirty="0">
                <a:solidFill>
                  <a:srgbClr val="5BC7EF"/>
                </a:solidFill>
                <a:latin typeface="Alexandria" pitchFamily="2" charset="-78"/>
                <a:cs typeface="Alexandria" pitchFamily="2" charset="-78"/>
              </a:rPr>
              <a:t> </a:t>
            </a:r>
            <a:r>
              <a:rPr lang="ar-SA" sz="1600" dirty="0">
                <a:latin typeface="Alexandria" pitchFamily="2" charset="-78"/>
                <a:cs typeface="Alexandria" pitchFamily="2" charset="-78"/>
              </a:rPr>
              <a:t>مجتمعة ومتفاعلة، هي التي تحدد فاعلية القيادة، وإن القائد الذي يكون مؤثراً وفاعلاً في موقف معين لا يعني بالضرورة انه سيكون مؤثرا وفاعلا في موقف آخر. </a:t>
            </a:r>
            <a:endParaRPr lang="en-US" sz="1600" dirty="0">
              <a:latin typeface="Alexandria" pitchFamily="2" charset="-78"/>
              <a:cs typeface="Alexandria" pitchFamily="2" charset="-78"/>
            </a:endParaRPr>
          </a:p>
          <a:p>
            <a:pPr algn="just" rtl="1">
              <a:lnSpc>
                <a:spcPct val="200000"/>
              </a:lnSpc>
            </a:pPr>
            <a:endParaRPr lang="en-US" sz="1600" dirty="0">
              <a:latin typeface="Alexandria" pitchFamily="2" charset="-78"/>
              <a:cs typeface="Alexandria" pitchFamily="2" charset="-78"/>
            </a:endParaRPr>
          </a:p>
          <a:p>
            <a:pPr algn="ctr" rtl="1">
              <a:lnSpc>
                <a:spcPct val="200000"/>
              </a:lnSpc>
            </a:pPr>
            <a:r>
              <a:rPr lang="ar-SA" sz="1600" dirty="0">
                <a:latin typeface="Alexandria" pitchFamily="2" charset="-78"/>
                <a:cs typeface="Alexandria" pitchFamily="2" charset="-78"/>
              </a:rPr>
              <a:t>وإن القائد الذي يستطيع قيادة جماعة معينة بفاعلية، قد يفشل في قيادة جماعة أخرى لها خصائص وأهداف مختلفة.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4695524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16BE022-3E36-8F0B-C040-690597BFA9C2}"/>
              </a:ext>
            </a:extLst>
          </p:cNvPr>
          <p:cNvSpPr/>
          <p:nvPr/>
        </p:nvSpPr>
        <p:spPr>
          <a:xfrm>
            <a:off x="304492" y="1212844"/>
            <a:ext cx="4128422" cy="528701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D02703D-26B7-EFA5-108D-2C85AFBD1530}"/>
              </a:ext>
            </a:extLst>
          </p:cNvPr>
          <p:cNvSpPr/>
          <p:nvPr/>
        </p:nvSpPr>
        <p:spPr>
          <a:xfrm>
            <a:off x="406400" y="1509606"/>
            <a:ext cx="11658599" cy="469348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06401" y="1664718"/>
            <a:ext cx="11598582" cy="4482702"/>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وتؤكد النظريات الموقفية أهمية العنصر الأول القائد الذي يتعين عليه القيام بدراسة العوامل الموقفية الثلاثة وتشخيصها بدقة، وذلك على النحو التالي: </a:t>
            </a:r>
            <a:endParaRPr lang="ar-JO"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b="1" dirty="0">
                <a:solidFill>
                  <a:srgbClr val="5BC7EF"/>
                </a:solidFill>
                <a:latin typeface="Alexandria" pitchFamily="2" charset="-78"/>
                <a:cs typeface="Alexandria" pitchFamily="2" charset="-78"/>
              </a:rPr>
              <a:t>القائد </a:t>
            </a:r>
            <a:r>
              <a:rPr lang="en-US" sz="1600" b="1" dirty="0">
                <a:solidFill>
                  <a:srgbClr val="5BC7EF"/>
                </a:solidFill>
                <a:latin typeface="Alexandria" pitchFamily="2" charset="-78"/>
                <a:cs typeface="Alexandria" pitchFamily="2" charset="-78"/>
              </a:rPr>
              <a:t>Leader</a:t>
            </a:r>
            <a:r>
              <a:rPr lang="ar-SA" sz="1600" b="1" dirty="0">
                <a:solidFill>
                  <a:srgbClr val="5BC7EF"/>
                </a:solidFill>
                <a:latin typeface="Alexandria" pitchFamily="2" charset="-78"/>
                <a:cs typeface="Alexandria" pitchFamily="2" charset="-78"/>
              </a:rPr>
              <a:t>:  </a:t>
            </a:r>
            <a:r>
              <a:rPr lang="ar-SA" sz="1600" dirty="0">
                <a:latin typeface="Alexandria" pitchFamily="2" charset="-78"/>
                <a:cs typeface="Alexandria" pitchFamily="2" charset="-78"/>
              </a:rPr>
              <a:t>يعتمد سلوك القائد في أية بيئة تنظيمية على ما يتمتع به هذا القائد من سمات وخصائص، والتي من أهمها: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خصائص القائد الشخصية ما مدى ثقة القائد بقدرته على القيادة؟ هل لديه الميل والذكاء والقابليات ليكون قائداً مؤثراً؟</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حاجات القائد ودوافعه: ويقصد بها الحاجات الخاصة التي تحفز القائد، فإن كانت حاجات القوة والسيطرة؛ فإنه سيميل إلى فرض الرقابة والسيطرة على المرؤوسين، أم ان كانت حاجات الانجاز أم حاجات تحقيق الذات هي الأعلى، فإنه بالتالي سيتعامل مع مرؤوسيه بإيجابية ودعم وعلاقات إنسانية.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خبرة القائد السابقة والتعزيز: إن خبرة القائد السابقة تؤثر في سلوكه القيادي، سواء خبر القائد هذه الخبرة مع مرؤوسين آخرين، أم عاشها هو مرؤوساً. </a:t>
            </a: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FE873F38-2466-DB8C-C8B5-10A15798BAD6}"/>
              </a:ext>
            </a:extLst>
          </p:cNvPr>
          <p:cNvSpPr txBox="1"/>
          <p:nvPr/>
        </p:nvSpPr>
        <p:spPr>
          <a:xfrm>
            <a:off x="4390081" y="295202"/>
            <a:ext cx="2954654"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عناصر النظرية الموقفية</a:t>
            </a:r>
          </a:p>
        </p:txBody>
      </p:sp>
    </p:spTree>
    <p:extLst>
      <p:ext uri="{BB962C8B-B14F-4D97-AF65-F5344CB8AC3E}">
        <p14:creationId xmlns:p14="http://schemas.microsoft.com/office/powerpoint/2010/main" val="14490090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7F1D1D5-900C-4420-B98B-D6E90A3CB381}"/>
              </a:ext>
            </a:extLst>
          </p:cNvPr>
          <p:cNvSpPr/>
          <p:nvPr/>
        </p:nvSpPr>
        <p:spPr>
          <a:xfrm>
            <a:off x="456892" y="1212844"/>
            <a:ext cx="4128422" cy="515839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0525087E-D6F8-0778-7554-65AC090A000E}"/>
              </a:ext>
            </a:extLst>
          </p:cNvPr>
          <p:cNvSpPr/>
          <p:nvPr/>
        </p:nvSpPr>
        <p:spPr>
          <a:xfrm>
            <a:off x="901053" y="1303594"/>
            <a:ext cx="11155680" cy="48520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9EA11050-5B3A-493F-04F0-A2286804C5BC}"/>
              </a:ext>
            </a:extLst>
          </p:cNvPr>
          <p:cNvSpPr txBox="1"/>
          <p:nvPr/>
        </p:nvSpPr>
        <p:spPr>
          <a:xfrm>
            <a:off x="4390081" y="295202"/>
            <a:ext cx="2954654"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عناصر النظرية الموقفية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997602" y="1366024"/>
            <a:ext cx="10962582" cy="4580165"/>
          </a:xfrm>
          <a:prstGeom prst="rect">
            <a:avLst/>
          </a:prstGeom>
          <a:noFill/>
        </p:spPr>
        <p:txBody>
          <a:bodyPr wrap="square" rtlCol="0">
            <a:spAutoFit/>
          </a:bodyPr>
          <a:lstStyle/>
          <a:p>
            <a:pPr algn="just" rtl="1">
              <a:lnSpc>
                <a:spcPct val="150000"/>
              </a:lnSpc>
            </a:pPr>
            <a:r>
              <a:rPr lang="ar-SA" sz="1400" b="1" dirty="0">
                <a:solidFill>
                  <a:srgbClr val="5BC7EF"/>
                </a:solidFill>
                <a:latin typeface="Alexandria" pitchFamily="2" charset="-78"/>
                <a:cs typeface="Alexandria" pitchFamily="2" charset="-78"/>
              </a:rPr>
              <a:t>الجماعة / المرؤوسون </a:t>
            </a:r>
            <a:r>
              <a:rPr lang="en-US" sz="1400" b="1" dirty="0">
                <a:solidFill>
                  <a:srgbClr val="5BC7EF"/>
                </a:solidFill>
                <a:latin typeface="Alexandria" pitchFamily="2" charset="-78"/>
                <a:cs typeface="Alexandria" pitchFamily="2" charset="-78"/>
              </a:rPr>
              <a:t>Subordinates</a:t>
            </a:r>
            <a:r>
              <a:rPr lang="ar-SA" sz="1400" dirty="0">
                <a:solidFill>
                  <a:srgbClr val="5BC7EF"/>
                </a:solidFill>
                <a:latin typeface="Alexandria" pitchFamily="2" charset="-78"/>
                <a:cs typeface="Alexandria" pitchFamily="2" charset="-78"/>
              </a:rPr>
              <a:t> </a:t>
            </a:r>
            <a:r>
              <a:rPr lang="ar-SA" sz="1400" dirty="0">
                <a:latin typeface="Alexandria" pitchFamily="2" charset="-78"/>
                <a:cs typeface="Alexandria" pitchFamily="2" charset="-78"/>
              </a:rPr>
              <a:t>كما أن للقائد سمات وخصائص تؤثر في سلوكه القيادي، فإن للمرؤوسين ايضا سمات وخصائص تؤثر في مدى استجاباتهم للقائد.</a:t>
            </a:r>
            <a:endParaRPr lang="en-US" sz="1400" dirty="0">
              <a:latin typeface="Alexandria" pitchFamily="2" charset="-78"/>
              <a:cs typeface="Alexandria" pitchFamily="2" charset="-78"/>
            </a:endParaRPr>
          </a:p>
          <a:p>
            <a:pPr algn="just" rtl="1">
              <a:lnSpc>
                <a:spcPct val="150000"/>
              </a:lnSpc>
            </a:pPr>
            <a:endParaRPr lang="ar-SA" sz="1400" dirty="0">
              <a:latin typeface="Alexandria" pitchFamily="2" charset="-78"/>
              <a:cs typeface="Alexandria" pitchFamily="2" charset="-78"/>
            </a:endParaRPr>
          </a:p>
          <a:p>
            <a:pPr algn="just" rtl="1">
              <a:lnSpc>
                <a:spcPct val="150000"/>
              </a:lnSpc>
            </a:pPr>
            <a:r>
              <a:rPr lang="ar-SA" sz="1400" dirty="0">
                <a:solidFill>
                  <a:srgbClr val="5BC7EF"/>
                </a:solidFill>
                <a:latin typeface="Alexandria" pitchFamily="2" charset="-78"/>
                <a:cs typeface="Alexandria" pitchFamily="2" charset="-78"/>
              </a:rPr>
              <a:t> </a:t>
            </a:r>
            <a:r>
              <a:rPr lang="ar-SA" sz="1400" b="1" dirty="0">
                <a:solidFill>
                  <a:srgbClr val="5BC7EF"/>
                </a:solidFill>
                <a:latin typeface="Alexandria" pitchFamily="2" charset="-78"/>
                <a:cs typeface="Alexandria" pitchFamily="2" charset="-78"/>
              </a:rPr>
              <a:t>ولذا فإن على القائد أن يعي هذه الخصائص الفردية والانماط السلوكية، والتي تشمل: </a:t>
            </a:r>
            <a:endParaRPr lang="en-US" sz="1400" b="1" dirty="0">
              <a:solidFill>
                <a:srgbClr val="5BC7EF"/>
              </a:solidFill>
              <a:latin typeface="Alexandria" pitchFamily="2" charset="-78"/>
              <a:cs typeface="Alexandria" pitchFamily="2" charset="-78"/>
            </a:endParaRPr>
          </a:p>
          <a:p>
            <a:pPr algn="just" rtl="1">
              <a:lnSpc>
                <a:spcPct val="150000"/>
              </a:lnSpc>
            </a:pPr>
            <a:endParaRPr lang="en-US" sz="1400" b="1"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خصائص المرؤوسين الشخصية من حيث قدراتهم، ومهاراتهم، واتجاهاتهم نحو العمل والمنظمة، ومستوى ثقتهم بأنفسهم. </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حاجات المرؤوسين ودوافعهم مثلما تحفّز الحاجات والدوافع القادة، فإن مستويات الحاجة لدى المرؤوسين قد تُملي عليهم كيفية رد الفعل لمحاولات تأثير القائد. فإن كانت الحاجات الدنيا (الفسيولوجية والأمن) التي تهيمن على المرؤوسين، فإنهم يكونون مستعدين لتقبل القائد المتوجه نحو المهمة. وإن كانت الحاجات العليا هي المهيمنة عليهم، فإن الأسلوب القيادي الأكثر فاعلية معهم هو الأسلوب المتجه نحو العاملين (العلاقات الإنسانية) غيرة المرؤوسين السابقة والتعزيز.</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 خبرة المرؤوسين السابقة تؤثر في سلوكهم، وتفرض تحديات التكيف اذا ما تغير السلوك القيادي عليهم فإذا كانوا يعملوا في ظل قيادة ديموقراطية، ثم تتغير الى قيادة دكتاتورية فإن تقرلهم لهذا القائد تتغير.</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3587677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3C9AE2E-82A0-FDC3-18D2-6CB70E7880FF}"/>
              </a:ext>
            </a:extLst>
          </p:cNvPr>
          <p:cNvSpPr/>
          <p:nvPr/>
        </p:nvSpPr>
        <p:spPr>
          <a:xfrm>
            <a:off x="456892"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F37C016B-642A-4B3D-B14B-CC4032E3C13C}"/>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E9359DDC-9384-0FFF-80B9-34149456831F}"/>
              </a:ext>
            </a:extLst>
          </p:cNvPr>
          <p:cNvSpPr txBox="1"/>
          <p:nvPr/>
        </p:nvSpPr>
        <p:spPr>
          <a:xfrm>
            <a:off x="4390081" y="295202"/>
            <a:ext cx="2954654"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عناصر النظرية الموقفية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115019" y="1830271"/>
            <a:ext cx="10727748" cy="3744038"/>
          </a:xfrm>
          <a:prstGeom prst="rect">
            <a:avLst/>
          </a:prstGeom>
          <a:noFill/>
        </p:spPr>
        <p:txBody>
          <a:bodyPr wrap="square" rtlCol="0">
            <a:spAutoFit/>
          </a:bodyPr>
          <a:lstStyle/>
          <a:p>
            <a:pPr algn="just" rtl="1">
              <a:lnSpc>
                <a:spcPct val="150000"/>
              </a:lnSpc>
            </a:pPr>
            <a:r>
              <a:rPr lang="ar-SA" sz="1600" b="1" dirty="0">
                <a:solidFill>
                  <a:srgbClr val="5BC7EF"/>
                </a:solidFill>
                <a:latin typeface="Alexandria" pitchFamily="2" charset="-78"/>
                <a:cs typeface="Alexandria" pitchFamily="2" charset="-78"/>
              </a:rPr>
              <a:t>الموقف </a:t>
            </a:r>
            <a:r>
              <a:rPr lang="en-US" sz="1600" b="1" dirty="0">
                <a:solidFill>
                  <a:srgbClr val="5BC7EF"/>
                </a:solidFill>
                <a:latin typeface="Alexandria" pitchFamily="2" charset="-78"/>
                <a:cs typeface="Alexandria" pitchFamily="2" charset="-78"/>
              </a:rPr>
              <a:t>Situation</a:t>
            </a:r>
            <a:r>
              <a:rPr lang="ar-SA" sz="1600" dirty="0">
                <a:solidFill>
                  <a:srgbClr val="5BC7EF"/>
                </a:solidFill>
                <a:latin typeface="Alexandria" pitchFamily="2" charset="-78"/>
                <a:cs typeface="Alexandria" pitchFamily="2" charset="-78"/>
              </a:rPr>
              <a:t> </a:t>
            </a:r>
            <a:r>
              <a:rPr lang="ar-SA" sz="1600" dirty="0">
                <a:latin typeface="Alexandria" pitchFamily="2" charset="-78"/>
                <a:cs typeface="Alexandria" pitchFamily="2" charset="-78"/>
              </a:rPr>
              <a:t>تؤمن النظرية الموقفية أن الظروف والعوامل الموقفية تؤدي دوراً مهماً في السلوك القيادي ومن أهم هذه العوامل:</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 قاعدة القوة يختلف القادة من حيث أساس قاعدة القوة لديهم، وما اذا كانت تعتمد على قوة المكافأة أم قوة الاجبار أم قوة القانون أم قوة الخبرة ام قوة سحر الشخصية. ذلك أن غياب بعض قواعد القوة وبخاصة القانونية والمكافأة والإكراه قد يحد من قدرة القائد على التأثير في المرؤوسين.</a:t>
            </a:r>
            <a:endParaRPr lang="ar-JO"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 القواعد والإجراءات تختلف المنظمات في طرق واساليب واجراءات توجيه المرؤوسين. ففي حين يعتمد بعضها على الشرح النظري بلجا بعضها الآخر الى الكتيبات، وإجراءات العمل المقننة التي قد تفرض نمطًا من السلوك القيادي المطلوب.</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301820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C393DF7-997A-ED93-D9B6-497BF6B43229}"/>
              </a:ext>
            </a:extLst>
          </p:cNvPr>
          <p:cNvSpPr/>
          <p:nvPr/>
        </p:nvSpPr>
        <p:spPr>
          <a:xfrm>
            <a:off x="456892"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E5BD9604-8866-828B-393A-CE9FB2F2E14A}"/>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61866" y="2027349"/>
            <a:ext cx="10834054" cy="2974597"/>
          </a:xfrm>
          <a:prstGeom prst="rect">
            <a:avLst/>
          </a:prstGeom>
          <a:noFill/>
        </p:spPr>
        <p:txBody>
          <a:bodyPr wrap="square" rtlCol="0">
            <a:spAutoFit/>
          </a:bodyPr>
          <a:lstStyle/>
          <a:p>
            <a:pPr marL="571500" indent="-571500" algn="just" rtl="1">
              <a:lnSpc>
                <a:spcPct val="200000"/>
              </a:lnSpc>
              <a:buFont typeface="Wingdings" panose="05000000000000000000" pitchFamily="2" charset="2"/>
              <a:buChar char="Ø"/>
            </a:pPr>
            <a:r>
              <a:rPr lang="ar-SA" sz="1600" dirty="0">
                <a:latin typeface="Alexandria" pitchFamily="2" charset="-78"/>
                <a:cs typeface="Alexandria" pitchFamily="2" charset="-78"/>
              </a:rPr>
              <a:t>الاحتراف (</a:t>
            </a:r>
            <a:r>
              <a:rPr lang="en-US" sz="1600" dirty="0">
                <a:latin typeface="Alexandria" pitchFamily="2" charset="-78"/>
                <a:cs typeface="Alexandria" pitchFamily="2" charset="-78"/>
              </a:rPr>
              <a:t>Professionalism</a:t>
            </a:r>
            <a:r>
              <a:rPr lang="ar-SA" sz="1600" dirty="0">
                <a:latin typeface="Alexandria" pitchFamily="2" charset="-78"/>
                <a:cs typeface="Alexandria" pitchFamily="2" charset="-78"/>
              </a:rPr>
              <a:t>) يعتمد المهنيون المدربون تدريباً عالياً أحياناً كاتعلمين مثلا على خلفياتهم التعليمية، أو خبرتهم في توجيه أعمالهم أكثر من اعتمادهم على القائد، الأمر الذي يحد من قابلية القائد في التأثير.</a:t>
            </a:r>
            <a:endParaRPr lang="en-US" sz="1600" dirty="0">
              <a:latin typeface="Alexandria" pitchFamily="2" charset="-78"/>
              <a:cs typeface="Alexandria" pitchFamily="2" charset="-78"/>
            </a:endParaRPr>
          </a:p>
          <a:p>
            <a:pPr algn="just" rtl="1">
              <a:lnSpc>
                <a:spcPct val="200000"/>
              </a:lnSpc>
            </a:pPr>
            <a:endParaRPr lang="ar-SA" sz="1600" dirty="0">
              <a:latin typeface="Alexandria" pitchFamily="2" charset="-78"/>
              <a:cs typeface="Alexandria" pitchFamily="2" charset="-78"/>
            </a:endParaRPr>
          </a:p>
          <a:p>
            <a:pPr marL="571500" indent="-571500" algn="just" rtl="1">
              <a:lnSpc>
                <a:spcPct val="200000"/>
              </a:lnSpc>
              <a:buFont typeface="Wingdings" panose="05000000000000000000" pitchFamily="2" charset="2"/>
              <a:buChar char="Ø"/>
            </a:pPr>
            <a:r>
              <a:rPr lang="ar-SA" sz="1600" dirty="0">
                <a:latin typeface="Alexandria" pitchFamily="2" charset="-78"/>
                <a:cs typeface="Alexandria" pitchFamily="2" charset="-78"/>
              </a:rPr>
              <a:t>الوقت إن عامل الوقت يؤثر في اختيار النمط القيادي. فمثلا، إذا تطلب الأمر اتخاذ قرار فوري بسبب ازمة مفاجأة، أو أن هناك مستوى عال من التوتر والضغوط النفسية، فإن إشراك أعضاء آخرين من المجموعة قد يكون صعباً إن لم يكن مستحيلاً. ففي وقت الازمات، لا تكون القيادة الديمقراطية ناجحة أو عملية. </a:t>
            </a: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B56CF200-F862-9E4B-A44A-2E476EC7EB46}"/>
              </a:ext>
            </a:extLst>
          </p:cNvPr>
          <p:cNvSpPr txBox="1"/>
          <p:nvPr/>
        </p:nvSpPr>
        <p:spPr>
          <a:xfrm>
            <a:off x="4390081" y="295202"/>
            <a:ext cx="2954654" cy="460960"/>
          </a:xfrm>
          <a:prstGeom prst="rect">
            <a:avLst/>
          </a:prstGeom>
          <a:noFill/>
        </p:spPr>
        <p:txBody>
          <a:bodyPr wrap="square">
            <a:spAutoFit/>
          </a:bodyPr>
          <a:lstStyle/>
          <a:p>
            <a:pPr algn="just" rtl="1">
              <a:lnSpc>
                <a:spcPct val="150000"/>
              </a:lnSpc>
            </a:pPr>
            <a:r>
              <a:rPr lang="ar-SA" dirty="0">
                <a:solidFill>
                  <a:srgbClr val="00AEEF"/>
                </a:solidFill>
                <a:latin typeface="Alexandria" pitchFamily="2" charset="-78"/>
                <a:ea typeface="Calibri"/>
                <a:cs typeface="Alexandria" pitchFamily="2" charset="-78"/>
                <a:sym typeface="Calibri"/>
              </a:rPr>
              <a:t>عناصر النظرية الموقفية</a:t>
            </a:r>
          </a:p>
        </p:txBody>
      </p:sp>
    </p:spTree>
    <p:extLst>
      <p:ext uri="{BB962C8B-B14F-4D97-AF65-F5344CB8AC3E}">
        <p14:creationId xmlns:p14="http://schemas.microsoft.com/office/powerpoint/2010/main" val="25178226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8" name="Google Shape;158;p6"/>
          <p:cNvSpPr/>
          <p:nvPr/>
        </p:nvSpPr>
        <p:spPr>
          <a:xfrm>
            <a:off x="-228600" y="1468613"/>
            <a:ext cx="10658476" cy="711846"/>
          </a:xfrm>
          <a:prstGeom prst="roundRect">
            <a:avLst>
              <a:gd name="adj" fmla="val 10000"/>
            </a:avLst>
          </a:prstGeom>
          <a:solidFill>
            <a:srgbClr val="00AEEF"/>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a:spcBef>
                <a:spcPts val="0"/>
              </a:spcBef>
              <a:spcAft>
                <a:spcPts val="0"/>
              </a:spcAft>
              <a:buNone/>
            </a:pPr>
            <a:endParaRPr sz="2000">
              <a:latin typeface="Alexandria" pitchFamily="2" charset="-78"/>
              <a:cs typeface="Alexandria" pitchFamily="2" charset="-78"/>
            </a:endParaRPr>
          </a:p>
        </p:txBody>
      </p:sp>
      <p:sp>
        <p:nvSpPr>
          <p:cNvPr id="159" name="Google Shape;159;p6"/>
          <p:cNvSpPr txBox="1"/>
          <p:nvPr/>
        </p:nvSpPr>
        <p:spPr>
          <a:xfrm>
            <a:off x="-112463" y="1274918"/>
            <a:ext cx="10323263" cy="1094574"/>
          </a:xfrm>
          <a:prstGeom prst="rect">
            <a:avLst/>
          </a:prstGeom>
          <a:noFill/>
          <a:ln>
            <a:noFill/>
          </a:ln>
        </p:spPr>
        <p:txBody>
          <a:bodyPr spcFirstLastPara="1" wrap="square" lIns="60950" tIns="40625" rIns="60950" bIns="40625" anchor="ctr" anchorCtr="0">
            <a:noAutofit/>
          </a:bodyPr>
          <a:lstStyle/>
          <a:p>
            <a:pPr marL="0" marR="0" lvl="0" indent="0" algn="ctr">
              <a:spcBef>
                <a:spcPts val="0"/>
              </a:spcBef>
              <a:spcAft>
                <a:spcPts val="0"/>
              </a:spcAft>
              <a:buClr>
                <a:schemeClr val="lt1"/>
              </a:buClr>
              <a:buSzPts val="3200"/>
              <a:buFont typeface="Calibri"/>
              <a:buNone/>
            </a:pPr>
            <a:r>
              <a:rPr lang="ar-SA" sz="2000" dirty="0">
                <a:solidFill>
                  <a:schemeClr val="lt1"/>
                </a:solidFill>
                <a:latin typeface="Alexandria" pitchFamily="2" charset="-78"/>
                <a:ea typeface="Calibri"/>
                <a:cs typeface="Alexandria" pitchFamily="2" charset="-78"/>
                <a:sym typeface="Calibri"/>
              </a:rPr>
              <a:t>لقد ظهرت مجموعة من النظريات الموقفية والتي تتمثل فيما يلي:</a:t>
            </a:r>
          </a:p>
        </p:txBody>
      </p:sp>
      <p:sp>
        <p:nvSpPr>
          <p:cNvPr id="160" name="Google Shape;160;p6"/>
          <p:cNvSpPr/>
          <p:nvPr/>
        </p:nvSpPr>
        <p:spPr>
          <a:xfrm>
            <a:off x="1021553" y="2180458"/>
            <a:ext cx="1021552" cy="567104"/>
          </a:xfrm>
          <a:custGeom>
            <a:avLst/>
            <a:gdLst/>
            <a:ahLst/>
            <a:cxnLst/>
            <a:rect l="l" t="t" r="r" b="b"/>
            <a:pathLst>
              <a:path w="120000" h="120000" extrusionOk="0">
                <a:moveTo>
                  <a:pt x="0" y="0"/>
                </a:moveTo>
                <a:lnTo>
                  <a:pt x="0" y="120000"/>
                </a:lnTo>
                <a:lnTo>
                  <a:pt x="120000" y="120000"/>
                </a:lnTo>
              </a:path>
            </a:pathLst>
          </a:custGeom>
          <a:noFill/>
          <a:ln w="12700" cap="flat" cmpd="sng">
            <a:solidFill>
              <a:srgbClr val="00AEEF"/>
            </a:solidFill>
            <a:prstDash val="solid"/>
            <a:miter lim="800000"/>
            <a:headEnd type="none" w="sm" len="sm"/>
            <a:tailEnd type="none" w="sm" len="sm"/>
          </a:ln>
        </p:spPr>
        <p:txBody>
          <a:bodyPr/>
          <a:lstStyle/>
          <a:p>
            <a:endParaRPr lang="en-GB" sz="2000">
              <a:latin typeface="Alexandria" pitchFamily="2" charset="-78"/>
              <a:cs typeface="Alexandria" pitchFamily="2" charset="-78"/>
            </a:endParaRPr>
          </a:p>
        </p:txBody>
      </p:sp>
      <p:sp>
        <p:nvSpPr>
          <p:cNvPr id="161" name="Google Shape;161;p6"/>
          <p:cNvSpPr/>
          <p:nvPr/>
        </p:nvSpPr>
        <p:spPr>
          <a:xfrm>
            <a:off x="2043105" y="2369493"/>
            <a:ext cx="6186496" cy="756138"/>
          </a:xfrm>
          <a:prstGeom prst="roundRect">
            <a:avLst>
              <a:gd name="adj" fmla="val 10000"/>
            </a:avLst>
          </a:prstGeom>
          <a:solidFill>
            <a:schemeClr val="lt1">
              <a:alpha val="89803"/>
            </a:schemeClr>
          </a:solidFill>
          <a:ln w="12700" cap="flat" cmpd="sng">
            <a:solidFill>
              <a:srgbClr val="00AEEF"/>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a:spcBef>
                <a:spcPts val="0"/>
              </a:spcBef>
              <a:spcAft>
                <a:spcPts val="0"/>
              </a:spcAft>
              <a:buNone/>
            </a:pPr>
            <a:endParaRPr sz="2000">
              <a:latin typeface="Alexandria" pitchFamily="2" charset="-78"/>
              <a:cs typeface="Alexandria" pitchFamily="2" charset="-78"/>
            </a:endParaRPr>
          </a:p>
        </p:txBody>
      </p:sp>
      <p:sp>
        <p:nvSpPr>
          <p:cNvPr id="162" name="Google Shape;162;p6"/>
          <p:cNvSpPr txBox="1"/>
          <p:nvPr/>
        </p:nvSpPr>
        <p:spPr>
          <a:xfrm>
            <a:off x="2173155" y="2413787"/>
            <a:ext cx="5926394" cy="711844"/>
          </a:xfrm>
          <a:prstGeom prst="rect">
            <a:avLst/>
          </a:prstGeom>
          <a:noFill/>
          <a:ln>
            <a:noFill/>
          </a:ln>
        </p:spPr>
        <p:txBody>
          <a:bodyPr spcFirstLastPara="1" wrap="square" lIns="60950" tIns="40625" rIns="60950" bIns="40625" anchor="ctr" anchorCtr="0">
            <a:noAutofit/>
          </a:bodyPr>
          <a:lstStyle/>
          <a:p>
            <a:pPr marL="0" marR="0" lvl="0" indent="0" algn="ctr">
              <a:lnSpc>
                <a:spcPct val="90000"/>
              </a:lnSpc>
              <a:spcBef>
                <a:spcPts val="0"/>
              </a:spcBef>
              <a:spcAft>
                <a:spcPts val="0"/>
              </a:spcAft>
              <a:buClr>
                <a:schemeClr val="dk1"/>
              </a:buClr>
              <a:buSzPts val="3200"/>
              <a:buFont typeface="Calibri"/>
              <a:buNone/>
            </a:pPr>
            <a:r>
              <a:rPr lang="ar-SA" sz="1600" dirty="0">
                <a:solidFill>
                  <a:schemeClr val="dk1"/>
                </a:solidFill>
                <a:latin typeface="Alexandria" pitchFamily="2" charset="-78"/>
                <a:ea typeface="Calibri"/>
                <a:cs typeface="Alexandria" pitchFamily="2" charset="-78"/>
                <a:sym typeface="Calibri"/>
              </a:rPr>
              <a:t>النظرية الظرفية لفيدلر</a:t>
            </a:r>
          </a:p>
        </p:txBody>
      </p:sp>
      <p:sp>
        <p:nvSpPr>
          <p:cNvPr id="163" name="Google Shape;163;p6"/>
          <p:cNvSpPr/>
          <p:nvPr/>
        </p:nvSpPr>
        <p:spPr>
          <a:xfrm>
            <a:off x="1021553" y="2180458"/>
            <a:ext cx="1021552" cy="1512277"/>
          </a:xfrm>
          <a:custGeom>
            <a:avLst/>
            <a:gdLst/>
            <a:ahLst/>
            <a:cxnLst/>
            <a:rect l="l" t="t" r="r" b="b"/>
            <a:pathLst>
              <a:path w="120000" h="120000" extrusionOk="0">
                <a:moveTo>
                  <a:pt x="0" y="0"/>
                </a:moveTo>
                <a:lnTo>
                  <a:pt x="0" y="120000"/>
                </a:lnTo>
                <a:lnTo>
                  <a:pt x="120000" y="120000"/>
                </a:lnTo>
              </a:path>
            </a:pathLst>
          </a:custGeom>
          <a:noFill/>
          <a:ln w="12700" cap="flat" cmpd="sng">
            <a:solidFill>
              <a:srgbClr val="00AEEF"/>
            </a:solidFill>
            <a:prstDash val="solid"/>
            <a:miter lim="800000"/>
            <a:headEnd type="none" w="sm" len="sm"/>
            <a:tailEnd type="none" w="sm" len="sm"/>
          </a:ln>
        </p:spPr>
        <p:txBody>
          <a:bodyPr/>
          <a:lstStyle/>
          <a:p>
            <a:endParaRPr lang="en-GB" sz="2000">
              <a:latin typeface="Alexandria" pitchFamily="2" charset="-78"/>
              <a:cs typeface="Alexandria" pitchFamily="2" charset="-78"/>
            </a:endParaRPr>
          </a:p>
        </p:txBody>
      </p:sp>
      <p:sp>
        <p:nvSpPr>
          <p:cNvPr id="164" name="Google Shape;164;p6"/>
          <p:cNvSpPr/>
          <p:nvPr/>
        </p:nvSpPr>
        <p:spPr>
          <a:xfrm>
            <a:off x="2043104" y="3314667"/>
            <a:ext cx="6186496" cy="756138"/>
          </a:xfrm>
          <a:prstGeom prst="roundRect">
            <a:avLst>
              <a:gd name="adj" fmla="val 10000"/>
            </a:avLst>
          </a:prstGeom>
          <a:solidFill>
            <a:schemeClr val="lt1">
              <a:alpha val="89803"/>
            </a:schemeClr>
          </a:solidFill>
          <a:ln w="12700" cap="flat" cmpd="sng">
            <a:solidFill>
              <a:srgbClr val="00AEEF"/>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a:spcBef>
                <a:spcPts val="0"/>
              </a:spcBef>
              <a:spcAft>
                <a:spcPts val="0"/>
              </a:spcAft>
              <a:buNone/>
            </a:pPr>
            <a:endParaRPr sz="2000">
              <a:latin typeface="Alexandria" pitchFamily="2" charset="-78"/>
              <a:cs typeface="Alexandria" pitchFamily="2" charset="-78"/>
            </a:endParaRPr>
          </a:p>
        </p:txBody>
      </p:sp>
      <p:sp>
        <p:nvSpPr>
          <p:cNvPr id="165" name="Google Shape;165;p6"/>
          <p:cNvSpPr txBox="1"/>
          <p:nvPr/>
        </p:nvSpPr>
        <p:spPr>
          <a:xfrm>
            <a:off x="3226590" y="3358960"/>
            <a:ext cx="3819525" cy="711844"/>
          </a:xfrm>
          <a:prstGeom prst="rect">
            <a:avLst/>
          </a:prstGeom>
          <a:noFill/>
          <a:ln>
            <a:noFill/>
          </a:ln>
        </p:spPr>
        <p:txBody>
          <a:bodyPr spcFirstLastPara="1" wrap="square" lIns="60950" tIns="40625" rIns="60950" bIns="40625" anchor="ctr" anchorCtr="0">
            <a:noAutofit/>
          </a:bodyPr>
          <a:lstStyle/>
          <a:p>
            <a:pPr marL="0" marR="0" lvl="0" indent="0" algn="ctr">
              <a:lnSpc>
                <a:spcPct val="90000"/>
              </a:lnSpc>
              <a:spcBef>
                <a:spcPts val="0"/>
              </a:spcBef>
              <a:spcAft>
                <a:spcPts val="0"/>
              </a:spcAft>
              <a:buClr>
                <a:schemeClr val="dk1"/>
              </a:buClr>
              <a:buSzPts val="3200"/>
              <a:buFont typeface="Calibri"/>
              <a:buNone/>
            </a:pPr>
            <a:r>
              <a:rPr lang="ar-SA" sz="1600" dirty="0">
                <a:solidFill>
                  <a:schemeClr val="dk1"/>
                </a:solidFill>
                <a:latin typeface="Alexandria" pitchFamily="2" charset="-78"/>
                <a:ea typeface="Calibri"/>
                <a:cs typeface="Alexandria" pitchFamily="2" charset="-78"/>
                <a:sym typeface="Calibri"/>
              </a:rPr>
              <a:t>ونظرية المسار- الهدف لهاوس وايفانز</a:t>
            </a:r>
          </a:p>
        </p:txBody>
      </p:sp>
      <p:sp>
        <p:nvSpPr>
          <p:cNvPr id="166" name="Google Shape;166;p6"/>
          <p:cNvSpPr/>
          <p:nvPr/>
        </p:nvSpPr>
        <p:spPr>
          <a:xfrm>
            <a:off x="1021553" y="2180458"/>
            <a:ext cx="1021552" cy="2457450"/>
          </a:xfrm>
          <a:custGeom>
            <a:avLst/>
            <a:gdLst/>
            <a:ahLst/>
            <a:cxnLst/>
            <a:rect l="l" t="t" r="r" b="b"/>
            <a:pathLst>
              <a:path w="120000" h="120000" extrusionOk="0">
                <a:moveTo>
                  <a:pt x="0" y="0"/>
                </a:moveTo>
                <a:lnTo>
                  <a:pt x="0" y="120000"/>
                </a:lnTo>
                <a:lnTo>
                  <a:pt x="120000" y="120000"/>
                </a:lnTo>
              </a:path>
            </a:pathLst>
          </a:custGeom>
          <a:noFill/>
          <a:ln w="12700" cap="flat" cmpd="sng">
            <a:solidFill>
              <a:srgbClr val="00AEEF"/>
            </a:solidFill>
            <a:prstDash val="solid"/>
            <a:miter lim="800000"/>
            <a:headEnd type="none" w="sm" len="sm"/>
            <a:tailEnd type="none" w="sm" len="sm"/>
          </a:ln>
        </p:spPr>
        <p:txBody>
          <a:bodyPr/>
          <a:lstStyle/>
          <a:p>
            <a:endParaRPr lang="en-GB" sz="2000">
              <a:latin typeface="Alexandria" pitchFamily="2" charset="-78"/>
              <a:cs typeface="Alexandria" pitchFamily="2" charset="-78"/>
            </a:endParaRPr>
          </a:p>
        </p:txBody>
      </p:sp>
      <p:sp>
        <p:nvSpPr>
          <p:cNvPr id="167" name="Google Shape;167;p6"/>
          <p:cNvSpPr/>
          <p:nvPr/>
        </p:nvSpPr>
        <p:spPr>
          <a:xfrm>
            <a:off x="2043105" y="4259839"/>
            <a:ext cx="6186495" cy="756138"/>
          </a:xfrm>
          <a:prstGeom prst="roundRect">
            <a:avLst>
              <a:gd name="adj" fmla="val 10000"/>
            </a:avLst>
          </a:prstGeom>
          <a:solidFill>
            <a:schemeClr val="lt1">
              <a:alpha val="89803"/>
            </a:schemeClr>
          </a:solidFill>
          <a:ln w="12700" cap="flat" cmpd="sng">
            <a:solidFill>
              <a:srgbClr val="00AEEF"/>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a:spcBef>
                <a:spcPts val="0"/>
              </a:spcBef>
              <a:spcAft>
                <a:spcPts val="0"/>
              </a:spcAft>
              <a:buNone/>
            </a:pPr>
            <a:endParaRPr sz="2000">
              <a:latin typeface="Alexandria" pitchFamily="2" charset="-78"/>
              <a:cs typeface="Alexandria" pitchFamily="2" charset="-78"/>
            </a:endParaRPr>
          </a:p>
        </p:txBody>
      </p:sp>
      <p:sp>
        <p:nvSpPr>
          <p:cNvPr id="168" name="Google Shape;168;p6"/>
          <p:cNvSpPr txBox="1"/>
          <p:nvPr/>
        </p:nvSpPr>
        <p:spPr>
          <a:xfrm>
            <a:off x="2581931" y="4304134"/>
            <a:ext cx="5108842" cy="711844"/>
          </a:xfrm>
          <a:prstGeom prst="rect">
            <a:avLst/>
          </a:prstGeom>
          <a:noFill/>
          <a:ln>
            <a:noFill/>
          </a:ln>
        </p:spPr>
        <p:txBody>
          <a:bodyPr spcFirstLastPara="1" wrap="square" lIns="60950" tIns="40625" rIns="60950" bIns="40625" anchor="ctr" anchorCtr="0">
            <a:noAutofit/>
          </a:bodyPr>
          <a:lstStyle/>
          <a:p>
            <a:pPr marL="0" marR="0" lvl="0" indent="0" algn="ctr">
              <a:lnSpc>
                <a:spcPct val="90000"/>
              </a:lnSpc>
              <a:spcBef>
                <a:spcPts val="0"/>
              </a:spcBef>
              <a:spcAft>
                <a:spcPts val="0"/>
              </a:spcAft>
              <a:buClr>
                <a:schemeClr val="dk1"/>
              </a:buClr>
              <a:buSzPts val="3200"/>
              <a:buFont typeface="Calibri"/>
              <a:buNone/>
            </a:pPr>
            <a:r>
              <a:rPr lang="ar-SA" sz="1600" dirty="0">
                <a:solidFill>
                  <a:schemeClr val="dk1"/>
                </a:solidFill>
                <a:latin typeface="Alexandria" pitchFamily="2" charset="-78"/>
                <a:ea typeface="Calibri"/>
                <a:cs typeface="Alexandria" pitchFamily="2" charset="-78"/>
                <a:sym typeface="Calibri"/>
              </a:rPr>
              <a:t>نظرية النضج الوظيفي للعاملين لهيرسي وبلانشارد </a:t>
            </a:r>
          </a:p>
        </p:txBody>
      </p:sp>
      <p:sp>
        <p:nvSpPr>
          <p:cNvPr id="169" name="Google Shape;169;p6"/>
          <p:cNvSpPr/>
          <p:nvPr/>
        </p:nvSpPr>
        <p:spPr>
          <a:xfrm>
            <a:off x="1021553" y="2180458"/>
            <a:ext cx="1021552" cy="3402624"/>
          </a:xfrm>
          <a:custGeom>
            <a:avLst/>
            <a:gdLst/>
            <a:ahLst/>
            <a:cxnLst/>
            <a:rect l="l" t="t" r="r" b="b"/>
            <a:pathLst>
              <a:path w="120000" h="120000" extrusionOk="0">
                <a:moveTo>
                  <a:pt x="0" y="0"/>
                </a:moveTo>
                <a:lnTo>
                  <a:pt x="0" y="120000"/>
                </a:lnTo>
                <a:lnTo>
                  <a:pt x="120000" y="120000"/>
                </a:lnTo>
              </a:path>
            </a:pathLst>
          </a:custGeom>
          <a:noFill/>
          <a:ln w="12700" cap="flat" cmpd="sng">
            <a:solidFill>
              <a:srgbClr val="00AEEF"/>
            </a:solidFill>
            <a:prstDash val="solid"/>
            <a:miter lim="800000"/>
            <a:headEnd type="none" w="sm" len="sm"/>
            <a:tailEnd type="none" w="sm" len="sm"/>
          </a:ln>
        </p:spPr>
        <p:txBody>
          <a:bodyPr/>
          <a:lstStyle/>
          <a:p>
            <a:endParaRPr lang="en-GB" sz="2000">
              <a:latin typeface="Alexandria" pitchFamily="2" charset="-78"/>
              <a:cs typeface="Alexandria" pitchFamily="2" charset="-78"/>
            </a:endParaRPr>
          </a:p>
        </p:txBody>
      </p:sp>
      <p:sp>
        <p:nvSpPr>
          <p:cNvPr id="170" name="Google Shape;170;p6"/>
          <p:cNvSpPr/>
          <p:nvPr/>
        </p:nvSpPr>
        <p:spPr>
          <a:xfrm>
            <a:off x="2043105" y="5205013"/>
            <a:ext cx="6186495" cy="756138"/>
          </a:xfrm>
          <a:prstGeom prst="roundRect">
            <a:avLst>
              <a:gd name="adj" fmla="val 10000"/>
            </a:avLst>
          </a:prstGeom>
          <a:solidFill>
            <a:schemeClr val="lt1">
              <a:alpha val="89803"/>
            </a:schemeClr>
          </a:solidFill>
          <a:ln w="12700" cap="flat" cmpd="sng">
            <a:solidFill>
              <a:srgbClr val="00AEEF"/>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a:spcBef>
                <a:spcPts val="0"/>
              </a:spcBef>
              <a:spcAft>
                <a:spcPts val="0"/>
              </a:spcAft>
              <a:buNone/>
            </a:pPr>
            <a:endParaRPr sz="2000">
              <a:latin typeface="Alexandria" pitchFamily="2" charset="-78"/>
              <a:cs typeface="Alexandria" pitchFamily="2" charset="-78"/>
            </a:endParaRPr>
          </a:p>
        </p:txBody>
      </p:sp>
      <p:sp>
        <p:nvSpPr>
          <p:cNvPr id="171" name="Google Shape;171;p6"/>
          <p:cNvSpPr txBox="1"/>
          <p:nvPr/>
        </p:nvSpPr>
        <p:spPr>
          <a:xfrm>
            <a:off x="3666596" y="5249307"/>
            <a:ext cx="2939513" cy="711844"/>
          </a:xfrm>
          <a:prstGeom prst="rect">
            <a:avLst/>
          </a:prstGeom>
          <a:noFill/>
          <a:ln>
            <a:noFill/>
          </a:ln>
        </p:spPr>
        <p:txBody>
          <a:bodyPr spcFirstLastPara="1" wrap="square" lIns="60950" tIns="40625" rIns="60950" bIns="40625" anchor="ctr" anchorCtr="0">
            <a:noAutofit/>
          </a:bodyPr>
          <a:lstStyle/>
          <a:p>
            <a:pPr marL="0" marR="0" lvl="0" indent="0" algn="ctr">
              <a:lnSpc>
                <a:spcPct val="90000"/>
              </a:lnSpc>
              <a:spcBef>
                <a:spcPts val="0"/>
              </a:spcBef>
              <a:spcAft>
                <a:spcPts val="0"/>
              </a:spcAft>
              <a:buClr>
                <a:schemeClr val="dk1"/>
              </a:buClr>
              <a:buSzPts val="3200"/>
              <a:buFont typeface="Calibri"/>
              <a:buNone/>
            </a:pPr>
            <a:r>
              <a:rPr lang="ar-SA" sz="1600" dirty="0">
                <a:solidFill>
                  <a:schemeClr val="dk1"/>
                </a:solidFill>
                <a:latin typeface="Alexandria" pitchFamily="2" charset="-78"/>
                <a:ea typeface="Calibri"/>
                <a:cs typeface="Alexandria" pitchFamily="2" charset="-78"/>
                <a:sym typeface="Calibri"/>
              </a:rPr>
              <a:t>نظرية الابعاد الثلاثة لريدن.</a:t>
            </a:r>
          </a:p>
        </p:txBody>
      </p:sp>
    </p:spTree>
    <p:extLst>
      <p:ext uri="{BB962C8B-B14F-4D97-AF65-F5344CB8AC3E}">
        <p14:creationId xmlns:p14="http://schemas.microsoft.com/office/powerpoint/2010/main" val="6127793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E10B2C3-1466-2CDA-6896-32DBF33C043B}"/>
              </a:ext>
            </a:extLst>
          </p:cNvPr>
          <p:cNvSpPr/>
          <p:nvPr/>
        </p:nvSpPr>
        <p:spPr>
          <a:xfrm>
            <a:off x="456892"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DA9A24F-649D-0CFB-4100-389437889AE9}"/>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48802" y="1632313"/>
            <a:ext cx="10460182" cy="4113370"/>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ربما كان فريدريك فیدلر </a:t>
            </a:r>
            <a:r>
              <a:rPr lang="en-US" sz="1600" dirty="0">
                <a:latin typeface="Alexandria" pitchFamily="2" charset="-78"/>
                <a:cs typeface="Alexandria" pitchFamily="2" charset="-78"/>
              </a:rPr>
              <a:t>Frederick Fiedler</a:t>
            </a:r>
            <a:r>
              <a:rPr lang="ar-SA" sz="1600" dirty="0">
                <a:latin typeface="Alexandria" pitchFamily="2" charset="-78"/>
                <a:cs typeface="Alexandria" pitchFamily="2" charset="-78"/>
              </a:rPr>
              <a:t> من جامعة الينوي في الولايات المتحدة الأمريكية رائد مدرسة النظريات الموقفية في القيادة، وأول من حاول إدخال متغيرات الموقف في إطار نظري، يفترض وجود تفاعل بين هذه المتغيرات وخصائص القائد،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ctr" rtl="1">
              <a:lnSpc>
                <a:spcPct val="150000"/>
              </a:lnSpc>
            </a:pPr>
            <a:r>
              <a:rPr lang="ar-SA" sz="1600" dirty="0">
                <a:latin typeface="Alexandria" pitchFamily="2" charset="-78"/>
                <a:cs typeface="Alexandria" pitchFamily="2" charset="-78"/>
              </a:rPr>
              <a:t>وقد طور النظرية الظرفية التي عرفت لاحقاً باسمه </a:t>
            </a:r>
            <a:r>
              <a:rPr lang="en-US" sz="1600" dirty="0">
                <a:latin typeface="Alexandria" pitchFamily="2" charset="-78"/>
                <a:cs typeface="Alexandria" pitchFamily="2" charset="-78"/>
              </a:rPr>
              <a:t>Fiedler's Contingency Theory</a:t>
            </a:r>
          </a:p>
          <a:p>
            <a:pPr algn="ctr"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وقد تبنى فيدلر نمطي بعدي القيادة الذين استخدما في دراسات جامعتي ميتشيغان وأوهايو وهما: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marL="514350" lvl="0" indent="-514350" algn="just" rtl="1">
              <a:lnSpc>
                <a:spcPct val="150000"/>
              </a:lnSpc>
              <a:buFont typeface="+mj-lt"/>
              <a:buAutoNum type="arabicPeriod"/>
            </a:pPr>
            <a:r>
              <a:rPr lang="ar-SA" sz="1600" dirty="0">
                <a:latin typeface="Alexandria" pitchFamily="2" charset="-78"/>
                <a:cs typeface="Alexandria" pitchFamily="2" charset="-78"/>
              </a:rPr>
              <a:t>نمط القيادة الذي يهتم بالعاملين والعلاقات الإنسانية (مشارك).</a:t>
            </a:r>
            <a:endParaRPr lang="en-US" sz="1600" dirty="0">
              <a:latin typeface="Alexandria" pitchFamily="2" charset="-78"/>
              <a:cs typeface="Alexandria" pitchFamily="2" charset="-78"/>
            </a:endParaRPr>
          </a:p>
          <a:p>
            <a:pPr marL="514350" lvl="0" indent="-514350" algn="just" rtl="1">
              <a:lnSpc>
                <a:spcPct val="150000"/>
              </a:lnSpc>
              <a:buFont typeface="+mj-lt"/>
              <a:buAutoNum type="arabicPeriod"/>
            </a:pPr>
            <a:endParaRPr lang="en-US" sz="1600" dirty="0">
              <a:latin typeface="Alexandria" pitchFamily="2" charset="-78"/>
              <a:cs typeface="Alexandria" pitchFamily="2" charset="-78"/>
            </a:endParaRPr>
          </a:p>
          <a:p>
            <a:pPr marL="514350" lvl="0" indent="-514350" algn="just" rtl="1">
              <a:lnSpc>
                <a:spcPct val="150000"/>
              </a:lnSpc>
              <a:buFont typeface="+mj-lt"/>
              <a:buAutoNum type="arabicPeriod"/>
            </a:pPr>
            <a:r>
              <a:rPr lang="en-US" sz="1600" dirty="0">
                <a:latin typeface="Alexandria" pitchFamily="2" charset="-78"/>
                <a:cs typeface="Alexandria" pitchFamily="2" charset="-78"/>
              </a:rPr>
              <a:t> </a:t>
            </a:r>
            <a:r>
              <a:rPr lang="ar-SA" sz="1600" dirty="0">
                <a:latin typeface="Alexandria" pitchFamily="2" charset="-78"/>
                <a:cs typeface="Alexandria" pitchFamily="2" charset="-78"/>
              </a:rPr>
              <a:t> نمط القيادة الذي يهتم بالإنتاج والعمل (موجه).</a:t>
            </a: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A7B2852E-8757-C648-ADB3-2D47AB7CDC00}"/>
              </a:ext>
            </a:extLst>
          </p:cNvPr>
          <p:cNvSpPr txBox="1"/>
          <p:nvPr/>
        </p:nvSpPr>
        <p:spPr>
          <a:xfrm>
            <a:off x="2806454" y="295202"/>
            <a:ext cx="6579092"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النظرية الظرفية لفيدلر </a:t>
            </a:r>
            <a:r>
              <a:rPr lang="en-US" sz="2000" dirty="0">
                <a:solidFill>
                  <a:srgbClr val="00AEEF"/>
                </a:solidFill>
                <a:latin typeface="Alexandria" pitchFamily="2" charset="-78"/>
                <a:ea typeface="Calibri"/>
                <a:cs typeface="Alexandria" pitchFamily="2" charset="-78"/>
                <a:sym typeface="Calibri"/>
              </a:rPr>
              <a:t>Fiedler's Contingency Theory </a:t>
            </a:r>
          </a:p>
        </p:txBody>
      </p:sp>
    </p:spTree>
    <p:extLst>
      <p:ext uri="{BB962C8B-B14F-4D97-AF65-F5344CB8AC3E}">
        <p14:creationId xmlns:p14="http://schemas.microsoft.com/office/powerpoint/2010/main" val="7507319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88BCFBE-CBEE-35A0-A0EC-7240206BE51F}"/>
              </a:ext>
            </a:extLst>
          </p:cNvPr>
          <p:cNvSpPr/>
          <p:nvPr/>
        </p:nvSpPr>
        <p:spPr>
          <a:xfrm>
            <a:off x="456892"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AE03DCC6-717D-EC6D-509F-E276B4FBE1B6}"/>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76384169-E7DB-1CEE-67D6-CE7FBCF64275}"/>
              </a:ext>
            </a:extLst>
          </p:cNvPr>
          <p:cNvSpPr txBox="1"/>
          <p:nvPr/>
        </p:nvSpPr>
        <p:spPr>
          <a:xfrm>
            <a:off x="2806454" y="295202"/>
            <a:ext cx="6579092"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النظرية الظرفية لفيدلر </a:t>
            </a:r>
            <a:r>
              <a:rPr lang="en-US" sz="2000" dirty="0">
                <a:solidFill>
                  <a:srgbClr val="00AEEF"/>
                </a:solidFill>
                <a:latin typeface="Alexandria" pitchFamily="2" charset="-78"/>
                <a:ea typeface="Calibri"/>
                <a:cs typeface="Alexandria" pitchFamily="2" charset="-78"/>
                <a:sym typeface="Calibri"/>
              </a:rPr>
              <a:t>Fiedler's Contingency Theory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00756" y="2104664"/>
            <a:ext cx="10356273" cy="3005375"/>
          </a:xfrm>
          <a:prstGeom prst="rect">
            <a:avLst/>
          </a:prstGeom>
          <a:noFill/>
        </p:spPr>
        <p:txBody>
          <a:bodyPr wrap="square" rtlCol="0">
            <a:spAutoFit/>
          </a:bodyPr>
          <a:lstStyle/>
          <a:p>
            <a:pPr algn="just" rtl="1">
              <a:lnSpc>
                <a:spcPct val="150000"/>
              </a:lnSpc>
            </a:pPr>
            <a:r>
              <a:rPr lang="ar-SA" sz="1600" dirty="0">
                <a:solidFill>
                  <a:srgbClr val="5BC7EF"/>
                </a:solidFill>
                <a:latin typeface="Alexandria" pitchFamily="2" charset="-78"/>
                <a:cs typeface="Alexandria" pitchFamily="2" charset="-78"/>
              </a:rPr>
              <a:t>أما المتغيرات الموقفية التي حددها فيدلر فهي ثلاثة:</a:t>
            </a:r>
            <a:endParaRPr lang="en-US" sz="1600" dirty="0">
              <a:solidFill>
                <a:srgbClr val="5BC7EF"/>
              </a:solidFill>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طبيعة العلاقة الموقفية بين القائد وأفراد الجماعة التي يشرف عليها (مدى ثقة المرؤوسين بالرئيس وولائهم له).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marL="514350" indent="-514350" algn="just" rtl="1">
              <a:lnSpc>
                <a:spcPct val="150000"/>
              </a:lnSpc>
              <a:buFont typeface="+mj-lt"/>
              <a:buAutoNum type="arabicPeriod"/>
            </a:pPr>
            <a:r>
              <a:rPr lang="ar-SA" sz="1600" dirty="0">
                <a:latin typeface="Alexandria" pitchFamily="2" charset="-78"/>
                <a:cs typeface="Alexandria" pitchFamily="2" charset="-78"/>
              </a:rPr>
              <a:t> مدى السلطة والقوة التي تمنحهما الوظيفة للقائد. </a:t>
            </a:r>
            <a:endParaRPr lang="en-US" sz="1600" dirty="0">
              <a:latin typeface="Alexandria" pitchFamily="2" charset="-78"/>
              <a:cs typeface="Alexandria" pitchFamily="2" charset="-78"/>
            </a:endParaRPr>
          </a:p>
          <a:p>
            <a:pPr marL="514350" indent="-514350" algn="just" rtl="1">
              <a:lnSpc>
                <a:spcPct val="150000"/>
              </a:lnSpc>
              <a:buFont typeface="+mj-lt"/>
              <a:buAutoNum type="arabicPeriod"/>
            </a:pPr>
            <a:endParaRPr lang="en-US" sz="1600" dirty="0">
              <a:latin typeface="Alexandria" pitchFamily="2" charset="-78"/>
              <a:cs typeface="Alexandria" pitchFamily="2" charset="-78"/>
            </a:endParaRPr>
          </a:p>
          <a:p>
            <a:pPr marL="514350" indent="-514350" algn="just" rtl="1">
              <a:lnSpc>
                <a:spcPct val="150000"/>
              </a:lnSpc>
              <a:buFont typeface="+mj-lt"/>
              <a:buAutoNum type="arabicPeriod"/>
            </a:pPr>
            <a:r>
              <a:rPr lang="ar-SA" sz="1600" dirty="0">
                <a:latin typeface="Alexandria" pitchFamily="2" charset="-78"/>
                <a:cs typeface="Alexandria" pitchFamily="2" charset="-78"/>
              </a:rPr>
              <a:t> درجة تصميم العمل، الذي يقوم به المرؤوسون، ووضوحه وتكراره وقام فيدلر بإجراء الدراسات التي توضح علاقة أسلوب القيادة بمحصلة تفاعل المتغيرات الموقفية الثلاثة.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9594159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Google Shape;177;p7">
            <a:extLst>
              <a:ext uri="{FF2B5EF4-FFF2-40B4-BE49-F238E27FC236}">
                <a16:creationId xmlns:a16="http://schemas.microsoft.com/office/drawing/2014/main" id="{2DAA08AF-13E6-590E-1DDF-91EE2933D03D}"/>
              </a:ext>
            </a:extLst>
          </p:cNvPr>
          <p:cNvSpPr/>
          <p:nvPr/>
        </p:nvSpPr>
        <p:spPr>
          <a:xfrm>
            <a:off x="456892"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18" name="Google Shape;178;p7">
            <a:extLst>
              <a:ext uri="{FF2B5EF4-FFF2-40B4-BE49-F238E27FC236}">
                <a16:creationId xmlns:a16="http://schemas.microsoft.com/office/drawing/2014/main" id="{99F6260F-44CF-005D-F5B6-0ED8F070A6E5}"/>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19" name="TextBox 18">
            <a:extLst>
              <a:ext uri="{FF2B5EF4-FFF2-40B4-BE49-F238E27FC236}">
                <a16:creationId xmlns:a16="http://schemas.microsoft.com/office/drawing/2014/main" id="{31BAF3CD-946A-BB75-3C17-47E97C8C0FFA}"/>
              </a:ext>
            </a:extLst>
          </p:cNvPr>
          <p:cNvSpPr txBox="1"/>
          <p:nvPr/>
        </p:nvSpPr>
        <p:spPr>
          <a:xfrm>
            <a:off x="2806454" y="295202"/>
            <a:ext cx="6579092"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النظرية الظرفية لفيدلر </a:t>
            </a:r>
            <a:r>
              <a:rPr lang="en-US" sz="2000" dirty="0">
                <a:solidFill>
                  <a:srgbClr val="00AEEF"/>
                </a:solidFill>
                <a:latin typeface="Alexandria" pitchFamily="2" charset="-78"/>
                <a:ea typeface="Calibri"/>
                <a:cs typeface="Alexandria" pitchFamily="2" charset="-78"/>
                <a:sym typeface="Calibri"/>
              </a:rPr>
              <a:t>Fiedler's Contingency Theory </a:t>
            </a:r>
          </a:p>
        </p:txBody>
      </p:sp>
      <p:sp>
        <p:nvSpPr>
          <p:cNvPr id="3" name="مستطيل 2">
            <a:extLst>
              <a:ext uri="{FF2B5EF4-FFF2-40B4-BE49-F238E27FC236}">
                <a16:creationId xmlns:a16="http://schemas.microsoft.com/office/drawing/2014/main" id="{B5DB4D31-3B1D-32EE-30F7-50C3F356E7A7}"/>
              </a:ext>
            </a:extLst>
          </p:cNvPr>
          <p:cNvSpPr/>
          <p:nvPr/>
        </p:nvSpPr>
        <p:spPr>
          <a:xfrm>
            <a:off x="5395630" y="1832856"/>
            <a:ext cx="6339478" cy="3467039"/>
          </a:xfrm>
          <a:prstGeom prst="rect">
            <a:avLst/>
          </a:prstGeom>
        </p:spPr>
        <p:txBody>
          <a:bodyPr wrap="square">
            <a:spAutoFit/>
          </a:bodyPr>
          <a:lstStyle/>
          <a:p>
            <a:pPr algn="r" rtl="1">
              <a:lnSpc>
                <a:spcPct val="200000"/>
              </a:lnSpc>
            </a:pPr>
            <a:r>
              <a:rPr lang="ar-SA" sz="1600" dirty="0">
                <a:latin typeface="Alexandria" pitchFamily="2" charset="-78"/>
                <a:cs typeface="Alexandria" pitchFamily="2" charset="-78"/>
              </a:rPr>
              <a:t>يرى فيدلر أن أسلوب القائد المناسب يختلف باختلاف الظروف، ففي الظروف المفضلة يكون الأسلوب الموجه الذي يهتم بالعمل والإنتاج الأكثر فاعلية وكفاية، وكذلك في الظروف غير المفضلة إطلاقاً يعتبر القائد الموجه الأكثر</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فاعلية.</a:t>
            </a:r>
            <a:endParaRPr lang="en-US" sz="1600" dirty="0">
              <a:latin typeface="Alexandria" pitchFamily="2" charset="-78"/>
              <a:cs typeface="Alexandria" pitchFamily="2" charset="-78"/>
            </a:endParaRPr>
          </a:p>
          <a:p>
            <a:pPr algn="r">
              <a:lnSpc>
                <a:spcPct val="200000"/>
              </a:lnSpc>
            </a:pPr>
            <a:r>
              <a:rPr lang="ar-SA" sz="1600" dirty="0">
                <a:latin typeface="Alexandria" pitchFamily="2" charset="-78"/>
                <a:cs typeface="Alexandria" pitchFamily="2" charset="-78"/>
              </a:rPr>
              <a:t> أما في الظروف غير المفضلة إطلاقاً يعتبر القائد الموجه الأكثر فاعلية أما في الظروف المفضلة العادية المتوسطة فيعتبر القائد الذي يهتم بالعلاقات الإنسانية هو الأفضل. </a:t>
            </a:r>
            <a:endParaRPr lang="en-US" sz="1600" dirty="0">
              <a:effectLst/>
              <a:latin typeface="Alexandria" pitchFamily="2" charset="-78"/>
              <a:ea typeface="Calibri" panose="020F0502020204030204" pitchFamily="34" charset="0"/>
              <a:cs typeface="Alexandria" pitchFamily="2" charset="-78"/>
            </a:endParaRPr>
          </a:p>
        </p:txBody>
      </p:sp>
      <p:grpSp>
        <p:nvGrpSpPr>
          <p:cNvPr id="13" name="Group 12">
            <a:extLst>
              <a:ext uri="{FF2B5EF4-FFF2-40B4-BE49-F238E27FC236}">
                <a16:creationId xmlns:a16="http://schemas.microsoft.com/office/drawing/2014/main" id="{5D5461F5-E737-37D2-5D4B-9B2CC2C63A22}"/>
              </a:ext>
            </a:extLst>
          </p:cNvPr>
          <p:cNvGrpSpPr/>
          <p:nvPr/>
        </p:nvGrpSpPr>
        <p:grpSpPr>
          <a:xfrm>
            <a:off x="1424859" y="3842199"/>
            <a:ext cx="3604616" cy="1316245"/>
            <a:chOff x="4137226" y="4377856"/>
            <a:chExt cx="3565005" cy="1301781"/>
          </a:xfrm>
        </p:grpSpPr>
        <p:sp>
          <p:nvSpPr>
            <p:cNvPr id="14" name="Flowchart: Decision 13">
              <a:extLst>
                <a:ext uri="{FF2B5EF4-FFF2-40B4-BE49-F238E27FC236}">
                  <a16:creationId xmlns:a16="http://schemas.microsoft.com/office/drawing/2014/main" id="{B5FA0D11-D077-4D48-637C-CADFB5EF2D6C}"/>
                </a:ext>
              </a:extLst>
            </p:cNvPr>
            <p:cNvSpPr/>
            <p:nvPr/>
          </p:nvSpPr>
          <p:spPr>
            <a:xfrm>
              <a:off x="4137226" y="4377856"/>
              <a:ext cx="3565002" cy="587495"/>
            </a:xfrm>
            <a:prstGeom prst="flowChartDecision">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Parallelogram 14">
              <a:extLst>
                <a:ext uri="{FF2B5EF4-FFF2-40B4-BE49-F238E27FC236}">
                  <a16:creationId xmlns:a16="http://schemas.microsoft.com/office/drawing/2014/main" id="{25A45825-483A-B4B3-D525-3C9320237294}"/>
                </a:ext>
              </a:extLst>
            </p:cNvPr>
            <p:cNvSpPr/>
            <p:nvPr/>
          </p:nvSpPr>
          <p:spPr>
            <a:xfrm rot="5400000">
              <a:off x="4524461" y="4284371"/>
              <a:ext cx="1008031" cy="1782501"/>
            </a:xfrm>
            <a:prstGeom prst="parallelogram">
              <a:avLst>
                <a:gd name="adj" fmla="val 2913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FEF33C39-942B-E0E0-7AF3-0698255C3D35}"/>
                </a:ext>
              </a:extLst>
            </p:cNvPr>
            <p:cNvSpPr/>
            <p:nvPr/>
          </p:nvSpPr>
          <p:spPr>
            <a:xfrm rot="5400000" flipV="1">
              <a:off x="6306965" y="4284371"/>
              <a:ext cx="1008032" cy="1782500"/>
            </a:xfrm>
            <a:prstGeom prst="parallelogram">
              <a:avLst>
                <a:gd name="adj" fmla="val 2917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9" name="Group 8">
            <a:extLst>
              <a:ext uri="{FF2B5EF4-FFF2-40B4-BE49-F238E27FC236}">
                <a16:creationId xmlns:a16="http://schemas.microsoft.com/office/drawing/2014/main" id="{04DCC6B6-EE61-584F-E6BF-754F10394013}"/>
              </a:ext>
            </a:extLst>
          </p:cNvPr>
          <p:cNvGrpSpPr/>
          <p:nvPr/>
        </p:nvGrpSpPr>
        <p:grpSpPr>
          <a:xfrm>
            <a:off x="1886000" y="3261067"/>
            <a:ext cx="2667861" cy="974183"/>
            <a:chOff x="4137226" y="4377856"/>
            <a:chExt cx="3565005" cy="1301781"/>
          </a:xfrm>
        </p:grpSpPr>
        <p:sp>
          <p:nvSpPr>
            <p:cNvPr id="10" name="Flowchart: Decision 9">
              <a:extLst>
                <a:ext uri="{FF2B5EF4-FFF2-40B4-BE49-F238E27FC236}">
                  <a16:creationId xmlns:a16="http://schemas.microsoft.com/office/drawing/2014/main" id="{EB5E01FF-F662-E0A0-324D-86BF132FC25B}"/>
                </a:ext>
              </a:extLst>
            </p:cNvPr>
            <p:cNvSpPr/>
            <p:nvPr/>
          </p:nvSpPr>
          <p:spPr>
            <a:xfrm>
              <a:off x="4137226" y="4377856"/>
              <a:ext cx="3565002" cy="587495"/>
            </a:xfrm>
            <a:prstGeom prst="flowChartDecision">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Parallelogram 10">
              <a:extLst>
                <a:ext uri="{FF2B5EF4-FFF2-40B4-BE49-F238E27FC236}">
                  <a16:creationId xmlns:a16="http://schemas.microsoft.com/office/drawing/2014/main" id="{208BBB67-420E-C62F-841A-82CC4FE5CD6C}"/>
                </a:ext>
              </a:extLst>
            </p:cNvPr>
            <p:cNvSpPr/>
            <p:nvPr/>
          </p:nvSpPr>
          <p:spPr>
            <a:xfrm rot="5400000">
              <a:off x="4524461" y="4284371"/>
              <a:ext cx="1008031" cy="1782501"/>
            </a:xfrm>
            <a:prstGeom prst="parallelogram">
              <a:avLst>
                <a:gd name="adj" fmla="val 29132"/>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2" name="Parallelogram 11">
              <a:extLst>
                <a:ext uri="{FF2B5EF4-FFF2-40B4-BE49-F238E27FC236}">
                  <a16:creationId xmlns:a16="http://schemas.microsoft.com/office/drawing/2014/main" id="{9FB48A8F-CBD7-381E-7F83-B51AB0A22029}"/>
                </a:ext>
              </a:extLst>
            </p:cNvPr>
            <p:cNvSpPr/>
            <p:nvPr/>
          </p:nvSpPr>
          <p:spPr>
            <a:xfrm rot="5400000" flipV="1">
              <a:off x="6306965" y="4284371"/>
              <a:ext cx="1008032" cy="1782500"/>
            </a:xfrm>
            <a:prstGeom prst="parallelogram">
              <a:avLst>
                <a:gd name="adj" fmla="val 2917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5" name="Group 4">
            <a:extLst>
              <a:ext uri="{FF2B5EF4-FFF2-40B4-BE49-F238E27FC236}">
                <a16:creationId xmlns:a16="http://schemas.microsoft.com/office/drawing/2014/main" id="{57F5FDB5-AE3C-6229-C7A2-6FCDC4EF4A34}"/>
              </a:ext>
            </a:extLst>
          </p:cNvPr>
          <p:cNvGrpSpPr/>
          <p:nvPr/>
        </p:nvGrpSpPr>
        <p:grpSpPr>
          <a:xfrm>
            <a:off x="2168505" y="2655288"/>
            <a:ext cx="2102850" cy="767866"/>
            <a:chOff x="4137226" y="4377856"/>
            <a:chExt cx="3565005" cy="1301781"/>
          </a:xfrm>
        </p:grpSpPr>
        <p:sp>
          <p:nvSpPr>
            <p:cNvPr id="6" name="Flowchart: Decision 5">
              <a:extLst>
                <a:ext uri="{FF2B5EF4-FFF2-40B4-BE49-F238E27FC236}">
                  <a16:creationId xmlns:a16="http://schemas.microsoft.com/office/drawing/2014/main" id="{E39BA3BF-20BE-19D8-0C60-34AFFD7B5618}"/>
                </a:ext>
              </a:extLst>
            </p:cNvPr>
            <p:cNvSpPr/>
            <p:nvPr/>
          </p:nvSpPr>
          <p:spPr>
            <a:xfrm>
              <a:off x="4137226" y="4377856"/>
              <a:ext cx="3565002" cy="587495"/>
            </a:xfrm>
            <a:prstGeom prst="flowChartDecision">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 name="Parallelogram 6">
              <a:extLst>
                <a:ext uri="{FF2B5EF4-FFF2-40B4-BE49-F238E27FC236}">
                  <a16:creationId xmlns:a16="http://schemas.microsoft.com/office/drawing/2014/main" id="{D9F3E308-540B-C3E2-CE1A-D58A1C9F518B}"/>
                </a:ext>
              </a:extLst>
            </p:cNvPr>
            <p:cNvSpPr/>
            <p:nvPr/>
          </p:nvSpPr>
          <p:spPr>
            <a:xfrm rot="5400000">
              <a:off x="4524461" y="4284371"/>
              <a:ext cx="1008031" cy="1782501"/>
            </a:xfrm>
            <a:prstGeom prst="parallelogram">
              <a:avLst>
                <a:gd name="adj" fmla="val 29132"/>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108F9F2B-2682-4E8A-B8D9-DBCB6526CE8D}"/>
                </a:ext>
              </a:extLst>
            </p:cNvPr>
            <p:cNvSpPr/>
            <p:nvPr/>
          </p:nvSpPr>
          <p:spPr>
            <a:xfrm rot="5400000" flipV="1">
              <a:off x="6306965" y="4284371"/>
              <a:ext cx="1008032" cy="1782500"/>
            </a:xfrm>
            <a:prstGeom prst="parallelogram">
              <a:avLst>
                <a:gd name="adj" fmla="val 2917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4656265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Google Shape;177;p7">
            <a:extLst>
              <a:ext uri="{FF2B5EF4-FFF2-40B4-BE49-F238E27FC236}">
                <a16:creationId xmlns:a16="http://schemas.microsoft.com/office/drawing/2014/main" id="{3A63AC2B-5DFD-7648-0D15-9837E2E1149E}"/>
              </a:ext>
            </a:extLst>
          </p:cNvPr>
          <p:cNvSpPr/>
          <p:nvPr/>
        </p:nvSpPr>
        <p:spPr>
          <a:xfrm>
            <a:off x="456892"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3" name="Google Shape;178;p7">
            <a:extLst>
              <a:ext uri="{FF2B5EF4-FFF2-40B4-BE49-F238E27FC236}">
                <a16:creationId xmlns:a16="http://schemas.microsoft.com/office/drawing/2014/main" id="{1CA32E2B-2005-DDD3-D0F1-8CC5E8313D44}"/>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5" name="مستطيل 2">
            <a:extLst>
              <a:ext uri="{FF2B5EF4-FFF2-40B4-BE49-F238E27FC236}">
                <a16:creationId xmlns:a16="http://schemas.microsoft.com/office/drawing/2014/main" id="{B2853FC5-32AC-267D-0B4E-3E02D0188B24}"/>
              </a:ext>
            </a:extLst>
          </p:cNvPr>
          <p:cNvSpPr/>
          <p:nvPr/>
        </p:nvSpPr>
        <p:spPr>
          <a:xfrm>
            <a:off x="1014394" y="1757988"/>
            <a:ext cx="10928997" cy="3862019"/>
          </a:xfrm>
          <a:prstGeom prst="rect">
            <a:avLst/>
          </a:prstGeom>
          <a:noFill/>
        </p:spPr>
        <p:txBody>
          <a:bodyPr wrap="square">
            <a:spAutoFit/>
          </a:bodyPr>
          <a:lstStyle/>
          <a:p>
            <a:pPr algn="r" rtl="1">
              <a:lnSpc>
                <a:spcPct val="150000"/>
              </a:lnSpc>
            </a:pPr>
            <a:r>
              <a:rPr lang="ar-SA" sz="1500" dirty="0">
                <a:latin typeface="Alexandria" pitchFamily="2" charset="-78"/>
                <a:cs typeface="Alexandria" pitchFamily="2" charset="-78"/>
              </a:rPr>
              <a:t>لقد اكتشف فيدلر أن ملاءمة نمط القيادة لتحقيق أعلى إنتاجية يتوقف على مدى يسر وسهولة ظروف عمل الجماعة، وذلك على النحو التالي: </a:t>
            </a:r>
            <a:endParaRPr lang="en-US" sz="1500" dirty="0">
              <a:latin typeface="Alexandria" pitchFamily="2" charset="-78"/>
              <a:cs typeface="Alexandria" pitchFamily="2" charset="-78"/>
            </a:endParaRPr>
          </a:p>
          <a:p>
            <a:pPr algn="r" rtl="1">
              <a:lnSpc>
                <a:spcPct val="150000"/>
              </a:lnSpc>
            </a:pPr>
            <a:endParaRPr lang="en-US" sz="15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500" dirty="0">
                <a:latin typeface="Alexandria" pitchFamily="2" charset="-78"/>
                <a:cs typeface="Alexandria" pitchFamily="2" charset="-78"/>
              </a:rPr>
              <a:t>في الظروف المفضلة أو غير المفضلة للقائد (علاقة القائد بالمرؤوسين، وتصميم العمل، وقوة أو مركز القائد جميعها عالية جداً أو منخفضة جداً) يكون الأسلوب الأنسب هو الأسلوب الذي يهتم بالعمل. ويعزى سبب ذلك إلى أن المرؤوسين يكونون على استعداد للعمل تحت إشراف قيادة القائد الموجه في حالة الظروف المفضلة. </a:t>
            </a:r>
            <a:endParaRPr lang="en-US" sz="15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endParaRPr lang="en-US" sz="15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500" dirty="0">
                <a:latin typeface="Alexandria" pitchFamily="2" charset="-78"/>
                <a:cs typeface="Alexandria" pitchFamily="2" charset="-78"/>
              </a:rPr>
              <a:t> وفي حالة الظروف غير المفضلة، يستلزم الأمر التوجيه الدقيق وتدخل القائد، وبخلاف ذلك سينشأ الإرباك والفوضى في العمل. </a:t>
            </a:r>
            <a:endParaRPr lang="en-US" sz="15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endParaRPr lang="en-US" sz="15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500" dirty="0">
                <a:latin typeface="Alexandria" pitchFamily="2" charset="-78"/>
                <a:cs typeface="Alexandria" pitchFamily="2" charset="-78"/>
              </a:rPr>
              <a:t>أما بالنسبة للظروف المتوسطة، أي العادية وحيث أن هذه المتغيرات مختلطة العمل ليس واضحاً، والعلاقة سيئة، والقوة (ضعيفة فالأسلوب الأنسب هو الذي يهتم بالعلاقات الإنسانية، ومنح الأفراد فرصة المشاركة في اتخاذ القرارات. </a:t>
            </a:r>
            <a:endParaRPr lang="en-US" sz="15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A6D38DCB-04E4-1205-6CE5-D8B758791CF2}"/>
              </a:ext>
            </a:extLst>
          </p:cNvPr>
          <p:cNvSpPr txBox="1"/>
          <p:nvPr/>
        </p:nvSpPr>
        <p:spPr>
          <a:xfrm>
            <a:off x="2806454" y="295202"/>
            <a:ext cx="6579092"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النظرية الظرفية لفيدلر </a:t>
            </a:r>
            <a:r>
              <a:rPr lang="en-US" sz="2000" dirty="0">
                <a:solidFill>
                  <a:srgbClr val="00AEEF"/>
                </a:solidFill>
                <a:latin typeface="Alexandria" pitchFamily="2" charset="-78"/>
                <a:ea typeface="Calibri"/>
                <a:cs typeface="Alexandria" pitchFamily="2" charset="-78"/>
                <a:sym typeface="Calibri"/>
              </a:rPr>
              <a:t>Fiedler's Contingency Theory </a:t>
            </a:r>
          </a:p>
        </p:txBody>
      </p:sp>
    </p:spTree>
    <p:extLst>
      <p:ext uri="{BB962C8B-B14F-4D97-AF65-F5344CB8AC3E}">
        <p14:creationId xmlns:p14="http://schemas.microsoft.com/office/powerpoint/2010/main" val="24654069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516771C3-3E22-1577-E6A7-2D3B4E19CC27}"/>
              </a:ext>
            </a:extLst>
          </p:cNvPr>
          <p:cNvSpPr/>
          <p:nvPr/>
        </p:nvSpPr>
        <p:spPr>
          <a:xfrm>
            <a:off x="456892"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E8330C34-1E56-B1E7-B76B-84D252A99A8E}"/>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5" name="مستطيل 6">
            <a:extLst>
              <a:ext uri="{FF2B5EF4-FFF2-40B4-BE49-F238E27FC236}">
                <a16:creationId xmlns:a16="http://schemas.microsoft.com/office/drawing/2014/main" id="{4BF7A1D2-474A-630B-70B2-DD39437462D2}"/>
              </a:ext>
            </a:extLst>
          </p:cNvPr>
          <p:cNvSpPr/>
          <p:nvPr/>
        </p:nvSpPr>
        <p:spPr>
          <a:xfrm>
            <a:off x="1080966" y="1645605"/>
            <a:ext cx="10795853" cy="4113370"/>
          </a:xfrm>
          <a:prstGeom prst="rect">
            <a:avLst/>
          </a:prstGeom>
          <a:noFill/>
        </p:spPr>
        <p:txBody>
          <a:bodyPr wrap="square">
            <a:spAutoFit/>
          </a:bodyPr>
          <a:lstStyle/>
          <a:p>
            <a:pPr algn="just" rtl="1">
              <a:lnSpc>
                <a:spcPct val="150000"/>
              </a:lnSpc>
            </a:pPr>
            <a:r>
              <a:rPr lang="ar-SA" sz="1600" dirty="0">
                <a:latin typeface="Alexandria" pitchFamily="2" charset="-78"/>
                <a:cs typeface="Alexandria" pitchFamily="2" charset="-78"/>
              </a:rPr>
              <a:t>أفاد الباحثان روبرت هاوس </a:t>
            </a:r>
            <a:r>
              <a:rPr lang="en-US" sz="1600" dirty="0">
                <a:latin typeface="Alexandria" pitchFamily="2" charset="-78"/>
                <a:cs typeface="Alexandria" pitchFamily="2" charset="-78"/>
              </a:rPr>
              <a:t>Robert House</a:t>
            </a:r>
            <a:r>
              <a:rPr lang="ar-SA" sz="1600" dirty="0">
                <a:latin typeface="Alexandria" pitchFamily="2" charset="-78"/>
                <a:cs typeface="Alexandria" pitchFamily="2" charset="-78"/>
              </a:rPr>
              <a:t> ومارتن إيفانز </a:t>
            </a:r>
            <a:r>
              <a:rPr lang="en-US" sz="1600" dirty="0">
                <a:latin typeface="Alexandria" pitchFamily="2" charset="-78"/>
                <a:cs typeface="Alexandria" pitchFamily="2" charset="-78"/>
              </a:rPr>
              <a:t>Martin Evans</a:t>
            </a:r>
            <a:r>
              <a:rPr lang="ar-SA" sz="1600" dirty="0">
                <a:latin typeface="Alexandria" pitchFamily="2" charset="-78"/>
                <a:cs typeface="Alexandria" pitchFamily="2" charset="-78"/>
              </a:rPr>
              <a:t>، من نظرية التوقع للدافعية لصاحبها فكتور فروم </a:t>
            </a:r>
            <a:r>
              <a:rPr lang="en-US" sz="1600" dirty="0">
                <a:latin typeface="Alexandria" pitchFamily="2" charset="-78"/>
                <a:cs typeface="Alexandria" pitchFamily="2" charset="-78"/>
              </a:rPr>
              <a:t>Vroom</a:t>
            </a:r>
            <a:r>
              <a:rPr lang="ar-SA" sz="1600" dirty="0">
                <a:latin typeface="Alexandria" pitchFamily="2" charset="-78"/>
                <a:cs typeface="Alexandria" pitchFamily="2" charset="-78"/>
              </a:rPr>
              <a:t>، وطورا نظرية المسار </a:t>
            </a:r>
            <a:r>
              <a:rPr lang="en-US" sz="1600" dirty="0">
                <a:latin typeface="Alexandria" pitchFamily="2" charset="-78"/>
                <a:cs typeface="Alexandria" pitchFamily="2" charset="-78"/>
              </a:rPr>
              <a:t>Path</a:t>
            </a:r>
            <a:r>
              <a:rPr lang="ar-SA" sz="1600" dirty="0">
                <a:latin typeface="Alexandria" pitchFamily="2" charset="-78"/>
                <a:cs typeface="Alexandria" pitchFamily="2" charset="-78"/>
              </a:rPr>
              <a:t> - الهدف </a:t>
            </a:r>
            <a:r>
              <a:rPr lang="en-US" sz="1600" dirty="0">
                <a:latin typeface="Alexandria" pitchFamily="2" charset="-78"/>
                <a:cs typeface="Alexandria" pitchFamily="2" charset="-78"/>
              </a:rPr>
              <a:t>Goal </a:t>
            </a:r>
            <a:r>
              <a:rPr lang="ar-SA" sz="1600" dirty="0">
                <a:latin typeface="Alexandria" pitchFamily="2" charset="-78"/>
                <a:cs typeface="Alexandria" pitchFamily="2" charset="-78"/>
              </a:rPr>
              <a:t>.</a:t>
            </a:r>
            <a:endParaRPr lang="ar-JO"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طور فروم (1964,</a:t>
            </a:r>
            <a:r>
              <a:rPr lang="en-US" sz="1600" dirty="0">
                <a:latin typeface="Alexandria" pitchFamily="2" charset="-78"/>
                <a:cs typeface="Alexandria" pitchFamily="2" charset="-78"/>
              </a:rPr>
              <a:t>Vroom</a:t>
            </a:r>
            <a:r>
              <a:rPr lang="ar-SA" sz="1600" dirty="0">
                <a:latin typeface="Alexandria" pitchFamily="2" charset="-78"/>
                <a:cs typeface="Alexandria" pitchFamily="2" charset="-78"/>
              </a:rPr>
              <a:t>) نظرية التوقع مستنداً الى افتراض مبني على أن الناس يختارون السلوك المستند إلى توقعاتهم عن النتائج وعليه فإن المفهوم الأساس لنظرية التوقع إن دافعية الفرد تعتمد على ما يتوقعه مكافآت يحصل عليها نتيجة لجهوده. وبعبارة أخرى، فإن الرغبة أو الميل للعمل بطريقة معينة يعتمد على قوة التوقع بأن ذلك العمل سيتبعه نتائج معينة، كما يعتمد أيضا على رغبة الفرد في تلك النتائج.</a:t>
            </a:r>
            <a:endParaRPr lang="ar-JO"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وعليه فإن الجهد الذي يبذله الفرد في إنجاز مهمة معينة هو وظيفة القيمة التي يضعها على المكافآت الممكنة (الأفضلية أو التكافؤ) من جهة، وعلى احتمالية نجاح الجهد المبذول اي التوقع بأن الجهد المبذول سيؤدي الى مكافآت مرغوبة من جهة أخرى. </a:t>
            </a:r>
            <a:endParaRPr lang="en-US"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FC8C921B-C5B7-2397-CADD-8184BE0B7A86}"/>
              </a:ext>
            </a:extLst>
          </p:cNvPr>
          <p:cNvSpPr txBox="1"/>
          <p:nvPr/>
        </p:nvSpPr>
        <p:spPr>
          <a:xfrm>
            <a:off x="2131890" y="295202"/>
            <a:ext cx="792822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نظرية المسار - الهدف لهاوس وإيفانز </a:t>
            </a:r>
            <a:r>
              <a:rPr lang="en-US" sz="2000" dirty="0">
                <a:solidFill>
                  <a:srgbClr val="00AEEF"/>
                </a:solidFill>
                <a:latin typeface="Alexandria" pitchFamily="2" charset="-78"/>
                <a:ea typeface="Calibri"/>
                <a:cs typeface="Alexandria" pitchFamily="2" charset="-78"/>
                <a:sym typeface="Calibri"/>
              </a:rPr>
              <a:t>Path-Goal Leadership Theory</a:t>
            </a:r>
          </a:p>
        </p:txBody>
      </p:sp>
    </p:spTree>
    <p:extLst>
      <p:ext uri="{BB962C8B-B14F-4D97-AF65-F5344CB8AC3E}">
        <p14:creationId xmlns:p14="http://schemas.microsoft.com/office/powerpoint/2010/main" val="10799145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Google Shape;177;p7">
            <a:extLst>
              <a:ext uri="{FF2B5EF4-FFF2-40B4-BE49-F238E27FC236}">
                <a16:creationId xmlns:a16="http://schemas.microsoft.com/office/drawing/2014/main" id="{D4C3B417-21A2-4147-F729-75F2362E0B4B}"/>
              </a:ext>
            </a:extLst>
          </p:cNvPr>
          <p:cNvSpPr/>
          <p:nvPr/>
        </p:nvSpPr>
        <p:spPr>
          <a:xfrm>
            <a:off x="456892"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3" name="Google Shape;178;p7">
            <a:extLst>
              <a:ext uri="{FF2B5EF4-FFF2-40B4-BE49-F238E27FC236}">
                <a16:creationId xmlns:a16="http://schemas.microsoft.com/office/drawing/2014/main" id="{C8045805-01A5-B1B9-07E5-7FEBA08AF4A1}"/>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grpSp>
        <p:nvGrpSpPr>
          <p:cNvPr id="24" name="Group 23">
            <a:extLst>
              <a:ext uri="{FF2B5EF4-FFF2-40B4-BE49-F238E27FC236}">
                <a16:creationId xmlns:a16="http://schemas.microsoft.com/office/drawing/2014/main" id="{C3249E88-19EA-0A61-9CE4-5857701050EB}"/>
              </a:ext>
            </a:extLst>
          </p:cNvPr>
          <p:cNvGrpSpPr/>
          <p:nvPr/>
        </p:nvGrpSpPr>
        <p:grpSpPr>
          <a:xfrm>
            <a:off x="1301854" y="2461496"/>
            <a:ext cx="1660072" cy="2174405"/>
            <a:chOff x="9186212" y="2283971"/>
            <a:chExt cx="2856110" cy="3741006"/>
          </a:xfrm>
        </p:grpSpPr>
        <p:grpSp>
          <p:nvGrpSpPr>
            <p:cNvPr id="6" name="Group 5">
              <a:extLst>
                <a:ext uri="{FF2B5EF4-FFF2-40B4-BE49-F238E27FC236}">
                  <a16:creationId xmlns:a16="http://schemas.microsoft.com/office/drawing/2014/main" id="{2726A321-99E0-FBE1-4770-85575C28E9EA}"/>
                </a:ext>
              </a:extLst>
            </p:cNvPr>
            <p:cNvGrpSpPr/>
            <p:nvPr/>
          </p:nvGrpSpPr>
          <p:grpSpPr>
            <a:xfrm>
              <a:off x="9979596" y="2283971"/>
              <a:ext cx="1731496" cy="2111979"/>
              <a:chOff x="7549436" y="-3035119"/>
              <a:chExt cx="1474296" cy="1798262"/>
            </a:xfrm>
          </p:grpSpPr>
          <p:sp>
            <p:nvSpPr>
              <p:cNvPr id="7" name="Freeform 5">
                <a:extLst>
                  <a:ext uri="{FF2B5EF4-FFF2-40B4-BE49-F238E27FC236}">
                    <a16:creationId xmlns:a16="http://schemas.microsoft.com/office/drawing/2014/main" id="{A4589A4C-08DB-92BD-19C5-A35C1F83EC40}"/>
                  </a:ext>
                </a:extLst>
              </p:cNvPr>
              <p:cNvSpPr>
                <a:spLocks noEditPoints="1"/>
              </p:cNvSpPr>
              <p:nvPr/>
            </p:nvSpPr>
            <p:spPr bwMode="auto">
              <a:xfrm>
                <a:off x="7827222" y="-2761531"/>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solidFill>
                <a:schemeClr val="accent6">
                  <a:lumMod val="60000"/>
                  <a:lumOff val="4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7A7D">
                      <a:lumMod val="60000"/>
                      <a:lumOff val="40000"/>
                    </a:srgbClr>
                  </a:solidFill>
                  <a:effectLst/>
                  <a:uLnTx/>
                  <a:uFillTx/>
                  <a:latin typeface="Calibri" panose="020F0502020204030204"/>
                  <a:ea typeface="+mn-ea"/>
                  <a:cs typeface="+mn-cs"/>
                </a:endParaRPr>
              </a:p>
            </p:txBody>
          </p:sp>
          <p:sp>
            <p:nvSpPr>
              <p:cNvPr id="8" name="Freeform 6">
                <a:extLst>
                  <a:ext uri="{FF2B5EF4-FFF2-40B4-BE49-F238E27FC236}">
                    <a16:creationId xmlns:a16="http://schemas.microsoft.com/office/drawing/2014/main" id="{15CFC584-7687-2100-BB51-2CA198343BC5}"/>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9" name="Freeform 7">
                <a:extLst>
                  <a:ext uri="{FF2B5EF4-FFF2-40B4-BE49-F238E27FC236}">
                    <a16:creationId xmlns:a16="http://schemas.microsoft.com/office/drawing/2014/main" id="{76E378C3-6C9C-25B3-D5A1-DE79DA806446}"/>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0" name="Freeform 8">
                <a:extLst>
                  <a:ext uri="{FF2B5EF4-FFF2-40B4-BE49-F238E27FC236}">
                    <a16:creationId xmlns:a16="http://schemas.microsoft.com/office/drawing/2014/main" id="{A347E574-E486-5170-1481-A0339D9F81CC}"/>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1" name="Freeform 9">
                <a:extLst>
                  <a:ext uri="{FF2B5EF4-FFF2-40B4-BE49-F238E27FC236}">
                    <a16:creationId xmlns:a16="http://schemas.microsoft.com/office/drawing/2014/main" id="{E2CEDD2C-A7EF-4376-735E-8174784570E5}"/>
                  </a:ext>
                </a:extLst>
              </p:cNvPr>
              <p:cNvSpPr>
                <a:spLocks noEditPoints="1"/>
              </p:cNvSpPr>
              <p:nvPr/>
            </p:nvSpPr>
            <p:spPr bwMode="auto">
              <a:xfrm>
                <a:off x="8256846" y="-2653075"/>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Freeform 10">
                <a:extLst>
                  <a:ext uri="{FF2B5EF4-FFF2-40B4-BE49-F238E27FC236}">
                    <a16:creationId xmlns:a16="http://schemas.microsoft.com/office/drawing/2014/main" id="{029784A1-9041-7619-8818-594CB8B6DF87}"/>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3" name="Freeform 11">
                <a:extLst>
                  <a:ext uri="{FF2B5EF4-FFF2-40B4-BE49-F238E27FC236}">
                    <a16:creationId xmlns:a16="http://schemas.microsoft.com/office/drawing/2014/main" id="{E095081F-2C28-8BCC-EF93-938F90DC5812}"/>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4" name="Freeform 12">
                <a:extLst>
                  <a:ext uri="{FF2B5EF4-FFF2-40B4-BE49-F238E27FC236}">
                    <a16:creationId xmlns:a16="http://schemas.microsoft.com/office/drawing/2014/main" id="{D44811F5-B03F-6693-1F5F-7D749B8947C6}"/>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5" name="Freeform 13">
                <a:extLst>
                  <a:ext uri="{FF2B5EF4-FFF2-40B4-BE49-F238E27FC236}">
                    <a16:creationId xmlns:a16="http://schemas.microsoft.com/office/drawing/2014/main" id="{78175BFD-AB10-BA41-DB2B-3C74973D1E93}"/>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Freeform 14">
                <a:extLst>
                  <a:ext uri="{FF2B5EF4-FFF2-40B4-BE49-F238E27FC236}">
                    <a16:creationId xmlns:a16="http://schemas.microsoft.com/office/drawing/2014/main" id="{2D0D2BFB-167B-24A9-0B89-F4E1B3574E9C}"/>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7" name="Freeform 15">
                <a:extLst>
                  <a:ext uri="{FF2B5EF4-FFF2-40B4-BE49-F238E27FC236}">
                    <a16:creationId xmlns:a16="http://schemas.microsoft.com/office/drawing/2014/main" id="{FFD04C6F-C02A-8855-0BFD-B2F78964899E}"/>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8" name="Freeform 16">
                <a:extLst>
                  <a:ext uri="{FF2B5EF4-FFF2-40B4-BE49-F238E27FC236}">
                    <a16:creationId xmlns:a16="http://schemas.microsoft.com/office/drawing/2014/main" id="{62D8B253-1EE2-5E2F-FE2A-63E3C0EBF445}"/>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9" name="Freeform 17">
                <a:extLst>
                  <a:ext uri="{FF2B5EF4-FFF2-40B4-BE49-F238E27FC236}">
                    <a16:creationId xmlns:a16="http://schemas.microsoft.com/office/drawing/2014/main" id="{F8B7BFE1-7948-582D-D303-E375A1D1CF11}"/>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Freeform 18">
                <a:extLst>
                  <a:ext uri="{FF2B5EF4-FFF2-40B4-BE49-F238E27FC236}">
                    <a16:creationId xmlns:a16="http://schemas.microsoft.com/office/drawing/2014/main" id="{8CF3FD2F-A65C-107B-AC68-8ECC2798E465}"/>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grpSp>
        <p:sp>
          <p:nvSpPr>
            <p:cNvPr id="21" name="Freeform 5">
              <a:extLst>
                <a:ext uri="{FF2B5EF4-FFF2-40B4-BE49-F238E27FC236}">
                  <a16:creationId xmlns:a16="http://schemas.microsoft.com/office/drawing/2014/main" id="{4B5DB8DF-ECE0-8717-8012-FD1A87C2BE4E}"/>
                </a:ext>
              </a:extLst>
            </p:cNvPr>
            <p:cNvSpPr>
              <a:spLocks/>
            </p:cNvSpPr>
            <p:nvPr/>
          </p:nvSpPr>
          <p:spPr bwMode="auto">
            <a:xfrm>
              <a:off x="9186212" y="4779482"/>
              <a:ext cx="2856110" cy="1245495"/>
            </a:xfrm>
            <a:custGeom>
              <a:avLst/>
              <a:gdLst>
                <a:gd name="T0" fmla="*/ 451 w 629"/>
                <a:gd name="T1" fmla="*/ 74 h 225"/>
                <a:gd name="T2" fmla="*/ 466 w 629"/>
                <a:gd name="T3" fmla="*/ 74 h 225"/>
                <a:gd name="T4" fmla="*/ 503 w 629"/>
                <a:gd name="T5" fmla="*/ 64 h 225"/>
                <a:gd name="T6" fmla="*/ 583 w 629"/>
                <a:gd name="T7" fmla="*/ 15 h 225"/>
                <a:gd name="T8" fmla="*/ 600 w 629"/>
                <a:gd name="T9" fmla="*/ 4 h 225"/>
                <a:gd name="T10" fmla="*/ 621 w 629"/>
                <a:gd name="T11" fmla="*/ 9 h 225"/>
                <a:gd name="T12" fmla="*/ 627 w 629"/>
                <a:gd name="T13" fmla="*/ 19 h 225"/>
                <a:gd name="T14" fmla="*/ 626 w 629"/>
                <a:gd name="T15" fmla="*/ 26 h 225"/>
                <a:gd name="T16" fmla="*/ 588 w 629"/>
                <a:gd name="T17" fmla="*/ 67 h 225"/>
                <a:gd name="T18" fmla="*/ 547 w 629"/>
                <a:gd name="T19" fmla="*/ 105 h 225"/>
                <a:gd name="T20" fmla="*/ 516 w 629"/>
                <a:gd name="T21" fmla="*/ 135 h 225"/>
                <a:gd name="T22" fmla="*/ 497 w 629"/>
                <a:gd name="T23" fmla="*/ 148 h 225"/>
                <a:gd name="T24" fmla="*/ 447 w 629"/>
                <a:gd name="T25" fmla="*/ 179 h 225"/>
                <a:gd name="T26" fmla="*/ 393 w 629"/>
                <a:gd name="T27" fmla="*/ 219 h 225"/>
                <a:gd name="T28" fmla="*/ 371 w 629"/>
                <a:gd name="T29" fmla="*/ 223 h 225"/>
                <a:gd name="T30" fmla="*/ 329 w 629"/>
                <a:gd name="T31" fmla="*/ 212 h 225"/>
                <a:gd name="T32" fmla="*/ 285 w 629"/>
                <a:gd name="T33" fmla="*/ 201 h 225"/>
                <a:gd name="T34" fmla="*/ 225 w 629"/>
                <a:gd name="T35" fmla="*/ 189 h 225"/>
                <a:gd name="T36" fmla="*/ 186 w 629"/>
                <a:gd name="T37" fmla="*/ 181 h 225"/>
                <a:gd name="T38" fmla="*/ 169 w 629"/>
                <a:gd name="T39" fmla="*/ 180 h 225"/>
                <a:gd name="T40" fmla="*/ 121 w 629"/>
                <a:gd name="T41" fmla="*/ 170 h 225"/>
                <a:gd name="T42" fmla="*/ 66 w 629"/>
                <a:gd name="T43" fmla="*/ 157 h 225"/>
                <a:gd name="T44" fmla="*/ 23 w 629"/>
                <a:gd name="T45" fmla="*/ 149 h 225"/>
                <a:gd name="T46" fmla="*/ 9 w 629"/>
                <a:gd name="T47" fmla="*/ 145 h 225"/>
                <a:gd name="T48" fmla="*/ 4 w 629"/>
                <a:gd name="T49" fmla="*/ 140 h 225"/>
                <a:gd name="T50" fmla="*/ 3 w 629"/>
                <a:gd name="T51" fmla="*/ 94 h 225"/>
                <a:gd name="T52" fmla="*/ 21 w 629"/>
                <a:gd name="T53" fmla="*/ 29 h 225"/>
                <a:gd name="T54" fmla="*/ 39 w 629"/>
                <a:gd name="T55" fmla="*/ 4 h 225"/>
                <a:gd name="T56" fmla="*/ 45 w 629"/>
                <a:gd name="T57" fmla="*/ 2 h 225"/>
                <a:gd name="T58" fmla="*/ 106 w 629"/>
                <a:gd name="T59" fmla="*/ 21 h 225"/>
                <a:gd name="T60" fmla="*/ 125 w 629"/>
                <a:gd name="T61" fmla="*/ 27 h 225"/>
                <a:gd name="T62" fmla="*/ 135 w 629"/>
                <a:gd name="T63" fmla="*/ 27 h 225"/>
                <a:gd name="T64" fmla="*/ 175 w 629"/>
                <a:gd name="T65" fmla="*/ 17 h 225"/>
                <a:gd name="T66" fmla="*/ 231 w 629"/>
                <a:gd name="T67" fmla="*/ 11 h 225"/>
                <a:gd name="T68" fmla="*/ 274 w 629"/>
                <a:gd name="T69" fmla="*/ 24 h 225"/>
                <a:gd name="T70" fmla="*/ 329 w 629"/>
                <a:gd name="T71" fmla="*/ 52 h 225"/>
                <a:gd name="T72" fmla="*/ 356 w 629"/>
                <a:gd name="T73" fmla="*/ 57 h 225"/>
                <a:gd name="T74" fmla="*/ 417 w 629"/>
                <a:gd name="T75" fmla="*/ 71 h 225"/>
                <a:gd name="T76" fmla="*/ 433 w 629"/>
                <a:gd name="T77" fmla="*/ 87 h 225"/>
                <a:gd name="T78" fmla="*/ 422 w 629"/>
                <a:gd name="T79" fmla="*/ 112 h 225"/>
                <a:gd name="T80" fmla="*/ 386 w 629"/>
                <a:gd name="T81" fmla="*/ 113 h 225"/>
                <a:gd name="T82" fmla="*/ 309 w 629"/>
                <a:gd name="T83" fmla="*/ 113 h 225"/>
                <a:gd name="T84" fmla="*/ 279 w 629"/>
                <a:gd name="T85" fmla="*/ 120 h 225"/>
                <a:gd name="T86" fmla="*/ 272 w 629"/>
                <a:gd name="T87" fmla="*/ 134 h 225"/>
                <a:gd name="T88" fmla="*/ 285 w 629"/>
                <a:gd name="T89" fmla="*/ 141 h 225"/>
                <a:gd name="T90" fmla="*/ 296 w 629"/>
                <a:gd name="T91" fmla="*/ 137 h 225"/>
                <a:gd name="T92" fmla="*/ 366 w 629"/>
                <a:gd name="T93" fmla="*/ 134 h 225"/>
                <a:gd name="T94" fmla="*/ 409 w 629"/>
                <a:gd name="T95" fmla="*/ 136 h 225"/>
                <a:gd name="T96" fmla="*/ 437 w 629"/>
                <a:gd name="T97" fmla="*/ 130 h 225"/>
                <a:gd name="T98" fmla="*/ 453 w 629"/>
                <a:gd name="T99" fmla="*/ 77 h 225"/>
                <a:gd name="T100" fmla="*/ 451 w 629"/>
                <a:gd name="T101" fmla="*/ 7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225">
                  <a:moveTo>
                    <a:pt x="451" y="74"/>
                  </a:moveTo>
                  <a:cubicBezTo>
                    <a:pt x="457" y="74"/>
                    <a:pt x="462" y="74"/>
                    <a:pt x="466" y="74"/>
                  </a:cubicBezTo>
                  <a:cubicBezTo>
                    <a:pt x="480" y="73"/>
                    <a:pt x="491" y="68"/>
                    <a:pt x="503" y="64"/>
                  </a:cubicBezTo>
                  <a:cubicBezTo>
                    <a:pt x="533" y="52"/>
                    <a:pt x="557" y="33"/>
                    <a:pt x="583" y="15"/>
                  </a:cubicBezTo>
                  <a:cubicBezTo>
                    <a:pt x="589" y="11"/>
                    <a:pt x="594" y="7"/>
                    <a:pt x="600" y="4"/>
                  </a:cubicBezTo>
                  <a:cubicBezTo>
                    <a:pt x="608" y="0"/>
                    <a:pt x="615" y="2"/>
                    <a:pt x="621" y="9"/>
                  </a:cubicBezTo>
                  <a:cubicBezTo>
                    <a:pt x="623" y="12"/>
                    <a:pt x="625" y="16"/>
                    <a:pt x="627" y="19"/>
                  </a:cubicBezTo>
                  <a:cubicBezTo>
                    <a:pt x="629" y="22"/>
                    <a:pt x="628" y="24"/>
                    <a:pt x="626" y="26"/>
                  </a:cubicBezTo>
                  <a:cubicBezTo>
                    <a:pt x="613" y="40"/>
                    <a:pt x="601" y="54"/>
                    <a:pt x="588" y="67"/>
                  </a:cubicBezTo>
                  <a:cubicBezTo>
                    <a:pt x="575" y="80"/>
                    <a:pt x="560" y="92"/>
                    <a:pt x="547" y="105"/>
                  </a:cubicBezTo>
                  <a:cubicBezTo>
                    <a:pt x="536" y="115"/>
                    <a:pt x="527" y="126"/>
                    <a:pt x="516" y="135"/>
                  </a:cubicBezTo>
                  <a:cubicBezTo>
                    <a:pt x="511" y="140"/>
                    <a:pt x="503" y="144"/>
                    <a:pt x="497" y="148"/>
                  </a:cubicBezTo>
                  <a:cubicBezTo>
                    <a:pt x="480" y="158"/>
                    <a:pt x="464" y="169"/>
                    <a:pt x="447" y="179"/>
                  </a:cubicBezTo>
                  <a:cubicBezTo>
                    <a:pt x="427" y="190"/>
                    <a:pt x="411" y="205"/>
                    <a:pt x="393" y="219"/>
                  </a:cubicBezTo>
                  <a:cubicBezTo>
                    <a:pt x="386" y="225"/>
                    <a:pt x="379" y="225"/>
                    <a:pt x="371" y="223"/>
                  </a:cubicBezTo>
                  <a:cubicBezTo>
                    <a:pt x="357" y="219"/>
                    <a:pt x="343" y="216"/>
                    <a:pt x="329" y="212"/>
                  </a:cubicBezTo>
                  <a:cubicBezTo>
                    <a:pt x="314" y="208"/>
                    <a:pt x="300" y="205"/>
                    <a:pt x="285" y="201"/>
                  </a:cubicBezTo>
                  <a:cubicBezTo>
                    <a:pt x="265" y="197"/>
                    <a:pt x="245" y="193"/>
                    <a:pt x="225" y="189"/>
                  </a:cubicBezTo>
                  <a:cubicBezTo>
                    <a:pt x="212" y="186"/>
                    <a:pt x="199" y="183"/>
                    <a:pt x="186" y="181"/>
                  </a:cubicBezTo>
                  <a:cubicBezTo>
                    <a:pt x="180" y="180"/>
                    <a:pt x="174" y="180"/>
                    <a:pt x="169" y="180"/>
                  </a:cubicBezTo>
                  <a:cubicBezTo>
                    <a:pt x="152" y="180"/>
                    <a:pt x="137" y="175"/>
                    <a:pt x="121" y="170"/>
                  </a:cubicBezTo>
                  <a:cubicBezTo>
                    <a:pt x="103" y="165"/>
                    <a:pt x="85" y="161"/>
                    <a:pt x="66" y="157"/>
                  </a:cubicBezTo>
                  <a:cubicBezTo>
                    <a:pt x="52" y="154"/>
                    <a:pt x="38" y="152"/>
                    <a:pt x="23" y="149"/>
                  </a:cubicBezTo>
                  <a:cubicBezTo>
                    <a:pt x="18" y="148"/>
                    <a:pt x="13" y="147"/>
                    <a:pt x="9" y="145"/>
                  </a:cubicBezTo>
                  <a:cubicBezTo>
                    <a:pt x="7" y="144"/>
                    <a:pt x="5" y="142"/>
                    <a:pt x="4" y="140"/>
                  </a:cubicBezTo>
                  <a:cubicBezTo>
                    <a:pt x="0" y="125"/>
                    <a:pt x="1" y="109"/>
                    <a:pt x="3" y="94"/>
                  </a:cubicBezTo>
                  <a:cubicBezTo>
                    <a:pt x="6" y="72"/>
                    <a:pt x="12" y="50"/>
                    <a:pt x="21" y="29"/>
                  </a:cubicBezTo>
                  <a:cubicBezTo>
                    <a:pt x="26" y="20"/>
                    <a:pt x="30" y="10"/>
                    <a:pt x="39" y="4"/>
                  </a:cubicBezTo>
                  <a:cubicBezTo>
                    <a:pt x="40" y="3"/>
                    <a:pt x="43" y="2"/>
                    <a:pt x="45" y="2"/>
                  </a:cubicBezTo>
                  <a:cubicBezTo>
                    <a:pt x="66" y="8"/>
                    <a:pt x="86" y="15"/>
                    <a:pt x="106" y="21"/>
                  </a:cubicBezTo>
                  <a:cubicBezTo>
                    <a:pt x="113" y="23"/>
                    <a:pt x="119" y="25"/>
                    <a:pt x="125" y="27"/>
                  </a:cubicBezTo>
                  <a:cubicBezTo>
                    <a:pt x="129" y="28"/>
                    <a:pt x="132" y="28"/>
                    <a:pt x="135" y="27"/>
                  </a:cubicBezTo>
                  <a:cubicBezTo>
                    <a:pt x="149" y="24"/>
                    <a:pt x="162" y="20"/>
                    <a:pt x="175" y="17"/>
                  </a:cubicBezTo>
                  <a:cubicBezTo>
                    <a:pt x="193" y="13"/>
                    <a:pt x="212" y="9"/>
                    <a:pt x="231" y="11"/>
                  </a:cubicBezTo>
                  <a:cubicBezTo>
                    <a:pt x="246" y="13"/>
                    <a:pt x="261" y="17"/>
                    <a:pt x="274" y="24"/>
                  </a:cubicBezTo>
                  <a:cubicBezTo>
                    <a:pt x="293" y="33"/>
                    <a:pt x="311" y="42"/>
                    <a:pt x="329" y="52"/>
                  </a:cubicBezTo>
                  <a:cubicBezTo>
                    <a:pt x="337" y="56"/>
                    <a:pt x="347" y="56"/>
                    <a:pt x="356" y="57"/>
                  </a:cubicBezTo>
                  <a:cubicBezTo>
                    <a:pt x="377" y="60"/>
                    <a:pt x="398" y="62"/>
                    <a:pt x="417" y="71"/>
                  </a:cubicBezTo>
                  <a:cubicBezTo>
                    <a:pt x="425" y="74"/>
                    <a:pt x="428" y="81"/>
                    <a:pt x="433" y="87"/>
                  </a:cubicBezTo>
                  <a:cubicBezTo>
                    <a:pt x="440" y="96"/>
                    <a:pt x="435" y="111"/>
                    <a:pt x="422" y="112"/>
                  </a:cubicBezTo>
                  <a:cubicBezTo>
                    <a:pt x="410" y="113"/>
                    <a:pt x="398" y="114"/>
                    <a:pt x="386" y="113"/>
                  </a:cubicBezTo>
                  <a:cubicBezTo>
                    <a:pt x="360" y="111"/>
                    <a:pt x="334" y="109"/>
                    <a:pt x="309" y="113"/>
                  </a:cubicBezTo>
                  <a:cubicBezTo>
                    <a:pt x="299" y="114"/>
                    <a:pt x="289" y="117"/>
                    <a:pt x="279" y="120"/>
                  </a:cubicBezTo>
                  <a:cubicBezTo>
                    <a:pt x="273" y="122"/>
                    <a:pt x="270" y="128"/>
                    <a:pt x="272" y="134"/>
                  </a:cubicBezTo>
                  <a:cubicBezTo>
                    <a:pt x="274" y="139"/>
                    <a:pt x="279" y="142"/>
                    <a:pt x="285" y="141"/>
                  </a:cubicBezTo>
                  <a:cubicBezTo>
                    <a:pt x="289" y="140"/>
                    <a:pt x="292" y="138"/>
                    <a:pt x="296" y="137"/>
                  </a:cubicBezTo>
                  <a:cubicBezTo>
                    <a:pt x="319" y="131"/>
                    <a:pt x="343" y="132"/>
                    <a:pt x="366" y="134"/>
                  </a:cubicBezTo>
                  <a:cubicBezTo>
                    <a:pt x="381" y="135"/>
                    <a:pt x="395" y="136"/>
                    <a:pt x="409" y="136"/>
                  </a:cubicBezTo>
                  <a:cubicBezTo>
                    <a:pt x="418" y="136"/>
                    <a:pt x="428" y="134"/>
                    <a:pt x="437" y="130"/>
                  </a:cubicBezTo>
                  <a:cubicBezTo>
                    <a:pt x="454" y="122"/>
                    <a:pt x="465" y="96"/>
                    <a:pt x="453" y="77"/>
                  </a:cubicBezTo>
                  <a:cubicBezTo>
                    <a:pt x="452" y="76"/>
                    <a:pt x="452" y="76"/>
                    <a:pt x="451" y="74"/>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grpSp>
      <p:sp>
        <p:nvSpPr>
          <p:cNvPr id="3" name="مستطيل 2">
            <a:extLst>
              <a:ext uri="{FF2B5EF4-FFF2-40B4-BE49-F238E27FC236}">
                <a16:creationId xmlns:a16="http://schemas.microsoft.com/office/drawing/2014/main" id="{2C942318-D3EC-C447-2B08-55D35D2A2F8A}"/>
              </a:ext>
            </a:extLst>
          </p:cNvPr>
          <p:cNvSpPr/>
          <p:nvPr/>
        </p:nvSpPr>
        <p:spPr>
          <a:xfrm>
            <a:off x="3152201" y="1863975"/>
            <a:ext cx="8542540" cy="3369449"/>
          </a:xfrm>
          <a:prstGeom prst="rect">
            <a:avLst/>
          </a:prstGeom>
          <a:noFill/>
        </p:spPr>
        <p:txBody>
          <a:bodyPr wrap="square">
            <a:spAutoFit/>
          </a:bodyPr>
          <a:lstStyle/>
          <a:p>
            <a:pPr algn="just" rtl="1">
              <a:lnSpc>
                <a:spcPct val="150000"/>
              </a:lnSpc>
            </a:pPr>
            <a:r>
              <a:rPr lang="ar-SA" dirty="0">
                <a:latin typeface="Alexandria" pitchFamily="2" charset="-78"/>
                <a:cs typeface="Alexandria" pitchFamily="2" charset="-78"/>
              </a:rPr>
              <a:t>وتأسيساً على ذلك، فإن نظرية المسار والهدف تفسر كيف أن سلوك القائد يؤثر في دافعية المرؤوسين وأدائهم في مواقف عمل مختلفة. وعليه، يتضح ان جوهر هذه النظرية هو كيفية تأثير القائد على إدراك المرؤوسين لأهداف العمل وأهدافهم الشخصية والروابط والمسارات بين مجموعتي الأهداف. </a:t>
            </a:r>
            <a:endParaRPr lang="ar-JO"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تتحدد الافتراضات الأساسية لهذه النظرية في أن سلوك القائد سيزيد دافعية المرؤوسين، وأن المدى الذي يحقق فيه القائد الرضا لحاجات المرؤوسين يتوقف على الأداء الفعال، علاوة عن تقديم القائد التوجيه والتدريب والدعم المطلوب للمرؤوسين. </a:t>
            </a:r>
            <a:endParaRPr lang="en-US"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6BCDD557-2907-0118-C51D-C4F94DF2D0A1}"/>
              </a:ext>
            </a:extLst>
          </p:cNvPr>
          <p:cNvSpPr txBox="1"/>
          <p:nvPr/>
        </p:nvSpPr>
        <p:spPr>
          <a:xfrm>
            <a:off x="2131890" y="295202"/>
            <a:ext cx="792822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نظرية المسار - الهدف لهاوس وإيفانز </a:t>
            </a:r>
            <a:r>
              <a:rPr lang="en-US" sz="2000" dirty="0">
                <a:solidFill>
                  <a:srgbClr val="00AEEF"/>
                </a:solidFill>
                <a:latin typeface="Alexandria" pitchFamily="2" charset="-78"/>
                <a:ea typeface="Calibri"/>
                <a:cs typeface="Alexandria" pitchFamily="2" charset="-78"/>
                <a:sym typeface="Calibri"/>
              </a:rPr>
              <a:t>Path-Goal Leadership Theory</a:t>
            </a:r>
          </a:p>
        </p:txBody>
      </p:sp>
    </p:spTree>
    <p:extLst>
      <p:ext uri="{BB962C8B-B14F-4D97-AF65-F5344CB8AC3E}">
        <p14:creationId xmlns:p14="http://schemas.microsoft.com/office/powerpoint/2010/main" val="35517765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D5025A03-0E99-804D-FA64-75BA8AD66A67}"/>
              </a:ext>
            </a:extLst>
          </p:cNvPr>
          <p:cNvSpPr/>
          <p:nvPr/>
        </p:nvSpPr>
        <p:spPr>
          <a:xfrm>
            <a:off x="456892"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7868F895-01BE-8602-770C-B3A4B84360FA}"/>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03525D2F-6FE1-6003-C7D4-6252BBF9884A}"/>
              </a:ext>
            </a:extLst>
          </p:cNvPr>
          <p:cNvSpPr txBox="1"/>
          <p:nvPr/>
        </p:nvSpPr>
        <p:spPr>
          <a:xfrm>
            <a:off x="2131890" y="295202"/>
            <a:ext cx="792822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نظرية المسار - الهدف لهاوس وإيفانز </a:t>
            </a:r>
            <a:r>
              <a:rPr lang="en-US" sz="2000" dirty="0">
                <a:solidFill>
                  <a:srgbClr val="00AEEF"/>
                </a:solidFill>
                <a:latin typeface="Alexandria" pitchFamily="2" charset="-78"/>
                <a:ea typeface="Calibri"/>
                <a:cs typeface="Alexandria" pitchFamily="2" charset="-78"/>
                <a:sym typeface="Calibri"/>
              </a:rPr>
              <a:t>Path-Goal Leadership Theory</a:t>
            </a:r>
          </a:p>
        </p:txBody>
      </p:sp>
      <p:sp>
        <p:nvSpPr>
          <p:cNvPr id="3" name="مستطيل 6">
            <a:extLst>
              <a:ext uri="{FF2B5EF4-FFF2-40B4-BE49-F238E27FC236}">
                <a16:creationId xmlns:a16="http://schemas.microsoft.com/office/drawing/2014/main" id="{F434F48B-8B07-E995-2184-03EEC423AB9F}"/>
              </a:ext>
            </a:extLst>
          </p:cNvPr>
          <p:cNvSpPr/>
          <p:nvPr/>
        </p:nvSpPr>
        <p:spPr>
          <a:xfrm>
            <a:off x="1159915" y="1531786"/>
            <a:ext cx="10637955" cy="4205703"/>
          </a:xfrm>
          <a:prstGeom prst="rect">
            <a:avLst/>
          </a:prstGeom>
          <a:noFill/>
        </p:spPr>
        <p:txBody>
          <a:bodyPr wrap="square">
            <a:spAutoFit/>
          </a:bodyPr>
          <a:lstStyle/>
          <a:p>
            <a:pPr algn="just" rtl="1">
              <a:lnSpc>
                <a:spcPct val="150000"/>
              </a:lnSpc>
            </a:pPr>
            <a:r>
              <a:rPr lang="ar-SA" sz="1600" dirty="0">
                <a:latin typeface="Alexandria" pitchFamily="2" charset="-78"/>
                <a:cs typeface="Alexandria" pitchFamily="2" charset="-78"/>
              </a:rPr>
              <a:t>إن القائد الفعال يقوم بدور فعال في مساعدة العاملين ودعمهم ومؤازرتهم بما يحقق أهدافهم التي يرغبونها، وذلك بربط حصولهم على هذه الأهداف (أهداف شخصية بتحقيق أداء معين (أهداف المنظمة)، حيث يترتب على ذلك رضا العاملين ورفع مستوى دافعيتهم وزيادة وهكذا تسعى نظرية المسار - الهدف إلى تفسير تأثير سلوك القائد على دافعية العاملين ورضاهم وأدائهم.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b="1" dirty="0">
                <a:solidFill>
                  <a:srgbClr val="5BC7EF"/>
                </a:solidFill>
                <a:latin typeface="Alexandria" pitchFamily="2" charset="-78"/>
                <a:cs typeface="Alexandria" pitchFamily="2" charset="-78"/>
              </a:rPr>
              <a:t>ويتمثل دور القائد في:</a:t>
            </a:r>
            <a:endParaRPr lang="en-US" sz="1600" dirty="0">
              <a:latin typeface="Alexandria" pitchFamily="2" charset="-78"/>
              <a:cs typeface="Alexandria" pitchFamily="2" charset="-78"/>
            </a:endParaRPr>
          </a:p>
          <a:p>
            <a:pPr marL="514350" indent="-514350" algn="just" rtl="1">
              <a:lnSpc>
                <a:spcPct val="200000"/>
              </a:lnSpc>
              <a:buFont typeface="+mj-lt"/>
              <a:buAutoNum type="arabicPeriod"/>
            </a:pPr>
            <a:r>
              <a:rPr lang="ar-SA" sz="1600" dirty="0">
                <a:latin typeface="Alexandria" pitchFamily="2" charset="-78"/>
                <a:cs typeface="Alexandria" pitchFamily="2" charset="-78"/>
              </a:rPr>
              <a:t> توضيح أهداف الأفراد وجعلها ذات قيمة ومعنى في نظر الأفراد.</a:t>
            </a:r>
            <a:endParaRPr lang="en-US" sz="1600" dirty="0">
              <a:latin typeface="Alexandria" pitchFamily="2" charset="-78"/>
              <a:cs typeface="Alexandria" pitchFamily="2" charset="-78"/>
            </a:endParaRPr>
          </a:p>
          <a:p>
            <a:pPr marL="514350" indent="-514350" algn="just" rtl="1">
              <a:lnSpc>
                <a:spcPct val="200000"/>
              </a:lnSpc>
              <a:buFont typeface="+mj-lt"/>
              <a:buAutoNum type="arabicPeriod"/>
            </a:pPr>
            <a:r>
              <a:rPr lang="ar-SA" sz="1600" dirty="0">
                <a:latin typeface="Alexandria" pitchFamily="2" charset="-78"/>
                <a:cs typeface="Alexandria" pitchFamily="2" charset="-78"/>
              </a:rPr>
              <a:t>ربط الوصول لهذه الأهداف بأداء وإنتاجية معينة. </a:t>
            </a:r>
            <a:endParaRPr lang="en-US" sz="1600" dirty="0">
              <a:latin typeface="Alexandria" pitchFamily="2" charset="-78"/>
              <a:cs typeface="Alexandria" pitchFamily="2" charset="-78"/>
            </a:endParaRPr>
          </a:p>
          <a:p>
            <a:pPr marL="514350" indent="-514350" algn="just" rtl="1">
              <a:lnSpc>
                <a:spcPct val="200000"/>
              </a:lnSpc>
              <a:buFont typeface="+mj-lt"/>
              <a:buAutoNum type="arabicPeriod"/>
            </a:pPr>
            <a:r>
              <a:rPr lang="ar-SA" sz="1600" dirty="0">
                <a:latin typeface="Alexandria" pitchFamily="2" charset="-78"/>
                <a:cs typeface="Alexandria" pitchFamily="2" charset="-78"/>
              </a:rPr>
              <a:t>يقوم القائد بدور فعال في تمهيد الطريق للمرؤوسين في سبيل الوصول إلى أهدافهم، وتحقيق هذه الأهداف يسبب له الرضا، وتحقيق الأهداف الشخصية سيكون عن طريق تحقيق أداء مهام معينة.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5031709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Google Shape;177;p7">
            <a:extLst>
              <a:ext uri="{FF2B5EF4-FFF2-40B4-BE49-F238E27FC236}">
                <a16:creationId xmlns:a16="http://schemas.microsoft.com/office/drawing/2014/main" id="{5658BDA8-0BC9-6A9F-D169-B7C4F53EE6B1}"/>
              </a:ext>
            </a:extLst>
          </p:cNvPr>
          <p:cNvSpPr/>
          <p:nvPr/>
        </p:nvSpPr>
        <p:spPr>
          <a:xfrm>
            <a:off x="456892" y="1447474"/>
            <a:ext cx="4128422" cy="450209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10" name="Google Shape;178;p7">
            <a:extLst>
              <a:ext uri="{FF2B5EF4-FFF2-40B4-BE49-F238E27FC236}">
                <a16:creationId xmlns:a16="http://schemas.microsoft.com/office/drawing/2014/main" id="{79F4E03C-CB41-CB21-198F-179F48F54849}"/>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5" name="مستطيل 6">
            <a:extLst>
              <a:ext uri="{FF2B5EF4-FFF2-40B4-BE49-F238E27FC236}">
                <a16:creationId xmlns:a16="http://schemas.microsoft.com/office/drawing/2014/main" id="{57609211-898C-13E3-40B0-EB50F8FBDDC3}"/>
              </a:ext>
            </a:extLst>
          </p:cNvPr>
          <p:cNvSpPr/>
          <p:nvPr/>
        </p:nvSpPr>
        <p:spPr>
          <a:xfrm>
            <a:off x="1076324" y="2480310"/>
            <a:ext cx="10658783" cy="2266711"/>
          </a:xfrm>
          <a:prstGeom prst="rect">
            <a:avLst/>
          </a:prstGeom>
          <a:noFill/>
        </p:spPr>
        <p:txBody>
          <a:bodyPr wrap="square">
            <a:spAutoFit/>
          </a:bodyPr>
          <a:lstStyle/>
          <a:p>
            <a:pPr algn="just" rtl="1">
              <a:lnSpc>
                <a:spcPct val="150000"/>
              </a:lnSpc>
            </a:pPr>
            <a:r>
              <a:rPr lang="ar-SA" sz="1600" b="1" dirty="0">
                <a:latin typeface="Alexandria" pitchFamily="2" charset="-78"/>
                <a:cs typeface="Alexandria" pitchFamily="2" charset="-78"/>
              </a:rPr>
              <a:t>نمط القيادة الموجه </a:t>
            </a:r>
            <a:r>
              <a:rPr lang="en-US" sz="1600" b="1" dirty="0">
                <a:latin typeface="Alexandria" pitchFamily="2" charset="-78"/>
                <a:cs typeface="Alexandria" pitchFamily="2" charset="-78"/>
              </a:rPr>
              <a:t>Directive</a:t>
            </a:r>
            <a:r>
              <a:rPr lang="ar-SA" sz="1600" dirty="0">
                <a:latin typeface="Alexandria" pitchFamily="2" charset="-78"/>
                <a:cs typeface="Alexandria" pitchFamily="2" charset="-78"/>
              </a:rPr>
              <a:t>: يرتبط هذا الأسلوب بعلاقة إيجابية برضا العاملين وتوقعاتهم، حينما يؤدون أعمالاً غامضة. ويرتبط بعلاقة سلبية بالرضا والتوقعات إذا كان المرؤوسون يقومون بأعمال واضحة.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a:t>
            </a:r>
            <a:r>
              <a:rPr lang="ar-SA" sz="1600" b="1" dirty="0">
                <a:latin typeface="Alexandria" pitchFamily="2" charset="-78"/>
                <a:cs typeface="Alexandria" pitchFamily="2" charset="-78"/>
              </a:rPr>
              <a:t>نمط القيادة الداعم / المساند </a:t>
            </a:r>
            <a:r>
              <a:rPr lang="en-US" sz="1600" dirty="0">
                <a:latin typeface="Alexandria" pitchFamily="2" charset="-78"/>
                <a:cs typeface="Alexandria" pitchFamily="2" charset="-78"/>
              </a:rPr>
              <a:t>Supportive</a:t>
            </a:r>
            <a:r>
              <a:rPr lang="ar-SA" sz="1600" dirty="0">
                <a:latin typeface="Alexandria" pitchFamily="2" charset="-78"/>
                <a:cs typeface="Alexandria" pitchFamily="2" charset="-78"/>
              </a:rPr>
              <a:t>: يقود هذا الأسلوب إلى زيادة رضا العاملين الذي يقومون بأعمال روتينية منطقية جداً، أو أعمال تعد غير مرضية، أو تتضمن ضغوطاً واحباطات. كما كشفت الدراسات أن لهذا الأسلوب أفضل الأثر الإيجابي على رضا المرؤوسين، الذين يقومون بأعمال محبطة أو تسبب التوتر، أو أنها غير مرضية.</a:t>
            </a: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D6C9B850-36EA-1111-573D-72A2DDC03F47}"/>
              </a:ext>
            </a:extLst>
          </p:cNvPr>
          <p:cNvSpPr txBox="1"/>
          <p:nvPr/>
        </p:nvSpPr>
        <p:spPr>
          <a:xfrm>
            <a:off x="2131890" y="295202"/>
            <a:ext cx="792822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نظرية المسار - الهدف لهاوس وإيفانز </a:t>
            </a:r>
            <a:r>
              <a:rPr lang="en-US" sz="2000" dirty="0">
                <a:solidFill>
                  <a:srgbClr val="00AEEF"/>
                </a:solidFill>
                <a:latin typeface="Alexandria" pitchFamily="2" charset="-78"/>
                <a:ea typeface="Calibri"/>
                <a:cs typeface="Alexandria" pitchFamily="2" charset="-78"/>
                <a:sym typeface="Calibri"/>
              </a:rPr>
              <a:t>Path-Goal Leadership Theory</a:t>
            </a:r>
          </a:p>
        </p:txBody>
      </p:sp>
      <p:sp>
        <p:nvSpPr>
          <p:cNvPr id="12" name="TextBox 11">
            <a:extLst>
              <a:ext uri="{FF2B5EF4-FFF2-40B4-BE49-F238E27FC236}">
                <a16:creationId xmlns:a16="http://schemas.microsoft.com/office/drawing/2014/main" id="{96751FB5-7556-00DF-FDC3-7FE7174884E9}"/>
              </a:ext>
            </a:extLst>
          </p:cNvPr>
          <p:cNvSpPr txBox="1"/>
          <p:nvPr/>
        </p:nvSpPr>
        <p:spPr>
          <a:xfrm>
            <a:off x="1491604" y="768023"/>
            <a:ext cx="9062096" cy="379015"/>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ويرى هاوس وإيفانز أن القائد يمكنه أن يستخدم أربعة أنماط قيادية مختلفة، في مواقف مختلفة وهذه الأنماط هي:</a:t>
            </a: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22043973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Google Shape;177;p7">
            <a:extLst>
              <a:ext uri="{FF2B5EF4-FFF2-40B4-BE49-F238E27FC236}">
                <a16:creationId xmlns:a16="http://schemas.microsoft.com/office/drawing/2014/main" id="{CBDDB5BD-DA7E-B23D-9DEA-DA202CC33F78}"/>
              </a:ext>
            </a:extLst>
          </p:cNvPr>
          <p:cNvSpPr/>
          <p:nvPr/>
        </p:nvSpPr>
        <p:spPr>
          <a:xfrm>
            <a:off x="456892" y="1447474"/>
            <a:ext cx="4128422" cy="450209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10" name="Google Shape;178;p7">
            <a:extLst>
              <a:ext uri="{FF2B5EF4-FFF2-40B4-BE49-F238E27FC236}">
                <a16:creationId xmlns:a16="http://schemas.microsoft.com/office/drawing/2014/main" id="{79F4E03C-CB41-CB21-198F-179F48F54849}"/>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5" name="مستطيل 6">
            <a:extLst>
              <a:ext uri="{FF2B5EF4-FFF2-40B4-BE49-F238E27FC236}">
                <a16:creationId xmlns:a16="http://schemas.microsoft.com/office/drawing/2014/main" id="{57609211-898C-13E3-40B0-EB50F8FBDDC3}"/>
              </a:ext>
            </a:extLst>
          </p:cNvPr>
          <p:cNvSpPr/>
          <p:nvPr/>
        </p:nvSpPr>
        <p:spPr>
          <a:xfrm>
            <a:off x="1285875" y="2295644"/>
            <a:ext cx="10487641" cy="3005375"/>
          </a:xfrm>
          <a:prstGeom prst="rect">
            <a:avLst/>
          </a:prstGeom>
          <a:noFill/>
        </p:spPr>
        <p:txBody>
          <a:bodyPr wrap="square">
            <a:spAutoFit/>
          </a:bodyPr>
          <a:lstStyle/>
          <a:p>
            <a:pPr algn="just" rtl="1">
              <a:lnSpc>
                <a:spcPct val="150000"/>
              </a:lnSpc>
            </a:pPr>
            <a:r>
              <a:rPr lang="ar-SA" sz="1600" b="1" dirty="0">
                <a:latin typeface="Alexandria" pitchFamily="2" charset="-78"/>
                <a:cs typeface="Alexandria" pitchFamily="2" charset="-78"/>
              </a:rPr>
              <a:t>نمط القيادة المشارك </a:t>
            </a:r>
            <a:r>
              <a:rPr lang="en-US" sz="1600" dirty="0">
                <a:latin typeface="Alexandria" pitchFamily="2" charset="-78"/>
                <a:cs typeface="Alexandria" pitchFamily="2" charset="-78"/>
              </a:rPr>
              <a:t>Participative</a:t>
            </a:r>
            <a:r>
              <a:rPr lang="ar-SA" sz="1600" dirty="0">
                <a:latin typeface="Alexandria" pitchFamily="2" charset="-78"/>
                <a:cs typeface="Alexandria" pitchFamily="2" charset="-78"/>
              </a:rPr>
              <a:t> أشارت الدراسات أن هذا الأسلوب يزيد من رضا العاملين في الأعمال غير الروتينية؛ التي تسمح بمشاركة فردية من المرؤوسين. أما الأعمال الروتينية، فإن هذا الأسلوب يزيد من رضا الأفراد المنفتحين ذهنياً، وغير المتسلطين.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a:t>
            </a:r>
            <a:r>
              <a:rPr lang="ar-SA" sz="1600" b="1" dirty="0">
                <a:latin typeface="Alexandria" pitchFamily="2" charset="-78"/>
                <a:cs typeface="Alexandria" pitchFamily="2" charset="-78"/>
              </a:rPr>
              <a:t>نمط القيادة المهتم بالإنجاز </a:t>
            </a:r>
            <a:r>
              <a:rPr lang="en-US" sz="1600" dirty="0">
                <a:latin typeface="Alexandria" pitchFamily="2" charset="-78"/>
                <a:cs typeface="Alexandria" pitchFamily="2" charset="-78"/>
              </a:rPr>
              <a:t>Achievement-oriented</a:t>
            </a:r>
            <a:r>
              <a:rPr lang="ar-SA" sz="1600" dirty="0">
                <a:latin typeface="Alexandria" pitchFamily="2" charset="-78"/>
                <a:cs typeface="Alexandria" pitchFamily="2" charset="-78"/>
              </a:rPr>
              <a:t>: يؤدي هذا الأسلوب إلى زيادة ميل المرؤوسين لتحقيق مستويات أداء عالية، وزيادة ثقتهم في قدراتهم على مواجهة التحديات والصعاب وبالنسبة للمرؤوسين الذين يعملون بوظائف غير روتينية وغامضة، يتوقع أن يؤدي هذا الأسلوب إلى زيادة توقعات الأفراد بأن جهودهم ستحقق الأداء المرغوب.</a:t>
            </a: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D6C9B850-36EA-1111-573D-72A2DDC03F47}"/>
              </a:ext>
            </a:extLst>
          </p:cNvPr>
          <p:cNvSpPr txBox="1"/>
          <p:nvPr/>
        </p:nvSpPr>
        <p:spPr>
          <a:xfrm>
            <a:off x="2131890" y="295202"/>
            <a:ext cx="792822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نظرية المسار - الهدف لهاوس وإيفانز </a:t>
            </a:r>
            <a:r>
              <a:rPr lang="en-US" sz="2000" dirty="0">
                <a:solidFill>
                  <a:srgbClr val="00AEEF"/>
                </a:solidFill>
                <a:latin typeface="Alexandria" pitchFamily="2" charset="-78"/>
                <a:ea typeface="Calibri"/>
                <a:cs typeface="Alexandria" pitchFamily="2" charset="-78"/>
                <a:sym typeface="Calibri"/>
              </a:rPr>
              <a:t>Path-Goal Leadership Theory</a:t>
            </a:r>
          </a:p>
        </p:txBody>
      </p:sp>
      <p:sp>
        <p:nvSpPr>
          <p:cNvPr id="2" name="TextBox 1">
            <a:extLst>
              <a:ext uri="{FF2B5EF4-FFF2-40B4-BE49-F238E27FC236}">
                <a16:creationId xmlns:a16="http://schemas.microsoft.com/office/drawing/2014/main" id="{7B9A3C82-2CFE-8AF6-253D-E0A26E6D1485}"/>
              </a:ext>
            </a:extLst>
          </p:cNvPr>
          <p:cNvSpPr txBox="1"/>
          <p:nvPr/>
        </p:nvSpPr>
        <p:spPr>
          <a:xfrm>
            <a:off x="1491604" y="768023"/>
            <a:ext cx="9062096" cy="379015"/>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ويرى هاوس وإيفانز أن القائد يمكنه أن يستخدم أربعة أنماط قيادية مختلفة، في مواقف مختلفة وهذه الأنماط هي:</a:t>
            </a: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17206711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8CDF4E6-8F45-4129-C3DF-493CBDB7D6B2}"/>
              </a:ext>
            </a:extLst>
          </p:cNvPr>
          <p:cNvSpPr/>
          <p:nvPr/>
        </p:nvSpPr>
        <p:spPr>
          <a:xfrm>
            <a:off x="609292" y="1422728"/>
            <a:ext cx="4128422" cy="467924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10" name="Google Shape;178;p7">
            <a:extLst>
              <a:ext uri="{FF2B5EF4-FFF2-40B4-BE49-F238E27FC236}">
                <a16:creationId xmlns:a16="http://schemas.microsoft.com/office/drawing/2014/main" id="{79F4E03C-CB41-CB21-198F-179F48F54849}"/>
              </a:ext>
            </a:extLst>
          </p:cNvPr>
          <p:cNvSpPr/>
          <p:nvPr/>
        </p:nvSpPr>
        <p:spPr>
          <a:xfrm>
            <a:off x="901053" y="1564172"/>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5" name="مستطيل 6">
            <a:extLst>
              <a:ext uri="{FF2B5EF4-FFF2-40B4-BE49-F238E27FC236}">
                <a16:creationId xmlns:a16="http://schemas.microsoft.com/office/drawing/2014/main" id="{57609211-898C-13E3-40B0-EB50F8FBDDC3}"/>
              </a:ext>
            </a:extLst>
          </p:cNvPr>
          <p:cNvSpPr/>
          <p:nvPr/>
        </p:nvSpPr>
        <p:spPr>
          <a:xfrm>
            <a:off x="964877" y="1560498"/>
            <a:ext cx="11028032" cy="4256999"/>
          </a:xfrm>
          <a:prstGeom prst="rect">
            <a:avLst/>
          </a:prstGeom>
          <a:noFill/>
        </p:spPr>
        <p:txBody>
          <a:bodyPr wrap="square">
            <a:spAutoFit/>
          </a:bodyPr>
          <a:lstStyle/>
          <a:p>
            <a:pPr algn="just" rtl="1">
              <a:lnSpc>
                <a:spcPct val="150000"/>
              </a:lnSpc>
            </a:pPr>
            <a:r>
              <a:rPr lang="ar-SA" sz="1400" b="1" dirty="0">
                <a:latin typeface="Alexandria" pitchFamily="2" charset="-78"/>
                <a:cs typeface="Alexandria" pitchFamily="2" charset="-78"/>
              </a:rPr>
              <a:t>نمط القيادة الموجه </a:t>
            </a:r>
            <a:r>
              <a:rPr lang="en-US" sz="1400" b="1" dirty="0">
                <a:latin typeface="Alexandria" pitchFamily="2" charset="-78"/>
                <a:cs typeface="Alexandria" pitchFamily="2" charset="-78"/>
              </a:rPr>
              <a:t>Directive</a:t>
            </a:r>
            <a:r>
              <a:rPr lang="ar-SA" sz="1400" dirty="0">
                <a:latin typeface="Alexandria" pitchFamily="2" charset="-78"/>
                <a:cs typeface="Alexandria" pitchFamily="2" charset="-78"/>
              </a:rPr>
              <a:t>: يرتبط هذا الأسلوب بعلاقة إيجابية برضا العاملين وتوقعاتهم، حينما يؤدون أعمالاً غامضة. ويرتبط بعلاقة سلبية بالرضا والتوقعات إذا كان المرؤوسون يقومون بأعمال واضحة. </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 </a:t>
            </a:r>
            <a:r>
              <a:rPr lang="ar-SA" sz="1400" b="1" dirty="0">
                <a:latin typeface="Alexandria" pitchFamily="2" charset="-78"/>
                <a:cs typeface="Alexandria" pitchFamily="2" charset="-78"/>
              </a:rPr>
              <a:t>نمط القيادة الداعم / المساند </a:t>
            </a:r>
            <a:r>
              <a:rPr lang="en-US" sz="1400" dirty="0">
                <a:latin typeface="Alexandria" pitchFamily="2" charset="-78"/>
                <a:cs typeface="Alexandria" pitchFamily="2" charset="-78"/>
              </a:rPr>
              <a:t>Supportive</a:t>
            </a:r>
            <a:r>
              <a:rPr lang="ar-SA" sz="1400" dirty="0">
                <a:latin typeface="Alexandria" pitchFamily="2" charset="-78"/>
                <a:cs typeface="Alexandria" pitchFamily="2" charset="-78"/>
              </a:rPr>
              <a:t>: يقود هذا الأسلوب إلى زيادة رضا العاملين الذي يقومون بأعمال روتينية منطقية جداً، أو أعمال تعد غير مرضية، أو تتضمن ضغوطاً واحباطات. كما كشفت الدراسات أن لهذا الأسلوب أفضل الأثر الإيجابي على رضا المرؤوسين، الذين يقومون بأعمال محبطة أو تسبب التوتر، أو أنها غير مرضية.</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 </a:t>
            </a:r>
            <a:r>
              <a:rPr lang="ar-SA" sz="1400" b="1" dirty="0">
                <a:latin typeface="Alexandria" pitchFamily="2" charset="-78"/>
                <a:cs typeface="Alexandria" pitchFamily="2" charset="-78"/>
              </a:rPr>
              <a:t>نمط القيادة المشارك </a:t>
            </a:r>
            <a:r>
              <a:rPr lang="en-US" sz="1400" dirty="0">
                <a:latin typeface="Alexandria" pitchFamily="2" charset="-78"/>
                <a:cs typeface="Alexandria" pitchFamily="2" charset="-78"/>
              </a:rPr>
              <a:t>Participative</a:t>
            </a:r>
            <a:r>
              <a:rPr lang="ar-SA" sz="1400" dirty="0">
                <a:latin typeface="Alexandria" pitchFamily="2" charset="-78"/>
                <a:cs typeface="Alexandria" pitchFamily="2" charset="-78"/>
              </a:rPr>
              <a:t> أشارت الدراسات أن هذا الأسلوب يزيد من رضا العاملين في الأعمال غير الروتينية؛ التي تسمح بمشاركة فردية من المرؤوسين. أما الأعمال الروتينية، فإن هذا الأسلوب يزيد من رضا الأفراد المنفتحين ذهنياً، وغير المتسلطين. </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 </a:t>
            </a:r>
            <a:r>
              <a:rPr lang="ar-SA" sz="1400" b="1" dirty="0">
                <a:latin typeface="Alexandria" pitchFamily="2" charset="-78"/>
                <a:cs typeface="Alexandria" pitchFamily="2" charset="-78"/>
              </a:rPr>
              <a:t>نمط القيادة المهتم بالإنجاز </a:t>
            </a:r>
            <a:r>
              <a:rPr lang="en-US" sz="1400" dirty="0">
                <a:latin typeface="Alexandria" pitchFamily="2" charset="-78"/>
                <a:cs typeface="Alexandria" pitchFamily="2" charset="-78"/>
              </a:rPr>
              <a:t>Achievement-oriented</a:t>
            </a:r>
            <a:r>
              <a:rPr lang="ar-SA" sz="1400" dirty="0">
                <a:latin typeface="Alexandria" pitchFamily="2" charset="-78"/>
                <a:cs typeface="Alexandria" pitchFamily="2" charset="-78"/>
              </a:rPr>
              <a:t>: يؤدي هذا الأسلوب إلى زيادة ميل المرؤوسين لتحقيق مستويات أداء عالية، وزيادة ثقتهم في قدراتهم على مواجهة التحديات والصعاب وبالنسبة للمرؤوسين الذين يعملون بوظائف غير روتينية وغامضة، يتوقع أن يؤدي هذا الأسلوب إلى زيادة توقعات الأفراد بأن جهودهم ستحقق الأداء المرغوب.</a:t>
            </a:r>
            <a:endParaRPr lang="en-US" sz="14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D6C9B850-36EA-1111-573D-72A2DDC03F47}"/>
              </a:ext>
            </a:extLst>
          </p:cNvPr>
          <p:cNvSpPr txBox="1"/>
          <p:nvPr/>
        </p:nvSpPr>
        <p:spPr>
          <a:xfrm>
            <a:off x="2131890" y="295202"/>
            <a:ext cx="792822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نظرية المسار - الهدف لهاوس وإيفانز </a:t>
            </a:r>
            <a:r>
              <a:rPr lang="en-US" sz="2000" dirty="0">
                <a:solidFill>
                  <a:srgbClr val="00AEEF"/>
                </a:solidFill>
                <a:latin typeface="Alexandria" pitchFamily="2" charset="-78"/>
                <a:ea typeface="Calibri"/>
                <a:cs typeface="Alexandria" pitchFamily="2" charset="-78"/>
                <a:sym typeface="Calibri"/>
              </a:rPr>
              <a:t>Path-Goal Leadership Theory</a:t>
            </a:r>
          </a:p>
        </p:txBody>
      </p:sp>
      <p:sp>
        <p:nvSpPr>
          <p:cNvPr id="4" name="TextBox 3">
            <a:extLst>
              <a:ext uri="{FF2B5EF4-FFF2-40B4-BE49-F238E27FC236}">
                <a16:creationId xmlns:a16="http://schemas.microsoft.com/office/drawing/2014/main" id="{C02DDEC3-E17E-FF0E-9B90-2D04F5E644EA}"/>
              </a:ext>
            </a:extLst>
          </p:cNvPr>
          <p:cNvSpPr txBox="1"/>
          <p:nvPr/>
        </p:nvSpPr>
        <p:spPr>
          <a:xfrm>
            <a:off x="1491604" y="768023"/>
            <a:ext cx="9062096" cy="379015"/>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ويرى هاوس وإيفانز أن القائد يمكنه أن يستخدم أربعة أنماط قيادية مختلفة، في مواقف مختلفة وهذه الأنماط هي:</a:t>
            </a: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19098535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4659240-8F1D-91A9-EA58-02C9AE8CD4DC}"/>
              </a:ext>
            </a:extLst>
          </p:cNvPr>
          <p:cNvSpPr/>
          <p:nvPr/>
        </p:nvSpPr>
        <p:spPr>
          <a:xfrm>
            <a:off x="456892" y="1642590"/>
            <a:ext cx="4128422" cy="40928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29FE6F9-AC0D-6332-D10A-7184B30D350E}"/>
              </a:ext>
            </a:extLst>
          </p:cNvPr>
          <p:cNvSpPr/>
          <p:nvPr/>
        </p:nvSpPr>
        <p:spPr>
          <a:xfrm>
            <a:off x="901053" y="1885613"/>
            <a:ext cx="11155680" cy="363335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6" name="مستطيل 6">
            <a:extLst>
              <a:ext uri="{FF2B5EF4-FFF2-40B4-BE49-F238E27FC236}">
                <a16:creationId xmlns:a16="http://schemas.microsoft.com/office/drawing/2014/main" id="{60A9980C-0BC1-62D6-5DE3-D07781FECAFE}"/>
              </a:ext>
            </a:extLst>
          </p:cNvPr>
          <p:cNvSpPr/>
          <p:nvPr/>
        </p:nvSpPr>
        <p:spPr>
          <a:xfrm>
            <a:off x="4044491" y="2707434"/>
            <a:ext cx="7690617" cy="1989712"/>
          </a:xfrm>
          <a:prstGeom prst="rect">
            <a:avLst/>
          </a:prstGeom>
          <a:noFill/>
        </p:spPr>
        <p:txBody>
          <a:bodyPr wrap="square">
            <a:spAutoFit/>
          </a:bodyPr>
          <a:lstStyle/>
          <a:p>
            <a:pPr algn="just" rtl="1">
              <a:lnSpc>
                <a:spcPct val="200000"/>
              </a:lnSpc>
            </a:pPr>
            <a:r>
              <a:rPr lang="ar-SA" sz="1600" dirty="0">
                <a:latin typeface="Alexandria" pitchFamily="2" charset="-78"/>
                <a:cs typeface="Alexandria" pitchFamily="2" charset="-78"/>
              </a:rPr>
              <a:t>وهكذا يتضح لنا أن نظرية المسار - الهدف في القيادة، كباقي النظريات الموقفية/ الظرفية أو الاحتمالية الأخرى، تساعدنا على فهم القيادة والتنبؤ بفاعليتها في مواقف مختلفة من خلال تركيزها على القائد وهو يحاول التنبؤ بـ كيف تؤثر أنواع مختلفة من المكافآت، وأساليب قيادية مختلفة في دافعية المرؤوسين وأدائهم ورضاهم .</a:t>
            </a:r>
            <a:endParaRPr lang="ar-JO" sz="1600" dirty="0">
              <a:latin typeface="Alexandria" pitchFamily="2" charset="-78"/>
              <a:cs typeface="Alexandria" pitchFamily="2" charset="-78"/>
            </a:endParaRPr>
          </a:p>
        </p:txBody>
      </p:sp>
      <p:grpSp>
        <p:nvGrpSpPr>
          <p:cNvPr id="7" name="Group 37">
            <a:extLst>
              <a:ext uri="{FF2B5EF4-FFF2-40B4-BE49-F238E27FC236}">
                <a16:creationId xmlns:a16="http://schemas.microsoft.com/office/drawing/2014/main" id="{8112F7FF-D091-FD02-0E1D-63A117A1FBCA}"/>
              </a:ext>
            </a:extLst>
          </p:cNvPr>
          <p:cNvGrpSpPr/>
          <p:nvPr/>
        </p:nvGrpSpPr>
        <p:grpSpPr>
          <a:xfrm>
            <a:off x="1221891" y="2121241"/>
            <a:ext cx="2315897" cy="3162098"/>
            <a:chOff x="1202749" y="2546246"/>
            <a:chExt cx="2669089" cy="3644342"/>
          </a:xfrm>
        </p:grpSpPr>
        <p:sp>
          <p:nvSpPr>
            <p:cNvPr id="8" name="Oval 7">
              <a:extLst>
                <a:ext uri="{FF2B5EF4-FFF2-40B4-BE49-F238E27FC236}">
                  <a16:creationId xmlns:a16="http://schemas.microsoft.com/office/drawing/2014/main" id="{3DB9CC73-2CF1-5573-FE1B-2A1EDF44202D}"/>
                </a:ext>
              </a:extLst>
            </p:cNvPr>
            <p:cNvSpPr/>
            <p:nvPr/>
          </p:nvSpPr>
          <p:spPr>
            <a:xfrm>
              <a:off x="1686283" y="6105916"/>
              <a:ext cx="713214" cy="84672"/>
            </a:xfrm>
            <a:prstGeom prst="ellipse">
              <a:avLst/>
            </a:prstGeom>
            <a:solidFill>
              <a:schemeClr val="tx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9" name="Oval 8">
              <a:extLst>
                <a:ext uri="{FF2B5EF4-FFF2-40B4-BE49-F238E27FC236}">
                  <a16:creationId xmlns:a16="http://schemas.microsoft.com/office/drawing/2014/main" id="{26EB73B9-E1E9-A157-0608-7B9DDCD6AFDA}"/>
                </a:ext>
              </a:extLst>
            </p:cNvPr>
            <p:cNvSpPr/>
            <p:nvPr/>
          </p:nvSpPr>
          <p:spPr>
            <a:xfrm>
              <a:off x="2829283" y="6067816"/>
              <a:ext cx="713214" cy="84672"/>
            </a:xfrm>
            <a:prstGeom prst="ellipse">
              <a:avLst/>
            </a:prstGeom>
            <a:solidFill>
              <a:schemeClr val="tx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nvGrpSpPr>
            <p:cNvPr id="10" name="Group 13">
              <a:extLst>
                <a:ext uri="{FF2B5EF4-FFF2-40B4-BE49-F238E27FC236}">
                  <a16:creationId xmlns:a16="http://schemas.microsoft.com/office/drawing/2014/main" id="{022A41F1-EDEF-05BD-7F00-DDC4E473823D}"/>
                </a:ext>
              </a:extLst>
            </p:cNvPr>
            <p:cNvGrpSpPr/>
            <p:nvPr/>
          </p:nvGrpSpPr>
          <p:grpSpPr>
            <a:xfrm>
              <a:off x="1202749" y="2546246"/>
              <a:ext cx="2339748" cy="3605089"/>
              <a:chOff x="795338" y="-196850"/>
              <a:chExt cx="4591050" cy="7073900"/>
            </a:xfrm>
          </p:grpSpPr>
          <p:sp>
            <p:nvSpPr>
              <p:cNvPr id="13" name="Freeform 5">
                <a:extLst>
                  <a:ext uri="{FF2B5EF4-FFF2-40B4-BE49-F238E27FC236}">
                    <a16:creationId xmlns:a16="http://schemas.microsoft.com/office/drawing/2014/main" id="{779D8345-93D8-F415-F24A-F38FCE66596C}"/>
                  </a:ext>
                </a:extLst>
              </p:cNvPr>
              <p:cNvSpPr>
                <a:spLocks/>
              </p:cNvSpPr>
              <p:nvPr/>
            </p:nvSpPr>
            <p:spPr bwMode="auto">
              <a:xfrm>
                <a:off x="795338" y="1270000"/>
                <a:ext cx="4360863" cy="5607050"/>
              </a:xfrm>
              <a:custGeom>
                <a:avLst/>
                <a:gdLst>
                  <a:gd name="T0" fmla="*/ 1080 w 1831"/>
                  <a:gd name="T1" fmla="*/ 1234 h 2335"/>
                  <a:gd name="T2" fmla="*/ 977 w 1831"/>
                  <a:gd name="T3" fmla="*/ 1329 h 2335"/>
                  <a:gd name="T4" fmla="*/ 878 w 1831"/>
                  <a:gd name="T5" fmla="*/ 1889 h 2335"/>
                  <a:gd name="T6" fmla="*/ 807 w 1831"/>
                  <a:gd name="T7" fmla="*/ 2234 h 2335"/>
                  <a:gd name="T8" fmla="*/ 700 w 1831"/>
                  <a:gd name="T9" fmla="*/ 2326 h 2335"/>
                  <a:gd name="T10" fmla="*/ 575 w 1831"/>
                  <a:gd name="T11" fmla="*/ 2271 h 2335"/>
                  <a:gd name="T12" fmla="*/ 558 w 1831"/>
                  <a:gd name="T13" fmla="*/ 2102 h 2335"/>
                  <a:gd name="T14" fmla="*/ 641 w 1831"/>
                  <a:gd name="T15" fmla="*/ 1658 h 2335"/>
                  <a:gd name="T16" fmla="*/ 719 w 1831"/>
                  <a:gd name="T17" fmla="*/ 1262 h 2335"/>
                  <a:gd name="T18" fmla="*/ 682 w 1831"/>
                  <a:gd name="T19" fmla="*/ 1068 h 2335"/>
                  <a:gd name="T20" fmla="*/ 546 w 1831"/>
                  <a:gd name="T21" fmla="*/ 743 h 2335"/>
                  <a:gd name="T22" fmla="*/ 497 w 1831"/>
                  <a:gd name="T23" fmla="*/ 715 h 2335"/>
                  <a:gd name="T24" fmla="*/ 95 w 1831"/>
                  <a:gd name="T25" fmla="*/ 730 h 2335"/>
                  <a:gd name="T26" fmla="*/ 6 w 1831"/>
                  <a:gd name="T27" fmla="*/ 654 h 2335"/>
                  <a:gd name="T28" fmla="*/ 64 w 1831"/>
                  <a:gd name="T29" fmla="*/ 557 h 2335"/>
                  <a:gd name="T30" fmla="*/ 254 w 1831"/>
                  <a:gd name="T31" fmla="*/ 505 h 2335"/>
                  <a:gd name="T32" fmla="*/ 504 w 1831"/>
                  <a:gd name="T33" fmla="*/ 439 h 2335"/>
                  <a:gd name="T34" fmla="*/ 620 w 1831"/>
                  <a:gd name="T35" fmla="*/ 465 h 2335"/>
                  <a:gd name="T36" fmla="*/ 800 w 1831"/>
                  <a:gd name="T37" fmla="*/ 394 h 2335"/>
                  <a:gd name="T38" fmla="*/ 1666 w 1831"/>
                  <a:gd name="T39" fmla="*/ 26 h 2335"/>
                  <a:gd name="T40" fmla="*/ 1808 w 1831"/>
                  <a:gd name="T41" fmla="*/ 66 h 2335"/>
                  <a:gd name="T42" fmla="*/ 1751 w 1831"/>
                  <a:gd name="T43" fmla="*/ 193 h 2335"/>
                  <a:gd name="T44" fmla="*/ 1319 w 1831"/>
                  <a:gd name="T45" fmla="*/ 379 h 2335"/>
                  <a:gd name="T46" fmla="*/ 1083 w 1831"/>
                  <a:gd name="T47" fmla="*/ 474 h 2335"/>
                  <a:gd name="T48" fmla="*/ 1065 w 1831"/>
                  <a:gd name="T49" fmla="*/ 517 h 2335"/>
                  <a:gd name="T50" fmla="*/ 1326 w 1831"/>
                  <a:gd name="T51" fmla="*/ 1133 h 2335"/>
                  <a:gd name="T52" fmla="*/ 1570 w 1831"/>
                  <a:gd name="T53" fmla="*/ 1720 h 2335"/>
                  <a:gd name="T54" fmla="*/ 1729 w 1831"/>
                  <a:gd name="T55" fmla="*/ 2097 h 2335"/>
                  <a:gd name="T56" fmla="*/ 1661 w 1831"/>
                  <a:gd name="T57" fmla="*/ 2291 h 2335"/>
                  <a:gd name="T58" fmla="*/ 1491 w 1831"/>
                  <a:gd name="T59" fmla="*/ 2213 h 2335"/>
                  <a:gd name="T60" fmla="*/ 1285 w 1831"/>
                  <a:gd name="T61" fmla="*/ 1723 h 2335"/>
                  <a:gd name="T62" fmla="*/ 1080 w 1831"/>
                  <a:gd name="T63" fmla="*/ 1234 h 2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31" h="2335">
                    <a:moveTo>
                      <a:pt x="1080" y="1234"/>
                    </a:moveTo>
                    <a:cubicBezTo>
                      <a:pt x="1012" y="1239"/>
                      <a:pt x="989" y="1262"/>
                      <a:pt x="977" y="1329"/>
                    </a:cubicBezTo>
                    <a:cubicBezTo>
                      <a:pt x="945" y="1516"/>
                      <a:pt x="912" y="1703"/>
                      <a:pt x="878" y="1889"/>
                    </a:cubicBezTo>
                    <a:cubicBezTo>
                      <a:pt x="857" y="2005"/>
                      <a:pt x="831" y="2119"/>
                      <a:pt x="807" y="2234"/>
                    </a:cubicBezTo>
                    <a:cubicBezTo>
                      <a:pt x="799" y="2276"/>
                      <a:pt x="750" y="2318"/>
                      <a:pt x="700" y="2326"/>
                    </a:cubicBezTo>
                    <a:cubicBezTo>
                      <a:pt x="646" y="2335"/>
                      <a:pt x="603" y="2313"/>
                      <a:pt x="575" y="2271"/>
                    </a:cubicBezTo>
                    <a:cubicBezTo>
                      <a:pt x="541" y="2216"/>
                      <a:pt x="547" y="2159"/>
                      <a:pt x="558" y="2102"/>
                    </a:cubicBezTo>
                    <a:cubicBezTo>
                      <a:pt x="585" y="1954"/>
                      <a:pt x="613" y="1806"/>
                      <a:pt x="641" y="1658"/>
                    </a:cubicBezTo>
                    <a:cubicBezTo>
                      <a:pt x="666" y="1526"/>
                      <a:pt x="688" y="1393"/>
                      <a:pt x="719" y="1262"/>
                    </a:cubicBezTo>
                    <a:cubicBezTo>
                      <a:pt x="737" y="1188"/>
                      <a:pt x="707" y="1129"/>
                      <a:pt x="682" y="1068"/>
                    </a:cubicBezTo>
                    <a:cubicBezTo>
                      <a:pt x="638" y="959"/>
                      <a:pt x="590" y="852"/>
                      <a:pt x="546" y="743"/>
                    </a:cubicBezTo>
                    <a:cubicBezTo>
                      <a:pt x="535" y="717"/>
                      <a:pt x="524" y="714"/>
                      <a:pt x="497" y="715"/>
                    </a:cubicBezTo>
                    <a:cubicBezTo>
                      <a:pt x="363" y="723"/>
                      <a:pt x="229" y="727"/>
                      <a:pt x="95" y="730"/>
                    </a:cubicBezTo>
                    <a:cubicBezTo>
                      <a:pt x="49" y="731"/>
                      <a:pt x="14" y="699"/>
                      <a:pt x="6" y="654"/>
                    </a:cubicBezTo>
                    <a:cubicBezTo>
                      <a:pt x="0" y="614"/>
                      <a:pt x="22" y="571"/>
                      <a:pt x="64" y="557"/>
                    </a:cubicBezTo>
                    <a:cubicBezTo>
                      <a:pt x="127" y="537"/>
                      <a:pt x="190" y="522"/>
                      <a:pt x="254" y="505"/>
                    </a:cubicBezTo>
                    <a:cubicBezTo>
                      <a:pt x="337" y="483"/>
                      <a:pt x="422" y="465"/>
                      <a:pt x="504" y="439"/>
                    </a:cubicBezTo>
                    <a:cubicBezTo>
                      <a:pt x="554" y="423"/>
                      <a:pt x="592" y="436"/>
                      <a:pt x="620" y="465"/>
                    </a:cubicBezTo>
                    <a:cubicBezTo>
                      <a:pt x="683" y="440"/>
                      <a:pt x="742" y="418"/>
                      <a:pt x="800" y="394"/>
                    </a:cubicBezTo>
                    <a:cubicBezTo>
                      <a:pt x="1044" y="292"/>
                      <a:pt x="1422" y="129"/>
                      <a:pt x="1666" y="26"/>
                    </a:cubicBezTo>
                    <a:cubicBezTo>
                      <a:pt x="1726" y="0"/>
                      <a:pt x="1783" y="15"/>
                      <a:pt x="1808" y="66"/>
                    </a:cubicBezTo>
                    <a:cubicBezTo>
                      <a:pt x="1831" y="114"/>
                      <a:pt x="1811" y="166"/>
                      <a:pt x="1751" y="193"/>
                    </a:cubicBezTo>
                    <a:cubicBezTo>
                      <a:pt x="1653" y="238"/>
                      <a:pt x="1419" y="338"/>
                      <a:pt x="1319" y="379"/>
                    </a:cubicBezTo>
                    <a:cubicBezTo>
                      <a:pt x="1241" y="411"/>
                      <a:pt x="1163" y="444"/>
                      <a:pt x="1083" y="474"/>
                    </a:cubicBezTo>
                    <a:cubicBezTo>
                      <a:pt x="1057" y="484"/>
                      <a:pt x="1056" y="498"/>
                      <a:pt x="1065" y="517"/>
                    </a:cubicBezTo>
                    <a:cubicBezTo>
                      <a:pt x="1151" y="723"/>
                      <a:pt x="1239" y="927"/>
                      <a:pt x="1326" y="1133"/>
                    </a:cubicBezTo>
                    <a:cubicBezTo>
                      <a:pt x="1408" y="1328"/>
                      <a:pt x="1488" y="1525"/>
                      <a:pt x="1570" y="1720"/>
                    </a:cubicBezTo>
                    <a:cubicBezTo>
                      <a:pt x="1622" y="1846"/>
                      <a:pt x="1675" y="1972"/>
                      <a:pt x="1729" y="2097"/>
                    </a:cubicBezTo>
                    <a:cubicBezTo>
                      <a:pt x="1761" y="2171"/>
                      <a:pt x="1731" y="2260"/>
                      <a:pt x="1661" y="2291"/>
                    </a:cubicBezTo>
                    <a:cubicBezTo>
                      <a:pt x="1601" y="2318"/>
                      <a:pt x="1521" y="2283"/>
                      <a:pt x="1491" y="2213"/>
                    </a:cubicBezTo>
                    <a:cubicBezTo>
                      <a:pt x="1421" y="2050"/>
                      <a:pt x="1353" y="1886"/>
                      <a:pt x="1285" y="1723"/>
                    </a:cubicBezTo>
                    <a:cubicBezTo>
                      <a:pt x="1216" y="1559"/>
                      <a:pt x="1148" y="1396"/>
                      <a:pt x="1080" y="1234"/>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Calibri" panose="020F0502020204030204"/>
                  <a:ea typeface="+mn-ea"/>
                  <a:cs typeface="+mn-cs"/>
                </a:endParaRPr>
              </a:p>
            </p:txBody>
          </p:sp>
          <p:sp>
            <p:nvSpPr>
              <p:cNvPr id="14" name="Freeform 6">
                <a:extLst>
                  <a:ext uri="{FF2B5EF4-FFF2-40B4-BE49-F238E27FC236}">
                    <a16:creationId xmlns:a16="http://schemas.microsoft.com/office/drawing/2014/main" id="{A6175A40-D5A6-0B8A-E4DC-42EBA8124801}"/>
                  </a:ext>
                </a:extLst>
              </p:cNvPr>
              <p:cNvSpPr>
                <a:spLocks/>
              </p:cNvSpPr>
              <p:nvPr/>
            </p:nvSpPr>
            <p:spPr bwMode="auto">
              <a:xfrm>
                <a:off x="1685925" y="1109663"/>
                <a:ext cx="1157288" cy="1160463"/>
              </a:xfrm>
              <a:custGeom>
                <a:avLst/>
                <a:gdLst>
                  <a:gd name="T0" fmla="*/ 479 w 486"/>
                  <a:gd name="T1" fmla="*/ 244 h 483"/>
                  <a:gd name="T2" fmla="*/ 241 w 486"/>
                  <a:gd name="T3" fmla="*/ 481 h 483"/>
                  <a:gd name="T4" fmla="*/ 1 w 486"/>
                  <a:gd name="T5" fmla="*/ 240 h 483"/>
                  <a:gd name="T6" fmla="*/ 238 w 486"/>
                  <a:gd name="T7" fmla="*/ 1 h 483"/>
                  <a:gd name="T8" fmla="*/ 479 w 486"/>
                  <a:gd name="T9" fmla="*/ 244 h 483"/>
                </a:gdLst>
                <a:ahLst/>
                <a:cxnLst>
                  <a:cxn ang="0">
                    <a:pos x="T0" y="T1"/>
                  </a:cxn>
                  <a:cxn ang="0">
                    <a:pos x="T2" y="T3"/>
                  </a:cxn>
                  <a:cxn ang="0">
                    <a:pos x="T4" y="T5"/>
                  </a:cxn>
                  <a:cxn ang="0">
                    <a:pos x="T6" y="T7"/>
                  </a:cxn>
                  <a:cxn ang="0">
                    <a:pos x="T8" y="T9"/>
                  </a:cxn>
                </a:cxnLst>
                <a:rect l="0" t="0" r="r" b="b"/>
                <a:pathLst>
                  <a:path w="486" h="483">
                    <a:moveTo>
                      <a:pt x="479" y="244"/>
                    </a:moveTo>
                    <a:cubicBezTo>
                      <a:pt x="479" y="371"/>
                      <a:pt x="366" y="483"/>
                      <a:pt x="241" y="481"/>
                    </a:cubicBezTo>
                    <a:cubicBezTo>
                      <a:pt x="109" y="478"/>
                      <a:pt x="0" y="369"/>
                      <a:pt x="1" y="240"/>
                    </a:cubicBezTo>
                    <a:cubicBezTo>
                      <a:pt x="1" y="113"/>
                      <a:pt x="111" y="2"/>
                      <a:pt x="238" y="1"/>
                    </a:cubicBezTo>
                    <a:cubicBezTo>
                      <a:pt x="368" y="0"/>
                      <a:pt x="486" y="118"/>
                      <a:pt x="479" y="244"/>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effectLst/>
                  <a:uLnTx/>
                  <a:uFillTx/>
                  <a:latin typeface="Calibri" panose="020F0502020204030204"/>
                  <a:ea typeface="+mn-ea"/>
                  <a:cs typeface="+mn-cs"/>
                </a:endParaRPr>
              </a:p>
            </p:txBody>
          </p:sp>
          <p:sp>
            <p:nvSpPr>
              <p:cNvPr id="15" name="Freeform 10">
                <a:extLst>
                  <a:ext uri="{FF2B5EF4-FFF2-40B4-BE49-F238E27FC236}">
                    <a16:creationId xmlns:a16="http://schemas.microsoft.com/office/drawing/2014/main" id="{55A342BB-B64C-8604-7BAF-C92DFA75417B}"/>
                  </a:ext>
                </a:extLst>
              </p:cNvPr>
              <p:cNvSpPr>
                <a:spLocks/>
              </p:cNvSpPr>
              <p:nvPr/>
            </p:nvSpPr>
            <p:spPr bwMode="auto">
              <a:xfrm>
                <a:off x="3060700" y="-196850"/>
                <a:ext cx="2325688" cy="4094163"/>
              </a:xfrm>
              <a:custGeom>
                <a:avLst/>
                <a:gdLst>
                  <a:gd name="T0" fmla="*/ 0 w 977"/>
                  <a:gd name="T1" fmla="*/ 106 h 1705"/>
                  <a:gd name="T2" fmla="*/ 19 w 977"/>
                  <a:gd name="T3" fmla="*/ 158 h 1705"/>
                  <a:gd name="T4" fmla="*/ 772 w 977"/>
                  <a:gd name="T5" fmla="*/ 730 h 1705"/>
                  <a:gd name="T6" fmla="*/ 559 w 977"/>
                  <a:gd name="T7" fmla="*/ 1649 h 1705"/>
                  <a:gd name="T8" fmla="*/ 580 w 977"/>
                  <a:gd name="T9" fmla="*/ 1705 h 1705"/>
                  <a:gd name="T10" fmla="*/ 817 w 977"/>
                  <a:gd name="T11" fmla="*/ 714 h 1705"/>
                  <a:gd name="T12" fmla="*/ 0 w 977"/>
                  <a:gd name="T13" fmla="*/ 106 h 1705"/>
                </a:gdLst>
                <a:ahLst/>
                <a:cxnLst>
                  <a:cxn ang="0">
                    <a:pos x="T0" y="T1"/>
                  </a:cxn>
                  <a:cxn ang="0">
                    <a:pos x="T2" y="T3"/>
                  </a:cxn>
                  <a:cxn ang="0">
                    <a:pos x="T4" y="T5"/>
                  </a:cxn>
                  <a:cxn ang="0">
                    <a:pos x="T6" y="T7"/>
                  </a:cxn>
                  <a:cxn ang="0">
                    <a:pos x="T8" y="T9"/>
                  </a:cxn>
                  <a:cxn ang="0">
                    <a:pos x="T10" y="T11"/>
                  </a:cxn>
                  <a:cxn ang="0">
                    <a:pos x="T12" y="T13"/>
                  </a:cxn>
                </a:cxnLst>
                <a:rect l="0" t="0" r="r" b="b"/>
                <a:pathLst>
                  <a:path w="977" h="1705">
                    <a:moveTo>
                      <a:pt x="0" y="106"/>
                    </a:moveTo>
                    <a:cubicBezTo>
                      <a:pt x="19" y="158"/>
                      <a:pt x="19" y="158"/>
                      <a:pt x="19" y="158"/>
                    </a:cubicBezTo>
                    <a:cubicBezTo>
                      <a:pt x="285" y="61"/>
                      <a:pt x="626" y="326"/>
                      <a:pt x="772" y="730"/>
                    </a:cubicBezTo>
                    <a:cubicBezTo>
                      <a:pt x="919" y="1135"/>
                      <a:pt x="826" y="1552"/>
                      <a:pt x="559" y="1649"/>
                    </a:cubicBezTo>
                    <a:cubicBezTo>
                      <a:pt x="580" y="1705"/>
                      <a:pt x="580" y="1705"/>
                      <a:pt x="580" y="1705"/>
                    </a:cubicBezTo>
                    <a:cubicBezTo>
                      <a:pt x="871" y="1600"/>
                      <a:pt x="977" y="1156"/>
                      <a:pt x="817" y="714"/>
                    </a:cubicBezTo>
                    <a:cubicBezTo>
                      <a:pt x="656" y="273"/>
                      <a:pt x="291" y="0"/>
                      <a:pt x="0" y="106"/>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effectLst/>
                  <a:uLnTx/>
                  <a:uFillTx/>
                  <a:latin typeface="Calibri" panose="020F0502020204030204"/>
                  <a:ea typeface="+mn-ea"/>
                  <a:cs typeface="+mn-cs"/>
                </a:endParaRPr>
              </a:p>
            </p:txBody>
          </p:sp>
          <p:sp>
            <p:nvSpPr>
              <p:cNvPr id="16" name="Freeform 11">
                <a:extLst>
                  <a:ext uri="{FF2B5EF4-FFF2-40B4-BE49-F238E27FC236}">
                    <a16:creationId xmlns:a16="http://schemas.microsoft.com/office/drawing/2014/main" id="{E613D1FF-4280-716B-8B40-871CC78B663D}"/>
                  </a:ext>
                </a:extLst>
              </p:cNvPr>
              <p:cNvSpPr>
                <a:spLocks/>
              </p:cNvSpPr>
              <p:nvPr/>
            </p:nvSpPr>
            <p:spPr bwMode="auto">
              <a:xfrm>
                <a:off x="3019425" y="57150"/>
                <a:ext cx="1422400" cy="3854450"/>
              </a:xfrm>
              <a:custGeom>
                <a:avLst/>
                <a:gdLst>
                  <a:gd name="T0" fmla="*/ 870 w 896"/>
                  <a:gd name="T1" fmla="*/ 2428 h 2428"/>
                  <a:gd name="T2" fmla="*/ 896 w 896"/>
                  <a:gd name="T3" fmla="*/ 2419 h 2428"/>
                  <a:gd name="T4" fmla="*/ 26 w 896"/>
                  <a:gd name="T5" fmla="*/ 0 h 2428"/>
                  <a:gd name="T6" fmla="*/ 0 w 896"/>
                  <a:gd name="T7" fmla="*/ 9 h 2428"/>
                  <a:gd name="T8" fmla="*/ 870 w 896"/>
                  <a:gd name="T9" fmla="*/ 2428 h 2428"/>
                </a:gdLst>
                <a:ahLst/>
                <a:cxnLst>
                  <a:cxn ang="0">
                    <a:pos x="T0" y="T1"/>
                  </a:cxn>
                  <a:cxn ang="0">
                    <a:pos x="T2" y="T3"/>
                  </a:cxn>
                  <a:cxn ang="0">
                    <a:pos x="T4" y="T5"/>
                  </a:cxn>
                  <a:cxn ang="0">
                    <a:pos x="T6" y="T7"/>
                  </a:cxn>
                  <a:cxn ang="0">
                    <a:pos x="T8" y="T9"/>
                  </a:cxn>
                </a:cxnLst>
                <a:rect l="0" t="0" r="r" b="b"/>
                <a:pathLst>
                  <a:path w="896" h="2428">
                    <a:moveTo>
                      <a:pt x="870" y="2428"/>
                    </a:moveTo>
                    <a:lnTo>
                      <a:pt x="896" y="2419"/>
                    </a:lnTo>
                    <a:lnTo>
                      <a:pt x="26" y="0"/>
                    </a:lnTo>
                    <a:lnTo>
                      <a:pt x="0" y="9"/>
                    </a:lnTo>
                    <a:lnTo>
                      <a:pt x="870" y="2428"/>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grpSp>
        <p:cxnSp>
          <p:nvCxnSpPr>
            <p:cNvPr id="11" name="Straight Connector 10">
              <a:extLst>
                <a:ext uri="{FF2B5EF4-FFF2-40B4-BE49-F238E27FC236}">
                  <a16:creationId xmlns:a16="http://schemas.microsoft.com/office/drawing/2014/main" id="{D63F6701-18E3-CDEF-FC78-868773F7038D}"/>
                </a:ext>
              </a:extLst>
            </p:cNvPr>
            <p:cNvCxnSpPr>
              <a:cxnSpLocks/>
            </p:cNvCxnSpPr>
            <p:nvPr/>
          </p:nvCxnSpPr>
          <p:spPr>
            <a:xfrm flipV="1">
              <a:off x="1941951" y="3245604"/>
              <a:ext cx="1774663" cy="746684"/>
            </a:xfrm>
            <a:prstGeom prst="line">
              <a:avLst/>
            </a:prstGeom>
            <a:ln w="381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2" name="Isosceles Triangle 11">
              <a:extLst>
                <a:ext uri="{FF2B5EF4-FFF2-40B4-BE49-F238E27FC236}">
                  <a16:creationId xmlns:a16="http://schemas.microsoft.com/office/drawing/2014/main" id="{BED39F2C-7C63-91A8-4CFF-6C811E06335A}"/>
                </a:ext>
              </a:extLst>
            </p:cNvPr>
            <p:cNvSpPr/>
            <p:nvPr/>
          </p:nvSpPr>
          <p:spPr>
            <a:xfrm rot="4079480">
              <a:off x="3582999" y="3070462"/>
              <a:ext cx="208345" cy="369332"/>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17" name="TextBox 16">
            <a:extLst>
              <a:ext uri="{FF2B5EF4-FFF2-40B4-BE49-F238E27FC236}">
                <a16:creationId xmlns:a16="http://schemas.microsoft.com/office/drawing/2014/main" id="{387431E0-50E8-CD07-CB70-F4D65828B007}"/>
              </a:ext>
            </a:extLst>
          </p:cNvPr>
          <p:cNvSpPr txBox="1"/>
          <p:nvPr/>
        </p:nvSpPr>
        <p:spPr>
          <a:xfrm>
            <a:off x="2131890" y="295202"/>
            <a:ext cx="792822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نظرية المسار - الهدف لهاوس وإيفانز </a:t>
            </a:r>
            <a:r>
              <a:rPr lang="en-US" sz="2000" dirty="0">
                <a:solidFill>
                  <a:srgbClr val="00AEEF"/>
                </a:solidFill>
                <a:latin typeface="Alexandria" pitchFamily="2" charset="-78"/>
                <a:ea typeface="Calibri"/>
                <a:cs typeface="Alexandria" pitchFamily="2" charset="-78"/>
                <a:sym typeface="Calibri"/>
              </a:rPr>
              <a:t>Path-Goal Leadership Theory</a:t>
            </a:r>
          </a:p>
        </p:txBody>
      </p:sp>
    </p:spTree>
    <p:extLst>
      <p:ext uri="{BB962C8B-B14F-4D97-AF65-F5344CB8AC3E}">
        <p14:creationId xmlns:p14="http://schemas.microsoft.com/office/powerpoint/2010/main" val="11623128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09A5474-91B9-0216-09CC-D284A7BFC079}"/>
              </a:ext>
            </a:extLst>
          </p:cNvPr>
          <p:cNvSpPr/>
          <p:nvPr/>
        </p:nvSpPr>
        <p:spPr>
          <a:xfrm>
            <a:off x="456892" y="1642590"/>
            <a:ext cx="4128422" cy="40928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81A0EEBF-0006-98BF-DB38-D39253989F2D}"/>
              </a:ext>
            </a:extLst>
          </p:cNvPr>
          <p:cNvSpPr/>
          <p:nvPr/>
        </p:nvSpPr>
        <p:spPr>
          <a:xfrm>
            <a:off x="901053" y="1885613"/>
            <a:ext cx="11155680" cy="363335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CF0A34D2-EF67-89D8-38BD-E9456296C80E}"/>
              </a:ext>
            </a:extLst>
          </p:cNvPr>
          <p:cNvSpPr txBox="1"/>
          <p:nvPr/>
        </p:nvSpPr>
        <p:spPr>
          <a:xfrm>
            <a:off x="2131890" y="295202"/>
            <a:ext cx="792822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نظرية المسار - الهدف لهاوس وإيفانز </a:t>
            </a:r>
            <a:r>
              <a:rPr lang="en-US" sz="2000" dirty="0">
                <a:solidFill>
                  <a:srgbClr val="00AEEF"/>
                </a:solidFill>
                <a:latin typeface="Alexandria" pitchFamily="2" charset="-78"/>
                <a:ea typeface="Calibri"/>
                <a:cs typeface="Alexandria" pitchFamily="2" charset="-78"/>
                <a:sym typeface="Calibri"/>
              </a:rPr>
              <a:t>Path-Goal Leadership Theory</a:t>
            </a:r>
          </a:p>
        </p:txBody>
      </p:sp>
      <p:sp>
        <p:nvSpPr>
          <p:cNvPr id="6" name="مستطيل 6">
            <a:extLst>
              <a:ext uri="{FF2B5EF4-FFF2-40B4-BE49-F238E27FC236}">
                <a16:creationId xmlns:a16="http://schemas.microsoft.com/office/drawing/2014/main" id="{60A9980C-0BC1-62D6-5DE3-D07781FECAFE}"/>
              </a:ext>
            </a:extLst>
          </p:cNvPr>
          <p:cNvSpPr/>
          <p:nvPr/>
        </p:nvSpPr>
        <p:spPr>
          <a:xfrm>
            <a:off x="5071671" y="2214991"/>
            <a:ext cx="6663437" cy="2974597"/>
          </a:xfrm>
          <a:prstGeom prst="rect">
            <a:avLst/>
          </a:prstGeom>
          <a:noFill/>
        </p:spPr>
        <p:txBody>
          <a:bodyPr wrap="square">
            <a:spAutoFit/>
          </a:bodyPr>
          <a:lstStyle/>
          <a:p>
            <a:pPr algn="just" rtl="1">
              <a:lnSpc>
                <a:spcPct val="200000"/>
              </a:lnSpc>
            </a:pPr>
            <a:r>
              <a:rPr lang="ar-SA" sz="1600" dirty="0">
                <a:latin typeface="Alexandria" pitchFamily="2" charset="-78"/>
                <a:cs typeface="Alexandria" pitchFamily="2" charset="-78"/>
              </a:rPr>
              <a:t> وهذه النظرية توفر للقادة عدة طرق للتأثير في المرؤوسين، إلا أن أكثرها تأثيراً وأهمية قدرة القائد على تقديم المكافآت، وتوضيح ما ينبغي على المرؤوسين القيام به للحصول عليها.</a:t>
            </a:r>
            <a:endParaRPr lang="en-US" sz="1600" dirty="0">
              <a:latin typeface="Alexandria" pitchFamily="2" charset="-78"/>
              <a:cs typeface="Alexandria" pitchFamily="2" charset="-78"/>
            </a:endParaRPr>
          </a:p>
          <a:p>
            <a:pPr algn="just" rtl="1">
              <a:lnSpc>
                <a:spcPct val="200000"/>
              </a:lnSpc>
            </a:pPr>
            <a:endParaRPr lang="ar-SA" sz="1600" dirty="0">
              <a:latin typeface="Alexandria" pitchFamily="2" charset="-78"/>
              <a:cs typeface="Alexandria" pitchFamily="2" charset="-78"/>
            </a:endParaRPr>
          </a:p>
          <a:p>
            <a:pPr algn="ctr" rtl="1">
              <a:lnSpc>
                <a:spcPct val="200000"/>
              </a:lnSpc>
            </a:pPr>
            <a:r>
              <a:rPr lang="ar-SA" sz="1600" dirty="0">
                <a:latin typeface="Alexandria" pitchFamily="2" charset="-78"/>
                <a:cs typeface="Alexandria" pitchFamily="2" charset="-78"/>
              </a:rPr>
              <a:t> وبذلك يحدد القادة الأهداف (المكافآت)، ويوضحون المسارات التي ينبغي أن يسلكها العاملون لبلوغ تلك الأهداف.</a:t>
            </a:r>
            <a:endParaRPr lang="en-US" sz="1600" dirty="0">
              <a:latin typeface="Alexandria" pitchFamily="2" charset="-78"/>
              <a:cs typeface="Alexandria" pitchFamily="2" charset="-78"/>
            </a:endParaRPr>
          </a:p>
        </p:txBody>
      </p:sp>
      <p:pic>
        <p:nvPicPr>
          <p:cNvPr id="10" name="Graphic 9">
            <a:extLst>
              <a:ext uri="{FF2B5EF4-FFF2-40B4-BE49-F238E27FC236}">
                <a16:creationId xmlns:a16="http://schemas.microsoft.com/office/drawing/2014/main" id="{9355A5A1-13E3-FB95-B7AC-694DB2C9FD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01053" y="2003357"/>
            <a:ext cx="3570530" cy="3121093"/>
          </a:xfrm>
          <a:prstGeom prst="rect">
            <a:avLst/>
          </a:prstGeom>
        </p:spPr>
      </p:pic>
    </p:spTree>
    <p:extLst>
      <p:ext uri="{BB962C8B-B14F-4D97-AF65-F5344CB8AC3E}">
        <p14:creationId xmlns:p14="http://schemas.microsoft.com/office/powerpoint/2010/main" val="37666704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EFD2F269-4680-4893-27DE-3B114B8F36B4}"/>
              </a:ext>
            </a:extLst>
          </p:cNvPr>
          <p:cNvSpPr/>
          <p:nvPr/>
        </p:nvSpPr>
        <p:spPr>
          <a:xfrm>
            <a:off x="456892" y="1447474"/>
            <a:ext cx="4128422" cy="496285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A486BD5D-D326-DAA1-A405-38A0A92BEFED}"/>
              </a:ext>
            </a:extLst>
          </p:cNvPr>
          <p:cNvSpPr/>
          <p:nvPr/>
        </p:nvSpPr>
        <p:spPr>
          <a:xfrm>
            <a:off x="901053" y="1504110"/>
            <a:ext cx="11155680" cy="475136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3" name="مستطيل 6">
            <a:extLst>
              <a:ext uri="{FF2B5EF4-FFF2-40B4-BE49-F238E27FC236}">
                <a16:creationId xmlns:a16="http://schemas.microsoft.com/office/drawing/2014/main" id="{43A8614D-316C-B3C7-C6FB-20E825E2F5D7}"/>
              </a:ext>
            </a:extLst>
          </p:cNvPr>
          <p:cNvSpPr/>
          <p:nvPr/>
        </p:nvSpPr>
        <p:spPr>
          <a:xfrm>
            <a:off x="1219200" y="1823107"/>
            <a:ext cx="10667732" cy="4113370"/>
          </a:xfrm>
          <a:prstGeom prst="rect">
            <a:avLst/>
          </a:prstGeom>
          <a:noFill/>
        </p:spPr>
        <p:txBody>
          <a:bodyPr wrap="square">
            <a:spAutoFit/>
          </a:bodyPr>
          <a:lstStyle/>
          <a:p>
            <a:pPr algn="just" rtl="1">
              <a:lnSpc>
                <a:spcPct val="150000"/>
              </a:lnSpc>
            </a:pPr>
            <a:r>
              <a:rPr lang="ar-SA" sz="1600" dirty="0">
                <a:latin typeface="Alexandria" pitchFamily="2" charset="-78"/>
                <a:cs typeface="Alexandria" pitchFamily="2" charset="-78"/>
              </a:rPr>
              <a:t>کشف العالمان باول هيرسي ،</a:t>
            </a:r>
            <a:r>
              <a:rPr lang="en-US" sz="1600" dirty="0">
                <a:latin typeface="Alexandria" pitchFamily="2" charset="-78"/>
                <a:cs typeface="Alexandria" pitchFamily="2" charset="-78"/>
              </a:rPr>
              <a:t>Hersey</a:t>
            </a:r>
            <a:r>
              <a:rPr lang="ar-SA" sz="1600" dirty="0">
                <a:latin typeface="Alexandria" pitchFamily="2" charset="-78"/>
                <a:cs typeface="Alexandria" pitchFamily="2" charset="-78"/>
              </a:rPr>
              <a:t> وكينيث بلانشارد </a:t>
            </a:r>
            <a:r>
              <a:rPr lang="en-US" sz="1600" dirty="0">
                <a:latin typeface="Alexandria" pitchFamily="2" charset="-78"/>
                <a:cs typeface="Alexandria" pitchFamily="2" charset="-78"/>
              </a:rPr>
              <a:t>Blanchard</a:t>
            </a:r>
            <a:r>
              <a:rPr lang="ar-SA" sz="1600" dirty="0">
                <a:latin typeface="Alexandria" pitchFamily="2" charset="-78"/>
                <a:cs typeface="Alexandria" pitchFamily="2" charset="-78"/>
              </a:rPr>
              <a:t>، عن نظرية إدارية جديدة أسمياها الإدارة الموقفية (</a:t>
            </a:r>
            <a:r>
              <a:rPr lang="en-US" sz="1600" dirty="0">
                <a:latin typeface="Alexandria" pitchFamily="2" charset="-78"/>
                <a:cs typeface="Alexandria" pitchFamily="2" charset="-78"/>
              </a:rPr>
              <a:t>Situational Management</a:t>
            </a:r>
            <a:r>
              <a:rPr lang="ar-SA" sz="1600" dirty="0">
                <a:latin typeface="Alexandria" pitchFamily="2" charset="-78"/>
                <a:cs typeface="Alexandria" pitchFamily="2" charset="-78"/>
              </a:rPr>
              <a:t>) في عام 1982. وعاد بلانشارد وآخرون عام 1987 وأجروا علـى هـذه النظرية تعديلات كثيرة، واقترحوا لها اسما ،آخر فضلا عن اسمها الأصلي، وهو نظرية النضج الوظيفي للعاملين، وعدوها نظرية في القيادة.</a:t>
            </a:r>
            <a:endParaRPr lang="ar-JO"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ويرى هيرسي وبلانشارد أنه لا يوجد نمط إداري واحد يصلح لكل زمان ومكان </a:t>
            </a:r>
            <a:r>
              <a:rPr lang="en-US" sz="1600" dirty="0">
                <a:latin typeface="Alexandria" pitchFamily="2" charset="-78"/>
                <a:cs typeface="Alexandria" pitchFamily="2" charset="-78"/>
              </a:rPr>
              <a:t>Single Approach is Best All The Time</a:t>
            </a:r>
            <a:r>
              <a:rPr lang="ar-SA" sz="1600" dirty="0">
                <a:latin typeface="Alexandria" pitchFamily="2" charset="-78"/>
                <a:cs typeface="Alexandria" pitchFamily="2" charset="-78"/>
              </a:rPr>
              <a:t>، وإنما يعتمد الأمر على الإداري لأن يراقب الموقف، ومن ثم يوظف النمط الإداري الملائم لذلك الموقف.</a:t>
            </a:r>
            <a:endParaRPr lang="ar-JO" sz="1600" dirty="0">
              <a:latin typeface="Alexandria" pitchFamily="2" charset="-78"/>
              <a:cs typeface="Alexandria" pitchFamily="2" charset="-78"/>
            </a:endParaRPr>
          </a:p>
          <a:p>
            <a:pPr algn="just" rtl="1">
              <a:lnSpc>
                <a:spcPct val="150000"/>
              </a:lnSpc>
            </a:pPr>
            <a:endParaRPr lang="ar-SA"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ويوصي هيرسي وبلانشارد المدير فيقولان: إذا كنت ترغب في أن تكون مديراً فعالاً، فعليك أن تعرف كيف ومتى تغير وتعدل من سلوكك الإداري. ذلك إن أفضل نمط قيادي يتباين لتباين مستوى نضج المرؤوسين ومتطلبات الحالة أو الموقف. ويؤكد هيرسي وبلانشارد أن القيادة الناجحة هي تلك القيادة القادرة على المزاوجة أو المزج بين متطلبات العمل اهتمام المدير (بالإنتاج وحاجات العاملين اهتمام المدير) بالناس لغرض تحقيق أهداف المؤسسة.</a:t>
            </a: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443306CD-0DD4-3B6D-3C7B-C68BF918C0B3}"/>
              </a:ext>
            </a:extLst>
          </p:cNvPr>
          <p:cNvSpPr txBox="1"/>
          <p:nvPr/>
        </p:nvSpPr>
        <p:spPr>
          <a:xfrm>
            <a:off x="2704245" y="295202"/>
            <a:ext cx="678351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النظرية الموقفية ( نظرية نضج العاملين) هيرسي  وبلانشارد </a:t>
            </a:r>
          </a:p>
        </p:txBody>
      </p:sp>
      <p:sp>
        <p:nvSpPr>
          <p:cNvPr id="7" name="TextBox 6">
            <a:extLst>
              <a:ext uri="{FF2B5EF4-FFF2-40B4-BE49-F238E27FC236}">
                <a16:creationId xmlns:a16="http://schemas.microsoft.com/office/drawing/2014/main" id="{A7B8D974-A2FD-2F19-DFD7-5F51EDDC0845}"/>
              </a:ext>
            </a:extLst>
          </p:cNvPr>
          <p:cNvSpPr txBox="1"/>
          <p:nvPr/>
        </p:nvSpPr>
        <p:spPr>
          <a:xfrm>
            <a:off x="3219450" y="833794"/>
            <a:ext cx="5753100" cy="307777"/>
          </a:xfrm>
          <a:prstGeom prst="rect">
            <a:avLst/>
          </a:prstGeom>
          <a:noFill/>
        </p:spPr>
        <p:txBody>
          <a:bodyPr wrap="square">
            <a:spAutoFit/>
          </a:bodyPr>
          <a:lstStyle/>
          <a:p>
            <a:pPr algn="just"/>
            <a:r>
              <a:rPr lang="en-US" sz="1400" dirty="0">
                <a:latin typeface="Alexandria" pitchFamily="2" charset="-78"/>
                <a:cs typeface="Alexandria" pitchFamily="2" charset="-78"/>
              </a:rPr>
              <a:t>Hersey</a:t>
            </a:r>
            <a:r>
              <a:rPr lang="ar-SA" sz="1400" dirty="0">
                <a:latin typeface="Alexandria" pitchFamily="2" charset="-78"/>
                <a:cs typeface="Alexandria" pitchFamily="2" charset="-78"/>
              </a:rPr>
              <a:t>&amp;</a:t>
            </a:r>
            <a:r>
              <a:rPr lang="en-US" sz="1400" dirty="0">
                <a:latin typeface="Alexandria" pitchFamily="2" charset="-78"/>
                <a:cs typeface="Alexandria" pitchFamily="2" charset="-78"/>
              </a:rPr>
              <a:t>Blanchard's Situational Theory (Maturity of Followers) </a:t>
            </a:r>
          </a:p>
        </p:txBody>
      </p:sp>
    </p:spTree>
    <p:extLst>
      <p:ext uri="{BB962C8B-B14F-4D97-AF65-F5344CB8AC3E}">
        <p14:creationId xmlns:p14="http://schemas.microsoft.com/office/powerpoint/2010/main" val="18921042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6708B60-1D7F-BB3D-AFA3-FD1767ED3A8E}"/>
              </a:ext>
            </a:extLst>
          </p:cNvPr>
          <p:cNvSpPr/>
          <p:nvPr/>
        </p:nvSpPr>
        <p:spPr>
          <a:xfrm>
            <a:off x="456892" y="1377945"/>
            <a:ext cx="4128422" cy="480695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A3A428E-CCE7-DF32-9FDB-78A98AC4AAC1}"/>
              </a:ext>
            </a:extLst>
          </p:cNvPr>
          <p:cNvSpPr/>
          <p:nvPr/>
        </p:nvSpPr>
        <p:spPr>
          <a:xfrm>
            <a:off x="725145" y="1583701"/>
            <a:ext cx="11155680" cy="417278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6" name="مستطيل 6">
            <a:extLst>
              <a:ext uri="{FF2B5EF4-FFF2-40B4-BE49-F238E27FC236}">
                <a16:creationId xmlns:a16="http://schemas.microsoft.com/office/drawing/2014/main" id="{D1B30935-5C00-9FBB-CE8D-490C7DA9BB1F}"/>
              </a:ext>
            </a:extLst>
          </p:cNvPr>
          <p:cNvSpPr/>
          <p:nvPr/>
        </p:nvSpPr>
        <p:spPr>
          <a:xfrm>
            <a:off x="3233307" y="1798076"/>
            <a:ext cx="8437968" cy="3744038"/>
          </a:xfrm>
          <a:prstGeom prst="rect">
            <a:avLst/>
          </a:prstGeom>
          <a:noFill/>
        </p:spPr>
        <p:txBody>
          <a:bodyPr wrap="square">
            <a:spAutoFit/>
          </a:bodyPr>
          <a:lstStyle/>
          <a:p>
            <a:pPr algn="r" rtl="1">
              <a:lnSpc>
                <a:spcPct val="150000"/>
              </a:lnSpc>
            </a:pPr>
            <a:r>
              <a:rPr lang="ar-SA" sz="1600" dirty="0">
                <a:latin typeface="Alexandria" pitchFamily="2" charset="-78"/>
                <a:cs typeface="Alexandria" pitchFamily="2" charset="-78"/>
              </a:rPr>
              <a:t>اشتملت هذه النظرية على بعدين أساسيين للسلوك القيادي، وهما: </a:t>
            </a:r>
            <a:endParaRPr lang="ar-EG"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solidFill>
                  <a:srgbClr val="5BC7EF"/>
                </a:solidFill>
                <a:latin typeface="Alexandria" pitchFamily="2" charset="-78"/>
                <a:cs typeface="Alexandria" pitchFamily="2" charset="-78"/>
              </a:rPr>
              <a:t>بعد سلوك المهمة </a:t>
            </a:r>
            <a:r>
              <a:rPr lang="en-US" sz="1600" dirty="0">
                <a:solidFill>
                  <a:srgbClr val="5BC7EF"/>
                </a:solidFill>
                <a:latin typeface="Alexandria" pitchFamily="2" charset="-78"/>
                <a:cs typeface="Alexandria" pitchFamily="2" charset="-78"/>
              </a:rPr>
              <a:t>Task-Behavior </a:t>
            </a:r>
            <a:endParaRPr lang="ar-EG" sz="1600" dirty="0">
              <a:solidFill>
                <a:srgbClr val="5BC7EF"/>
              </a:solidFill>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solidFill>
                  <a:srgbClr val="5BC7EF"/>
                </a:solidFill>
                <a:latin typeface="Alexandria" pitchFamily="2" charset="-78"/>
                <a:cs typeface="Alexandria" pitchFamily="2" charset="-78"/>
              </a:rPr>
              <a:t>بعد سلوك العلاقة </a:t>
            </a:r>
            <a:r>
              <a:rPr lang="en-US" sz="1600" dirty="0">
                <a:solidFill>
                  <a:srgbClr val="5BC7EF"/>
                </a:solidFill>
                <a:latin typeface="Alexandria" pitchFamily="2" charset="-78"/>
                <a:cs typeface="Alexandria" pitchFamily="2" charset="-78"/>
              </a:rPr>
              <a:t>Relationship-Behavior</a:t>
            </a:r>
            <a:r>
              <a:rPr lang="ar-SA" sz="1600" dirty="0">
                <a:solidFill>
                  <a:srgbClr val="5BC7EF"/>
                </a:solidFill>
                <a:latin typeface="Alexandria" pitchFamily="2" charset="-78"/>
                <a:cs typeface="Alexandria" pitchFamily="2" charset="-78"/>
              </a:rPr>
              <a:t>.</a:t>
            </a: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وبهذا تكون النظرية الموقفية كبيرة الشبه بنظرية الشبكة الادارية التي طورها كل من بليك وموتون </a:t>
            </a:r>
            <a:r>
              <a:rPr lang="en-US" sz="1600" dirty="0">
                <a:latin typeface="Alexandria" pitchFamily="2" charset="-78"/>
                <a:cs typeface="Alexandria" pitchFamily="2" charset="-78"/>
              </a:rPr>
              <a:t>Blade</a:t>
            </a:r>
            <a:r>
              <a:rPr lang="ar-SA" sz="1600" dirty="0">
                <a:latin typeface="Alexandria" pitchFamily="2" charset="-78"/>
                <a:cs typeface="Alexandria" pitchFamily="2" charset="-78"/>
              </a:rPr>
              <a:t> &amp; </a:t>
            </a:r>
            <a:r>
              <a:rPr lang="en-US" sz="1600" dirty="0">
                <a:latin typeface="Alexandria" pitchFamily="2" charset="-78"/>
                <a:cs typeface="Alexandria" pitchFamily="2" charset="-78"/>
              </a:rPr>
              <a:t>Mouton</a:t>
            </a:r>
            <a:r>
              <a:rPr lang="ar-SA" sz="1600" dirty="0">
                <a:latin typeface="Alexandria" pitchFamily="2" charset="-78"/>
                <a:cs typeface="Alexandria" pitchFamily="2" charset="-78"/>
              </a:rPr>
              <a:t>، وأحدى النماذج التي قدمتها دراسات جامعة أوهايو. لقد أوضح هيرسي وبلانشارد أن القائد المؤثر هو الذي يتمكن من تشخيص أو تحديد متطلبات الموقف من جهة، ومستوى نضج المرؤوسين من جهة أخرى باستخدام أسلوب قيادي مناسب.</a:t>
            </a:r>
            <a:endParaRPr lang="en-US" sz="1600" dirty="0">
              <a:latin typeface="Alexandria" pitchFamily="2" charset="-78"/>
              <a:cs typeface="Alexandria" pitchFamily="2" charset="-78"/>
            </a:endParaRPr>
          </a:p>
        </p:txBody>
      </p:sp>
      <p:grpSp>
        <p:nvGrpSpPr>
          <p:cNvPr id="7" name="Group 22">
            <a:extLst>
              <a:ext uri="{FF2B5EF4-FFF2-40B4-BE49-F238E27FC236}">
                <a16:creationId xmlns:a16="http://schemas.microsoft.com/office/drawing/2014/main" id="{A606AC3E-0276-F42E-8ED2-092CB03676E8}"/>
              </a:ext>
            </a:extLst>
          </p:cNvPr>
          <p:cNvGrpSpPr>
            <a:grpSpLocks noGrp="1"/>
          </p:cNvGrpSpPr>
          <p:nvPr/>
        </p:nvGrpSpPr>
        <p:grpSpPr>
          <a:xfrm flipH="1">
            <a:off x="1021360" y="2467564"/>
            <a:ext cx="1971654" cy="2405062"/>
            <a:chOff x="4324350" y="2768600"/>
            <a:chExt cx="2041525" cy="2460626"/>
          </a:xfrm>
        </p:grpSpPr>
        <p:sp>
          <p:nvSpPr>
            <p:cNvPr id="8" name="Freeform 5">
              <a:extLst>
                <a:ext uri="{FF2B5EF4-FFF2-40B4-BE49-F238E27FC236}">
                  <a16:creationId xmlns:a16="http://schemas.microsoft.com/office/drawing/2014/main" id="{C5FBFDD4-3ED7-515F-24DB-58006280D421}"/>
                </a:ext>
              </a:extLst>
            </p:cNvPr>
            <p:cNvSpPr>
              <a:spLocks/>
            </p:cNvSpPr>
            <p:nvPr/>
          </p:nvSpPr>
          <p:spPr bwMode="auto">
            <a:xfrm>
              <a:off x="4324350" y="4598988"/>
              <a:ext cx="2041525" cy="630238"/>
            </a:xfrm>
            <a:custGeom>
              <a:avLst/>
              <a:gdLst>
                <a:gd name="T0" fmla="*/ 604 w 640"/>
                <a:gd name="T1" fmla="*/ 172 h 198"/>
                <a:gd name="T2" fmla="*/ 640 w 640"/>
                <a:gd name="T3" fmla="*/ 198 h 198"/>
                <a:gd name="T4" fmla="*/ 4 w 640"/>
                <a:gd name="T5" fmla="*/ 198 h 198"/>
                <a:gd name="T6" fmla="*/ 0 w 640"/>
                <a:gd name="T7" fmla="*/ 198 h 198"/>
                <a:gd name="T8" fmla="*/ 91 w 640"/>
                <a:gd name="T9" fmla="*/ 120 h 198"/>
                <a:gd name="T10" fmla="*/ 176 w 640"/>
                <a:gd name="T11" fmla="*/ 50 h 198"/>
                <a:gd name="T12" fmla="*/ 234 w 640"/>
                <a:gd name="T13" fmla="*/ 1 h 198"/>
                <a:gd name="T14" fmla="*/ 239 w 640"/>
                <a:gd name="T15" fmla="*/ 0 h 198"/>
                <a:gd name="T16" fmla="*/ 344 w 640"/>
                <a:gd name="T17" fmla="*/ 55 h 198"/>
                <a:gd name="T18" fmla="*/ 351 w 640"/>
                <a:gd name="T19" fmla="*/ 56 h 198"/>
                <a:gd name="T20" fmla="*/ 423 w 640"/>
                <a:gd name="T21" fmla="*/ 58 h 198"/>
                <a:gd name="T22" fmla="*/ 441 w 640"/>
                <a:gd name="T23" fmla="*/ 64 h 198"/>
                <a:gd name="T24" fmla="*/ 526 w 640"/>
                <a:gd name="T25" fmla="*/ 120 h 198"/>
                <a:gd name="T26" fmla="*/ 569 w 640"/>
                <a:gd name="T27" fmla="*/ 149 h 198"/>
                <a:gd name="T28" fmla="*/ 604 w 640"/>
                <a:gd name="T29" fmla="*/ 17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0" h="198">
                  <a:moveTo>
                    <a:pt x="604" y="172"/>
                  </a:moveTo>
                  <a:cubicBezTo>
                    <a:pt x="616" y="180"/>
                    <a:pt x="639" y="197"/>
                    <a:pt x="640" y="198"/>
                  </a:cubicBezTo>
                  <a:cubicBezTo>
                    <a:pt x="612" y="198"/>
                    <a:pt x="181" y="198"/>
                    <a:pt x="4" y="198"/>
                  </a:cubicBezTo>
                  <a:cubicBezTo>
                    <a:pt x="3" y="198"/>
                    <a:pt x="2" y="198"/>
                    <a:pt x="0" y="198"/>
                  </a:cubicBezTo>
                  <a:cubicBezTo>
                    <a:pt x="1" y="197"/>
                    <a:pt x="61" y="145"/>
                    <a:pt x="91" y="120"/>
                  </a:cubicBezTo>
                  <a:cubicBezTo>
                    <a:pt x="120" y="97"/>
                    <a:pt x="148" y="73"/>
                    <a:pt x="176" y="50"/>
                  </a:cubicBezTo>
                  <a:cubicBezTo>
                    <a:pt x="195" y="33"/>
                    <a:pt x="215" y="17"/>
                    <a:pt x="234" y="1"/>
                  </a:cubicBezTo>
                  <a:cubicBezTo>
                    <a:pt x="235" y="0"/>
                    <a:pt x="237" y="0"/>
                    <a:pt x="239" y="0"/>
                  </a:cubicBezTo>
                  <a:cubicBezTo>
                    <a:pt x="274" y="19"/>
                    <a:pt x="309" y="37"/>
                    <a:pt x="344" y="55"/>
                  </a:cubicBezTo>
                  <a:cubicBezTo>
                    <a:pt x="346" y="56"/>
                    <a:pt x="348" y="56"/>
                    <a:pt x="351" y="56"/>
                  </a:cubicBezTo>
                  <a:cubicBezTo>
                    <a:pt x="375" y="57"/>
                    <a:pt x="399" y="58"/>
                    <a:pt x="423" y="58"/>
                  </a:cubicBezTo>
                  <a:cubicBezTo>
                    <a:pt x="430" y="58"/>
                    <a:pt x="435" y="60"/>
                    <a:pt x="441" y="64"/>
                  </a:cubicBezTo>
                  <a:cubicBezTo>
                    <a:pt x="469" y="83"/>
                    <a:pt x="498" y="101"/>
                    <a:pt x="526" y="120"/>
                  </a:cubicBezTo>
                  <a:cubicBezTo>
                    <a:pt x="540" y="130"/>
                    <a:pt x="555" y="139"/>
                    <a:pt x="569" y="149"/>
                  </a:cubicBezTo>
                  <a:cubicBezTo>
                    <a:pt x="572" y="152"/>
                    <a:pt x="599" y="169"/>
                    <a:pt x="604" y="172"/>
                  </a:cubicBez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9" name="Freeform 6">
              <a:extLst>
                <a:ext uri="{FF2B5EF4-FFF2-40B4-BE49-F238E27FC236}">
                  <a16:creationId xmlns:a16="http://schemas.microsoft.com/office/drawing/2014/main" id="{0922D4BE-9BCA-3A7B-837A-B8531F87F7B1}"/>
                </a:ext>
              </a:extLst>
            </p:cNvPr>
            <p:cNvSpPr>
              <a:spLocks/>
            </p:cNvSpPr>
            <p:nvPr/>
          </p:nvSpPr>
          <p:spPr bwMode="auto">
            <a:xfrm>
              <a:off x="4738688" y="2768600"/>
              <a:ext cx="1096963" cy="2014538"/>
            </a:xfrm>
            <a:custGeom>
              <a:avLst/>
              <a:gdLst>
                <a:gd name="T0" fmla="*/ 56 w 344"/>
                <a:gd name="T1" fmla="*/ 237 h 632"/>
                <a:gd name="T2" fmla="*/ 12 w 344"/>
                <a:gd name="T3" fmla="*/ 348 h 632"/>
                <a:gd name="T4" fmla="*/ 0 w 344"/>
                <a:gd name="T5" fmla="*/ 343 h 632"/>
                <a:gd name="T6" fmla="*/ 134 w 344"/>
                <a:gd name="T7" fmla="*/ 0 h 632"/>
                <a:gd name="T8" fmla="*/ 147 w 344"/>
                <a:gd name="T9" fmla="*/ 5 h 632"/>
                <a:gd name="T10" fmla="*/ 69 w 344"/>
                <a:gd name="T11" fmla="*/ 204 h 632"/>
                <a:gd name="T12" fmla="*/ 92 w 344"/>
                <a:gd name="T13" fmla="*/ 231 h 632"/>
                <a:gd name="T14" fmla="*/ 118 w 344"/>
                <a:gd name="T15" fmla="*/ 272 h 632"/>
                <a:gd name="T16" fmla="*/ 131 w 344"/>
                <a:gd name="T17" fmla="*/ 279 h 632"/>
                <a:gd name="T18" fmla="*/ 183 w 344"/>
                <a:gd name="T19" fmla="*/ 301 h 632"/>
                <a:gd name="T20" fmla="*/ 189 w 344"/>
                <a:gd name="T21" fmla="*/ 302 h 632"/>
                <a:gd name="T22" fmla="*/ 249 w 344"/>
                <a:gd name="T23" fmla="*/ 302 h 632"/>
                <a:gd name="T24" fmla="*/ 255 w 344"/>
                <a:gd name="T25" fmla="*/ 300 h 632"/>
                <a:gd name="T26" fmla="*/ 292 w 344"/>
                <a:gd name="T27" fmla="*/ 265 h 632"/>
                <a:gd name="T28" fmla="*/ 296 w 344"/>
                <a:gd name="T29" fmla="*/ 254 h 632"/>
                <a:gd name="T30" fmla="*/ 307 w 344"/>
                <a:gd name="T31" fmla="*/ 206 h 632"/>
                <a:gd name="T32" fmla="*/ 311 w 344"/>
                <a:gd name="T33" fmla="*/ 192 h 632"/>
                <a:gd name="T34" fmla="*/ 328 w 344"/>
                <a:gd name="T35" fmla="*/ 179 h 632"/>
                <a:gd name="T36" fmla="*/ 343 w 344"/>
                <a:gd name="T37" fmla="*/ 195 h 632"/>
                <a:gd name="T38" fmla="*/ 338 w 344"/>
                <a:gd name="T39" fmla="*/ 221 h 632"/>
                <a:gd name="T40" fmla="*/ 325 w 344"/>
                <a:gd name="T41" fmla="*/ 275 h 632"/>
                <a:gd name="T42" fmla="*/ 319 w 344"/>
                <a:gd name="T43" fmla="*/ 286 h 632"/>
                <a:gd name="T44" fmla="*/ 271 w 344"/>
                <a:gd name="T45" fmla="*/ 330 h 632"/>
                <a:gd name="T46" fmla="*/ 267 w 344"/>
                <a:gd name="T47" fmla="*/ 339 h 632"/>
                <a:gd name="T48" fmla="*/ 268 w 344"/>
                <a:gd name="T49" fmla="*/ 609 h 632"/>
                <a:gd name="T50" fmla="*/ 258 w 344"/>
                <a:gd name="T51" fmla="*/ 626 h 632"/>
                <a:gd name="T52" fmla="*/ 230 w 344"/>
                <a:gd name="T53" fmla="*/ 610 h 632"/>
                <a:gd name="T54" fmla="*/ 230 w 344"/>
                <a:gd name="T55" fmla="*/ 481 h 632"/>
                <a:gd name="T56" fmla="*/ 224 w 344"/>
                <a:gd name="T57" fmla="*/ 474 h 632"/>
                <a:gd name="T58" fmla="*/ 199 w 344"/>
                <a:gd name="T59" fmla="*/ 482 h 632"/>
                <a:gd name="T60" fmla="*/ 163 w 344"/>
                <a:gd name="T61" fmla="*/ 499 h 632"/>
                <a:gd name="T62" fmla="*/ 160 w 344"/>
                <a:gd name="T63" fmla="*/ 505 h 632"/>
                <a:gd name="T64" fmla="*/ 160 w 344"/>
                <a:gd name="T65" fmla="*/ 567 h 632"/>
                <a:gd name="T66" fmla="*/ 148 w 344"/>
                <a:gd name="T67" fmla="*/ 584 h 632"/>
                <a:gd name="T68" fmla="*/ 126 w 344"/>
                <a:gd name="T69" fmla="*/ 579 h 632"/>
                <a:gd name="T70" fmla="*/ 122 w 344"/>
                <a:gd name="T71" fmla="*/ 568 h 632"/>
                <a:gd name="T72" fmla="*/ 122 w 344"/>
                <a:gd name="T73" fmla="*/ 489 h 632"/>
                <a:gd name="T74" fmla="*/ 137 w 344"/>
                <a:gd name="T75" fmla="*/ 470 h 632"/>
                <a:gd name="T76" fmla="*/ 170 w 344"/>
                <a:gd name="T77" fmla="*/ 454 h 632"/>
                <a:gd name="T78" fmla="*/ 174 w 344"/>
                <a:gd name="T79" fmla="*/ 447 h 632"/>
                <a:gd name="T80" fmla="*/ 174 w 344"/>
                <a:gd name="T81" fmla="*/ 338 h 632"/>
                <a:gd name="T82" fmla="*/ 170 w 344"/>
                <a:gd name="T83" fmla="*/ 331 h 632"/>
                <a:gd name="T84" fmla="*/ 118 w 344"/>
                <a:gd name="T85" fmla="*/ 310 h 632"/>
                <a:gd name="T86" fmla="*/ 107 w 344"/>
                <a:gd name="T87" fmla="*/ 305 h 632"/>
                <a:gd name="T88" fmla="*/ 89 w 344"/>
                <a:gd name="T89" fmla="*/ 288 h 632"/>
                <a:gd name="T90" fmla="*/ 56 w 344"/>
                <a:gd name="T91" fmla="*/ 237 h 6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4" h="632">
                  <a:moveTo>
                    <a:pt x="56" y="237"/>
                  </a:moveTo>
                  <a:cubicBezTo>
                    <a:pt x="41" y="274"/>
                    <a:pt x="27" y="311"/>
                    <a:pt x="12" y="348"/>
                  </a:cubicBezTo>
                  <a:cubicBezTo>
                    <a:pt x="8" y="346"/>
                    <a:pt x="4" y="345"/>
                    <a:pt x="0" y="343"/>
                  </a:cubicBezTo>
                  <a:cubicBezTo>
                    <a:pt x="44" y="228"/>
                    <a:pt x="89" y="114"/>
                    <a:pt x="134" y="0"/>
                  </a:cubicBezTo>
                  <a:cubicBezTo>
                    <a:pt x="138" y="2"/>
                    <a:pt x="142" y="4"/>
                    <a:pt x="147" y="5"/>
                  </a:cubicBezTo>
                  <a:cubicBezTo>
                    <a:pt x="121" y="72"/>
                    <a:pt x="95" y="138"/>
                    <a:pt x="69" y="204"/>
                  </a:cubicBezTo>
                  <a:cubicBezTo>
                    <a:pt x="82" y="209"/>
                    <a:pt x="85" y="221"/>
                    <a:pt x="92" y="231"/>
                  </a:cubicBezTo>
                  <a:cubicBezTo>
                    <a:pt x="101" y="244"/>
                    <a:pt x="109" y="259"/>
                    <a:pt x="118" y="272"/>
                  </a:cubicBezTo>
                  <a:cubicBezTo>
                    <a:pt x="121" y="275"/>
                    <a:pt x="127" y="277"/>
                    <a:pt x="131" y="279"/>
                  </a:cubicBezTo>
                  <a:cubicBezTo>
                    <a:pt x="149" y="286"/>
                    <a:pt x="166" y="294"/>
                    <a:pt x="183" y="301"/>
                  </a:cubicBezTo>
                  <a:cubicBezTo>
                    <a:pt x="185" y="302"/>
                    <a:pt x="187" y="302"/>
                    <a:pt x="189" y="302"/>
                  </a:cubicBezTo>
                  <a:cubicBezTo>
                    <a:pt x="209" y="302"/>
                    <a:pt x="229" y="302"/>
                    <a:pt x="249" y="302"/>
                  </a:cubicBezTo>
                  <a:cubicBezTo>
                    <a:pt x="251" y="302"/>
                    <a:pt x="254" y="301"/>
                    <a:pt x="255" y="300"/>
                  </a:cubicBezTo>
                  <a:cubicBezTo>
                    <a:pt x="267" y="289"/>
                    <a:pt x="280" y="277"/>
                    <a:pt x="292" y="265"/>
                  </a:cubicBezTo>
                  <a:cubicBezTo>
                    <a:pt x="295" y="263"/>
                    <a:pt x="295" y="258"/>
                    <a:pt x="296" y="254"/>
                  </a:cubicBezTo>
                  <a:cubicBezTo>
                    <a:pt x="300" y="238"/>
                    <a:pt x="304" y="222"/>
                    <a:pt x="307" y="206"/>
                  </a:cubicBezTo>
                  <a:cubicBezTo>
                    <a:pt x="308" y="201"/>
                    <a:pt x="310" y="197"/>
                    <a:pt x="311" y="192"/>
                  </a:cubicBezTo>
                  <a:cubicBezTo>
                    <a:pt x="313" y="183"/>
                    <a:pt x="320" y="178"/>
                    <a:pt x="328" y="179"/>
                  </a:cubicBezTo>
                  <a:cubicBezTo>
                    <a:pt x="337" y="180"/>
                    <a:pt x="344" y="187"/>
                    <a:pt x="343" y="195"/>
                  </a:cubicBezTo>
                  <a:cubicBezTo>
                    <a:pt x="342" y="204"/>
                    <a:pt x="340" y="212"/>
                    <a:pt x="338" y="221"/>
                  </a:cubicBezTo>
                  <a:cubicBezTo>
                    <a:pt x="334" y="239"/>
                    <a:pt x="330" y="257"/>
                    <a:pt x="325" y="275"/>
                  </a:cubicBezTo>
                  <a:cubicBezTo>
                    <a:pt x="324" y="279"/>
                    <a:pt x="322" y="283"/>
                    <a:pt x="319" y="286"/>
                  </a:cubicBezTo>
                  <a:cubicBezTo>
                    <a:pt x="303" y="301"/>
                    <a:pt x="287" y="316"/>
                    <a:pt x="271" y="330"/>
                  </a:cubicBezTo>
                  <a:cubicBezTo>
                    <a:pt x="268" y="333"/>
                    <a:pt x="267" y="335"/>
                    <a:pt x="267" y="339"/>
                  </a:cubicBezTo>
                  <a:cubicBezTo>
                    <a:pt x="268" y="429"/>
                    <a:pt x="267" y="519"/>
                    <a:pt x="268" y="609"/>
                  </a:cubicBezTo>
                  <a:cubicBezTo>
                    <a:pt x="268" y="616"/>
                    <a:pt x="265" y="623"/>
                    <a:pt x="258" y="626"/>
                  </a:cubicBezTo>
                  <a:cubicBezTo>
                    <a:pt x="247" y="632"/>
                    <a:pt x="230" y="627"/>
                    <a:pt x="230" y="610"/>
                  </a:cubicBezTo>
                  <a:cubicBezTo>
                    <a:pt x="230" y="567"/>
                    <a:pt x="230" y="524"/>
                    <a:pt x="230" y="481"/>
                  </a:cubicBezTo>
                  <a:cubicBezTo>
                    <a:pt x="230" y="474"/>
                    <a:pt x="230" y="475"/>
                    <a:pt x="224" y="474"/>
                  </a:cubicBezTo>
                  <a:cubicBezTo>
                    <a:pt x="214" y="473"/>
                    <a:pt x="207" y="478"/>
                    <a:pt x="199" y="482"/>
                  </a:cubicBezTo>
                  <a:cubicBezTo>
                    <a:pt x="187" y="487"/>
                    <a:pt x="175" y="493"/>
                    <a:pt x="163" y="499"/>
                  </a:cubicBezTo>
                  <a:cubicBezTo>
                    <a:pt x="161" y="500"/>
                    <a:pt x="159" y="502"/>
                    <a:pt x="160" y="505"/>
                  </a:cubicBezTo>
                  <a:cubicBezTo>
                    <a:pt x="160" y="526"/>
                    <a:pt x="160" y="546"/>
                    <a:pt x="160" y="567"/>
                  </a:cubicBezTo>
                  <a:cubicBezTo>
                    <a:pt x="160" y="575"/>
                    <a:pt x="155" y="582"/>
                    <a:pt x="148" y="584"/>
                  </a:cubicBezTo>
                  <a:cubicBezTo>
                    <a:pt x="140" y="587"/>
                    <a:pt x="130" y="585"/>
                    <a:pt x="126" y="579"/>
                  </a:cubicBezTo>
                  <a:cubicBezTo>
                    <a:pt x="124" y="576"/>
                    <a:pt x="122" y="571"/>
                    <a:pt x="122" y="568"/>
                  </a:cubicBezTo>
                  <a:cubicBezTo>
                    <a:pt x="122" y="541"/>
                    <a:pt x="122" y="515"/>
                    <a:pt x="122" y="489"/>
                  </a:cubicBezTo>
                  <a:cubicBezTo>
                    <a:pt x="122" y="479"/>
                    <a:pt x="129" y="473"/>
                    <a:pt x="137" y="470"/>
                  </a:cubicBezTo>
                  <a:cubicBezTo>
                    <a:pt x="148" y="465"/>
                    <a:pt x="159" y="459"/>
                    <a:pt x="170" y="454"/>
                  </a:cubicBezTo>
                  <a:cubicBezTo>
                    <a:pt x="173" y="452"/>
                    <a:pt x="174" y="451"/>
                    <a:pt x="174" y="447"/>
                  </a:cubicBezTo>
                  <a:cubicBezTo>
                    <a:pt x="174" y="411"/>
                    <a:pt x="174" y="374"/>
                    <a:pt x="174" y="338"/>
                  </a:cubicBezTo>
                  <a:cubicBezTo>
                    <a:pt x="174" y="334"/>
                    <a:pt x="173" y="333"/>
                    <a:pt x="170" y="331"/>
                  </a:cubicBezTo>
                  <a:cubicBezTo>
                    <a:pt x="153" y="324"/>
                    <a:pt x="136" y="317"/>
                    <a:pt x="118" y="310"/>
                  </a:cubicBezTo>
                  <a:cubicBezTo>
                    <a:pt x="115" y="308"/>
                    <a:pt x="111" y="306"/>
                    <a:pt x="107" y="305"/>
                  </a:cubicBezTo>
                  <a:cubicBezTo>
                    <a:pt x="99" y="302"/>
                    <a:pt x="94" y="295"/>
                    <a:pt x="89" y="288"/>
                  </a:cubicBezTo>
                  <a:cubicBezTo>
                    <a:pt x="79" y="271"/>
                    <a:pt x="68" y="254"/>
                    <a:pt x="56" y="237"/>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0" name="Freeform 7">
              <a:extLst>
                <a:ext uri="{FF2B5EF4-FFF2-40B4-BE49-F238E27FC236}">
                  <a16:creationId xmlns:a16="http://schemas.microsoft.com/office/drawing/2014/main" id="{F2FE8218-707D-2163-56D9-3543E7663A27}"/>
                </a:ext>
              </a:extLst>
            </p:cNvPr>
            <p:cNvSpPr>
              <a:spLocks/>
            </p:cNvSpPr>
            <p:nvPr/>
          </p:nvSpPr>
          <p:spPr bwMode="auto">
            <a:xfrm>
              <a:off x="5076825" y="2797175"/>
              <a:ext cx="654050" cy="573088"/>
            </a:xfrm>
            <a:custGeom>
              <a:avLst/>
              <a:gdLst>
                <a:gd name="T0" fmla="*/ 0 w 205"/>
                <a:gd name="T1" fmla="*/ 118 h 180"/>
                <a:gd name="T2" fmla="*/ 46 w 205"/>
                <a:gd name="T3" fmla="*/ 0 h 180"/>
                <a:gd name="T4" fmla="*/ 115 w 205"/>
                <a:gd name="T5" fmla="*/ 24 h 180"/>
                <a:gd name="T6" fmla="*/ 150 w 205"/>
                <a:gd name="T7" fmla="*/ 49 h 180"/>
                <a:gd name="T8" fmla="*/ 195 w 205"/>
                <a:gd name="T9" fmla="*/ 62 h 180"/>
                <a:gd name="T10" fmla="*/ 205 w 205"/>
                <a:gd name="T11" fmla="*/ 63 h 180"/>
                <a:gd name="T12" fmla="*/ 201 w 205"/>
                <a:gd name="T13" fmla="*/ 74 h 180"/>
                <a:gd name="T14" fmla="*/ 161 w 205"/>
                <a:gd name="T15" fmla="*/ 176 h 180"/>
                <a:gd name="T16" fmla="*/ 155 w 205"/>
                <a:gd name="T17" fmla="*/ 180 h 180"/>
                <a:gd name="T18" fmla="*/ 89 w 205"/>
                <a:gd name="T19" fmla="*/ 148 h 180"/>
                <a:gd name="T20" fmla="*/ 57 w 205"/>
                <a:gd name="T21" fmla="*/ 126 h 180"/>
                <a:gd name="T22" fmla="*/ 14 w 205"/>
                <a:gd name="T23" fmla="*/ 118 h 180"/>
                <a:gd name="T24" fmla="*/ 0 w 205"/>
                <a:gd name="T25" fmla="*/ 11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5" h="180">
                  <a:moveTo>
                    <a:pt x="0" y="118"/>
                  </a:moveTo>
                  <a:cubicBezTo>
                    <a:pt x="16" y="78"/>
                    <a:pt x="31" y="39"/>
                    <a:pt x="46" y="0"/>
                  </a:cubicBezTo>
                  <a:cubicBezTo>
                    <a:pt x="71" y="3"/>
                    <a:pt x="95" y="9"/>
                    <a:pt x="115" y="24"/>
                  </a:cubicBezTo>
                  <a:cubicBezTo>
                    <a:pt x="127" y="33"/>
                    <a:pt x="138" y="41"/>
                    <a:pt x="150" y="49"/>
                  </a:cubicBezTo>
                  <a:cubicBezTo>
                    <a:pt x="163" y="57"/>
                    <a:pt x="179" y="60"/>
                    <a:pt x="195" y="62"/>
                  </a:cubicBezTo>
                  <a:cubicBezTo>
                    <a:pt x="198" y="62"/>
                    <a:pt x="201" y="62"/>
                    <a:pt x="205" y="63"/>
                  </a:cubicBezTo>
                  <a:cubicBezTo>
                    <a:pt x="204" y="67"/>
                    <a:pt x="203" y="71"/>
                    <a:pt x="201" y="74"/>
                  </a:cubicBezTo>
                  <a:cubicBezTo>
                    <a:pt x="188" y="108"/>
                    <a:pt x="175" y="142"/>
                    <a:pt x="161" y="176"/>
                  </a:cubicBezTo>
                  <a:cubicBezTo>
                    <a:pt x="160" y="179"/>
                    <a:pt x="159" y="180"/>
                    <a:pt x="155" y="180"/>
                  </a:cubicBezTo>
                  <a:cubicBezTo>
                    <a:pt x="130" y="177"/>
                    <a:pt x="108" y="167"/>
                    <a:pt x="89" y="148"/>
                  </a:cubicBezTo>
                  <a:cubicBezTo>
                    <a:pt x="80" y="139"/>
                    <a:pt x="70" y="131"/>
                    <a:pt x="57" y="126"/>
                  </a:cubicBezTo>
                  <a:cubicBezTo>
                    <a:pt x="43" y="120"/>
                    <a:pt x="29" y="118"/>
                    <a:pt x="14" y="118"/>
                  </a:cubicBezTo>
                  <a:cubicBezTo>
                    <a:pt x="10" y="118"/>
                    <a:pt x="5" y="118"/>
                    <a:pt x="0" y="118"/>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1" name="Freeform 8">
              <a:extLst>
                <a:ext uri="{FF2B5EF4-FFF2-40B4-BE49-F238E27FC236}">
                  <a16:creationId xmlns:a16="http://schemas.microsoft.com/office/drawing/2014/main" id="{F1DB2D8F-3EEB-3C85-18B8-DB3D47255D2D}"/>
                </a:ext>
              </a:extLst>
            </p:cNvPr>
            <p:cNvSpPr>
              <a:spLocks/>
            </p:cNvSpPr>
            <p:nvPr/>
          </p:nvSpPr>
          <p:spPr bwMode="auto">
            <a:xfrm>
              <a:off x="5326063" y="3476625"/>
              <a:ext cx="233363" cy="231775"/>
            </a:xfrm>
            <a:custGeom>
              <a:avLst/>
              <a:gdLst>
                <a:gd name="T0" fmla="*/ 72 w 73"/>
                <a:gd name="T1" fmla="*/ 37 h 73"/>
                <a:gd name="T2" fmla="*/ 37 w 73"/>
                <a:gd name="T3" fmla="*/ 73 h 73"/>
                <a:gd name="T4" fmla="*/ 0 w 73"/>
                <a:gd name="T5" fmla="*/ 37 h 73"/>
                <a:gd name="T6" fmla="*/ 37 w 73"/>
                <a:gd name="T7" fmla="*/ 0 h 73"/>
                <a:gd name="T8" fmla="*/ 72 w 73"/>
                <a:gd name="T9" fmla="*/ 37 h 73"/>
              </a:gdLst>
              <a:ahLst/>
              <a:cxnLst>
                <a:cxn ang="0">
                  <a:pos x="T0" y="T1"/>
                </a:cxn>
                <a:cxn ang="0">
                  <a:pos x="T2" y="T3"/>
                </a:cxn>
                <a:cxn ang="0">
                  <a:pos x="T4" y="T5"/>
                </a:cxn>
                <a:cxn ang="0">
                  <a:pos x="T6" y="T7"/>
                </a:cxn>
                <a:cxn ang="0">
                  <a:pos x="T8" y="T9"/>
                </a:cxn>
              </a:cxnLst>
              <a:rect l="0" t="0" r="r" b="b"/>
              <a:pathLst>
                <a:path w="73" h="73">
                  <a:moveTo>
                    <a:pt x="72" y="37"/>
                  </a:moveTo>
                  <a:cubicBezTo>
                    <a:pt x="73" y="56"/>
                    <a:pt x="57" y="73"/>
                    <a:pt x="37" y="73"/>
                  </a:cubicBezTo>
                  <a:cubicBezTo>
                    <a:pt x="17" y="73"/>
                    <a:pt x="0" y="56"/>
                    <a:pt x="0" y="37"/>
                  </a:cubicBezTo>
                  <a:cubicBezTo>
                    <a:pt x="0" y="17"/>
                    <a:pt x="17" y="0"/>
                    <a:pt x="37" y="0"/>
                  </a:cubicBezTo>
                  <a:cubicBezTo>
                    <a:pt x="57" y="1"/>
                    <a:pt x="73" y="17"/>
                    <a:pt x="72" y="37"/>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grpSp>
      <p:sp>
        <p:nvSpPr>
          <p:cNvPr id="14" name="TextBox 13">
            <a:extLst>
              <a:ext uri="{FF2B5EF4-FFF2-40B4-BE49-F238E27FC236}">
                <a16:creationId xmlns:a16="http://schemas.microsoft.com/office/drawing/2014/main" id="{93EA578F-A61D-2354-5AC8-7229299C2162}"/>
              </a:ext>
            </a:extLst>
          </p:cNvPr>
          <p:cNvSpPr txBox="1"/>
          <p:nvPr/>
        </p:nvSpPr>
        <p:spPr>
          <a:xfrm>
            <a:off x="2704245" y="295202"/>
            <a:ext cx="678351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النظرية الموقفية ( نظرية نضج العاملين) هيرسي  وبلانشارد </a:t>
            </a:r>
          </a:p>
        </p:txBody>
      </p:sp>
      <p:sp>
        <p:nvSpPr>
          <p:cNvPr id="15" name="TextBox 14">
            <a:extLst>
              <a:ext uri="{FF2B5EF4-FFF2-40B4-BE49-F238E27FC236}">
                <a16:creationId xmlns:a16="http://schemas.microsoft.com/office/drawing/2014/main" id="{A5B4F9FF-DD8A-66F6-6BBC-FCF8A66174E8}"/>
              </a:ext>
            </a:extLst>
          </p:cNvPr>
          <p:cNvSpPr txBox="1"/>
          <p:nvPr/>
        </p:nvSpPr>
        <p:spPr>
          <a:xfrm>
            <a:off x="3219450" y="833794"/>
            <a:ext cx="5753100" cy="307777"/>
          </a:xfrm>
          <a:prstGeom prst="rect">
            <a:avLst/>
          </a:prstGeom>
          <a:noFill/>
        </p:spPr>
        <p:txBody>
          <a:bodyPr wrap="square">
            <a:spAutoFit/>
          </a:bodyPr>
          <a:lstStyle/>
          <a:p>
            <a:pPr algn="just"/>
            <a:r>
              <a:rPr lang="en-US" sz="1400" dirty="0">
                <a:latin typeface="Alexandria" pitchFamily="2" charset="-78"/>
                <a:cs typeface="Alexandria" pitchFamily="2" charset="-78"/>
              </a:rPr>
              <a:t>Hersey</a:t>
            </a:r>
            <a:r>
              <a:rPr lang="ar-SA" sz="1400" dirty="0">
                <a:latin typeface="Alexandria" pitchFamily="2" charset="-78"/>
                <a:cs typeface="Alexandria" pitchFamily="2" charset="-78"/>
              </a:rPr>
              <a:t>&amp;</a:t>
            </a:r>
            <a:r>
              <a:rPr lang="en-US" sz="1400" dirty="0">
                <a:latin typeface="Alexandria" pitchFamily="2" charset="-78"/>
                <a:cs typeface="Alexandria" pitchFamily="2" charset="-78"/>
              </a:rPr>
              <a:t>Blanchard's Situational Theory (Maturity of Followers) </a:t>
            </a:r>
          </a:p>
        </p:txBody>
      </p:sp>
    </p:spTree>
    <p:extLst>
      <p:ext uri="{BB962C8B-B14F-4D97-AF65-F5344CB8AC3E}">
        <p14:creationId xmlns:p14="http://schemas.microsoft.com/office/powerpoint/2010/main" val="5356798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9DAF5AAB-AB73-0AA1-F610-D70483C66ABA}"/>
              </a:ext>
            </a:extLst>
          </p:cNvPr>
          <p:cNvSpPr/>
          <p:nvPr/>
        </p:nvSpPr>
        <p:spPr>
          <a:xfrm>
            <a:off x="456892" y="1437949"/>
            <a:ext cx="4128422" cy="450209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E780CB0E-60C7-7736-9F4D-0BA13532A9E7}"/>
              </a:ext>
            </a:extLst>
          </p:cNvPr>
          <p:cNvSpPr/>
          <p:nvPr/>
        </p:nvSpPr>
        <p:spPr>
          <a:xfrm>
            <a:off x="901053" y="1703946"/>
            <a:ext cx="11155680" cy="399668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5" name="مستطيل 6">
            <a:extLst>
              <a:ext uri="{FF2B5EF4-FFF2-40B4-BE49-F238E27FC236}">
                <a16:creationId xmlns:a16="http://schemas.microsoft.com/office/drawing/2014/main" id="{FBF52BD6-61E0-7186-9DF3-AF0882B3F1A7}"/>
              </a:ext>
            </a:extLst>
          </p:cNvPr>
          <p:cNvSpPr/>
          <p:nvPr/>
        </p:nvSpPr>
        <p:spPr>
          <a:xfrm>
            <a:off x="4328048" y="1766187"/>
            <a:ext cx="7625827" cy="3831113"/>
          </a:xfrm>
          <a:prstGeom prst="rect">
            <a:avLst/>
          </a:prstGeom>
          <a:noFill/>
        </p:spPr>
        <p:txBody>
          <a:bodyPr wrap="square">
            <a:spAutoFit/>
          </a:bodyPr>
          <a:lstStyle/>
          <a:p>
            <a:pPr algn="r" rtl="1">
              <a:lnSpc>
                <a:spcPct val="150000"/>
              </a:lnSpc>
            </a:pPr>
            <a:r>
              <a:rPr lang="ar-SA" sz="1600" dirty="0">
                <a:latin typeface="Alexandria" pitchFamily="2" charset="-78"/>
                <a:cs typeface="Alexandria" pitchFamily="2" charset="-78"/>
              </a:rPr>
              <a:t> وقد ركزت هذه النظرية على العلاقة بين العوامل الثلاثة التالية: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marL="514350" indent="-514350" algn="r" rtl="1">
              <a:lnSpc>
                <a:spcPct val="150000"/>
              </a:lnSpc>
              <a:buFont typeface="+mj-lt"/>
              <a:buAutoNum type="arabicPeriod"/>
            </a:pPr>
            <a:r>
              <a:rPr lang="ar-SA" sz="1600" dirty="0">
                <a:latin typeface="Alexandria" pitchFamily="2" charset="-78"/>
                <a:cs typeface="Alexandria" pitchFamily="2" charset="-78"/>
              </a:rPr>
              <a:t>كمية السلوك المهتم بالفرد الذي يقدمه القائد والمتضمن اهتمامه بالأفراد ودعمه العاطفي لهم. </a:t>
            </a:r>
            <a:endParaRPr lang="en-US" sz="1600" dirty="0">
              <a:latin typeface="Alexandria" pitchFamily="2" charset="-78"/>
              <a:cs typeface="Alexandria" pitchFamily="2" charset="-78"/>
            </a:endParaRPr>
          </a:p>
          <a:p>
            <a:pPr marL="514350" indent="-514350" algn="r" rtl="1">
              <a:lnSpc>
                <a:spcPct val="150000"/>
              </a:lnSpc>
              <a:buFont typeface="+mj-lt"/>
              <a:buAutoNum type="arabicPeriod"/>
            </a:pPr>
            <a:endParaRPr lang="en-US" sz="1600" dirty="0">
              <a:latin typeface="Alexandria" pitchFamily="2" charset="-78"/>
              <a:cs typeface="Alexandria" pitchFamily="2" charset="-78"/>
            </a:endParaRPr>
          </a:p>
          <a:p>
            <a:pPr marL="514350" indent="-514350" algn="r" rtl="1">
              <a:lnSpc>
                <a:spcPct val="150000"/>
              </a:lnSpc>
              <a:buFont typeface="+mj-lt"/>
              <a:buAutoNum type="arabicPeriod"/>
            </a:pPr>
            <a:r>
              <a:rPr lang="ar-SA" sz="1600" dirty="0">
                <a:latin typeface="Alexandria" pitchFamily="2" charset="-78"/>
                <a:cs typeface="Alexandria" pitchFamily="2" charset="-78"/>
              </a:rPr>
              <a:t>كمية السلوك المهتم بالمهمة الذي يعكسه القائد والمتضمن تقديمه التوجيه والتأكيد على تنفيذ الأعمال. </a:t>
            </a:r>
            <a:endParaRPr lang="en-US" sz="1600" dirty="0">
              <a:latin typeface="Alexandria" pitchFamily="2" charset="-78"/>
              <a:cs typeface="Alexandria" pitchFamily="2" charset="-78"/>
            </a:endParaRPr>
          </a:p>
          <a:p>
            <a:pPr marL="514350" indent="-514350" algn="r" rtl="1">
              <a:lnSpc>
                <a:spcPct val="150000"/>
              </a:lnSpc>
              <a:buFont typeface="+mj-lt"/>
              <a:buAutoNum type="arabicPeriod"/>
            </a:pPr>
            <a:endParaRPr lang="en-US" sz="1600" dirty="0">
              <a:latin typeface="Alexandria" pitchFamily="2" charset="-78"/>
              <a:cs typeface="Alexandria" pitchFamily="2" charset="-78"/>
            </a:endParaRPr>
          </a:p>
          <a:p>
            <a:pPr marL="514350" indent="-514350" algn="r" rtl="1">
              <a:lnSpc>
                <a:spcPct val="150000"/>
              </a:lnSpc>
              <a:buFont typeface="+mj-lt"/>
              <a:buAutoNum type="arabicPeriod"/>
            </a:pPr>
            <a:r>
              <a:rPr lang="ar-SA" sz="1600" dirty="0">
                <a:latin typeface="Alexandria" pitchFamily="2" charset="-78"/>
                <a:cs typeface="Alexandria" pitchFamily="2" charset="-78"/>
              </a:rPr>
              <a:t>مستوى نضج المرؤوسين المتعلق بالمهمة والموجه نحو تحقيق هدف معين أو مهمة محددة يريد القائد تحقيقها. </a:t>
            </a:r>
            <a:endParaRPr lang="en-US" sz="1600" dirty="0">
              <a:latin typeface="Alexandria" pitchFamily="2" charset="-78"/>
              <a:cs typeface="Alexandria" pitchFamily="2" charset="-78"/>
            </a:endParaRPr>
          </a:p>
        </p:txBody>
      </p:sp>
      <p:pic>
        <p:nvPicPr>
          <p:cNvPr id="6" name="Graphic 5">
            <a:extLst>
              <a:ext uri="{FF2B5EF4-FFF2-40B4-BE49-F238E27FC236}">
                <a16:creationId xmlns:a16="http://schemas.microsoft.com/office/drawing/2014/main" id="{C3820597-8581-379D-0F3F-6BAB18946AD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75351" y="2147219"/>
            <a:ext cx="3509963" cy="3344611"/>
          </a:xfrm>
          <a:prstGeom prst="rect">
            <a:avLst/>
          </a:prstGeom>
        </p:spPr>
      </p:pic>
      <p:sp>
        <p:nvSpPr>
          <p:cNvPr id="10" name="TextBox 9">
            <a:extLst>
              <a:ext uri="{FF2B5EF4-FFF2-40B4-BE49-F238E27FC236}">
                <a16:creationId xmlns:a16="http://schemas.microsoft.com/office/drawing/2014/main" id="{0E03B67A-2060-7DE4-A5FC-82C2A6A5693C}"/>
              </a:ext>
            </a:extLst>
          </p:cNvPr>
          <p:cNvSpPr txBox="1"/>
          <p:nvPr/>
        </p:nvSpPr>
        <p:spPr>
          <a:xfrm>
            <a:off x="2704245" y="295202"/>
            <a:ext cx="678351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النظرية الموقفية ( نظرية نضج العاملين) هيرسي  وبلانشارد </a:t>
            </a:r>
          </a:p>
        </p:txBody>
      </p:sp>
      <p:sp>
        <p:nvSpPr>
          <p:cNvPr id="11" name="TextBox 10">
            <a:extLst>
              <a:ext uri="{FF2B5EF4-FFF2-40B4-BE49-F238E27FC236}">
                <a16:creationId xmlns:a16="http://schemas.microsoft.com/office/drawing/2014/main" id="{9312F6B2-DF9A-474B-AAE0-1E977EA98857}"/>
              </a:ext>
            </a:extLst>
          </p:cNvPr>
          <p:cNvSpPr txBox="1"/>
          <p:nvPr/>
        </p:nvSpPr>
        <p:spPr>
          <a:xfrm>
            <a:off x="3219450" y="833794"/>
            <a:ext cx="5753100" cy="307777"/>
          </a:xfrm>
          <a:prstGeom prst="rect">
            <a:avLst/>
          </a:prstGeom>
          <a:noFill/>
        </p:spPr>
        <p:txBody>
          <a:bodyPr wrap="square">
            <a:spAutoFit/>
          </a:bodyPr>
          <a:lstStyle/>
          <a:p>
            <a:pPr algn="just"/>
            <a:r>
              <a:rPr lang="en-US" sz="1400" dirty="0">
                <a:latin typeface="Alexandria" pitchFamily="2" charset="-78"/>
                <a:cs typeface="Alexandria" pitchFamily="2" charset="-78"/>
              </a:rPr>
              <a:t>Hersey</a:t>
            </a:r>
            <a:r>
              <a:rPr lang="ar-SA" sz="1400" dirty="0">
                <a:latin typeface="Alexandria" pitchFamily="2" charset="-78"/>
                <a:cs typeface="Alexandria" pitchFamily="2" charset="-78"/>
              </a:rPr>
              <a:t>&amp;</a:t>
            </a:r>
            <a:r>
              <a:rPr lang="en-US" sz="1400" dirty="0">
                <a:latin typeface="Alexandria" pitchFamily="2" charset="-78"/>
                <a:cs typeface="Alexandria" pitchFamily="2" charset="-78"/>
              </a:rPr>
              <a:t>Blanchard's Situational Theory (Maturity of Followers) </a:t>
            </a:r>
          </a:p>
        </p:txBody>
      </p:sp>
    </p:spTree>
    <p:extLst>
      <p:ext uri="{BB962C8B-B14F-4D97-AF65-F5344CB8AC3E}">
        <p14:creationId xmlns:p14="http://schemas.microsoft.com/office/powerpoint/2010/main" val="21047794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A93EC060-8E95-3E29-04F8-9726945597F1}"/>
              </a:ext>
            </a:extLst>
          </p:cNvPr>
          <p:cNvSpPr/>
          <p:nvPr/>
        </p:nvSpPr>
        <p:spPr>
          <a:xfrm>
            <a:off x="456892" y="1212844"/>
            <a:ext cx="4128422" cy="520065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FB582681-BB93-BBD9-2509-FBDF5C39D9A4}"/>
              </a:ext>
            </a:extLst>
          </p:cNvPr>
          <p:cNvSpPr/>
          <p:nvPr/>
        </p:nvSpPr>
        <p:spPr>
          <a:xfrm>
            <a:off x="901053" y="1504110"/>
            <a:ext cx="11155680" cy="46610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3" name="مستطيل 6">
            <a:extLst>
              <a:ext uri="{FF2B5EF4-FFF2-40B4-BE49-F238E27FC236}">
                <a16:creationId xmlns:a16="http://schemas.microsoft.com/office/drawing/2014/main" id="{0DE14BA0-A488-4A30-29E8-0A61F29ECB97}"/>
              </a:ext>
            </a:extLst>
          </p:cNvPr>
          <p:cNvSpPr/>
          <p:nvPr/>
        </p:nvSpPr>
        <p:spPr>
          <a:xfrm>
            <a:off x="1121895" y="1582105"/>
            <a:ext cx="10713996" cy="4482702"/>
          </a:xfrm>
          <a:prstGeom prst="rect">
            <a:avLst/>
          </a:prstGeom>
          <a:noFill/>
        </p:spPr>
        <p:txBody>
          <a:bodyPr wrap="square">
            <a:spAutoFit/>
          </a:bodyPr>
          <a:lstStyle/>
          <a:p>
            <a:pPr algn="just" rtl="1">
              <a:lnSpc>
                <a:spcPct val="150000"/>
              </a:lnSpc>
            </a:pPr>
            <a:r>
              <a:rPr lang="ar-SA" sz="1600" dirty="0">
                <a:latin typeface="Alexandria" pitchFamily="2" charset="-78"/>
                <a:cs typeface="Alexandria" pitchFamily="2" charset="-78"/>
              </a:rPr>
              <a:t>إن المفهوم الأساسي لنظرية هيرسي وبلانشارد؛ نضج العاملين هو مستوى النضج المرتبط بأداء المهمة، وليس النضج المرتبط بالعمر الزمني، أو الاستقرار الانفعالي. إن المقصود بالنضج الوظيفي:</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 القدرة على الإنجاز مستوى دافعية الإنجاز، وتأكيد الحاجة إلى وضع أهداف عالية ممكنة التحقيق. وتتأتى القدرة من الإعداد الجيد والتدريب الفاعل، والثقافة والخبرة والمهارة ذات العلاقة بمهمة معينة.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 الرغبة في تحمل المسؤولية. </a:t>
            </a: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وعليه ينبغي على القائد أن يأخذ في الحسبان مستوى نضج المرؤوسين بالنسبة للعمل أو المهمة المطلوب إنجازها فقد يكون المرؤوسون ناضجين في مهام معينة إذا توافرت لديهم الخبرة والمهارات المطلوبة والرغبة في إنجاز المهمة، والقدرة على تحمل المسؤولية. </a:t>
            </a:r>
            <a:endParaRPr lang="ar-EG" sz="1600" dirty="0">
              <a:latin typeface="Alexandria" pitchFamily="2" charset="-78"/>
              <a:cs typeface="Alexandria" pitchFamily="2" charset="-78"/>
            </a:endParaRPr>
          </a:p>
          <a:p>
            <a:pPr algn="ctr" rtl="1">
              <a:lnSpc>
                <a:spcPct val="150000"/>
              </a:lnSpc>
            </a:pPr>
            <a:r>
              <a:rPr lang="ar-SA" sz="1600" dirty="0">
                <a:latin typeface="Alexandria" pitchFamily="2" charset="-78"/>
                <a:cs typeface="Alexandria" pitchFamily="2" charset="-78"/>
              </a:rPr>
              <a:t>وعلى نحو مشابه لما قامت به دراسات كل من جامعتي أوهايو وميتشيغان، فقد أكدت نظرية نضج العاملين على إمكانية قياس السلوك القيادي وفاعليته. </a:t>
            </a: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72471BA4-7577-33AD-EB02-ABD22AFA9718}"/>
              </a:ext>
            </a:extLst>
          </p:cNvPr>
          <p:cNvSpPr txBox="1"/>
          <p:nvPr/>
        </p:nvSpPr>
        <p:spPr>
          <a:xfrm>
            <a:off x="2704245" y="295202"/>
            <a:ext cx="678351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النظرية الموقفية ( نظرية نضج العاملين) هيرسي  وبلانشارد </a:t>
            </a:r>
          </a:p>
        </p:txBody>
      </p:sp>
      <p:sp>
        <p:nvSpPr>
          <p:cNvPr id="6" name="TextBox 5">
            <a:extLst>
              <a:ext uri="{FF2B5EF4-FFF2-40B4-BE49-F238E27FC236}">
                <a16:creationId xmlns:a16="http://schemas.microsoft.com/office/drawing/2014/main" id="{64895038-E007-DE87-C05A-4F4B24A2DB72}"/>
              </a:ext>
            </a:extLst>
          </p:cNvPr>
          <p:cNvSpPr txBox="1"/>
          <p:nvPr/>
        </p:nvSpPr>
        <p:spPr>
          <a:xfrm>
            <a:off x="3219450" y="833794"/>
            <a:ext cx="5753100" cy="307777"/>
          </a:xfrm>
          <a:prstGeom prst="rect">
            <a:avLst/>
          </a:prstGeom>
          <a:noFill/>
        </p:spPr>
        <p:txBody>
          <a:bodyPr wrap="square">
            <a:spAutoFit/>
          </a:bodyPr>
          <a:lstStyle/>
          <a:p>
            <a:pPr algn="just"/>
            <a:r>
              <a:rPr lang="en-US" sz="1400" dirty="0">
                <a:latin typeface="Alexandria" pitchFamily="2" charset="-78"/>
                <a:cs typeface="Alexandria" pitchFamily="2" charset="-78"/>
              </a:rPr>
              <a:t>Hersey</a:t>
            </a:r>
            <a:r>
              <a:rPr lang="ar-SA" sz="1400" dirty="0">
                <a:latin typeface="Alexandria" pitchFamily="2" charset="-78"/>
                <a:cs typeface="Alexandria" pitchFamily="2" charset="-78"/>
              </a:rPr>
              <a:t>&amp;</a:t>
            </a:r>
            <a:r>
              <a:rPr lang="en-US" sz="1400" dirty="0">
                <a:latin typeface="Alexandria" pitchFamily="2" charset="-78"/>
                <a:cs typeface="Alexandria" pitchFamily="2" charset="-78"/>
              </a:rPr>
              <a:t>Blanchard's Situational Theory (Maturity of Followers) </a:t>
            </a:r>
          </a:p>
        </p:txBody>
      </p:sp>
    </p:spTree>
    <p:extLst>
      <p:ext uri="{BB962C8B-B14F-4D97-AF65-F5344CB8AC3E}">
        <p14:creationId xmlns:p14="http://schemas.microsoft.com/office/powerpoint/2010/main" val="14636964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Google Shape;177;p7">
            <a:extLst>
              <a:ext uri="{FF2B5EF4-FFF2-40B4-BE49-F238E27FC236}">
                <a16:creationId xmlns:a16="http://schemas.microsoft.com/office/drawing/2014/main" id="{A6BB4379-5E27-4D0A-1379-AEED31AE0E0B}"/>
              </a:ext>
            </a:extLst>
          </p:cNvPr>
          <p:cNvSpPr/>
          <p:nvPr/>
        </p:nvSpPr>
        <p:spPr>
          <a:xfrm rot="5400000">
            <a:off x="5311496" y="-3265570"/>
            <a:ext cx="1473172" cy="11465969"/>
          </a:xfrm>
          <a:prstGeom prst="roundRect">
            <a:avLst>
              <a:gd name="adj" fmla="val 5000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9858" y="1481739"/>
            <a:ext cx="11371655" cy="1584784"/>
          </a:xfrm>
          <a:prstGeom prst="roundRect">
            <a:avLst>
              <a:gd name="adj" fmla="val 5000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3144" y="1619215"/>
            <a:ext cx="10870322" cy="1348511"/>
          </a:xfrm>
          <a:prstGeom prst="rect">
            <a:avLst/>
          </a:prstGeom>
          <a:noFill/>
        </p:spPr>
        <p:txBody>
          <a:bodyPr wrap="square" rtlCol="0">
            <a:spAutoFit/>
          </a:bodyPr>
          <a:lstStyle/>
          <a:p>
            <a:pPr algn="just" rtl="1">
              <a:lnSpc>
                <a:spcPct val="150000"/>
              </a:lnSpc>
            </a:pPr>
            <a:r>
              <a:rPr lang="ar-SA" sz="1400" dirty="0">
                <a:latin typeface="Alexandria" pitchFamily="2" charset="-78"/>
                <a:cs typeface="Alexandria" pitchFamily="2" charset="-78"/>
              </a:rPr>
              <a:t>أوضح هيرسي وبلانشارد كيف يتم التفاعل بين سلوك القائد ومراحل النضج الوظيفي للعاملين. </a:t>
            </a:r>
            <a:endParaRPr lang="ar-EG"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والقائد الفعال هو الذي يتمكن من دراسة الموقف، على صعيد العمل أو نضج العاملين، بحيث يتمكن بالتالي من استخدام النمط القيادي المناسب، </a:t>
            </a:r>
            <a:endParaRPr lang="ar-EG" sz="1400" dirty="0">
              <a:latin typeface="Alexandria" pitchFamily="2" charset="-78"/>
              <a:cs typeface="Alexandria" pitchFamily="2" charset="-78"/>
            </a:endParaRPr>
          </a:p>
          <a:p>
            <a:pPr algn="ctr" rtl="1">
              <a:lnSpc>
                <a:spcPct val="150000"/>
              </a:lnSpc>
            </a:pPr>
            <a:r>
              <a:rPr lang="ar-SA" sz="1400" dirty="0">
                <a:solidFill>
                  <a:schemeClr val="accent2"/>
                </a:solidFill>
                <a:latin typeface="Alexandria" pitchFamily="2" charset="-78"/>
                <a:cs typeface="Alexandria" pitchFamily="2" charset="-78"/>
              </a:rPr>
              <a:t>الذي قد يتخذ أحد أنماط أربعة، وذلك على النحو التالي: </a:t>
            </a:r>
            <a:endParaRPr lang="ar-JO" sz="1400" dirty="0">
              <a:solidFill>
                <a:schemeClr val="accent2"/>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702E7A1B-41FF-745A-28BD-387936E06B31}"/>
              </a:ext>
            </a:extLst>
          </p:cNvPr>
          <p:cNvSpPr txBox="1"/>
          <p:nvPr/>
        </p:nvSpPr>
        <p:spPr>
          <a:xfrm>
            <a:off x="2704245" y="295202"/>
            <a:ext cx="678351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النظرية الموقفية ( نظرية نضج العاملين) هيرسي  وبلانشارد </a:t>
            </a:r>
          </a:p>
        </p:txBody>
      </p:sp>
      <p:sp>
        <p:nvSpPr>
          <p:cNvPr id="6" name="TextBox 5">
            <a:extLst>
              <a:ext uri="{FF2B5EF4-FFF2-40B4-BE49-F238E27FC236}">
                <a16:creationId xmlns:a16="http://schemas.microsoft.com/office/drawing/2014/main" id="{370EDBBC-4F6A-FDEE-69E8-955C5283D2B2}"/>
              </a:ext>
            </a:extLst>
          </p:cNvPr>
          <p:cNvSpPr txBox="1"/>
          <p:nvPr/>
        </p:nvSpPr>
        <p:spPr>
          <a:xfrm>
            <a:off x="3219450" y="833794"/>
            <a:ext cx="5753100" cy="307777"/>
          </a:xfrm>
          <a:prstGeom prst="rect">
            <a:avLst/>
          </a:prstGeom>
          <a:noFill/>
        </p:spPr>
        <p:txBody>
          <a:bodyPr wrap="square">
            <a:spAutoFit/>
          </a:bodyPr>
          <a:lstStyle/>
          <a:p>
            <a:pPr algn="just"/>
            <a:r>
              <a:rPr lang="en-US" sz="1400" dirty="0">
                <a:latin typeface="Alexandria" pitchFamily="2" charset="-78"/>
                <a:cs typeface="Alexandria" pitchFamily="2" charset="-78"/>
              </a:rPr>
              <a:t>Hersey</a:t>
            </a:r>
            <a:r>
              <a:rPr lang="ar-SA" sz="1400" dirty="0">
                <a:latin typeface="Alexandria" pitchFamily="2" charset="-78"/>
                <a:cs typeface="Alexandria" pitchFamily="2" charset="-78"/>
              </a:rPr>
              <a:t>&amp;</a:t>
            </a:r>
            <a:r>
              <a:rPr lang="en-US" sz="1400" dirty="0">
                <a:latin typeface="Alexandria" pitchFamily="2" charset="-78"/>
                <a:cs typeface="Alexandria" pitchFamily="2" charset="-78"/>
              </a:rPr>
              <a:t>Blanchard's Situational Theory (Maturity of Followers) </a:t>
            </a:r>
          </a:p>
        </p:txBody>
      </p:sp>
      <p:grpSp>
        <p:nvGrpSpPr>
          <p:cNvPr id="35" name="Group 34">
            <a:extLst>
              <a:ext uri="{FF2B5EF4-FFF2-40B4-BE49-F238E27FC236}">
                <a16:creationId xmlns:a16="http://schemas.microsoft.com/office/drawing/2014/main" id="{315CB66D-64CD-0731-D44D-263F0C94C381}"/>
              </a:ext>
            </a:extLst>
          </p:cNvPr>
          <p:cNvGrpSpPr/>
          <p:nvPr/>
        </p:nvGrpSpPr>
        <p:grpSpPr>
          <a:xfrm>
            <a:off x="1254012" y="3385116"/>
            <a:ext cx="3371850" cy="1152525"/>
            <a:chOff x="1200150" y="2907003"/>
            <a:chExt cx="3371850" cy="1152525"/>
          </a:xfrm>
        </p:grpSpPr>
        <p:pic>
          <p:nvPicPr>
            <p:cNvPr id="8" name="Graphic 7">
              <a:extLst>
                <a:ext uri="{FF2B5EF4-FFF2-40B4-BE49-F238E27FC236}">
                  <a16:creationId xmlns:a16="http://schemas.microsoft.com/office/drawing/2014/main" id="{F0C087A2-FD0D-887B-5CBD-AAE0177B2A5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200150" y="2907003"/>
              <a:ext cx="3371850" cy="1152525"/>
            </a:xfrm>
            <a:prstGeom prst="rect">
              <a:avLst/>
            </a:prstGeom>
          </p:spPr>
        </p:pic>
        <p:sp>
          <p:nvSpPr>
            <p:cNvPr id="28" name="TextBox 27">
              <a:extLst>
                <a:ext uri="{FF2B5EF4-FFF2-40B4-BE49-F238E27FC236}">
                  <a16:creationId xmlns:a16="http://schemas.microsoft.com/office/drawing/2014/main" id="{FA4644E1-8A11-3940-CC57-D37FC4BC2C0E}"/>
                </a:ext>
              </a:extLst>
            </p:cNvPr>
            <p:cNvSpPr txBox="1"/>
            <p:nvPr/>
          </p:nvSpPr>
          <p:spPr>
            <a:xfrm>
              <a:off x="2156460" y="3313988"/>
              <a:ext cx="2112327" cy="338554"/>
            </a:xfrm>
            <a:prstGeom prst="rect">
              <a:avLst/>
            </a:prstGeom>
            <a:noFill/>
          </p:spPr>
          <p:txBody>
            <a:bodyPr wrap="square" rtlCol="0">
              <a:spAutoFit/>
            </a:bodyPr>
            <a:lstStyle/>
            <a:p>
              <a:pPr algn="just" rtl="1"/>
              <a:r>
                <a:rPr lang="ar-SA" sz="1600" dirty="0">
                  <a:latin typeface="Alexandria" pitchFamily="2" charset="-78"/>
                  <a:cs typeface="Alexandria" pitchFamily="2" charset="-78"/>
                </a:rPr>
                <a:t>النمط المخبر </a:t>
              </a:r>
              <a:r>
                <a:rPr lang="ar-EG" sz="1600" dirty="0">
                  <a:latin typeface="Alexandria" pitchFamily="2" charset="-78"/>
                  <a:cs typeface="Alexandria" pitchFamily="2" charset="-78"/>
                </a:rPr>
                <a:t> </a:t>
              </a:r>
              <a:r>
                <a:rPr lang="en-US" sz="1600" dirty="0">
                  <a:latin typeface="Alexandria" pitchFamily="2" charset="-78"/>
                  <a:cs typeface="Alexandria" pitchFamily="2" charset="-78"/>
                </a:rPr>
                <a:t>Telling</a:t>
              </a:r>
            </a:p>
          </p:txBody>
        </p:sp>
      </p:grpSp>
      <p:grpSp>
        <p:nvGrpSpPr>
          <p:cNvPr id="34" name="Group 33">
            <a:extLst>
              <a:ext uri="{FF2B5EF4-FFF2-40B4-BE49-F238E27FC236}">
                <a16:creationId xmlns:a16="http://schemas.microsoft.com/office/drawing/2014/main" id="{8EBF8D9E-02B0-1FEC-C7CA-22ADBF6A7DAC}"/>
              </a:ext>
            </a:extLst>
          </p:cNvPr>
          <p:cNvGrpSpPr/>
          <p:nvPr/>
        </p:nvGrpSpPr>
        <p:grpSpPr>
          <a:xfrm>
            <a:off x="6110371" y="3312171"/>
            <a:ext cx="3371850" cy="1152525"/>
            <a:chOff x="1200150" y="4251552"/>
            <a:chExt cx="3371850" cy="1152525"/>
          </a:xfrm>
        </p:grpSpPr>
        <p:pic>
          <p:nvPicPr>
            <p:cNvPr id="19" name="Graphic 18">
              <a:extLst>
                <a:ext uri="{FF2B5EF4-FFF2-40B4-BE49-F238E27FC236}">
                  <a16:creationId xmlns:a16="http://schemas.microsoft.com/office/drawing/2014/main" id="{EE2E0424-EAB1-BF73-B649-025866FC1D1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200150" y="4251552"/>
              <a:ext cx="3371850" cy="1152525"/>
            </a:xfrm>
            <a:prstGeom prst="rect">
              <a:avLst/>
            </a:prstGeom>
          </p:spPr>
        </p:pic>
        <p:sp>
          <p:nvSpPr>
            <p:cNvPr id="29" name="TextBox 28">
              <a:extLst>
                <a:ext uri="{FF2B5EF4-FFF2-40B4-BE49-F238E27FC236}">
                  <a16:creationId xmlns:a16="http://schemas.microsoft.com/office/drawing/2014/main" id="{729AE78E-401B-69C3-D93A-36A12039B2C4}"/>
                </a:ext>
              </a:extLst>
            </p:cNvPr>
            <p:cNvSpPr txBox="1"/>
            <p:nvPr/>
          </p:nvSpPr>
          <p:spPr>
            <a:xfrm>
              <a:off x="2156459" y="4658537"/>
              <a:ext cx="2112327" cy="338554"/>
            </a:xfrm>
            <a:prstGeom prst="rect">
              <a:avLst/>
            </a:prstGeom>
            <a:noFill/>
          </p:spPr>
          <p:txBody>
            <a:bodyPr wrap="square" rtlCol="0">
              <a:spAutoFit/>
            </a:bodyPr>
            <a:lstStyle/>
            <a:p>
              <a:pPr algn="just" rtl="1"/>
              <a:r>
                <a:rPr lang="ar-SA" sz="1600" dirty="0">
                  <a:latin typeface="Alexandria" pitchFamily="2" charset="-78"/>
                  <a:cs typeface="Alexandria" pitchFamily="2" charset="-78"/>
                </a:rPr>
                <a:t>النمط البائع </a:t>
              </a:r>
              <a:r>
                <a:rPr lang="en-US" sz="1600" dirty="0">
                  <a:latin typeface="Alexandria" pitchFamily="2" charset="-78"/>
                  <a:cs typeface="Alexandria" pitchFamily="2" charset="-78"/>
                </a:rPr>
                <a:t>Selling</a:t>
              </a:r>
            </a:p>
          </p:txBody>
        </p:sp>
      </p:grpSp>
      <p:grpSp>
        <p:nvGrpSpPr>
          <p:cNvPr id="32" name="Group 31">
            <a:extLst>
              <a:ext uri="{FF2B5EF4-FFF2-40B4-BE49-F238E27FC236}">
                <a16:creationId xmlns:a16="http://schemas.microsoft.com/office/drawing/2014/main" id="{95DF08AE-66F5-24CA-184B-87B857B168C6}"/>
              </a:ext>
            </a:extLst>
          </p:cNvPr>
          <p:cNvGrpSpPr/>
          <p:nvPr/>
        </p:nvGrpSpPr>
        <p:grpSpPr>
          <a:xfrm>
            <a:off x="2954711" y="4871681"/>
            <a:ext cx="3371850" cy="1152525"/>
            <a:chOff x="5651500" y="2907003"/>
            <a:chExt cx="3371850" cy="1152525"/>
          </a:xfrm>
        </p:grpSpPr>
        <p:pic>
          <p:nvPicPr>
            <p:cNvPr id="21" name="Graphic 20">
              <a:extLst>
                <a:ext uri="{FF2B5EF4-FFF2-40B4-BE49-F238E27FC236}">
                  <a16:creationId xmlns:a16="http://schemas.microsoft.com/office/drawing/2014/main" id="{B87AF4EB-84A2-5EF0-E605-5ECB07C5EAE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651500" y="2907003"/>
              <a:ext cx="3371850" cy="1152525"/>
            </a:xfrm>
            <a:prstGeom prst="rect">
              <a:avLst/>
            </a:prstGeom>
          </p:spPr>
        </p:pic>
        <p:sp>
          <p:nvSpPr>
            <p:cNvPr id="30" name="TextBox 29">
              <a:extLst>
                <a:ext uri="{FF2B5EF4-FFF2-40B4-BE49-F238E27FC236}">
                  <a16:creationId xmlns:a16="http://schemas.microsoft.com/office/drawing/2014/main" id="{40C95E5E-AC06-2F59-EEA5-8C0A7CC4521A}"/>
                </a:ext>
              </a:extLst>
            </p:cNvPr>
            <p:cNvSpPr txBox="1"/>
            <p:nvPr/>
          </p:nvSpPr>
          <p:spPr>
            <a:xfrm>
              <a:off x="5788342" y="3113933"/>
              <a:ext cx="2491740" cy="738664"/>
            </a:xfrm>
            <a:prstGeom prst="rect">
              <a:avLst/>
            </a:prstGeom>
            <a:noFill/>
          </p:spPr>
          <p:txBody>
            <a:bodyPr wrap="square" rtlCol="0">
              <a:spAutoFit/>
            </a:bodyPr>
            <a:lstStyle/>
            <a:p>
              <a:pPr algn="r" rtl="1"/>
              <a:r>
                <a:rPr lang="ar-SA" sz="1400" dirty="0">
                  <a:latin typeface="Alexandria" pitchFamily="2" charset="-78"/>
                  <a:cs typeface="Alexandria" pitchFamily="2" charset="-78"/>
                </a:rPr>
                <a:t>النمط المشارك</a:t>
              </a:r>
              <a:r>
                <a:rPr lang="ar-EG" sz="1400" dirty="0">
                  <a:latin typeface="Alexandria" pitchFamily="2" charset="-78"/>
                  <a:cs typeface="Alexandria" pitchFamily="2" charset="-78"/>
                </a:rPr>
                <a:t> </a:t>
              </a:r>
              <a:r>
                <a:rPr lang="en-US" sz="1400" dirty="0">
                  <a:latin typeface="Alexandria" pitchFamily="2" charset="-78"/>
                  <a:cs typeface="Alexandria" pitchFamily="2" charset="-78"/>
                </a:rPr>
                <a:t>Participating</a:t>
              </a:r>
              <a:endParaRPr lang="ar-EG" sz="1400" dirty="0">
                <a:latin typeface="Alexandria" pitchFamily="2" charset="-78"/>
                <a:cs typeface="Alexandria" pitchFamily="2" charset="-78"/>
              </a:endParaRPr>
            </a:p>
            <a:p>
              <a:pPr algn="r" rtl="1"/>
              <a:r>
                <a:rPr lang="ar-EG" sz="1400" dirty="0">
                  <a:latin typeface="Alexandria" pitchFamily="2" charset="-78"/>
                  <a:cs typeface="Alexandria" pitchFamily="2" charset="-78"/>
                </a:rPr>
                <a:t> </a:t>
              </a:r>
              <a:r>
                <a:rPr lang="en-US" sz="1400" dirty="0">
                  <a:latin typeface="Alexandria" pitchFamily="2" charset="-78"/>
                  <a:cs typeface="Alexandria" pitchFamily="2" charset="-78"/>
                </a:rPr>
                <a:t>supporting</a:t>
              </a:r>
            </a:p>
          </p:txBody>
        </p:sp>
      </p:grpSp>
      <p:grpSp>
        <p:nvGrpSpPr>
          <p:cNvPr id="33" name="Group 32">
            <a:extLst>
              <a:ext uri="{FF2B5EF4-FFF2-40B4-BE49-F238E27FC236}">
                <a16:creationId xmlns:a16="http://schemas.microsoft.com/office/drawing/2014/main" id="{2EB2D4AC-4C82-9621-D55E-20881BD9D3A1}"/>
              </a:ext>
            </a:extLst>
          </p:cNvPr>
          <p:cNvGrpSpPr/>
          <p:nvPr/>
        </p:nvGrpSpPr>
        <p:grpSpPr>
          <a:xfrm>
            <a:off x="7531554" y="4785639"/>
            <a:ext cx="3371850" cy="1152525"/>
            <a:chOff x="5651500" y="4239142"/>
            <a:chExt cx="3371850" cy="1152525"/>
          </a:xfrm>
        </p:grpSpPr>
        <p:pic>
          <p:nvPicPr>
            <p:cNvPr id="23" name="Graphic 22">
              <a:extLst>
                <a:ext uri="{FF2B5EF4-FFF2-40B4-BE49-F238E27FC236}">
                  <a16:creationId xmlns:a16="http://schemas.microsoft.com/office/drawing/2014/main" id="{B74552DA-EA03-8E28-A5F3-96602924454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651500" y="4239142"/>
              <a:ext cx="3371850" cy="1152525"/>
            </a:xfrm>
            <a:prstGeom prst="rect">
              <a:avLst/>
            </a:prstGeom>
          </p:spPr>
        </p:pic>
        <p:sp>
          <p:nvSpPr>
            <p:cNvPr id="31" name="TextBox 30">
              <a:extLst>
                <a:ext uri="{FF2B5EF4-FFF2-40B4-BE49-F238E27FC236}">
                  <a16:creationId xmlns:a16="http://schemas.microsoft.com/office/drawing/2014/main" id="{F88222C8-5248-635D-165A-38295073ECC5}"/>
                </a:ext>
              </a:extLst>
            </p:cNvPr>
            <p:cNvSpPr txBox="1"/>
            <p:nvPr/>
          </p:nvSpPr>
          <p:spPr>
            <a:xfrm>
              <a:off x="6613364" y="4500307"/>
              <a:ext cx="1705929" cy="584775"/>
            </a:xfrm>
            <a:prstGeom prst="rect">
              <a:avLst/>
            </a:prstGeom>
            <a:noFill/>
          </p:spPr>
          <p:txBody>
            <a:bodyPr wrap="square" rtlCol="0">
              <a:spAutoFit/>
            </a:bodyPr>
            <a:lstStyle/>
            <a:p>
              <a:pPr algn="just" rtl="1"/>
              <a:r>
                <a:rPr lang="ar-SA" sz="1600" dirty="0">
                  <a:latin typeface="Alexandria" pitchFamily="2" charset="-78"/>
                  <a:cs typeface="Alexandria" pitchFamily="2" charset="-78"/>
                </a:rPr>
                <a:t>النمط المفوض</a:t>
              </a:r>
              <a:endParaRPr lang="ar-EG"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 </a:t>
              </a:r>
              <a:r>
                <a:rPr lang="en-US" sz="1600" dirty="0">
                  <a:latin typeface="Alexandria" pitchFamily="2" charset="-78"/>
                  <a:cs typeface="Alexandria" pitchFamily="2" charset="-78"/>
                </a:rPr>
                <a:t>Delegating</a:t>
              </a:r>
              <a:r>
                <a:rPr lang="ar-EG" sz="1600" dirty="0">
                  <a:latin typeface="Alexandria" pitchFamily="2" charset="-78"/>
                  <a:cs typeface="Alexandria" pitchFamily="2" charset="-78"/>
                </a:rPr>
                <a:t> </a:t>
              </a:r>
            </a:p>
          </p:txBody>
        </p:sp>
      </p:grpSp>
    </p:spTree>
    <p:extLst>
      <p:ext uri="{BB962C8B-B14F-4D97-AF65-F5344CB8AC3E}">
        <p14:creationId xmlns:p14="http://schemas.microsoft.com/office/powerpoint/2010/main" val="29651300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Google Shape;177;p7">
            <a:extLst>
              <a:ext uri="{FF2B5EF4-FFF2-40B4-BE49-F238E27FC236}">
                <a16:creationId xmlns:a16="http://schemas.microsoft.com/office/drawing/2014/main" id="{A6BB4379-5E27-4D0A-1379-AEED31AE0E0B}"/>
              </a:ext>
            </a:extLst>
          </p:cNvPr>
          <p:cNvSpPr/>
          <p:nvPr/>
        </p:nvSpPr>
        <p:spPr>
          <a:xfrm rot="5400000">
            <a:off x="5311496" y="-3265570"/>
            <a:ext cx="1473172" cy="11465969"/>
          </a:xfrm>
          <a:prstGeom prst="roundRect">
            <a:avLst>
              <a:gd name="adj" fmla="val 5000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9858" y="1481739"/>
            <a:ext cx="11371655" cy="1584784"/>
          </a:xfrm>
          <a:prstGeom prst="roundRect">
            <a:avLst>
              <a:gd name="adj" fmla="val 5000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3144" y="1619215"/>
            <a:ext cx="10870322" cy="1348511"/>
          </a:xfrm>
          <a:prstGeom prst="rect">
            <a:avLst/>
          </a:prstGeom>
          <a:noFill/>
        </p:spPr>
        <p:txBody>
          <a:bodyPr wrap="square" rtlCol="0">
            <a:spAutoFit/>
          </a:bodyPr>
          <a:lstStyle/>
          <a:p>
            <a:pPr algn="just" rtl="1">
              <a:lnSpc>
                <a:spcPct val="150000"/>
              </a:lnSpc>
            </a:pPr>
            <a:r>
              <a:rPr lang="ar-SA" sz="1400" dirty="0">
                <a:latin typeface="Alexandria" pitchFamily="2" charset="-78"/>
                <a:cs typeface="Alexandria" pitchFamily="2" charset="-78"/>
              </a:rPr>
              <a:t>أوضح هيرسي وبلانشارد كيف يتم التفاعل بين سلوك القائد ومراحل النضج الوظيفي للعاملين. </a:t>
            </a:r>
            <a:endParaRPr lang="ar-EG"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والقائد الفعال هو الذي يتمكن من دراسة الموقف، على صعيد العمل أو نضج العاملين، بحيث يتمكن بالتالي من استخدام النمط القيادي المناسب، </a:t>
            </a:r>
            <a:endParaRPr lang="ar-EG" sz="1400" dirty="0">
              <a:latin typeface="Alexandria" pitchFamily="2" charset="-78"/>
              <a:cs typeface="Alexandria" pitchFamily="2" charset="-78"/>
            </a:endParaRPr>
          </a:p>
          <a:p>
            <a:pPr algn="ctr" rtl="1">
              <a:lnSpc>
                <a:spcPct val="150000"/>
              </a:lnSpc>
            </a:pPr>
            <a:r>
              <a:rPr lang="ar-SA" sz="1400" dirty="0">
                <a:solidFill>
                  <a:schemeClr val="accent2"/>
                </a:solidFill>
                <a:latin typeface="Alexandria" pitchFamily="2" charset="-78"/>
                <a:cs typeface="Alexandria" pitchFamily="2" charset="-78"/>
              </a:rPr>
              <a:t>الذي قد يتخذ أحد أنماط أربعة، وذلك على النحو التالي: </a:t>
            </a:r>
            <a:endParaRPr lang="ar-JO" sz="1400" dirty="0">
              <a:solidFill>
                <a:schemeClr val="accent2"/>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702E7A1B-41FF-745A-28BD-387936E06B31}"/>
              </a:ext>
            </a:extLst>
          </p:cNvPr>
          <p:cNvSpPr txBox="1"/>
          <p:nvPr/>
        </p:nvSpPr>
        <p:spPr>
          <a:xfrm>
            <a:off x="2704245" y="295202"/>
            <a:ext cx="678351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النظرية الموقفية ( نظرية نضج العاملين) هيرسي  وبلانشارد </a:t>
            </a:r>
          </a:p>
        </p:txBody>
      </p:sp>
      <p:sp>
        <p:nvSpPr>
          <p:cNvPr id="6" name="TextBox 5">
            <a:extLst>
              <a:ext uri="{FF2B5EF4-FFF2-40B4-BE49-F238E27FC236}">
                <a16:creationId xmlns:a16="http://schemas.microsoft.com/office/drawing/2014/main" id="{370EDBBC-4F6A-FDEE-69E8-955C5283D2B2}"/>
              </a:ext>
            </a:extLst>
          </p:cNvPr>
          <p:cNvSpPr txBox="1"/>
          <p:nvPr/>
        </p:nvSpPr>
        <p:spPr>
          <a:xfrm>
            <a:off x="3219450" y="833794"/>
            <a:ext cx="5753100" cy="307777"/>
          </a:xfrm>
          <a:prstGeom prst="rect">
            <a:avLst/>
          </a:prstGeom>
          <a:noFill/>
        </p:spPr>
        <p:txBody>
          <a:bodyPr wrap="square">
            <a:spAutoFit/>
          </a:bodyPr>
          <a:lstStyle/>
          <a:p>
            <a:pPr algn="just"/>
            <a:r>
              <a:rPr lang="en-US" sz="1400" dirty="0">
                <a:latin typeface="Alexandria" pitchFamily="2" charset="-78"/>
                <a:cs typeface="Alexandria" pitchFamily="2" charset="-78"/>
              </a:rPr>
              <a:t>Hersey</a:t>
            </a:r>
            <a:r>
              <a:rPr lang="ar-SA" sz="1400" dirty="0">
                <a:latin typeface="Alexandria" pitchFamily="2" charset="-78"/>
                <a:cs typeface="Alexandria" pitchFamily="2" charset="-78"/>
              </a:rPr>
              <a:t>&amp;</a:t>
            </a:r>
            <a:r>
              <a:rPr lang="en-US" sz="1400" dirty="0">
                <a:latin typeface="Alexandria" pitchFamily="2" charset="-78"/>
                <a:cs typeface="Alexandria" pitchFamily="2" charset="-78"/>
              </a:rPr>
              <a:t>Blanchard's Situational Theory (Maturity of Followers) </a:t>
            </a:r>
          </a:p>
        </p:txBody>
      </p:sp>
      <p:grpSp>
        <p:nvGrpSpPr>
          <p:cNvPr id="35" name="Group 34">
            <a:extLst>
              <a:ext uri="{FF2B5EF4-FFF2-40B4-BE49-F238E27FC236}">
                <a16:creationId xmlns:a16="http://schemas.microsoft.com/office/drawing/2014/main" id="{315CB66D-64CD-0731-D44D-263F0C94C381}"/>
              </a:ext>
            </a:extLst>
          </p:cNvPr>
          <p:cNvGrpSpPr/>
          <p:nvPr/>
        </p:nvGrpSpPr>
        <p:grpSpPr>
          <a:xfrm>
            <a:off x="170926" y="3942192"/>
            <a:ext cx="3014661" cy="1030435"/>
            <a:chOff x="1200150" y="2907003"/>
            <a:chExt cx="3371850" cy="1152525"/>
          </a:xfrm>
        </p:grpSpPr>
        <p:pic>
          <p:nvPicPr>
            <p:cNvPr id="8" name="Graphic 7">
              <a:extLst>
                <a:ext uri="{FF2B5EF4-FFF2-40B4-BE49-F238E27FC236}">
                  <a16:creationId xmlns:a16="http://schemas.microsoft.com/office/drawing/2014/main" id="{F0C087A2-FD0D-887B-5CBD-AAE0177B2A5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200150" y="2907003"/>
              <a:ext cx="3371850" cy="1152525"/>
            </a:xfrm>
            <a:prstGeom prst="rect">
              <a:avLst/>
            </a:prstGeom>
          </p:spPr>
        </p:pic>
        <p:sp>
          <p:nvSpPr>
            <p:cNvPr id="28" name="TextBox 27">
              <a:extLst>
                <a:ext uri="{FF2B5EF4-FFF2-40B4-BE49-F238E27FC236}">
                  <a16:creationId xmlns:a16="http://schemas.microsoft.com/office/drawing/2014/main" id="{FA4644E1-8A11-3940-CC57-D37FC4BC2C0E}"/>
                </a:ext>
              </a:extLst>
            </p:cNvPr>
            <p:cNvSpPr txBox="1"/>
            <p:nvPr/>
          </p:nvSpPr>
          <p:spPr>
            <a:xfrm>
              <a:off x="1865339" y="3304144"/>
              <a:ext cx="2415539" cy="344244"/>
            </a:xfrm>
            <a:prstGeom prst="rect">
              <a:avLst/>
            </a:prstGeom>
            <a:noFill/>
          </p:spPr>
          <p:txBody>
            <a:bodyPr wrap="square" rtlCol="0">
              <a:spAutoFit/>
            </a:bodyPr>
            <a:lstStyle/>
            <a:p>
              <a:pPr algn="just" rtl="1"/>
              <a:r>
                <a:rPr lang="ar-SA" sz="1400" dirty="0">
                  <a:latin typeface="Alexandria" pitchFamily="2" charset="-78"/>
                  <a:cs typeface="Alexandria" pitchFamily="2" charset="-78"/>
                </a:rPr>
                <a:t>النمط المخبر </a:t>
              </a:r>
              <a:r>
                <a:rPr lang="ar-EG" sz="1400" dirty="0">
                  <a:latin typeface="Alexandria" pitchFamily="2" charset="-78"/>
                  <a:cs typeface="Alexandria" pitchFamily="2" charset="-78"/>
                </a:rPr>
                <a:t> </a:t>
              </a:r>
              <a:r>
                <a:rPr lang="en-US" sz="1400" dirty="0">
                  <a:latin typeface="Alexandria" pitchFamily="2" charset="-78"/>
                  <a:cs typeface="Alexandria" pitchFamily="2" charset="-78"/>
                </a:rPr>
                <a:t>Telling</a:t>
              </a:r>
            </a:p>
          </p:txBody>
        </p:sp>
      </p:grpSp>
      <p:grpSp>
        <p:nvGrpSpPr>
          <p:cNvPr id="34" name="Group 33">
            <a:extLst>
              <a:ext uri="{FF2B5EF4-FFF2-40B4-BE49-F238E27FC236}">
                <a16:creationId xmlns:a16="http://schemas.microsoft.com/office/drawing/2014/main" id="{8EBF8D9E-02B0-1FEC-C7CA-22ADBF6A7DAC}"/>
              </a:ext>
            </a:extLst>
          </p:cNvPr>
          <p:cNvGrpSpPr/>
          <p:nvPr/>
        </p:nvGrpSpPr>
        <p:grpSpPr>
          <a:xfrm>
            <a:off x="3207881" y="3954654"/>
            <a:ext cx="2941743" cy="1005511"/>
            <a:chOff x="1200150" y="4251552"/>
            <a:chExt cx="3371850" cy="1152525"/>
          </a:xfrm>
        </p:grpSpPr>
        <p:pic>
          <p:nvPicPr>
            <p:cNvPr id="19" name="Graphic 18">
              <a:extLst>
                <a:ext uri="{FF2B5EF4-FFF2-40B4-BE49-F238E27FC236}">
                  <a16:creationId xmlns:a16="http://schemas.microsoft.com/office/drawing/2014/main" id="{EE2E0424-EAB1-BF73-B649-025866FC1D1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200150" y="4251552"/>
              <a:ext cx="3371850" cy="1152525"/>
            </a:xfrm>
            <a:prstGeom prst="rect">
              <a:avLst/>
            </a:prstGeom>
          </p:spPr>
        </p:pic>
        <p:sp>
          <p:nvSpPr>
            <p:cNvPr id="29" name="TextBox 28">
              <a:extLst>
                <a:ext uri="{FF2B5EF4-FFF2-40B4-BE49-F238E27FC236}">
                  <a16:creationId xmlns:a16="http://schemas.microsoft.com/office/drawing/2014/main" id="{729AE78E-401B-69C3-D93A-36A12039B2C4}"/>
                </a:ext>
              </a:extLst>
            </p:cNvPr>
            <p:cNvSpPr txBox="1"/>
            <p:nvPr/>
          </p:nvSpPr>
          <p:spPr>
            <a:xfrm>
              <a:off x="1756168" y="4629969"/>
              <a:ext cx="2395102" cy="352777"/>
            </a:xfrm>
            <a:prstGeom prst="rect">
              <a:avLst/>
            </a:prstGeom>
            <a:noFill/>
          </p:spPr>
          <p:txBody>
            <a:bodyPr wrap="square" rtlCol="0">
              <a:spAutoFit/>
            </a:bodyPr>
            <a:lstStyle/>
            <a:p>
              <a:pPr algn="just" rtl="1"/>
              <a:r>
                <a:rPr lang="ar-SA" sz="1400" dirty="0">
                  <a:latin typeface="Alexandria" pitchFamily="2" charset="-78"/>
                  <a:cs typeface="Alexandria" pitchFamily="2" charset="-78"/>
                </a:rPr>
                <a:t>النمط البائع </a:t>
              </a:r>
              <a:r>
                <a:rPr lang="en-US" sz="1400" dirty="0">
                  <a:latin typeface="Alexandria" pitchFamily="2" charset="-78"/>
                  <a:cs typeface="Alexandria" pitchFamily="2" charset="-78"/>
                </a:rPr>
                <a:t>Selling</a:t>
              </a:r>
            </a:p>
          </p:txBody>
        </p:sp>
      </p:grpSp>
      <p:grpSp>
        <p:nvGrpSpPr>
          <p:cNvPr id="32" name="Group 31">
            <a:extLst>
              <a:ext uri="{FF2B5EF4-FFF2-40B4-BE49-F238E27FC236}">
                <a16:creationId xmlns:a16="http://schemas.microsoft.com/office/drawing/2014/main" id="{95DF08AE-66F5-24CA-184B-87B857B168C6}"/>
              </a:ext>
            </a:extLst>
          </p:cNvPr>
          <p:cNvGrpSpPr/>
          <p:nvPr/>
        </p:nvGrpSpPr>
        <p:grpSpPr>
          <a:xfrm>
            <a:off x="6171918" y="3954653"/>
            <a:ext cx="2941745" cy="1005512"/>
            <a:chOff x="5651500" y="2907003"/>
            <a:chExt cx="3371850" cy="1152525"/>
          </a:xfrm>
        </p:grpSpPr>
        <p:pic>
          <p:nvPicPr>
            <p:cNvPr id="21" name="Graphic 20">
              <a:extLst>
                <a:ext uri="{FF2B5EF4-FFF2-40B4-BE49-F238E27FC236}">
                  <a16:creationId xmlns:a16="http://schemas.microsoft.com/office/drawing/2014/main" id="{B87AF4EB-84A2-5EF0-E605-5ECB07C5EAE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651500" y="2907003"/>
              <a:ext cx="3371850" cy="1152525"/>
            </a:xfrm>
            <a:prstGeom prst="rect">
              <a:avLst/>
            </a:prstGeom>
          </p:spPr>
        </p:pic>
        <p:sp>
          <p:nvSpPr>
            <p:cNvPr id="30" name="TextBox 29">
              <a:extLst>
                <a:ext uri="{FF2B5EF4-FFF2-40B4-BE49-F238E27FC236}">
                  <a16:creationId xmlns:a16="http://schemas.microsoft.com/office/drawing/2014/main" id="{40C95E5E-AC06-2F59-EEA5-8C0A7CC4521A}"/>
                </a:ext>
              </a:extLst>
            </p:cNvPr>
            <p:cNvSpPr txBox="1"/>
            <p:nvPr/>
          </p:nvSpPr>
          <p:spPr>
            <a:xfrm>
              <a:off x="5820989" y="3136390"/>
              <a:ext cx="2491740" cy="738664"/>
            </a:xfrm>
            <a:prstGeom prst="rect">
              <a:avLst/>
            </a:prstGeom>
            <a:noFill/>
          </p:spPr>
          <p:txBody>
            <a:bodyPr wrap="square" rtlCol="0">
              <a:spAutoFit/>
            </a:bodyPr>
            <a:lstStyle/>
            <a:p>
              <a:pPr algn="r" rtl="1"/>
              <a:r>
                <a:rPr lang="ar-SA" sz="1200" dirty="0">
                  <a:latin typeface="Alexandria" pitchFamily="2" charset="-78"/>
                  <a:cs typeface="Alexandria" pitchFamily="2" charset="-78"/>
                </a:rPr>
                <a:t>النمط المشارك</a:t>
              </a:r>
              <a:r>
                <a:rPr lang="ar-EG" sz="1200" dirty="0">
                  <a:latin typeface="Alexandria" pitchFamily="2" charset="-78"/>
                  <a:cs typeface="Alexandria" pitchFamily="2" charset="-78"/>
                </a:rPr>
                <a:t> </a:t>
              </a:r>
              <a:r>
                <a:rPr lang="en-US" sz="1200" dirty="0">
                  <a:latin typeface="Alexandria" pitchFamily="2" charset="-78"/>
                  <a:cs typeface="Alexandria" pitchFamily="2" charset="-78"/>
                </a:rPr>
                <a:t>Participating</a:t>
              </a:r>
              <a:endParaRPr lang="ar-EG" sz="1200" dirty="0">
                <a:latin typeface="Alexandria" pitchFamily="2" charset="-78"/>
                <a:cs typeface="Alexandria" pitchFamily="2" charset="-78"/>
              </a:endParaRPr>
            </a:p>
            <a:p>
              <a:pPr algn="r" rtl="1"/>
              <a:r>
                <a:rPr lang="ar-EG" sz="1200" dirty="0">
                  <a:latin typeface="Alexandria" pitchFamily="2" charset="-78"/>
                  <a:cs typeface="Alexandria" pitchFamily="2" charset="-78"/>
                </a:rPr>
                <a:t> </a:t>
              </a:r>
              <a:r>
                <a:rPr lang="en-US" sz="1200" dirty="0">
                  <a:latin typeface="Alexandria" pitchFamily="2" charset="-78"/>
                  <a:cs typeface="Alexandria" pitchFamily="2" charset="-78"/>
                </a:rPr>
                <a:t>supporting</a:t>
              </a:r>
            </a:p>
          </p:txBody>
        </p:sp>
      </p:grpSp>
      <p:grpSp>
        <p:nvGrpSpPr>
          <p:cNvPr id="33" name="Group 32">
            <a:extLst>
              <a:ext uri="{FF2B5EF4-FFF2-40B4-BE49-F238E27FC236}">
                <a16:creationId xmlns:a16="http://schemas.microsoft.com/office/drawing/2014/main" id="{2EB2D4AC-4C82-9621-D55E-20881BD9D3A1}"/>
              </a:ext>
            </a:extLst>
          </p:cNvPr>
          <p:cNvGrpSpPr/>
          <p:nvPr/>
        </p:nvGrpSpPr>
        <p:grpSpPr>
          <a:xfrm>
            <a:off x="9135956" y="3954653"/>
            <a:ext cx="2941745" cy="1005512"/>
            <a:chOff x="5651500" y="4239142"/>
            <a:chExt cx="3371850" cy="1152525"/>
          </a:xfrm>
        </p:grpSpPr>
        <p:pic>
          <p:nvPicPr>
            <p:cNvPr id="23" name="Graphic 22">
              <a:extLst>
                <a:ext uri="{FF2B5EF4-FFF2-40B4-BE49-F238E27FC236}">
                  <a16:creationId xmlns:a16="http://schemas.microsoft.com/office/drawing/2014/main" id="{B74552DA-EA03-8E28-A5F3-96602924454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651500" y="4239142"/>
              <a:ext cx="3371850" cy="1152525"/>
            </a:xfrm>
            <a:prstGeom prst="rect">
              <a:avLst/>
            </a:prstGeom>
          </p:spPr>
        </p:pic>
        <p:sp>
          <p:nvSpPr>
            <p:cNvPr id="31" name="TextBox 30">
              <a:extLst>
                <a:ext uri="{FF2B5EF4-FFF2-40B4-BE49-F238E27FC236}">
                  <a16:creationId xmlns:a16="http://schemas.microsoft.com/office/drawing/2014/main" id="{F88222C8-5248-635D-165A-38295073ECC5}"/>
                </a:ext>
              </a:extLst>
            </p:cNvPr>
            <p:cNvSpPr txBox="1"/>
            <p:nvPr/>
          </p:nvSpPr>
          <p:spPr>
            <a:xfrm>
              <a:off x="6613363" y="4500306"/>
              <a:ext cx="1705929" cy="599718"/>
            </a:xfrm>
            <a:prstGeom prst="rect">
              <a:avLst/>
            </a:prstGeom>
            <a:noFill/>
          </p:spPr>
          <p:txBody>
            <a:bodyPr wrap="square" rtlCol="0">
              <a:spAutoFit/>
            </a:bodyPr>
            <a:lstStyle/>
            <a:p>
              <a:pPr algn="just" rtl="1"/>
              <a:r>
                <a:rPr lang="ar-SA" sz="1400" dirty="0">
                  <a:latin typeface="Alexandria" pitchFamily="2" charset="-78"/>
                  <a:cs typeface="Alexandria" pitchFamily="2" charset="-78"/>
                </a:rPr>
                <a:t>النمط المفوض</a:t>
              </a:r>
              <a:endParaRPr lang="ar-EG"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 </a:t>
              </a:r>
              <a:r>
                <a:rPr lang="en-US" sz="1400" dirty="0">
                  <a:latin typeface="Alexandria" pitchFamily="2" charset="-78"/>
                  <a:cs typeface="Alexandria" pitchFamily="2" charset="-78"/>
                </a:rPr>
                <a:t>Delegating</a:t>
              </a:r>
              <a:r>
                <a:rPr lang="ar-EG" sz="1400" dirty="0">
                  <a:latin typeface="Alexandria" pitchFamily="2" charset="-78"/>
                  <a:cs typeface="Alexandria" pitchFamily="2" charset="-78"/>
                </a:rPr>
                <a:t> </a:t>
              </a:r>
            </a:p>
          </p:txBody>
        </p:sp>
      </p:grpSp>
    </p:spTree>
    <p:extLst>
      <p:ext uri="{BB962C8B-B14F-4D97-AF65-F5344CB8AC3E}">
        <p14:creationId xmlns:p14="http://schemas.microsoft.com/office/powerpoint/2010/main" val="40774573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D34F95D2-1288-9284-CA11-406C8FE8C8C7}"/>
              </a:ext>
            </a:extLst>
          </p:cNvPr>
          <p:cNvSpPr/>
          <p:nvPr/>
        </p:nvSpPr>
        <p:spPr>
          <a:xfrm>
            <a:off x="548676" y="1705666"/>
            <a:ext cx="4128422" cy="467924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0D76BA93-E584-B4A3-819A-C810EB749D26}"/>
              </a:ext>
            </a:extLst>
          </p:cNvPr>
          <p:cNvSpPr/>
          <p:nvPr/>
        </p:nvSpPr>
        <p:spPr>
          <a:xfrm>
            <a:off x="840437" y="1847110"/>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79714" y="2093067"/>
            <a:ext cx="10858500" cy="3744038"/>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وهو يلائم مرحلة </a:t>
            </a:r>
            <a:r>
              <a:rPr lang="ar-SA" sz="1600" dirty="0">
                <a:solidFill>
                  <a:schemeClr val="accent2"/>
                </a:solidFill>
                <a:latin typeface="Alexandria" pitchFamily="2" charset="-78"/>
                <a:cs typeface="Alexandria" pitchFamily="2" charset="-78"/>
              </a:rPr>
              <a:t>النضج الأولى</a:t>
            </a:r>
            <a:r>
              <a:rPr lang="ar-SA" sz="1600" dirty="0">
                <a:latin typeface="Alexandria" pitchFamily="2" charset="-78"/>
                <a:cs typeface="Alexandria" pitchFamily="2" charset="-78"/>
              </a:rPr>
              <a:t>، التي يكون مستواها منخفضاً. ذلك أن الموظف في هذه المرحلة جديد على العمل ولذا فهو قليل الإلمام بتفاصيل العمل أي أن قدرته الوظيفية متدنية. وبالنسبة للجانب الاجتماعي فإن الموظف في هذه المرحلة لا يعرف رؤساءه جيداً، وعلاقاته الاجتماعية مع زملاء العمل ضعيفة أو بسيطة. كما أنه لا يعرف الأهداف التنظيمية للمؤسسة، وتكون درجة استعداده لتحمل المسؤولية محدودة.</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وفي حالة كهذه، فإن على القائد الإداري أو المدير، أن يمارس نمطاً إدارياً يتماشى مع درجة النضج الوظيفي المتدنية هذه لدى العاملين. ولذا فإن السلوك الإداري للمدير هو اهتمام كبير بالعمل واهتمام قليل بالعاملين. إذ يركز القائد الإداري أو المدير، على توفير التعليمات الكاملة للعاملين، حتى يعرفوا السياسات والقوانين والإجراءات اللازمة لإنجاز أعمالهم. وفي ما يتعلق بالعلاقات الإنسانية، فإن المدير، لا يهتم بها كثيراً، لأن الاهتمام بها سوف يخلق الفوضى، مما يؤثر سلبا في العمل. فضلا عن وجود الحواجز النفسية بينه وبينهم نظراً لأنهم زملاء جدد، ولم يتسن له معرفتهم عن قرب. </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16A224E1-7229-41E1-B427-3B38D24F3D34}"/>
              </a:ext>
            </a:extLst>
          </p:cNvPr>
          <p:cNvSpPr txBox="1"/>
          <p:nvPr/>
        </p:nvSpPr>
        <p:spPr>
          <a:xfrm>
            <a:off x="2704245" y="295202"/>
            <a:ext cx="678351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النظرية الموقفية ( نظرية نضج العاملين) هيرسي  وبلانشارد </a:t>
            </a:r>
          </a:p>
        </p:txBody>
      </p:sp>
      <p:sp>
        <p:nvSpPr>
          <p:cNvPr id="9" name="TextBox 8">
            <a:extLst>
              <a:ext uri="{FF2B5EF4-FFF2-40B4-BE49-F238E27FC236}">
                <a16:creationId xmlns:a16="http://schemas.microsoft.com/office/drawing/2014/main" id="{58CC83D4-4CEE-7B27-8C74-2406D5D77142}"/>
              </a:ext>
            </a:extLst>
          </p:cNvPr>
          <p:cNvSpPr txBox="1"/>
          <p:nvPr/>
        </p:nvSpPr>
        <p:spPr>
          <a:xfrm>
            <a:off x="3219450" y="833794"/>
            <a:ext cx="5753100" cy="307777"/>
          </a:xfrm>
          <a:prstGeom prst="rect">
            <a:avLst/>
          </a:prstGeom>
          <a:noFill/>
        </p:spPr>
        <p:txBody>
          <a:bodyPr wrap="square">
            <a:spAutoFit/>
          </a:bodyPr>
          <a:lstStyle/>
          <a:p>
            <a:pPr algn="just"/>
            <a:r>
              <a:rPr lang="en-US" sz="1400" dirty="0">
                <a:latin typeface="Alexandria" pitchFamily="2" charset="-78"/>
                <a:cs typeface="Alexandria" pitchFamily="2" charset="-78"/>
              </a:rPr>
              <a:t>Hersey</a:t>
            </a:r>
            <a:r>
              <a:rPr lang="ar-SA" sz="1400" dirty="0">
                <a:latin typeface="Alexandria" pitchFamily="2" charset="-78"/>
                <a:cs typeface="Alexandria" pitchFamily="2" charset="-78"/>
              </a:rPr>
              <a:t>&amp;</a:t>
            </a:r>
            <a:r>
              <a:rPr lang="en-US" sz="1400" dirty="0">
                <a:latin typeface="Alexandria" pitchFamily="2" charset="-78"/>
                <a:cs typeface="Alexandria" pitchFamily="2" charset="-78"/>
              </a:rPr>
              <a:t>Blanchard's Situational Theory (Maturity of Followers) </a:t>
            </a:r>
          </a:p>
        </p:txBody>
      </p:sp>
      <p:sp>
        <p:nvSpPr>
          <p:cNvPr id="11" name="TextBox 10">
            <a:extLst>
              <a:ext uri="{FF2B5EF4-FFF2-40B4-BE49-F238E27FC236}">
                <a16:creationId xmlns:a16="http://schemas.microsoft.com/office/drawing/2014/main" id="{01E97CD5-ACB0-3C41-A9A3-0AAFB87F00EA}"/>
              </a:ext>
            </a:extLst>
          </p:cNvPr>
          <p:cNvSpPr txBox="1"/>
          <p:nvPr/>
        </p:nvSpPr>
        <p:spPr>
          <a:xfrm>
            <a:off x="4351565" y="1130749"/>
            <a:ext cx="2749322" cy="460960"/>
          </a:xfrm>
          <a:prstGeom prst="rect">
            <a:avLst/>
          </a:prstGeom>
          <a:noFill/>
        </p:spPr>
        <p:txBody>
          <a:bodyPr wrap="square">
            <a:spAutoFit/>
          </a:bodyPr>
          <a:lstStyle/>
          <a:p>
            <a:pPr algn="just" rtl="1">
              <a:lnSpc>
                <a:spcPct val="150000"/>
              </a:lnSpc>
            </a:pPr>
            <a:r>
              <a:rPr lang="ar-SA" sz="1800" dirty="0">
                <a:solidFill>
                  <a:schemeClr val="accent2"/>
                </a:solidFill>
                <a:latin typeface="Alexandria" pitchFamily="2" charset="-78"/>
                <a:cs typeface="Alexandria" pitchFamily="2" charset="-78"/>
              </a:rPr>
              <a:t>النمط المخبر </a:t>
            </a:r>
            <a:r>
              <a:rPr lang="en-US" sz="1800" dirty="0">
                <a:solidFill>
                  <a:schemeClr val="accent2"/>
                </a:solidFill>
                <a:latin typeface="Alexandria" pitchFamily="2" charset="-78"/>
                <a:cs typeface="Alexandria" pitchFamily="2" charset="-78"/>
              </a:rPr>
              <a:t>Telling</a:t>
            </a:r>
          </a:p>
        </p:txBody>
      </p:sp>
    </p:spTree>
    <p:extLst>
      <p:ext uri="{BB962C8B-B14F-4D97-AF65-F5344CB8AC3E}">
        <p14:creationId xmlns:p14="http://schemas.microsoft.com/office/powerpoint/2010/main" val="32449395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D34F95D2-1288-9284-CA11-406C8FE8C8C7}"/>
              </a:ext>
            </a:extLst>
          </p:cNvPr>
          <p:cNvSpPr/>
          <p:nvPr/>
        </p:nvSpPr>
        <p:spPr>
          <a:xfrm>
            <a:off x="548676" y="2498271"/>
            <a:ext cx="4128422" cy="31024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0D76BA93-E584-B4A3-819A-C810EB749D26}"/>
              </a:ext>
            </a:extLst>
          </p:cNvPr>
          <p:cNvSpPr/>
          <p:nvPr/>
        </p:nvSpPr>
        <p:spPr>
          <a:xfrm>
            <a:off x="840437" y="2672229"/>
            <a:ext cx="11155680" cy="272979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910442" y="3122367"/>
            <a:ext cx="9659499" cy="1528047"/>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وعليه فإن المدير في هذه المرحلة يحدد للعاملين الأدوار المناسبة، ويعلمهم كيف ينفذونها، ومتى ينفذونها، ومن هنا جاءت تسمية هذا النمط الإداري الذي يتماشى مع هذه المرحلة من النضج الوظيفي المتدني للعاملين بنمط المخبر وما ينبغي التنويه به أن بلانشارد وزملاءه قد استبدلوا مصطلح النمط المخبر </a:t>
            </a:r>
            <a:r>
              <a:rPr lang="en-US" sz="1600" dirty="0">
                <a:latin typeface="Alexandria" pitchFamily="2" charset="-78"/>
                <a:cs typeface="Alexandria" pitchFamily="2" charset="-78"/>
              </a:rPr>
              <a:t>Telling </a:t>
            </a:r>
            <a:r>
              <a:rPr lang="ar-SA" sz="1600" dirty="0">
                <a:latin typeface="Alexandria" pitchFamily="2" charset="-78"/>
                <a:cs typeface="Alexandria" pitchFamily="2" charset="-78"/>
              </a:rPr>
              <a:t>فيما بعد ليصبح النمط الموجه </a:t>
            </a:r>
            <a:r>
              <a:rPr lang="en-US" sz="1600" dirty="0">
                <a:latin typeface="Alexandria" pitchFamily="2" charset="-78"/>
                <a:cs typeface="Alexandria" pitchFamily="2" charset="-78"/>
              </a:rPr>
              <a:t>Directing .</a:t>
            </a:r>
          </a:p>
        </p:txBody>
      </p:sp>
      <p:sp>
        <p:nvSpPr>
          <p:cNvPr id="8" name="TextBox 7">
            <a:extLst>
              <a:ext uri="{FF2B5EF4-FFF2-40B4-BE49-F238E27FC236}">
                <a16:creationId xmlns:a16="http://schemas.microsoft.com/office/drawing/2014/main" id="{16A224E1-7229-41E1-B427-3B38D24F3D34}"/>
              </a:ext>
            </a:extLst>
          </p:cNvPr>
          <p:cNvSpPr txBox="1"/>
          <p:nvPr/>
        </p:nvSpPr>
        <p:spPr>
          <a:xfrm>
            <a:off x="2704245" y="295202"/>
            <a:ext cx="678351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النظرية الموقفية ( نظرية نضج العاملين) هيرسي  وبلانشارد </a:t>
            </a:r>
          </a:p>
        </p:txBody>
      </p:sp>
      <p:sp>
        <p:nvSpPr>
          <p:cNvPr id="9" name="TextBox 8">
            <a:extLst>
              <a:ext uri="{FF2B5EF4-FFF2-40B4-BE49-F238E27FC236}">
                <a16:creationId xmlns:a16="http://schemas.microsoft.com/office/drawing/2014/main" id="{58CC83D4-4CEE-7B27-8C74-2406D5D77142}"/>
              </a:ext>
            </a:extLst>
          </p:cNvPr>
          <p:cNvSpPr txBox="1"/>
          <p:nvPr/>
        </p:nvSpPr>
        <p:spPr>
          <a:xfrm>
            <a:off x="3219450" y="833794"/>
            <a:ext cx="5753100" cy="307777"/>
          </a:xfrm>
          <a:prstGeom prst="rect">
            <a:avLst/>
          </a:prstGeom>
          <a:noFill/>
        </p:spPr>
        <p:txBody>
          <a:bodyPr wrap="square">
            <a:spAutoFit/>
          </a:bodyPr>
          <a:lstStyle/>
          <a:p>
            <a:pPr algn="just"/>
            <a:r>
              <a:rPr lang="en-US" sz="1400" dirty="0">
                <a:latin typeface="Alexandria" pitchFamily="2" charset="-78"/>
                <a:cs typeface="Alexandria" pitchFamily="2" charset="-78"/>
              </a:rPr>
              <a:t>Hersey</a:t>
            </a:r>
            <a:r>
              <a:rPr lang="ar-SA" sz="1400" dirty="0">
                <a:latin typeface="Alexandria" pitchFamily="2" charset="-78"/>
                <a:cs typeface="Alexandria" pitchFamily="2" charset="-78"/>
              </a:rPr>
              <a:t>&amp;</a:t>
            </a:r>
            <a:r>
              <a:rPr lang="en-US" sz="1400" dirty="0">
                <a:latin typeface="Alexandria" pitchFamily="2" charset="-78"/>
                <a:cs typeface="Alexandria" pitchFamily="2" charset="-78"/>
              </a:rPr>
              <a:t>Blanchard's Situational Theory (Maturity of Followers) </a:t>
            </a:r>
          </a:p>
        </p:txBody>
      </p:sp>
      <p:sp>
        <p:nvSpPr>
          <p:cNvPr id="11" name="TextBox 10">
            <a:extLst>
              <a:ext uri="{FF2B5EF4-FFF2-40B4-BE49-F238E27FC236}">
                <a16:creationId xmlns:a16="http://schemas.microsoft.com/office/drawing/2014/main" id="{01E97CD5-ACB0-3C41-A9A3-0AAFB87F00EA}"/>
              </a:ext>
            </a:extLst>
          </p:cNvPr>
          <p:cNvSpPr txBox="1"/>
          <p:nvPr/>
        </p:nvSpPr>
        <p:spPr>
          <a:xfrm>
            <a:off x="4351565" y="1130749"/>
            <a:ext cx="2749322" cy="460960"/>
          </a:xfrm>
          <a:prstGeom prst="rect">
            <a:avLst/>
          </a:prstGeom>
          <a:noFill/>
        </p:spPr>
        <p:txBody>
          <a:bodyPr wrap="square">
            <a:spAutoFit/>
          </a:bodyPr>
          <a:lstStyle/>
          <a:p>
            <a:pPr algn="just" rtl="1">
              <a:lnSpc>
                <a:spcPct val="150000"/>
              </a:lnSpc>
            </a:pPr>
            <a:r>
              <a:rPr lang="ar-SA" sz="1800" dirty="0">
                <a:solidFill>
                  <a:schemeClr val="accent2"/>
                </a:solidFill>
                <a:latin typeface="Alexandria" pitchFamily="2" charset="-78"/>
                <a:cs typeface="Alexandria" pitchFamily="2" charset="-78"/>
              </a:rPr>
              <a:t>النمط المخبر </a:t>
            </a:r>
            <a:r>
              <a:rPr lang="en-US" sz="1800" dirty="0">
                <a:solidFill>
                  <a:schemeClr val="accent2"/>
                </a:solidFill>
                <a:latin typeface="Alexandria" pitchFamily="2" charset="-78"/>
                <a:cs typeface="Alexandria" pitchFamily="2" charset="-78"/>
              </a:rPr>
              <a:t>Telling</a:t>
            </a:r>
          </a:p>
        </p:txBody>
      </p:sp>
    </p:spTree>
    <p:extLst>
      <p:ext uri="{BB962C8B-B14F-4D97-AF65-F5344CB8AC3E}">
        <p14:creationId xmlns:p14="http://schemas.microsoft.com/office/powerpoint/2010/main" val="8367098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D34F95D2-1288-9284-CA11-406C8FE8C8C7}"/>
              </a:ext>
            </a:extLst>
          </p:cNvPr>
          <p:cNvSpPr/>
          <p:nvPr/>
        </p:nvSpPr>
        <p:spPr>
          <a:xfrm>
            <a:off x="548676" y="1705666"/>
            <a:ext cx="4128422" cy="467924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0D76BA93-E584-B4A3-819A-C810EB749D26}"/>
              </a:ext>
            </a:extLst>
          </p:cNvPr>
          <p:cNvSpPr/>
          <p:nvPr/>
        </p:nvSpPr>
        <p:spPr>
          <a:xfrm>
            <a:off x="840437" y="1847110"/>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89027" y="2357936"/>
            <a:ext cx="10858500" cy="3374706"/>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وهو يلائم مرحلة </a:t>
            </a:r>
            <a:r>
              <a:rPr lang="ar-SA" sz="1600" dirty="0">
                <a:solidFill>
                  <a:schemeClr val="accent2"/>
                </a:solidFill>
                <a:latin typeface="Alexandria" pitchFamily="2" charset="-78"/>
                <a:cs typeface="Alexandria" pitchFamily="2" charset="-78"/>
              </a:rPr>
              <a:t>النضج الثانية، </a:t>
            </a:r>
            <a:r>
              <a:rPr lang="ar-SA" sz="1600" dirty="0">
                <a:latin typeface="Alexandria" pitchFamily="2" charset="-78"/>
                <a:cs typeface="Alexandria" pitchFamily="2" charset="-78"/>
              </a:rPr>
              <a:t>التي يكون مستواها متوسطاً. ذلك أنه مع مرور الوقت، فإن الموظف يكتسب خبرات جديدة في عمله، وتنمو مستوى مهاراته، وتتطور مستوى علاقاته الاجتماعية مع رؤسائه وزملائه مما يجعل قدرته على أداء العمل تتحسن كثيراً، إلا أنها ليست مكتملة. وبالنسبة للمسؤولية، فإن لديه بعض الاستعداد لتحملها.</a:t>
            </a:r>
            <a:endParaRPr lang="ar-EG" sz="1600" dirty="0">
              <a:latin typeface="Alexandria" pitchFamily="2" charset="-78"/>
              <a:cs typeface="Alexandria" pitchFamily="2" charset="-78"/>
            </a:endParaRPr>
          </a:p>
          <a:p>
            <a:pPr algn="just" rtl="1">
              <a:lnSpc>
                <a:spcPct val="150000"/>
              </a:lnSpc>
            </a:pPr>
            <a:endParaRPr lang="ar-SA"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وفي هذه المرحلة الثانية من النضج الوظيفي، التي يصل مستواها، كما ذكرنا، إلى درجة المتوسط، فإن السلوك الإداري للمدير هو اهتمام كبير بالعمل واهتمام كبير بالعاملين. واهتمام المدير الكبير بالعمل ناتج من أن العاملين في هذه المرحلة ما زالوا غير قادرين على العمل بشكل جيد، وغير مستعدين لتحمل المسؤولية وحدهم. وعلى الرغم من هذا، فإن المدير يبدي اهتماماً كبيراً بهم، فهو يثق بهم، ويدعمهم لأنهم أصبحوا قريبين منه بحكم تزايد فترة الخبرة الوظيفية من جهة، ولأن مصلحة المؤسسة تقتضي ذلك لغرض تحقيق الأهداف من جهة أخرى. </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16A224E1-7229-41E1-B427-3B38D24F3D34}"/>
              </a:ext>
            </a:extLst>
          </p:cNvPr>
          <p:cNvSpPr txBox="1"/>
          <p:nvPr/>
        </p:nvSpPr>
        <p:spPr>
          <a:xfrm>
            <a:off x="2704245" y="295202"/>
            <a:ext cx="678351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النظرية الموقفية ( نظرية نضج العاملين) هيرسي  وبلانشارد </a:t>
            </a:r>
          </a:p>
        </p:txBody>
      </p:sp>
      <p:sp>
        <p:nvSpPr>
          <p:cNvPr id="9" name="TextBox 8">
            <a:extLst>
              <a:ext uri="{FF2B5EF4-FFF2-40B4-BE49-F238E27FC236}">
                <a16:creationId xmlns:a16="http://schemas.microsoft.com/office/drawing/2014/main" id="{58CC83D4-4CEE-7B27-8C74-2406D5D77142}"/>
              </a:ext>
            </a:extLst>
          </p:cNvPr>
          <p:cNvSpPr txBox="1"/>
          <p:nvPr/>
        </p:nvSpPr>
        <p:spPr>
          <a:xfrm>
            <a:off x="3219450" y="833794"/>
            <a:ext cx="5753100" cy="307777"/>
          </a:xfrm>
          <a:prstGeom prst="rect">
            <a:avLst/>
          </a:prstGeom>
          <a:noFill/>
        </p:spPr>
        <p:txBody>
          <a:bodyPr wrap="square">
            <a:spAutoFit/>
          </a:bodyPr>
          <a:lstStyle/>
          <a:p>
            <a:pPr algn="just"/>
            <a:r>
              <a:rPr lang="en-US" sz="1400" dirty="0">
                <a:latin typeface="Alexandria" pitchFamily="2" charset="-78"/>
                <a:cs typeface="Alexandria" pitchFamily="2" charset="-78"/>
              </a:rPr>
              <a:t>Hersey</a:t>
            </a:r>
            <a:r>
              <a:rPr lang="ar-SA" sz="1400" dirty="0">
                <a:latin typeface="Alexandria" pitchFamily="2" charset="-78"/>
                <a:cs typeface="Alexandria" pitchFamily="2" charset="-78"/>
              </a:rPr>
              <a:t>&amp;</a:t>
            </a:r>
            <a:r>
              <a:rPr lang="en-US" sz="1400" dirty="0">
                <a:latin typeface="Alexandria" pitchFamily="2" charset="-78"/>
                <a:cs typeface="Alexandria" pitchFamily="2" charset="-78"/>
              </a:rPr>
              <a:t>Blanchard's Situational Theory (Maturity of Followers) </a:t>
            </a:r>
          </a:p>
        </p:txBody>
      </p:sp>
      <p:sp>
        <p:nvSpPr>
          <p:cNvPr id="11" name="TextBox 10">
            <a:extLst>
              <a:ext uri="{FF2B5EF4-FFF2-40B4-BE49-F238E27FC236}">
                <a16:creationId xmlns:a16="http://schemas.microsoft.com/office/drawing/2014/main" id="{01E97CD5-ACB0-3C41-A9A3-0AAFB87F00EA}"/>
              </a:ext>
            </a:extLst>
          </p:cNvPr>
          <p:cNvSpPr txBox="1"/>
          <p:nvPr/>
        </p:nvSpPr>
        <p:spPr>
          <a:xfrm>
            <a:off x="4351565" y="1130749"/>
            <a:ext cx="2749322" cy="460960"/>
          </a:xfrm>
          <a:prstGeom prst="rect">
            <a:avLst/>
          </a:prstGeom>
          <a:noFill/>
        </p:spPr>
        <p:txBody>
          <a:bodyPr wrap="square">
            <a:spAutoFit/>
          </a:bodyPr>
          <a:lstStyle/>
          <a:p>
            <a:pPr algn="just" rtl="1">
              <a:lnSpc>
                <a:spcPct val="150000"/>
              </a:lnSpc>
            </a:pPr>
            <a:r>
              <a:rPr lang="ar-SA" sz="1800" dirty="0">
                <a:solidFill>
                  <a:schemeClr val="accent2"/>
                </a:solidFill>
                <a:latin typeface="Alexandria" pitchFamily="2" charset="-78"/>
                <a:cs typeface="Alexandria" pitchFamily="2" charset="-78"/>
              </a:rPr>
              <a:t>النمط البائع </a:t>
            </a:r>
            <a:r>
              <a:rPr lang="en-US" sz="1800" dirty="0">
                <a:solidFill>
                  <a:schemeClr val="accent2"/>
                </a:solidFill>
                <a:latin typeface="Alexandria" pitchFamily="2" charset="-78"/>
                <a:cs typeface="Alexandria" pitchFamily="2" charset="-78"/>
              </a:rPr>
              <a:t>Selling</a:t>
            </a:r>
          </a:p>
        </p:txBody>
      </p:sp>
    </p:spTree>
    <p:extLst>
      <p:ext uri="{BB962C8B-B14F-4D97-AF65-F5344CB8AC3E}">
        <p14:creationId xmlns:p14="http://schemas.microsoft.com/office/powerpoint/2010/main" val="32508766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D34F95D2-1288-9284-CA11-406C8FE8C8C7}"/>
              </a:ext>
            </a:extLst>
          </p:cNvPr>
          <p:cNvSpPr/>
          <p:nvPr/>
        </p:nvSpPr>
        <p:spPr>
          <a:xfrm>
            <a:off x="548676" y="2498271"/>
            <a:ext cx="4128422" cy="31024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0D76BA93-E584-B4A3-819A-C810EB749D26}"/>
              </a:ext>
            </a:extLst>
          </p:cNvPr>
          <p:cNvSpPr/>
          <p:nvPr/>
        </p:nvSpPr>
        <p:spPr>
          <a:xfrm>
            <a:off x="840437" y="2672229"/>
            <a:ext cx="11155680" cy="272979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910442" y="3122367"/>
            <a:ext cx="9659499" cy="1897379"/>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وعليه فإن المدير في هذه المرحلة، ذات المستوى المتوسط من النضج الوظيفي للعاملين، لا يفرط بالاهتمام بالعمل مثلما أنه لا يفرط بالاهتمام بالعاملين. ومن هنا أسمى هيرسي وبلانشارد هذا النمط الإداري بنمط المديرالبائع بمعنى ان المدير يبيع السلوك الإداري الذي يهتم بالعمل والعاملين معا، ويحاول أن يجعل من العاملين مشترين لهذا السلوك الإداري. على أن بلانشارد وزملاءه قد عادوا وعدلوا مصطلح النمط البائع / التسويقي </a:t>
            </a:r>
            <a:r>
              <a:rPr lang="en-US" sz="1600" dirty="0">
                <a:latin typeface="Alexandria" pitchFamily="2" charset="-78"/>
                <a:cs typeface="Alexandria" pitchFamily="2" charset="-78"/>
              </a:rPr>
              <a:t>Selling </a:t>
            </a:r>
            <a:r>
              <a:rPr lang="ar-SA" sz="1600" dirty="0">
                <a:latin typeface="Alexandria" pitchFamily="2" charset="-78"/>
                <a:cs typeface="Alexandria" pitchFamily="2" charset="-78"/>
              </a:rPr>
              <a:t>ليصبح النمط المدرب </a:t>
            </a:r>
            <a:r>
              <a:rPr lang="en-US" sz="1600" dirty="0">
                <a:latin typeface="Alexandria" pitchFamily="2" charset="-78"/>
                <a:cs typeface="Alexandria" pitchFamily="2" charset="-78"/>
              </a:rPr>
              <a:t>Coaching.</a:t>
            </a:r>
          </a:p>
        </p:txBody>
      </p:sp>
      <p:sp>
        <p:nvSpPr>
          <p:cNvPr id="8" name="TextBox 7">
            <a:extLst>
              <a:ext uri="{FF2B5EF4-FFF2-40B4-BE49-F238E27FC236}">
                <a16:creationId xmlns:a16="http://schemas.microsoft.com/office/drawing/2014/main" id="{16A224E1-7229-41E1-B427-3B38D24F3D34}"/>
              </a:ext>
            </a:extLst>
          </p:cNvPr>
          <p:cNvSpPr txBox="1"/>
          <p:nvPr/>
        </p:nvSpPr>
        <p:spPr>
          <a:xfrm>
            <a:off x="2704245" y="295202"/>
            <a:ext cx="678351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النظرية الموقفية ( نظرية نضج العاملين) هيرسي  وبلانشارد </a:t>
            </a:r>
          </a:p>
        </p:txBody>
      </p:sp>
      <p:sp>
        <p:nvSpPr>
          <p:cNvPr id="9" name="TextBox 8">
            <a:extLst>
              <a:ext uri="{FF2B5EF4-FFF2-40B4-BE49-F238E27FC236}">
                <a16:creationId xmlns:a16="http://schemas.microsoft.com/office/drawing/2014/main" id="{58CC83D4-4CEE-7B27-8C74-2406D5D77142}"/>
              </a:ext>
            </a:extLst>
          </p:cNvPr>
          <p:cNvSpPr txBox="1"/>
          <p:nvPr/>
        </p:nvSpPr>
        <p:spPr>
          <a:xfrm>
            <a:off x="3219450" y="833794"/>
            <a:ext cx="5753100" cy="307777"/>
          </a:xfrm>
          <a:prstGeom prst="rect">
            <a:avLst/>
          </a:prstGeom>
          <a:noFill/>
        </p:spPr>
        <p:txBody>
          <a:bodyPr wrap="square">
            <a:spAutoFit/>
          </a:bodyPr>
          <a:lstStyle/>
          <a:p>
            <a:pPr algn="just"/>
            <a:r>
              <a:rPr lang="en-US" sz="1400" dirty="0">
                <a:latin typeface="Alexandria" pitchFamily="2" charset="-78"/>
                <a:cs typeface="Alexandria" pitchFamily="2" charset="-78"/>
              </a:rPr>
              <a:t>Hersey</a:t>
            </a:r>
            <a:r>
              <a:rPr lang="ar-SA" sz="1400" dirty="0">
                <a:latin typeface="Alexandria" pitchFamily="2" charset="-78"/>
                <a:cs typeface="Alexandria" pitchFamily="2" charset="-78"/>
              </a:rPr>
              <a:t>&amp;</a:t>
            </a:r>
            <a:r>
              <a:rPr lang="en-US" sz="1400" dirty="0">
                <a:latin typeface="Alexandria" pitchFamily="2" charset="-78"/>
                <a:cs typeface="Alexandria" pitchFamily="2" charset="-78"/>
              </a:rPr>
              <a:t>Blanchard's Situational Theory (Maturity of Followers) </a:t>
            </a:r>
          </a:p>
        </p:txBody>
      </p:sp>
      <p:sp>
        <p:nvSpPr>
          <p:cNvPr id="11" name="TextBox 10">
            <a:extLst>
              <a:ext uri="{FF2B5EF4-FFF2-40B4-BE49-F238E27FC236}">
                <a16:creationId xmlns:a16="http://schemas.microsoft.com/office/drawing/2014/main" id="{01E97CD5-ACB0-3C41-A9A3-0AAFB87F00EA}"/>
              </a:ext>
            </a:extLst>
          </p:cNvPr>
          <p:cNvSpPr txBox="1"/>
          <p:nvPr/>
        </p:nvSpPr>
        <p:spPr>
          <a:xfrm>
            <a:off x="4351565" y="1130749"/>
            <a:ext cx="2749322" cy="460960"/>
          </a:xfrm>
          <a:prstGeom prst="rect">
            <a:avLst/>
          </a:prstGeom>
          <a:noFill/>
        </p:spPr>
        <p:txBody>
          <a:bodyPr wrap="square">
            <a:spAutoFit/>
          </a:bodyPr>
          <a:lstStyle/>
          <a:p>
            <a:pPr algn="just" rtl="1">
              <a:lnSpc>
                <a:spcPct val="150000"/>
              </a:lnSpc>
            </a:pPr>
            <a:r>
              <a:rPr lang="ar-SA" sz="1800" dirty="0">
                <a:solidFill>
                  <a:schemeClr val="accent2"/>
                </a:solidFill>
                <a:latin typeface="Alexandria" pitchFamily="2" charset="-78"/>
                <a:cs typeface="Alexandria" pitchFamily="2" charset="-78"/>
              </a:rPr>
              <a:t>النمط البائع </a:t>
            </a:r>
            <a:r>
              <a:rPr lang="en-US" sz="1800" dirty="0">
                <a:solidFill>
                  <a:schemeClr val="accent2"/>
                </a:solidFill>
                <a:latin typeface="Alexandria" pitchFamily="2" charset="-78"/>
                <a:cs typeface="Alexandria" pitchFamily="2" charset="-78"/>
              </a:rPr>
              <a:t>Selling</a:t>
            </a:r>
          </a:p>
        </p:txBody>
      </p:sp>
    </p:spTree>
    <p:extLst>
      <p:ext uri="{BB962C8B-B14F-4D97-AF65-F5344CB8AC3E}">
        <p14:creationId xmlns:p14="http://schemas.microsoft.com/office/powerpoint/2010/main" val="39888539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D34F95D2-1288-9284-CA11-406C8FE8C8C7}"/>
              </a:ext>
            </a:extLst>
          </p:cNvPr>
          <p:cNvSpPr/>
          <p:nvPr/>
        </p:nvSpPr>
        <p:spPr>
          <a:xfrm>
            <a:off x="548676" y="1705666"/>
            <a:ext cx="4128422" cy="467924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0D76BA93-E584-B4A3-819A-C810EB749D26}"/>
              </a:ext>
            </a:extLst>
          </p:cNvPr>
          <p:cNvSpPr/>
          <p:nvPr/>
        </p:nvSpPr>
        <p:spPr>
          <a:xfrm>
            <a:off x="840437" y="1847110"/>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89027" y="1902210"/>
            <a:ext cx="10858500" cy="4208268"/>
          </a:xfrm>
          <a:prstGeom prst="rect">
            <a:avLst/>
          </a:prstGeom>
          <a:noFill/>
        </p:spPr>
        <p:txBody>
          <a:bodyPr wrap="square" rtlCol="0">
            <a:spAutoFit/>
          </a:bodyPr>
          <a:lstStyle/>
          <a:p>
            <a:pPr algn="just" rtl="1">
              <a:lnSpc>
                <a:spcPct val="150000"/>
              </a:lnSpc>
            </a:pPr>
            <a:r>
              <a:rPr lang="ar-SA" sz="1500" dirty="0">
                <a:latin typeface="Alexandria" pitchFamily="2" charset="-78"/>
                <a:cs typeface="Alexandria" pitchFamily="2" charset="-78"/>
              </a:rPr>
              <a:t>وهو يلائم مرحلة </a:t>
            </a:r>
            <a:r>
              <a:rPr lang="ar-SA" sz="1500" dirty="0">
                <a:solidFill>
                  <a:schemeClr val="accent2"/>
                </a:solidFill>
                <a:latin typeface="Alexandria" pitchFamily="2" charset="-78"/>
                <a:cs typeface="Alexandria" pitchFamily="2" charset="-78"/>
              </a:rPr>
              <a:t>النضج الثالثة، </a:t>
            </a:r>
            <a:r>
              <a:rPr lang="ar-SA" sz="1500" dirty="0">
                <a:latin typeface="Alexandria" pitchFamily="2" charset="-78"/>
                <a:cs typeface="Alexandria" pitchFamily="2" charset="-78"/>
              </a:rPr>
              <a:t>التي يكون مستواها متوسطاً أيضا. ذلك أنه مع زيادة مرور الوقت أكثر فأكثر، يصبح الموظف قادراً على القيام بالعمل بشكل جيد، وتتحسن مهاراته الوظيفية كثيراً. وبالنسبة لعلاقاته الاجتماعية، فإنه قادراً على تكوين علاقات إنسانية حسنة مع الرؤساء والزملاء. إلا أنه قد يفتقر جزئيا إلى الثقة بالذات، وقد يشعر بعدم الأمان نتيجة لازدياد المسؤولية يصبح الملقاة على عاتقه.</a:t>
            </a:r>
            <a:endParaRPr lang="ar-EG" sz="1500" dirty="0">
              <a:latin typeface="Alexandria" pitchFamily="2" charset="-78"/>
              <a:cs typeface="Alexandria" pitchFamily="2" charset="-78"/>
            </a:endParaRPr>
          </a:p>
          <a:p>
            <a:pPr algn="just" rtl="1">
              <a:lnSpc>
                <a:spcPct val="150000"/>
              </a:lnSpc>
            </a:pPr>
            <a:r>
              <a:rPr lang="ar-SA" sz="1500" dirty="0">
                <a:latin typeface="Alexandria" pitchFamily="2" charset="-78"/>
                <a:cs typeface="Alexandria" pitchFamily="2" charset="-78"/>
              </a:rPr>
              <a:t> </a:t>
            </a:r>
          </a:p>
          <a:p>
            <a:pPr algn="just" rtl="1">
              <a:lnSpc>
                <a:spcPct val="150000"/>
              </a:lnSpc>
            </a:pPr>
            <a:r>
              <a:rPr lang="ar-SA" sz="1500" dirty="0">
                <a:latin typeface="Alexandria" pitchFamily="2" charset="-78"/>
                <a:cs typeface="Alexandria" pitchFamily="2" charset="-78"/>
              </a:rPr>
              <a:t>وفي هذه الحالة، فإن السلوك الإداري للمدير يتصف بالاهتمام القليل بالعمل والاهتمام الكثير بالعاملين. أما عن قلة اهتمام المدير بالعمل فمرده أن التوجيه الكثير، الذي يزيد عن حده المعقول والمقرر قد يواجه بالمقاومة من قبل العاملين، وقد يفقدهم الثقة بمهاراتهم في أداء العمل وعلى العكس من ذلك فإن المدير يهتم بالعاملين في هذه المرحلة كثيراً، ويعمل على دعم العاملين وتشجيعهم لحل مشكلاتهم بأنفسهم، وتحمل مسؤولية العمل بشكل أكبر. وقد سمي هذا النمط الإداري بالنمط المشارك. إلا أن بلانشارد وزملاءه قد عادوا وغيروا هذا المصطلح المشارك </a:t>
            </a:r>
            <a:r>
              <a:rPr lang="en-US" sz="1500" dirty="0">
                <a:latin typeface="Alexandria" pitchFamily="2" charset="-78"/>
                <a:cs typeface="Alexandria" pitchFamily="2" charset="-78"/>
              </a:rPr>
              <a:t>Participating </a:t>
            </a:r>
            <a:r>
              <a:rPr lang="ar-SA" sz="1500" dirty="0">
                <a:latin typeface="Alexandria" pitchFamily="2" charset="-78"/>
                <a:cs typeface="Alexandria" pitchFamily="2" charset="-78"/>
              </a:rPr>
              <a:t>ليصبح النمط الداعم </a:t>
            </a:r>
            <a:r>
              <a:rPr lang="en-US" sz="1500" dirty="0">
                <a:latin typeface="Alexandria" pitchFamily="2" charset="-78"/>
                <a:cs typeface="Alexandria" pitchFamily="2" charset="-78"/>
              </a:rPr>
              <a:t>Supporting ، </a:t>
            </a:r>
            <a:r>
              <a:rPr lang="ar-SA" sz="1500" dirty="0">
                <a:latin typeface="Alexandria" pitchFamily="2" charset="-78"/>
                <a:cs typeface="Alexandria" pitchFamily="2" charset="-78"/>
              </a:rPr>
              <a:t>ولعل في ذلك إشارة واضحة إلى دعم المدير المرؤوسيه في هذه المرحلة، وتوفير التشجيع المناسب لهم لأداء العمل، وتحمل المسؤولية بشكل مناسب.</a:t>
            </a:r>
          </a:p>
        </p:txBody>
      </p:sp>
      <p:sp>
        <p:nvSpPr>
          <p:cNvPr id="8" name="TextBox 7">
            <a:extLst>
              <a:ext uri="{FF2B5EF4-FFF2-40B4-BE49-F238E27FC236}">
                <a16:creationId xmlns:a16="http://schemas.microsoft.com/office/drawing/2014/main" id="{16A224E1-7229-41E1-B427-3B38D24F3D34}"/>
              </a:ext>
            </a:extLst>
          </p:cNvPr>
          <p:cNvSpPr txBox="1"/>
          <p:nvPr/>
        </p:nvSpPr>
        <p:spPr>
          <a:xfrm>
            <a:off x="2704245" y="295202"/>
            <a:ext cx="678351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النظرية الموقفية ( نظرية نضج العاملين) هيرسي  وبلانشارد </a:t>
            </a:r>
          </a:p>
        </p:txBody>
      </p:sp>
      <p:sp>
        <p:nvSpPr>
          <p:cNvPr id="9" name="TextBox 8">
            <a:extLst>
              <a:ext uri="{FF2B5EF4-FFF2-40B4-BE49-F238E27FC236}">
                <a16:creationId xmlns:a16="http://schemas.microsoft.com/office/drawing/2014/main" id="{58CC83D4-4CEE-7B27-8C74-2406D5D77142}"/>
              </a:ext>
            </a:extLst>
          </p:cNvPr>
          <p:cNvSpPr txBox="1"/>
          <p:nvPr/>
        </p:nvSpPr>
        <p:spPr>
          <a:xfrm>
            <a:off x="3219450" y="833794"/>
            <a:ext cx="5753100" cy="307777"/>
          </a:xfrm>
          <a:prstGeom prst="rect">
            <a:avLst/>
          </a:prstGeom>
          <a:noFill/>
        </p:spPr>
        <p:txBody>
          <a:bodyPr wrap="square">
            <a:spAutoFit/>
          </a:bodyPr>
          <a:lstStyle/>
          <a:p>
            <a:pPr algn="just"/>
            <a:r>
              <a:rPr lang="en-US" sz="1400" dirty="0">
                <a:latin typeface="Alexandria" pitchFamily="2" charset="-78"/>
                <a:cs typeface="Alexandria" pitchFamily="2" charset="-78"/>
              </a:rPr>
              <a:t>Hersey</a:t>
            </a:r>
            <a:r>
              <a:rPr lang="ar-SA" sz="1400" dirty="0">
                <a:latin typeface="Alexandria" pitchFamily="2" charset="-78"/>
                <a:cs typeface="Alexandria" pitchFamily="2" charset="-78"/>
              </a:rPr>
              <a:t>&amp;</a:t>
            </a:r>
            <a:r>
              <a:rPr lang="en-US" sz="1400" dirty="0">
                <a:latin typeface="Alexandria" pitchFamily="2" charset="-78"/>
                <a:cs typeface="Alexandria" pitchFamily="2" charset="-78"/>
              </a:rPr>
              <a:t>Blanchard's Situational Theory (Maturity of Followers) </a:t>
            </a:r>
          </a:p>
        </p:txBody>
      </p:sp>
      <p:sp>
        <p:nvSpPr>
          <p:cNvPr id="11" name="TextBox 10">
            <a:extLst>
              <a:ext uri="{FF2B5EF4-FFF2-40B4-BE49-F238E27FC236}">
                <a16:creationId xmlns:a16="http://schemas.microsoft.com/office/drawing/2014/main" id="{01E97CD5-ACB0-3C41-A9A3-0AAFB87F00EA}"/>
              </a:ext>
            </a:extLst>
          </p:cNvPr>
          <p:cNvSpPr txBox="1"/>
          <p:nvPr/>
        </p:nvSpPr>
        <p:spPr>
          <a:xfrm>
            <a:off x="3753871" y="1130749"/>
            <a:ext cx="4684258" cy="460960"/>
          </a:xfrm>
          <a:prstGeom prst="rect">
            <a:avLst/>
          </a:prstGeom>
          <a:noFill/>
        </p:spPr>
        <p:txBody>
          <a:bodyPr wrap="square">
            <a:spAutoFit/>
          </a:bodyPr>
          <a:lstStyle/>
          <a:p>
            <a:pPr algn="r" rtl="1">
              <a:lnSpc>
                <a:spcPct val="150000"/>
              </a:lnSpc>
            </a:pPr>
            <a:r>
              <a:rPr lang="ar-SA" sz="1800" dirty="0">
                <a:solidFill>
                  <a:schemeClr val="accent2"/>
                </a:solidFill>
                <a:latin typeface="Alexandria" pitchFamily="2" charset="-78"/>
                <a:cs typeface="Alexandria" pitchFamily="2" charset="-78"/>
              </a:rPr>
              <a:t>النمط المشارك </a:t>
            </a:r>
            <a:r>
              <a:rPr lang="en-US" sz="1800" dirty="0">
                <a:solidFill>
                  <a:schemeClr val="accent2"/>
                </a:solidFill>
                <a:latin typeface="Alexandria" pitchFamily="2" charset="-78"/>
                <a:cs typeface="Alexandria" pitchFamily="2" charset="-78"/>
              </a:rPr>
              <a:t>Participating supporting </a:t>
            </a:r>
          </a:p>
        </p:txBody>
      </p:sp>
    </p:spTree>
    <p:extLst>
      <p:ext uri="{BB962C8B-B14F-4D97-AF65-F5344CB8AC3E}">
        <p14:creationId xmlns:p14="http://schemas.microsoft.com/office/powerpoint/2010/main" val="1310918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D34F95D2-1288-9284-CA11-406C8FE8C8C7}"/>
              </a:ext>
            </a:extLst>
          </p:cNvPr>
          <p:cNvSpPr/>
          <p:nvPr/>
        </p:nvSpPr>
        <p:spPr>
          <a:xfrm>
            <a:off x="548676" y="1705666"/>
            <a:ext cx="4128422" cy="467924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0D76BA93-E584-B4A3-819A-C810EB749D26}"/>
              </a:ext>
            </a:extLst>
          </p:cNvPr>
          <p:cNvSpPr/>
          <p:nvPr/>
        </p:nvSpPr>
        <p:spPr>
          <a:xfrm>
            <a:off x="840437" y="1847110"/>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89027" y="2424724"/>
            <a:ext cx="10858500" cy="2823273"/>
          </a:xfrm>
          <a:prstGeom prst="rect">
            <a:avLst/>
          </a:prstGeom>
          <a:noFill/>
        </p:spPr>
        <p:txBody>
          <a:bodyPr wrap="square" rtlCol="0">
            <a:spAutoFit/>
          </a:bodyPr>
          <a:lstStyle/>
          <a:p>
            <a:pPr algn="just" rtl="1">
              <a:lnSpc>
                <a:spcPct val="150000"/>
              </a:lnSpc>
            </a:pPr>
            <a:r>
              <a:rPr lang="ar-SA" sz="1500" dirty="0">
                <a:latin typeface="Alexandria" pitchFamily="2" charset="-78"/>
                <a:cs typeface="Alexandria" pitchFamily="2" charset="-78"/>
              </a:rPr>
              <a:t>وهو يلائم مرحلة النضج </a:t>
            </a:r>
            <a:r>
              <a:rPr lang="ar-SA" sz="1500" dirty="0">
                <a:solidFill>
                  <a:schemeClr val="accent2"/>
                </a:solidFill>
                <a:latin typeface="Alexandria" pitchFamily="2" charset="-78"/>
                <a:cs typeface="Alexandria" pitchFamily="2" charset="-78"/>
              </a:rPr>
              <a:t>الرابعة والأخيرة، </a:t>
            </a:r>
            <a:r>
              <a:rPr lang="ar-SA" sz="1500" dirty="0">
                <a:latin typeface="Alexandria" pitchFamily="2" charset="-78"/>
                <a:cs typeface="Alexandria" pitchFamily="2" charset="-78"/>
              </a:rPr>
              <a:t>التي يكون مستواها عالياً أو تاماً. ذلك أن الموظف في هذه المرحلة يصبح قادراً على أداء العمل بشكل كامل وتام، وتكون معلوماته ومهاراته واستعداده للقيام بالعمل في أحسن صورها. كما أن الموظف في هذه المرحلة يصبح تواقاً لتحمل المسؤولية، نتيجة لازدياد ثقته بنفسه، وولائه للمؤسسة التي يعمل فيها. أما مستوى العلاقات الاجتماعية مع الرؤساء والزملاء فأصبحت تبلغ الذروة في نواحيها الإيجابية.</a:t>
            </a:r>
          </a:p>
          <a:p>
            <a:pPr algn="just" rtl="1">
              <a:lnSpc>
                <a:spcPct val="150000"/>
              </a:lnSpc>
            </a:pPr>
            <a:endParaRPr lang="ar-SA" sz="1500" dirty="0">
              <a:latin typeface="Alexandria" pitchFamily="2" charset="-78"/>
              <a:cs typeface="Alexandria" pitchFamily="2" charset="-78"/>
            </a:endParaRPr>
          </a:p>
          <a:p>
            <a:pPr algn="just" rtl="1">
              <a:lnSpc>
                <a:spcPct val="150000"/>
              </a:lnSpc>
            </a:pPr>
            <a:r>
              <a:rPr lang="ar-SA" sz="1500" dirty="0">
                <a:latin typeface="Alexandria" pitchFamily="2" charset="-78"/>
                <a:cs typeface="Alexandria" pitchFamily="2" charset="-78"/>
              </a:rPr>
              <a:t> وفي هذه المرحلة الرابعة والأخيرة من مراحل النضج الوظيفي للعاملين والتي يصل مستواها إلى درجة الكمال، يصبح فيها العاملون أكثر قدرة على أداء اعمالهم، وأكثر تحمساً لتحمل المسؤولية، وأكثر ثقة بأنفسهم، فإن السلوك الإداري للمدير يميل إلى الاهتمام القليل بالعمل والاهتمام القليل بالعاملين أيضا. </a:t>
            </a:r>
          </a:p>
        </p:txBody>
      </p:sp>
      <p:sp>
        <p:nvSpPr>
          <p:cNvPr id="8" name="TextBox 7">
            <a:extLst>
              <a:ext uri="{FF2B5EF4-FFF2-40B4-BE49-F238E27FC236}">
                <a16:creationId xmlns:a16="http://schemas.microsoft.com/office/drawing/2014/main" id="{16A224E1-7229-41E1-B427-3B38D24F3D34}"/>
              </a:ext>
            </a:extLst>
          </p:cNvPr>
          <p:cNvSpPr txBox="1"/>
          <p:nvPr/>
        </p:nvSpPr>
        <p:spPr>
          <a:xfrm>
            <a:off x="2704245" y="295202"/>
            <a:ext cx="678351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النظرية الموقفية ( نظرية نضج العاملين) هيرسي  وبلانشارد </a:t>
            </a:r>
          </a:p>
        </p:txBody>
      </p:sp>
      <p:sp>
        <p:nvSpPr>
          <p:cNvPr id="9" name="TextBox 8">
            <a:extLst>
              <a:ext uri="{FF2B5EF4-FFF2-40B4-BE49-F238E27FC236}">
                <a16:creationId xmlns:a16="http://schemas.microsoft.com/office/drawing/2014/main" id="{58CC83D4-4CEE-7B27-8C74-2406D5D77142}"/>
              </a:ext>
            </a:extLst>
          </p:cNvPr>
          <p:cNvSpPr txBox="1"/>
          <p:nvPr/>
        </p:nvSpPr>
        <p:spPr>
          <a:xfrm>
            <a:off x="3219450" y="833794"/>
            <a:ext cx="5753100" cy="307777"/>
          </a:xfrm>
          <a:prstGeom prst="rect">
            <a:avLst/>
          </a:prstGeom>
          <a:noFill/>
        </p:spPr>
        <p:txBody>
          <a:bodyPr wrap="square">
            <a:spAutoFit/>
          </a:bodyPr>
          <a:lstStyle/>
          <a:p>
            <a:pPr algn="just"/>
            <a:r>
              <a:rPr lang="en-US" sz="1400" dirty="0">
                <a:latin typeface="Alexandria" pitchFamily="2" charset="-78"/>
                <a:cs typeface="Alexandria" pitchFamily="2" charset="-78"/>
              </a:rPr>
              <a:t>Hersey</a:t>
            </a:r>
            <a:r>
              <a:rPr lang="ar-SA" sz="1400" dirty="0">
                <a:latin typeface="Alexandria" pitchFamily="2" charset="-78"/>
                <a:cs typeface="Alexandria" pitchFamily="2" charset="-78"/>
              </a:rPr>
              <a:t>&amp;</a:t>
            </a:r>
            <a:r>
              <a:rPr lang="en-US" sz="1400" dirty="0">
                <a:latin typeface="Alexandria" pitchFamily="2" charset="-78"/>
                <a:cs typeface="Alexandria" pitchFamily="2" charset="-78"/>
              </a:rPr>
              <a:t>Blanchard's Situational Theory (Maturity of Followers) </a:t>
            </a:r>
          </a:p>
        </p:txBody>
      </p:sp>
      <p:sp>
        <p:nvSpPr>
          <p:cNvPr id="11" name="TextBox 10">
            <a:extLst>
              <a:ext uri="{FF2B5EF4-FFF2-40B4-BE49-F238E27FC236}">
                <a16:creationId xmlns:a16="http://schemas.microsoft.com/office/drawing/2014/main" id="{01E97CD5-ACB0-3C41-A9A3-0AAFB87F00EA}"/>
              </a:ext>
            </a:extLst>
          </p:cNvPr>
          <p:cNvSpPr txBox="1"/>
          <p:nvPr/>
        </p:nvSpPr>
        <p:spPr>
          <a:xfrm>
            <a:off x="4456850" y="1130749"/>
            <a:ext cx="3278300" cy="460960"/>
          </a:xfrm>
          <a:prstGeom prst="rect">
            <a:avLst/>
          </a:prstGeom>
          <a:noFill/>
        </p:spPr>
        <p:txBody>
          <a:bodyPr wrap="square">
            <a:spAutoFit/>
          </a:bodyPr>
          <a:lstStyle/>
          <a:p>
            <a:pPr algn="r" rtl="1">
              <a:lnSpc>
                <a:spcPct val="150000"/>
              </a:lnSpc>
            </a:pPr>
            <a:r>
              <a:rPr lang="ar-SA" sz="1800" dirty="0">
                <a:solidFill>
                  <a:schemeClr val="accent2"/>
                </a:solidFill>
                <a:latin typeface="Alexandria" pitchFamily="2" charset="-78"/>
                <a:cs typeface="Alexandria" pitchFamily="2" charset="-78"/>
              </a:rPr>
              <a:t>النمط المفوض </a:t>
            </a:r>
            <a:r>
              <a:rPr lang="ar-EG" sz="1800" dirty="0">
                <a:solidFill>
                  <a:schemeClr val="accent2"/>
                </a:solidFill>
                <a:latin typeface="Alexandria" pitchFamily="2" charset="-78"/>
                <a:cs typeface="Alexandria" pitchFamily="2" charset="-78"/>
              </a:rPr>
              <a:t> </a:t>
            </a:r>
            <a:r>
              <a:rPr lang="en-US" sz="1800" dirty="0">
                <a:solidFill>
                  <a:schemeClr val="accent2"/>
                </a:solidFill>
                <a:latin typeface="Alexandria" pitchFamily="2" charset="-78"/>
                <a:cs typeface="Alexandria" pitchFamily="2" charset="-78"/>
              </a:rPr>
              <a:t>Delegating</a:t>
            </a:r>
            <a:r>
              <a:rPr lang="ar-EG" sz="1800" dirty="0">
                <a:solidFill>
                  <a:schemeClr val="accent2"/>
                </a:solidFill>
                <a:latin typeface="Alexandria" pitchFamily="2" charset="-78"/>
                <a:cs typeface="Alexandria" pitchFamily="2" charset="-78"/>
              </a:rPr>
              <a:t> </a:t>
            </a:r>
            <a:endParaRPr lang="en-US" sz="1800" dirty="0">
              <a:solidFill>
                <a:schemeClr val="accent2"/>
              </a:solidFill>
              <a:latin typeface="Alexandria" pitchFamily="2" charset="-78"/>
              <a:cs typeface="Alexandria" pitchFamily="2" charset="-78"/>
            </a:endParaRPr>
          </a:p>
        </p:txBody>
      </p:sp>
    </p:spTree>
    <p:extLst>
      <p:ext uri="{BB962C8B-B14F-4D97-AF65-F5344CB8AC3E}">
        <p14:creationId xmlns:p14="http://schemas.microsoft.com/office/powerpoint/2010/main" val="7562801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D34F95D2-1288-9284-CA11-406C8FE8C8C7}"/>
              </a:ext>
            </a:extLst>
          </p:cNvPr>
          <p:cNvSpPr/>
          <p:nvPr/>
        </p:nvSpPr>
        <p:spPr>
          <a:xfrm>
            <a:off x="548676" y="2498271"/>
            <a:ext cx="4128422" cy="31024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0D76BA93-E584-B4A3-819A-C810EB749D26}"/>
              </a:ext>
            </a:extLst>
          </p:cNvPr>
          <p:cNvSpPr/>
          <p:nvPr/>
        </p:nvSpPr>
        <p:spPr>
          <a:xfrm>
            <a:off x="840437" y="2672229"/>
            <a:ext cx="11155680" cy="272979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02753" y="3016666"/>
            <a:ext cx="10631048" cy="1897379"/>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أما مرد الاهتمام القليل بالعمل والعاملين فهو أن العاملين قد وصلوا إلى مرحلة النضج الوظيفي التام الذي يجعلهم يتحسسون من التوجيهات والإرشادات في مجال العمل، مثلما يصبحون في غنى عن الدعم النفسي أو التشجيع لتحمل المسؤولية التي أقبلوا عليها طواعية. وقد أسمى هيرسي وبلانشارد هذا النمط الإداري الرابع بنمط المفوض </a:t>
            </a:r>
            <a:r>
              <a:rPr lang="en-US" sz="1600" dirty="0">
                <a:latin typeface="Alexandria" pitchFamily="2" charset="-78"/>
                <a:cs typeface="Alexandria" pitchFamily="2" charset="-78"/>
              </a:rPr>
              <a:t>Delegating. </a:t>
            </a:r>
            <a:r>
              <a:rPr lang="ar-SA" sz="1600" dirty="0">
                <a:latin typeface="Alexandria" pitchFamily="2" charset="-78"/>
                <a:cs typeface="Alexandria" pitchFamily="2" charset="-78"/>
              </a:rPr>
              <a:t>ذلك أن المدير في هذه المرحلة يفوض كثيراً من صلاحياته إلى مرؤوسيه، ويستخدم معهم سياسة الباب المفتوح. وقد حافظ بلانشارد وزملاؤه على التسمية ذاتها، لهذا النمط الإداري الرابع.</a:t>
            </a:r>
          </a:p>
        </p:txBody>
      </p:sp>
      <p:sp>
        <p:nvSpPr>
          <p:cNvPr id="8" name="TextBox 7">
            <a:extLst>
              <a:ext uri="{FF2B5EF4-FFF2-40B4-BE49-F238E27FC236}">
                <a16:creationId xmlns:a16="http://schemas.microsoft.com/office/drawing/2014/main" id="{16A224E1-7229-41E1-B427-3B38D24F3D34}"/>
              </a:ext>
            </a:extLst>
          </p:cNvPr>
          <p:cNvSpPr txBox="1"/>
          <p:nvPr/>
        </p:nvSpPr>
        <p:spPr>
          <a:xfrm>
            <a:off x="2704245" y="295202"/>
            <a:ext cx="6783511"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النظرية الموقفية ( نظرية نضج العاملين) هيرسي  وبلانشارد </a:t>
            </a:r>
          </a:p>
        </p:txBody>
      </p:sp>
      <p:sp>
        <p:nvSpPr>
          <p:cNvPr id="9" name="TextBox 8">
            <a:extLst>
              <a:ext uri="{FF2B5EF4-FFF2-40B4-BE49-F238E27FC236}">
                <a16:creationId xmlns:a16="http://schemas.microsoft.com/office/drawing/2014/main" id="{58CC83D4-4CEE-7B27-8C74-2406D5D77142}"/>
              </a:ext>
            </a:extLst>
          </p:cNvPr>
          <p:cNvSpPr txBox="1"/>
          <p:nvPr/>
        </p:nvSpPr>
        <p:spPr>
          <a:xfrm>
            <a:off x="3219450" y="833794"/>
            <a:ext cx="5753100" cy="307777"/>
          </a:xfrm>
          <a:prstGeom prst="rect">
            <a:avLst/>
          </a:prstGeom>
          <a:noFill/>
        </p:spPr>
        <p:txBody>
          <a:bodyPr wrap="square">
            <a:spAutoFit/>
          </a:bodyPr>
          <a:lstStyle/>
          <a:p>
            <a:pPr algn="just"/>
            <a:r>
              <a:rPr lang="en-US" sz="1400" dirty="0">
                <a:latin typeface="Alexandria" pitchFamily="2" charset="-78"/>
                <a:cs typeface="Alexandria" pitchFamily="2" charset="-78"/>
              </a:rPr>
              <a:t>Hersey</a:t>
            </a:r>
            <a:r>
              <a:rPr lang="ar-SA" sz="1400" dirty="0">
                <a:latin typeface="Alexandria" pitchFamily="2" charset="-78"/>
                <a:cs typeface="Alexandria" pitchFamily="2" charset="-78"/>
              </a:rPr>
              <a:t>&amp;</a:t>
            </a:r>
            <a:r>
              <a:rPr lang="en-US" sz="1400" dirty="0">
                <a:latin typeface="Alexandria" pitchFamily="2" charset="-78"/>
                <a:cs typeface="Alexandria" pitchFamily="2" charset="-78"/>
              </a:rPr>
              <a:t>Blanchard's Situational Theory (Maturity of Followers) </a:t>
            </a:r>
          </a:p>
        </p:txBody>
      </p:sp>
      <p:sp>
        <p:nvSpPr>
          <p:cNvPr id="2" name="TextBox 1">
            <a:extLst>
              <a:ext uri="{FF2B5EF4-FFF2-40B4-BE49-F238E27FC236}">
                <a16:creationId xmlns:a16="http://schemas.microsoft.com/office/drawing/2014/main" id="{7896BA3B-E6A2-B14A-BF48-C6C564720F6A}"/>
              </a:ext>
            </a:extLst>
          </p:cNvPr>
          <p:cNvSpPr txBox="1"/>
          <p:nvPr/>
        </p:nvSpPr>
        <p:spPr>
          <a:xfrm>
            <a:off x="4456850" y="1130749"/>
            <a:ext cx="3278300" cy="460960"/>
          </a:xfrm>
          <a:prstGeom prst="rect">
            <a:avLst/>
          </a:prstGeom>
          <a:noFill/>
        </p:spPr>
        <p:txBody>
          <a:bodyPr wrap="square">
            <a:spAutoFit/>
          </a:bodyPr>
          <a:lstStyle/>
          <a:p>
            <a:pPr algn="r" rtl="1">
              <a:lnSpc>
                <a:spcPct val="150000"/>
              </a:lnSpc>
            </a:pPr>
            <a:r>
              <a:rPr lang="ar-SA" sz="1800" dirty="0">
                <a:solidFill>
                  <a:schemeClr val="accent2"/>
                </a:solidFill>
                <a:latin typeface="Alexandria" pitchFamily="2" charset="-78"/>
                <a:cs typeface="Alexandria" pitchFamily="2" charset="-78"/>
              </a:rPr>
              <a:t>النمط المفوض </a:t>
            </a:r>
            <a:r>
              <a:rPr lang="ar-EG" sz="1800" dirty="0">
                <a:solidFill>
                  <a:schemeClr val="accent2"/>
                </a:solidFill>
                <a:latin typeface="Alexandria" pitchFamily="2" charset="-78"/>
                <a:cs typeface="Alexandria" pitchFamily="2" charset="-78"/>
              </a:rPr>
              <a:t> </a:t>
            </a:r>
            <a:r>
              <a:rPr lang="en-US" sz="1800" dirty="0">
                <a:solidFill>
                  <a:schemeClr val="accent2"/>
                </a:solidFill>
                <a:latin typeface="Alexandria" pitchFamily="2" charset="-78"/>
                <a:cs typeface="Alexandria" pitchFamily="2" charset="-78"/>
              </a:rPr>
              <a:t>Delegating</a:t>
            </a:r>
            <a:r>
              <a:rPr lang="ar-EG" sz="1800" dirty="0">
                <a:solidFill>
                  <a:schemeClr val="accent2"/>
                </a:solidFill>
                <a:latin typeface="Alexandria" pitchFamily="2" charset="-78"/>
                <a:cs typeface="Alexandria" pitchFamily="2" charset="-78"/>
              </a:rPr>
              <a:t> </a:t>
            </a:r>
            <a:endParaRPr lang="en-US" sz="1800" dirty="0">
              <a:solidFill>
                <a:schemeClr val="accent2"/>
              </a:solidFill>
              <a:latin typeface="Alexandria" pitchFamily="2" charset="-78"/>
              <a:cs typeface="Alexandria" pitchFamily="2" charset="-78"/>
            </a:endParaRPr>
          </a:p>
        </p:txBody>
      </p:sp>
    </p:spTree>
    <p:extLst>
      <p:ext uri="{BB962C8B-B14F-4D97-AF65-F5344CB8AC3E}">
        <p14:creationId xmlns:p14="http://schemas.microsoft.com/office/powerpoint/2010/main" val="33977025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46FB2FBE-6BD3-DE1D-035E-239790978884}"/>
              </a:ext>
            </a:extLst>
          </p:cNvPr>
          <p:cNvSpPr/>
          <p:nvPr/>
        </p:nvSpPr>
        <p:spPr>
          <a:xfrm>
            <a:off x="465056" y="1398925"/>
            <a:ext cx="4128422" cy="464444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767FB196-FE74-E4CD-4EDB-D51AE1E90760}"/>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71264" y="1979183"/>
            <a:ext cx="10546896" cy="3374706"/>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استفاد وليام ريدن </a:t>
            </a:r>
            <a:r>
              <a:rPr lang="en-US" sz="1600" dirty="0" err="1">
                <a:latin typeface="Alexandria" pitchFamily="2" charset="-78"/>
                <a:cs typeface="Alexandria" pitchFamily="2" charset="-78"/>
              </a:rPr>
              <a:t>Reddin</a:t>
            </a:r>
            <a:r>
              <a:rPr lang="ar-SA" sz="1600" dirty="0">
                <a:latin typeface="Alexandria" pitchFamily="2" charset="-78"/>
                <a:cs typeface="Alexandria" pitchFamily="2" charset="-78"/>
              </a:rPr>
              <a:t> من نظرية الشبكة الإدارية لصاحبيها بلاك وموتون، وذلك بإضافة بعد الفاعلية </a:t>
            </a:r>
            <a:r>
              <a:rPr lang="en-US" sz="1600" dirty="0">
                <a:latin typeface="Alexandria" pitchFamily="2" charset="-78"/>
                <a:cs typeface="Alexandria" pitchFamily="2" charset="-78"/>
              </a:rPr>
              <a:t>Effectiveness</a:t>
            </a:r>
            <a:r>
              <a:rPr lang="ar-SA" sz="1600" dirty="0">
                <a:latin typeface="Alexandria" pitchFamily="2" charset="-78"/>
                <a:cs typeface="Alexandria" pitchFamily="2" charset="-78"/>
              </a:rPr>
              <a:t> ، والذي يعرفه على انه الدرجة التي يحقق فيها المدير المخرجات المطلوبة، إلى بعدي الشبكة الإدارية.</a:t>
            </a:r>
            <a:endParaRPr lang="ar-EG"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وعليه، فإن نظرية الابعاد الثلاثة في القيادة تفترض أن هناك ثلاثة أبعاد تستخدم في تحديد الأنماط القيادية، وهي: </a:t>
            </a:r>
            <a:endParaRPr lang="ar-JO"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marL="457200" lvl="0" indent="-457200" algn="just" rtl="1">
              <a:lnSpc>
                <a:spcPct val="150000"/>
              </a:lnSpc>
              <a:buFont typeface="+mj-lt"/>
              <a:buAutoNum type="arabicPeriod"/>
            </a:pPr>
            <a:r>
              <a:rPr lang="ar-SA" sz="1600" dirty="0">
                <a:latin typeface="Alexandria" pitchFamily="2" charset="-78"/>
                <a:cs typeface="Alexandria" pitchFamily="2" charset="-78"/>
              </a:rPr>
              <a:t>بعد الاهتمام بالعلاقات </a:t>
            </a:r>
            <a:r>
              <a:rPr lang="en-US" sz="1600" dirty="0">
                <a:latin typeface="Alexandria" pitchFamily="2" charset="-78"/>
                <a:cs typeface="Alexandria" pitchFamily="2" charset="-78"/>
              </a:rPr>
              <a:t>Relationship Orientation </a:t>
            </a:r>
            <a:endParaRPr lang="ar-EG" sz="1600" dirty="0">
              <a:latin typeface="Alexandria" pitchFamily="2" charset="-78"/>
              <a:cs typeface="Alexandria" pitchFamily="2" charset="-78"/>
            </a:endParaRPr>
          </a:p>
          <a:p>
            <a:pPr marL="457200" lvl="0" indent="-457200" algn="just" rtl="1">
              <a:lnSpc>
                <a:spcPct val="150000"/>
              </a:lnSpc>
              <a:buFont typeface="+mj-lt"/>
              <a:buAutoNum type="arabicPeriod"/>
            </a:pPr>
            <a:endParaRPr lang="en-US" sz="1600" dirty="0">
              <a:latin typeface="Alexandria" pitchFamily="2" charset="-78"/>
              <a:cs typeface="Alexandria" pitchFamily="2" charset="-78"/>
            </a:endParaRPr>
          </a:p>
          <a:p>
            <a:pPr marL="457200" lvl="0" indent="-457200" algn="just" rtl="1">
              <a:lnSpc>
                <a:spcPct val="150000"/>
              </a:lnSpc>
              <a:buFont typeface="+mj-lt"/>
              <a:buAutoNum type="arabicPeriod"/>
            </a:pPr>
            <a:r>
              <a:rPr lang="ar-SA" sz="1600" dirty="0">
                <a:latin typeface="Alexandria" pitchFamily="2" charset="-78"/>
                <a:cs typeface="Alexandria" pitchFamily="2" charset="-78"/>
              </a:rPr>
              <a:t>بعد الاهتمام بالمهام </a:t>
            </a:r>
            <a:r>
              <a:rPr lang="en-US" sz="1600" dirty="0">
                <a:latin typeface="Alexandria" pitchFamily="2" charset="-78"/>
                <a:cs typeface="Alexandria" pitchFamily="2" charset="-78"/>
              </a:rPr>
              <a:t>Task Orientation</a:t>
            </a:r>
            <a:endParaRPr lang="ar-EG" sz="1600" dirty="0">
              <a:latin typeface="Alexandria" pitchFamily="2" charset="-78"/>
              <a:cs typeface="Alexandria" pitchFamily="2" charset="-78"/>
            </a:endParaRPr>
          </a:p>
          <a:p>
            <a:pPr marL="457200" lvl="0" indent="-457200" algn="just" rtl="1">
              <a:lnSpc>
                <a:spcPct val="150000"/>
              </a:lnSpc>
              <a:buFont typeface="+mj-lt"/>
              <a:buAutoNum type="arabicPeriod"/>
            </a:pPr>
            <a:endParaRPr lang="en-US" sz="1600" dirty="0">
              <a:latin typeface="Alexandria" pitchFamily="2" charset="-78"/>
              <a:cs typeface="Alexandria" pitchFamily="2" charset="-78"/>
            </a:endParaRPr>
          </a:p>
          <a:p>
            <a:pPr marL="457200" lvl="0" indent="-457200" algn="just" rtl="1">
              <a:lnSpc>
                <a:spcPct val="150000"/>
              </a:lnSpc>
              <a:buFont typeface="+mj-lt"/>
              <a:buAutoNum type="arabicPeriod"/>
            </a:pPr>
            <a:r>
              <a:rPr lang="ar-SA" sz="1600" dirty="0">
                <a:latin typeface="Alexandria" pitchFamily="2" charset="-78"/>
                <a:cs typeface="Alexandria" pitchFamily="2" charset="-78"/>
              </a:rPr>
              <a:t> بعد الفاعلية </a:t>
            </a:r>
            <a:r>
              <a:rPr lang="en-US" sz="1600" dirty="0">
                <a:latin typeface="Alexandria" pitchFamily="2" charset="-78"/>
                <a:cs typeface="Alexandria" pitchFamily="2" charset="-78"/>
              </a:rPr>
              <a:t>Effectiveness Orientation</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8CA2DB7C-D119-099A-E0CC-0DF368FFA581}"/>
              </a:ext>
            </a:extLst>
          </p:cNvPr>
          <p:cNvSpPr txBox="1"/>
          <p:nvPr/>
        </p:nvSpPr>
        <p:spPr>
          <a:xfrm>
            <a:off x="3878969" y="295202"/>
            <a:ext cx="4434063"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نظرية الأبعاد الثلاثة في القيادة الريدن</a:t>
            </a:r>
            <a:endParaRPr lang="en-US" sz="2000" dirty="0">
              <a:solidFill>
                <a:srgbClr val="00AEEF"/>
              </a:solidFill>
              <a:latin typeface="Alexandria" pitchFamily="2" charset="-78"/>
              <a:ea typeface="Calibri"/>
              <a:cs typeface="Alexandria" pitchFamily="2" charset="-78"/>
              <a:sym typeface="Calibri"/>
            </a:endParaRPr>
          </a:p>
        </p:txBody>
      </p:sp>
      <p:sp>
        <p:nvSpPr>
          <p:cNvPr id="10" name="TextBox 9">
            <a:extLst>
              <a:ext uri="{FF2B5EF4-FFF2-40B4-BE49-F238E27FC236}">
                <a16:creationId xmlns:a16="http://schemas.microsoft.com/office/drawing/2014/main" id="{45ACADA0-429F-7976-35C2-7F7DFFF786FA}"/>
              </a:ext>
            </a:extLst>
          </p:cNvPr>
          <p:cNvSpPr txBox="1"/>
          <p:nvPr/>
        </p:nvSpPr>
        <p:spPr>
          <a:xfrm>
            <a:off x="3869824" y="834537"/>
            <a:ext cx="4749777" cy="338554"/>
          </a:xfrm>
          <a:prstGeom prst="rect">
            <a:avLst/>
          </a:prstGeom>
          <a:noFill/>
        </p:spPr>
        <p:txBody>
          <a:bodyPr wrap="square">
            <a:spAutoFit/>
          </a:bodyPr>
          <a:lstStyle/>
          <a:p>
            <a:r>
              <a:rPr lang="en-US" sz="1600" dirty="0" err="1">
                <a:solidFill>
                  <a:srgbClr val="2D3956"/>
                </a:solidFill>
                <a:latin typeface="Alexandria" pitchFamily="2" charset="-78"/>
                <a:ea typeface="Calibri"/>
                <a:cs typeface="Alexandria" pitchFamily="2" charset="-78"/>
                <a:sym typeface="Calibri"/>
              </a:rPr>
              <a:t>Reddin's</a:t>
            </a:r>
            <a:r>
              <a:rPr lang="en-US" sz="1600" dirty="0">
                <a:solidFill>
                  <a:srgbClr val="2D3956"/>
                </a:solidFill>
                <a:latin typeface="Alexandria" pitchFamily="2" charset="-78"/>
                <a:ea typeface="Calibri"/>
                <a:cs typeface="Alexandria" pitchFamily="2" charset="-78"/>
                <a:sym typeface="Calibri"/>
              </a:rPr>
              <a:t> 3- Dimensions Theory of Leadership </a:t>
            </a:r>
            <a:endParaRPr lang="en-US" sz="1600" dirty="0">
              <a:solidFill>
                <a:srgbClr val="2D3956"/>
              </a:solidFill>
            </a:endParaRPr>
          </a:p>
        </p:txBody>
      </p:sp>
    </p:spTree>
    <p:extLst>
      <p:ext uri="{BB962C8B-B14F-4D97-AF65-F5344CB8AC3E}">
        <p14:creationId xmlns:p14="http://schemas.microsoft.com/office/powerpoint/2010/main" val="27497494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46FB2FBE-6BD3-DE1D-035E-239790978884}"/>
              </a:ext>
            </a:extLst>
          </p:cNvPr>
          <p:cNvSpPr/>
          <p:nvPr/>
        </p:nvSpPr>
        <p:spPr>
          <a:xfrm>
            <a:off x="465056" y="1801955"/>
            <a:ext cx="4128422" cy="383838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767FB196-FE74-E4CD-4EDB-D51AE1E90760}"/>
              </a:ext>
            </a:extLst>
          </p:cNvPr>
          <p:cNvSpPr/>
          <p:nvPr/>
        </p:nvSpPr>
        <p:spPr>
          <a:xfrm>
            <a:off x="901053" y="2050766"/>
            <a:ext cx="11155680" cy="33030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8CA2DB7C-D119-099A-E0CC-0DF368FFA581}"/>
              </a:ext>
            </a:extLst>
          </p:cNvPr>
          <p:cNvSpPr txBox="1"/>
          <p:nvPr/>
        </p:nvSpPr>
        <p:spPr>
          <a:xfrm>
            <a:off x="3878969" y="295202"/>
            <a:ext cx="4434063"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نظرية الأبعاد الثلاثة في القيادة الريدن</a:t>
            </a:r>
            <a:endParaRPr lang="en-US" sz="2000" dirty="0">
              <a:solidFill>
                <a:srgbClr val="00AEEF"/>
              </a:solidFill>
              <a:latin typeface="Alexandria" pitchFamily="2" charset="-78"/>
              <a:ea typeface="Calibri"/>
              <a:cs typeface="Alexandria" pitchFamily="2" charset="-78"/>
              <a:sym typeface="Calibri"/>
            </a:endParaRPr>
          </a:p>
        </p:txBody>
      </p:sp>
      <p:sp>
        <p:nvSpPr>
          <p:cNvPr id="10" name="TextBox 9">
            <a:extLst>
              <a:ext uri="{FF2B5EF4-FFF2-40B4-BE49-F238E27FC236}">
                <a16:creationId xmlns:a16="http://schemas.microsoft.com/office/drawing/2014/main" id="{45ACADA0-429F-7976-35C2-7F7DFFF786FA}"/>
              </a:ext>
            </a:extLst>
          </p:cNvPr>
          <p:cNvSpPr txBox="1"/>
          <p:nvPr/>
        </p:nvSpPr>
        <p:spPr>
          <a:xfrm>
            <a:off x="3869824" y="834537"/>
            <a:ext cx="4749777" cy="338554"/>
          </a:xfrm>
          <a:prstGeom prst="rect">
            <a:avLst/>
          </a:prstGeom>
          <a:noFill/>
        </p:spPr>
        <p:txBody>
          <a:bodyPr wrap="square">
            <a:spAutoFit/>
          </a:bodyPr>
          <a:lstStyle/>
          <a:p>
            <a:r>
              <a:rPr lang="en-US" sz="1600" dirty="0" err="1">
                <a:solidFill>
                  <a:srgbClr val="2D3956"/>
                </a:solidFill>
                <a:latin typeface="Alexandria" pitchFamily="2" charset="-78"/>
                <a:ea typeface="Calibri"/>
                <a:cs typeface="Alexandria" pitchFamily="2" charset="-78"/>
                <a:sym typeface="Calibri"/>
              </a:rPr>
              <a:t>Reddin's</a:t>
            </a:r>
            <a:r>
              <a:rPr lang="en-US" sz="1600" dirty="0">
                <a:solidFill>
                  <a:srgbClr val="2D3956"/>
                </a:solidFill>
                <a:latin typeface="Alexandria" pitchFamily="2" charset="-78"/>
                <a:ea typeface="Calibri"/>
                <a:cs typeface="Alexandria" pitchFamily="2" charset="-78"/>
                <a:sym typeface="Calibri"/>
              </a:rPr>
              <a:t> 3- Dimensions Theory of Leadership </a:t>
            </a:r>
            <a:endParaRPr lang="en-US" sz="1600" dirty="0">
              <a:solidFill>
                <a:srgbClr val="2D3956"/>
              </a:solidFill>
            </a:endParaRPr>
          </a:p>
        </p:txBody>
      </p:sp>
      <p:sp>
        <p:nvSpPr>
          <p:cNvPr id="2" name="TextBox 1">
            <a:extLst>
              <a:ext uri="{FF2B5EF4-FFF2-40B4-BE49-F238E27FC236}">
                <a16:creationId xmlns:a16="http://schemas.microsoft.com/office/drawing/2014/main" id="{461E3E0D-FB75-2A82-D001-4ED3D1CAB058}"/>
              </a:ext>
            </a:extLst>
          </p:cNvPr>
          <p:cNvSpPr txBox="1"/>
          <p:nvPr/>
        </p:nvSpPr>
        <p:spPr>
          <a:xfrm>
            <a:off x="1580981" y="2122866"/>
            <a:ext cx="9795824" cy="3230949"/>
          </a:xfrm>
          <a:prstGeom prst="rect">
            <a:avLst/>
          </a:prstGeom>
          <a:noFill/>
        </p:spPr>
        <p:txBody>
          <a:bodyPr wrap="square" rtlCol="0">
            <a:spAutoFit/>
          </a:bodyPr>
          <a:lstStyle/>
          <a:p>
            <a:pPr algn="just" rtl="1">
              <a:lnSpc>
                <a:spcPct val="200000"/>
              </a:lnSpc>
            </a:pPr>
            <a:r>
              <a:rPr lang="ar-SA" dirty="0">
                <a:latin typeface="Alexandria" pitchFamily="2" charset="-78"/>
                <a:cs typeface="Alexandria" pitchFamily="2" charset="-78"/>
              </a:rPr>
              <a:t>لقد أكد ريدن على أهمية الموقف في تحديد فاعلية القيادة وافترض أن هناك أربعة أساليب أساسية (كامنة) للقيادة وهي: </a:t>
            </a:r>
            <a:endParaRPr lang="ar-EG"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a:p>
            <a:pPr marL="457200" indent="-457200" algn="just" rtl="1">
              <a:lnSpc>
                <a:spcPct val="150000"/>
              </a:lnSpc>
              <a:buFont typeface="Wingdings" panose="05000000000000000000" pitchFamily="2" charset="2"/>
              <a:buChar char="v"/>
            </a:pPr>
            <a:r>
              <a:rPr lang="ar-SA" dirty="0">
                <a:latin typeface="Alexandria" pitchFamily="2" charset="-78"/>
                <a:cs typeface="Alexandria" pitchFamily="2" charset="-78"/>
              </a:rPr>
              <a:t> مترابط </a:t>
            </a:r>
            <a:r>
              <a:rPr lang="en-US" dirty="0">
                <a:latin typeface="Alexandria" pitchFamily="2" charset="-78"/>
                <a:cs typeface="Alexandria" pitchFamily="2" charset="-78"/>
              </a:rPr>
              <a:t>Related</a:t>
            </a:r>
            <a:endParaRPr lang="ar-EG" dirty="0">
              <a:latin typeface="Alexandria" pitchFamily="2" charset="-78"/>
              <a:cs typeface="Alexandria" pitchFamily="2" charset="-78"/>
            </a:endParaRPr>
          </a:p>
          <a:p>
            <a:pPr marL="457200" indent="-457200" algn="just" rtl="1">
              <a:lnSpc>
                <a:spcPct val="150000"/>
              </a:lnSpc>
              <a:buFont typeface="Wingdings" panose="05000000000000000000" pitchFamily="2" charset="2"/>
              <a:buChar char="v"/>
            </a:pPr>
            <a:endParaRPr lang="en-US" dirty="0">
              <a:latin typeface="Alexandria" pitchFamily="2" charset="-78"/>
              <a:cs typeface="Alexandria" pitchFamily="2" charset="-78"/>
            </a:endParaRPr>
          </a:p>
          <a:p>
            <a:pPr marL="457200" indent="-457200" algn="just" rtl="1">
              <a:lnSpc>
                <a:spcPct val="150000"/>
              </a:lnSpc>
              <a:buFont typeface="Wingdings" panose="05000000000000000000" pitchFamily="2" charset="2"/>
              <a:buChar char="v"/>
            </a:pPr>
            <a:r>
              <a:rPr lang="ar-SA" dirty="0">
                <a:latin typeface="Alexandria" pitchFamily="2" charset="-78"/>
                <a:cs typeface="Alexandria" pitchFamily="2" charset="-78"/>
              </a:rPr>
              <a:t> متكامل </a:t>
            </a:r>
            <a:r>
              <a:rPr lang="en-US" dirty="0">
                <a:latin typeface="Alexandria" pitchFamily="2" charset="-78"/>
                <a:cs typeface="Alexandria" pitchFamily="2" charset="-78"/>
              </a:rPr>
              <a:t>Integrated </a:t>
            </a:r>
            <a:endParaRPr lang="ar-EG" dirty="0">
              <a:latin typeface="Alexandria" pitchFamily="2" charset="-78"/>
              <a:cs typeface="Alexandria" pitchFamily="2" charset="-78"/>
            </a:endParaRPr>
          </a:p>
          <a:p>
            <a:pPr marL="457200" indent="-457200" algn="just" rtl="1">
              <a:lnSpc>
                <a:spcPct val="150000"/>
              </a:lnSpc>
              <a:buFont typeface="Wingdings" panose="05000000000000000000" pitchFamily="2" charset="2"/>
              <a:buChar char="v"/>
            </a:pPr>
            <a:endParaRPr lang="en-US"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C086CDF0-5C17-D06F-DCE3-A83805D85CAB}"/>
              </a:ext>
            </a:extLst>
          </p:cNvPr>
          <p:cNvSpPr txBox="1"/>
          <p:nvPr/>
        </p:nvSpPr>
        <p:spPr>
          <a:xfrm>
            <a:off x="2277837" y="3679433"/>
            <a:ext cx="3492272" cy="1291957"/>
          </a:xfrm>
          <a:prstGeom prst="rect">
            <a:avLst/>
          </a:prstGeom>
          <a:noFill/>
        </p:spPr>
        <p:txBody>
          <a:bodyPr wrap="square">
            <a:spAutoFit/>
          </a:bodyPr>
          <a:lstStyle/>
          <a:p>
            <a:pPr marL="457200" indent="-457200" algn="just" rtl="1">
              <a:lnSpc>
                <a:spcPct val="150000"/>
              </a:lnSpc>
              <a:buFont typeface="Wingdings" panose="05000000000000000000" pitchFamily="2" charset="2"/>
              <a:buChar char="v"/>
            </a:pPr>
            <a:r>
              <a:rPr lang="ar-SA" dirty="0">
                <a:latin typeface="Alexandria" pitchFamily="2" charset="-78"/>
                <a:cs typeface="Alexandria" pitchFamily="2" charset="-78"/>
              </a:rPr>
              <a:t> منفصل </a:t>
            </a:r>
            <a:r>
              <a:rPr lang="en-US" dirty="0">
                <a:latin typeface="Alexandria" pitchFamily="2" charset="-78"/>
                <a:cs typeface="Alexandria" pitchFamily="2" charset="-78"/>
              </a:rPr>
              <a:t>Separated  </a:t>
            </a:r>
            <a:endParaRPr lang="ar-EG" dirty="0">
              <a:latin typeface="Alexandria" pitchFamily="2" charset="-78"/>
              <a:cs typeface="Alexandria" pitchFamily="2" charset="-78"/>
            </a:endParaRPr>
          </a:p>
          <a:p>
            <a:pPr marL="457200" indent="-457200" algn="just" rtl="1">
              <a:lnSpc>
                <a:spcPct val="150000"/>
              </a:lnSpc>
              <a:buFont typeface="Wingdings" panose="05000000000000000000" pitchFamily="2" charset="2"/>
              <a:buChar char="v"/>
            </a:pPr>
            <a:endParaRPr lang="en-US" dirty="0">
              <a:latin typeface="Alexandria" pitchFamily="2" charset="-78"/>
              <a:cs typeface="Alexandria" pitchFamily="2" charset="-78"/>
            </a:endParaRPr>
          </a:p>
          <a:p>
            <a:pPr marL="457200" indent="-457200" algn="just" rtl="1">
              <a:lnSpc>
                <a:spcPct val="150000"/>
              </a:lnSpc>
              <a:buFont typeface="Wingdings" panose="05000000000000000000" pitchFamily="2" charset="2"/>
              <a:buChar char="v"/>
            </a:pPr>
            <a:r>
              <a:rPr lang="ar-SA" dirty="0">
                <a:latin typeface="Alexandria" pitchFamily="2" charset="-78"/>
                <a:cs typeface="Alexandria" pitchFamily="2" charset="-78"/>
              </a:rPr>
              <a:t>مكرس </a:t>
            </a:r>
            <a:r>
              <a:rPr lang="en-US" dirty="0">
                <a:latin typeface="Alexandria" pitchFamily="2" charset="-78"/>
                <a:cs typeface="Alexandria" pitchFamily="2" charset="-78"/>
              </a:rPr>
              <a:t>Dedicated</a:t>
            </a:r>
          </a:p>
        </p:txBody>
      </p:sp>
    </p:spTree>
    <p:extLst>
      <p:ext uri="{BB962C8B-B14F-4D97-AF65-F5344CB8AC3E}">
        <p14:creationId xmlns:p14="http://schemas.microsoft.com/office/powerpoint/2010/main" val="17756806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E466E9E-B1FD-D8E9-1E9A-44281C0EC2DF}"/>
              </a:ext>
            </a:extLst>
          </p:cNvPr>
          <p:cNvSpPr/>
          <p:nvPr/>
        </p:nvSpPr>
        <p:spPr>
          <a:xfrm>
            <a:off x="465056" y="1398925"/>
            <a:ext cx="4128422" cy="464444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2FA0F28-55A1-858E-F1F9-A3DBB010201A}"/>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01963" y="1573790"/>
            <a:ext cx="10753859" cy="4256999"/>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ويرى ريدن ان اضافة بعد الفاعلية الى هذه الانماط القيادية الاساسية الاربعة، يؤدي الى ظهور ثمانية انماط قيادية أربعة أنماط أكثر فاعلية (مؤثرة) وأربعة أنماط أخرى أقل فاعلية (غير مؤثرة)، استناداً إلى الموقف الذي يستخدم فيه كل اسلوب. </a:t>
            </a:r>
            <a:endParaRPr lang="ar-EG"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ووفقاً لما يراه ردن، فإن الأسلوب (المتكامل) إذا استخدم في وضعية غير مناسبة، فإنه قد يؤدي إلى أسلوب توفيقي، ولكن عندما يستخدم في وضعية مناسبة، فإنه يقود إلى أسلوب تنفيذي فعال وإن الأسلوب المترابط) إذا عبر عنه بشكل غير مناسب فإنه قد يدرك على أنه أسلوب </a:t>
            </a:r>
            <a:r>
              <a:rPr lang="ar-JO" sz="1400" dirty="0">
                <a:latin typeface="Alexandria" pitchFamily="2" charset="-78"/>
                <a:cs typeface="Alexandria" pitchFamily="2" charset="-78"/>
              </a:rPr>
              <a:t>(</a:t>
            </a:r>
            <a:r>
              <a:rPr lang="ar-SA" sz="1400" dirty="0">
                <a:latin typeface="Alexandria" pitchFamily="2" charset="-78"/>
                <a:cs typeface="Alexandria" pitchFamily="2" charset="-78"/>
              </a:rPr>
              <a:t>تبشيري). ولكن إذا كان الموقف ملائماً لهذا الأسلوب فإن تطوراً يمكن تحقيقه في الأفراد، أو أنه يقود إلى اسلوب (مطور منمي). </a:t>
            </a: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وإذا تصرف المرء بطريقة (منفصلة) توافرت لها الظروف المناسبة، فإنه يظهر استجابة (بيروقراطية ملائمة، أو أسلوباً (بيروقراطياً). ولكن إذا كان استخدام الأسلوب المتوجه نحو المهمة، أو نحو العاملين أو كليهما المهمة والعاملين مطلوباً، إلا أنه غير وشيك، فقد يكون المرء (انهزامياً). وإن الشخص (المكرس) الذي يمتلك تأثيراً قوياً، وتوافرت له ظروف مناسبة، فإنه يدرك على أنه </a:t>
            </a:r>
            <a:r>
              <a:rPr lang="ar-JO" sz="1400" dirty="0">
                <a:latin typeface="Alexandria" pitchFamily="2" charset="-78"/>
                <a:cs typeface="Alexandria" pitchFamily="2" charset="-78"/>
              </a:rPr>
              <a:t>(</a:t>
            </a:r>
            <a:r>
              <a:rPr lang="ar-SA" sz="1400" dirty="0">
                <a:latin typeface="Alexandria" pitchFamily="2" charset="-78"/>
                <a:cs typeface="Alexandria" pitchFamily="2" charset="-78"/>
              </a:rPr>
              <a:t>مستبد خير). ولكن عندما يظهر هذا الأسلوب في موقف غير مناسب، فإن المرء أو القائد يُرى على أنه استبدادي) مسيطر. إن جوهر هذه النظرية يتمثل في الفكرة التي طرحتها</a:t>
            </a:r>
            <a:endParaRPr lang="ar-EG" sz="1400" dirty="0">
              <a:latin typeface="Alexandria" pitchFamily="2" charset="-78"/>
              <a:cs typeface="Alexandria" pitchFamily="2" charset="-78"/>
            </a:endParaRPr>
          </a:p>
          <a:p>
            <a:pPr algn="just" rtl="1">
              <a:lnSpc>
                <a:spcPct val="150000"/>
              </a:lnSpc>
            </a:pPr>
            <a:endParaRPr lang="ar-EG" sz="1400" dirty="0">
              <a:latin typeface="Alexandria" pitchFamily="2" charset="-78"/>
              <a:cs typeface="Alexandria" pitchFamily="2" charset="-78"/>
            </a:endParaRPr>
          </a:p>
          <a:p>
            <a:pPr algn="ctr" rtl="1">
              <a:lnSpc>
                <a:spcPct val="150000"/>
              </a:lnSpc>
            </a:pPr>
            <a:r>
              <a:rPr lang="ar-SA" sz="1400" dirty="0">
                <a:latin typeface="Alexandria" pitchFamily="2" charset="-78"/>
                <a:cs typeface="Alexandria" pitchFamily="2" charset="-78"/>
              </a:rPr>
              <a:t> </a:t>
            </a:r>
            <a:r>
              <a:rPr lang="ar-SA" sz="1400" dirty="0">
                <a:solidFill>
                  <a:srgbClr val="5BC7EF"/>
                </a:solidFill>
                <a:latin typeface="Alexandria" pitchFamily="2" charset="-78"/>
                <a:cs typeface="Alexandria" pitchFamily="2" charset="-78"/>
              </a:rPr>
              <a:t>وهي: إن الأسلوب القيادي نفسه يعبر عنه في مواقف مختلفة، قد يكون مؤثراً أو غير مؤثر.</a:t>
            </a:r>
            <a:endParaRPr lang="en-US" sz="1400" dirty="0">
              <a:solidFill>
                <a:srgbClr val="5BC7EF"/>
              </a:solidFill>
              <a:latin typeface="Alexandria" pitchFamily="2" charset="-78"/>
              <a:cs typeface="Alexandria" pitchFamily="2" charset="-78"/>
            </a:endParaRPr>
          </a:p>
        </p:txBody>
      </p:sp>
      <p:sp>
        <p:nvSpPr>
          <p:cNvPr id="6" name="TextBox 5">
            <a:extLst>
              <a:ext uri="{FF2B5EF4-FFF2-40B4-BE49-F238E27FC236}">
                <a16:creationId xmlns:a16="http://schemas.microsoft.com/office/drawing/2014/main" id="{11015BB7-9996-63B3-A3F0-4DB98584BA81}"/>
              </a:ext>
            </a:extLst>
          </p:cNvPr>
          <p:cNvSpPr txBox="1"/>
          <p:nvPr/>
        </p:nvSpPr>
        <p:spPr>
          <a:xfrm>
            <a:off x="3878969" y="295202"/>
            <a:ext cx="4434063"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نظرية الأبعاد الثلاثة في القيادة الريدن</a:t>
            </a:r>
            <a:endParaRPr lang="en-US" sz="2000" dirty="0">
              <a:solidFill>
                <a:srgbClr val="00AEEF"/>
              </a:solidFill>
              <a:latin typeface="Alexandria" pitchFamily="2" charset="-78"/>
              <a:ea typeface="Calibri"/>
              <a:cs typeface="Alexandria" pitchFamily="2" charset="-78"/>
              <a:sym typeface="Calibri"/>
            </a:endParaRPr>
          </a:p>
        </p:txBody>
      </p:sp>
      <p:sp>
        <p:nvSpPr>
          <p:cNvPr id="7" name="TextBox 6">
            <a:extLst>
              <a:ext uri="{FF2B5EF4-FFF2-40B4-BE49-F238E27FC236}">
                <a16:creationId xmlns:a16="http://schemas.microsoft.com/office/drawing/2014/main" id="{7A7FE737-F1F8-EFFF-B717-643F1CBB18E2}"/>
              </a:ext>
            </a:extLst>
          </p:cNvPr>
          <p:cNvSpPr txBox="1"/>
          <p:nvPr/>
        </p:nvSpPr>
        <p:spPr>
          <a:xfrm>
            <a:off x="3869824" y="834537"/>
            <a:ext cx="4749777" cy="338554"/>
          </a:xfrm>
          <a:prstGeom prst="rect">
            <a:avLst/>
          </a:prstGeom>
          <a:noFill/>
        </p:spPr>
        <p:txBody>
          <a:bodyPr wrap="square">
            <a:spAutoFit/>
          </a:bodyPr>
          <a:lstStyle/>
          <a:p>
            <a:r>
              <a:rPr lang="en-US" sz="1600" dirty="0" err="1">
                <a:solidFill>
                  <a:srgbClr val="2D3956"/>
                </a:solidFill>
                <a:latin typeface="Alexandria" pitchFamily="2" charset="-78"/>
                <a:ea typeface="Calibri"/>
                <a:cs typeface="Alexandria" pitchFamily="2" charset="-78"/>
                <a:sym typeface="Calibri"/>
              </a:rPr>
              <a:t>Reddin's</a:t>
            </a:r>
            <a:r>
              <a:rPr lang="en-US" sz="1600" dirty="0">
                <a:solidFill>
                  <a:srgbClr val="2D3956"/>
                </a:solidFill>
                <a:latin typeface="Alexandria" pitchFamily="2" charset="-78"/>
                <a:ea typeface="Calibri"/>
                <a:cs typeface="Alexandria" pitchFamily="2" charset="-78"/>
                <a:sym typeface="Calibri"/>
              </a:rPr>
              <a:t> 3- Dimensions Theory of Leadership </a:t>
            </a:r>
            <a:endParaRPr lang="en-US" sz="1600" dirty="0">
              <a:solidFill>
                <a:srgbClr val="2D3956"/>
              </a:solidFill>
            </a:endParaRPr>
          </a:p>
        </p:txBody>
      </p:sp>
    </p:spTree>
    <p:extLst>
      <p:ext uri="{BB962C8B-B14F-4D97-AF65-F5344CB8AC3E}">
        <p14:creationId xmlns:p14="http://schemas.microsoft.com/office/powerpoint/2010/main" val="1518980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Graphic 34">
            <a:extLst>
              <a:ext uri="{FF2B5EF4-FFF2-40B4-BE49-F238E27FC236}">
                <a16:creationId xmlns:a16="http://schemas.microsoft.com/office/drawing/2014/main" id="{E09FF84F-CE4C-2808-C350-D2D93E153F3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2866170" y="1643640"/>
            <a:ext cx="2177296" cy="3767729"/>
          </a:xfrm>
          <a:prstGeom prst="rect">
            <a:avLst/>
          </a:prstGeom>
        </p:spPr>
      </p:pic>
      <p:sp>
        <p:nvSpPr>
          <p:cNvPr id="7" name="Rectangle 6">
            <a:extLst>
              <a:ext uri="{FF2B5EF4-FFF2-40B4-BE49-F238E27FC236}">
                <a16:creationId xmlns:a16="http://schemas.microsoft.com/office/drawing/2014/main" id="{2D8491CC-8816-4018-9992-361DA1556FAD}"/>
              </a:ext>
            </a:extLst>
          </p:cNvPr>
          <p:cNvSpPr/>
          <p:nvPr/>
        </p:nvSpPr>
        <p:spPr>
          <a:xfrm>
            <a:off x="5160129" y="2768210"/>
            <a:ext cx="1871742" cy="1321580"/>
          </a:xfrm>
          <a:prstGeom prst="rect">
            <a:avLst/>
          </a:prstGeom>
        </p:spPr>
        <p:txBody>
          <a:bodyPr wrap="square">
            <a:spAutoFit/>
          </a:bodyPr>
          <a:lstStyle/>
          <a:p>
            <a:pPr algn="ctr" rtl="1">
              <a:lnSpc>
                <a:spcPct val="200000"/>
              </a:lnSpc>
            </a:pPr>
            <a:r>
              <a:rPr lang="ar-SA" sz="1400" b="1" dirty="0">
                <a:latin typeface="Alexandria" pitchFamily="2" charset="-78"/>
                <a:ea typeface="Times New Roman" panose="02020603050405020304" pitchFamily="18" charset="0"/>
                <a:cs typeface="Alexandria" pitchFamily="2" charset="-78"/>
              </a:rPr>
              <a:t>وصف للأنماط</a:t>
            </a:r>
            <a:endParaRPr lang="ar-EG" sz="1400" b="1" dirty="0">
              <a:latin typeface="Alexandria" pitchFamily="2" charset="-78"/>
              <a:ea typeface="Times New Roman" panose="02020603050405020304" pitchFamily="18" charset="0"/>
              <a:cs typeface="Alexandria" pitchFamily="2" charset="-78"/>
            </a:endParaRPr>
          </a:p>
          <a:p>
            <a:pPr algn="ctr" rtl="1">
              <a:lnSpc>
                <a:spcPct val="200000"/>
              </a:lnSpc>
            </a:pPr>
            <a:r>
              <a:rPr lang="ar-SA" sz="1400" b="1" dirty="0">
                <a:latin typeface="Alexandria" pitchFamily="2" charset="-78"/>
                <a:ea typeface="Times New Roman" panose="02020603050405020304" pitchFamily="18" charset="0"/>
                <a:cs typeface="Alexandria" pitchFamily="2" charset="-78"/>
              </a:rPr>
              <a:t> القيادية الثمانية </a:t>
            </a:r>
            <a:endParaRPr lang="ar-EG" sz="1400" b="1" dirty="0">
              <a:latin typeface="Alexandria" pitchFamily="2" charset="-78"/>
              <a:ea typeface="Times New Roman" panose="02020603050405020304" pitchFamily="18" charset="0"/>
              <a:cs typeface="Alexandria" pitchFamily="2" charset="-78"/>
            </a:endParaRPr>
          </a:p>
          <a:p>
            <a:pPr algn="ctr" rtl="1">
              <a:lnSpc>
                <a:spcPct val="200000"/>
              </a:lnSpc>
            </a:pPr>
            <a:r>
              <a:rPr lang="ar-SA" sz="1400" b="1" dirty="0">
                <a:latin typeface="Alexandria" pitchFamily="2" charset="-78"/>
                <a:ea typeface="Times New Roman" panose="02020603050405020304" pitchFamily="18" charset="0"/>
                <a:cs typeface="Alexandria" pitchFamily="2" charset="-78"/>
              </a:rPr>
              <a:t>كما اقترحها ريدن</a:t>
            </a:r>
            <a:r>
              <a:rPr lang="ar-JO" sz="1400" b="1" dirty="0">
                <a:latin typeface="Alexandria" pitchFamily="2" charset="-78"/>
                <a:ea typeface="Times New Roman" panose="02020603050405020304" pitchFamily="18" charset="0"/>
                <a:cs typeface="Alexandria" pitchFamily="2" charset="-78"/>
              </a:rPr>
              <a:t>:</a:t>
            </a:r>
            <a:endParaRPr lang="en-US" sz="1400" dirty="0">
              <a:latin typeface="Alexandria" pitchFamily="2" charset="-78"/>
              <a:cs typeface="Alexandria" pitchFamily="2" charset="-78"/>
            </a:endParaRPr>
          </a:p>
        </p:txBody>
      </p:sp>
      <p:sp>
        <p:nvSpPr>
          <p:cNvPr id="26" name="TextBox 25">
            <a:extLst>
              <a:ext uri="{FF2B5EF4-FFF2-40B4-BE49-F238E27FC236}">
                <a16:creationId xmlns:a16="http://schemas.microsoft.com/office/drawing/2014/main" id="{F670CE76-991D-4F5F-3D17-3E0234AFC3D5}"/>
              </a:ext>
            </a:extLst>
          </p:cNvPr>
          <p:cNvSpPr txBox="1"/>
          <p:nvPr/>
        </p:nvSpPr>
        <p:spPr>
          <a:xfrm>
            <a:off x="3532461" y="3109027"/>
            <a:ext cx="1311358" cy="830997"/>
          </a:xfrm>
          <a:prstGeom prst="rect">
            <a:avLst/>
          </a:prstGeom>
          <a:noFill/>
        </p:spPr>
        <p:txBody>
          <a:bodyPr wrap="square">
            <a:spAutoFit/>
          </a:bodyPr>
          <a:lstStyle/>
          <a:p>
            <a:pPr lvl="0" algn="ctr"/>
            <a:r>
              <a:rPr lang="ar-SA" sz="1600" dirty="0">
                <a:solidFill>
                  <a:schemeClr val="bg1"/>
                </a:solidFill>
                <a:latin typeface="Alexandria" pitchFamily="2" charset="-78"/>
                <a:cs typeface="Alexandria" pitchFamily="2" charset="-78"/>
              </a:rPr>
              <a:t>الأنماط القيادية الأكثر فاعلية</a:t>
            </a:r>
          </a:p>
        </p:txBody>
      </p:sp>
      <p:pic>
        <p:nvPicPr>
          <p:cNvPr id="36" name="Graphic 35">
            <a:extLst>
              <a:ext uri="{FF2B5EF4-FFF2-40B4-BE49-F238E27FC236}">
                <a16:creationId xmlns:a16="http://schemas.microsoft.com/office/drawing/2014/main" id="{6BCFF3BD-B677-2A1F-5BC8-6285593DF2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H="1">
            <a:off x="152242" y="1328437"/>
            <a:ext cx="2672512" cy="792480"/>
          </a:xfrm>
          <a:prstGeom prst="rect">
            <a:avLst/>
          </a:prstGeom>
        </p:spPr>
      </p:pic>
      <p:pic>
        <p:nvPicPr>
          <p:cNvPr id="37" name="Graphic 36">
            <a:extLst>
              <a:ext uri="{FF2B5EF4-FFF2-40B4-BE49-F238E27FC236}">
                <a16:creationId xmlns:a16="http://schemas.microsoft.com/office/drawing/2014/main" id="{F7227D69-B64A-B261-AD0A-CCCF681DC60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flipH="1">
            <a:off x="152242" y="2316547"/>
            <a:ext cx="2672512" cy="792480"/>
          </a:xfrm>
          <a:prstGeom prst="rect">
            <a:avLst/>
          </a:prstGeom>
        </p:spPr>
      </p:pic>
      <p:pic>
        <p:nvPicPr>
          <p:cNvPr id="38" name="Graphic 37">
            <a:extLst>
              <a:ext uri="{FF2B5EF4-FFF2-40B4-BE49-F238E27FC236}">
                <a16:creationId xmlns:a16="http://schemas.microsoft.com/office/drawing/2014/main" id="{84E1B855-B7BF-9A47-E1D8-5547C66FEFE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flipH="1">
            <a:off x="152243" y="3608885"/>
            <a:ext cx="2672511" cy="792480"/>
          </a:xfrm>
          <a:prstGeom prst="rect">
            <a:avLst/>
          </a:prstGeom>
        </p:spPr>
      </p:pic>
      <p:pic>
        <p:nvPicPr>
          <p:cNvPr id="39" name="Graphic 38">
            <a:extLst>
              <a:ext uri="{FF2B5EF4-FFF2-40B4-BE49-F238E27FC236}">
                <a16:creationId xmlns:a16="http://schemas.microsoft.com/office/drawing/2014/main" id="{4701DB54-4DBC-4AE9-5C90-EB26D9BD3C8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flipH="1">
            <a:off x="152243" y="4901223"/>
            <a:ext cx="2672511" cy="792480"/>
          </a:xfrm>
          <a:prstGeom prst="rect">
            <a:avLst/>
          </a:prstGeom>
        </p:spPr>
      </p:pic>
      <p:sp>
        <p:nvSpPr>
          <p:cNvPr id="40" name="TextBox 39">
            <a:extLst>
              <a:ext uri="{FF2B5EF4-FFF2-40B4-BE49-F238E27FC236}">
                <a16:creationId xmlns:a16="http://schemas.microsoft.com/office/drawing/2014/main" id="{8829A82F-5352-0C7E-02A1-CE6C58FE19E4}"/>
              </a:ext>
            </a:extLst>
          </p:cNvPr>
          <p:cNvSpPr txBox="1"/>
          <p:nvPr/>
        </p:nvSpPr>
        <p:spPr>
          <a:xfrm flipH="1">
            <a:off x="421757" y="1587234"/>
            <a:ext cx="1514164" cy="276999"/>
          </a:xfrm>
          <a:prstGeom prst="rect">
            <a:avLst/>
          </a:prstGeom>
          <a:noFill/>
        </p:spPr>
        <p:txBody>
          <a:bodyPr wrap="square">
            <a:spAutoFit/>
          </a:bodyPr>
          <a:lstStyle/>
          <a:p>
            <a:pPr lvl="0" algn="ctr"/>
            <a:r>
              <a:rPr lang="ar-SA" sz="1200" dirty="0">
                <a:solidFill>
                  <a:schemeClr val="bg1"/>
                </a:solidFill>
                <a:latin typeface="Alexandria" pitchFamily="2" charset="-78"/>
                <a:cs typeface="Alexandria" pitchFamily="2" charset="-78"/>
              </a:rPr>
              <a:t>التنفيذي</a:t>
            </a:r>
          </a:p>
        </p:txBody>
      </p:sp>
      <p:sp>
        <p:nvSpPr>
          <p:cNvPr id="41" name="TextBox 40">
            <a:extLst>
              <a:ext uri="{FF2B5EF4-FFF2-40B4-BE49-F238E27FC236}">
                <a16:creationId xmlns:a16="http://schemas.microsoft.com/office/drawing/2014/main" id="{0549DE7F-CC3B-5E68-C4A7-9C8B8941F507}"/>
              </a:ext>
            </a:extLst>
          </p:cNvPr>
          <p:cNvSpPr txBox="1"/>
          <p:nvPr/>
        </p:nvSpPr>
        <p:spPr>
          <a:xfrm flipH="1">
            <a:off x="421757" y="2595303"/>
            <a:ext cx="1514164" cy="276999"/>
          </a:xfrm>
          <a:prstGeom prst="rect">
            <a:avLst/>
          </a:prstGeom>
          <a:noFill/>
        </p:spPr>
        <p:txBody>
          <a:bodyPr wrap="square">
            <a:spAutoFit/>
          </a:bodyPr>
          <a:lstStyle/>
          <a:p>
            <a:pPr lvl="0" algn="ctr"/>
            <a:r>
              <a:rPr lang="ar-SA" sz="1200">
                <a:solidFill>
                  <a:schemeClr val="bg1"/>
                </a:solidFill>
                <a:latin typeface="Alexandria" pitchFamily="2" charset="-78"/>
                <a:cs typeface="Alexandria" pitchFamily="2" charset="-78"/>
              </a:rPr>
              <a:t>المطور/المنمي</a:t>
            </a:r>
            <a:endParaRPr lang="ar-SA" sz="1200" dirty="0">
              <a:solidFill>
                <a:schemeClr val="bg1"/>
              </a:solidFill>
              <a:latin typeface="Alexandria" pitchFamily="2" charset="-78"/>
              <a:cs typeface="Alexandria" pitchFamily="2" charset="-78"/>
            </a:endParaRPr>
          </a:p>
        </p:txBody>
      </p:sp>
      <p:sp>
        <p:nvSpPr>
          <p:cNvPr id="42" name="TextBox 41">
            <a:extLst>
              <a:ext uri="{FF2B5EF4-FFF2-40B4-BE49-F238E27FC236}">
                <a16:creationId xmlns:a16="http://schemas.microsoft.com/office/drawing/2014/main" id="{7FD76513-725A-3D62-0BAC-207778C016E2}"/>
              </a:ext>
            </a:extLst>
          </p:cNvPr>
          <p:cNvSpPr txBox="1"/>
          <p:nvPr/>
        </p:nvSpPr>
        <p:spPr>
          <a:xfrm flipH="1">
            <a:off x="288004" y="3866625"/>
            <a:ext cx="1781670" cy="276999"/>
          </a:xfrm>
          <a:prstGeom prst="rect">
            <a:avLst/>
          </a:prstGeom>
          <a:noFill/>
        </p:spPr>
        <p:txBody>
          <a:bodyPr wrap="square">
            <a:spAutoFit/>
          </a:bodyPr>
          <a:lstStyle/>
          <a:p>
            <a:pPr lvl="0" algn="ctr"/>
            <a:r>
              <a:rPr lang="ar-SA" sz="1200" dirty="0">
                <a:solidFill>
                  <a:schemeClr val="bg1"/>
                </a:solidFill>
                <a:latin typeface="Alexandria" pitchFamily="2" charset="-78"/>
                <a:cs typeface="Alexandria" pitchFamily="2" charset="-78"/>
              </a:rPr>
              <a:t>المستبد/ الخير</a:t>
            </a:r>
          </a:p>
        </p:txBody>
      </p:sp>
      <p:sp>
        <p:nvSpPr>
          <p:cNvPr id="43" name="TextBox 42">
            <a:extLst>
              <a:ext uri="{FF2B5EF4-FFF2-40B4-BE49-F238E27FC236}">
                <a16:creationId xmlns:a16="http://schemas.microsoft.com/office/drawing/2014/main" id="{68B81AD4-A8F6-CE32-0C69-2BF6869BAC76}"/>
              </a:ext>
            </a:extLst>
          </p:cNvPr>
          <p:cNvSpPr txBox="1"/>
          <p:nvPr/>
        </p:nvSpPr>
        <p:spPr>
          <a:xfrm flipH="1">
            <a:off x="461781" y="5142233"/>
            <a:ext cx="1434116" cy="276999"/>
          </a:xfrm>
          <a:prstGeom prst="rect">
            <a:avLst/>
          </a:prstGeom>
          <a:noFill/>
        </p:spPr>
        <p:txBody>
          <a:bodyPr wrap="square">
            <a:spAutoFit/>
          </a:bodyPr>
          <a:lstStyle/>
          <a:p>
            <a:pPr lvl="0" algn="ctr"/>
            <a:r>
              <a:rPr lang="ar-SA" sz="1200" dirty="0">
                <a:solidFill>
                  <a:srgbClr val="2D3956"/>
                </a:solidFill>
                <a:latin typeface="Alexandria" pitchFamily="2" charset="-78"/>
                <a:cs typeface="Alexandria" pitchFamily="2" charset="-78"/>
              </a:rPr>
              <a:t>البيروقراطي</a:t>
            </a:r>
          </a:p>
        </p:txBody>
      </p:sp>
    </p:spTree>
    <p:extLst>
      <p:ext uri="{BB962C8B-B14F-4D97-AF65-F5344CB8AC3E}">
        <p14:creationId xmlns:p14="http://schemas.microsoft.com/office/powerpoint/2010/main" val="31750451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D8491CC-8816-4018-9992-361DA1556FAD}"/>
              </a:ext>
            </a:extLst>
          </p:cNvPr>
          <p:cNvSpPr/>
          <p:nvPr/>
        </p:nvSpPr>
        <p:spPr>
          <a:xfrm>
            <a:off x="5160129" y="2768210"/>
            <a:ext cx="1871742" cy="1321580"/>
          </a:xfrm>
          <a:prstGeom prst="rect">
            <a:avLst/>
          </a:prstGeom>
        </p:spPr>
        <p:txBody>
          <a:bodyPr wrap="square">
            <a:spAutoFit/>
          </a:bodyPr>
          <a:lstStyle/>
          <a:p>
            <a:pPr algn="ctr" rtl="1">
              <a:lnSpc>
                <a:spcPct val="200000"/>
              </a:lnSpc>
            </a:pPr>
            <a:r>
              <a:rPr lang="ar-SA" sz="1400" b="1" dirty="0">
                <a:latin typeface="Alexandria" pitchFamily="2" charset="-78"/>
                <a:ea typeface="Times New Roman" panose="02020603050405020304" pitchFamily="18" charset="0"/>
                <a:cs typeface="Alexandria" pitchFamily="2" charset="-78"/>
              </a:rPr>
              <a:t>وصف للأنماط</a:t>
            </a:r>
            <a:endParaRPr lang="ar-EG" sz="1400" b="1" dirty="0">
              <a:latin typeface="Alexandria" pitchFamily="2" charset="-78"/>
              <a:ea typeface="Times New Roman" panose="02020603050405020304" pitchFamily="18" charset="0"/>
              <a:cs typeface="Alexandria" pitchFamily="2" charset="-78"/>
            </a:endParaRPr>
          </a:p>
          <a:p>
            <a:pPr algn="ctr" rtl="1">
              <a:lnSpc>
                <a:spcPct val="200000"/>
              </a:lnSpc>
            </a:pPr>
            <a:r>
              <a:rPr lang="ar-SA" sz="1400" b="1" dirty="0">
                <a:latin typeface="Alexandria" pitchFamily="2" charset="-78"/>
                <a:ea typeface="Times New Roman" panose="02020603050405020304" pitchFamily="18" charset="0"/>
                <a:cs typeface="Alexandria" pitchFamily="2" charset="-78"/>
              </a:rPr>
              <a:t> القيادية الثمانية </a:t>
            </a:r>
            <a:endParaRPr lang="ar-EG" sz="1400" b="1" dirty="0">
              <a:latin typeface="Alexandria" pitchFamily="2" charset="-78"/>
              <a:ea typeface="Times New Roman" panose="02020603050405020304" pitchFamily="18" charset="0"/>
              <a:cs typeface="Alexandria" pitchFamily="2" charset="-78"/>
            </a:endParaRPr>
          </a:p>
          <a:p>
            <a:pPr algn="ctr" rtl="1">
              <a:lnSpc>
                <a:spcPct val="200000"/>
              </a:lnSpc>
            </a:pPr>
            <a:r>
              <a:rPr lang="ar-SA" sz="1400" b="1" dirty="0">
                <a:latin typeface="Alexandria" pitchFamily="2" charset="-78"/>
                <a:ea typeface="Times New Roman" panose="02020603050405020304" pitchFamily="18" charset="0"/>
                <a:cs typeface="Alexandria" pitchFamily="2" charset="-78"/>
              </a:rPr>
              <a:t>كما اقترحها ريدن</a:t>
            </a:r>
            <a:r>
              <a:rPr lang="ar-JO" sz="1400" b="1" dirty="0">
                <a:latin typeface="Alexandria" pitchFamily="2" charset="-78"/>
                <a:ea typeface="Times New Roman" panose="02020603050405020304" pitchFamily="18" charset="0"/>
                <a:cs typeface="Alexandria" pitchFamily="2" charset="-78"/>
              </a:rPr>
              <a:t>:</a:t>
            </a:r>
            <a:endParaRPr lang="en-US" sz="1400" dirty="0">
              <a:latin typeface="Alexandria" pitchFamily="2" charset="-78"/>
              <a:cs typeface="Alexandria" pitchFamily="2" charset="-78"/>
            </a:endParaRPr>
          </a:p>
        </p:txBody>
      </p:sp>
      <p:pic>
        <p:nvPicPr>
          <p:cNvPr id="5" name="Graphic 4">
            <a:extLst>
              <a:ext uri="{FF2B5EF4-FFF2-40B4-BE49-F238E27FC236}">
                <a16:creationId xmlns:a16="http://schemas.microsoft.com/office/drawing/2014/main" id="{DBB05DEE-7836-C8A4-73A0-07EAE73F989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073570" y="1643640"/>
            <a:ext cx="2177296" cy="3767729"/>
          </a:xfrm>
          <a:prstGeom prst="rect">
            <a:avLst/>
          </a:prstGeom>
        </p:spPr>
      </p:pic>
      <p:pic>
        <p:nvPicPr>
          <p:cNvPr id="11" name="Graphic 10">
            <a:extLst>
              <a:ext uri="{FF2B5EF4-FFF2-40B4-BE49-F238E27FC236}">
                <a16:creationId xmlns:a16="http://schemas.microsoft.com/office/drawing/2014/main" id="{B7C3D18D-704B-04B5-3C12-FED5A91390E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365237" y="1466937"/>
            <a:ext cx="2672512" cy="792480"/>
          </a:xfrm>
          <a:prstGeom prst="rect">
            <a:avLst/>
          </a:prstGeom>
        </p:spPr>
      </p:pic>
      <p:pic>
        <p:nvPicPr>
          <p:cNvPr id="13" name="Graphic 12">
            <a:extLst>
              <a:ext uri="{FF2B5EF4-FFF2-40B4-BE49-F238E27FC236}">
                <a16:creationId xmlns:a16="http://schemas.microsoft.com/office/drawing/2014/main" id="{A8F8CF3D-9E51-5312-52E4-C9CA1944D54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65237" y="2455047"/>
            <a:ext cx="2672512" cy="792480"/>
          </a:xfrm>
          <a:prstGeom prst="rect">
            <a:avLst/>
          </a:prstGeom>
        </p:spPr>
      </p:pic>
      <p:pic>
        <p:nvPicPr>
          <p:cNvPr id="15" name="Graphic 14">
            <a:extLst>
              <a:ext uri="{FF2B5EF4-FFF2-40B4-BE49-F238E27FC236}">
                <a16:creationId xmlns:a16="http://schemas.microsoft.com/office/drawing/2014/main" id="{37E0A7AA-D45A-3C38-C655-EF5BC84B0B5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365238" y="3703320"/>
            <a:ext cx="2672511" cy="792480"/>
          </a:xfrm>
          <a:prstGeom prst="rect">
            <a:avLst/>
          </a:prstGeom>
        </p:spPr>
      </p:pic>
      <p:pic>
        <p:nvPicPr>
          <p:cNvPr id="17" name="Graphic 16">
            <a:extLst>
              <a:ext uri="{FF2B5EF4-FFF2-40B4-BE49-F238E27FC236}">
                <a16:creationId xmlns:a16="http://schemas.microsoft.com/office/drawing/2014/main" id="{016F386F-8338-CA0D-5F88-471E464D6E4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365238" y="4887062"/>
            <a:ext cx="2672511" cy="792480"/>
          </a:xfrm>
          <a:prstGeom prst="rect">
            <a:avLst/>
          </a:prstGeom>
        </p:spPr>
      </p:pic>
      <p:sp>
        <p:nvSpPr>
          <p:cNvPr id="25" name="TextBox 24">
            <a:extLst>
              <a:ext uri="{FF2B5EF4-FFF2-40B4-BE49-F238E27FC236}">
                <a16:creationId xmlns:a16="http://schemas.microsoft.com/office/drawing/2014/main" id="{CF840F41-A845-C879-7ACB-1FC5EEBEF9E8}"/>
              </a:ext>
            </a:extLst>
          </p:cNvPr>
          <p:cNvSpPr txBox="1"/>
          <p:nvPr/>
        </p:nvSpPr>
        <p:spPr>
          <a:xfrm>
            <a:off x="7180516" y="3112005"/>
            <a:ext cx="1331482" cy="830997"/>
          </a:xfrm>
          <a:prstGeom prst="rect">
            <a:avLst/>
          </a:prstGeom>
          <a:noFill/>
        </p:spPr>
        <p:txBody>
          <a:bodyPr wrap="square">
            <a:spAutoFit/>
          </a:bodyPr>
          <a:lstStyle/>
          <a:p>
            <a:pPr lvl="0" algn="ctr"/>
            <a:r>
              <a:rPr lang="ar-SA" sz="1600" dirty="0">
                <a:solidFill>
                  <a:schemeClr val="bg1"/>
                </a:solidFill>
                <a:latin typeface="Alexandria" pitchFamily="2" charset="-78"/>
                <a:cs typeface="Alexandria" pitchFamily="2" charset="-78"/>
              </a:rPr>
              <a:t>الأنماط القيادية الأ</a:t>
            </a:r>
            <a:r>
              <a:rPr lang="ar-JO" sz="1600" dirty="0">
                <a:solidFill>
                  <a:schemeClr val="bg1"/>
                </a:solidFill>
                <a:latin typeface="Alexandria" pitchFamily="2" charset="-78"/>
                <a:cs typeface="Alexandria" pitchFamily="2" charset="-78"/>
              </a:rPr>
              <a:t>قل</a:t>
            </a:r>
            <a:r>
              <a:rPr lang="ar-SA" sz="1600" dirty="0">
                <a:solidFill>
                  <a:schemeClr val="bg1"/>
                </a:solidFill>
                <a:latin typeface="Alexandria" pitchFamily="2" charset="-78"/>
                <a:cs typeface="Alexandria" pitchFamily="2" charset="-78"/>
              </a:rPr>
              <a:t> فاعلية</a:t>
            </a:r>
            <a:endParaRPr lang="en-US" sz="1600" dirty="0">
              <a:solidFill>
                <a:schemeClr val="bg1"/>
              </a:solidFill>
              <a:latin typeface="Alexandria" pitchFamily="2" charset="-78"/>
              <a:cs typeface="Alexandria" pitchFamily="2" charset="-78"/>
            </a:endParaRPr>
          </a:p>
        </p:txBody>
      </p:sp>
      <p:sp>
        <p:nvSpPr>
          <p:cNvPr id="27" name="TextBox 26">
            <a:extLst>
              <a:ext uri="{FF2B5EF4-FFF2-40B4-BE49-F238E27FC236}">
                <a16:creationId xmlns:a16="http://schemas.microsoft.com/office/drawing/2014/main" id="{BF5CA177-02A2-A178-D0DE-3D0C33A01DD9}"/>
              </a:ext>
            </a:extLst>
          </p:cNvPr>
          <p:cNvSpPr txBox="1"/>
          <p:nvPr/>
        </p:nvSpPr>
        <p:spPr>
          <a:xfrm>
            <a:off x="10297967" y="1722255"/>
            <a:ext cx="1514164" cy="276999"/>
          </a:xfrm>
          <a:prstGeom prst="rect">
            <a:avLst/>
          </a:prstGeom>
          <a:noFill/>
        </p:spPr>
        <p:txBody>
          <a:bodyPr wrap="square">
            <a:spAutoFit/>
          </a:bodyPr>
          <a:lstStyle/>
          <a:p>
            <a:pPr lvl="0"/>
            <a:r>
              <a:rPr lang="ar-SA" sz="1200" dirty="0">
                <a:solidFill>
                  <a:schemeClr val="bg1"/>
                </a:solidFill>
                <a:latin typeface="Alexandria" pitchFamily="2" charset="-78"/>
                <a:cs typeface="Alexandria" pitchFamily="2" charset="-78"/>
              </a:rPr>
              <a:t>التوفيقي/ الموفق</a:t>
            </a:r>
            <a:endParaRPr lang="en-US" sz="1200" dirty="0">
              <a:solidFill>
                <a:schemeClr val="bg1"/>
              </a:solidFill>
              <a:latin typeface="Alexandria" pitchFamily="2" charset="-78"/>
              <a:cs typeface="Alexandria" pitchFamily="2" charset="-78"/>
            </a:endParaRPr>
          </a:p>
        </p:txBody>
      </p:sp>
      <p:sp>
        <p:nvSpPr>
          <p:cNvPr id="31" name="TextBox 30">
            <a:extLst>
              <a:ext uri="{FF2B5EF4-FFF2-40B4-BE49-F238E27FC236}">
                <a16:creationId xmlns:a16="http://schemas.microsoft.com/office/drawing/2014/main" id="{CC182340-57D4-8073-B247-07F534F6CDAC}"/>
              </a:ext>
            </a:extLst>
          </p:cNvPr>
          <p:cNvSpPr txBox="1"/>
          <p:nvPr/>
        </p:nvSpPr>
        <p:spPr>
          <a:xfrm>
            <a:off x="10256079" y="2715210"/>
            <a:ext cx="1514164" cy="276999"/>
          </a:xfrm>
          <a:prstGeom prst="rect">
            <a:avLst/>
          </a:prstGeom>
          <a:noFill/>
        </p:spPr>
        <p:txBody>
          <a:bodyPr wrap="square">
            <a:spAutoFit/>
          </a:bodyPr>
          <a:lstStyle/>
          <a:p>
            <a:pPr lvl="0"/>
            <a:r>
              <a:rPr lang="ar-SA" sz="1200" dirty="0">
                <a:solidFill>
                  <a:schemeClr val="bg1"/>
                </a:solidFill>
                <a:latin typeface="Alexandria" pitchFamily="2" charset="-78"/>
                <a:cs typeface="Alexandria" pitchFamily="2" charset="-78"/>
              </a:rPr>
              <a:t>التبشيري/ المجامل</a:t>
            </a:r>
          </a:p>
        </p:txBody>
      </p:sp>
      <p:sp>
        <p:nvSpPr>
          <p:cNvPr id="33" name="TextBox 32">
            <a:extLst>
              <a:ext uri="{FF2B5EF4-FFF2-40B4-BE49-F238E27FC236}">
                <a16:creationId xmlns:a16="http://schemas.microsoft.com/office/drawing/2014/main" id="{DB77385D-3336-12F1-19CA-F3247254F22F}"/>
              </a:ext>
            </a:extLst>
          </p:cNvPr>
          <p:cNvSpPr txBox="1"/>
          <p:nvPr/>
        </p:nvSpPr>
        <p:spPr>
          <a:xfrm>
            <a:off x="10122326" y="3959152"/>
            <a:ext cx="1781670" cy="276999"/>
          </a:xfrm>
          <a:prstGeom prst="rect">
            <a:avLst/>
          </a:prstGeom>
          <a:noFill/>
        </p:spPr>
        <p:txBody>
          <a:bodyPr wrap="square">
            <a:spAutoFit/>
          </a:bodyPr>
          <a:lstStyle/>
          <a:p>
            <a:pPr lvl="0"/>
            <a:r>
              <a:rPr lang="ar-SA" sz="1200" dirty="0">
                <a:solidFill>
                  <a:schemeClr val="bg1"/>
                </a:solidFill>
                <a:latin typeface="Alexandria" pitchFamily="2" charset="-78"/>
                <a:cs typeface="Alexandria" pitchFamily="2" charset="-78"/>
              </a:rPr>
              <a:t>الاستبدادي/ الأتوقراطي</a:t>
            </a:r>
          </a:p>
        </p:txBody>
      </p:sp>
      <p:sp>
        <p:nvSpPr>
          <p:cNvPr id="34" name="TextBox 33">
            <a:extLst>
              <a:ext uri="{FF2B5EF4-FFF2-40B4-BE49-F238E27FC236}">
                <a16:creationId xmlns:a16="http://schemas.microsoft.com/office/drawing/2014/main" id="{86A5293E-05AD-44C7-6FD6-5D00C2056EB8}"/>
              </a:ext>
            </a:extLst>
          </p:cNvPr>
          <p:cNvSpPr txBox="1"/>
          <p:nvPr/>
        </p:nvSpPr>
        <p:spPr>
          <a:xfrm>
            <a:off x="10122326" y="5142233"/>
            <a:ext cx="1434116" cy="276999"/>
          </a:xfrm>
          <a:prstGeom prst="rect">
            <a:avLst/>
          </a:prstGeom>
          <a:noFill/>
        </p:spPr>
        <p:txBody>
          <a:bodyPr wrap="square">
            <a:spAutoFit/>
          </a:bodyPr>
          <a:lstStyle/>
          <a:p>
            <a:pPr lvl="0" algn="r"/>
            <a:r>
              <a:rPr lang="ar-SA" sz="1200" dirty="0">
                <a:solidFill>
                  <a:srgbClr val="2D3956"/>
                </a:solidFill>
                <a:latin typeface="Alexandria" pitchFamily="2" charset="-78"/>
                <a:cs typeface="Alexandria" pitchFamily="2" charset="-78"/>
              </a:rPr>
              <a:t>الانهزامي/ الهارب</a:t>
            </a:r>
          </a:p>
        </p:txBody>
      </p:sp>
    </p:spTree>
    <p:extLst>
      <p:ext uri="{BB962C8B-B14F-4D97-AF65-F5344CB8AC3E}">
        <p14:creationId xmlns:p14="http://schemas.microsoft.com/office/powerpoint/2010/main" val="249424831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Graphic 34">
            <a:extLst>
              <a:ext uri="{FF2B5EF4-FFF2-40B4-BE49-F238E27FC236}">
                <a16:creationId xmlns:a16="http://schemas.microsoft.com/office/drawing/2014/main" id="{E09FF84F-CE4C-2808-C350-D2D93E153F3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2866170" y="1643640"/>
            <a:ext cx="2177296" cy="3767729"/>
          </a:xfrm>
          <a:prstGeom prst="rect">
            <a:avLst/>
          </a:prstGeom>
        </p:spPr>
      </p:pic>
      <p:sp>
        <p:nvSpPr>
          <p:cNvPr id="7" name="Rectangle 6">
            <a:extLst>
              <a:ext uri="{FF2B5EF4-FFF2-40B4-BE49-F238E27FC236}">
                <a16:creationId xmlns:a16="http://schemas.microsoft.com/office/drawing/2014/main" id="{2D8491CC-8816-4018-9992-361DA1556FAD}"/>
              </a:ext>
            </a:extLst>
          </p:cNvPr>
          <p:cNvSpPr/>
          <p:nvPr/>
        </p:nvSpPr>
        <p:spPr>
          <a:xfrm>
            <a:off x="5160129" y="2768210"/>
            <a:ext cx="1871742" cy="1321580"/>
          </a:xfrm>
          <a:prstGeom prst="rect">
            <a:avLst/>
          </a:prstGeom>
        </p:spPr>
        <p:txBody>
          <a:bodyPr wrap="square">
            <a:spAutoFit/>
          </a:bodyPr>
          <a:lstStyle/>
          <a:p>
            <a:pPr algn="ctr" rtl="1">
              <a:lnSpc>
                <a:spcPct val="200000"/>
              </a:lnSpc>
            </a:pPr>
            <a:r>
              <a:rPr lang="ar-SA" sz="1400" b="1" dirty="0">
                <a:latin typeface="Alexandria" pitchFamily="2" charset="-78"/>
                <a:ea typeface="Times New Roman" panose="02020603050405020304" pitchFamily="18" charset="0"/>
                <a:cs typeface="Alexandria" pitchFamily="2" charset="-78"/>
              </a:rPr>
              <a:t>وصف للأنماط</a:t>
            </a:r>
            <a:endParaRPr lang="ar-EG" sz="1400" b="1" dirty="0">
              <a:latin typeface="Alexandria" pitchFamily="2" charset="-78"/>
              <a:ea typeface="Times New Roman" panose="02020603050405020304" pitchFamily="18" charset="0"/>
              <a:cs typeface="Alexandria" pitchFamily="2" charset="-78"/>
            </a:endParaRPr>
          </a:p>
          <a:p>
            <a:pPr algn="ctr" rtl="1">
              <a:lnSpc>
                <a:spcPct val="200000"/>
              </a:lnSpc>
            </a:pPr>
            <a:r>
              <a:rPr lang="ar-SA" sz="1400" b="1" dirty="0">
                <a:latin typeface="Alexandria" pitchFamily="2" charset="-78"/>
                <a:ea typeface="Times New Roman" panose="02020603050405020304" pitchFamily="18" charset="0"/>
                <a:cs typeface="Alexandria" pitchFamily="2" charset="-78"/>
              </a:rPr>
              <a:t> القيادية الثمانية </a:t>
            </a:r>
            <a:endParaRPr lang="ar-EG" sz="1400" b="1" dirty="0">
              <a:latin typeface="Alexandria" pitchFamily="2" charset="-78"/>
              <a:ea typeface="Times New Roman" panose="02020603050405020304" pitchFamily="18" charset="0"/>
              <a:cs typeface="Alexandria" pitchFamily="2" charset="-78"/>
            </a:endParaRPr>
          </a:p>
          <a:p>
            <a:pPr algn="ctr" rtl="1">
              <a:lnSpc>
                <a:spcPct val="200000"/>
              </a:lnSpc>
            </a:pPr>
            <a:r>
              <a:rPr lang="ar-SA" sz="1400" b="1" dirty="0">
                <a:latin typeface="Alexandria" pitchFamily="2" charset="-78"/>
                <a:ea typeface="Times New Roman" panose="02020603050405020304" pitchFamily="18" charset="0"/>
                <a:cs typeface="Alexandria" pitchFamily="2" charset="-78"/>
              </a:rPr>
              <a:t>كما اقترحها ريدن</a:t>
            </a:r>
            <a:r>
              <a:rPr lang="ar-JO" sz="1400" b="1" dirty="0">
                <a:latin typeface="Alexandria" pitchFamily="2" charset="-78"/>
                <a:ea typeface="Times New Roman" panose="02020603050405020304" pitchFamily="18" charset="0"/>
                <a:cs typeface="Alexandria" pitchFamily="2" charset="-78"/>
              </a:rPr>
              <a:t>:</a:t>
            </a:r>
            <a:endParaRPr lang="en-US" sz="1400" dirty="0">
              <a:latin typeface="Alexandria" pitchFamily="2" charset="-78"/>
              <a:cs typeface="Alexandria" pitchFamily="2" charset="-78"/>
            </a:endParaRPr>
          </a:p>
        </p:txBody>
      </p:sp>
      <p:pic>
        <p:nvPicPr>
          <p:cNvPr id="5" name="Graphic 4">
            <a:extLst>
              <a:ext uri="{FF2B5EF4-FFF2-40B4-BE49-F238E27FC236}">
                <a16:creationId xmlns:a16="http://schemas.microsoft.com/office/drawing/2014/main" id="{DBB05DEE-7836-C8A4-73A0-07EAE73F989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073570" y="1643640"/>
            <a:ext cx="2177296" cy="3767729"/>
          </a:xfrm>
          <a:prstGeom prst="rect">
            <a:avLst/>
          </a:prstGeom>
        </p:spPr>
      </p:pic>
      <p:pic>
        <p:nvPicPr>
          <p:cNvPr id="11" name="Graphic 10">
            <a:extLst>
              <a:ext uri="{FF2B5EF4-FFF2-40B4-BE49-F238E27FC236}">
                <a16:creationId xmlns:a16="http://schemas.microsoft.com/office/drawing/2014/main" id="{B7C3D18D-704B-04B5-3C12-FED5A91390E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365237" y="1466937"/>
            <a:ext cx="2672512" cy="792480"/>
          </a:xfrm>
          <a:prstGeom prst="rect">
            <a:avLst/>
          </a:prstGeom>
        </p:spPr>
      </p:pic>
      <p:pic>
        <p:nvPicPr>
          <p:cNvPr id="13" name="Graphic 12">
            <a:extLst>
              <a:ext uri="{FF2B5EF4-FFF2-40B4-BE49-F238E27FC236}">
                <a16:creationId xmlns:a16="http://schemas.microsoft.com/office/drawing/2014/main" id="{A8F8CF3D-9E51-5312-52E4-C9CA1944D54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65237" y="2455047"/>
            <a:ext cx="2672512" cy="792480"/>
          </a:xfrm>
          <a:prstGeom prst="rect">
            <a:avLst/>
          </a:prstGeom>
        </p:spPr>
      </p:pic>
      <p:pic>
        <p:nvPicPr>
          <p:cNvPr id="15" name="Graphic 14">
            <a:extLst>
              <a:ext uri="{FF2B5EF4-FFF2-40B4-BE49-F238E27FC236}">
                <a16:creationId xmlns:a16="http://schemas.microsoft.com/office/drawing/2014/main" id="{37E0A7AA-D45A-3C38-C655-EF5BC84B0B5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365238" y="3703320"/>
            <a:ext cx="2672511" cy="792480"/>
          </a:xfrm>
          <a:prstGeom prst="rect">
            <a:avLst/>
          </a:prstGeom>
        </p:spPr>
      </p:pic>
      <p:pic>
        <p:nvPicPr>
          <p:cNvPr id="17" name="Graphic 16">
            <a:extLst>
              <a:ext uri="{FF2B5EF4-FFF2-40B4-BE49-F238E27FC236}">
                <a16:creationId xmlns:a16="http://schemas.microsoft.com/office/drawing/2014/main" id="{016F386F-8338-CA0D-5F88-471E464D6E4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365238" y="4887062"/>
            <a:ext cx="2672511" cy="792480"/>
          </a:xfrm>
          <a:prstGeom prst="rect">
            <a:avLst/>
          </a:prstGeom>
        </p:spPr>
      </p:pic>
      <p:sp>
        <p:nvSpPr>
          <p:cNvPr id="25" name="TextBox 24">
            <a:extLst>
              <a:ext uri="{FF2B5EF4-FFF2-40B4-BE49-F238E27FC236}">
                <a16:creationId xmlns:a16="http://schemas.microsoft.com/office/drawing/2014/main" id="{CF840F41-A845-C879-7ACB-1FC5EEBEF9E8}"/>
              </a:ext>
            </a:extLst>
          </p:cNvPr>
          <p:cNvSpPr txBox="1"/>
          <p:nvPr/>
        </p:nvSpPr>
        <p:spPr>
          <a:xfrm>
            <a:off x="7180516" y="3112005"/>
            <a:ext cx="1331482" cy="830997"/>
          </a:xfrm>
          <a:prstGeom prst="rect">
            <a:avLst/>
          </a:prstGeom>
          <a:noFill/>
        </p:spPr>
        <p:txBody>
          <a:bodyPr wrap="square">
            <a:spAutoFit/>
          </a:bodyPr>
          <a:lstStyle/>
          <a:p>
            <a:pPr lvl="0" algn="ctr"/>
            <a:r>
              <a:rPr lang="ar-SA" sz="1600" dirty="0">
                <a:solidFill>
                  <a:schemeClr val="bg1"/>
                </a:solidFill>
                <a:latin typeface="Alexandria" pitchFamily="2" charset="-78"/>
                <a:cs typeface="Alexandria" pitchFamily="2" charset="-78"/>
              </a:rPr>
              <a:t>الأنماط القيادية الأ</a:t>
            </a:r>
            <a:r>
              <a:rPr lang="ar-JO" sz="1600" dirty="0">
                <a:solidFill>
                  <a:schemeClr val="bg1"/>
                </a:solidFill>
                <a:latin typeface="Alexandria" pitchFamily="2" charset="-78"/>
                <a:cs typeface="Alexandria" pitchFamily="2" charset="-78"/>
              </a:rPr>
              <a:t>قل</a:t>
            </a:r>
            <a:r>
              <a:rPr lang="ar-SA" sz="1600" dirty="0">
                <a:solidFill>
                  <a:schemeClr val="bg1"/>
                </a:solidFill>
                <a:latin typeface="Alexandria" pitchFamily="2" charset="-78"/>
                <a:cs typeface="Alexandria" pitchFamily="2" charset="-78"/>
              </a:rPr>
              <a:t> فاعلية</a:t>
            </a:r>
            <a:endParaRPr lang="en-US" sz="1600" dirty="0">
              <a:solidFill>
                <a:schemeClr val="bg1"/>
              </a:solidFill>
              <a:latin typeface="Alexandria" pitchFamily="2" charset="-78"/>
              <a:cs typeface="Alexandria" pitchFamily="2" charset="-78"/>
            </a:endParaRPr>
          </a:p>
        </p:txBody>
      </p:sp>
      <p:sp>
        <p:nvSpPr>
          <p:cNvPr id="26" name="TextBox 25">
            <a:extLst>
              <a:ext uri="{FF2B5EF4-FFF2-40B4-BE49-F238E27FC236}">
                <a16:creationId xmlns:a16="http://schemas.microsoft.com/office/drawing/2014/main" id="{F670CE76-991D-4F5F-3D17-3E0234AFC3D5}"/>
              </a:ext>
            </a:extLst>
          </p:cNvPr>
          <p:cNvSpPr txBox="1"/>
          <p:nvPr/>
        </p:nvSpPr>
        <p:spPr>
          <a:xfrm>
            <a:off x="3532461" y="3109027"/>
            <a:ext cx="1311358" cy="830997"/>
          </a:xfrm>
          <a:prstGeom prst="rect">
            <a:avLst/>
          </a:prstGeom>
          <a:noFill/>
        </p:spPr>
        <p:txBody>
          <a:bodyPr wrap="square">
            <a:spAutoFit/>
          </a:bodyPr>
          <a:lstStyle/>
          <a:p>
            <a:pPr lvl="0" algn="ctr"/>
            <a:r>
              <a:rPr lang="ar-SA" sz="1600" dirty="0">
                <a:solidFill>
                  <a:schemeClr val="bg1"/>
                </a:solidFill>
                <a:latin typeface="Alexandria" pitchFamily="2" charset="-78"/>
                <a:cs typeface="Alexandria" pitchFamily="2" charset="-78"/>
              </a:rPr>
              <a:t>الأنماط القيادية الأكثر فاعلية</a:t>
            </a:r>
          </a:p>
        </p:txBody>
      </p:sp>
      <p:sp>
        <p:nvSpPr>
          <p:cNvPr id="27" name="TextBox 26">
            <a:extLst>
              <a:ext uri="{FF2B5EF4-FFF2-40B4-BE49-F238E27FC236}">
                <a16:creationId xmlns:a16="http://schemas.microsoft.com/office/drawing/2014/main" id="{BF5CA177-02A2-A178-D0DE-3D0C33A01DD9}"/>
              </a:ext>
            </a:extLst>
          </p:cNvPr>
          <p:cNvSpPr txBox="1"/>
          <p:nvPr/>
        </p:nvSpPr>
        <p:spPr>
          <a:xfrm>
            <a:off x="10297967" y="1722255"/>
            <a:ext cx="1514164" cy="276999"/>
          </a:xfrm>
          <a:prstGeom prst="rect">
            <a:avLst/>
          </a:prstGeom>
          <a:noFill/>
        </p:spPr>
        <p:txBody>
          <a:bodyPr wrap="square">
            <a:spAutoFit/>
          </a:bodyPr>
          <a:lstStyle/>
          <a:p>
            <a:pPr lvl="0"/>
            <a:r>
              <a:rPr lang="ar-SA" sz="1200" dirty="0">
                <a:solidFill>
                  <a:schemeClr val="bg1"/>
                </a:solidFill>
                <a:latin typeface="Alexandria" pitchFamily="2" charset="-78"/>
                <a:cs typeface="Alexandria" pitchFamily="2" charset="-78"/>
              </a:rPr>
              <a:t>التوفيقي/ الموفق</a:t>
            </a:r>
            <a:endParaRPr lang="en-US" sz="1200" dirty="0">
              <a:solidFill>
                <a:schemeClr val="bg1"/>
              </a:solidFill>
              <a:latin typeface="Alexandria" pitchFamily="2" charset="-78"/>
              <a:cs typeface="Alexandria" pitchFamily="2" charset="-78"/>
            </a:endParaRPr>
          </a:p>
        </p:txBody>
      </p:sp>
      <p:sp>
        <p:nvSpPr>
          <p:cNvPr id="31" name="TextBox 30">
            <a:extLst>
              <a:ext uri="{FF2B5EF4-FFF2-40B4-BE49-F238E27FC236}">
                <a16:creationId xmlns:a16="http://schemas.microsoft.com/office/drawing/2014/main" id="{CC182340-57D4-8073-B247-07F534F6CDAC}"/>
              </a:ext>
            </a:extLst>
          </p:cNvPr>
          <p:cNvSpPr txBox="1"/>
          <p:nvPr/>
        </p:nvSpPr>
        <p:spPr>
          <a:xfrm>
            <a:off x="10256079" y="2715210"/>
            <a:ext cx="1514164" cy="276999"/>
          </a:xfrm>
          <a:prstGeom prst="rect">
            <a:avLst/>
          </a:prstGeom>
          <a:noFill/>
        </p:spPr>
        <p:txBody>
          <a:bodyPr wrap="square">
            <a:spAutoFit/>
          </a:bodyPr>
          <a:lstStyle/>
          <a:p>
            <a:pPr lvl="0"/>
            <a:r>
              <a:rPr lang="ar-SA" sz="1200" dirty="0">
                <a:solidFill>
                  <a:schemeClr val="bg1"/>
                </a:solidFill>
                <a:latin typeface="Alexandria" pitchFamily="2" charset="-78"/>
                <a:cs typeface="Alexandria" pitchFamily="2" charset="-78"/>
              </a:rPr>
              <a:t>التبشيري/ المجامل</a:t>
            </a:r>
          </a:p>
        </p:txBody>
      </p:sp>
      <p:sp>
        <p:nvSpPr>
          <p:cNvPr id="33" name="TextBox 32">
            <a:extLst>
              <a:ext uri="{FF2B5EF4-FFF2-40B4-BE49-F238E27FC236}">
                <a16:creationId xmlns:a16="http://schemas.microsoft.com/office/drawing/2014/main" id="{DB77385D-3336-12F1-19CA-F3247254F22F}"/>
              </a:ext>
            </a:extLst>
          </p:cNvPr>
          <p:cNvSpPr txBox="1"/>
          <p:nvPr/>
        </p:nvSpPr>
        <p:spPr>
          <a:xfrm>
            <a:off x="10122326" y="3959152"/>
            <a:ext cx="1781670" cy="276999"/>
          </a:xfrm>
          <a:prstGeom prst="rect">
            <a:avLst/>
          </a:prstGeom>
          <a:noFill/>
        </p:spPr>
        <p:txBody>
          <a:bodyPr wrap="square">
            <a:spAutoFit/>
          </a:bodyPr>
          <a:lstStyle/>
          <a:p>
            <a:pPr lvl="0"/>
            <a:r>
              <a:rPr lang="ar-SA" sz="1200" dirty="0">
                <a:solidFill>
                  <a:schemeClr val="bg1"/>
                </a:solidFill>
                <a:latin typeface="Alexandria" pitchFamily="2" charset="-78"/>
                <a:cs typeface="Alexandria" pitchFamily="2" charset="-78"/>
              </a:rPr>
              <a:t>الاستبدادي/ الأتوقراطي</a:t>
            </a:r>
          </a:p>
        </p:txBody>
      </p:sp>
      <p:sp>
        <p:nvSpPr>
          <p:cNvPr id="34" name="TextBox 33">
            <a:extLst>
              <a:ext uri="{FF2B5EF4-FFF2-40B4-BE49-F238E27FC236}">
                <a16:creationId xmlns:a16="http://schemas.microsoft.com/office/drawing/2014/main" id="{86A5293E-05AD-44C7-6FD6-5D00C2056EB8}"/>
              </a:ext>
            </a:extLst>
          </p:cNvPr>
          <p:cNvSpPr txBox="1"/>
          <p:nvPr/>
        </p:nvSpPr>
        <p:spPr>
          <a:xfrm>
            <a:off x="10122326" y="5142233"/>
            <a:ext cx="1434116" cy="276999"/>
          </a:xfrm>
          <a:prstGeom prst="rect">
            <a:avLst/>
          </a:prstGeom>
          <a:noFill/>
        </p:spPr>
        <p:txBody>
          <a:bodyPr wrap="square">
            <a:spAutoFit/>
          </a:bodyPr>
          <a:lstStyle/>
          <a:p>
            <a:pPr lvl="0" algn="r"/>
            <a:r>
              <a:rPr lang="ar-SA" sz="1200" dirty="0">
                <a:solidFill>
                  <a:srgbClr val="2D3956"/>
                </a:solidFill>
                <a:latin typeface="Alexandria" pitchFamily="2" charset="-78"/>
                <a:cs typeface="Alexandria" pitchFamily="2" charset="-78"/>
              </a:rPr>
              <a:t>الانهزامي/ الهارب</a:t>
            </a:r>
          </a:p>
        </p:txBody>
      </p:sp>
      <p:pic>
        <p:nvPicPr>
          <p:cNvPr id="36" name="Graphic 35">
            <a:extLst>
              <a:ext uri="{FF2B5EF4-FFF2-40B4-BE49-F238E27FC236}">
                <a16:creationId xmlns:a16="http://schemas.microsoft.com/office/drawing/2014/main" id="{6BCFF3BD-B677-2A1F-5BC8-6285593DF2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H="1">
            <a:off x="152242" y="1328437"/>
            <a:ext cx="2672512" cy="792480"/>
          </a:xfrm>
          <a:prstGeom prst="rect">
            <a:avLst/>
          </a:prstGeom>
        </p:spPr>
      </p:pic>
      <p:pic>
        <p:nvPicPr>
          <p:cNvPr id="37" name="Graphic 36">
            <a:extLst>
              <a:ext uri="{FF2B5EF4-FFF2-40B4-BE49-F238E27FC236}">
                <a16:creationId xmlns:a16="http://schemas.microsoft.com/office/drawing/2014/main" id="{F7227D69-B64A-B261-AD0A-CCCF681DC60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flipH="1">
            <a:off x="152242" y="2316547"/>
            <a:ext cx="2672512" cy="792480"/>
          </a:xfrm>
          <a:prstGeom prst="rect">
            <a:avLst/>
          </a:prstGeom>
        </p:spPr>
      </p:pic>
      <p:pic>
        <p:nvPicPr>
          <p:cNvPr id="38" name="Graphic 37">
            <a:extLst>
              <a:ext uri="{FF2B5EF4-FFF2-40B4-BE49-F238E27FC236}">
                <a16:creationId xmlns:a16="http://schemas.microsoft.com/office/drawing/2014/main" id="{84E1B855-B7BF-9A47-E1D8-5547C66FEFE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flipH="1">
            <a:off x="152243" y="3608885"/>
            <a:ext cx="2672511" cy="792480"/>
          </a:xfrm>
          <a:prstGeom prst="rect">
            <a:avLst/>
          </a:prstGeom>
        </p:spPr>
      </p:pic>
      <p:pic>
        <p:nvPicPr>
          <p:cNvPr id="39" name="Graphic 38">
            <a:extLst>
              <a:ext uri="{FF2B5EF4-FFF2-40B4-BE49-F238E27FC236}">
                <a16:creationId xmlns:a16="http://schemas.microsoft.com/office/drawing/2014/main" id="{4701DB54-4DBC-4AE9-5C90-EB26D9BD3C8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flipH="1">
            <a:off x="152243" y="4901223"/>
            <a:ext cx="2672511" cy="792480"/>
          </a:xfrm>
          <a:prstGeom prst="rect">
            <a:avLst/>
          </a:prstGeom>
        </p:spPr>
      </p:pic>
      <p:sp>
        <p:nvSpPr>
          <p:cNvPr id="40" name="TextBox 39">
            <a:extLst>
              <a:ext uri="{FF2B5EF4-FFF2-40B4-BE49-F238E27FC236}">
                <a16:creationId xmlns:a16="http://schemas.microsoft.com/office/drawing/2014/main" id="{8829A82F-5352-0C7E-02A1-CE6C58FE19E4}"/>
              </a:ext>
            </a:extLst>
          </p:cNvPr>
          <p:cNvSpPr txBox="1"/>
          <p:nvPr/>
        </p:nvSpPr>
        <p:spPr>
          <a:xfrm flipH="1">
            <a:off x="421757" y="1587234"/>
            <a:ext cx="1514164" cy="276999"/>
          </a:xfrm>
          <a:prstGeom prst="rect">
            <a:avLst/>
          </a:prstGeom>
          <a:noFill/>
        </p:spPr>
        <p:txBody>
          <a:bodyPr wrap="square">
            <a:spAutoFit/>
          </a:bodyPr>
          <a:lstStyle/>
          <a:p>
            <a:pPr lvl="0" algn="ctr"/>
            <a:r>
              <a:rPr lang="ar-SA" sz="1200" dirty="0">
                <a:solidFill>
                  <a:schemeClr val="bg1"/>
                </a:solidFill>
                <a:latin typeface="Alexandria" pitchFamily="2" charset="-78"/>
                <a:cs typeface="Alexandria" pitchFamily="2" charset="-78"/>
              </a:rPr>
              <a:t>التنفيذي</a:t>
            </a:r>
          </a:p>
        </p:txBody>
      </p:sp>
      <p:sp>
        <p:nvSpPr>
          <p:cNvPr id="41" name="TextBox 40">
            <a:extLst>
              <a:ext uri="{FF2B5EF4-FFF2-40B4-BE49-F238E27FC236}">
                <a16:creationId xmlns:a16="http://schemas.microsoft.com/office/drawing/2014/main" id="{0549DE7F-CC3B-5E68-C4A7-9C8B8941F507}"/>
              </a:ext>
            </a:extLst>
          </p:cNvPr>
          <p:cNvSpPr txBox="1"/>
          <p:nvPr/>
        </p:nvSpPr>
        <p:spPr>
          <a:xfrm flipH="1">
            <a:off x="421757" y="2595303"/>
            <a:ext cx="1514164" cy="276999"/>
          </a:xfrm>
          <a:prstGeom prst="rect">
            <a:avLst/>
          </a:prstGeom>
          <a:noFill/>
        </p:spPr>
        <p:txBody>
          <a:bodyPr wrap="square">
            <a:spAutoFit/>
          </a:bodyPr>
          <a:lstStyle/>
          <a:p>
            <a:pPr lvl="0" algn="ctr"/>
            <a:r>
              <a:rPr lang="ar-SA" sz="1200">
                <a:solidFill>
                  <a:schemeClr val="bg1"/>
                </a:solidFill>
                <a:latin typeface="Alexandria" pitchFamily="2" charset="-78"/>
                <a:cs typeface="Alexandria" pitchFamily="2" charset="-78"/>
              </a:rPr>
              <a:t>المطور/المنمي</a:t>
            </a:r>
            <a:endParaRPr lang="ar-SA" sz="1200" dirty="0">
              <a:solidFill>
                <a:schemeClr val="bg1"/>
              </a:solidFill>
              <a:latin typeface="Alexandria" pitchFamily="2" charset="-78"/>
              <a:cs typeface="Alexandria" pitchFamily="2" charset="-78"/>
            </a:endParaRPr>
          </a:p>
        </p:txBody>
      </p:sp>
      <p:sp>
        <p:nvSpPr>
          <p:cNvPr id="42" name="TextBox 41">
            <a:extLst>
              <a:ext uri="{FF2B5EF4-FFF2-40B4-BE49-F238E27FC236}">
                <a16:creationId xmlns:a16="http://schemas.microsoft.com/office/drawing/2014/main" id="{7FD76513-725A-3D62-0BAC-207778C016E2}"/>
              </a:ext>
            </a:extLst>
          </p:cNvPr>
          <p:cNvSpPr txBox="1"/>
          <p:nvPr/>
        </p:nvSpPr>
        <p:spPr>
          <a:xfrm flipH="1">
            <a:off x="288004" y="3866625"/>
            <a:ext cx="1781670" cy="276999"/>
          </a:xfrm>
          <a:prstGeom prst="rect">
            <a:avLst/>
          </a:prstGeom>
          <a:noFill/>
        </p:spPr>
        <p:txBody>
          <a:bodyPr wrap="square">
            <a:spAutoFit/>
          </a:bodyPr>
          <a:lstStyle/>
          <a:p>
            <a:pPr lvl="0" algn="ctr"/>
            <a:r>
              <a:rPr lang="ar-SA" sz="1200" dirty="0">
                <a:solidFill>
                  <a:schemeClr val="bg1"/>
                </a:solidFill>
                <a:latin typeface="Alexandria" pitchFamily="2" charset="-78"/>
                <a:cs typeface="Alexandria" pitchFamily="2" charset="-78"/>
              </a:rPr>
              <a:t>المستبد/ الخير</a:t>
            </a:r>
          </a:p>
        </p:txBody>
      </p:sp>
      <p:sp>
        <p:nvSpPr>
          <p:cNvPr id="43" name="TextBox 42">
            <a:extLst>
              <a:ext uri="{FF2B5EF4-FFF2-40B4-BE49-F238E27FC236}">
                <a16:creationId xmlns:a16="http://schemas.microsoft.com/office/drawing/2014/main" id="{68B81AD4-A8F6-CE32-0C69-2BF6869BAC76}"/>
              </a:ext>
            </a:extLst>
          </p:cNvPr>
          <p:cNvSpPr txBox="1"/>
          <p:nvPr/>
        </p:nvSpPr>
        <p:spPr>
          <a:xfrm flipH="1">
            <a:off x="461781" y="5142233"/>
            <a:ext cx="1434116" cy="276999"/>
          </a:xfrm>
          <a:prstGeom prst="rect">
            <a:avLst/>
          </a:prstGeom>
          <a:noFill/>
        </p:spPr>
        <p:txBody>
          <a:bodyPr wrap="square">
            <a:spAutoFit/>
          </a:bodyPr>
          <a:lstStyle/>
          <a:p>
            <a:pPr lvl="0" algn="ctr"/>
            <a:r>
              <a:rPr lang="ar-SA" sz="1200" dirty="0">
                <a:solidFill>
                  <a:srgbClr val="2D3956"/>
                </a:solidFill>
                <a:latin typeface="Alexandria" pitchFamily="2" charset="-78"/>
                <a:cs typeface="Alexandria" pitchFamily="2" charset="-78"/>
              </a:rPr>
              <a:t>البيروقراطي</a:t>
            </a:r>
          </a:p>
        </p:txBody>
      </p:sp>
    </p:spTree>
    <p:extLst>
      <p:ext uri="{BB962C8B-B14F-4D97-AF65-F5344CB8AC3E}">
        <p14:creationId xmlns:p14="http://schemas.microsoft.com/office/powerpoint/2010/main" val="365819585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77;p7">
            <a:extLst>
              <a:ext uri="{FF2B5EF4-FFF2-40B4-BE49-F238E27FC236}">
                <a16:creationId xmlns:a16="http://schemas.microsoft.com/office/drawing/2014/main" id="{8A4A466C-C3D3-8B08-7365-CC60EDAE0CEA}"/>
              </a:ext>
            </a:extLst>
          </p:cNvPr>
          <p:cNvSpPr/>
          <p:nvPr/>
        </p:nvSpPr>
        <p:spPr>
          <a:xfrm>
            <a:off x="289148" y="1539872"/>
            <a:ext cx="4128422" cy="51088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11" name="Google Shape;178;p7">
            <a:extLst>
              <a:ext uri="{FF2B5EF4-FFF2-40B4-BE49-F238E27FC236}">
                <a16:creationId xmlns:a16="http://schemas.microsoft.com/office/drawing/2014/main" id="{F8B8B581-0B4B-EE48-ACA5-B51E1541CE3F}"/>
              </a:ext>
            </a:extLst>
          </p:cNvPr>
          <p:cNvSpPr/>
          <p:nvPr/>
        </p:nvSpPr>
        <p:spPr>
          <a:xfrm>
            <a:off x="725145" y="1732508"/>
            <a:ext cx="11155680" cy="46593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08577" y="1834108"/>
            <a:ext cx="10827360" cy="4482702"/>
          </a:xfrm>
          <a:prstGeom prst="rect">
            <a:avLst/>
          </a:prstGeom>
          <a:noFill/>
        </p:spPr>
        <p:txBody>
          <a:bodyPr wrap="square" rtlCol="0">
            <a:spAutoFit/>
          </a:bodyPr>
          <a:lstStyle/>
          <a:p>
            <a:pPr lvl="0" algn="just" rtl="1">
              <a:lnSpc>
                <a:spcPct val="150000"/>
              </a:lnSpc>
            </a:pPr>
            <a:r>
              <a:rPr lang="ar-JO" sz="1600" b="1" dirty="0">
                <a:latin typeface="Alexandria" pitchFamily="2" charset="-78"/>
                <a:cs typeface="Alexandria" pitchFamily="2" charset="-78"/>
              </a:rPr>
              <a:t>1. </a:t>
            </a:r>
            <a:r>
              <a:rPr lang="ar-SA" sz="1600" b="1" dirty="0">
                <a:latin typeface="Alexandria" pitchFamily="2" charset="-78"/>
                <a:cs typeface="Alexandria" pitchFamily="2" charset="-78"/>
              </a:rPr>
              <a:t>التنفيذي </a:t>
            </a:r>
            <a:r>
              <a:rPr lang="en-US" sz="1600" dirty="0">
                <a:latin typeface="Alexandria" pitchFamily="2" charset="-78"/>
                <a:cs typeface="Alexandria" pitchFamily="2" charset="-78"/>
              </a:rPr>
              <a:t>Executive</a:t>
            </a:r>
            <a:r>
              <a:rPr lang="ar-SA" sz="1600" dirty="0">
                <a:latin typeface="Alexandria" pitchFamily="2" charset="-78"/>
                <a:cs typeface="Alexandria" pitchFamily="2" charset="-78"/>
              </a:rPr>
              <a:t>: يضع ثقته الضمنية في نفسه، يهتم بالأجلين: القصير والطويل في عمله، وتتركز فعاليته في قدرته ومهارته على دفع العاملين لأداء ما يرغب فيه دون أن ينتج عن ذلك مقاومة قد تؤثر على الإنتاجية. وتتوفر لديه المهارة لخلق مناخ يساعد على تخفيف مظاهر العداء التي يمكن أن توجه ضده، وبالتالي يعمل على كسب طاعة وولاء مرؤوسيه .</a:t>
            </a:r>
            <a:endParaRPr lang="ar-EG" sz="1600" dirty="0">
              <a:latin typeface="Alexandria" pitchFamily="2" charset="-78"/>
              <a:cs typeface="Alexandria" pitchFamily="2" charset="-78"/>
            </a:endParaRPr>
          </a:p>
          <a:p>
            <a:pPr lvl="0" algn="just" rtl="1">
              <a:lnSpc>
                <a:spcPct val="150000"/>
              </a:lnSpc>
            </a:pPr>
            <a:endParaRPr lang="en-US" sz="1600" dirty="0">
              <a:latin typeface="Alexandria" pitchFamily="2" charset="-78"/>
              <a:cs typeface="Alexandria" pitchFamily="2" charset="-78"/>
            </a:endParaRPr>
          </a:p>
          <a:p>
            <a:pPr lvl="0" algn="just" rtl="1">
              <a:lnSpc>
                <a:spcPct val="150000"/>
              </a:lnSpc>
            </a:pPr>
            <a:r>
              <a:rPr lang="ar-JO" sz="1600" b="1" dirty="0">
                <a:latin typeface="Alexandria" pitchFamily="2" charset="-78"/>
                <a:cs typeface="Alexandria" pitchFamily="2" charset="-78"/>
              </a:rPr>
              <a:t>2. </a:t>
            </a:r>
            <a:r>
              <a:rPr lang="ar-SA" sz="1600" b="1" dirty="0">
                <a:latin typeface="Alexandria" pitchFamily="2" charset="-78"/>
                <a:cs typeface="Alexandria" pitchFamily="2" charset="-78"/>
              </a:rPr>
              <a:t>المطور/ المنمي </a:t>
            </a:r>
            <a:r>
              <a:rPr lang="en-US" sz="1600" dirty="0">
                <a:latin typeface="Alexandria" pitchFamily="2" charset="-78"/>
                <a:cs typeface="Alexandria" pitchFamily="2" charset="-78"/>
              </a:rPr>
              <a:t>Developer</a:t>
            </a:r>
            <a:r>
              <a:rPr lang="ar-SA" sz="1600" dirty="0">
                <a:latin typeface="Alexandria" pitchFamily="2" charset="-78"/>
                <a:cs typeface="Alexandria" pitchFamily="2" charset="-78"/>
              </a:rPr>
              <a:t> : يضع ثقته الضمنية في الأفراد، ويرى أن عمله يتمثل أساساً في تنمية قدرات العاملين ومواهبهم، وفي تهيئته مناخ العمل الذي يعمل على تحقيق أعلى درجات الإشباع لدوافع العاملين. وتنبع فعاليته من المناخ المشجع الذي يعمل على تهيئته لمرؤوسيه، ومن ثم يزداد ارتباطهم به وبالعمل، في حين ينجح في تحقيق مستويات عالية من الإنتاج، إلا أن اتجاهه المرتفع تجاه تنمية مرؤوسيه قد يدفعه في بعض المواقف الى التضحية بأهداف الإنتاج القصيرة والطويلة الأجل، من أجل تحقيق التنمية الشخصية للآخرين. </a:t>
            </a:r>
            <a:endParaRPr lang="ar-EG" sz="1600" dirty="0">
              <a:latin typeface="Alexandria" pitchFamily="2" charset="-78"/>
              <a:cs typeface="Alexandria" pitchFamily="2" charset="-78"/>
            </a:endParaRPr>
          </a:p>
          <a:p>
            <a:pPr lvl="0" algn="just" rtl="1">
              <a:lnSpc>
                <a:spcPct val="150000"/>
              </a:lnSpc>
            </a:pPr>
            <a:endParaRPr lang="ar-EG" sz="1600" dirty="0">
              <a:latin typeface="Alexandria" pitchFamily="2" charset="-78"/>
              <a:cs typeface="Alexandria" pitchFamily="2" charset="-78"/>
            </a:endParaRPr>
          </a:p>
          <a:p>
            <a:pPr lvl="0" algn="ctr" rtl="1">
              <a:lnSpc>
                <a:spcPct val="150000"/>
              </a:lnSpc>
            </a:pPr>
            <a:r>
              <a:rPr lang="ar-SA" sz="1600" dirty="0">
                <a:latin typeface="Alexandria" pitchFamily="2" charset="-78"/>
                <a:cs typeface="Alexandria" pitchFamily="2" charset="-78"/>
              </a:rPr>
              <a:t>وبالرغم من عدم ارتباط عملية التنمية هذه بالعمل أو بإعداد آخرين ليخلفوه في منصبه. </a:t>
            </a: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4ACC43C3-13DC-E6A8-5411-8BDC62F27B8D}"/>
              </a:ext>
            </a:extLst>
          </p:cNvPr>
          <p:cNvSpPr txBox="1"/>
          <p:nvPr/>
        </p:nvSpPr>
        <p:spPr>
          <a:xfrm>
            <a:off x="3878969" y="295202"/>
            <a:ext cx="4434063"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نظرية الأبعاد الثلاثة في القيادة الريدن</a:t>
            </a:r>
            <a:endParaRPr lang="en-US" sz="2000" dirty="0">
              <a:solidFill>
                <a:srgbClr val="00AEEF"/>
              </a:solidFill>
              <a:latin typeface="Alexandria" pitchFamily="2" charset="-78"/>
              <a:ea typeface="Calibri"/>
              <a:cs typeface="Alexandria" pitchFamily="2" charset="-78"/>
              <a:sym typeface="Calibri"/>
            </a:endParaRPr>
          </a:p>
        </p:txBody>
      </p:sp>
      <p:sp>
        <p:nvSpPr>
          <p:cNvPr id="7" name="TextBox 6">
            <a:extLst>
              <a:ext uri="{FF2B5EF4-FFF2-40B4-BE49-F238E27FC236}">
                <a16:creationId xmlns:a16="http://schemas.microsoft.com/office/drawing/2014/main" id="{6A7E1312-B5E6-9F33-0563-14AD0ED79750}"/>
              </a:ext>
            </a:extLst>
          </p:cNvPr>
          <p:cNvSpPr txBox="1"/>
          <p:nvPr/>
        </p:nvSpPr>
        <p:spPr>
          <a:xfrm>
            <a:off x="2940050" y="865519"/>
            <a:ext cx="6096000" cy="307777"/>
          </a:xfrm>
          <a:prstGeom prst="rect">
            <a:avLst/>
          </a:prstGeom>
          <a:noFill/>
        </p:spPr>
        <p:txBody>
          <a:bodyPr wrap="square">
            <a:spAutoFit/>
          </a:bodyPr>
          <a:lstStyle/>
          <a:p>
            <a:pPr algn="ctr" rtl="1"/>
            <a:r>
              <a:rPr lang="ar-SA" sz="1400" dirty="0">
                <a:latin typeface="Alexandria" pitchFamily="2" charset="-78"/>
                <a:cs typeface="Alexandria" pitchFamily="2" charset="-78"/>
              </a:rPr>
              <a:t>وصف للأنماط القيادية الثمانية كما اقترحها ريدن </a:t>
            </a:r>
            <a:endParaRPr lang="ar-JO" sz="14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3C0D0474-0335-BCE9-3C41-3A48A14B67FF}"/>
              </a:ext>
            </a:extLst>
          </p:cNvPr>
          <p:cNvSpPr txBox="1"/>
          <p:nvPr/>
        </p:nvSpPr>
        <p:spPr>
          <a:xfrm>
            <a:off x="4857750" y="1241681"/>
            <a:ext cx="2476500" cy="307777"/>
          </a:xfrm>
          <a:prstGeom prst="rect">
            <a:avLst/>
          </a:prstGeom>
          <a:noFill/>
        </p:spPr>
        <p:txBody>
          <a:bodyPr wrap="square">
            <a:spAutoFit/>
          </a:bodyPr>
          <a:lstStyle/>
          <a:p>
            <a:pPr algn="just" rtl="1"/>
            <a:r>
              <a:rPr lang="ar-SA" sz="1400" dirty="0">
                <a:solidFill>
                  <a:schemeClr val="accent2"/>
                </a:solidFill>
                <a:latin typeface="Alexandria" pitchFamily="2" charset="-78"/>
                <a:cs typeface="Alexandria" pitchFamily="2" charset="-78"/>
              </a:rPr>
              <a:t>الأنماط القيادية الأكثر فاعلية:</a:t>
            </a:r>
            <a:endParaRPr lang="en-US" sz="1400" dirty="0">
              <a:solidFill>
                <a:schemeClr val="accent2"/>
              </a:solidFill>
              <a:latin typeface="Alexandria" pitchFamily="2" charset="-78"/>
              <a:cs typeface="Alexandria" pitchFamily="2" charset="-78"/>
            </a:endParaRPr>
          </a:p>
        </p:txBody>
      </p:sp>
    </p:spTree>
    <p:extLst>
      <p:ext uri="{BB962C8B-B14F-4D97-AF65-F5344CB8AC3E}">
        <p14:creationId xmlns:p14="http://schemas.microsoft.com/office/powerpoint/2010/main" val="13309832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07071AE-5BBD-3AB2-96C0-D80FEF6C65A5}"/>
              </a:ext>
            </a:extLst>
          </p:cNvPr>
          <p:cNvSpPr/>
          <p:nvPr/>
        </p:nvSpPr>
        <p:spPr>
          <a:xfrm>
            <a:off x="251048" y="1933811"/>
            <a:ext cx="4128422" cy="454377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264FDE9-CDFC-7746-4040-DF9B6A8D0B47}"/>
              </a:ext>
            </a:extLst>
          </p:cNvPr>
          <p:cNvSpPr/>
          <p:nvPr/>
        </p:nvSpPr>
        <p:spPr>
          <a:xfrm>
            <a:off x="687045" y="2076721"/>
            <a:ext cx="11155680" cy="414395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6EBE571A-3D02-3659-2583-7DA0E94A58C1}"/>
              </a:ext>
            </a:extLst>
          </p:cNvPr>
          <p:cNvSpPr txBox="1"/>
          <p:nvPr/>
        </p:nvSpPr>
        <p:spPr>
          <a:xfrm>
            <a:off x="3878969" y="295202"/>
            <a:ext cx="4434063"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نظرية الأبعاد الثلاثة في القيادة الريدن</a:t>
            </a:r>
            <a:endParaRPr lang="en-US" sz="2000" dirty="0">
              <a:solidFill>
                <a:srgbClr val="00AEEF"/>
              </a:solidFill>
              <a:latin typeface="Alexandria" pitchFamily="2" charset="-78"/>
              <a:ea typeface="Calibri"/>
              <a:cs typeface="Alexandria" pitchFamily="2" charset="-78"/>
              <a:sym typeface="Calibri"/>
            </a:endParaRPr>
          </a:p>
        </p:txBody>
      </p:sp>
      <p:sp>
        <p:nvSpPr>
          <p:cNvPr id="7" name="TextBox 6">
            <a:extLst>
              <a:ext uri="{FF2B5EF4-FFF2-40B4-BE49-F238E27FC236}">
                <a16:creationId xmlns:a16="http://schemas.microsoft.com/office/drawing/2014/main" id="{9E57861F-F7E0-1949-BF38-4C579F604F93}"/>
              </a:ext>
            </a:extLst>
          </p:cNvPr>
          <p:cNvSpPr txBox="1"/>
          <p:nvPr/>
        </p:nvSpPr>
        <p:spPr>
          <a:xfrm>
            <a:off x="2940050" y="865519"/>
            <a:ext cx="6096000" cy="307777"/>
          </a:xfrm>
          <a:prstGeom prst="rect">
            <a:avLst/>
          </a:prstGeom>
          <a:noFill/>
        </p:spPr>
        <p:txBody>
          <a:bodyPr wrap="square">
            <a:spAutoFit/>
          </a:bodyPr>
          <a:lstStyle/>
          <a:p>
            <a:pPr algn="ctr" rtl="1"/>
            <a:r>
              <a:rPr lang="ar-SA" sz="1400" dirty="0">
                <a:latin typeface="Alexandria" pitchFamily="2" charset="-78"/>
                <a:cs typeface="Alexandria" pitchFamily="2" charset="-78"/>
              </a:rPr>
              <a:t>وصف للأنماط القيادية الثمانية كما اقترحها ريدن </a:t>
            </a:r>
            <a:endParaRPr lang="ar-JO" sz="14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F212BF13-1530-EA2A-F75D-823F94E8D3E9}"/>
              </a:ext>
            </a:extLst>
          </p:cNvPr>
          <p:cNvSpPr txBox="1"/>
          <p:nvPr/>
        </p:nvSpPr>
        <p:spPr>
          <a:xfrm>
            <a:off x="4857750" y="1241681"/>
            <a:ext cx="2476500" cy="307777"/>
          </a:xfrm>
          <a:prstGeom prst="rect">
            <a:avLst/>
          </a:prstGeom>
          <a:noFill/>
        </p:spPr>
        <p:txBody>
          <a:bodyPr wrap="square">
            <a:spAutoFit/>
          </a:bodyPr>
          <a:lstStyle/>
          <a:p>
            <a:pPr algn="just" rtl="1"/>
            <a:r>
              <a:rPr lang="ar-SA" sz="1400" dirty="0">
                <a:solidFill>
                  <a:schemeClr val="accent2"/>
                </a:solidFill>
                <a:latin typeface="Alexandria" pitchFamily="2" charset="-78"/>
                <a:cs typeface="Alexandria" pitchFamily="2" charset="-78"/>
              </a:rPr>
              <a:t>الأنماط القيادية الأكثر فاعلية:</a:t>
            </a:r>
            <a:endParaRPr lang="en-US" sz="1400" dirty="0">
              <a:solidFill>
                <a:schemeClr val="accent2"/>
              </a:solidFill>
              <a:latin typeface="Alexandria" pitchFamily="2" charset="-78"/>
              <a:cs typeface="Alexandria" pitchFamily="2" charset="-78"/>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61841" y="2374829"/>
            <a:ext cx="10682288" cy="3374706"/>
          </a:xfrm>
          <a:prstGeom prst="rect">
            <a:avLst/>
          </a:prstGeom>
          <a:noFill/>
        </p:spPr>
        <p:txBody>
          <a:bodyPr wrap="square" rtlCol="0">
            <a:spAutoFit/>
          </a:bodyPr>
          <a:lstStyle/>
          <a:p>
            <a:pPr marL="514350" lvl="0" indent="-514350" algn="just" rtl="1">
              <a:lnSpc>
                <a:spcPct val="150000"/>
              </a:lnSpc>
              <a:buFont typeface="+mj-lt"/>
              <a:buAutoNum type="arabicPeriod" startAt="3"/>
            </a:pPr>
            <a:r>
              <a:rPr lang="ar-SA" sz="1600" b="1" dirty="0">
                <a:latin typeface="Alexandria" pitchFamily="2" charset="-78"/>
                <a:cs typeface="Alexandria" pitchFamily="2" charset="-78"/>
              </a:rPr>
              <a:t>المستبد الخير </a:t>
            </a:r>
            <a:r>
              <a:rPr lang="en-US" sz="1600" dirty="0">
                <a:latin typeface="Alexandria" pitchFamily="2" charset="-78"/>
                <a:cs typeface="Alexandria" pitchFamily="2" charset="-78"/>
              </a:rPr>
              <a:t>Benevolent Autocrat</a:t>
            </a:r>
            <a:r>
              <a:rPr lang="ar-EG" sz="1600" dirty="0">
                <a:latin typeface="Alexandria" pitchFamily="2" charset="-78"/>
                <a:cs typeface="Alexandria" pitchFamily="2" charset="-78"/>
              </a:rPr>
              <a:t>: </a:t>
            </a:r>
            <a:r>
              <a:rPr lang="ar-SA" sz="1600" dirty="0">
                <a:latin typeface="Alexandria" pitchFamily="2" charset="-78"/>
                <a:cs typeface="Alexandria" pitchFamily="2" charset="-78"/>
              </a:rPr>
              <a:t> الإداري يرى أن عمله يتمثل أساساً في توجيه أقصى طاقات العاملين تجاه العمل المطلوب في الأجلين القصير والطويل. فهو يحدد مستويات طموحه للأداء والإنتاج، ويعلم أن هناك فروقاً في القدرات الفردية بين من يعملون معه تتطلب منه أساليب متنوعة من العمل والتعامل مع كل منهم وتنبع فعاليته من أن اهتمامه وتركيزه على كل من العمل والعلاقات يكون ظاهراً للجميع، ويؤدي ذلك إلى دفع العاملين معه لتحقيق الأهداف ومن ثم يتمكن من تحقيق أهداف إنتاجية عالية. </a:t>
            </a:r>
            <a:endParaRPr lang="ar-EG" sz="1600" dirty="0">
              <a:latin typeface="Alexandria" pitchFamily="2" charset="-78"/>
              <a:cs typeface="Alexandria" pitchFamily="2" charset="-78"/>
            </a:endParaRPr>
          </a:p>
          <a:p>
            <a:pPr marL="514350" lvl="0" indent="-514350" algn="just" rtl="1">
              <a:lnSpc>
                <a:spcPct val="150000"/>
              </a:lnSpc>
              <a:buFont typeface="+mj-lt"/>
              <a:buAutoNum type="arabicPeriod" startAt="3"/>
            </a:pPr>
            <a:endParaRPr lang="en-US" sz="1600" dirty="0">
              <a:latin typeface="Alexandria" pitchFamily="2" charset="-78"/>
              <a:cs typeface="Alexandria" pitchFamily="2" charset="-78"/>
            </a:endParaRPr>
          </a:p>
          <a:p>
            <a:pPr marL="514350" lvl="0" indent="-514350" algn="just" rtl="1">
              <a:lnSpc>
                <a:spcPct val="150000"/>
              </a:lnSpc>
              <a:buFont typeface="+mj-lt"/>
              <a:buAutoNum type="arabicPeriod" startAt="3"/>
            </a:pPr>
            <a:r>
              <a:rPr lang="ar-SA" sz="1600" b="1" dirty="0">
                <a:latin typeface="Alexandria" pitchFamily="2" charset="-78"/>
                <a:cs typeface="Alexandria" pitchFamily="2" charset="-78"/>
              </a:rPr>
              <a:t>البيروقراطي </a:t>
            </a:r>
            <a:r>
              <a:rPr lang="en-US" sz="1600" dirty="0">
                <a:latin typeface="Alexandria" pitchFamily="2" charset="-78"/>
                <a:cs typeface="Alexandria" pitchFamily="2" charset="-78"/>
              </a:rPr>
              <a:t>Bureaucratic</a:t>
            </a:r>
            <a:r>
              <a:rPr lang="ar-SA" sz="1600" dirty="0">
                <a:latin typeface="Alexandria" pitchFamily="2" charset="-78"/>
                <a:cs typeface="Alexandria" pitchFamily="2" charset="-78"/>
              </a:rPr>
              <a:t> : لا يهتم بأمور العمل أو العلاقات، ولكنه ذلك وراء إتباعه الحرفي للتعليمات والقواعد، وبمن ثم فإن تأثيره محدود على الروح المعنوية. ويظهر درجة من الفاعلية نتيجة إتباعه التعليمات، ويختفي وراء قناع وهمي من الرغبة في العمل والاهتمام به.</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8258741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77;p7">
            <a:extLst>
              <a:ext uri="{FF2B5EF4-FFF2-40B4-BE49-F238E27FC236}">
                <a16:creationId xmlns:a16="http://schemas.microsoft.com/office/drawing/2014/main" id="{8A4A466C-C3D3-8B08-7365-CC60EDAE0CEA}"/>
              </a:ext>
            </a:extLst>
          </p:cNvPr>
          <p:cNvSpPr/>
          <p:nvPr/>
        </p:nvSpPr>
        <p:spPr>
          <a:xfrm>
            <a:off x="289148" y="1983205"/>
            <a:ext cx="4128422" cy="422222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11" name="Google Shape;178;p7">
            <a:extLst>
              <a:ext uri="{FF2B5EF4-FFF2-40B4-BE49-F238E27FC236}">
                <a16:creationId xmlns:a16="http://schemas.microsoft.com/office/drawing/2014/main" id="{F8B8B581-0B4B-EE48-ACA5-B51E1541CE3F}"/>
              </a:ext>
            </a:extLst>
          </p:cNvPr>
          <p:cNvSpPr/>
          <p:nvPr/>
        </p:nvSpPr>
        <p:spPr>
          <a:xfrm>
            <a:off x="725145" y="2136832"/>
            <a:ext cx="11155680" cy="38507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89305" y="2114140"/>
            <a:ext cx="10827360" cy="3374706"/>
          </a:xfrm>
          <a:prstGeom prst="rect">
            <a:avLst/>
          </a:prstGeom>
          <a:noFill/>
        </p:spPr>
        <p:txBody>
          <a:bodyPr wrap="square" rtlCol="0">
            <a:spAutoFit/>
          </a:bodyPr>
          <a:lstStyle/>
          <a:p>
            <a:pPr marL="342900" lvl="0" indent="-342900" algn="r" rtl="1">
              <a:lnSpc>
                <a:spcPct val="150000"/>
              </a:lnSpc>
              <a:buFont typeface="+mj-lt"/>
              <a:buAutoNum type="arabicPeriod"/>
            </a:pPr>
            <a:endParaRPr lang="ar-JO" sz="1600" dirty="0">
              <a:latin typeface="Alexandria" pitchFamily="2" charset="-78"/>
              <a:cs typeface="Alexandria" pitchFamily="2" charset="-78"/>
            </a:endParaRPr>
          </a:p>
          <a:p>
            <a:pPr marL="342900" lvl="0" indent="-342900" algn="r" rtl="1">
              <a:lnSpc>
                <a:spcPct val="150000"/>
              </a:lnSpc>
              <a:buFont typeface="+mj-lt"/>
              <a:buAutoNum type="arabicPeriod"/>
            </a:pPr>
            <a:r>
              <a:rPr lang="ar-JO" sz="1600" dirty="0">
                <a:latin typeface="Alexandria" pitchFamily="2" charset="-78"/>
                <a:cs typeface="Alexandria" pitchFamily="2" charset="-78"/>
              </a:rPr>
              <a:t>التوفيقي / الموفق </a:t>
            </a:r>
            <a:r>
              <a:rPr lang="en-US" sz="1600" dirty="0">
                <a:latin typeface="Alexandria" pitchFamily="2" charset="-78"/>
                <a:cs typeface="Alexandria" pitchFamily="2" charset="-78"/>
              </a:rPr>
              <a:t>Compromiser</a:t>
            </a:r>
            <a:r>
              <a:rPr lang="ar-EG" sz="1600" dirty="0">
                <a:latin typeface="Alexandria" pitchFamily="2" charset="-78"/>
                <a:cs typeface="Alexandria" pitchFamily="2" charset="-78"/>
              </a:rPr>
              <a:t> : </a:t>
            </a:r>
            <a:r>
              <a:rPr lang="ar-JO" sz="1600" dirty="0">
                <a:latin typeface="Alexandria" pitchFamily="2" charset="-78"/>
                <a:cs typeface="Alexandria" pitchFamily="2" charset="-78"/>
              </a:rPr>
              <a:t>يعرف جيداً مزايا الاهتمام بكل من العمل والعلاقات ولكنه غير، قادر أو غير راغب في اتخاذ قرارات سليمة. وتعبر الحلول الوسط عن أسلوبه المستمر في العمل، ويكون تركيزه واهتمامه موجهاً للضغوط التي يواجهها في الحاضر، ومن ثم فهو يحاول الإقلال من المشكلات الحاضرة، ولو تم ذلك على حساب الاعتبارات المستقبلية المرتبطة بالإنتاج. كما يحاول إرضاء من يملكون التأثير على حياته المهنية. </a:t>
            </a:r>
            <a:endParaRPr lang="ar-EG" sz="1600" dirty="0">
              <a:latin typeface="Alexandria" pitchFamily="2" charset="-78"/>
              <a:cs typeface="Alexandria" pitchFamily="2" charset="-78"/>
            </a:endParaRPr>
          </a:p>
          <a:p>
            <a:pPr marL="342900" lvl="0" indent="-342900" algn="r" rtl="1">
              <a:lnSpc>
                <a:spcPct val="150000"/>
              </a:lnSpc>
              <a:buFont typeface="+mj-lt"/>
              <a:buAutoNum type="arabicPeriod"/>
            </a:pPr>
            <a:endParaRPr lang="ar-JO" sz="1600" dirty="0">
              <a:latin typeface="Alexandria" pitchFamily="2" charset="-78"/>
              <a:cs typeface="Alexandria" pitchFamily="2" charset="-78"/>
            </a:endParaRPr>
          </a:p>
          <a:p>
            <a:pPr marL="342900" lvl="0" indent="-342900" algn="r" rtl="1">
              <a:lnSpc>
                <a:spcPct val="150000"/>
              </a:lnSpc>
              <a:buFont typeface="+mj-lt"/>
              <a:buAutoNum type="arabicPeriod"/>
            </a:pPr>
            <a:r>
              <a:rPr lang="ar-JO" sz="1600" dirty="0">
                <a:latin typeface="Alexandria" pitchFamily="2" charset="-78"/>
                <a:cs typeface="Alexandria" pitchFamily="2" charset="-78"/>
              </a:rPr>
              <a:t> التبشيري / المجامل </a:t>
            </a:r>
            <a:r>
              <a:rPr lang="en-US" sz="1600" dirty="0">
                <a:latin typeface="Alexandria" pitchFamily="2" charset="-78"/>
                <a:cs typeface="Alexandria" pitchFamily="2" charset="-78"/>
              </a:rPr>
              <a:t>Missionary</a:t>
            </a:r>
            <a:r>
              <a:rPr lang="ar-EG" sz="1600" dirty="0">
                <a:latin typeface="Alexandria" pitchFamily="2" charset="-78"/>
                <a:cs typeface="Alexandria" pitchFamily="2" charset="-78"/>
              </a:rPr>
              <a:t> : </a:t>
            </a:r>
            <a:r>
              <a:rPr lang="ar-JO" sz="1600" dirty="0">
                <a:latin typeface="Alexandria" pitchFamily="2" charset="-78"/>
                <a:cs typeface="Alexandria" pitchFamily="2" charset="-78"/>
              </a:rPr>
              <a:t>يضع التناسق بين الأفراد والعلاقات الطيبة فوق أي اعتبار آخر تغيب عنه الفاعلية نتيجة رغبته في رؤية نفسه، وفي أن يرى فيه الآخرون، كشخص طيب، وبالتالي يمنعه ذلك من المخاطرة بأي اضطراب في العلاقات السائدة من أجل الحصول على الإنتاجية المرغوبة. </a:t>
            </a:r>
          </a:p>
        </p:txBody>
      </p:sp>
      <p:sp>
        <p:nvSpPr>
          <p:cNvPr id="3" name="TextBox 2">
            <a:extLst>
              <a:ext uri="{FF2B5EF4-FFF2-40B4-BE49-F238E27FC236}">
                <a16:creationId xmlns:a16="http://schemas.microsoft.com/office/drawing/2014/main" id="{4ACC43C3-13DC-E6A8-5411-8BDC62F27B8D}"/>
              </a:ext>
            </a:extLst>
          </p:cNvPr>
          <p:cNvSpPr txBox="1"/>
          <p:nvPr/>
        </p:nvSpPr>
        <p:spPr>
          <a:xfrm>
            <a:off x="3878969" y="295202"/>
            <a:ext cx="4434063"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نظرية الأبعاد الثلاثة في القيادة الريدن</a:t>
            </a:r>
            <a:endParaRPr lang="en-US" sz="2000" dirty="0">
              <a:solidFill>
                <a:srgbClr val="00AEEF"/>
              </a:solidFill>
              <a:latin typeface="Alexandria" pitchFamily="2" charset="-78"/>
              <a:ea typeface="Calibri"/>
              <a:cs typeface="Alexandria" pitchFamily="2" charset="-78"/>
              <a:sym typeface="Calibri"/>
            </a:endParaRPr>
          </a:p>
        </p:txBody>
      </p:sp>
      <p:sp>
        <p:nvSpPr>
          <p:cNvPr id="7" name="TextBox 6">
            <a:extLst>
              <a:ext uri="{FF2B5EF4-FFF2-40B4-BE49-F238E27FC236}">
                <a16:creationId xmlns:a16="http://schemas.microsoft.com/office/drawing/2014/main" id="{6A7E1312-B5E6-9F33-0563-14AD0ED79750}"/>
              </a:ext>
            </a:extLst>
          </p:cNvPr>
          <p:cNvSpPr txBox="1"/>
          <p:nvPr/>
        </p:nvSpPr>
        <p:spPr>
          <a:xfrm>
            <a:off x="2940050" y="865519"/>
            <a:ext cx="6096000" cy="307777"/>
          </a:xfrm>
          <a:prstGeom prst="rect">
            <a:avLst/>
          </a:prstGeom>
          <a:noFill/>
        </p:spPr>
        <p:txBody>
          <a:bodyPr wrap="square">
            <a:spAutoFit/>
          </a:bodyPr>
          <a:lstStyle/>
          <a:p>
            <a:pPr algn="ctr" rtl="1"/>
            <a:r>
              <a:rPr lang="ar-SA" sz="1400" dirty="0">
                <a:latin typeface="Alexandria" pitchFamily="2" charset="-78"/>
                <a:cs typeface="Alexandria" pitchFamily="2" charset="-78"/>
              </a:rPr>
              <a:t>وصف للأنماط القيادية الثمانية كما اقترحها ريدن </a:t>
            </a:r>
            <a:endParaRPr lang="ar-JO"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D323BEA2-0768-851E-DA06-CD7FECEB7B64}"/>
              </a:ext>
            </a:extLst>
          </p:cNvPr>
          <p:cNvSpPr txBox="1"/>
          <p:nvPr/>
        </p:nvSpPr>
        <p:spPr>
          <a:xfrm>
            <a:off x="4775200" y="1241681"/>
            <a:ext cx="2559050" cy="307777"/>
          </a:xfrm>
          <a:prstGeom prst="rect">
            <a:avLst/>
          </a:prstGeom>
          <a:noFill/>
        </p:spPr>
        <p:txBody>
          <a:bodyPr wrap="square">
            <a:spAutoFit/>
          </a:bodyPr>
          <a:lstStyle/>
          <a:p>
            <a:pPr algn="just" rtl="1"/>
            <a:r>
              <a:rPr lang="ar-SA" sz="1400" dirty="0">
                <a:solidFill>
                  <a:schemeClr val="accent2"/>
                </a:solidFill>
                <a:latin typeface="Alexandria" pitchFamily="2" charset="-78"/>
                <a:cs typeface="Alexandria" pitchFamily="2" charset="-78"/>
              </a:rPr>
              <a:t>الأنماط القيادية الأقل فاعلية:</a:t>
            </a:r>
          </a:p>
        </p:txBody>
      </p:sp>
      <p:sp>
        <p:nvSpPr>
          <p:cNvPr id="4" name="TextBox 3">
            <a:extLst>
              <a:ext uri="{FF2B5EF4-FFF2-40B4-BE49-F238E27FC236}">
                <a16:creationId xmlns:a16="http://schemas.microsoft.com/office/drawing/2014/main" id="{8CF620EA-0BE4-F519-CB57-2D8874F47699}"/>
              </a:ext>
            </a:extLst>
          </p:cNvPr>
          <p:cNvSpPr txBox="1"/>
          <p:nvPr/>
        </p:nvSpPr>
        <p:spPr>
          <a:xfrm>
            <a:off x="3517460" y="1524022"/>
            <a:ext cx="5157081" cy="307777"/>
          </a:xfrm>
          <a:prstGeom prst="rect">
            <a:avLst/>
          </a:prstGeom>
          <a:noFill/>
        </p:spPr>
        <p:txBody>
          <a:bodyPr wrap="square">
            <a:spAutoFit/>
          </a:bodyPr>
          <a:lstStyle/>
          <a:p>
            <a:pPr algn="just" rtl="1"/>
            <a:r>
              <a:rPr lang="ar-SA" sz="1400" dirty="0">
                <a:solidFill>
                  <a:schemeClr val="accent2"/>
                </a:solidFill>
                <a:latin typeface="Alexandria" pitchFamily="2" charset="-78"/>
                <a:cs typeface="Alexandria" pitchFamily="2" charset="-78"/>
              </a:rPr>
              <a:t>تنتج عندما تستخدم الأنماط الاساسية في مواقف غير مناسبة </a:t>
            </a:r>
          </a:p>
        </p:txBody>
      </p:sp>
    </p:spTree>
    <p:extLst>
      <p:ext uri="{BB962C8B-B14F-4D97-AF65-F5344CB8AC3E}">
        <p14:creationId xmlns:p14="http://schemas.microsoft.com/office/powerpoint/2010/main" val="21013784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B791EE35-5A9C-737E-754F-CD3A1A39AB7E}"/>
              </a:ext>
            </a:extLst>
          </p:cNvPr>
          <p:cNvSpPr/>
          <p:nvPr/>
        </p:nvSpPr>
        <p:spPr>
          <a:xfrm>
            <a:off x="289148" y="1983205"/>
            <a:ext cx="4128422" cy="422222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428835B8-E55D-EE22-9B14-F110C95CD3BF}"/>
              </a:ext>
            </a:extLst>
          </p:cNvPr>
          <p:cNvSpPr/>
          <p:nvPr/>
        </p:nvSpPr>
        <p:spPr>
          <a:xfrm>
            <a:off x="725145" y="2136832"/>
            <a:ext cx="11155680" cy="38507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6EBE571A-3D02-3659-2583-7DA0E94A58C1}"/>
              </a:ext>
            </a:extLst>
          </p:cNvPr>
          <p:cNvSpPr txBox="1"/>
          <p:nvPr/>
        </p:nvSpPr>
        <p:spPr>
          <a:xfrm>
            <a:off x="3878969" y="295202"/>
            <a:ext cx="4434063" cy="501932"/>
          </a:xfrm>
          <a:prstGeom prst="rect">
            <a:avLst/>
          </a:prstGeom>
          <a:noFill/>
        </p:spPr>
        <p:txBody>
          <a:bodyPr wrap="square">
            <a:spAutoFit/>
          </a:bodyPr>
          <a:lstStyle/>
          <a:p>
            <a:pPr algn="just" rtl="1">
              <a:lnSpc>
                <a:spcPct val="150000"/>
              </a:lnSpc>
            </a:pPr>
            <a:r>
              <a:rPr lang="ar-SA" sz="2000" dirty="0">
                <a:solidFill>
                  <a:srgbClr val="00AEEF"/>
                </a:solidFill>
                <a:latin typeface="Alexandria" pitchFamily="2" charset="-78"/>
                <a:ea typeface="Calibri"/>
                <a:cs typeface="Alexandria" pitchFamily="2" charset="-78"/>
                <a:sym typeface="Calibri"/>
              </a:rPr>
              <a:t>نظرية الأبعاد الثلاثة في القيادة الريدن</a:t>
            </a:r>
            <a:endParaRPr lang="en-US" sz="2000" dirty="0">
              <a:solidFill>
                <a:srgbClr val="00AEEF"/>
              </a:solidFill>
              <a:latin typeface="Alexandria" pitchFamily="2" charset="-78"/>
              <a:ea typeface="Calibri"/>
              <a:cs typeface="Alexandria" pitchFamily="2" charset="-78"/>
              <a:sym typeface="Calibri"/>
            </a:endParaRPr>
          </a:p>
        </p:txBody>
      </p:sp>
      <p:sp>
        <p:nvSpPr>
          <p:cNvPr id="7" name="TextBox 6">
            <a:extLst>
              <a:ext uri="{FF2B5EF4-FFF2-40B4-BE49-F238E27FC236}">
                <a16:creationId xmlns:a16="http://schemas.microsoft.com/office/drawing/2014/main" id="{9E57861F-F7E0-1949-BF38-4C579F604F93}"/>
              </a:ext>
            </a:extLst>
          </p:cNvPr>
          <p:cNvSpPr txBox="1"/>
          <p:nvPr/>
        </p:nvSpPr>
        <p:spPr>
          <a:xfrm>
            <a:off x="2940050" y="865519"/>
            <a:ext cx="6096000" cy="307777"/>
          </a:xfrm>
          <a:prstGeom prst="rect">
            <a:avLst/>
          </a:prstGeom>
          <a:noFill/>
        </p:spPr>
        <p:txBody>
          <a:bodyPr wrap="square">
            <a:spAutoFit/>
          </a:bodyPr>
          <a:lstStyle/>
          <a:p>
            <a:pPr algn="ctr" rtl="1"/>
            <a:r>
              <a:rPr lang="ar-SA" sz="1400" dirty="0">
                <a:latin typeface="Alexandria" pitchFamily="2" charset="-78"/>
                <a:cs typeface="Alexandria" pitchFamily="2" charset="-78"/>
              </a:rPr>
              <a:t>وصف للأنماط القيادية الثمانية كما اقترحها ريدن </a:t>
            </a:r>
            <a:endParaRPr lang="ar-JO" sz="14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F212BF13-1530-EA2A-F75D-823F94E8D3E9}"/>
              </a:ext>
            </a:extLst>
          </p:cNvPr>
          <p:cNvSpPr txBox="1"/>
          <p:nvPr/>
        </p:nvSpPr>
        <p:spPr>
          <a:xfrm>
            <a:off x="4775200" y="1241681"/>
            <a:ext cx="2559050" cy="307777"/>
          </a:xfrm>
          <a:prstGeom prst="rect">
            <a:avLst/>
          </a:prstGeom>
          <a:noFill/>
        </p:spPr>
        <p:txBody>
          <a:bodyPr wrap="square">
            <a:spAutoFit/>
          </a:bodyPr>
          <a:lstStyle/>
          <a:p>
            <a:pPr algn="just" rtl="1"/>
            <a:r>
              <a:rPr lang="ar-SA" sz="1400" dirty="0">
                <a:solidFill>
                  <a:schemeClr val="accent2"/>
                </a:solidFill>
                <a:latin typeface="Alexandria" pitchFamily="2" charset="-78"/>
                <a:cs typeface="Alexandria" pitchFamily="2" charset="-78"/>
              </a:rPr>
              <a:t>الأنماط القيادية الأقل فاعلية: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923741" y="2516508"/>
            <a:ext cx="10682288" cy="3005375"/>
          </a:xfrm>
          <a:prstGeom prst="rect">
            <a:avLst/>
          </a:prstGeom>
          <a:noFill/>
        </p:spPr>
        <p:txBody>
          <a:bodyPr wrap="square" rtlCol="0">
            <a:spAutoFit/>
          </a:bodyPr>
          <a:lstStyle/>
          <a:p>
            <a:pPr marL="514350" lvl="0" indent="-514350" algn="just" rtl="1">
              <a:lnSpc>
                <a:spcPct val="150000"/>
              </a:lnSpc>
              <a:buFont typeface="+mj-lt"/>
              <a:buAutoNum type="arabicPeriod" startAt="3"/>
            </a:pPr>
            <a:r>
              <a:rPr lang="ar-SA" sz="1600" dirty="0">
                <a:latin typeface="Alexandria" pitchFamily="2" charset="-78"/>
                <a:cs typeface="Alexandria" pitchFamily="2" charset="-78"/>
              </a:rPr>
              <a:t> الاستبدادي/ الأوتوقراطي </a:t>
            </a:r>
            <a:r>
              <a:rPr lang="en-US" sz="1600" dirty="0">
                <a:latin typeface="Alexandria" pitchFamily="2" charset="-78"/>
                <a:cs typeface="Alexandria" pitchFamily="2" charset="-78"/>
              </a:rPr>
              <a:t> : Autocrat</a:t>
            </a:r>
            <a:r>
              <a:rPr lang="ar-SA" sz="1600" dirty="0">
                <a:latin typeface="Alexandria" pitchFamily="2" charset="-78"/>
                <a:cs typeface="Alexandria" pitchFamily="2" charset="-78"/>
              </a:rPr>
              <a:t>يضع كل اهتمامه على العمل الحالي المطلوب، ويفضله على أي اعتبارات أخرى تظهر عدم فاعليته نتيجة إعلانه الواضح عن عدم اهتمامه بأمور العلاقات وبدرجة ثقته المنخفضة بالآخرين، ويخافه الكثيرون ولا يحبونه، وبالتالي فهم يعملون فقط عندما يمارس عليهم ضغوطه المباشرة. </a:t>
            </a:r>
            <a:endParaRPr lang="ar-EG" sz="1600" dirty="0">
              <a:latin typeface="Alexandria" pitchFamily="2" charset="-78"/>
              <a:cs typeface="Alexandria" pitchFamily="2" charset="-78"/>
            </a:endParaRPr>
          </a:p>
          <a:p>
            <a:pPr marL="514350" lvl="0" indent="-514350" algn="just" rtl="1">
              <a:lnSpc>
                <a:spcPct val="150000"/>
              </a:lnSpc>
              <a:buFont typeface="+mj-lt"/>
              <a:buAutoNum type="arabicPeriod" startAt="3"/>
            </a:pPr>
            <a:endParaRPr lang="ar-SA" sz="1600" dirty="0">
              <a:latin typeface="Alexandria" pitchFamily="2" charset="-78"/>
              <a:cs typeface="Alexandria" pitchFamily="2" charset="-78"/>
            </a:endParaRPr>
          </a:p>
          <a:p>
            <a:pPr marL="514350" lvl="0" indent="-514350" algn="just" rtl="1">
              <a:lnSpc>
                <a:spcPct val="150000"/>
              </a:lnSpc>
              <a:buFont typeface="+mj-lt"/>
              <a:buAutoNum type="arabicPeriod" startAt="3"/>
            </a:pPr>
            <a:r>
              <a:rPr lang="ar-SA" sz="1600" dirty="0">
                <a:latin typeface="Alexandria" pitchFamily="2" charset="-78"/>
                <a:cs typeface="Alexandria" pitchFamily="2" charset="-78"/>
              </a:rPr>
              <a:t> الانهزامي / الهارب </a:t>
            </a:r>
            <a:r>
              <a:rPr lang="en-US" sz="1600" dirty="0">
                <a:latin typeface="Alexandria" pitchFamily="2" charset="-78"/>
                <a:cs typeface="Alexandria" pitchFamily="2" charset="-78"/>
              </a:rPr>
              <a:t> :Deserter</a:t>
            </a:r>
            <a:r>
              <a:rPr lang="ar-SA" sz="1600" dirty="0">
                <a:latin typeface="Alexandria" pitchFamily="2" charset="-78"/>
                <a:cs typeface="Alexandria" pitchFamily="2" charset="-78"/>
              </a:rPr>
              <a:t>يظهر عدم اهتمامه بكل من العمل والعلاقات الإنسانية. كما أنه غير فعال، ليس فقط بسبب عدم رغبته في العمل واهتمامه به بل كذلك للتأثير السلبي الذي يمارسه على الروح المعنوية للجماعة. ولا ينحصر تأثيره في مجرد الانسحاب من العمل. بل إنه يعوق الآخرين كذلك في أدائهم عن طريق التدخل في أعمالهم وحجب المعلومات اللازمة لهم.</a:t>
            </a:r>
          </a:p>
        </p:txBody>
      </p:sp>
      <p:sp>
        <p:nvSpPr>
          <p:cNvPr id="2" name="TextBox 1">
            <a:extLst>
              <a:ext uri="{FF2B5EF4-FFF2-40B4-BE49-F238E27FC236}">
                <a16:creationId xmlns:a16="http://schemas.microsoft.com/office/drawing/2014/main" id="{828EF3CF-90C7-9953-79E8-E0714EF6B7EA}"/>
              </a:ext>
            </a:extLst>
          </p:cNvPr>
          <p:cNvSpPr txBox="1"/>
          <p:nvPr/>
        </p:nvSpPr>
        <p:spPr>
          <a:xfrm>
            <a:off x="3517460" y="1524022"/>
            <a:ext cx="5157081" cy="307777"/>
          </a:xfrm>
          <a:prstGeom prst="rect">
            <a:avLst/>
          </a:prstGeom>
          <a:noFill/>
        </p:spPr>
        <p:txBody>
          <a:bodyPr wrap="square">
            <a:spAutoFit/>
          </a:bodyPr>
          <a:lstStyle/>
          <a:p>
            <a:pPr algn="just" rtl="1"/>
            <a:r>
              <a:rPr lang="ar-SA" sz="1400" dirty="0">
                <a:solidFill>
                  <a:schemeClr val="accent2"/>
                </a:solidFill>
                <a:latin typeface="Alexandria" pitchFamily="2" charset="-78"/>
                <a:cs typeface="Alexandria" pitchFamily="2" charset="-78"/>
              </a:rPr>
              <a:t>تنتج عندما تستخدم الأنماط الاساسية في مواقف غير مناسبة </a:t>
            </a:r>
          </a:p>
        </p:txBody>
      </p:sp>
    </p:spTree>
    <p:extLst>
      <p:ext uri="{BB962C8B-B14F-4D97-AF65-F5344CB8AC3E}">
        <p14:creationId xmlns:p14="http://schemas.microsoft.com/office/powerpoint/2010/main" val="338274123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0AF35D1-59A7-4B07-910D-0996B731F963}" vid="{C4851501-65DF-4320-93CF-13B40A3969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864308C-C8BD-4676-866F-4BD077783F81}">
  <ds:schemaRefs>
    <ds:schemaRef ds:uri="49100919-8a76-4266-be0c-7dc583902cb4"/>
    <ds:schemaRef ds:uri="http://purl.org/dc/elements/1.1/"/>
    <ds:schemaRef ds:uri="http://schemas.microsoft.com/office/2006/metadata/properties"/>
    <ds:schemaRef ds:uri="http://purl.org/dc/dcmitype/"/>
    <ds:schemaRef ds:uri="d13aca44-ef33-4cf4-9980-7f0b00e6eeb9"/>
    <ds:schemaRef ds:uri="http://schemas.microsoft.com/office/2006/documentManagement/types"/>
    <ds:schemaRef ds:uri="http://www.w3.org/XML/1998/namespace"/>
    <ds:schemaRef ds:uri="http://schemas.microsoft.com/office/infopath/2007/PartnerControls"/>
    <ds:schemaRef ds:uri="http://purl.org/dc/terms/"/>
    <ds:schemaRef ds:uri="http://schemas.openxmlformats.org/package/2006/metadata/core-properties"/>
  </ds:schemaRefs>
</ds:datastoreItem>
</file>

<file path=customXml/itemProps2.xml><?xml version="1.0" encoding="utf-8"?>
<ds:datastoreItem xmlns:ds="http://schemas.openxmlformats.org/officeDocument/2006/customXml" ds:itemID="{B5DC8F32-AC21-496F-A8BB-F99EB50A5D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EA48CA6-BC7A-40B9-A65B-2E90D69470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5220</TotalTime>
  <Words>5391</Words>
  <Application>Microsoft Office PowerPoint</Application>
  <PresentationFormat>Widescreen</PresentationFormat>
  <Paragraphs>334</Paragraphs>
  <Slides>51</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51</vt:i4>
      </vt:variant>
    </vt:vector>
  </HeadingPairs>
  <TitlesOfParts>
    <vt:vector size="59" baseType="lpstr">
      <vt:lpstr>Alexandria</vt:lpstr>
      <vt:lpstr>Arial</vt:lpstr>
      <vt:lpstr>Calibri</vt:lpstr>
      <vt:lpstr>Calibri Light</vt:lpstr>
      <vt:lpstr>Noto Sans Symbols</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Boghdady</cp:lastModifiedBy>
  <cp:revision>162</cp:revision>
  <dcterms:created xsi:type="dcterms:W3CDTF">2023-04-29T09:08:23Z</dcterms:created>
  <dcterms:modified xsi:type="dcterms:W3CDTF">2024-06-28T23:44:48Z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