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619" r:id="rId6"/>
    <p:sldId id="303" r:id="rId7"/>
    <p:sldId id="541" r:id="rId8"/>
    <p:sldId id="552" r:id="rId9"/>
    <p:sldId id="657" r:id="rId10"/>
    <p:sldId id="658" r:id="rId11"/>
    <p:sldId id="659" r:id="rId12"/>
    <p:sldId id="616" r:id="rId13"/>
    <p:sldId id="661" r:id="rId14"/>
    <p:sldId id="660" r:id="rId15"/>
    <p:sldId id="662" r:id="rId16"/>
    <p:sldId id="663" r:id="rId17"/>
    <p:sldId id="664" r:id="rId18"/>
    <p:sldId id="665" r:id="rId19"/>
    <p:sldId id="666" r:id="rId20"/>
    <p:sldId id="667" r:id="rId21"/>
    <p:sldId id="668" r:id="rId22"/>
    <p:sldId id="669" r:id="rId23"/>
    <p:sldId id="670" r:id="rId24"/>
    <p:sldId id="671" r:id="rId25"/>
    <p:sldId id="672" r:id="rId26"/>
    <p:sldId id="673" r:id="rId27"/>
    <p:sldId id="674" r:id="rId28"/>
    <p:sldId id="675" r:id="rId29"/>
    <p:sldId id="676" r:id="rId30"/>
    <p:sldId id="677" r:id="rId31"/>
    <p:sldId id="678" r:id="rId32"/>
    <p:sldId id="680" r:id="rId33"/>
    <p:sldId id="681" r:id="rId34"/>
    <p:sldId id="682" r:id="rId35"/>
    <p:sldId id="683" r:id="rId36"/>
    <p:sldId id="684" r:id="rId37"/>
    <p:sldId id="685" r:id="rId38"/>
    <p:sldId id="686" r:id="rId39"/>
    <p:sldId id="687" r:id="rId40"/>
    <p:sldId id="688" r:id="rId41"/>
    <p:sldId id="689" r:id="rId42"/>
    <p:sldId id="690" r:id="rId43"/>
    <p:sldId id="551" r:id="rId44"/>
    <p:sldId id="656" r:id="rId45"/>
    <p:sldId id="529" r:id="rId46"/>
    <p:sldId id="349" r:id="rId47"/>
  </p:sldIdLst>
  <p:sldSz cx="12192000" cy="6858000"/>
  <p:notesSz cx="6858000" cy="9144000"/>
  <p:embeddedFontLst>
    <p:embeddedFont>
      <p:font typeface="Alexandria" panose="020B0604020202020204" charset="-78"/>
      <p:regular r:id="rId49"/>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552"/>
            <p14:sldId id="657"/>
            <p14:sldId id="658"/>
            <p14:sldId id="659"/>
            <p14:sldId id="616"/>
            <p14:sldId id="661"/>
            <p14:sldId id="660"/>
            <p14:sldId id="662"/>
            <p14:sldId id="663"/>
            <p14:sldId id="664"/>
            <p14:sldId id="665"/>
            <p14:sldId id="666"/>
            <p14:sldId id="667"/>
            <p14:sldId id="668"/>
            <p14:sldId id="669"/>
            <p14:sldId id="670"/>
            <p14:sldId id="671"/>
            <p14:sldId id="672"/>
            <p14:sldId id="673"/>
            <p14:sldId id="674"/>
            <p14:sldId id="675"/>
            <p14:sldId id="676"/>
            <p14:sldId id="677"/>
            <p14:sldId id="678"/>
            <p14:sldId id="680"/>
            <p14:sldId id="681"/>
            <p14:sldId id="682"/>
            <p14:sldId id="683"/>
            <p14:sldId id="684"/>
            <p14:sldId id="685"/>
            <p14:sldId id="686"/>
            <p14:sldId id="687"/>
            <p14:sldId id="688"/>
            <p14:sldId id="689"/>
            <p14:sldId id="690"/>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021F"/>
    <a:srgbClr val="FF6600"/>
    <a:srgbClr val="203E5F"/>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74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14.xml"/><Relationship Id="rId5" Type="http://schemas.openxmlformats.org/officeDocument/2006/relationships/image" Target="../media/image59.pn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الرابعة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699760" y="1613313"/>
            <a:ext cx="6015737" cy="4735207"/>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في </a:t>
            </a:r>
            <a:r>
              <a:rPr lang="ar-SA" b="1">
                <a:solidFill>
                  <a:srgbClr val="C00000"/>
                </a:solidFill>
                <a:latin typeface="Alexandria" charset="0"/>
                <a:cs typeface="Alexandria" charset="0"/>
              </a:rPr>
              <a:t>المحاضرة الثالثة </a:t>
            </a:r>
            <a:r>
              <a:rPr lang="ar-SA" b="1" dirty="0">
                <a:solidFill>
                  <a:srgbClr val="C00000"/>
                </a:solidFill>
                <a:latin typeface="Alexandria" charset="0"/>
                <a:cs typeface="Alexandria" charset="0"/>
              </a:rPr>
              <a:t>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تناولنا </a:t>
            </a:r>
            <a:r>
              <a:rPr lang="ar-SA" dirty="0">
                <a:latin typeface="Alexandria" charset="0"/>
                <a:cs typeface="Alexandria" charset="0"/>
              </a:rPr>
              <a:t>الفروقات الجوهرية بين الصحافة التقليدية والصحافة الرقمية. </a:t>
            </a:r>
            <a:r>
              <a:rPr lang="ar-SA" b="1" dirty="0">
                <a:solidFill>
                  <a:srgbClr val="203E5F"/>
                </a:solidFill>
                <a:latin typeface="Alexandria" charset="0"/>
                <a:cs typeface="Alexandria" charset="0"/>
              </a:rPr>
              <a:t>وأوضحنا</a:t>
            </a:r>
            <a:r>
              <a:rPr lang="ar-SA" dirty="0">
                <a:latin typeface="Alexandria" charset="0"/>
                <a:cs typeface="Alexandria" charset="0"/>
              </a:rPr>
              <a:t> أن الصحافة التقليدية تعتمد على الطباعة الورقية، وتتميز بالتحقق والدقة ومحدودية التفاعل، بينما تتسم الصحافة الرقمية بالسرعة، التفاعلية، وتنوع الوسائط المستخدمة.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ناقشنا </a:t>
            </a:r>
            <a:r>
              <a:rPr lang="ar-SA" dirty="0">
                <a:latin typeface="Alexandria" charset="0"/>
                <a:cs typeface="Alexandria" charset="0"/>
              </a:rPr>
              <a:t>التحديات التي تواجه كلا النوعين، وخلصنا إلى أن مستقبل الصحافة يتجه نحو الدمج والتكامل بين المنهجين.</a:t>
            </a:r>
            <a:endParaRPr lang="ar-SA" sz="500" dirty="0">
              <a:latin typeface="Alexandria" charset="0"/>
              <a:cs typeface="Alexandria" charset="0"/>
            </a:endParaRP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الثالثة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16646" y="2412460"/>
            <a:ext cx="5449049"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2922342"/>
            <a:ext cx="6096000" cy="1486369"/>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بيئات النشر الرقمية وأنظمة إدارة المحتوى</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الخامس</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3888885"/>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00000"/>
              </a:lnSpc>
              <a:buFont typeface="+mj-lt"/>
              <a:buAutoNum type="arabicPeriod"/>
            </a:pPr>
            <a:r>
              <a:rPr lang="ar-SA" dirty="0">
                <a:latin typeface="Alexandria" charset="0"/>
                <a:cs typeface="Alexandria" charset="0"/>
              </a:rPr>
              <a:t>تعريف مفهوم بيئة النشر الرقمية ووظائفها الأساسية.</a:t>
            </a:r>
          </a:p>
          <a:p>
            <a:pPr marL="342900" indent="-342900" algn="just" rtl="1">
              <a:lnSpc>
                <a:spcPct val="200000"/>
              </a:lnSpc>
              <a:buFont typeface="+mj-lt"/>
              <a:buAutoNum type="arabicPeriod"/>
            </a:pPr>
            <a:r>
              <a:rPr lang="ar-SA" dirty="0">
                <a:latin typeface="Alexandria" charset="0"/>
                <a:cs typeface="Alexandria" charset="0"/>
              </a:rPr>
              <a:t>التعرف على أنظمة إدارة المحتوى (</a:t>
            </a:r>
            <a:r>
              <a:rPr lang="en-US" dirty="0">
                <a:latin typeface="Alexandria" charset="0"/>
                <a:cs typeface="Alexandria" charset="0"/>
              </a:rPr>
              <a:t>CMS</a:t>
            </a:r>
            <a:r>
              <a:rPr lang="ar-SA" dirty="0">
                <a:latin typeface="Alexandria" charset="0"/>
                <a:cs typeface="Alexandria" charset="0"/>
              </a:rPr>
              <a:t>) واستخداماتها الصحفية.</a:t>
            </a:r>
          </a:p>
          <a:p>
            <a:pPr marL="342900" indent="-342900" algn="just" rtl="1">
              <a:lnSpc>
                <a:spcPct val="200000"/>
              </a:lnSpc>
              <a:buFont typeface="+mj-lt"/>
              <a:buAutoNum type="arabicPeriod"/>
            </a:pPr>
            <a:r>
              <a:rPr lang="ar-SA" dirty="0">
                <a:latin typeface="Alexandria" charset="0"/>
                <a:cs typeface="Alexandria" charset="0"/>
              </a:rPr>
              <a:t>فهم دور</a:t>
            </a:r>
            <a:r>
              <a:rPr lang="en-US" dirty="0">
                <a:latin typeface="Alexandria" charset="0"/>
                <a:cs typeface="Alexandria" charset="0"/>
              </a:rPr>
              <a:t> CMS </a:t>
            </a:r>
            <a:r>
              <a:rPr lang="ar-SA" dirty="0">
                <a:latin typeface="Alexandria" charset="0"/>
                <a:cs typeface="Alexandria" charset="0"/>
              </a:rPr>
              <a:t>في تنظيم المحتوى وتبسيط العمليات التحريرية.</a:t>
            </a:r>
          </a:p>
          <a:p>
            <a:pPr marL="342900" indent="-342900" algn="just" rtl="1">
              <a:lnSpc>
                <a:spcPct val="200000"/>
              </a:lnSpc>
              <a:buFont typeface="+mj-lt"/>
              <a:buAutoNum type="arabicPeriod"/>
            </a:pPr>
            <a:r>
              <a:rPr lang="ar-SA" dirty="0">
                <a:latin typeface="Alexandria" charset="0"/>
                <a:cs typeface="Alexandria" charset="0"/>
              </a:rPr>
              <a:t>استكشاف الأدوات الرقمية المساندة للنشر والتفاعل مع الجمهور.</a:t>
            </a:r>
          </a:p>
          <a:p>
            <a:pPr marL="342900" indent="-342900" algn="just" rtl="1">
              <a:lnSpc>
                <a:spcPct val="200000"/>
              </a:lnSpc>
              <a:buFont typeface="+mj-lt"/>
              <a:buAutoNum type="arabicPeriod"/>
            </a:pPr>
            <a:r>
              <a:rPr lang="ar-SA" dirty="0">
                <a:latin typeface="Alexandria" charset="0"/>
                <a:cs typeface="Alexandria" charset="0"/>
              </a:rPr>
              <a:t>تحليل التحديات التقنية والأمنية في بيئات النشر الحديثة.</a:t>
            </a:r>
          </a:p>
          <a:p>
            <a:pPr marL="342900" indent="-342900" algn="just" rtl="1">
              <a:lnSpc>
                <a:spcPct val="200000"/>
              </a:lnSpc>
              <a:buFont typeface="+mj-lt"/>
              <a:buAutoNum type="arabicPeriod"/>
            </a:pPr>
            <a:r>
              <a:rPr lang="ar-SA" dirty="0">
                <a:latin typeface="Alexandria" charset="0"/>
                <a:cs typeface="Alexandria" charset="0"/>
              </a:rPr>
              <a:t>تقييم فعالية إدارة المحتوى متعدد الوسائط في الصحافة الرقمية.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الرابعة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3" y="2351314"/>
            <a:ext cx="4445635"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57195" y="1517163"/>
            <a:ext cx="11391088" cy="4992264"/>
          </a:xfrm>
          <a:prstGeom prst="rect">
            <a:avLst/>
          </a:prstGeom>
          <a:noFill/>
        </p:spPr>
        <p:txBody>
          <a:bodyPr wrap="square" rtlCol="0">
            <a:spAutoFit/>
          </a:bodyPr>
          <a:lstStyle/>
          <a:p>
            <a:pPr algn="just" rtl="1">
              <a:lnSpc>
                <a:spcPct val="200000"/>
              </a:lnSpc>
            </a:pPr>
            <a:r>
              <a:rPr lang="ar-SA" sz="1900" b="1" dirty="0">
                <a:latin typeface="Alexandria" charset="0"/>
                <a:cs typeface="Alexandria" charset="0"/>
              </a:rPr>
              <a:t>أولاً</a:t>
            </a:r>
            <a:r>
              <a:rPr lang="ar-SA" sz="1900" dirty="0">
                <a:latin typeface="Alexandria" charset="0"/>
                <a:cs typeface="Alexandria" charset="0"/>
              </a:rPr>
              <a:t>، بيئات النشر الرقمية هي المساحات التقنية التي تُستخدم في إنتاج، تحرير، تنظيم، وتوزيع المحتوى الإعلامي بصيغ متعددة مثل النصوص، الصور، الفيديو، والصوت. </a:t>
            </a:r>
          </a:p>
          <a:p>
            <a:pPr algn="just" rtl="1">
              <a:lnSpc>
                <a:spcPct val="200000"/>
              </a:lnSpc>
            </a:pPr>
            <a:endParaRPr lang="ar-SA" sz="500" b="1" dirty="0">
              <a:latin typeface="Alexandria" charset="0"/>
              <a:cs typeface="Alexandria" charset="0"/>
            </a:endParaRPr>
          </a:p>
          <a:p>
            <a:pPr algn="just" rtl="1">
              <a:lnSpc>
                <a:spcPct val="200000"/>
              </a:lnSpc>
            </a:pPr>
            <a:r>
              <a:rPr lang="ar-SA" sz="1900" b="1" dirty="0">
                <a:latin typeface="Alexandria" charset="0"/>
                <a:cs typeface="Alexandria" charset="0"/>
              </a:rPr>
              <a:t>ثانيًا</a:t>
            </a:r>
            <a:r>
              <a:rPr lang="ar-SA" sz="1900" dirty="0">
                <a:latin typeface="Alexandria" charset="0"/>
                <a:cs typeface="Alexandria" charset="0"/>
              </a:rPr>
              <a:t>، تشمل هذه البيئات المواقع الإلكترونية الإخبارية، المدونات، المنصات الاجتماعية، والتطبيقات الإعلامية، وتتثمل أهميتها في كونها توفر بنية تحتية متكاملة تمكّن المؤسسات الإعلامية من العمل بسلاسة على مستوى الإنتاج والإدارة، مع إمكانية التفاعل المباشر مع الجمهور وقياس مدى التأثير.</a:t>
            </a:r>
          </a:p>
          <a:p>
            <a:pPr algn="just" rtl="1">
              <a:lnSpc>
                <a:spcPct val="200000"/>
              </a:lnSpc>
            </a:pPr>
            <a:endParaRPr lang="ar-SA" sz="500" b="1" dirty="0">
              <a:latin typeface="Alexandria" charset="0"/>
              <a:cs typeface="Alexandria" charset="0"/>
            </a:endParaRPr>
          </a:p>
          <a:p>
            <a:pPr algn="just" rtl="1">
              <a:lnSpc>
                <a:spcPct val="200000"/>
              </a:lnSpc>
            </a:pPr>
            <a:r>
              <a:rPr lang="ar-SA" sz="1900" b="1" dirty="0">
                <a:latin typeface="Alexandria" charset="0"/>
                <a:cs typeface="Alexandria" charset="0"/>
              </a:rPr>
              <a:t>ثالثًا</a:t>
            </a:r>
            <a:r>
              <a:rPr lang="ar-SA" sz="1900" dirty="0">
                <a:latin typeface="Alexandria" charset="0"/>
                <a:cs typeface="Alexandria" charset="0"/>
              </a:rPr>
              <a:t>، تعتمد بيئات النشر الرقمية على مجموعة من الأنظمة الذكية، والأدوات الرقمية المتطورة التي تسهّل على الصحفيين والناشرين إنتاج محتوى احترافي بسرعة ودقة، من بين هذه الأدوات نظم إدارة المحتوى، ومن خلال دراستنا في هذا المقرر نتناول واحداً من أهم الأنظمة انتشاراً وهو نظام ووردبريس.</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مقدمة عامة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2276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37F1D-0B71-8504-4456-243101EC46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E7E5BCF-7C51-B989-4744-D9137773F71A}"/>
              </a:ext>
            </a:extLst>
          </p:cNvPr>
          <p:cNvSpPr txBox="1"/>
          <p:nvPr/>
        </p:nvSpPr>
        <p:spPr>
          <a:xfrm>
            <a:off x="2368539" y="1643627"/>
            <a:ext cx="9538112"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شهدت بيئات النشر تطورًا كبيرًا منذ الانتقال من الطباعة الورقية إلى النشر الرقمي، خاصة مع ظهور الإنترنت في التسعينيات، حيث بدأت المؤسسات الإعلامية </a:t>
            </a:r>
            <a:r>
              <a:rPr lang="ar-SA" dirty="0">
                <a:solidFill>
                  <a:srgbClr val="C00000"/>
                </a:solidFill>
                <a:latin typeface="Alexandria" charset="0"/>
                <a:cs typeface="Alexandria" charset="0"/>
              </a:rPr>
              <a:t>تتبنى</a:t>
            </a:r>
            <a:r>
              <a:rPr lang="ar-SA" dirty="0">
                <a:latin typeface="Alexandria" charset="0"/>
                <a:cs typeface="Alexandria" charset="0"/>
              </a:rPr>
              <a:t> </a:t>
            </a:r>
            <a:r>
              <a:rPr lang="ar-SA" dirty="0">
                <a:solidFill>
                  <a:srgbClr val="C00000"/>
                </a:solidFill>
                <a:latin typeface="Alexandria" charset="0"/>
                <a:cs typeface="Alexandria" charset="0"/>
              </a:rPr>
              <a:t>النشر</a:t>
            </a:r>
            <a:r>
              <a:rPr lang="ar-SA" dirty="0">
                <a:latin typeface="Alexandria" charset="0"/>
                <a:cs typeface="Alexandria" charset="0"/>
              </a:rPr>
              <a:t> </a:t>
            </a:r>
            <a:r>
              <a:rPr lang="ar-SA" dirty="0">
                <a:solidFill>
                  <a:srgbClr val="C00000"/>
                </a:solidFill>
                <a:latin typeface="Alexandria" charset="0"/>
                <a:cs typeface="Alexandria" charset="0"/>
              </a:rPr>
              <a:t>الإلكتروني</a:t>
            </a:r>
            <a:r>
              <a:rPr lang="ar-SA" dirty="0">
                <a:latin typeface="Alexandria" charset="0"/>
                <a:cs typeface="Alexandria" charset="0"/>
              </a:rPr>
              <a:t> </a:t>
            </a:r>
            <a:r>
              <a:rPr lang="ar-SA" b="1" dirty="0">
                <a:latin typeface="Alexandria" charset="0"/>
                <a:cs typeface="Alexandria" charset="0"/>
              </a:rPr>
              <a:t>كبديل</a:t>
            </a:r>
            <a:r>
              <a:rPr lang="ar-SA" dirty="0">
                <a:latin typeface="Alexandria" charset="0"/>
                <a:cs typeface="Alexandria" charset="0"/>
              </a:rPr>
              <a:t> </a:t>
            </a:r>
            <a:r>
              <a:rPr lang="ar-SA" b="1" dirty="0">
                <a:latin typeface="Alexandria" charset="0"/>
                <a:cs typeface="Alexandria" charset="0"/>
              </a:rPr>
              <a:t>عملي</a:t>
            </a:r>
            <a:r>
              <a:rPr lang="ar-SA" dirty="0">
                <a:latin typeface="Alexandria" charset="0"/>
                <a:cs typeface="Alexandria" charset="0"/>
              </a:rPr>
              <a:t> وفعال </a:t>
            </a:r>
            <a:r>
              <a:rPr lang="ar-SA" dirty="0">
                <a:solidFill>
                  <a:srgbClr val="C00000"/>
                </a:solidFill>
                <a:latin typeface="Alexandria" charset="0"/>
                <a:cs typeface="Alexandria" charset="0"/>
              </a:rPr>
              <a:t>للطباعة التقليدية</a:t>
            </a:r>
            <a:r>
              <a:rPr lang="ar-SA" dirty="0">
                <a:latin typeface="Alexandria" charset="0"/>
                <a:cs typeface="Alexandria" charset="0"/>
              </a:rPr>
              <a:t>.</a:t>
            </a:r>
          </a:p>
          <a:p>
            <a:pPr algn="just" rtl="1">
              <a:lnSpc>
                <a:spcPct val="200000"/>
              </a:lnSpc>
            </a:pPr>
            <a:endParaRPr lang="en-US"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التحول </a:t>
            </a:r>
            <a:r>
              <a:rPr lang="ar-SA" b="1" dirty="0">
                <a:latin typeface="Alexandria" charset="0"/>
                <a:cs typeface="Alexandria" charset="0"/>
              </a:rPr>
              <a:t>صاحبته ثورة في الأدوات</a:t>
            </a:r>
            <a:r>
              <a:rPr lang="ar-SA" dirty="0">
                <a:latin typeface="Alexandria" charset="0"/>
                <a:cs typeface="Alexandria" charset="0"/>
              </a:rPr>
              <a:t>، إذ انتقلنا من صفحات </a:t>
            </a:r>
            <a:r>
              <a:rPr lang="en-US" dirty="0">
                <a:solidFill>
                  <a:srgbClr val="C00000"/>
                </a:solidFill>
                <a:latin typeface="Alexandria" charset="0"/>
                <a:cs typeface="Alexandria" charset="0"/>
              </a:rPr>
              <a:t>HTML</a:t>
            </a:r>
            <a:r>
              <a:rPr lang="ar-SA" dirty="0">
                <a:latin typeface="Alexandria" charset="0"/>
                <a:cs typeface="Alexandria" charset="0"/>
              </a:rPr>
              <a:t> الثابتة إلى أنظمة إدارة محتوى ديناميكية ومتقدمة، مما مكّن </a:t>
            </a:r>
            <a:r>
              <a:rPr lang="ar-SA" dirty="0">
                <a:solidFill>
                  <a:srgbClr val="C00000"/>
                </a:solidFill>
                <a:latin typeface="Alexandria" charset="0"/>
                <a:cs typeface="Alexandria" charset="0"/>
              </a:rPr>
              <a:t>المحررين</a:t>
            </a:r>
            <a:r>
              <a:rPr lang="ar-SA" dirty="0">
                <a:latin typeface="Alexandria" charset="0"/>
                <a:cs typeface="Alexandria" charset="0"/>
              </a:rPr>
              <a:t> من تحديث المحتوى بسهولة وسرعة دون الحاجة إلى خبرة برمجية.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a:t>
            </a:r>
            <a:r>
              <a:rPr lang="ar-SA" b="1" dirty="0">
                <a:latin typeface="Alexandria" charset="0"/>
                <a:cs typeface="Alexandria" charset="0"/>
              </a:rPr>
              <a:t> </a:t>
            </a:r>
            <a:r>
              <a:rPr lang="ar-SA" dirty="0">
                <a:latin typeface="Alexandria" charset="0"/>
                <a:cs typeface="Alexandria" charset="0"/>
              </a:rPr>
              <a:t>مع هذا التطور، </a:t>
            </a:r>
            <a:r>
              <a:rPr lang="ar-SA" dirty="0">
                <a:solidFill>
                  <a:srgbClr val="C00000"/>
                </a:solidFill>
                <a:latin typeface="Alexandria" charset="0"/>
                <a:cs typeface="Alexandria" charset="0"/>
              </a:rPr>
              <a:t>تحسنت</a:t>
            </a:r>
            <a:r>
              <a:rPr lang="ar-SA" dirty="0">
                <a:latin typeface="Alexandria" charset="0"/>
                <a:cs typeface="Alexandria" charset="0"/>
              </a:rPr>
              <a:t> </a:t>
            </a:r>
            <a:r>
              <a:rPr lang="ar-SA" dirty="0">
                <a:solidFill>
                  <a:srgbClr val="C00000"/>
                </a:solidFill>
                <a:latin typeface="Alexandria" charset="0"/>
                <a:cs typeface="Alexandria" charset="0"/>
              </a:rPr>
              <a:t>تجربة المستخدم </a:t>
            </a:r>
            <a:r>
              <a:rPr lang="ar-SA" dirty="0">
                <a:latin typeface="Alexandria" charset="0"/>
                <a:cs typeface="Alexandria" charset="0"/>
              </a:rPr>
              <a:t>بشكل كبير، وأصبح التفاعل مع المحتوى الرقمي ممكنًا، بل ضروريًا، مما سمح للمؤسسات بإبقاء مواقعها محدثة باستمرار وجاذبة للجمهور.</a:t>
            </a:r>
          </a:p>
        </p:txBody>
      </p:sp>
      <p:sp>
        <p:nvSpPr>
          <p:cNvPr id="24" name="Rectangle 23">
            <a:extLst>
              <a:ext uri="{FF2B5EF4-FFF2-40B4-BE49-F238E27FC236}">
                <a16:creationId xmlns:a16="http://schemas.microsoft.com/office/drawing/2014/main" id="{CCCC74E0-6833-69CE-2491-3FE94383F4C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B3A0744-3819-947D-D6B6-E5BEE2D5FC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179AF532-9D88-932D-88BC-8D0A3A229B1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تطور بيئات النشر عبر الزمن</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120663C-48F1-90D7-3C2A-859E87057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The Best Ways to Learn HTML | Udacity">
            <a:extLst>
              <a:ext uri="{FF2B5EF4-FFF2-40B4-BE49-F238E27FC236}">
                <a16:creationId xmlns:a16="http://schemas.microsoft.com/office/drawing/2014/main" id="{3C7BE0B9-420F-308B-9D77-3B1ED32379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64" y="3463043"/>
            <a:ext cx="2184380" cy="12232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WB Alpha-2 Starter Website Design... | Techtron International">
            <a:extLst>
              <a:ext uri="{FF2B5EF4-FFF2-40B4-BE49-F238E27FC236}">
                <a16:creationId xmlns:a16="http://schemas.microsoft.com/office/drawing/2014/main" id="{AC0E6729-0726-ECC3-D4F9-AB79050234E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951" r="11723"/>
          <a:stretch>
            <a:fillRect/>
          </a:stretch>
        </p:blipFill>
        <p:spPr bwMode="auto">
          <a:xfrm>
            <a:off x="86764" y="4918946"/>
            <a:ext cx="2184380" cy="15263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0" name="Picture 6" descr="طباعة الصحف ضمن 10 مهن &quot;تنقرض&quot; قبل 2040">
            <a:extLst>
              <a:ext uri="{FF2B5EF4-FFF2-40B4-BE49-F238E27FC236}">
                <a16:creationId xmlns:a16="http://schemas.microsoft.com/office/drawing/2014/main" id="{F6D1220A-7623-393D-48FA-AF904D93B8E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764" y="1744494"/>
            <a:ext cx="2184380" cy="1447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8206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46F9A-29BC-F03C-BCF8-F84DE01BD2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D5E2743-FE13-63D9-00AD-29716EC945AE}"/>
              </a:ext>
            </a:extLst>
          </p:cNvPr>
          <p:cNvSpPr txBox="1"/>
          <p:nvPr/>
        </p:nvSpPr>
        <p:spPr>
          <a:xfrm>
            <a:off x="3492229" y="1643627"/>
            <a:ext cx="8492245" cy="459670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تتألف بيئة النشر الرقمية من </a:t>
            </a:r>
            <a:r>
              <a:rPr lang="ar-SA" dirty="0">
                <a:solidFill>
                  <a:srgbClr val="C00000"/>
                </a:solidFill>
                <a:latin typeface="Alexandria" charset="0"/>
                <a:cs typeface="Alexandria" charset="0"/>
              </a:rPr>
              <a:t>مجموعة من العناصر الأساسية </a:t>
            </a:r>
            <a:r>
              <a:rPr lang="ar-SA" dirty="0">
                <a:latin typeface="Alexandria" charset="0"/>
                <a:cs typeface="Alexandria" charset="0"/>
              </a:rPr>
              <a:t>التي تعمل بتكامل تام. في مقدمتها تأتي أنظمة إدارة المحتوى </a:t>
            </a:r>
            <a:r>
              <a:rPr lang="en-US" dirty="0">
                <a:latin typeface="Alexandria" charset="0"/>
                <a:cs typeface="Alexandria" charset="0"/>
              </a:rPr>
              <a:t>CMS، </a:t>
            </a:r>
            <a:r>
              <a:rPr lang="ar-SA" dirty="0">
                <a:latin typeface="Alexandria" charset="0"/>
                <a:cs typeface="Alexandria" charset="0"/>
              </a:rPr>
              <a:t>التي تُعد </a:t>
            </a:r>
            <a:r>
              <a:rPr lang="ar-SA" dirty="0">
                <a:solidFill>
                  <a:srgbClr val="C00000"/>
                </a:solidFill>
                <a:latin typeface="Alexandria" charset="0"/>
                <a:cs typeface="Alexandria" charset="0"/>
              </a:rPr>
              <a:t>العمود الفقري لأي بيئة رقمية</a:t>
            </a:r>
            <a:r>
              <a:rPr lang="ar-SA" dirty="0">
                <a:latin typeface="Alexandria" charset="0"/>
                <a:cs typeface="Alexandria" charset="0"/>
              </a:rPr>
              <a:t>، حيث تتيح إنشاء المحتوى وتنظيمه وتحديثه. </a:t>
            </a:r>
          </a:p>
          <a:p>
            <a:pPr algn="just" rtl="1">
              <a:lnSpc>
                <a:spcPct val="200000"/>
              </a:lnSpc>
            </a:pPr>
            <a:endParaRPr lang="en-US"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تشمل هذه البيئة </a:t>
            </a:r>
            <a:r>
              <a:rPr lang="ar-SA" dirty="0">
                <a:solidFill>
                  <a:srgbClr val="C00000"/>
                </a:solidFill>
                <a:latin typeface="Alexandria" charset="0"/>
                <a:cs typeface="Alexandria" charset="0"/>
              </a:rPr>
              <a:t>واجهات الاستخدام </a:t>
            </a:r>
            <a:r>
              <a:rPr lang="ar-SA" dirty="0">
                <a:latin typeface="Alexandria" charset="0"/>
                <a:cs typeface="Alexandria" charset="0"/>
              </a:rPr>
              <a:t>التي تسهّل على المحررين التعامل مع المحتوى، إلى جانب قواعد البيانات التي تحفظ المواد المنشورة وتنظمها. كذلك تؤدي أدوات التحليل والتوزيع ومنصات التفاعل مع الجمهور – كالشبكات الاجتماعية – دورًا حاسمًا في دعم النشر الفعّال،</a:t>
            </a:r>
            <a:r>
              <a:rPr lang="en-US" dirty="0">
                <a:latin typeface="Alexandria" charset="0"/>
                <a:cs typeface="Alexandria" charset="0"/>
              </a:rPr>
              <a:t> </a:t>
            </a:r>
            <a:r>
              <a:rPr lang="ar-SA" dirty="0">
                <a:latin typeface="Alexandria" charset="0"/>
                <a:cs typeface="Alexandria" charset="0"/>
              </a:rPr>
              <a:t> </a:t>
            </a:r>
            <a:r>
              <a:rPr lang="ar-SA" dirty="0">
                <a:solidFill>
                  <a:srgbClr val="C00000"/>
                </a:solidFill>
                <a:latin typeface="Alexandria" charset="0"/>
                <a:cs typeface="Alexandria" charset="0"/>
              </a:rPr>
              <a:t>فهذا التكامل </a:t>
            </a:r>
            <a:r>
              <a:rPr lang="ar-SA" dirty="0">
                <a:latin typeface="Alexandria" charset="0"/>
                <a:cs typeface="Alexandria" charset="0"/>
              </a:rPr>
              <a:t>بين المكونات المختلفة </a:t>
            </a:r>
            <a:r>
              <a:rPr lang="ar-SA" dirty="0">
                <a:solidFill>
                  <a:srgbClr val="C00000"/>
                </a:solidFill>
                <a:latin typeface="Alexandria" charset="0"/>
                <a:cs typeface="Alexandria" charset="0"/>
              </a:rPr>
              <a:t>يجعل</a:t>
            </a:r>
            <a:r>
              <a:rPr lang="ar-SA" dirty="0">
                <a:latin typeface="Alexandria" charset="0"/>
                <a:cs typeface="Alexandria" charset="0"/>
              </a:rPr>
              <a:t> من الممكن </a:t>
            </a:r>
            <a:r>
              <a:rPr lang="ar-SA" dirty="0">
                <a:solidFill>
                  <a:srgbClr val="C00000"/>
                </a:solidFill>
                <a:latin typeface="Alexandria" charset="0"/>
                <a:cs typeface="Alexandria" charset="0"/>
              </a:rPr>
              <a:t>تتبع أداء المحتوى وتعديله </a:t>
            </a:r>
            <a:r>
              <a:rPr lang="ar-SA" dirty="0">
                <a:latin typeface="Alexandria" charset="0"/>
                <a:cs typeface="Alexandria" charset="0"/>
              </a:rPr>
              <a:t>لحظيًا، ما ينعكس على جودة النشر وتأثيره.</a:t>
            </a:r>
          </a:p>
        </p:txBody>
      </p:sp>
      <p:sp>
        <p:nvSpPr>
          <p:cNvPr id="24" name="Rectangle 23">
            <a:extLst>
              <a:ext uri="{FF2B5EF4-FFF2-40B4-BE49-F238E27FC236}">
                <a16:creationId xmlns:a16="http://schemas.microsoft.com/office/drawing/2014/main" id="{8EBE4852-704D-EB01-4D9D-7ECFC2439A2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F782791-B18D-BC8E-7C5B-7330DB67542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F82B2EDE-BC32-2F8D-7D51-80503F743C8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مكونات بيئة النشر الرقمية</a:t>
            </a:r>
          </a:p>
        </p:txBody>
      </p:sp>
      <p:pic>
        <p:nvPicPr>
          <p:cNvPr id="17" name="Graphic 21">
            <a:extLst>
              <a:ext uri="{FF2B5EF4-FFF2-40B4-BE49-F238E27FC236}">
                <a16:creationId xmlns:a16="http://schemas.microsoft.com/office/drawing/2014/main" id="{AECC4263-FC05-5359-4E6B-2EA788C82D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5620E4E3-AC6A-43D0-A968-3E2112423E09}"/>
              </a:ext>
            </a:extLst>
          </p:cNvPr>
          <p:cNvPicPr>
            <a:picLocks noChangeAspect="1"/>
          </p:cNvPicPr>
          <p:nvPr/>
        </p:nvPicPr>
        <p:blipFill>
          <a:blip r:embed="rId3"/>
          <a:srcRect l="18187" b="3924"/>
          <a:stretch>
            <a:fillRect/>
          </a:stretch>
        </p:blipFill>
        <p:spPr>
          <a:xfrm>
            <a:off x="248927" y="1806280"/>
            <a:ext cx="3012522" cy="1999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587EAD68-9DBB-0726-6142-124D8EA0F618}"/>
              </a:ext>
            </a:extLst>
          </p:cNvPr>
          <p:cNvPicPr>
            <a:picLocks noChangeAspect="1"/>
          </p:cNvPicPr>
          <p:nvPr/>
        </p:nvPicPr>
        <p:blipFill>
          <a:blip r:embed="rId4"/>
          <a:srcRect l="8361"/>
          <a:stretch>
            <a:fillRect/>
          </a:stretch>
        </p:blipFill>
        <p:spPr>
          <a:xfrm>
            <a:off x="191317" y="4241112"/>
            <a:ext cx="3127741" cy="1999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2060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3E8AB-96E4-5BFC-5BE8-A6BCB34929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E918511-29B9-0885-EDEB-49DEF52E0E64}"/>
              </a:ext>
            </a:extLst>
          </p:cNvPr>
          <p:cNvSpPr txBox="1"/>
          <p:nvPr/>
        </p:nvSpPr>
        <p:spPr>
          <a:xfrm>
            <a:off x="4474723" y="1468523"/>
            <a:ext cx="7509751"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أصبحت بيئة النشر الرقمية </a:t>
            </a:r>
            <a:r>
              <a:rPr lang="ar-SA" dirty="0">
                <a:solidFill>
                  <a:srgbClr val="C00000"/>
                </a:solidFill>
                <a:latin typeface="Alexandria" charset="0"/>
                <a:cs typeface="Alexandria" charset="0"/>
              </a:rPr>
              <a:t>ضرورة ملحة للمؤسسات الإعلامية في العصر الرقمي</a:t>
            </a:r>
            <a:r>
              <a:rPr lang="ar-SA" dirty="0">
                <a:latin typeface="Alexandria" charset="0"/>
                <a:cs typeface="Alexandria" charset="0"/>
              </a:rPr>
              <a:t>. فهي تتيح إنتاج محتوى عالي الجودة بسرعة، مما يساعد المؤسسات على المنافسة والبقاء في سوق سريع التغير.</a:t>
            </a:r>
          </a:p>
          <a:p>
            <a:pPr algn="just" rtl="1">
              <a:lnSpc>
                <a:spcPct val="200000"/>
              </a:lnSpc>
            </a:pPr>
            <a:endParaRPr lang="en-US"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توفر هذه البيئة أيضًا </a:t>
            </a:r>
            <a:r>
              <a:rPr lang="ar-SA" dirty="0">
                <a:solidFill>
                  <a:srgbClr val="C00000"/>
                </a:solidFill>
                <a:latin typeface="Alexandria" charset="0"/>
                <a:cs typeface="Alexandria" charset="0"/>
              </a:rPr>
              <a:t>إمكانيات واسعة للنشر عبر قنوات متعددة </a:t>
            </a:r>
            <a:r>
              <a:rPr lang="ar-SA" dirty="0">
                <a:latin typeface="Alexandria" charset="0"/>
                <a:cs typeface="Alexandria" charset="0"/>
              </a:rPr>
              <a:t>تشمل المواقع الإلكترونية، والتطبيقات، ومنصات التواصل الاجتماعي، مما يزيد من فرص الوصول للجمهور المستهدف.</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إن هذه البيئات تدعم </a:t>
            </a:r>
            <a:r>
              <a:rPr lang="ar-SA" dirty="0">
                <a:solidFill>
                  <a:srgbClr val="C00000"/>
                </a:solidFill>
                <a:latin typeface="Alexandria" charset="0"/>
                <a:cs typeface="Alexandria" charset="0"/>
              </a:rPr>
              <a:t>التفاعل المستمر مع الجمهور</a:t>
            </a:r>
            <a:r>
              <a:rPr lang="ar-SA" dirty="0">
                <a:latin typeface="Alexandria" charset="0"/>
                <a:cs typeface="Alexandria" charset="0"/>
              </a:rPr>
              <a:t>، وتُسهم في تحسين المحتوى من خلال التعليقات والبيانات التحليلية، ما يعزز من فعالية الأداء التحريري ويرفع من مستوى الاحترافية الإعلامية.</a:t>
            </a:r>
          </a:p>
        </p:txBody>
      </p:sp>
      <p:sp>
        <p:nvSpPr>
          <p:cNvPr id="24" name="Rectangle 23">
            <a:extLst>
              <a:ext uri="{FF2B5EF4-FFF2-40B4-BE49-F238E27FC236}">
                <a16:creationId xmlns:a16="http://schemas.microsoft.com/office/drawing/2014/main" id="{3DA84AB2-132E-E126-EA8D-2EB73D30E42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228440-1EBE-2FFB-A6D6-F3F83CB55A6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242F5BBD-A4B6-DCFD-9B31-216E5FBE6D2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Alexandria" charset="0"/>
                <a:cs typeface="Alexandria" charset="0"/>
              </a:rPr>
              <a:t>أهمية بيئة النشر الرقمية للمؤسسات الإعلامية</a:t>
            </a:r>
          </a:p>
        </p:txBody>
      </p:sp>
      <p:pic>
        <p:nvPicPr>
          <p:cNvPr id="17" name="Graphic 21">
            <a:extLst>
              <a:ext uri="{FF2B5EF4-FFF2-40B4-BE49-F238E27FC236}">
                <a16:creationId xmlns:a16="http://schemas.microsoft.com/office/drawing/2014/main" id="{1A366A8A-0522-9244-CDF7-F050E9CDB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a:extLst>
              <a:ext uri="{FF2B5EF4-FFF2-40B4-BE49-F238E27FC236}">
                <a16:creationId xmlns:a16="http://schemas.microsoft.com/office/drawing/2014/main" id="{5B57F08D-3E75-03A4-EFDE-6031997916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170" y="1680859"/>
            <a:ext cx="3714750" cy="2095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descr="استراتيجية الثقافة الرقمية النقدية Critical Digital Literacy">
            <a:extLst>
              <a:ext uri="{FF2B5EF4-FFF2-40B4-BE49-F238E27FC236}">
                <a16:creationId xmlns:a16="http://schemas.microsoft.com/office/drawing/2014/main" id="{6A96AC00-29F5-FDB0-6975-743E58E3F2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900" y="4256581"/>
            <a:ext cx="3847289" cy="2198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9688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D42FC-407C-78F1-43EA-0AD309675F5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DB1DD4E-6AC2-4E85-0331-B4C66B95CB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BAAEEA9-6020-86F0-6D2B-32B72D6FD7DD}"/>
              </a:ext>
            </a:extLst>
          </p:cNvPr>
          <p:cNvSpPr txBox="1"/>
          <p:nvPr/>
        </p:nvSpPr>
        <p:spPr>
          <a:xfrm>
            <a:off x="5476240" y="152924"/>
            <a:ext cx="659921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95751EA5-ECEF-D0BA-5015-016D2784E7D6}"/>
              </a:ext>
            </a:extLst>
          </p:cNvPr>
          <p:cNvSpPr/>
          <p:nvPr/>
        </p:nvSpPr>
        <p:spPr>
          <a:xfrm>
            <a:off x="4640094" y="2297995"/>
            <a:ext cx="7699051" cy="176380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أنظمة إدارة المحتوى (</a:t>
            </a:r>
            <a:r>
              <a:rPr lang="en-US" sz="3200" b="1" dirty="0">
                <a:solidFill>
                  <a:schemeClr val="bg1"/>
                </a:solidFill>
                <a:latin typeface="Alexandria" charset="0"/>
                <a:cs typeface="Alexandria" charset="0"/>
              </a:rPr>
              <a:t>CMS</a:t>
            </a:r>
            <a:r>
              <a:rPr lang="ar-SA" sz="3200" b="1" dirty="0">
                <a:solidFill>
                  <a:schemeClr val="bg1"/>
                </a:solidFill>
                <a:latin typeface="Alexandria" charset="0"/>
                <a:cs typeface="Alexandria" charset="0"/>
              </a:rPr>
              <a:t>)</a:t>
            </a:r>
            <a:br>
              <a:rPr lang="ar-SA" sz="3200" b="1" dirty="0">
                <a:solidFill>
                  <a:schemeClr val="bg1"/>
                </a:solidFill>
                <a:latin typeface="Alexandria" charset="0"/>
                <a:cs typeface="Alexandria" charset="0"/>
              </a:rPr>
            </a:br>
            <a:r>
              <a:rPr lang="en-US" sz="3200" b="1" dirty="0">
                <a:solidFill>
                  <a:schemeClr val="bg1"/>
                </a:solidFill>
                <a:latin typeface="Alexandria" charset="0"/>
                <a:cs typeface="Alexandria" charset="0"/>
              </a:rPr>
              <a:t>Content Management Systems</a:t>
            </a:r>
            <a:endParaRPr lang="ar-SA" sz="32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A5EA535-D8F1-4DA3-BF93-B5B30566C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What is Content management system : CMS principle – ออกแบบเว็บไซต์ ...">
            <a:extLst>
              <a:ext uri="{FF2B5EF4-FFF2-40B4-BE49-F238E27FC236}">
                <a16:creationId xmlns:a16="http://schemas.microsoft.com/office/drawing/2014/main" id="{F518A38D-3E44-8FCB-47AD-839C6F8369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9" y="1236119"/>
            <a:ext cx="7950740" cy="596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886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5041E-ECAC-915C-D0B6-1289A05DD9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6BE9EB-056A-A506-469C-A26DD0EB0EDA}"/>
              </a:ext>
            </a:extLst>
          </p:cNvPr>
          <p:cNvSpPr txBox="1"/>
          <p:nvPr/>
        </p:nvSpPr>
        <p:spPr>
          <a:xfrm>
            <a:off x="596630" y="3803033"/>
            <a:ext cx="10998739"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تُعرف أنظمة إدارة المحتوى بأنها برمجيات مصممة </a:t>
            </a:r>
            <a:r>
              <a:rPr lang="ar-SA" b="1" dirty="0">
                <a:latin typeface="Alexandria" charset="0"/>
                <a:cs typeface="Alexandria" charset="0"/>
              </a:rPr>
              <a:t>لإنشاء وتحرير وتنظيم ونشر المحتوى الرقمي </a:t>
            </a:r>
            <a:r>
              <a:rPr lang="ar-SA" dirty="0">
                <a:latin typeface="Alexandria" charset="0"/>
                <a:cs typeface="Alexandria" charset="0"/>
              </a:rPr>
              <a:t>بطريقة مرنة وسهلة. وقد أحدثت هذه الأنظمة تحولًا جوهريًا في غرف الأخبار، حيث لم يعد من الضروري الاعتماد على المبرمجين لتحديث الأخبار أو إدراج الوسائط. بل </a:t>
            </a:r>
            <a:r>
              <a:rPr lang="ar-SA" dirty="0">
                <a:solidFill>
                  <a:srgbClr val="C00000"/>
                </a:solidFill>
                <a:latin typeface="Alexandria" charset="0"/>
                <a:cs typeface="Alexandria" charset="0"/>
              </a:rPr>
              <a:t>أصبح بإمكان الصحفيين والمحررين التعامل مباشرة مع النظام لنشر الأخبار وتنظيمها</a:t>
            </a:r>
            <a:r>
              <a:rPr lang="ar-SA" dirty="0">
                <a:latin typeface="Alexandria" charset="0"/>
                <a:cs typeface="Alexandria" charset="0"/>
              </a:rPr>
              <a:t>، مما يسهم في تسريع العملية التحريرية ويمنح الفريق التحريري تحكمًا أكبر في المحتوى، دون الحاجة لمهارات تقنية متقدمة.</a:t>
            </a:r>
          </a:p>
        </p:txBody>
      </p:sp>
      <p:sp>
        <p:nvSpPr>
          <p:cNvPr id="24" name="Rectangle 23">
            <a:extLst>
              <a:ext uri="{FF2B5EF4-FFF2-40B4-BE49-F238E27FC236}">
                <a16:creationId xmlns:a16="http://schemas.microsoft.com/office/drawing/2014/main" id="{76FAD680-8DE4-9953-57CE-A12E729101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E54F1B-B6A4-4CA1-5198-9D22C5B8847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A9A8756F-F3DE-CE71-6289-251E5830E8F6}"/>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التعريف والأهمية</a:t>
            </a:r>
          </a:p>
        </p:txBody>
      </p:sp>
      <p:pic>
        <p:nvPicPr>
          <p:cNvPr id="17" name="Graphic 21">
            <a:extLst>
              <a:ext uri="{FF2B5EF4-FFF2-40B4-BE49-F238E27FC236}">
                <a16:creationId xmlns:a16="http://schemas.microsoft.com/office/drawing/2014/main" id="{AC3C5673-EC79-74C7-1BDC-D5D8766618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CONTENT MANAGEMENT SYSTEMS (CMS) | Blueray for Web Solutions">
            <a:extLst>
              <a:ext uri="{FF2B5EF4-FFF2-40B4-BE49-F238E27FC236}">
                <a16:creationId xmlns:a16="http://schemas.microsoft.com/office/drawing/2014/main" id="{AF91BF47-0549-AFB7-6D1B-FB1AF85734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991" y="1712515"/>
            <a:ext cx="2075868"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콘텐츠 관리 시스템(CMS) - 기업에게 제공하는 혜택과 솔루션의 ...">
            <a:extLst>
              <a:ext uri="{FF2B5EF4-FFF2-40B4-BE49-F238E27FC236}">
                <a16:creationId xmlns:a16="http://schemas.microsoft.com/office/drawing/2014/main" id="{7F0BAD74-7F83-0126-E9F6-D4E920012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19004" y="1727165"/>
            <a:ext cx="2697477"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2,400+ Content Management System Stock Photos, Pictures &amp; Royalty ...">
            <a:extLst>
              <a:ext uri="{FF2B5EF4-FFF2-40B4-BE49-F238E27FC236}">
                <a16:creationId xmlns:a16="http://schemas.microsoft.com/office/drawing/2014/main" id="{0B17B1BE-857E-2AFE-B14C-697320280C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5092" y="1678525"/>
            <a:ext cx="3160277" cy="207586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Flat design content management system illustration | เวกเตอร์ฟรี">
            <a:extLst>
              <a:ext uri="{FF2B5EF4-FFF2-40B4-BE49-F238E27FC236}">
                <a16:creationId xmlns:a16="http://schemas.microsoft.com/office/drawing/2014/main" id="{6FB2994E-1C8E-A6FA-6A25-C6FF953D838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9138" r="9347"/>
          <a:stretch>
            <a:fillRect/>
          </a:stretch>
        </p:blipFill>
        <p:spPr bwMode="auto">
          <a:xfrm>
            <a:off x="716950" y="1697865"/>
            <a:ext cx="2576068" cy="2105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86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ACF7-EE6B-A463-E030-A6D60FB174A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E9D0691-C80F-0D0A-AD71-87F5F264D5F7}"/>
              </a:ext>
            </a:extLst>
          </p:cNvPr>
          <p:cNvSpPr txBox="1"/>
          <p:nvPr/>
        </p:nvSpPr>
        <p:spPr>
          <a:xfrm>
            <a:off x="2653889" y="1468523"/>
            <a:ext cx="9330586"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تتنوّع أنظمة إدارة المحتوى المستخدمة في الصحف الإلكترونية بحسب </a:t>
            </a:r>
            <a:r>
              <a:rPr lang="ar-SA" dirty="0">
                <a:solidFill>
                  <a:srgbClr val="C00000"/>
                </a:solidFill>
                <a:latin typeface="Alexandria" charset="0"/>
                <a:cs typeface="Alexandria" charset="0"/>
              </a:rPr>
              <a:t>حجم المؤسسة ومتطلباتها التحريرية والتقنية</a:t>
            </a:r>
            <a:r>
              <a:rPr lang="ar-SA" dirty="0">
                <a:latin typeface="Alexandria" charset="0"/>
                <a:cs typeface="Alexandria" charset="0"/>
              </a:rPr>
              <a:t>، من بين الأنظمة مفتوحة المصدر نجد </a:t>
            </a:r>
            <a:r>
              <a:rPr lang="en-US" b="1" dirty="0">
                <a:latin typeface="Alexandria" charset="0"/>
                <a:cs typeface="Alexandria" charset="0"/>
              </a:rPr>
              <a:t>WordPress</a:t>
            </a:r>
            <a:r>
              <a:rPr lang="en-US" dirty="0">
                <a:latin typeface="Alexandria" charset="0"/>
                <a:cs typeface="Alexandria" charset="0"/>
              </a:rPr>
              <a:t> </a:t>
            </a:r>
            <a:r>
              <a:rPr lang="ar-SA" dirty="0">
                <a:latin typeface="Alexandria" charset="0"/>
                <a:cs typeface="Alexandria" charset="0"/>
              </a:rPr>
              <a:t> و </a:t>
            </a:r>
            <a:r>
              <a:rPr lang="en-US" b="1" dirty="0">
                <a:latin typeface="Alexandria" charset="0"/>
                <a:cs typeface="Alexandria" charset="0"/>
              </a:rPr>
              <a:t>Drupal</a:t>
            </a:r>
            <a:r>
              <a:rPr lang="en-US" dirty="0">
                <a:latin typeface="Alexandria" charset="0"/>
                <a:cs typeface="Alexandria" charset="0"/>
              </a:rPr>
              <a:t>، </a:t>
            </a:r>
            <a:r>
              <a:rPr lang="ar-SA" dirty="0">
                <a:latin typeface="Alexandria" charset="0"/>
                <a:cs typeface="Alexandria" charset="0"/>
              </a:rPr>
              <a:t>واللذَين يوفّران حلولًا مرنة ومجانية تُناسب الصحف الرقمية الصغيرة والمتوسطة، خاصة من حيث سهولة الاستخدام وسرعة النشر.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في المقابل، تعتمد </a:t>
            </a:r>
            <a:r>
              <a:rPr lang="ar-SA" b="1" dirty="0">
                <a:latin typeface="Alexandria" charset="0"/>
                <a:cs typeface="Alexandria" charset="0"/>
              </a:rPr>
              <a:t>المؤسسات الإعلامية الكبرى </a:t>
            </a:r>
            <a:r>
              <a:rPr lang="ar-SA" dirty="0">
                <a:latin typeface="Alexandria" charset="0"/>
                <a:cs typeface="Alexandria" charset="0"/>
              </a:rPr>
              <a:t>على أنظمة أخرى نظرًا لما توفره من أدوات متقدمة لإدارة المحتوى والتكامل مع القنوات الرقمية المختلفة، إلى جانب مستويات عالية من الأمان والدعم الفني. </a:t>
            </a:r>
          </a:p>
          <a:p>
            <a:pPr algn="just" rtl="1">
              <a:lnSpc>
                <a:spcPct val="200000"/>
              </a:lnSpc>
            </a:pPr>
            <a:endParaRPr lang="en-US"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تلجأ بعض الصحف إلى </a:t>
            </a:r>
            <a:r>
              <a:rPr lang="ar-SA" b="1" dirty="0">
                <a:latin typeface="Alexandria" charset="0"/>
                <a:cs typeface="Alexandria" charset="0"/>
              </a:rPr>
              <a:t>تطوير أنظمة خاصة </a:t>
            </a:r>
            <a:r>
              <a:rPr lang="ar-SA" dirty="0">
                <a:latin typeface="Alexandria" charset="0"/>
                <a:cs typeface="Alexandria" charset="0"/>
              </a:rPr>
              <a:t>بها تُراعي خصوصية سير العمل الصحفي وهيكل التحرير، وهو خيار يمنحها مرونة أكبر لكنه يتطلب استثمارًا تقنيًا وبشريًا مستمرًا.</a:t>
            </a:r>
            <a:r>
              <a:rPr lang="en-US" dirty="0">
                <a:latin typeface="Alexandria" charset="0"/>
                <a:cs typeface="Alexandria" charset="0"/>
              </a:rPr>
              <a:t>  </a:t>
            </a: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3B382FAB-C2BC-FF97-653A-6D20CEE8CD2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4F0DB91-9907-FAA5-7A05-933B33DD627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7A39955D-0330-8A2C-0BC8-E57315FE6299}"/>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أنواع أنظمة إدارة المحتوى</a:t>
            </a:r>
          </a:p>
        </p:txBody>
      </p:sp>
      <p:pic>
        <p:nvPicPr>
          <p:cNvPr id="17" name="Graphic 21">
            <a:extLst>
              <a:ext uri="{FF2B5EF4-FFF2-40B4-BE49-F238E27FC236}">
                <a16:creationId xmlns:a16="http://schemas.microsoft.com/office/drawing/2014/main" id="{A300BAE6-49D4-3157-A89D-8FBEB7E43F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Content management system illustration | मुफ्त वेक्टर">
            <a:extLst>
              <a:ext uri="{FF2B5EF4-FFF2-40B4-BE49-F238E27FC236}">
                <a16:creationId xmlns:a16="http://schemas.microsoft.com/office/drawing/2014/main" id="{D1A7081C-7165-358F-631B-4933C2B431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0818" y="2276580"/>
            <a:ext cx="2305141" cy="15355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Content Management by Media, for Media | Arc XP">
            <a:extLst>
              <a:ext uri="{FF2B5EF4-FFF2-40B4-BE49-F238E27FC236}">
                <a16:creationId xmlns:a16="http://schemas.microsoft.com/office/drawing/2014/main" id="{3C509CD6-E366-3C53-5B3E-746FB8AEC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05" y="4325845"/>
            <a:ext cx="2543568" cy="1695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9435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A770F-29DE-00CC-D1A7-2FA67F23767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668646A-5E38-635E-06F0-8CBF3A4178BA}"/>
              </a:ext>
            </a:extLst>
          </p:cNvPr>
          <p:cNvSpPr txBox="1"/>
          <p:nvPr/>
        </p:nvSpPr>
        <p:spPr>
          <a:xfrm>
            <a:off x="5583675" y="1536619"/>
            <a:ext cx="6391071"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تتميز أنظمة إدارة المحتوى في السياق الصحفي بواجهات استخدام سهلة تمكن الصحفيين من إنشاء المحتوى ونشره دون تدخل مباشر من مطوري البرمجيات.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توفر إمكانية جدولة النشر، وإدارة الوسائط المتعددة، وتحديث الأخبار في أي وقت، حتى خارج ساعات العمل الرسمية. </a:t>
            </a:r>
          </a:p>
          <a:p>
            <a:pPr algn="just" rtl="1">
              <a:lnSpc>
                <a:spcPct val="200000"/>
              </a:lnSpc>
            </a:pPr>
            <a:endParaRPr lang="en-US"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تدعم العديد من هذه الأنظمة أدوات لتحسين محركات البحث </a:t>
            </a:r>
            <a:r>
              <a:rPr lang="en-US" dirty="0">
                <a:latin typeface="Alexandria" charset="0"/>
                <a:cs typeface="Alexandria" charset="0"/>
              </a:rPr>
              <a:t>SEO</a:t>
            </a:r>
            <a:r>
              <a:rPr lang="ar-SA" dirty="0">
                <a:latin typeface="Alexandria" charset="0"/>
                <a:cs typeface="Alexandria" charset="0"/>
              </a:rPr>
              <a:t> وإدماج التحليلات، مما يساعد في مراقبة الأداء وتحديد المواضيع التي تحقق تفاعلًا أكبر مع الجمهور.</a:t>
            </a:r>
            <a:r>
              <a:rPr lang="en-US" dirty="0">
                <a:latin typeface="Alexandria" charset="0"/>
                <a:cs typeface="Alexandria" charset="0"/>
              </a:rPr>
              <a:t>  </a:t>
            </a: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216BECB1-DF47-20D8-86B4-D95A9B194C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C4C5EFE-AF76-E755-624D-134693D742A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5C2F2A36-80DE-0EBD-08DA-C3786656A3C7}"/>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خصائص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 في الصحافة الرقمية</a:t>
            </a:r>
          </a:p>
        </p:txBody>
      </p:sp>
      <p:pic>
        <p:nvPicPr>
          <p:cNvPr id="17" name="Graphic 21">
            <a:extLst>
              <a:ext uri="{FF2B5EF4-FFF2-40B4-BE49-F238E27FC236}">
                <a16:creationId xmlns:a16="http://schemas.microsoft.com/office/drawing/2014/main" id="{E8C53F70-FE41-F3BE-250A-C6A3A4F3AF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50" name="Picture 6" descr="Flat cms concept illustration | Free Vector">
            <a:extLst>
              <a:ext uri="{FF2B5EF4-FFF2-40B4-BE49-F238E27FC236}">
                <a16:creationId xmlns:a16="http://schemas.microsoft.com/office/drawing/2014/main" id="{3F7F7CCB-FA92-264D-037F-A73418297F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86" y="2188379"/>
            <a:ext cx="4486214" cy="3447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1148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B5547-353B-9130-6E69-F0A08AD0D79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0DF58E-1949-7D7B-39DF-D113C0B325B8}"/>
              </a:ext>
            </a:extLst>
          </p:cNvPr>
          <p:cNvSpPr txBox="1"/>
          <p:nvPr/>
        </p:nvSpPr>
        <p:spPr>
          <a:xfrm>
            <a:off x="5583675" y="1624171"/>
            <a:ext cx="6391071"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المؤسسات الإعلامية بشكل متزايد على أنظمة </a:t>
            </a:r>
            <a:r>
              <a:rPr lang="en-US" dirty="0">
                <a:latin typeface="Alexandria" charset="0"/>
                <a:cs typeface="Alexandria" charset="0"/>
              </a:rPr>
              <a:t>CMS</a:t>
            </a:r>
            <a:r>
              <a:rPr lang="ar-SA" dirty="0">
                <a:latin typeface="Alexandria" charset="0"/>
                <a:cs typeface="Alexandria" charset="0"/>
              </a:rPr>
              <a:t> لما لها من مزايا واضحة، فهي </a:t>
            </a:r>
            <a:r>
              <a:rPr lang="ar-SA" dirty="0">
                <a:solidFill>
                  <a:srgbClr val="C00000"/>
                </a:solidFill>
                <a:latin typeface="Alexandria" charset="0"/>
                <a:cs typeface="Alexandria" charset="0"/>
              </a:rPr>
              <a:t>تقلل</a:t>
            </a:r>
            <a:r>
              <a:rPr lang="ar-SA" dirty="0">
                <a:latin typeface="Alexandria" charset="0"/>
                <a:cs typeface="Alexandria" charset="0"/>
              </a:rPr>
              <a:t> من </a:t>
            </a:r>
            <a:r>
              <a:rPr lang="ar-SA" dirty="0">
                <a:solidFill>
                  <a:srgbClr val="C00000"/>
                </a:solidFill>
                <a:latin typeface="Alexandria" charset="0"/>
                <a:cs typeface="Alexandria" charset="0"/>
              </a:rPr>
              <a:t>التكاليف</a:t>
            </a:r>
            <a:r>
              <a:rPr lang="ar-SA" dirty="0">
                <a:latin typeface="Alexandria" charset="0"/>
                <a:cs typeface="Alexandria" charset="0"/>
              </a:rPr>
              <a:t> </a:t>
            </a:r>
            <a:r>
              <a:rPr lang="ar-SA" dirty="0">
                <a:solidFill>
                  <a:srgbClr val="C00000"/>
                </a:solidFill>
                <a:latin typeface="Alexandria" charset="0"/>
                <a:cs typeface="Alexandria" charset="0"/>
              </a:rPr>
              <a:t>التقنية</a:t>
            </a:r>
            <a:r>
              <a:rPr lang="ar-SA" dirty="0">
                <a:latin typeface="Alexandria" charset="0"/>
                <a:cs typeface="Alexandria" charset="0"/>
              </a:rPr>
              <a:t> </a:t>
            </a:r>
            <a:r>
              <a:rPr lang="ar-SA" dirty="0">
                <a:solidFill>
                  <a:srgbClr val="C00000"/>
                </a:solidFill>
                <a:latin typeface="Alexandria" charset="0"/>
                <a:cs typeface="Alexandria" charset="0"/>
              </a:rPr>
              <a:t>وتوفر</a:t>
            </a:r>
            <a:r>
              <a:rPr lang="ar-SA" dirty="0">
                <a:latin typeface="Alexandria" charset="0"/>
                <a:cs typeface="Alexandria" charset="0"/>
              </a:rPr>
              <a:t> </a:t>
            </a:r>
            <a:r>
              <a:rPr lang="ar-SA" dirty="0">
                <a:solidFill>
                  <a:srgbClr val="C00000"/>
                </a:solidFill>
                <a:latin typeface="Alexandria" charset="0"/>
                <a:cs typeface="Alexandria" charset="0"/>
              </a:rPr>
              <a:t>الوقت</a:t>
            </a:r>
            <a:r>
              <a:rPr lang="ar-SA" dirty="0">
                <a:latin typeface="Alexandria" charset="0"/>
                <a:cs typeface="Alexandria" charset="0"/>
              </a:rPr>
              <a:t> بفضل </a:t>
            </a:r>
            <a:r>
              <a:rPr lang="ar-SA" b="1" dirty="0">
                <a:latin typeface="Alexandria" charset="0"/>
                <a:cs typeface="Alexandria" charset="0"/>
              </a:rPr>
              <a:t>أتمتة</a:t>
            </a:r>
            <a:r>
              <a:rPr lang="ar-SA" dirty="0">
                <a:latin typeface="Alexandria" charset="0"/>
                <a:cs typeface="Alexandria" charset="0"/>
              </a:rPr>
              <a:t> الكثير من </a:t>
            </a:r>
            <a:r>
              <a:rPr lang="ar-SA" b="1" dirty="0">
                <a:latin typeface="Alexandria" charset="0"/>
                <a:cs typeface="Alexandria" charset="0"/>
              </a:rPr>
              <a:t>المهام</a:t>
            </a:r>
            <a:r>
              <a:rPr lang="ar-SA" dirty="0">
                <a:latin typeface="Alexandria" charset="0"/>
                <a:cs typeface="Alexandria" charset="0"/>
              </a:rPr>
              <a:t> </a:t>
            </a:r>
            <a:r>
              <a:rPr lang="ar-SA" b="1" dirty="0">
                <a:latin typeface="Alexandria" charset="0"/>
                <a:cs typeface="Alexandria" charset="0"/>
              </a:rPr>
              <a:t>التحريرية</a:t>
            </a:r>
            <a:r>
              <a:rPr lang="ar-SA" dirty="0">
                <a:latin typeface="Alexandria" charset="0"/>
                <a:cs typeface="Alexandria" charset="0"/>
              </a:rPr>
              <a:t>.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أنها </a:t>
            </a:r>
            <a:r>
              <a:rPr lang="ar-SA" dirty="0">
                <a:solidFill>
                  <a:srgbClr val="C00000"/>
                </a:solidFill>
                <a:latin typeface="Alexandria" charset="0"/>
                <a:cs typeface="Alexandria" charset="0"/>
              </a:rPr>
              <a:t>تسهّل</a:t>
            </a:r>
            <a:r>
              <a:rPr lang="ar-SA" dirty="0">
                <a:latin typeface="Alexandria" charset="0"/>
                <a:cs typeface="Alexandria" charset="0"/>
              </a:rPr>
              <a:t> </a:t>
            </a:r>
            <a:r>
              <a:rPr lang="ar-SA" dirty="0">
                <a:solidFill>
                  <a:srgbClr val="C00000"/>
                </a:solidFill>
                <a:latin typeface="Alexandria" charset="0"/>
                <a:cs typeface="Alexandria" charset="0"/>
              </a:rPr>
              <a:t>التعاون</a:t>
            </a:r>
            <a:r>
              <a:rPr lang="ar-SA" dirty="0">
                <a:latin typeface="Alexandria" charset="0"/>
                <a:cs typeface="Alexandria" charset="0"/>
              </a:rPr>
              <a:t> بين </a:t>
            </a:r>
            <a:r>
              <a:rPr lang="ar-SA" dirty="0">
                <a:solidFill>
                  <a:srgbClr val="C00000"/>
                </a:solidFill>
                <a:latin typeface="Alexandria" charset="0"/>
                <a:cs typeface="Alexandria" charset="0"/>
              </a:rPr>
              <a:t>الصحفيين</a:t>
            </a:r>
            <a:r>
              <a:rPr lang="ar-SA" dirty="0">
                <a:latin typeface="Alexandria" charset="0"/>
                <a:cs typeface="Alexandria" charset="0"/>
              </a:rPr>
              <a:t> </a:t>
            </a:r>
            <a:r>
              <a:rPr lang="ar-SA" dirty="0">
                <a:solidFill>
                  <a:srgbClr val="C00000"/>
                </a:solidFill>
                <a:latin typeface="Alexandria" charset="0"/>
                <a:cs typeface="Alexandria" charset="0"/>
              </a:rPr>
              <a:t>والمحررين</a:t>
            </a:r>
            <a:r>
              <a:rPr lang="ar-SA" dirty="0">
                <a:latin typeface="Alexandria" charset="0"/>
                <a:cs typeface="Alexandria" charset="0"/>
              </a:rPr>
              <a:t> من خلال </a:t>
            </a:r>
            <a:r>
              <a:rPr lang="ar-SA" b="1" dirty="0">
                <a:latin typeface="Alexandria" charset="0"/>
                <a:cs typeface="Alexandria" charset="0"/>
              </a:rPr>
              <a:t>واجهات</a:t>
            </a:r>
            <a:r>
              <a:rPr lang="ar-SA" dirty="0">
                <a:latin typeface="Alexandria" charset="0"/>
                <a:cs typeface="Alexandria" charset="0"/>
              </a:rPr>
              <a:t> </a:t>
            </a:r>
            <a:r>
              <a:rPr lang="ar-SA" b="1" dirty="0">
                <a:latin typeface="Alexandria" charset="0"/>
                <a:cs typeface="Alexandria" charset="0"/>
              </a:rPr>
              <a:t>عمل</a:t>
            </a:r>
            <a:r>
              <a:rPr lang="ar-SA" dirty="0">
                <a:latin typeface="Alexandria" charset="0"/>
                <a:cs typeface="Alexandria" charset="0"/>
              </a:rPr>
              <a:t> </a:t>
            </a:r>
            <a:r>
              <a:rPr lang="ar-SA" b="1" dirty="0">
                <a:latin typeface="Alexandria" charset="0"/>
                <a:cs typeface="Alexandria" charset="0"/>
              </a:rPr>
              <a:t>مشتركة</a:t>
            </a:r>
            <a:r>
              <a:rPr lang="ar-SA" dirty="0">
                <a:latin typeface="Alexandria" charset="0"/>
                <a:cs typeface="Alexandria" charset="0"/>
              </a:rPr>
              <a:t> ومتكاملة. </a:t>
            </a:r>
          </a:p>
          <a:p>
            <a:pPr algn="just" rtl="1">
              <a:lnSpc>
                <a:spcPct val="200000"/>
              </a:lnSpc>
            </a:pPr>
            <a:endParaRPr lang="en-US"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تتيح هذه الأنظمة </a:t>
            </a:r>
            <a:r>
              <a:rPr lang="ar-SA" b="1" dirty="0">
                <a:latin typeface="Alexandria" charset="0"/>
                <a:cs typeface="Alexandria" charset="0"/>
              </a:rPr>
              <a:t>تخصيص</a:t>
            </a:r>
            <a:r>
              <a:rPr lang="ar-SA" dirty="0">
                <a:latin typeface="Alexandria" charset="0"/>
                <a:cs typeface="Alexandria" charset="0"/>
              </a:rPr>
              <a:t> </a:t>
            </a:r>
            <a:r>
              <a:rPr lang="ar-SA" b="1" dirty="0">
                <a:latin typeface="Alexandria" charset="0"/>
                <a:cs typeface="Alexandria" charset="0"/>
              </a:rPr>
              <a:t>الواجهات</a:t>
            </a:r>
            <a:r>
              <a:rPr lang="ar-SA" dirty="0">
                <a:latin typeface="Alexandria" charset="0"/>
                <a:cs typeface="Alexandria" charset="0"/>
              </a:rPr>
              <a:t> وتكييف التصميم بسهولة ليتناسب مع مختلف أنواع الأجهزة، مما يعزز من </a:t>
            </a:r>
            <a:r>
              <a:rPr lang="ar-SA" b="1" dirty="0">
                <a:latin typeface="Alexandria" charset="0"/>
                <a:cs typeface="Alexandria" charset="0"/>
              </a:rPr>
              <a:t>قابلية</a:t>
            </a:r>
            <a:r>
              <a:rPr lang="ar-SA" dirty="0">
                <a:latin typeface="Alexandria" charset="0"/>
                <a:cs typeface="Alexandria" charset="0"/>
              </a:rPr>
              <a:t> </a:t>
            </a:r>
            <a:r>
              <a:rPr lang="ar-SA" b="1" dirty="0">
                <a:latin typeface="Alexandria" charset="0"/>
                <a:cs typeface="Alexandria" charset="0"/>
              </a:rPr>
              <a:t>الوصول</a:t>
            </a:r>
            <a:r>
              <a:rPr lang="ar-SA" dirty="0">
                <a:latin typeface="Alexandria" charset="0"/>
                <a:cs typeface="Alexandria" charset="0"/>
              </a:rPr>
              <a:t> </a:t>
            </a:r>
            <a:r>
              <a:rPr lang="ar-SA" b="1" dirty="0">
                <a:latin typeface="Alexandria" charset="0"/>
                <a:cs typeface="Alexandria" charset="0"/>
              </a:rPr>
              <a:t>وتجربة</a:t>
            </a:r>
            <a:r>
              <a:rPr lang="ar-SA" dirty="0">
                <a:latin typeface="Alexandria" charset="0"/>
                <a:cs typeface="Alexandria" charset="0"/>
              </a:rPr>
              <a:t> </a:t>
            </a:r>
            <a:r>
              <a:rPr lang="ar-SA" b="1" dirty="0">
                <a:latin typeface="Alexandria" charset="0"/>
                <a:cs typeface="Alexandria" charset="0"/>
              </a:rPr>
              <a:t>المستخدم</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566E4357-C879-C9A3-090F-738409BD7D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A682B9-9A5B-9682-BEFC-C367CD40B1F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F0CB380A-2180-2FA7-CD66-1E95560478A3}"/>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مزايا استخدام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E532F997-E404-9B91-4760-6A53B48629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Flat design cms illustration | Free Vector">
            <a:extLst>
              <a:ext uri="{FF2B5EF4-FFF2-40B4-BE49-F238E27FC236}">
                <a16:creationId xmlns:a16="http://schemas.microsoft.com/office/drawing/2014/main" id="{11AD0724-AC51-97F4-BF78-67F76647D5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0" r="6138"/>
          <a:stretch>
            <a:fillRect/>
          </a:stretch>
        </p:blipFill>
        <p:spPr bwMode="auto">
          <a:xfrm>
            <a:off x="398833" y="2013626"/>
            <a:ext cx="4805464" cy="36313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9540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F44B7-BA70-E5DA-AE76-BF6EA334024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947028D-BA09-C32D-60F6-0A13C7CEA915}"/>
              </a:ext>
            </a:extLst>
          </p:cNvPr>
          <p:cNvSpPr txBox="1"/>
          <p:nvPr/>
        </p:nvSpPr>
        <p:spPr>
          <a:xfrm>
            <a:off x="5428032" y="1818721"/>
            <a:ext cx="6391071"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أحد أبرز أدوار </a:t>
            </a:r>
            <a:r>
              <a:rPr lang="en-US" dirty="0">
                <a:latin typeface="Alexandria" charset="0"/>
                <a:cs typeface="Alexandria" charset="0"/>
              </a:rPr>
              <a:t>CMS</a:t>
            </a:r>
            <a:r>
              <a:rPr lang="ar-SA" dirty="0">
                <a:latin typeface="Alexandria" charset="0"/>
                <a:cs typeface="Alexandria" charset="0"/>
              </a:rPr>
              <a:t> يتمثل في تسريع العملية الصحفية، فهي تتيح للصحفيين </a:t>
            </a:r>
            <a:r>
              <a:rPr lang="ar-SA" dirty="0">
                <a:solidFill>
                  <a:srgbClr val="C00000"/>
                </a:solidFill>
                <a:latin typeface="Alexandria" charset="0"/>
                <a:cs typeface="Alexandria" charset="0"/>
              </a:rPr>
              <a:t>نشر الأخبار فور الانتهاء من تحريرها</a:t>
            </a:r>
            <a:r>
              <a:rPr lang="ar-SA" dirty="0">
                <a:latin typeface="Alexandria" charset="0"/>
                <a:cs typeface="Alexandria" charset="0"/>
              </a:rPr>
              <a:t>، دون الحاجة للانتظار حتى يتدخل فريق البرمجة.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يمكن </a:t>
            </a:r>
            <a:r>
              <a:rPr lang="ar-SA" dirty="0">
                <a:solidFill>
                  <a:srgbClr val="C00000"/>
                </a:solidFill>
                <a:latin typeface="Alexandria" charset="0"/>
                <a:cs typeface="Alexandria" charset="0"/>
              </a:rPr>
              <a:t>تعديل</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وتحديثه</a:t>
            </a:r>
            <a:r>
              <a:rPr lang="ar-SA" dirty="0">
                <a:latin typeface="Alexandria" charset="0"/>
                <a:cs typeface="Alexandria" charset="0"/>
              </a:rPr>
              <a:t> في </a:t>
            </a:r>
            <a:r>
              <a:rPr lang="ar-SA" dirty="0">
                <a:solidFill>
                  <a:srgbClr val="C00000"/>
                </a:solidFill>
                <a:latin typeface="Alexandria" charset="0"/>
                <a:cs typeface="Alexandria" charset="0"/>
              </a:rPr>
              <a:t>الوقت</a:t>
            </a:r>
            <a:r>
              <a:rPr lang="ar-SA" dirty="0">
                <a:latin typeface="Alexandria" charset="0"/>
                <a:cs typeface="Alexandria" charset="0"/>
              </a:rPr>
              <a:t> </a:t>
            </a:r>
            <a:r>
              <a:rPr lang="ar-SA" dirty="0">
                <a:solidFill>
                  <a:srgbClr val="C00000"/>
                </a:solidFill>
                <a:latin typeface="Alexandria" charset="0"/>
                <a:cs typeface="Alexandria" charset="0"/>
              </a:rPr>
              <a:t>الفعلي</a:t>
            </a:r>
            <a:r>
              <a:rPr lang="ar-SA" dirty="0">
                <a:latin typeface="Alexandria" charset="0"/>
                <a:cs typeface="Alexandria" charset="0"/>
              </a:rPr>
              <a:t>، ما يجعل من النظام أداة فعالة في التغطيات العاجلة. </a:t>
            </a:r>
          </a:p>
          <a:p>
            <a:pPr algn="just" rtl="1">
              <a:lnSpc>
                <a:spcPct val="200000"/>
              </a:lnSpc>
            </a:pPr>
            <a:endParaRPr lang="en-US"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تسهل عملية </a:t>
            </a:r>
            <a:r>
              <a:rPr lang="ar-SA" dirty="0">
                <a:solidFill>
                  <a:srgbClr val="C00000"/>
                </a:solidFill>
                <a:latin typeface="Alexandria" charset="0"/>
                <a:cs typeface="Alexandria" charset="0"/>
              </a:rPr>
              <a:t>أرشفة</a:t>
            </a:r>
            <a:r>
              <a:rPr lang="ar-SA" dirty="0">
                <a:latin typeface="Alexandria" charset="0"/>
                <a:cs typeface="Alexandria" charset="0"/>
              </a:rPr>
              <a:t> </a:t>
            </a:r>
            <a:r>
              <a:rPr lang="ar-SA" dirty="0">
                <a:solidFill>
                  <a:srgbClr val="C00000"/>
                </a:solidFill>
                <a:latin typeface="Alexandria" charset="0"/>
                <a:cs typeface="Alexandria" charset="0"/>
              </a:rPr>
              <a:t>المواد</a:t>
            </a:r>
            <a:r>
              <a:rPr lang="ar-SA" dirty="0">
                <a:latin typeface="Alexandria" charset="0"/>
                <a:cs typeface="Alexandria" charset="0"/>
              </a:rPr>
              <a:t> وترتيبها بحسب </a:t>
            </a:r>
            <a:r>
              <a:rPr lang="ar-SA" dirty="0">
                <a:solidFill>
                  <a:srgbClr val="C00000"/>
                </a:solidFill>
                <a:latin typeface="Alexandria" charset="0"/>
                <a:cs typeface="Alexandria" charset="0"/>
              </a:rPr>
              <a:t>الأقسام</a:t>
            </a:r>
            <a:r>
              <a:rPr lang="ar-SA" dirty="0">
                <a:latin typeface="Alexandria" charset="0"/>
                <a:cs typeface="Alexandria" charset="0"/>
              </a:rPr>
              <a:t> </a:t>
            </a:r>
            <a:r>
              <a:rPr lang="ar-SA" dirty="0">
                <a:solidFill>
                  <a:srgbClr val="C00000"/>
                </a:solidFill>
                <a:latin typeface="Alexandria" charset="0"/>
                <a:cs typeface="Alexandria" charset="0"/>
              </a:rPr>
              <a:t>والتواريخ</a:t>
            </a:r>
            <a:r>
              <a:rPr lang="ar-SA" dirty="0">
                <a:latin typeface="Alexandria" charset="0"/>
                <a:cs typeface="Alexandria" charset="0"/>
              </a:rPr>
              <a:t>، ما يُسهّل العودة إليها مستقبلًا.</a:t>
            </a:r>
          </a:p>
        </p:txBody>
      </p:sp>
      <p:sp>
        <p:nvSpPr>
          <p:cNvPr id="24" name="Rectangle 23">
            <a:extLst>
              <a:ext uri="{FF2B5EF4-FFF2-40B4-BE49-F238E27FC236}">
                <a16:creationId xmlns:a16="http://schemas.microsoft.com/office/drawing/2014/main" id="{D7E468CB-310B-4C4F-CF07-7CDE1F0E7B3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954FBA-0800-5BBB-2AB5-C90A827B4C0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CE32F614-263B-50E0-9927-F8FF6455697B}"/>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 في تسريع العمل الصحفي</a:t>
            </a:r>
          </a:p>
        </p:txBody>
      </p:sp>
      <p:pic>
        <p:nvPicPr>
          <p:cNvPr id="17" name="Graphic 21">
            <a:extLst>
              <a:ext uri="{FF2B5EF4-FFF2-40B4-BE49-F238E27FC236}">
                <a16:creationId xmlns:a16="http://schemas.microsoft.com/office/drawing/2014/main" id="{0827C836-01C1-14D9-BA8C-944CB6C056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Flat cms concept illustration | Free Vector">
            <a:extLst>
              <a:ext uri="{FF2B5EF4-FFF2-40B4-BE49-F238E27FC236}">
                <a16:creationId xmlns:a16="http://schemas.microsoft.com/office/drawing/2014/main" id="{6D0F6CE8-9E5F-814D-A520-11B7FD0831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207" y="1642786"/>
            <a:ext cx="4806652" cy="48066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4360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5D331-BDB4-0C3F-255E-E77E35038CA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BD01D39-7BE6-F3DA-12AC-F201E9CDBB55}"/>
              </a:ext>
            </a:extLst>
          </p:cNvPr>
          <p:cNvSpPr txBox="1"/>
          <p:nvPr/>
        </p:nvSpPr>
        <p:spPr>
          <a:xfrm>
            <a:off x="5583675" y="1536619"/>
            <a:ext cx="6391071"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تؤدي </a:t>
            </a:r>
            <a:r>
              <a:rPr lang="en-US" dirty="0">
                <a:latin typeface="Alexandria" charset="0"/>
                <a:cs typeface="Alexandria" charset="0"/>
              </a:rPr>
              <a:t>CMS</a:t>
            </a:r>
            <a:r>
              <a:rPr lang="ar-SA" dirty="0">
                <a:latin typeface="Alexandria" charset="0"/>
                <a:cs typeface="Alexandria" charset="0"/>
              </a:rPr>
              <a:t> دورًا مهمًا في </a:t>
            </a:r>
            <a:r>
              <a:rPr lang="ar-SA" b="1" dirty="0">
                <a:latin typeface="Alexandria" charset="0"/>
                <a:cs typeface="Alexandria" charset="0"/>
              </a:rPr>
              <a:t>أتمتة</a:t>
            </a:r>
            <a:r>
              <a:rPr lang="ar-SA" dirty="0">
                <a:latin typeface="Alexandria" charset="0"/>
                <a:cs typeface="Alexandria" charset="0"/>
              </a:rPr>
              <a:t> عدد من العمليات التحريرية مثل </a:t>
            </a:r>
            <a:r>
              <a:rPr lang="ar-SA" dirty="0">
                <a:solidFill>
                  <a:srgbClr val="C00000"/>
                </a:solidFill>
                <a:latin typeface="Alexandria" charset="0"/>
                <a:cs typeface="Alexandria" charset="0"/>
              </a:rPr>
              <a:t>تصنيف المقالات وربطها تلقائيًا بوسائط ذات صلة</a:t>
            </a:r>
            <a:r>
              <a:rPr lang="ar-SA" dirty="0">
                <a:latin typeface="Alexandria" charset="0"/>
                <a:cs typeface="Alexandria" charset="0"/>
              </a:rPr>
              <a:t>، مما يوفر الوقت ويضمن تنظيمًا أفضل للمحتوى.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يمكن </a:t>
            </a:r>
            <a:r>
              <a:rPr lang="ar-SA" b="1" dirty="0">
                <a:latin typeface="Alexandria" charset="0"/>
                <a:cs typeface="Alexandria" charset="0"/>
              </a:rPr>
              <a:t>برمجتها</a:t>
            </a:r>
            <a:r>
              <a:rPr lang="ar-SA" dirty="0">
                <a:latin typeface="Alexandria" charset="0"/>
                <a:cs typeface="Alexandria" charset="0"/>
              </a:rPr>
              <a:t> لتوزيع المحتوى على قنوات متعددة مثل وسائل التواصل الاجتماعي أو القوائم البريدية بشكل آلي. </a:t>
            </a:r>
          </a:p>
          <a:p>
            <a:pPr algn="just" rtl="1">
              <a:lnSpc>
                <a:spcPct val="200000"/>
              </a:lnSpc>
            </a:pPr>
            <a:endParaRPr lang="en-US"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a:t>
            </a:r>
            <a:r>
              <a:rPr lang="ar-SA" b="1" dirty="0">
                <a:latin typeface="Alexandria" charset="0"/>
                <a:cs typeface="Alexandria" charset="0"/>
              </a:rPr>
              <a:t>الأتمتة</a:t>
            </a:r>
            <a:r>
              <a:rPr lang="ar-SA" dirty="0">
                <a:latin typeface="Alexandria" charset="0"/>
                <a:cs typeface="Alexandria" charset="0"/>
              </a:rPr>
              <a:t> </a:t>
            </a:r>
            <a:r>
              <a:rPr lang="ar-SA" b="1" dirty="0">
                <a:latin typeface="Alexandria" charset="0"/>
                <a:cs typeface="Alexandria" charset="0"/>
              </a:rPr>
              <a:t>تقلل</a:t>
            </a:r>
            <a:r>
              <a:rPr lang="ar-SA" dirty="0">
                <a:latin typeface="Alexandria" charset="0"/>
                <a:cs typeface="Alexandria" charset="0"/>
              </a:rPr>
              <a:t> من </a:t>
            </a:r>
            <a:r>
              <a:rPr lang="ar-SA" b="1" dirty="0">
                <a:latin typeface="Alexandria" charset="0"/>
                <a:cs typeface="Alexandria" charset="0"/>
              </a:rPr>
              <a:t>الأخطاء</a:t>
            </a:r>
            <a:r>
              <a:rPr lang="ar-SA" dirty="0">
                <a:latin typeface="Alexandria" charset="0"/>
                <a:cs typeface="Alexandria" charset="0"/>
              </a:rPr>
              <a:t> </a:t>
            </a:r>
            <a:r>
              <a:rPr lang="ar-SA" b="1" dirty="0">
                <a:latin typeface="Alexandria" charset="0"/>
                <a:cs typeface="Alexandria" charset="0"/>
              </a:rPr>
              <a:t>البشرية</a:t>
            </a:r>
            <a:r>
              <a:rPr lang="ar-SA" dirty="0">
                <a:latin typeface="Alexandria" charset="0"/>
                <a:cs typeface="Alexandria" charset="0"/>
              </a:rPr>
              <a:t>، وتضمن تناسقًا بين المنصات المختلفة، مما يعزز من موثوقية المؤسسة الإعلامية.</a:t>
            </a:r>
          </a:p>
        </p:txBody>
      </p:sp>
      <p:sp>
        <p:nvSpPr>
          <p:cNvPr id="24" name="Rectangle 23">
            <a:extLst>
              <a:ext uri="{FF2B5EF4-FFF2-40B4-BE49-F238E27FC236}">
                <a16:creationId xmlns:a16="http://schemas.microsoft.com/office/drawing/2014/main" id="{4384BC87-958C-3B32-353F-6E577981CF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B78C615-FE64-364D-805B-A0C1DE0A0D2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8299CB91-0018-F652-2F4E-D839D2707D44}"/>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أتمتة عمليات النشر عبر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C214E2A4-0001-0986-C295-06BAEF910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Flat design cms concept illustrated | Free Vector">
            <a:extLst>
              <a:ext uri="{FF2B5EF4-FFF2-40B4-BE49-F238E27FC236}">
                <a16:creationId xmlns:a16="http://schemas.microsoft.com/office/drawing/2014/main" id="{3B76CD76-2C0C-F293-5C16-7952F3F55A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32" r="5244"/>
          <a:stretch>
            <a:fillRect/>
          </a:stretch>
        </p:blipFill>
        <p:spPr bwMode="auto">
          <a:xfrm>
            <a:off x="113493" y="1785411"/>
            <a:ext cx="5272392" cy="3971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40864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AAE10-F3E1-62D2-99B3-09A3D59364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3828C0-67C5-634A-F51E-ED7EE8E5787F}"/>
              </a:ext>
            </a:extLst>
          </p:cNvPr>
          <p:cNvSpPr txBox="1"/>
          <p:nvPr/>
        </p:nvSpPr>
        <p:spPr>
          <a:xfrm>
            <a:off x="4620638" y="1536619"/>
            <a:ext cx="7354108" cy="536345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على الرغم من المزايا العديدة لأنظمة إدارة المحتوى، إلا أن المؤسسات الإعلامية تواجه بعض التحديات عند استخدامها، ومن أبرز هذه التحديات </a:t>
            </a:r>
            <a:r>
              <a:rPr lang="ar-SA" b="1" dirty="0">
                <a:latin typeface="Alexandria" charset="0"/>
                <a:cs typeface="Alexandria" charset="0"/>
              </a:rPr>
              <a:t>الحاجة المستمرة إلى التحديثات الأمنية </a:t>
            </a:r>
            <a:r>
              <a:rPr lang="ar-SA" dirty="0">
                <a:latin typeface="Alexandria" charset="0"/>
                <a:cs typeface="Alexandria" charset="0"/>
              </a:rPr>
              <a:t>لحماية المحتوى من الاختراقات، إضافة إلى صعوبة التكامل أحيانًا مع أنظمة خارجية أو أدوات تحليلية متقدمة.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قد يؤدي </a:t>
            </a:r>
            <a:r>
              <a:rPr lang="ar-SA" b="1" dirty="0">
                <a:latin typeface="Alexandria" charset="0"/>
                <a:cs typeface="Alexandria" charset="0"/>
              </a:rPr>
              <a:t>الاعتماد الزائد على القوالب الجاهزة </a:t>
            </a:r>
            <a:r>
              <a:rPr lang="ar-SA" dirty="0">
                <a:latin typeface="Alexandria" charset="0"/>
                <a:cs typeface="Alexandria" charset="0"/>
              </a:rPr>
              <a:t>إلى فقدان التميز البصري أو الهوية التحريرية الخاصة بالمؤسسة، كما تتطلب بعض الأنظمة منحنيات تعلم معينة وتدريبًا مستمرًا للفرق التحريرية، خصوصًا عند الانتقال إلى نظام جديد أو مخصص.</a:t>
            </a:r>
          </a:p>
          <a:p>
            <a:pPr algn="just" rtl="1">
              <a:lnSpc>
                <a:spcPct val="200000"/>
              </a:lnSpc>
            </a:pPr>
            <a:endParaRPr lang="en-US" sz="500" b="1" dirty="0">
              <a:latin typeface="Alexandria" charset="0"/>
              <a:cs typeface="Alexandria" charset="0"/>
            </a:endParaRPr>
          </a:p>
        </p:txBody>
      </p:sp>
      <p:sp>
        <p:nvSpPr>
          <p:cNvPr id="24" name="Rectangle 23">
            <a:extLst>
              <a:ext uri="{FF2B5EF4-FFF2-40B4-BE49-F238E27FC236}">
                <a16:creationId xmlns:a16="http://schemas.microsoft.com/office/drawing/2014/main" id="{0BC7C978-AFCF-3769-3280-CB5F86CCED5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901F7D-67E1-8D26-4466-FF2698BCFE2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A50CCAD9-519A-DDC5-98B2-AF4CFEF8C761}"/>
              </a:ext>
            </a:extLst>
          </p:cNvPr>
          <p:cNvSpPr/>
          <p:nvPr/>
        </p:nvSpPr>
        <p:spPr>
          <a:xfrm>
            <a:off x="2653888" y="658382"/>
            <a:ext cx="9421571" cy="83418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التحديات التي تواجه استخدام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8E620E3F-3D6F-DC75-CC2D-2D267D267E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Flat design illustration of content management system | Free Vector">
            <a:extLst>
              <a:ext uri="{FF2B5EF4-FFF2-40B4-BE49-F238E27FC236}">
                <a16:creationId xmlns:a16="http://schemas.microsoft.com/office/drawing/2014/main" id="{4C8C2F1E-B254-B1DC-8B39-340EBE8D71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254" y="1899613"/>
            <a:ext cx="4105072" cy="4105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883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3F0CB-ED5D-086F-868F-4F1C04121E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AA8ED13-CF50-853E-29EA-158EDF84EF5D}"/>
              </a:ext>
            </a:extLst>
          </p:cNvPr>
          <p:cNvSpPr txBox="1"/>
          <p:nvPr/>
        </p:nvSpPr>
        <p:spPr>
          <a:xfrm>
            <a:off x="3920247" y="1536619"/>
            <a:ext cx="8054499" cy="496334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تشهد بيئات النشر الرقمية تطورًا متسارعًا مدفوعًا بالتقدم التكنولوجي والذكاء الاصطناعي وغيرها من التطورات الحديثة.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أبرز هذه التوجهات استخدام </a:t>
            </a:r>
            <a:r>
              <a:rPr lang="ar-SA" dirty="0">
                <a:solidFill>
                  <a:srgbClr val="C00000"/>
                </a:solidFill>
                <a:latin typeface="Alexandria" charset="0"/>
                <a:cs typeface="Alexandria" charset="0"/>
              </a:rPr>
              <a:t>تقنيات الذكاء الاصطناعي </a:t>
            </a:r>
            <a:r>
              <a:rPr lang="ar-SA" dirty="0">
                <a:latin typeface="Alexandria" charset="0"/>
                <a:cs typeface="Alexandria" charset="0"/>
              </a:rPr>
              <a:t>في تحرير المحتوى، وتحليل البيانات لفهم تفضيلات الجمهور بشكل أعمق. كما يتم تطوير منصات نشر تعتمد على تقنيات السحابة </a:t>
            </a:r>
            <a:r>
              <a:rPr lang="en-US" dirty="0">
                <a:latin typeface="Alexandria" charset="0"/>
                <a:cs typeface="Alexandria" charset="0"/>
              </a:rPr>
              <a:t>Cloud Publishing، </a:t>
            </a:r>
            <a:r>
              <a:rPr lang="ar-SA" dirty="0">
                <a:latin typeface="Alexandria" charset="0"/>
                <a:cs typeface="Alexandria" charset="0"/>
              </a:rPr>
              <a:t>مما يسهل الوصول إلى المحتوى من أي مكان، ويوفر بيئة عمل تعاونية أكثر مرونة. </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تبرز أهمية </a:t>
            </a:r>
            <a:r>
              <a:rPr lang="ar-SA" dirty="0">
                <a:solidFill>
                  <a:srgbClr val="C00000"/>
                </a:solidFill>
                <a:latin typeface="Alexandria" charset="0"/>
                <a:cs typeface="Alexandria" charset="0"/>
              </a:rPr>
              <a:t>النشر المتعدد المنصات</a:t>
            </a:r>
            <a:r>
              <a:rPr lang="en-US" dirty="0">
                <a:latin typeface="Alexandria" charset="0"/>
                <a:cs typeface="Alexandria" charset="0"/>
              </a:rPr>
              <a:t>، </a:t>
            </a:r>
            <a:r>
              <a:rPr lang="ar-SA" dirty="0">
                <a:latin typeface="Alexandria" charset="0"/>
                <a:cs typeface="Alexandria" charset="0"/>
              </a:rPr>
              <a:t>الذي يضمن إيصال المحتوى إلى الجمهور عبر كافة القنوات الرقمية بطريقة متسقة ومترابطة.</a:t>
            </a:r>
          </a:p>
          <a:p>
            <a:pPr algn="just" rtl="1">
              <a:lnSpc>
                <a:spcPct val="200000"/>
              </a:lnSpc>
            </a:pPr>
            <a:endParaRPr lang="en-US" sz="500" b="1" dirty="0">
              <a:latin typeface="Alexandria" charset="0"/>
              <a:cs typeface="Alexandria" charset="0"/>
            </a:endParaRPr>
          </a:p>
        </p:txBody>
      </p:sp>
      <p:sp>
        <p:nvSpPr>
          <p:cNvPr id="24" name="Rectangle 23">
            <a:extLst>
              <a:ext uri="{FF2B5EF4-FFF2-40B4-BE49-F238E27FC236}">
                <a16:creationId xmlns:a16="http://schemas.microsoft.com/office/drawing/2014/main" id="{A81CBFA2-6515-D563-B75B-63C0A96E20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8D8153-BC51-3C4D-39DC-2D0D2B572C3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D24DC1D4-B657-7FBB-0A13-5A570AB7B8E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التوجهات الحديثة في بيئات النشر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1B8F96A-D51E-5ECB-D386-136B906BE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Flat cms concept illustration | Premium Vector">
            <a:extLst>
              <a:ext uri="{FF2B5EF4-FFF2-40B4-BE49-F238E27FC236}">
                <a16:creationId xmlns:a16="http://schemas.microsoft.com/office/drawing/2014/main" id="{07BBA155-DD65-0F78-BD67-764350410B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966" b="16318"/>
          <a:stretch>
            <a:fillRect/>
          </a:stretch>
        </p:blipFill>
        <p:spPr bwMode="auto">
          <a:xfrm>
            <a:off x="450608" y="1838636"/>
            <a:ext cx="3093193" cy="2063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2" name="Picture 4" descr="Flat design content management system | เวกเตอร์ฟรี">
            <a:extLst>
              <a:ext uri="{FF2B5EF4-FFF2-40B4-BE49-F238E27FC236}">
                <a16:creationId xmlns:a16="http://schemas.microsoft.com/office/drawing/2014/main" id="{63D46C00-BBF4-DB57-2433-1BE49F7C6E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5853" y="4349160"/>
            <a:ext cx="3097948" cy="20636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8246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ED4D5-8CC8-F281-E663-D5523EE28C2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E41F03A-9ADC-74AE-B69F-FB22B2BD8FE7}"/>
              </a:ext>
            </a:extLst>
          </p:cNvPr>
          <p:cNvSpPr txBox="1"/>
          <p:nvPr/>
        </p:nvSpPr>
        <p:spPr>
          <a:xfrm>
            <a:off x="6096000" y="1468523"/>
            <a:ext cx="5878746" cy="567123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مع تطور أنظمة إدارة المحتوى، يُتوقع أن تتجه الصحافة الرقمية نحو مزيد من </a:t>
            </a:r>
            <a:r>
              <a:rPr lang="ar-SA" b="1" dirty="0">
                <a:latin typeface="Alexandria" charset="0"/>
                <a:cs typeface="Alexandria" charset="0"/>
              </a:rPr>
              <a:t>التخصيص والتفاعلية</a:t>
            </a:r>
            <a:r>
              <a:rPr lang="ar-SA" dirty="0">
                <a:latin typeface="Alexandria" charset="0"/>
                <a:cs typeface="Alexandria" charset="0"/>
              </a:rPr>
              <a:t>.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ستصبح </a:t>
            </a:r>
            <a:r>
              <a:rPr lang="ar-SA" b="1" dirty="0">
                <a:latin typeface="Alexandria" charset="0"/>
                <a:cs typeface="Alexandria" charset="0"/>
              </a:rPr>
              <a:t>غرف الأخبار </a:t>
            </a:r>
            <a:r>
              <a:rPr lang="ar-SA" dirty="0">
                <a:latin typeface="Alexandria" charset="0"/>
                <a:cs typeface="Alexandria" charset="0"/>
              </a:rPr>
              <a:t>أكثر اعتمادًا على البيانات في اتخاذ قراراتها التحريرية، كما </a:t>
            </a:r>
            <a:r>
              <a:rPr lang="ar-SA" dirty="0">
                <a:solidFill>
                  <a:srgbClr val="C00000"/>
                </a:solidFill>
                <a:latin typeface="Alexandria" charset="0"/>
                <a:cs typeface="Alexandria" charset="0"/>
              </a:rPr>
              <a:t>ستزداد قدرة المؤسسات على تخصيص المحتوى</a:t>
            </a:r>
            <a:r>
              <a:rPr lang="ar-SA" dirty="0">
                <a:latin typeface="Alexandria" charset="0"/>
                <a:cs typeface="Alexandria" charset="0"/>
              </a:rPr>
              <a:t> حسب اهتمامات كل مستخدم.</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سيؤدي </a:t>
            </a:r>
            <a:r>
              <a:rPr lang="ar-SA" b="1" dirty="0">
                <a:latin typeface="Alexandria" charset="0"/>
                <a:cs typeface="Alexandria" charset="0"/>
              </a:rPr>
              <a:t>الذكاء الاصطناعي </a:t>
            </a:r>
            <a:r>
              <a:rPr lang="ar-SA" dirty="0">
                <a:latin typeface="Alexandria" charset="0"/>
                <a:cs typeface="Alexandria" charset="0"/>
              </a:rPr>
              <a:t>دورًا أكبر في عمليات التحرير والتدقيق والنشر، مما </a:t>
            </a:r>
            <a:r>
              <a:rPr lang="ar-SA" dirty="0">
                <a:solidFill>
                  <a:srgbClr val="C00000"/>
                </a:solidFill>
                <a:latin typeface="Alexandria" charset="0"/>
                <a:cs typeface="Alexandria" charset="0"/>
              </a:rPr>
              <a:t>سيعيد تشكيل أدوار الصحفيين والمحررين </a:t>
            </a:r>
            <a:r>
              <a:rPr lang="ar-SA" dirty="0">
                <a:latin typeface="Alexandria" charset="0"/>
                <a:cs typeface="Alexandria" charset="0"/>
              </a:rPr>
              <a:t>ويمنحهم مزيدًا من الوقت للتركيز على العمل الإبداعي والتحليلي.</a:t>
            </a:r>
          </a:p>
          <a:p>
            <a:pPr algn="just" rtl="1">
              <a:lnSpc>
                <a:spcPct val="200000"/>
              </a:lnSpc>
            </a:pPr>
            <a:endParaRPr lang="ar-SA" sz="500" b="1" dirty="0">
              <a:latin typeface="Alexandria" charset="0"/>
              <a:cs typeface="Alexandria" charset="0"/>
            </a:endParaRPr>
          </a:p>
          <a:p>
            <a:pPr algn="just" rtl="1">
              <a:lnSpc>
                <a:spcPct val="200000"/>
              </a:lnSpc>
            </a:pPr>
            <a:endParaRPr lang="en-US" sz="500" b="1" dirty="0">
              <a:latin typeface="Alexandria" charset="0"/>
              <a:cs typeface="Alexandria" charset="0"/>
            </a:endParaRPr>
          </a:p>
        </p:txBody>
      </p:sp>
      <p:sp>
        <p:nvSpPr>
          <p:cNvPr id="24" name="Rectangle 23">
            <a:extLst>
              <a:ext uri="{FF2B5EF4-FFF2-40B4-BE49-F238E27FC236}">
                <a16:creationId xmlns:a16="http://schemas.microsoft.com/office/drawing/2014/main" id="{ADA940CA-8383-2DD2-2BDE-878705F22A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E64590-C1B7-EBF7-72D5-AB20425053B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27DFB1E2-1007-6B11-B81D-C3AFF4F3B38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مستقبل الصحافة الرقمية في ظل تطور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09AE3D1F-F958-A4F8-2F56-81A3EBD3DD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Best Content Management Software (CMS) Systems of 2025 – Forbes ...">
            <a:extLst>
              <a:ext uri="{FF2B5EF4-FFF2-40B4-BE49-F238E27FC236}">
                <a16:creationId xmlns:a16="http://schemas.microsoft.com/office/drawing/2014/main" id="{1A28616B-4DA9-ED24-7CC8-4BC020D0CE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254" y="2237359"/>
            <a:ext cx="5704728" cy="32089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1544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4BADF-B5A8-61FB-D9BF-A79C81BA231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CE5A771-2CBA-94C7-93C2-6CFB507338C5}"/>
              </a:ext>
            </a:extLst>
          </p:cNvPr>
          <p:cNvSpPr txBox="1"/>
          <p:nvPr/>
        </p:nvSpPr>
        <p:spPr>
          <a:xfrm>
            <a:off x="5457217" y="1701990"/>
            <a:ext cx="6527257"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أحد أهم مزايا أنظمة إدارة المحتوى الحديثة هو </a:t>
            </a:r>
            <a:r>
              <a:rPr lang="ar-SA" dirty="0">
                <a:solidFill>
                  <a:srgbClr val="C00000"/>
                </a:solidFill>
                <a:latin typeface="Alexandria" charset="0"/>
                <a:cs typeface="Alexandria" charset="0"/>
              </a:rPr>
              <a:t>قدرتها على التكامل مع أدوات التحليل الرقمي</a:t>
            </a:r>
            <a:r>
              <a:rPr lang="ar-SA" dirty="0">
                <a:latin typeface="Alexandria" charset="0"/>
                <a:cs typeface="Alexandria" charset="0"/>
              </a:rPr>
              <a:t> مثل </a:t>
            </a:r>
            <a:r>
              <a:rPr lang="en-US" dirty="0">
                <a:latin typeface="Alexandria" charset="0"/>
                <a:cs typeface="Alexandria" charset="0"/>
              </a:rPr>
              <a:t>Google Analytics</a:t>
            </a:r>
            <a:r>
              <a:rPr lang="ar-SA" dirty="0">
                <a:latin typeface="Alexandria" charset="0"/>
                <a:cs typeface="Alexandria" charset="0"/>
              </a:rPr>
              <a:t>.</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التكامل يوفر للمحررين </a:t>
            </a:r>
            <a:r>
              <a:rPr lang="ar-SA" dirty="0">
                <a:solidFill>
                  <a:srgbClr val="C00000"/>
                </a:solidFill>
                <a:latin typeface="Alexandria" charset="0"/>
                <a:cs typeface="Alexandria" charset="0"/>
              </a:rPr>
              <a:t>بيانات دقيقة</a:t>
            </a:r>
            <a:r>
              <a:rPr lang="ar-SA" dirty="0">
                <a:latin typeface="Alexandria" charset="0"/>
                <a:cs typeface="Alexandria" charset="0"/>
              </a:rPr>
              <a:t> حول أداء المحتوى، مثل عدد المشاهدات، ومعدل التفاعل، ومناطق الجمهور الجغرافي.</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تساعد هذه المعلومات على </a:t>
            </a:r>
            <a:r>
              <a:rPr lang="ar-SA" dirty="0">
                <a:solidFill>
                  <a:srgbClr val="C00000"/>
                </a:solidFill>
                <a:latin typeface="Alexandria" charset="0"/>
                <a:cs typeface="Alexandria" charset="0"/>
              </a:rPr>
              <a:t>اتخاذ قرارات تحريرية مبنية على بيانات</a:t>
            </a:r>
            <a:r>
              <a:rPr lang="ar-SA" dirty="0">
                <a:latin typeface="Alexandria" charset="0"/>
                <a:cs typeface="Alexandria" charset="0"/>
              </a:rPr>
              <a:t>، مما يزيد من فعالية المحتوى المنشور ويعزز استراتيجيات الوصول للجمهور المستهدف.</a:t>
            </a:r>
          </a:p>
        </p:txBody>
      </p:sp>
      <p:sp>
        <p:nvSpPr>
          <p:cNvPr id="24" name="Rectangle 23">
            <a:extLst>
              <a:ext uri="{FF2B5EF4-FFF2-40B4-BE49-F238E27FC236}">
                <a16:creationId xmlns:a16="http://schemas.microsoft.com/office/drawing/2014/main" id="{F795DA4F-4BB4-F409-DC61-E79F4C363BB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EB04CB4-471A-CD04-040A-743F63A3FBE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397BF818-C78A-1AE6-F52A-EA3751EB2E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تكامل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 مع أدوات التحليل الرقمي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8825421-E2D4-9B8E-463E-4F0777B1B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What Is CMS (Content Management System)?">
            <a:extLst>
              <a:ext uri="{FF2B5EF4-FFF2-40B4-BE49-F238E27FC236}">
                <a16:creationId xmlns:a16="http://schemas.microsoft.com/office/drawing/2014/main" id="{7EAED68A-5DB3-19FF-A8CE-D6B0041A02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497" r="12529"/>
          <a:stretch>
            <a:fillRect/>
          </a:stretch>
        </p:blipFill>
        <p:spPr bwMode="auto">
          <a:xfrm>
            <a:off x="241428" y="2470230"/>
            <a:ext cx="4824919" cy="30606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99260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9B880-4FC2-3AC0-E309-0AA779D4C66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6EA453D-5909-996C-93B0-150320A29960}"/>
              </a:ext>
            </a:extLst>
          </p:cNvPr>
          <p:cNvSpPr txBox="1"/>
          <p:nvPr/>
        </p:nvSpPr>
        <p:spPr>
          <a:xfrm>
            <a:off x="5457217" y="1701990"/>
            <a:ext cx="6527258"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تؤدي أنظمة </a:t>
            </a:r>
            <a:r>
              <a:rPr lang="en-US" dirty="0">
                <a:latin typeface="Alexandria" charset="0"/>
                <a:cs typeface="Alexandria" charset="0"/>
              </a:rPr>
              <a:t>CMS</a:t>
            </a:r>
            <a:r>
              <a:rPr lang="ar-SA" dirty="0">
                <a:latin typeface="Alexandria" charset="0"/>
                <a:cs typeface="Alexandria" charset="0"/>
              </a:rPr>
              <a:t> دورًا مهمًا في </a:t>
            </a:r>
            <a:r>
              <a:rPr lang="ar-SA" dirty="0">
                <a:solidFill>
                  <a:srgbClr val="C00000"/>
                </a:solidFill>
                <a:latin typeface="Alexandria" charset="0"/>
                <a:cs typeface="Alexandria" charset="0"/>
              </a:rPr>
              <a:t>تحسين تجربة المستخدم</a:t>
            </a:r>
            <a:r>
              <a:rPr lang="ar-SA" dirty="0">
                <a:latin typeface="Alexandria" charset="0"/>
                <a:cs typeface="Alexandria" charset="0"/>
              </a:rPr>
              <a:t>، سواء من ناحية سرعة تحميل الصفحات أو سهولة التصفح.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خلال </a:t>
            </a:r>
            <a:r>
              <a:rPr lang="ar-SA" dirty="0">
                <a:solidFill>
                  <a:srgbClr val="C00000"/>
                </a:solidFill>
                <a:latin typeface="Alexandria" charset="0"/>
                <a:cs typeface="Alexandria" charset="0"/>
              </a:rPr>
              <a:t>إدارة فعالة للمحتوى وتنظيمه </a:t>
            </a:r>
            <a:r>
              <a:rPr lang="ar-SA" dirty="0">
                <a:latin typeface="Alexandria" charset="0"/>
                <a:cs typeface="Alexandria" charset="0"/>
              </a:rPr>
              <a:t>باستخدام تصنيفات ووسوم دقيقة، تتيح هذه الأنظمة للمستخدمين الوصول السريع إلى ما يبحثون عنه. </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كما أن دعم </a:t>
            </a:r>
            <a:r>
              <a:rPr lang="ar-SA" dirty="0">
                <a:solidFill>
                  <a:srgbClr val="C00000"/>
                </a:solidFill>
                <a:latin typeface="Alexandria" charset="0"/>
                <a:cs typeface="Alexandria" charset="0"/>
              </a:rPr>
              <a:t>التصميم المتجاوب </a:t>
            </a:r>
            <a:r>
              <a:rPr lang="en-US" dirty="0">
                <a:solidFill>
                  <a:srgbClr val="C00000"/>
                </a:solidFill>
                <a:latin typeface="Alexandria" charset="0"/>
                <a:cs typeface="Alexandria" charset="0"/>
              </a:rPr>
              <a:t>Responsive Design</a:t>
            </a:r>
            <a:r>
              <a:rPr lang="ar-SA" dirty="0">
                <a:latin typeface="Alexandria" charset="0"/>
                <a:cs typeface="Alexandria" charset="0"/>
              </a:rPr>
              <a:t> داخل معظم أنظمة </a:t>
            </a:r>
            <a:r>
              <a:rPr lang="en-US" dirty="0">
                <a:latin typeface="Alexandria" charset="0"/>
                <a:cs typeface="Alexandria" charset="0"/>
              </a:rPr>
              <a:t>CMS</a:t>
            </a:r>
            <a:r>
              <a:rPr lang="ar-SA" dirty="0">
                <a:latin typeface="Alexandria" charset="0"/>
                <a:cs typeface="Alexandria" charset="0"/>
              </a:rPr>
              <a:t> الحديثة يضمن تجربة مثالية عبر مختلف الأجهزة، مما يعزز بقاء الزوار وتفاعلهم.</a:t>
            </a:r>
          </a:p>
        </p:txBody>
      </p:sp>
      <p:sp>
        <p:nvSpPr>
          <p:cNvPr id="24" name="Rectangle 23">
            <a:extLst>
              <a:ext uri="{FF2B5EF4-FFF2-40B4-BE49-F238E27FC236}">
                <a16:creationId xmlns:a16="http://schemas.microsoft.com/office/drawing/2014/main" id="{EF078EB8-BC0A-0315-E9E3-A7D979D9528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B3DC34-3506-38A2-4F37-835B8B9AFAE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5C4B9F09-2068-8038-2044-01C5B9DD038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العلاقة بين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 وتجربة المستخدم </a:t>
            </a:r>
            <a:r>
              <a:rPr lang="en-US" sz="2800" b="1" dirty="0">
                <a:solidFill>
                  <a:schemeClr val="bg1"/>
                </a:solidFill>
                <a:latin typeface="Alexandria" charset="0"/>
                <a:cs typeface="Alexandria" charset="0"/>
              </a:rPr>
              <a:t>UX</a:t>
            </a:r>
          </a:p>
        </p:txBody>
      </p:sp>
      <p:pic>
        <p:nvPicPr>
          <p:cNvPr id="17" name="Graphic 21">
            <a:extLst>
              <a:ext uri="{FF2B5EF4-FFF2-40B4-BE49-F238E27FC236}">
                <a16:creationId xmlns:a16="http://schemas.microsoft.com/office/drawing/2014/main" id="{9FF695DD-74DF-A11E-070E-4E93F477C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What is a Content Management System (CMS)? - Cloudhostservices Ltd">
            <a:extLst>
              <a:ext uri="{FF2B5EF4-FFF2-40B4-BE49-F238E27FC236}">
                <a16:creationId xmlns:a16="http://schemas.microsoft.com/office/drawing/2014/main" id="{70CFE9CA-DCE9-1AFE-6107-C193B5572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211259"/>
            <a:ext cx="4971126" cy="31518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0817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72717-745F-1484-633A-2CFDDE75E7B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C4FDE88-5F41-DFA2-BC4A-6D1E600B0F96}"/>
              </a:ext>
            </a:extLst>
          </p:cNvPr>
          <p:cNvSpPr txBox="1"/>
          <p:nvPr/>
        </p:nvSpPr>
        <p:spPr>
          <a:xfrm>
            <a:off x="6624536" y="1701990"/>
            <a:ext cx="5359938" cy="480945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توفر أنظمة إدارة المحتوى </a:t>
            </a:r>
            <a:r>
              <a:rPr lang="ar-SA" dirty="0">
                <a:solidFill>
                  <a:srgbClr val="C00000"/>
                </a:solidFill>
                <a:latin typeface="Alexandria" charset="0"/>
                <a:cs typeface="Alexandria" charset="0"/>
              </a:rPr>
              <a:t>قوالب تصميم جاهزة تُستخدم لتوحيد عرض المحتوى،</a:t>
            </a:r>
            <a:r>
              <a:rPr lang="ar-SA" dirty="0">
                <a:latin typeface="Alexandria" charset="0"/>
                <a:cs typeface="Alexandria" charset="0"/>
              </a:rPr>
              <a:t> هذه القوالب تساعد على تقليل الوقت اللازم لإنتاج الصفحات وتضمن عرضًا متناسقًا، لكنها قد تقيّد الابتكار أحيانًا.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هنا تأتي </a:t>
            </a:r>
            <a:r>
              <a:rPr lang="ar-SA" dirty="0">
                <a:solidFill>
                  <a:srgbClr val="C00000"/>
                </a:solidFill>
                <a:latin typeface="Alexandria" charset="0"/>
                <a:cs typeface="Alexandria" charset="0"/>
              </a:rPr>
              <a:t>أهمية مرونة النظام في تخصيص القوالب</a:t>
            </a:r>
            <a:r>
              <a:rPr lang="ar-SA" dirty="0">
                <a:latin typeface="Alexandria" charset="0"/>
                <a:cs typeface="Alexandria" charset="0"/>
              </a:rPr>
              <a:t> بما يتناسب مع طبيعة المحتوى وهوية المؤسسة، مما يسمح بتحقيق التوازن بين السرعة والتميّز البصري والتحريري.</a:t>
            </a:r>
          </a:p>
          <a:p>
            <a:pPr algn="just" rtl="1">
              <a:lnSpc>
                <a:spcPct val="200000"/>
              </a:lnSpc>
            </a:pPr>
            <a:endParaRPr lang="ar-SA" sz="500" b="1" dirty="0">
              <a:latin typeface="Alexandria" charset="0"/>
              <a:cs typeface="Alexandria" charset="0"/>
            </a:endParaRPr>
          </a:p>
        </p:txBody>
      </p:sp>
      <p:sp>
        <p:nvSpPr>
          <p:cNvPr id="24" name="Rectangle 23">
            <a:extLst>
              <a:ext uri="{FF2B5EF4-FFF2-40B4-BE49-F238E27FC236}">
                <a16:creationId xmlns:a16="http://schemas.microsoft.com/office/drawing/2014/main" id="{AAD331FD-F72C-F09E-DF68-1F54E003C5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33095A5-9C4E-F385-998F-A998773FF9CB}"/>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24EA25AE-47CE-8786-D8BB-6FE45C5C56E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قوالب التصميم في </a:t>
            </a:r>
            <a:r>
              <a:rPr lang="en-US" sz="2800" b="1" dirty="0">
                <a:solidFill>
                  <a:schemeClr val="bg1"/>
                </a:solidFill>
                <a:latin typeface="Alexandria" charset="0"/>
                <a:cs typeface="Alexandria" charset="0"/>
              </a:rPr>
              <a:t>CMS</a:t>
            </a:r>
            <a:r>
              <a:rPr lang="ar-SA" sz="2800" b="1" dirty="0">
                <a:solidFill>
                  <a:schemeClr val="bg1"/>
                </a:solidFill>
                <a:latin typeface="Alexandria" charset="0"/>
                <a:cs typeface="Alexandria" charset="0"/>
              </a:rPr>
              <a:t> وتأثيرها التحريري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B5A3264-504D-E243-3A64-E3B422793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8" name="Picture 4" descr="نظام إدارة المحتوى CMS وكيف احتل الووردبريس WordPress الصدارة">
            <a:extLst>
              <a:ext uri="{FF2B5EF4-FFF2-40B4-BE49-F238E27FC236}">
                <a16:creationId xmlns:a16="http://schemas.microsoft.com/office/drawing/2014/main" id="{45DE8EBD-43BF-9BE3-1183-28B06DAF0E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31" r="12377"/>
          <a:stretch>
            <a:fillRect/>
          </a:stretch>
        </p:blipFill>
        <p:spPr bwMode="auto">
          <a:xfrm>
            <a:off x="191317" y="1823341"/>
            <a:ext cx="6196163" cy="42793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31894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4E40B-7395-C49C-427C-42B96573ECF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60C6100-F717-9C3F-2672-7CE68FD5DDA4}"/>
              </a:ext>
            </a:extLst>
          </p:cNvPr>
          <p:cNvSpPr txBox="1"/>
          <p:nvPr/>
        </p:nvSpPr>
        <p:spPr>
          <a:xfrm>
            <a:off x="5593404" y="1701990"/>
            <a:ext cx="6391070" cy="480945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مع ازدياد الاعتماد على النشر الرقمي، تزداد التحديات الأمنية المرتبطة بأنظمة </a:t>
            </a:r>
            <a:r>
              <a:rPr lang="en-US" dirty="0">
                <a:latin typeface="Alexandria" charset="0"/>
                <a:cs typeface="Alexandria" charset="0"/>
              </a:rPr>
              <a:t>CMS</a:t>
            </a:r>
            <a:r>
              <a:rPr lang="ar-SA" dirty="0">
                <a:latin typeface="Alexandria" charset="0"/>
                <a:cs typeface="Alexandria" charset="0"/>
              </a:rPr>
              <a:t>، ومن الضروري </a:t>
            </a:r>
            <a:r>
              <a:rPr lang="ar-SA" dirty="0">
                <a:solidFill>
                  <a:srgbClr val="C00000"/>
                </a:solidFill>
                <a:latin typeface="Alexandria" charset="0"/>
                <a:cs typeface="Alexandria" charset="0"/>
              </a:rPr>
              <a:t>تأمين النظام ضد الثغرات الأمنية</a:t>
            </a:r>
            <a:r>
              <a:rPr lang="ar-SA" dirty="0">
                <a:latin typeface="Alexandria" charset="0"/>
                <a:cs typeface="Alexandria" charset="0"/>
              </a:rPr>
              <a:t> التي قد تؤدي إلى اختراق الموقع أو سرقة المحتوى.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يشمل ذلك تحديث النظام بشكل دوري، </a:t>
            </a:r>
            <a:r>
              <a:rPr lang="ar-SA" dirty="0">
                <a:solidFill>
                  <a:srgbClr val="C00000"/>
                </a:solidFill>
                <a:latin typeface="Alexandria" charset="0"/>
                <a:cs typeface="Alexandria" charset="0"/>
              </a:rPr>
              <a:t>استخدام إضافات موثوقة</a:t>
            </a:r>
            <a:r>
              <a:rPr lang="ar-SA" dirty="0">
                <a:latin typeface="Alexandria" charset="0"/>
                <a:cs typeface="Alexandria" charset="0"/>
              </a:rPr>
              <a:t>، وتطبيق سياسات صارمة لصلاحيات المستخدمين، كما يُنصح بالنسخ الاحتياطي المنتظم للمحتوى لضمان استعادته في حال حدوث أعطال أو اختراقات.</a:t>
            </a:r>
          </a:p>
          <a:p>
            <a:pPr algn="just" rtl="1">
              <a:lnSpc>
                <a:spcPct val="200000"/>
              </a:lnSpc>
            </a:pPr>
            <a:endParaRPr lang="ar-SA" sz="500" b="1" dirty="0">
              <a:latin typeface="Alexandria" charset="0"/>
              <a:cs typeface="Alexandria" charset="0"/>
            </a:endParaRPr>
          </a:p>
        </p:txBody>
      </p:sp>
      <p:sp>
        <p:nvSpPr>
          <p:cNvPr id="24" name="Rectangle 23">
            <a:extLst>
              <a:ext uri="{FF2B5EF4-FFF2-40B4-BE49-F238E27FC236}">
                <a16:creationId xmlns:a16="http://schemas.microsoft.com/office/drawing/2014/main" id="{C0A06031-08F9-C500-E615-3DC3199264E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BA9C49-744B-E72D-9ADA-2CF94F7F9F3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010B9EEC-5875-6C2F-BDC9-DB5096F8E72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أمن المعلومات في بيئة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A452BE17-907B-9611-3C99-17094B02DE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7 من أبرز أنظمة إدارة المحتوى: أيهما أكثر مناسبة لأعمالك؟ - مدونة بيكاليكا">
            <a:extLst>
              <a:ext uri="{FF2B5EF4-FFF2-40B4-BE49-F238E27FC236}">
                <a16:creationId xmlns:a16="http://schemas.microsoft.com/office/drawing/2014/main" id="{08E8E885-99FB-292E-0857-A4D0C01D70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19" r="9666"/>
          <a:stretch>
            <a:fillRect/>
          </a:stretch>
        </p:blipFill>
        <p:spPr bwMode="auto">
          <a:xfrm>
            <a:off x="324113" y="2015520"/>
            <a:ext cx="5048655" cy="35535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53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A6B85-11DA-9AE9-4419-F75D605F918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53D1E12-8A6C-20CA-D101-7ED019829ECF}"/>
              </a:ext>
            </a:extLst>
          </p:cNvPr>
          <p:cNvSpPr txBox="1"/>
          <p:nvPr/>
        </p:nvSpPr>
        <p:spPr>
          <a:xfrm>
            <a:off x="6096000" y="1701990"/>
            <a:ext cx="5888474" cy="475065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تساعد أنظمة إدارة المحتوى في </a:t>
            </a:r>
            <a:r>
              <a:rPr lang="ar-SA" dirty="0">
                <a:solidFill>
                  <a:srgbClr val="C00000"/>
                </a:solidFill>
                <a:latin typeface="Alexandria" charset="0"/>
                <a:cs typeface="Alexandria" charset="0"/>
              </a:rPr>
              <a:t>تنظيم حقوق النشر من خلال أدوات خاصة</a:t>
            </a:r>
            <a:r>
              <a:rPr lang="ar-SA" dirty="0">
                <a:latin typeface="Alexandria" charset="0"/>
                <a:cs typeface="Alexandria" charset="0"/>
              </a:rPr>
              <a:t> بوضع التراخيص على الصور، والفيديوهات، والنصوص.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أيضًا إدارة </a:t>
            </a:r>
            <a:r>
              <a:rPr lang="ar-SA" dirty="0">
                <a:solidFill>
                  <a:srgbClr val="C00000"/>
                </a:solidFill>
                <a:latin typeface="Alexandria" charset="0"/>
                <a:cs typeface="Alexandria" charset="0"/>
              </a:rPr>
              <a:t>اتفاقيات الاستخدام </a:t>
            </a:r>
            <a:r>
              <a:rPr lang="ar-SA" dirty="0">
                <a:latin typeface="Alexandria" charset="0"/>
                <a:cs typeface="Alexandria" charset="0"/>
              </a:rPr>
              <a:t>وتحديد مدى صلاحية المحتوى المنشور (مثل تاريخه، فترة صلاحيته للنشر، أو حذفه تلقائيًا بعد فترة).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الأدوات تضمن الالتزام </a:t>
            </a:r>
            <a:r>
              <a:rPr lang="ar-SA" dirty="0">
                <a:solidFill>
                  <a:srgbClr val="C00000"/>
                </a:solidFill>
                <a:latin typeface="Alexandria" charset="0"/>
                <a:cs typeface="Alexandria" charset="0"/>
              </a:rPr>
              <a:t>بالمعايير القانونية</a:t>
            </a:r>
            <a:r>
              <a:rPr lang="ar-SA" dirty="0">
                <a:latin typeface="Alexandria" charset="0"/>
                <a:cs typeface="Alexandria" charset="0"/>
              </a:rPr>
              <a:t> وتحافظ على مصداقية المؤسسة الإعلامية.</a:t>
            </a:r>
            <a:endParaRPr lang="ar-SA" sz="500" b="1" dirty="0">
              <a:latin typeface="Alexandria" charset="0"/>
              <a:cs typeface="Alexandria" charset="0"/>
            </a:endParaRPr>
          </a:p>
        </p:txBody>
      </p:sp>
      <p:sp>
        <p:nvSpPr>
          <p:cNvPr id="24" name="Rectangle 23">
            <a:extLst>
              <a:ext uri="{FF2B5EF4-FFF2-40B4-BE49-F238E27FC236}">
                <a16:creationId xmlns:a16="http://schemas.microsoft.com/office/drawing/2014/main" id="{DB8DD298-C020-F654-7A1F-3DA5F7A573D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E5F4E14-AC24-69F3-4C29-0C9A096A296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3185361F-7915-711D-3358-631A381452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حقوق النشر في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B98959D0-BC08-DCD2-6C6C-B9D801732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EB3EA5DD-50B0-32E1-8FC3-16C7A4802DCF}"/>
              </a:ext>
            </a:extLst>
          </p:cNvPr>
          <p:cNvPicPr>
            <a:picLocks noChangeAspect="1"/>
          </p:cNvPicPr>
          <p:nvPr/>
        </p:nvPicPr>
        <p:blipFill>
          <a:blip r:embed="rId3"/>
          <a:srcRect l="14540" r="12850"/>
          <a:stretch>
            <a:fillRect/>
          </a:stretch>
        </p:blipFill>
        <p:spPr>
          <a:xfrm>
            <a:off x="317777" y="1893125"/>
            <a:ext cx="5598103" cy="43683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9437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036-F019-2CBB-56EE-D04F41719412}"/>
            </a:ext>
          </a:extLst>
        </p:cNvPr>
        <p:cNvGrpSpPr/>
        <p:nvPr/>
      </p:nvGrpSpPr>
      <p:grpSpPr>
        <a:xfrm>
          <a:off x="0" y="0"/>
          <a:ext cx="0" cy="0"/>
          <a:chOff x="0" y="0"/>
          <a:chExt cx="0" cy="0"/>
        </a:xfrm>
      </p:grpSpPr>
      <p:pic>
        <p:nvPicPr>
          <p:cNvPr id="19458" name="Picture 2" descr="What Is A Content Management System (CMS)?">
            <a:extLst>
              <a:ext uri="{FF2B5EF4-FFF2-40B4-BE49-F238E27FC236}">
                <a16:creationId xmlns:a16="http://schemas.microsoft.com/office/drawing/2014/main" id="{3AA4D9D2-EA60-B3A9-BF4C-149717F103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484" r="27713"/>
          <a:stretch>
            <a:fillRect/>
          </a:stretch>
        </p:blipFill>
        <p:spPr bwMode="auto">
          <a:xfrm>
            <a:off x="19456" y="1495445"/>
            <a:ext cx="4557269" cy="5462081"/>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58938E17-E87C-4359-1C37-14D9742329C2}"/>
              </a:ext>
            </a:extLst>
          </p:cNvPr>
          <p:cNvSpPr txBox="1"/>
          <p:nvPr/>
        </p:nvSpPr>
        <p:spPr>
          <a:xfrm>
            <a:off x="4873557" y="1585254"/>
            <a:ext cx="7110917" cy="536345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تعتبر الوسائط المتعددة هي </a:t>
            </a:r>
            <a:r>
              <a:rPr lang="ar-SA" dirty="0">
                <a:solidFill>
                  <a:srgbClr val="C00000"/>
                </a:solidFill>
                <a:latin typeface="Alexandria" charset="0"/>
                <a:cs typeface="Alexandria" charset="0"/>
              </a:rPr>
              <a:t>أساس المحتوى </a:t>
            </a:r>
            <a:r>
              <a:rPr lang="ar-SA" dirty="0">
                <a:latin typeface="Alexandria" charset="0"/>
                <a:cs typeface="Alexandria" charset="0"/>
              </a:rPr>
              <a:t>الذي يتم تقديمه عبر الأنظمة الرقمية لإدارة المحتوى، فهذا المحتوى إما أن يكون نصاً أو صورة أو فيديو أو ملف صوتي أو حتى ملفات تفاعلية، وتتضمن أنظمة </a:t>
            </a:r>
            <a:r>
              <a:rPr lang="en-US" dirty="0">
                <a:latin typeface="Alexandria" charset="0"/>
                <a:cs typeface="Alexandria" charset="0"/>
              </a:rPr>
              <a:t>CMS</a:t>
            </a:r>
            <a:r>
              <a:rPr lang="ar-SA" dirty="0">
                <a:latin typeface="Alexandria" charset="0"/>
                <a:cs typeface="Alexandria" charset="0"/>
              </a:rPr>
              <a:t> الحديثة </a:t>
            </a:r>
            <a:r>
              <a:rPr lang="ar-SA" dirty="0">
                <a:solidFill>
                  <a:srgbClr val="C00000"/>
                </a:solidFill>
                <a:latin typeface="Alexandria" charset="0"/>
                <a:cs typeface="Alexandria" charset="0"/>
              </a:rPr>
              <a:t>مكتبات وسائط مدمجة </a:t>
            </a:r>
            <a:r>
              <a:rPr lang="ar-SA" dirty="0">
                <a:latin typeface="Alexandria" charset="0"/>
                <a:cs typeface="Alexandria" charset="0"/>
              </a:rPr>
              <a:t>تتيح رفع الصور والفيديوهات وتعديلها وتنظيمها ضمن أقسام معينة.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تتيح تضمين هذه الوسائط بسهولة داخل المحتوى، هذه الوظائف تسرّع من عملية إنتاج القصص الرقمية وتسمح بتقديم تجارب غنية بصريًا، خصوصًا مع استخدام تقنيات مثل الفيديو التفاعلي، والقصص المصورة.</a:t>
            </a:r>
          </a:p>
          <a:p>
            <a:pPr algn="just" rtl="1">
              <a:lnSpc>
                <a:spcPct val="200000"/>
              </a:lnSpc>
            </a:pPr>
            <a:endParaRPr lang="ar-SA" sz="500" dirty="0">
              <a:latin typeface="Alexandria" charset="0"/>
              <a:cs typeface="Alexandria" charset="0"/>
            </a:endParaRPr>
          </a:p>
        </p:txBody>
      </p:sp>
      <p:sp>
        <p:nvSpPr>
          <p:cNvPr id="24" name="Rectangle 23">
            <a:extLst>
              <a:ext uri="{FF2B5EF4-FFF2-40B4-BE49-F238E27FC236}">
                <a16:creationId xmlns:a16="http://schemas.microsoft.com/office/drawing/2014/main" id="{3E5978E3-D506-DECC-E287-F0A663BEC9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2F7FFEA-5E71-278D-8A75-F0BEB1CEF1B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20702FAF-0A81-F863-B72D-DD3DC6E6EAA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الوسائط المتعددة عبر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DFA987FB-2CAB-BE6C-006C-C72E6D83C9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41201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39503-13A5-33AD-5F91-DBE0E50F255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257917E-6D41-ED16-BE68-0F01D360534F}"/>
              </a:ext>
            </a:extLst>
          </p:cNvPr>
          <p:cNvSpPr txBox="1"/>
          <p:nvPr/>
        </p:nvSpPr>
        <p:spPr>
          <a:xfrm>
            <a:off x="6021421" y="1701990"/>
            <a:ext cx="5963053" cy="425546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تتيح أنظمة </a:t>
            </a:r>
            <a:r>
              <a:rPr lang="en-US" dirty="0">
                <a:latin typeface="Alexandria" charset="0"/>
                <a:cs typeface="Alexandria" charset="0"/>
              </a:rPr>
              <a:t>CMS</a:t>
            </a:r>
            <a:r>
              <a:rPr lang="ar-SA" dirty="0">
                <a:latin typeface="Alexandria" charset="0"/>
                <a:cs typeface="Alexandria" charset="0"/>
              </a:rPr>
              <a:t> ميزات مدمجة </a:t>
            </a:r>
            <a:r>
              <a:rPr lang="ar-SA" dirty="0">
                <a:solidFill>
                  <a:srgbClr val="C00000"/>
                </a:solidFill>
                <a:latin typeface="Alexandria" charset="0"/>
                <a:cs typeface="Alexandria" charset="0"/>
              </a:rPr>
              <a:t>تساعد في تحسين ظهور المحتوى في نتائج محركات البحث</a:t>
            </a:r>
            <a:r>
              <a:rPr lang="ar-SA" dirty="0">
                <a:latin typeface="Alexandria" charset="0"/>
                <a:cs typeface="Alexandria" charset="0"/>
              </a:rPr>
              <a:t>، مثل: تخصيص عناوين الصفحات، وإنشاء روابط </a:t>
            </a:r>
            <a:r>
              <a:rPr lang="en-US" dirty="0">
                <a:latin typeface="Alexandria" charset="0"/>
                <a:cs typeface="Alexandria" charset="0"/>
              </a:rPr>
              <a:t>URL</a:t>
            </a:r>
            <a:r>
              <a:rPr lang="ar-SA" dirty="0">
                <a:latin typeface="Alexandria" charset="0"/>
                <a:cs typeface="Alexandria" charset="0"/>
              </a:rPr>
              <a:t> صديقة لمحركات البحث، وتوليد ملفات </a:t>
            </a:r>
            <a:r>
              <a:rPr lang="en-US" dirty="0">
                <a:latin typeface="Alexandria" charset="0"/>
                <a:cs typeface="Alexandria" charset="0"/>
              </a:rPr>
              <a:t>Sitemap</a:t>
            </a:r>
            <a:r>
              <a:rPr lang="ar-SA" dirty="0">
                <a:latin typeface="Alexandria" charset="0"/>
                <a:cs typeface="Alexandria" charset="0"/>
              </a:rPr>
              <a:t> تلقائيًا.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يعزز من </a:t>
            </a:r>
            <a:r>
              <a:rPr lang="ar-SA" dirty="0">
                <a:solidFill>
                  <a:srgbClr val="C00000"/>
                </a:solidFill>
                <a:latin typeface="Alexandria" charset="0"/>
                <a:cs typeface="Alexandria" charset="0"/>
              </a:rPr>
              <a:t>الوصول للمحتوى</a:t>
            </a:r>
            <a:r>
              <a:rPr lang="ar-SA" dirty="0">
                <a:latin typeface="Alexandria" charset="0"/>
                <a:cs typeface="Alexandria" charset="0"/>
              </a:rPr>
              <a:t>، ويزيد من فرص </a:t>
            </a:r>
            <a:r>
              <a:rPr lang="ar-SA" dirty="0">
                <a:solidFill>
                  <a:srgbClr val="C00000"/>
                </a:solidFill>
                <a:latin typeface="Alexandria" charset="0"/>
                <a:cs typeface="Alexandria" charset="0"/>
              </a:rPr>
              <a:t>انتشار الأخبار والمواد الصحفية</a:t>
            </a:r>
            <a:r>
              <a:rPr lang="ar-SA" dirty="0">
                <a:latin typeface="Alexandria" charset="0"/>
                <a:cs typeface="Alexandria" charset="0"/>
              </a:rPr>
              <a:t> دون الحاجة إلى حملات تسويقية مكلفة.</a:t>
            </a:r>
          </a:p>
          <a:p>
            <a:pPr algn="just" rtl="1">
              <a:lnSpc>
                <a:spcPct val="200000"/>
              </a:lnSpc>
            </a:pPr>
            <a:endParaRPr lang="ar-SA" sz="500" dirty="0">
              <a:latin typeface="Alexandria" charset="0"/>
              <a:cs typeface="Alexandria" charset="0"/>
            </a:endParaRPr>
          </a:p>
        </p:txBody>
      </p:sp>
      <p:sp>
        <p:nvSpPr>
          <p:cNvPr id="24" name="Rectangle 23">
            <a:extLst>
              <a:ext uri="{FF2B5EF4-FFF2-40B4-BE49-F238E27FC236}">
                <a16:creationId xmlns:a16="http://schemas.microsoft.com/office/drawing/2014/main" id="{FA346A91-B7CA-513E-2642-EA75CDC0DDB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5660861-3A33-7DB7-CC75-83AEF1E7010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AFD70F01-3EF0-F188-C828-25EEB94C018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التوافق مع معايير تحسين محركات البحث </a:t>
            </a:r>
            <a:r>
              <a:rPr lang="en-US" sz="2800" b="1" dirty="0">
                <a:solidFill>
                  <a:schemeClr val="bg1"/>
                </a:solidFill>
                <a:latin typeface="Alexandria" charset="0"/>
                <a:cs typeface="Alexandria" charset="0"/>
              </a:rPr>
              <a:t>SEO</a:t>
            </a:r>
          </a:p>
        </p:txBody>
      </p:sp>
      <p:pic>
        <p:nvPicPr>
          <p:cNvPr id="17" name="Graphic 21">
            <a:extLst>
              <a:ext uri="{FF2B5EF4-FFF2-40B4-BE49-F238E27FC236}">
                <a16:creationId xmlns:a16="http://schemas.microsoft.com/office/drawing/2014/main" id="{9D08468A-FB30-9DFF-B020-44C6F228D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482" name="Picture 2" descr="What is a CMS and how modern platforms are different">
            <a:extLst>
              <a:ext uri="{FF2B5EF4-FFF2-40B4-BE49-F238E27FC236}">
                <a16:creationId xmlns:a16="http://schemas.microsoft.com/office/drawing/2014/main" id="{4ACF3EC2-B0CA-228F-4624-CC1489EF292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194" r="11455"/>
          <a:stretch>
            <a:fillRect/>
          </a:stretch>
        </p:blipFill>
        <p:spPr bwMode="auto">
          <a:xfrm>
            <a:off x="207526" y="1955260"/>
            <a:ext cx="5359940" cy="35100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9997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3AA2F-E9E2-8443-F052-B7411D1C477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3EDFBD6-9BE0-0C54-60F6-1F545D2908AE}"/>
              </a:ext>
            </a:extLst>
          </p:cNvPr>
          <p:cNvSpPr txBox="1"/>
          <p:nvPr/>
        </p:nvSpPr>
        <p:spPr>
          <a:xfrm>
            <a:off x="6021421" y="1701990"/>
            <a:ext cx="5963053" cy="465557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توفر أنظمة إدارة المحتوى أدوات فعالة لإدارة الفرق التحريرية من خلال </a:t>
            </a:r>
            <a:r>
              <a:rPr lang="ar-SA" b="1" dirty="0">
                <a:latin typeface="Alexandria" charset="0"/>
                <a:cs typeface="Alexandria" charset="0"/>
              </a:rPr>
              <a:t>توزيع الأدوار وتحديد الصلاحيات</a:t>
            </a:r>
            <a:r>
              <a:rPr lang="ar-SA" dirty="0">
                <a:latin typeface="Alexandria" charset="0"/>
                <a:cs typeface="Alexandria" charset="0"/>
              </a:rPr>
              <a:t>، مثل تحديد من يمكنه النشر، ومن يمكنه التعديل فقط، ومن له صلاحيات الإشراف. </a:t>
            </a: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هذا يساعد في </a:t>
            </a:r>
            <a:r>
              <a:rPr lang="ar-SA" dirty="0">
                <a:solidFill>
                  <a:srgbClr val="C00000"/>
                </a:solidFill>
                <a:latin typeface="Alexandria" charset="0"/>
                <a:cs typeface="Alexandria" charset="0"/>
              </a:rPr>
              <a:t>تنظيم سير العمل</a:t>
            </a:r>
            <a:r>
              <a:rPr lang="ar-SA" dirty="0">
                <a:latin typeface="Alexandria" charset="0"/>
                <a:cs typeface="Alexandria" charset="0"/>
              </a:rPr>
              <a:t>، </a:t>
            </a:r>
            <a:r>
              <a:rPr lang="ar-SA" dirty="0">
                <a:solidFill>
                  <a:srgbClr val="C00000"/>
                </a:solidFill>
                <a:latin typeface="Alexandria" charset="0"/>
                <a:cs typeface="Alexandria" charset="0"/>
              </a:rPr>
              <a:t>وتقليل الأخطاء، وتعزيز الإنتاجية</a:t>
            </a:r>
            <a:r>
              <a:rPr lang="ar-SA" dirty="0">
                <a:latin typeface="Alexandria" charset="0"/>
                <a:cs typeface="Alexandria" charset="0"/>
              </a:rPr>
              <a:t>، خاصة في المؤسسات الإعلامية الكبرى التي تضم فرقًا متعددة تعمل على محتوى متنوع في وقت واحد.</a:t>
            </a:r>
          </a:p>
          <a:p>
            <a:pPr algn="just" rtl="1">
              <a:lnSpc>
                <a:spcPct val="200000"/>
              </a:lnSpc>
            </a:pPr>
            <a:endParaRPr lang="ar-SA" sz="500" dirty="0">
              <a:latin typeface="Alexandria" charset="0"/>
              <a:cs typeface="Alexandria" charset="0"/>
            </a:endParaRPr>
          </a:p>
        </p:txBody>
      </p:sp>
      <p:sp>
        <p:nvSpPr>
          <p:cNvPr id="24" name="Rectangle 23">
            <a:extLst>
              <a:ext uri="{FF2B5EF4-FFF2-40B4-BE49-F238E27FC236}">
                <a16:creationId xmlns:a16="http://schemas.microsoft.com/office/drawing/2014/main" id="{AE66F033-C12A-0D85-9381-BB2060C6F9A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197C45B-4114-6470-C403-5C00B7EFB56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3CF7E07C-E096-847D-7D9E-55C3AB7C65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فرق العمل في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276E08D9-F98E-6728-F71C-AC1178A16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1506" name="Picture 2" descr="The Difference Between a CMS and a Website Builder Platform">
            <a:extLst>
              <a:ext uri="{FF2B5EF4-FFF2-40B4-BE49-F238E27FC236}">
                <a16:creationId xmlns:a16="http://schemas.microsoft.com/office/drawing/2014/main" id="{2DB7A6C7-BCFB-6384-AF0D-E357BF5BBD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526" y="1702772"/>
            <a:ext cx="5617489" cy="44968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64726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6D251-448E-05FC-7787-5266BB045DF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D8A79F9-336B-CF29-6DA3-77AAFA7FEF3E}"/>
              </a:ext>
            </a:extLst>
          </p:cNvPr>
          <p:cNvSpPr txBox="1"/>
          <p:nvPr/>
        </p:nvSpPr>
        <p:spPr>
          <a:xfrm>
            <a:off x="6021421" y="1701990"/>
            <a:ext cx="5963053"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توفر أنظمة </a:t>
            </a:r>
            <a:r>
              <a:rPr lang="en-US" dirty="0">
                <a:latin typeface="Alexandria" charset="0"/>
                <a:cs typeface="Alexandria" charset="0"/>
              </a:rPr>
              <a:t>CMS</a:t>
            </a:r>
            <a:r>
              <a:rPr lang="ar-SA" dirty="0">
                <a:latin typeface="Alexandria" charset="0"/>
                <a:cs typeface="Alexandria" charset="0"/>
              </a:rPr>
              <a:t> </a:t>
            </a:r>
            <a:r>
              <a:rPr lang="ar-SA" dirty="0">
                <a:solidFill>
                  <a:srgbClr val="C00000"/>
                </a:solidFill>
                <a:latin typeface="Alexandria" charset="0"/>
                <a:cs typeface="Alexandria" charset="0"/>
              </a:rPr>
              <a:t>أدوات متقدمة لأرشفة المحتوى الصحفي</a:t>
            </a:r>
            <a:r>
              <a:rPr lang="ar-SA" dirty="0">
                <a:latin typeface="Alexandria" charset="0"/>
                <a:cs typeface="Alexandria" charset="0"/>
              </a:rPr>
              <a:t> وتنظيمه بطريقة تسهل الوصول إليه مستقبلًا. </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تصنيف المواد حسب التاريخ، أو القسم، أو الوسم، كما يمكن </a:t>
            </a:r>
            <a:r>
              <a:rPr lang="ar-SA" dirty="0">
                <a:solidFill>
                  <a:srgbClr val="C00000"/>
                </a:solidFill>
                <a:latin typeface="Alexandria" charset="0"/>
                <a:cs typeface="Alexandria" charset="0"/>
              </a:rPr>
              <a:t>إنشاء أرشيف رقمي </a:t>
            </a:r>
            <a:r>
              <a:rPr lang="ar-SA" dirty="0">
                <a:latin typeface="Alexandria" charset="0"/>
                <a:cs typeface="Alexandria" charset="0"/>
              </a:rPr>
              <a:t>قابل للبحث السريع.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الوظيفة حيوية </a:t>
            </a:r>
            <a:r>
              <a:rPr lang="ar-SA" dirty="0">
                <a:solidFill>
                  <a:srgbClr val="C00000"/>
                </a:solidFill>
                <a:latin typeface="Alexandria" charset="0"/>
                <a:cs typeface="Alexandria" charset="0"/>
              </a:rPr>
              <a:t>للمحررين</a:t>
            </a:r>
            <a:r>
              <a:rPr lang="ar-SA" dirty="0">
                <a:latin typeface="Alexandria" charset="0"/>
                <a:cs typeface="Alexandria" charset="0"/>
              </a:rPr>
              <a:t> الذين يحتاجون إلى الرجوع إلى محتوى سابق، </a:t>
            </a:r>
            <a:r>
              <a:rPr lang="ar-SA" dirty="0">
                <a:solidFill>
                  <a:srgbClr val="C00000"/>
                </a:solidFill>
                <a:latin typeface="Alexandria" charset="0"/>
                <a:cs typeface="Alexandria" charset="0"/>
              </a:rPr>
              <a:t>وللباحثين والإداريين </a:t>
            </a:r>
            <a:r>
              <a:rPr lang="ar-SA" dirty="0">
                <a:latin typeface="Alexandria" charset="0"/>
                <a:cs typeface="Alexandria" charset="0"/>
              </a:rPr>
              <a:t>الذين يحللون الأداء التاريخي للمؤسسة الإعلامية.</a:t>
            </a:r>
            <a:endParaRPr lang="ar-SA" sz="500" dirty="0">
              <a:latin typeface="Alexandria" charset="0"/>
              <a:cs typeface="Alexandria" charset="0"/>
            </a:endParaRPr>
          </a:p>
        </p:txBody>
      </p:sp>
      <p:sp>
        <p:nvSpPr>
          <p:cNvPr id="24" name="Rectangle 23">
            <a:extLst>
              <a:ext uri="{FF2B5EF4-FFF2-40B4-BE49-F238E27FC236}">
                <a16:creationId xmlns:a16="http://schemas.microsoft.com/office/drawing/2014/main" id="{A2F2F9B9-593A-E560-BCD4-E7EC32A8A94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CD30BE-2B17-EB20-E2A9-C74715EE60B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D622CB75-FED8-22AF-FD0F-794705B484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الأرشيف الصحفي عبر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2848B558-AD4A-0CA9-4562-2A35911E8D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Content Management System Images - Free Download on Freepik">
            <a:extLst>
              <a:ext uri="{FF2B5EF4-FFF2-40B4-BE49-F238E27FC236}">
                <a16:creationId xmlns:a16="http://schemas.microsoft.com/office/drawing/2014/main" id="{17AF0F74-3BCA-83A1-C4EC-E2BB61942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1909219"/>
            <a:ext cx="5677745" cy="3782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4960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4B124-8771-E726-422C-6EDA89F1932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51C5AB-9EBD-A40F-87B8-F15DB2217715}"/>
              </a:ext>
            </a:extLst>
          </p:cNvPr>
          <p:cNvSpPr txBox="1"/>
          <p:nvPr/>
        </p:nvSpPr>
        <p:spPr>
          <a:xfrm>
            <a:off x="418290" y="1597092"/>
            <a:ext cx="11313266" cy="238071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التكامل مع وسائل التواصل الاجتماعي جزءًا أساسيًا من وظائف </a:t>
            </a:r>
            <a:r>
              <a:rPr lang="en-US" dirty="0">
                <a:latin typeface="Alexandria" charset="0"/>
                <a:cs typeface="Alexandria" charset="0"/>
              </a:rPr>
              <a:t>CMS، </a:t>
            </a:r>
            <a:r>
              <a:rPr lang="ar-SA" dirty="0">
                <a:latin typeface="Alexandria" charset="0"/>
                <a:cs typeface="Alexandria" charset="0"/>
              </a:rPr>
              <a:t>حيث يمكن </a:t>
            </a:r>
            <a:r>
              <a:rPr lang="ar-SA" dirty="0">
                <a:solidFill>
                  <a:srgbClr val="C00000"/>
                </a:solidFill>
                <a:latin typeface="Alexandria" charset="0"/>
                <a:cs typeface="Alexandria" charset="0"/>
              </a:rPr>
              <a:t>مشاركة المحتوى تلقائيًا</a:t>
            </a:r>
            <a:r>
              <a:rPr lang="ar-SA" dirty="0">
                <a:latin typeface="Alexandria" charset="0"/>
                <a:cs typeface="Alexandria" charset="0"/>
              </a:rPr>
              <a:t> على منصات مثل فيسبوك، اكس، وإنستغرام بمجرد نشره.</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كما يمكن </a:t>
            </a:r>
            <a:r>
              <a:rPr lang="ar-SA" dirty="0">
                <a:solidFill>
                  <a:srgbClr val="C00000"/>
                </a:solidFill>
                <a:latin typeface="Alexandria" charset="0"/>
                <a:cs typeface="Alexandria" charset="0"/>
              </a:rPr>
              <a:t>تضمين ردود الفعل والتعليقات </a:t>
            </a:r>
            <a:r>
              <a:rPr lang="ar-SA" dirty="0">
                <a:latin typeface="Alexandria" charset="0"/>
                <a:cs typeface="Alexandria" charset="0"/>
              </a:rPr>
              <a:t>من هذه المنصات داخل نظام </a:t>
            </a:r>
            <a:r>
              <a:rPr lang="en-US" dirty="0">
                <a:latin typeface="Alexandria" charset="0"/>
                <a:cs typeface="Alexandria" charset="0"/>
              </a:rPr>
              <a:t>CMS، </a:t>
            </a:r>
            <a:r>
              <a:rPr lang="ar-SA" dirty="0">
                <a:latin typeface="Alexandria" charset="0"/>
                <a:cs typeface="Alexandria" charset="0"/>
              </a:rPr>
              <a:t>مما يساعد على مراقبة التفاعل وتحسين استراتيجيات النشر.</a:t>
            </a:r>
          </a:p>
        </p:txBody>
      </p:sp>
      <p:sp>
        <p:nvSpPr>
          <p:cNvPr id="24" name="Rectangle 23">
            <a:extLst>
              <a:ext uri="{FF2B5EF4-FFF2-40B4-BE49-F238E27FC236}">
                <a16:creationId xmlns:a16="http://schemas.microsoft.com/office/drawing/2014/main" id="{E97E4F7B-29AD-B0BC-24AB-D0DAF350BFB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FE3F08-AC14-CEB9-C0B3-2EE4036FF45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067FC10A-615B-94AF-3295-9E4AA768F89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التكامل مع منصات التواصل الاجتماعي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B8E1717-43C7-BC89-FF0A-B544B1D79F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3554" name="Picture 2" descr="Immagini di Cms - Download gratuiti su Freepik">
            <a:extLst>
              <a:ext uri="{FF2B5EF4-FFF2-40B4-BE49-F238E27FC236}">
                <a16:creationId xmlns:a16="http://schemas.microsoft.com/office/drawing/2014/main" id="{FEBC0601-4F7C-744A-023B-AB6085190F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749" b="5863"/>
          <a:stretch>
            <a:fillRect/>
          </a:stretch>
        </p:blipFill>
        <p:spPr bwMode="auto">
          <a:xfrm>
            <a:off x="1754223" y="4175850"/>
            <a:ext cx="4159790" cy="2477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a:extLst>
              <a:ext uri="{FF2B5EF4-FFF2-40B4-BE49-F238E27FC236}">
                <a16:creationId xmlns:a16="http://schemas.microsoft.com/office/drawing/2014/main" id="{30DFAEE8-AA98-DD19-57CC-695576384184}"/>
              </a:ext>
            </a:extLst>
          </p:cNvPr>
          <p:cNvPicPr>
            <a:picLocks noChangeAspect="1"/>
          </p:cNvPicPr>
          <p:nvPr/>
        </p:nvPicPr>
        <p:blipFill>
          <a:blip r:embed="rId4"/>
          <a:srcRect t="2014" b="2014"/>
          <a:stretch>
            <a:fillRect/>
          </a:stretch>
        </p:blipFill>
        <p:spPr>
          <a:xfrm>
            <a:off x="5999071" y="4175850"/>
            <a:ext cx="4100675" cy="2477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7174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6E690-BECF-031A-6AB2-7B7EC7A3120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710D280-01DA-184A-0CB6-36E3A39ED1D7}"/>
              </a:ext>
            </a:extLst>
          </p:cNvPr>
          <p:cNvSpPr txBox="1"/>
          <p:nvPr/>
        </p:nvSpPr>
        <p:spPr>
          <a:xfrm>
            <a:off x="6021421" y="1701990"/>
            <a:ext cx="5963053" cy="404271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تدعم بعض أنظمة إدارة المحتوى الحديثة إمكانية تقديم محتوى </a:t>
            </a:r>
            <a:r>
              <a:rPr lang="ar-SA" dirty="0">
                <a:solidFill>
                  <a:srgbClr val="C00000"/>
                </a:solidFill>
                <a:latin typeface="Alexandria" charset="0"/>
                <a:cs typeface="Alexandria" charset="0"/>
              </a:rPr>
              <a:t>مخصص للمستخدم </a:t>
            </a:r>
            <a:r>
              <a:rPr lang="ar-SA" dirty="0">
                <a:latin typeface="Alexandria" charset="0"/>
                <a:cs typeface="Alexandria" charset="0"/>
              </a:rPr>
              <a:t>بناءً على سلوكه واهتماماته، باستخدام تقنيات الذكاء الاصطناعي والتحليل السلوكي. </a:t>
            </a: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أن يشمل ذلك اقتراح مقالات مشابهة، أو ترتيب المحتوى حسب التفضيلات السابقة، مما </a:t>
            </a:r>
            <a:r>
              <a:rPr lang="ar-SA" dirty="0">
                <a:solidFill>
                  <a:srgbClr val="C00000"/>
                </a:solidFill>
                <a:latin typeface="Alexandria" charset="0"/>
                <a:cs typeface="Alexandria" charset="0"/>
              </a:rPr>
              <a:t>يرفع من معدلات التفاعل </a:t>
            </a:r>
            <a:r>
              <a:rPr lang="ar-SA" dirty="0">
                <a:latin typeface="Alexandria" charset="0"/>
                <a:cs typeface="Alexandria" charset="0"/>
              </a:rPr>
              <a:t>والزمن الذي يقضيه الزائر داخل الموقع.</a:t>
            </a:r>
          </a:p>
        </p:txBody>
      </p:sp>
      <p:sp>
        <p:nvSpPr>
          <p:cNvPr id="24" name="Rectangle 23">
            <a:extLst>
              <a:ext uri="{FF2B5EF4-FFF2-40B4-BE49-F238E27FC236}">
                <a16:creationId xmlns:a16="http://schemas.microsoft.com/office/drawing/2014/main" id="{32303660-DE80-CF9A-10A7-B2FDCC07C3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2BBA69-79D4-5B1E-BEBF-42B68FCEDD8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5E922E77-E668-58A9-234E-5C6604A9ED8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التخصيص الشخصي للمحتوى عبر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4A589E7A-C6D5-4FCE-D601-31F8A4AAC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5602" name="Picture 2" descr="La gestione dei contenuti del sito:Il Content Management System ...">
            <a:extLst>
              <a:ext uri="{FF2B5EF4-FFF2-40B4-BE49-F238E27FC236}">
                <a16:creationId xmlns:a16="http://schemas.microsoft.com/office/drawing/2014/main" id="{192FA8CB-F9B2-AB3F-C88E-6258930E4D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67" r="21767"/>
          <a:stretch>
            <a:fillRect/>
          </a:stretch>
        </p:blipFill>
        <p:spPr bwMode="auto">
          <a:xfrm>
            <a:off x="162133" y="2002363"/>
            <a:ext cx="5333400" cy="3831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1011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20479-F7D5-265B-75D5-87EF70F21EC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95F1037-510F-04B7-FED9-C9D428426AD1}"/>
              </a:ext>
            </a:extLst>
          </p:cNvPr>
          <p:cNvSpPr txBox="1"/>
          <p:nvPr/>
        </p:nvSpPr>
        <p:spPr>
          <a:xfrm>
            <a:off x="6021421" y="1643622"/>
            <a:ext cx="5963053" cy="4935262"/>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أصبحت </a:t>
            </a:r>
            <a:r>
              <a:rPr lang="ar-SA" dirty="0">
                <a:solidFill>
                  <a:srgbClr val="C00000"/>
                </a:solidFill>
                <a:latin typeface="Alexandria" charset="0"/>
                <a:cs typeface="Alexandria" charset="0"/>
              </a:rPr>
              <a:t>تقنيات الذكاء الاصطناعي مدمجة </a:t>
            </a:r>
            <a:r>
              <a:rPr lang="ar-SA" dirty="0">
                <a:latin typeface="Alexandria" charset="0"/>
                <a:cs typeface="Alexandria" charset="0"/>
              </a:rPr>
              <a:t>في العديد من أنظمة </a:t>
            </a:r>
            <a:r>
              <a:rPr lang="en-US" dirty="0">
                <a:latin typeface="Alexandria" charset="0"/>
                <a:cs typeface="Alexandria" charset="0"/>
              </a:rPr>
              <a:t>CMS، </a:t>
            </a:r>
            <a:r>
              <a:rPr lang="ar-SA" dirty="0">
                <a:latin typeface="Alexandria" charset="0"/>
                <a:cs typeface="Alexandria" charset="0"/>
              </a:rPr>
              <a:t>حيث تُستخدم في: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marL="342900" indent="-342900" algn="just" rtl="1">
              <a:lnSpc>
                <a:spcPct val="200000"/>
              </a:lnSpc>
              <a:buFont typeface="+mj-lt"/>
              <a:buAutoNum type="arabicPeriod"/>
            </a:pPr>
            <a:r>
              <a:rPr lang="ar-SA" dirty="0">
                <a:solidFill>
                  <a:srgbClr val="49021F"/>
                </a:solidFill>
                <a:latin typeface="Alexandria" charset="0"/>
                <a:cs typeface="Alexandria" charset="0"/>
              </a:rPr>
              <a:t>تحرير النصوص واقتراح العناوين تلقائيًا.</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تحليل أداء المحتوى وتقديم توصيات للتحسين.</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أتمتة التصنيف وربط المقالات ذات الصلة.</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توليد ملخصات آلية للمقالات الطويلة.</a:t>
            </a:r>
          </a:p>
          <a:p>
            <a:pPr algn="just" rtl="1">
              <a:lnSpc>
                <a:spcPct val="200000"/>
              </a:lnSpc>
            </a:pPr>
            <a:endParaRPr lang="en-US" sz="500" dirty="0">
              <a:latin typeface="Alexandria" charset="0"/>
              <a:cs typeface="Alexandria" charset="0"/>
            </a:endParaRPr>
          </a:p>
          <a:p>
            <a:pPr algn="just" rtl="1">
              <a:lnSpc>
                <a:spcPct val="200000"/>
              </a:lnSpc>
            </a:pPr>
            <a:r>
              <a:rPr lang="ar-SA" dirty="0">
                <a:latin typeface="Alexandria" charset="0"/>
                <a:cs typeface="Alexandria" charset="0"/>
              </a:rPr>
              <a:t>يسهم هذا التكامل في </a:t>
            </a:r>
            <a:r>
              <a:rPr lang="ar-SA" dirty="0">
                <a:solidFill>
                  <a:srgbClr val="C00000"/>
                </a:solidFill>
                <a:latin typeface="Alexandria" charset="0"/>
                <a:cs typeface="Alexandria" charset="0"/>
              </a:rPr>
              <a:t>تسريع العمل الصحفي وتحسين كفاءته</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EC8BA453-630C-71D9-3347-32862811CE1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B2ACB62-9B7F-C60E-FE46-7787E1AA10B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6159C72A-FDEE-7713-D6CE-FF2E65CE76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الذكاء الاصطناعي وتطور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F291EB76-3E47-BFB6-E0EA-1572C48F2B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 name="Picture 2" descr="What is an AI Website Builder?">
            <a:extLst>
              <a:ext uri="{FF2B5EF4-FFF2-40B4-BE49-F238E27FC236}">
                <a16:creationId xmlns:a16="http://schemas.microsoft.com/office/drawing/2014/main" id="{97A44FE9-EB2E-0DF4-8956-DB81EE9275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420" r="12398"/>
          <a:stretch>
            <a:fillRect/>
          </a:stretch>
        </p:blipFill>
        <p:spPr bwMode="auto">
          <a:xfrm>
            <a:off x="392206" y="1810508"/>
            <a:ext cx="5328312" cy="39341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6248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05B75-59ED-E8D0-993A-68FFF1A4057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3BFBA4D-8350-A807-D60F-24C9D39E9E63}"/>
              </a:ext>
            </a:extLst>
          </p:cNvPr>
          <p:cNvSpPr txBox="1"/>
          <p:nvPr/>
        </p:nvSpPr>
        <p:spPr>
          <a:xfrm>
            <a:off x="6021421" y="1643622"/>
            <a:ext cx="5963053"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تدعم العديد من أنظمة </a:t>
            </a:r>
            <a:r>
              <a:rPr lang="en-US" dirty="0">
                <a:latin typeface="Alexandria" charset="0"/>
                <a:cs typeface="Alexandria" charset="0"/>
              </a:rPr>
              <a:t> CMS</a:t>
            </a:r>
            <a:r>
              <a:rPr lang="ar-SA" dirty="0">
                <a:latin typeface="Alexandria" charset="0"/>
                <a:cs typeface="Alexandria" charset="0"/>
              </a:rPr>
              <a:t>الحديثة إنشاء </a:t>
            </a:r>
            <a:r>
              <a:rPr lang="ar-SA" dirty="0">
                <a:solidFill>
                  <a:srgbClr val="C00000"/>
                </a:solidFill>
                <a:latin typeface="Alexandria" charset="0"/>
                <a:cs typeface="Alexandria" charset="0"/>
              </a:rPr>
              <a:t>محتوى</a:t>
            </a:r>
            <a:r>
              <a:rPr lang="ar-SA" dirty="0">
                <a:latin typeface="Alexandria" charset="0"/>
                <a:cs typeface="Alexandria" charset="0"/>
              </a:rPr>
              <a:t> </a:t>
            </a:r>
            <a:r>
              <a:rPr lang="ar-SA" dirty="0">
                <a:solidFill>
                  <a:srgbClr val="C00000"/>
                </a:solidFill>
                <a:latin typeface="Alexandria" charset="0"/>
                <a:cs typeface="Alexandria" charset="0"/>
              </a:rPr>
              <a:t>تفاعلي</a:t>
            </a:r>
            <a:r>
              <a:rPr lang="ar-SA" dirty="0">
                <a:latin typeface="Alexandria" charset="0"/>
                <a:cs typeface="Alexandria" charset="0"/>
              </a:rPr>
              <a:t> مثل:</a:t>
            </a:r>
          </a:p>
          <a:p>
            <a:pPr algn="just" rtl="1">
              <a:lnSpc>
                <a:spcPct val="200000"/>
              </a:lnSpc>
            </a:pPr>
            <a:endParaRPr lang="ar-SA" sz="500" dirty="0">
              <a:latin typeface="Alexandria" charset="0"/>
              <a:cs typeface="Alexandria" charset="0"/>
            </a:endParaRP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الاستطلاعات.</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الاختبارات القصيرة.</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الخرائط التفاعلية والرسوم البيانية.</a:t>
            </a:r>
          </a:p>
          <a:p>
            <a:pPr marL="342900" indent="-342900" algn="just" rtl="1">
              <a:lnSpc>
                <a:spcPct val="200000"/>
              </a:lnSpc>
              <a:buFont typeface="+mj-lt"/>
              <a:buAutoNum type="arabicPeriod"/>
            </a:pPr>
            <a:endParaRPr lang="ar-SA" sz="500" dirty="0">
              <a:latin typeface="Alexandria" charset="0"/>
              <a:cs typeface="Alexandria" charset="0"/>
            </a:endParaRPr>
          </a:p>
          <a:p>
            <a:pPr algn="just" rtl="1">
              <a:lnSpc>
                <a:spcPct val="200000"/>
              </a:lnSpc>
            </a:pPr>
            <a:r>
              <a:rPr lang="ar-SA" dirty="0">
                <a:latin typeface="Alexandria" charset="0"/>
                <a:cs typeface="Alexandria" charset="0"/>
              </a:rPr>
              <a:t>هذا النوع من المحتوى </a:t>
            </a:r>
            <a:r>
              <a:rPr lang="ar-SA" dirty="0">
                <a:solidFill>
                  <a:srgbClr val="C00000"/>
                </a:solidFill>
                <a:latin typeface="Alexandria" charset="0"/>
                <a:cs typeface="Alexandria" charset="0"/>
              </a:rPr>
              <a:t>يزيد من تفاعل المستخدمين </a:t>
            </a:r>
            <a:r>
              <a:rPr lang="ar-SA" dirty="0">
                <a:latin typeface="Alexandria" charset="0"/>
                <a:cs typeface="Alexandria" charset="0"/>
              </a:rPr>
              <a:t>ويحولهم من قرّاء سلبيين إلى </a:t>
            </a:r>
            <a:r>
              <a:rPr lang="ar-SA" dirty="0">
                <a:solidFill>
                  <a:srgbClr val="C00000"/>
                </a:solidFill>
                <a:latin typeface="Alexandria" charset="0"/>
                <a:cs typeface="Alexandria" charset="0"/>
              </a:rPr>
              <a:t>مشاركين نشطين</a:t>
            </a:r>
            <a:r>
              <a:rPr lang="ar-SA" dirty="0">
                <a:latin typeface="Alexandria" charset="0"/>
                <a:cs typeface="Alexandria" charset="0"/>
              </a:rPr>
              <a:t>، مما </a:t>
            </a:r>
            <a:r>
              <a:rPr lang="ar-SA" dirty="0">
                <a:solidFill>
                  <a:srgbClr val="C00000"/>
                </a:solidFill>
                <a:latin typeface="Alexandria" charset="0"/>
                <a:cs typeface="Alexandria" charset="0"/>
              </a:rPr>
              <a:t>يعزز</a:t>
            </a:r>
            <a:r>
              <a:rPr lang="ar-SA" dirty="0">
                <a:latin typeface="Alexandria" charset="0"/>
                <a:cs typeface="Alexandria" charset="0"/>
              </a:rPr>
              <a:t> </a:t>
            </a:r>
            <a:r>
              <a:rPr lang="ar-SA" dirty="0">
                <a:solidFill>
                  <a:srgbClr val="C00000"/>
                </a:solidFill>
                <a:latin typeface="Alexandria" charset="0"/>
                <a:cs typeface="Alexandria" charset="0"/>
              </a:rPr>
              <a:t>الولاء</a:t>
            </a:r>
            <a:r>
              <a:rPr lang="ar-SA" dirty="0">
                <a:latin typeface="Alexandria" charset="0"/>
                <a:cs typeface="Alexandria" charset="0"/>
              </a:rPr>
              <a:t> والزيارات المتكررة.</a:t>
            </a:r>
          </a:p>
        </p:txBody>
      </p:sp>
      <p:sp>
        <p:nvSpPr>
          <p:cNvPr id="24" name="Rectangle 23">
            <a:extLst>
              <a:ext uri="{FF2B5EF4-FFF2-40B4-BE49-F238E27FC236}">
                <a16:creationId xmlns:a16="http://schemas.microsoft.com/office/drawing/2014/main" id="{4795B87B-ACC7-6059-8012-7F3E20294B0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5562E2E-8C8B-D0FE-9CEC-EB4295F7A04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85E2EF99-EAC4-7C12-27E8-857CD774E44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المحتوى التفاعلي وأهميته في بيئة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57ECD40D-3A3F-B149-EBB3-889A039729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6" name="Picture 4" descr="フラットなデザインのイントラネットの図 | 無料ベクトル素材">
            <a:extLst>
              <a:ext uri="{FF2B5EF4-FFF2-40B4-BE49-F238E27FC236}">
                <a16:creationId xmlns:a16="http://schemas.microsoft.com/office/drawing/2014/main" id="{A8D6C208-42C9-0127-9A95-E5B6BE9464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931" y="1643622"/>
            <a:ext cx="5007920" cy="50079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8246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CCF27-AFFF-8101-5030-054818112AD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4A6A6E3-7719-7812-FC62-68353E78561D}"/>
              </a:ext>
            </a:extLst>
          </p:cNvPr>
          <p:cNvSpPr txBox="1"/>
          <p:nvPr/>
        </p:nvSpPr>
        <p:spPr>
          <a:xfrm>
            <a:off x="502597" y="1556384"/>
            <a:ext cx="11186806" cy="167283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تتيح بيئات </a:t>
            </a:r>
            <a:r>
              <a:rPr lang="en-US" dirty="0">
                <a:latin typeface="Alexandria" charset="0"/>
                <a:cs typeface="Alexandria" charset="0"/>
              </a:rPr>
              <a:t>CMS</a:t>
            </a:r>
            <a:r>
              <a:rPr lang="ar-SA" dirty="0">
                <a:latin typeface="Alexandria" charset="0"/>
                <a:cs typeface="Alexandria" charset="0"/>
              </a:rPr>
              <a:t> الحديثة إمكانية </a:t>
            </a:r>
            <a:r>
              <a:rPr lang="ar-SA" dirty="0">
                <a:solidFill>
                  <a:srgbClr val="C00000"/>
                </a:solidFill>
                <a:latin typeface="Alexandria" charset="0"/>
                <a:cs typeface="Alexandria" charset="0"/>
              </a:rPr>
              <a:t>نشر المحتوى إلى قنوات متعددة في وقت واحد</a:t>
            </a:r>
            <a:r>
              <a:rPr lang="ar-SA" dirty="0">
                <a:latin typeface="Alexandria" charset="0"/>
                <a:cs typeface="Alexandria" charset="0"/>
              </a:rPr>
              <a:t>، مثل المواقع الإلكترونية، وتطبيقات الهواتف، والنشرات البريدية، ومنصات الفيديو، ويساعد هذا على تعظيم انتشار المحتوى وتحقيق التكامل في الرسائل الإعلامية، كما يدعم تقديم المحتوى المناسب في الوقت المناسب لكل فئة من الجمهور.</a:t>
            </a:r>
          </a:p>
        </p:txBody>
      </p:sp>
      <p:sp>
        <p:nvSpPr>
          <p:cNvPr id="24" name="Rectangle 23">
            <a:extLst>
              <a:ext uri="{FF2B5EF4-FFF2-40B4-BE49-F238E27FC236}">
                <a16:creationId xmlns:a16="http://schemas.microsoft.com/office/drawing/2014/main" id="{8163EBDA-44AC-64C0-5B71-8C519BCB481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62791A0-44C4-8ECA-D50D-01EBC0F307F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11EEDEA7-7FE2-3D15-E916-F86A9C2425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النشر عبر قنوات متعددة </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328B5A3-1E90-4952-0036-14C68C532C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Laboratorio de computación, administración de sistemas, concepto ...">
            <a:extLst>
              <a:ext uri="{FF2B5EF4-FFF2-40B4-BE49-F238E27FC236}">
                <a16:creationId xmlns:a16="http://schemas.microsoft.com/office/drawing/2014/main" id="{3680E423-B139-08AF-059C-BEBDC8F1A7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1309"/>
          <a:stretch>
            <a:fillRect/>
          </a:stretch>
        </p:blipFill>
        <p:spPr bwMode="auto">
          <a:xfrm>
            <a:off x="1509611" y="3628787"/>
            <a:ext cx="8928168" cy="28057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02682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4FE33-F04D-4FC3-7A72-8E79E8C9C77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733C7AE-1A1F-58D0-1D65-9CB794A0273E}"/>
              </a:ext>
            </a:extLst>
          </p:cNvPr>
          <p:cNvSpPr txBox="1"/>
          <p:nvPr/>
        </p:nvSpPr>
        <p:spPr>
          <a:xfrm>
            <a:off x="6809361" y="1556384"/>
            <a:ext cx="488004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تُعد حماية المحتوى والبيانات من </a:t>
            </a:r>
            <a:r>
              <a:rPr lang="ar-SA" dirty="0">
                <a:solidFill>
                  <a:srgbClr val="C00000"/>
                </a:solidFill>
                <a:latin typeface="Alexandria" charset="0"/>
                <a:cs typeface="Alexandria" charset="0"/>
              </a:rPr>
              <a:t>الهجمات</a:t>
            </a:r>
            <a:r>
              <a:rPr lang="ar-SA" dirty="0">
                <a:latin typeface="Alexandria" charset="0"/>
                <a:cs typeface="Alexandria" charset="0"/>
              </a:rPr>
              <a:t> </a:t>
            </a:r>
            <a:r>
              <a:rPr lang="ar-SA" dirty="0">
                <a:solidFill>
                  <a:srgbClr val="C00000"/>
                </a:solidFill>
                <a:latin typeface="Alexandria" charset="0"/>
                <a:cs typeface="Alexandria" charset="0"/>
              </a:rPr>
              <a:t>السيبرانية</a:t>
            </a:r>
            <a:r>
              <a:rPr lang="ar-SA" dirty="0">
                <a:latin typeface="Alexandria" charset="0"/>
                <a:cs typeface="Alexandria" charset="0"/>
              </a:rPr>
              <a:t> من الأولويات في بيئات </a:t>
            </a:r>
            <a:r>
              <a:rPr lang="en-US" dirty="0">
                <a:latin typeface="Alexandria" charset="0"/>
                <a:cs typeface="Alexandria" charset="0"/>
              </a:rPr>
              <a:t>CMS</a:t>
            </a:r>
            <a:r>
              <a:rPr lang="ar-SA" dirty="0">
                <a:latin typeface="Alexandria" charset="0"/>
                <a:cs typeface="Alexandria" charset="0"/>
              </a:rPr>
              <a:t> يجب تأمين النظام من خلال:</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التحديثات الدورية للبرمجيات.</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إدارة صارمة للصلاحيات.</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تشفير قواعد البيانات.</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النسخ الاحتياطي المستمر.</a:t>
            </a:r>
          </a:p>
          <a:p>
            <a:pPr algn="just" rtl="1">
              <a:lnSpc>
                <a:spcPct val="200000"/>
              </a:lnSpc>
            </a:pPr>
            <a:r>
              <a:rPr lang="ar-SA" dirty="0">
                <a:latin typeface="Alexandria" charset="0"/>
                <a:cs typeface="Alexandria" charset="0"/>
              </a:rPr>
              <a:t>الإهمال في هذه الجوانب قد يؤدي إلى </a:t>
            </a:r>
            <a:r>
              <a:rPr lang="ar-SA" dirty="0">
                <a:solidFill>
                  <a:srgbClr val="C00000"/>
                </a:solidFill>
                <a:latin typeface="Alexandria" charset="0"/>
                <a:cs typeface="Alexandria" charset="0"/>
              </a:rPr>
              <a:t>تسرب البيانات أو تعطل الموقع بالكامل</a:t>
            </a:r>
            <a:r>
              <a:rPr lang="ar-SA" dirty="0">
                <a:latin typeface="Alexandria" charset="0"/>
                <a:cs typeface="Alexandria" charset="0"/>
              </a:rPr>
              <a:t>.</a:t>
            </a:r>
          </a:p>
        </p:txBody>
      </p:sp>
      <p:sp>
        <p:nvSpPr>
          <p:cNvPr id="24" name="Rectangle 23">
            <a:extLst>
              <a:ext uri="{FF2B5EF4-FFF2-40B4-BE49-F238E27FC236}">
                <a16:creationId xmlns:a16="http://schemas.microsoft.com/office/drawing/2014/main" id="{2A0F6A2F-E2FC-9A72-0266-07F80C2A5C2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2076B85-B664-28CE-7B34-B3A43D2BB95D}"/>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E437BD05-CDBE-CB6D-2260-01EF51A83F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أمن المعلومات في أنظمة إدارة المحتوى</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F09E723-82ED-CA63-91F9-1E69E75B1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Flat illustration of content management system | เวกเตอร์ฟรี">
            <a:extLst>
              <a:ext uri="{FF2B5EF4-FFF2-40B4-BE49-F238E27FC236}">
                <a16:creationId xmlns:a16="http://schemas.microsoft.com/office/drawing/2014/main" id="{6171CD52-BEC9-7710-85B2-6CB491C21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75" y="1895475"/>
            <a:ext cx="5962650" cy="49625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91308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AAC54-DF79-EA59-0F9A-3392B54342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9C056A9-309F-3116-9743-C947B78CE685}"/>
              </a:ext>
            </a:extLst>
          </p:cNvPr>
          <p:cNvSpPr txBox="1"/>
          <p:nvPr/>
        </p:nvSpPr>
        <p:spPr>
          <a:xfrm>
            <a:off x="6809361" y="1556384"/>
            <a:ext cx="4880041" cy="3888821"/>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تتكامل</a:t>
            </a:r>
            <a:r>
              <a:rPr lang="ar-SA" dirty="0">
                <a:latin typeface="Alexandria" charset="0"/>
                <a:cs typeface="Alexandria" charset="0"/>
              </a:rPr>
              <a:t> أنظمة </a:t>
            </a:r>
            <a:r>
              <a:rPr lang="en-US" dirty="0">
                <a:latin typeface="Alexandria" charset="0"/>
                <a:cs typeface="Alexandria" charset="0"/>
              </a:rPr>
              <a:t>CMS</a:t>
            </a:r>
            <a:r>
              <a:rPr lang="ar-SA" dirty="0">
                <a:latin typeface="Alexandria" charset="0"/>
                <a:cs typeface="Alexandria" charset="0"/>
              </a:rPr>
              <a:t> </a:t>
            </a:r>
            <a:r>
              <a:rPr lang="ar-SA" b="1" dirty="0">
                <a:latin typeface="Alexandria" charset="0"/>
                <a:cs typeface="Alexandria" charset="0"/>
              </a:rPr>
              <a:t>مع</a:t>
            </a:r>
            <a:r>
              <a:rPr lang="ar-SA" dirty="0">
                <a:latin typeface="Alexandria" charset="0"/>
                <a:cs typeface="Alexandria" charset="0"/>
              </a:rPr>
              <a:t> أدوات التحليل مثل </a:t>
            </a:r>
            <a:r>
              <a:rPr lang="en-US" dirty="0">
                <a:solidFill>
                  <a:srgbClr val="C00000"/>
                </a:solidFill>
                <a:latin typeface="Alexandria" charset="0"/>
                <a:cs typeface="Alexandria" charset="0"/>
              </a:rPr>
              <a:t>Google Analytics</a:t>
            </a:r>
            <a:r>
              <a:rPr lang="ar-SA" dirty="0">
                <a:solidFill>
                  <a:srgbClr val="C00000"/>
                </a:solidFill>
                <a:latin typeface="Alexandria" charset="0"/>
                <a:cs typeface="Alexandria" charset="0"/>
              </a:rPr>
              <a:t> </a:t>
            </a:r>
            <a:r>
              <a:rPr lang="ar-SA" dirty="0">
                <a:latin typeface="Alexandria" charset="0"/>
                <a:cs typeface="Alexandria" charset="0"/>
              </a:rPr>
              <a:t>لقياس أداء المحتوى، مثل:</a:t>
            </a:r>
          </a:p>
          <a:p>
            <a:pPr marL="342900" indent="-342900" algn="just" rtl="1">
              <a:lnSpc>
                <a:spcPct val="200000"/>
              </a:lnSpc>
              <a:buFont typeface="+mj-lt"/>
              <a:buAutoNum type="arabicPeriod"/>
            </a:pPr>
            <a:r>
              <a:rPr lang="ar-SA" dirty="0">
                <a:latin typeface="Alexandria" charset="0"/>
                <a:cs typeface="Alexandria" charset="0"/>
              </a:rPr>
              <a:t>عدد القراءات والمشاهدات.</a:t>
            </a:r>
          </a:p>
          <a:p>
            <a:pPr marL="342900" indent="-342900" algn="just" rtl="1">
              <a:lnSpc>
                <a:spcPct val="200000"/>
              </a:lnSpc>
              <a:buFont typeface="+mj-lt"/>
              <a:buAutoNum type="arabicPeriod"/>
            </a:pPr>
            <a:r>
              <a:rPr lang="ar-SA" dirty="0">
                <a:latin typeface="Alexandria" charset="0"/>
                <a:cs typeface="Alexandria" charset="0"/>
              </a:rPr>
              <a:t>معدلات النقر والارتداد.</a:t>
            </a:r>
          </a:p>
          <a:p>
            <a:pPr marL="342900" indent="-342900" algn="just" rtl="1">
              <a:lnSpc>
                <a:spcPct val="200000"/>
              </a:lnSpc>
              <a:buFont typeface="+mj-lt"/>
              <a:buAutoNum type="arabicPeriod"/>
            </a:pPr>
            <a:r>
              <a:rPr lang="ar-SA" dirty="0">
                <a:latin typeface="Alexandria" charset="0"/>
                <a:cs typeface="Alexandria" charset="0"/>
              </a:rPr>
              <a:t>مدة التفاعل داخل الصفحة.</a:t>
            </a:r>
          </a:p>
          <a:p>
            <a:pPr algn="just" rtl="1">
              <a:lnSpc>
                <a:spcPct val="200000"/>
              </a:lnSpc>
            </a:pPr>
            <a:r>
              <a:rPr lang="ar-SA" b="1" dirty="0">
                <a:latin typeface="Alexandria" charset="0"/>
                <a:cs typeface="Alexandria" charset="0"/>
              </a:rPr>
              <a:t>تُستخدم</a:t>
            </a:r>
            <a:r>
              <a:rPr lang="ar-SA" dirty="0">
                <a:latin typeface="Alexandria" charset="0"/>
                <a:cs typeface="Alexandria" charset="0"/>
              </a:rPr>
              <a:t> هذه البيانات لتحسين جودة المحتوى واستراتيجية النشر.</a:t>
            </a:r>
          </a:p>
        </p:txBody>
      </p:sp>
      <p:sp>
        <p:nvSpPr>
          <p:cNvPr id="24" name="Rectangle 23">
            <a:extLst>
              <a:ext uri="{FF2B5EF4-FFF2-40B4-BE49-F238E27FC236}">
                <a16:creationId xmlns:a16="http://schemas.microsoft.com/office/drawing/2014/main" id="{0A112F54-00E6-5752-738A-0BAEB18CC8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6D756B-9FFD-5D04-56C9-042E4898702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CE133870-EB5C-BE8D-2E6F-BB30F669314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أدوات التحليل وقياس الأداء</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928BB51-60DA-0C1A-1ED2-8B953008E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3F91701-1A19-1E5E-C92E-B192EEB37906}"/>
              </a:ext>
            </a:extLst>
          </p:cNvPr>
          <p:cNvSpPr txBox="1"/>
          <p:nvPr/>
        </p:nvSpPr>
        <p:spPr>
          <a:xfrm>
            <a:off x="191316" y="5639162"/>
            <a:ext cx="7172521" cy="338554"/>
          </a:xfrm>
          <a:prstGeom prst="rect">
            <a:avLst/>
          </a:prstGeom>
          <a:noFill/>
        </p:spPr>
        <p:txBody>
          <a:bodyPr wrap="square">
            <a:spAutoFit/>
          </a:bodyPr>
          <a:lstStyle/>
          <a:p>
            <a:pPr algn="ctr" rtl="1"/>
            <a:r>
              <a:rPr lang="ar-SA" sz="1600" dirty="0">
                <a:latin typeface="Alexandria" charset="0"/>
                <a:cs typeface="Alexandria" charset="0"/>
              </a:rPr>
              <a:t>رابط الخدمة: </a:t>
            </a:r>
            <a:r>
              <a:rPr lang="en-US" sz="1600" dirty="0">
                <a:latin typeface="Alexandria" charset="0"/>
                <a:cs typeface="Alexandria" charset="0"/>
              </a:rPr>
              <a:t>https://marketingplatform.google.com/about/analytics/</a:t>
            </a:r>
            <a:endParaRPr lang="en-US" sz="1600" dirty="0"/>
          </a:p>
        </p:txBody>
      </p:sp>
      <p:pic>
        <p:nvPicPr>
          <p:cNvPr id="30722" name="Picture 2" descr="What Your Business Needs to Know About Google Analytics 4">
            <a:extLst>
              <a:ext uri="{FF2B5EF4-FFF2-40B4-BE49-F238E27FC236}">
                <a16:creationId xmlns:a16="http://schemas.microsoft.com/office/drawing/2014/main" id="{656DB235-32B4-A77E-20ED-0518D0EF97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906" y="1948093"/>
            <a:ext cx="6269476" cy="3134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03009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CA046-D08E-6BEB-F8B7-9F08CC88F2B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9365A0A-7F7F-9863-F589-DA0A6E3714DE}"/>
              </a:ext>
            </a:extLst>
          </p:cNvPr>
          <p:cNvSpPr txBox="1"/>
          <p:nvPr/>
        </p:nvSpPr>
        <p:spPr>
          <a:xfrm>
            <a:off x="7023369" y="1556384"/>
            <a:ext cx="4666033" cy="5304594"/>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توفر</a:t>
            </a:r>
            <a:r>
              <a:rPr lang="ar-SA" dirty="0">
                <a:latin typeface="Alexandria" charset="0"/>
                <a:cs typeface="Alexandria" charset="0"/>
              </a:rPr>
              <a:t> بعض أنظمة </a:t>
            </a:r>
            <a:r>
              <a:rPr lang="en-US" dirty="0">
                <a:latin typeface="Alexandria" charset="0"/>
                <a:cs typeface="Alexandria" charset="0"/>
              </a:rPr>
              <a:t>CMS</a:t>
            </a:r>
            <a:r>
              <a:rPr lang="ar-SA" dirty="0">
                <a:latin typeface="Alexandria" charset="0"/>
                <a:cs typeface="Alexandria" charset="0"/>
              </a:rPr>
              <a:t> </a:t>
            </a:r>
            <a:r>
              <a:rPr lang="ar-SA" dirty="0">
                <a:solidFill>
                  <a:srgbClr val="C00000"/>
                </a:solidFill>
                <a:latin typeface="Alexandria" charset="0"/>
                <a:cs typeface="Alexandria" charset="0"/>
              </a:rPr>
              <a:t>أدوات مدمجة</a:t>
            </a:r>
            <a:r>
              <a:rPr lang="ar-SA" dirty="0">
                <a:latin typeface="Alexandria" charset="0"/>
                <a:cs typeface="Alexandria" charset="0"/>
              </a:rPr>
              <a:t> لإدارة الإعلانات الرقمية، مثل:</a:t>
            </a:r>
          </a:p>
          <a:p>
            <a:pPr algn="just" rtl="1">
              <a:lnSpc>
                <a:spcPct val="200000"/>
              </a:lnSpc>
            </a:pPr>
            <a:endParaRPr lang="ar-SA" sz="500" dirty="0">
              <a:latin typeface="Alexandria" charset="0"/>
              <a:cs typeface="Alexandria" charset="0"/>
            </a:endParaRPr>
          </a:p>
          <a:p>
            <a:pPr marL="342900" indent="-342900" algn="just" rtl="1">
              <a:lnSpc>
                <a:spcPct val="200000"/>
              </a:lnSpc>
              <a:buFont typeface="+mj-lt"/>
              <a:buAutoNum type="arabicPeriod"/>
            </a:pPr>
            <a:r>
              <a:rPr lang="ar-SA" dirty="0">
                <a:solidFill>
                  <a:srgbClr val="49021F"/>
                </a:solidFill>
                <a:latin typeface="Alexandria" charset="0"/>
                <a:cs typeface="Alexandria" charset="0"/>
              </a:rPr>
              <a:t>تخصيص أماكن الإعلانات داخل الصفحات.</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الربط مع منصات الإعلانات مثل </a:t>
            </a:r>
            <a:r>
              <a:rPr lang="en-US" dirty="0">
                <a:solidFill>
                  <a:srgbClr val="49021F"/>
                </a:solidFill>
                <a:latin typeface="Alexandria" charset="0"/>
                <a:cs typeface="Alexandria" charset="0"/>
              </a:rPr>
              <a:t>Google AdSense</a:t>
            </a:r>
            <a:r>
              <a:rPr lang="ar-SA" dirty="0">
                <a:solidFill>
                  <a:srgbClr val="49021F"/>
                </a:solidFill>
                <a:latin typeface="Alexandria" charset="0"/>
                <a:cs typeface="Alexandria" charset="0"/>
              </a:rPr>
              <a:t> أو شبكات محلية.</a:t>
            </a:r>
          </a:p>
          <a:p>
            <a:pPr marL="342900" indent="-342900" algn="just" rtl="1">
              <a:lnSpc>
                <a:spcPct val="200000"/>
              </a:lnSpc>
              <a:buFont typeface="+mj-lt"/>
              <a:buAutoNum type="arabicPeriod"/>
            </a:pPr>
            <a:r>
              <a:rPr lang="ar-SA" dirty="0">
                <a:solidFill>
                  <a:srgbClr val="49021F"/>
                </a:solidFill>
                <a:latin typeface="Alexandria" charset="0"/>
                <a:cs typeface="Alexandria" charset="0"/>
              </a:rPr>
              <a:t>تتبع الإيرادات وأداء الإعلانات.</a:t>
            </a:r>
          </a:p>
          <a:p>
            <a:pPr marL="342900" indent="-342900" algn="just" rtl="1">
              <a:lnSpc>
                <a:spcPct val="200000"/>
              </a:lnSpc>
              <a:buFont typeface="+mj-lt"/>
              <a:buAutoNum type="arabicPeriod"/>
            </a:pPr>
            <a:endParaRPr lang="ar-SA" sz="500" dirty="0">
              <a:latin typeface="Alexandria" charset="0"/>
              <a:cs typeface="Alexandria" charset="0"/>
            </a:endParaRPr>
          </a:p>
          <a:p>
            <a:pPr algn="just" rtl="1">
              <a:lnSpc>
                <a:spcPct val="200000"/>
              </a:lnSpc>
            </a:pPr>
            <a:r>
              <a:rPr lang="ar-SA" dirty="0">
                <a:latin typeface="Alexandria" charset="0"/>
                <a:cs typeface="Alexandria" charset="0"/>
              </a:rPr>
              <a:t>هذا التكامل </a:t>
            </a:r>
            <a:r>
              <a:rPr lang="ar-SA" b="1" dirty="0">
                <a:latin typeface="Alexandria" charset="0"/>
                <a:cs typeface="Alexandria" charset="0"/>
              </a:rPr>
              <a:t>يمكّن</a:t>
            </a:r>
            <a:r>
              <a:rPr lang="ar-SA" dirty="0">
                <a:latin typeface="Alexandria" charset="0"/>
                <a:cs typeface="Alexandria" charset="0"/>
              </a:rPr>
              <a:t> المؤسسات الإعلامية من تحقيق عوائد مالية مباشرة من المحتوى المنشور.</a:t>
            </a:r>
          </a:p>
        </p:txBody>
      </p:sp>
      <p:sp>
        <p:nvSpPr>
          <p:cNvPr id="24" name="Rectangle 23">
            <a:extLst>
              <a:ext uri="{FF2B5EF4-FFF2-40B4-BE49-F238E27FC236}">
                <a16:creationId xmlns:a16="http://schemas.microsoft.com/office/drawing/2014/main" id="{1B2C8ABC-DD2D-C39D-478F-25E787CC26F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527874-5AF9-1D92-CB1E-B36D79E2048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0382E4C2-3D1E-4404-A103-62ED701FD25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إدارة الإعلانات والعوائد عبر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3CF01CCF-3419-A9EB-D1B3-9AF65AA41D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8674" name="Picture 2" descr="Immagini di Cms - Download gratuiti su Freepik">
            <a:extLst>
              <a:ext uri="{FF2B5EF4-FFF2-40B4-BE49-F238E27FC236}">
                <a16:creationId xmlns:a16="http://schemas.microsoft.com/office/drawing/2014/main" id="{4392D2D0-3BC4-189A-F85C-4F74F33F80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598" y="1633806"/>
            <a:ext cx="5982950" cy="39859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9698" name="Picture 2" descr="How to Use Google AdSense – for Beginners">
            <a:extLst>
              <a:ext uri="{FF2B5EF4-FFF2-40B4-BE49-F238E27FC236}">
                <a16:creationId xmlns:a16="http://schemas.microsoft.com/office/drawing/2014/main" id="{55EB5E66-F96E-668E-4DEC-32419491EC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209" y="4659550"/>
            <a:ext cx="1601794" cy="8789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6AB1D80-B490-87E6-D56F-1A9712439849}"/>
              </a:ext>
            </a:extLst>
          </p:cNvPr>
          <p:cNvSpPr txBox="1"/>
          <p:nvPr/>
        </p:nvSpPr>
        <p:spPr>
          <a:xfrm>
            <a:off x="-275612" y="5861788"/>
            <a:ext cx="7172521" cy="338554"/>
          </a:xfrm>
          <a:prstGeom prst="rect">
            <a:avLst/>
          </a:prstGeom>
          <a:noFill/>
        </p:spPr>
        <p:txBody>
          <a:bodyPr wrap="square">
            <a:spAutoFit/>
          </a:bodyPr>
          <a:lstStyle/>
          <a:p>
            <a:pPr algn="ctr" rtl="1"/>
            <a:r>
              <a:rPr lang="ar-SA" sz="1600" dirty="0">
                <a:latin typeface="Alexandria" charset="0"/>
                <a:cs typeface="Alexandria" charset="0"/>
              </a:rPr>
              <a:t>رابط الخدمة: </a:t>
            </a:r>
            <a:r>
              <a:rPr lang="en-US" sz="1600" dirty="0">
                <a:latin typeface="Alexandria" charset="0"/>
                <a:cs typeface="Alexandria" charset="0"/>
              </a:rPr>
              <a:t>https://adsense.google.com/</a:t>
            </a:r>
            <a:endParaRPr lang="en-US" sz="1600" dirty="0"/>
          </a:p>
        </p:txBody>
      </p:sp>
    </p:spTree>
    <p:extLst>
      <p:ext uri="{BB962C8B-B14F-4D97-AF65-F5344CB8AC3E}">
        <p14:creationId xmlns:p14="http://schemas.microsoft.com/office/powerpoint/2010/main" val="3858022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27217-818B-956A-C5B9-BD64588D4D3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302CFD9-9E57-9585-AAFC-E7ECBACDAF09}"/>
              </a:ext>
            </a:extLst>
          </p:cNvPr>
          <p:cNvSpPr txBox="1"/>
          <p:nvPr/>
        </p:nvSpPr>
        <p:spPr>
          <a:xfrm>
            <a:off x="6731541" y="2266503"/>
            <a:ext cx="4763308" cy="3334824"/>
          </a:xfrm>
          <a:prstGeom prst="rect">
            <a:avLst/>
          </a:prstGeom>
          <a:noFill/>
        </p:spPr>
        <p:txBody>
          <a:bodyPr wrap="square" rtlCol="0">
            <a:spAutoFit/>
          </a:bodyPr>
          <a:lstStyle/>
          <a:p>
            <a:pPr algn="just" rtl="1">
              <a:lnSpc>
                <a:spcPct val="200000"/>
              </a:lnSpc>
            </a:pPr>
            <a:r>
              <a:rPr lang="ar-SA" dirty="0">
                <a:latin typeface="Alexandria" charset="0"/>
                <a:cs typeface="Alexandria" charset="0"/>
              </a:rPr>
              <a:t>من أهم </a:t>
            </a:r>
            <a:r>
              <a:rPr lang="ar-SA" b="1" dirty="0">
                <a:latin typeface="Alexandria" charset="0"/>
                <a:cs typeface="Alexandria" charset="0"/>
              </a:rPr>
              <a:t>ميزات</a:t>
            </a:r>
            <a:r>
              <a:rPr lang="ar-SA" dirty="0">
                <a:latin typeface="Alexandria" charset="0"/>
                <a:cs typeface="Alexandria" charset="0"/>
              </a:rPr>
              <a:t> </a:t>
            </a:r>
            <a:r>
              <a:rPr lang="en-US" dirty="0">
                <a:latin typeface="Alexandria" charset="0"/>
                <a:cs typeface="Alexandria" charset="0"/>
              </a:rPr>
              <a:t>CMS</a:t>
            </a:r>
            <a:r>
              <a:rPr lang="ar-SA" dirty="0">
                <a:latin typeface="Alexandria" charset="0"/>
                <a:cs typeface="Alexandria" charset="0"/>
              </a:rPr>
              <a:t> إمكانية </a:t>
            </a:r>
            <a:r>
              <a:rPr lang="ar-SA" dirty="0">
                <a:solidFill>
                  <a:srgbClr val="C00000"/>
                </a:solidFill>
                <a:latin typeface="Alexandria" charset="0"/>
                <a:cs typeface="Alexandria" charset="0"/>
              </a:rPr>
              <a:t>جدولة المحتوى للنشر</a:t>
            </a:r>
            <a:r>
              <a:rPr lang="ar-SA" dirty="0">
                <a:latin typeface="Alexandria" charset="0"/>
                <a:cs typeface="Alexandria" charset="0"/>
              </a:rPr>
              <a:t> في وقت لاحق، ما يسمح بإعداد خطة تحريرية متكاملة مسبقًا. كما تتيح بعض الأنظمة </a:t>
            </a:r>
            <a:r>
              <a:rPr lang="ar-SA" dirty="0">
                <a:solidFill>
                  <a:srgbClr val="C00000"/>
                </a:solidFill>
                <a:latin typeface="Alexandria" charset="0"/>
                <a:cs typeface="Alexandria" charset="0"/>
              </a:rPr>
              <a:t>النشر التلقائي </a:t>
            </a:r>
            <a:r>
              <a:rPr lang="ar-SA" dirty="0">
                <a:latin typeface="Alexandria" charset="0"/>
                <a:cs typeface="Alexandria" charset="0"/>
              </a:rPr>
              <a:t>بناءً على الأحداث أو قواعد معينة، مثل نشر مقالات معينة عند انخفاض عدد الزوار لجذب الاهتمام مجددًا.</a:t>
            </a:r>
          </a:p>
        </p:txBody>
      </p:sp>
      <p:sp>
        <p:nvSpPr>
          <p:cNvPr id="24" name="Rectangle 23">
            <a:extLst>
              <a:ext uri="{FF2B5EF4-FFF2-40B4-BE49-F238E27FC236}">
                <a16:creationId xmlns:a16="http://schemas.microsoft.com/office/drawing/2014/main" id="{8B419A62-1587-9993-5BA8-91CFED21D8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5322575-2922-DA07-FF93-22BE9668A4B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A12D30B8-B2AD-039F-1D18-B5BBA6F827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النشر المؤتمت والمجدول </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9A78D29-1775-08BD-9AD7-B43B1D7B81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8676" name="Picture 4" descr="Isometric peer to peer system vector concept | Premium Vector">
            <a:extLst>
              <a:ext uri="{FF2B5EF4-FFF2-40B4-BE49-F238E27FC236}">
                <a16:creationId xmlns:a16="http://schemas.microsoft.com/office/drawing/2014/main" id="{90BE90E6-85D1-AE92-650F-5A1EC2AB9B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777" y="2133701"/>
            <a:ext cx="5962650" cy="3971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0071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69D9-7F73-517E-35EF-5A18F5DA375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382C19B-D78F-10A5-08FA-0BCFA0ED1908}"/>
              </a:ext>
            </a:extLst>
          </p:cNvPr>
          <p:cNvSpPr txBox="1"/>
          <p:nvPr/>
        </p:nvSpPr>
        <p:spPr>
          <a:xfrm>
            <a:off x="710119" y="1556384"/>
            <a:ext cx="10979283" cy="1118832"/>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تدعم أنظمة </a:t>
            </a:r>
            <a:r>
              <a:rPr lang="en-US" dirty="0">
                <a:latin typeface="Alexandria" charset="0"/>
                <a:cs typeface="Alexandria" charset="0"/>
              </a:rPr>
              <a:t>CMS</a:t>
            </a:r>
            <a:r>
              <a:rPr lang="ar-SA" dirty="0">
                <a:latin typeface="Alexandria" charset="0"/>
                <a:cs typeface="Alexandria" charset="0"/>
              </a:rPr>
              <a:t> نشر المحتوى </a:t>
            </a:r>
            <a:r>
              <a:rPr lang="ar-SA" dirty="0">
                <a:solidFill>
                  <a:srgbClr val="C00000"/>
                </a:solidFill>
                <a:latin typeface="Alexandria" charset="0"/>
                <a:cs typeface="Alexandria" charset="0"/>
              </a:rPr>
              <a:t>بلغات متعددة عبر واجهات خاصة</a:t>
            </a:r>
            <a:r>
              <a:rPr lang="ar-SA" dirty="0">
                <a:latin typeface="Alexandria" charset="0"/>
                <a:cs typeface="Alexandria" charset="0"/>
              </a:rPr>
              <a:t>، مما يساعد المؤسسات الإعلامية الدولية أو متعددة الجنسيات على </a:t>
            </a:r>
            <a:r>
              <a:rPr lang="ar-SA" dirty="0">
                <a:solidFill>
                  <a:srgbClr val="C00000"/>
                </a:solidFill>
                <a:latin typeface="Alexandria" charset="0"/>
                <a:cs typeface="Alexandria" charset="0"/>
              </a:rPr>
              <a:t>الوصول إلى جماهير متنوعة</a:t>
            </a:r>
            <a:r>
              <a:rPr lang="ar-SA" dirty="0">
                <a:latin typeface="Alexandria" charset="0"/>
                <a:cs typeface="Alexandria" charset="0"/>
              </a:rPr>
              <a:t>، ويعزز من استراتيجيات التوسع الإقليمي والدولي.</a:t>
            </a:r>
          </a:p>
        </p:txBody>
      </p:sp>
      <p:sp>
        <p:nvSpPr>
          <p:cNvPr id="24" name="Rectangle 23">
            <a:extLst>
              <a:ext uri="{FF2B5EF4-FFF2-40B4-BE49-F238E27FC236}">
                <a16:creationId xmlns:a16="http://schemas.microsoft.com/office/drawing/2014/main" id="{B1AAC535-948B-3440-AB6D-7AD69F2965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5CEF6C5-5296-62DD-974A-2C18E58F73B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A53721FD-0E93-83CC-C3A1-AC92F9B6B2E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دعم التعدد اللغوي في أنظمة </a:t>
            </a:r>
            <a:r>
              <a:rPr lang="en-US" sz="2800" b="1" dirty="0">
                <a:solidFill>
                  <a:schemeClr val="bg1"/>
                </a:solidFill>
                <a:latin typeface="Alexandria" charset="0"/>
                <a:cs typeface="Alexandria" charset="0"/>
              </a:rPr>
              <a:t>CMS</a:t>
            </a:r>
          </a:p>
        </p:txBody>
      </p:sp>
      <p:pic>
        <p:nvPicPr>
          <p:cNvPr id="17" name="Graphic 21">
            <a:extLst>
              <a:ext uri="{FF2B5EF4-FFF2-40B4-BE49-F238E27FC236}">
                <a16:creationId xmlns:a16="http://schemas.microsoft.com/office/drawing/2014/main" id="{BD2B2854-7175-0EA8-D2ED-C9DB784F17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7650" name="Picture 2" descr="التعدد اللغوي بمقاربات متعددة - تعليم جديد">
            <a:extLst>
              <a:ext uri="{FF2B5EF4-FFF2-40B4-BE49-F238E27FC236}">
                <a16:creationId xmlns:a16="http://schemas.microsoft.com/office/drawing/2014/main" id="{F74851DD-97D8-F1F3-C6AA-0632BDE996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9760" y="2906248"/>
            <a:ext cx="7620000" cy="4000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0472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F8AB7-41FA-3058-2880-5936D6CA5FB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88F9F38-BBFF-B286-DBA6-88B097625E28}"/>
              </a:ext>
            </a:extLst>
          </p:cNvPr>
          <p:cNvSpPr txBox="1"/>
          <p:nvPr/>
        </p:nvSpPr>
        <p:spPr>
          <a:xfrm>
            <a:off x="4494179" y="1556384"/>
            <a:ext cx="7195223"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تُظهر بيئات النشر الرقمية المعتمدة على </a:t>
            </a:r>
            <a:r>
              <a:rPr lang="en-US" dirty="0">
                <a:latin typeface="Alexandria" charset="0"/>
                <a:cs typeface="Alexandria" charset="0"/>
              </a:rPr>
              <a:t>CMS</a:t>
            </a:r>
            <a:r>
              <a:rPr lang="ar-SA" dirty="0">
                <a:latin typeface="Alexandria" charset="0"/>
                <a:cs typeface="Alexandria" charset="0"/>
              </a:rPr>
              <a:t> كيف يمكن للتكنولوجيا أن </a:t>
            </a:r>
            <a:r>
              <a:rPr lang="ar-SA" dirty="0">
                <a:solidFill>
                  <a:srgbClr val="C00000"/>
                </a:solidFill>
                <a:latin typeface="Alexandria" charset="0"/>
                <a:cs typeface="Alexandria" charset="0"/>
              </a:rPr>
              <a:t>تُحدث تحولًا جذريًا </a:t>
            </a:r>
            <a:r>
              <a:rPr lang="ar-SA" dirty="0">
                <a:latin typeface="Alexandria" charset="0"/>
                <a:cs typeface="Alexandria" charset="0"/>
              </a:rPr>
              <a:t>في صناعة الإعلام.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خلال الأتمتة، والتحليل الذكي، والتكامل مع المنصات الحديثة، أصبحت المؤسسات الإعلامية قادرة على </a:t>
            </a:r>
            <a:r>
              <a:rPr lang="ar-SA" dirty="0">
                <a:solidFill>
                  <a:srgbClr val="C00000"/>
                </a:solidFill>
                <a:latin typeface="Alexandria" charset="0"/>
                <a:cs typeface="Alexandria" charset="0"/>
              </a:rPr>
              <a:t>تقديم محتوى أسرع، وأدق، وأكثر تفاعل</a:t>
            </a:r>
            <a:r>
              <a:rPr lang="ar-SA" dirty="0">
                <a:latin typeface="Alexandria" charset="0"/>
                <a:cs typeface="Alexandria" charset="0"/>
              </a:rPr>
              <a:t>ًا. </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المستقبل يشير إلى مزيد من التخصيص، واستخدام الذكاء الاصطناعي، والاعتماد على البيانات، مما يتطلب من المؤسسات الإعلامية </a:t>
            </a:r>
            <a:r>
              <a:rPr lang="ar-SA" dirty="0">
                <a:solidFill>
                  <a:srgbClr val="C00000"/>
                </a:solidFill>
                <a:latin typeface="Alexandria" charset="0"/>
                <a:cs typeface="Alexandria" charset="0"/>
              </a:rPr>
              <a:t>مواصلة التكيّف والتطور </a:t>
            </a:r>
            <a:r>
              <a:rPr lang="ar-SA" dirty="0">
                <a:latin typeface="Alexandria" charset="0"/>
                <a:cs typeface="Alexandria" charset="0"/>
              </a:rPr>
              <a:t>للحفاظ على حضورها الرقمي المؤثر.</a:t>
            </a:r>
          </a:p>
        </p:txBody>
      </p:sp>
      <p:sp>
        <p:nvSpPr>
          <p:cNvPr id="24" name="Rectangle 23">
            <a:extLst>
              <a:ext uri="{FF2B5EF4-FFF2-40B4-BE49-F238E27FC236}">
                <a16:creationId xmlns:a16="http://schemas.microsoft.com/office/drawing/2014/main" id="{F323B16F-56B0-127E-75E3-D308AB04BD9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F694FD-CFBC-92DE-59A1-55246A0BEE3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9766EF1F-79FD-1457-6A50-DBD3A22700A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الخلاصة والاتجاهات المستقبلية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D3822ED-AE78-F0ED-45A4-7EBF5A91B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6626" name="Picture 2" descr="Content Management System Images - Free Download on Freepik">
            <a:extLst>
              <a:ext uri="{FF2B5EF4-FFF2-40B4-BE49-F238E27FC236}">
                <a16:creationId xmlns:a16="http://schemas.microsoft.com/office/drawing/2014/main" id="{69BFC943-2BDF-1656-0DD4-D3514AF35E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021791"/>
            <a:ext cx="4134053" cy="41340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3739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5C7A1-FA34-862E-1B04-BCC69B1E6C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1CC9291-66A2-3E26-255A-82AF45EA67A5}"/>
              </a:ext>
            </a:extLst>
          </p:cNvPr>
          <p:cNvSpPr txBox="1"/>
          <p:nvPr/>
        </p:nvSpPr>
        <p:spPr>
          <a:xfrm>
            <a:off x="4494179" y="1556384"/>
            <a:ext cx="7195223"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رابط الموقع الرسمي لووردبريس :</a:t>
            </a:r>
          </a:p>
          <a:p>
            <a:pPr algn="just" rtl="1">
              <a:lnSpc>
                <a:spcPct val="200000"/>
              </a:lnSpc>
            </a:pPr>
            <a:r>
              <a:rPr lang="ar-SA" dirty="0">
                <a:latin typeface="Alexandria" charset="0"/>
                <a:cs typeface="Alexandria" charset="0"/>
              </a:rPr>
              <a:t> </a:t>
            </a:r>
            <a:r>
              <a:rPr lang="en-US" dirty="0">
                <a:latin typeface="Alexandria" charset="0"/>
                <a:cs typeface="Alexandria" charset="0"/>
              </a:rPr>
              <a:t>http://wordpress.org</a:t>
            </a:r>
            <a:br>
              <a:rPr lang="ar-SA" dirty="0">
                <a:latin typeface="Alexandria" charset="0"/>
                <a:cs typeface="Alexandria" charset="0"/>
              </a:rPr>
            </a:br>
            <a:r>
              <a:rPr lang="ar-SA" dirty="0">
                <a:latin typeface="Alexandria" charset="0"/>
                <a:cs typeface="Alexandria" charset="0"/>
              </a:rPr>
              <a:t>2/ رابط الموقع الرسمي لدروبال :</a:t>
            </a:r>
          </a:p>
          <a:p>
            <a:pPr algn="just" rtl="1">
              <a:lnSpc>
                <a:spcPct val="200000"/>
              </a:lnSpc>
            </a:pPr>
            <a:r>
              <a:rPr lang="ar-SA" dirty="0">
                <a:latin typeface="Alexandria" charset="0"/>
                <a:cs typeface="Alexandria" charset="0"/>
              </a:rPr>
              <a:t> </a:t>
            </a:r>
            <a:r>
              <a:rPr lang="en-US" dirty="0">
                <a:latin typeface="Alexandria" charset="0"/>
                <a:cs typeface="Alexandria" charset="0"/>
              </a:rPr>
              <a:t>https://new.drupal.org</a:t>
            </a:r>
            <a:br>
              <a:rPr lang="en-US" dirty="0">
                <a:latin typeface="Alexandria" charset="0"/>
                <a:cs typeface="Alexandria" charset="0"/>
              </a:rPr>
            </a:br>
            <a:endParaRPr lang="ar-SA" dirty="0">
              <a:latin typeface="Alexandria" charset="0"/>
              <a:cs typeface="Alexandria" charset="0"/>
            </a:endParaRPr>
          </a:p>
          <a:p>
            <a:pPr algn="just" rtl="1">
              <a:lnSpc>
                <a:spcPct val="200000"/>
              </a:lnSpc>
            </a:pPr>
            <a:r>
              <a:rPr lang="ar-SA" b="1" dirty="0">
                <a:latin typeface="Alexandria" charset="0"/>
                <a:cs typeface="Alexandria" charset="0"/>
              </a:rPr>
              <a:t>روابط وفيديوهات تعليمية:</a:t>
            </a:r>
          </a:p>
          <a:p>
            <a:pPr algn="just" rtl="1">
              <a:lnSpc>
                <a:spcPct val="200000"/>
              </a:lnSpc>
            </a:pPr>
            <a:r>
              <a:rPr lang="ar-SA" dirty="0">
                <a:latin typeface="Alexandria" charset="0"/>
                <a:cs typeface="Alexandria" charset="0"/>
              </a:rPr>
              <a:t>1/ </a:t>
            </a:r>
            <a:r>
              <a:rPr lang="en-US" dirty="0">
                <a:latin typeface="Alexandria" charset="0"/>
                <a:cs typeface="Alexandria" charset="0"/>
              </a:rPr>
              <a:t>https://www.youtube.com/watch?v=ikeSpqhtKXk</a:t>
            </a:r>
          </a:p>
          <a:p>
            <a:pPr algn="just" rtl="1">
              <a:lnSpc>
                <a:spcPct val="200000"/>
              </a:lnSpc>
            </a:pPr>
            <a:r>
              <a:rPr lang="ar-SA" dirty="0">
                <a:latin typeface="Alexandria" charset="0"/>
                <a:cs typeface="Alexandria" charset="0"/>
              </a:rPr>
              <a:t>2/ </a:t>
            </a:r>
            <a:r>
              <a:rPr lang="en-US" dirty="0">
                <a:latin typeface="Alexandria" charset="0"/>
                <a:cs typeface="Alexandria" charset="0"/>
              </a:rPr>
              <a:t>https://www.youtube.com/watch?v=MEvBBC2qGu8&amp;t</a:t>
            </a: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8D969EB0-1C11-1FA4-FB0A-BB8CB27A099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CD4678-089F-4515-A1D1-80D09E321670}"/>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بيئات النشر الرقمية وأنظمة إدارة المحتوى</a:t>
            </a:r>
          </a:p>
        </p:txBody>
      </p:sp>
      <p:sp>
        <p:nvSpPr>
          <p:cNvPr id="16" name="Rectangle 15">
            <a:extLst>
              <a:ext uri="{FF2B5EF4-FFF2-40B4-BE49-F238E27FC236}">
                <a16:creationId xmlns:a16="http://schemas.microsoft.com/office/drawing/2014/main" id="{326A2C55-2372-66EC-9BDC-F3E03572202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روابط مهمة لأنظمة إدارة المحتوى </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DF3F628-0918-46E2-D314-8B57B5067B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أنظمة إدارة المحتوى CMS : وما هو أفضلها في 2023 - منصة تواصل">
            <a:extLst>
              <a:ext uri="{FF2B5EF4-FFF2-40B4-BE49-F238E27FC236}">
                <a16:creationId xmlns:a16="http://schemas.microsoft.com/office/drawing/2014/main" id="{DF5DBFAF-0DA5-2237-45C7-9F86D56918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607" r="27633"/>
          <a:stretch>
            <a:fillRect/>
          </a:stretch>
        </p:blipFill>
        <p:spPr bwMode="auto">
          <a:xfrm>
            <a:off x="317121" y="1850551"/>
            <a:ext cx="3706239" cy="4140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275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532175" y="1603586"/>
            <a:ext cx="11127649" cy="4227376"/>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الرابعة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تناولت المحاضرة </a:t>
            </a:r>
            <a:r>
              <a:rPr lang="ar-SA" dirty="0">
                <a:latin typeface="Alexandria" charset="0"/>
                <a:cs typeface="Alexandria" charset="0"/>
              </a:rPr>
              <a:t>مفهوم بيئة النشر الرقمية بوصفها الإطار التقني الذي يتيح إعداد المحتوى وتحريره ونشره على المنصات الإلكترونية. تعرفنا على أنظمة إدارة المحتوى (</a:t>
            </a:r>
            <a:r>
              <a:rPr lang="en-US" dirty="0">
                <a:latin typeface="Alexandria" charset="0"/>
                <a:cs typeface="Alexandria" charset="0"/>
              </a:rPr>
              <a:t>CMS</a:t>
            </a:r>
            <a:r>
              <a:rPr lang="ar-SA" dirty="0">
                <a:latin typeface="Alexandria" charset="0"/>
                <a:cs typeface="Alexandria" charset="0"/>
              </a:rPr>
              <a:t>)</a:t>
            </a:r>
            <a:r>
              <a:rPr lang="en-US" dirty="0">
                <a:latin typeface="Alexandria" charset="0"/>
                <a:cs typeface="Alexandria" charset="0"/>
              </a:rPr>
              <a:t>، </a:t>
            </a:r>
            <a:r>
              <a:rPr lang="ar-SA" dirty="0">
                <a:latin typeface="Alexandria" charset="0"/>
                <a:cs typeface="Alexandria" charset="0"/>
              </a:rPr>
              <a:t>ودورها في تسهيل العمل الصحفي وتسريع العمليات التحريرية، إضافة إلى دعم الوسائط المتعددة وتنظيم الأرشفة.</a:t>
            </a:r>
          </a:p>
          <a:p>
            <a:pPr algn="just" rtl="1">
              <a:lnSpc>
                <a:spcPct val="200000"/>
              </a:lnSpc>
            </a:pPr>
            <a:endParaRPr lang="ar-SA" sz="600"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ناقشنا كذلك</a:t>
            </a:r>
            <a:r>
              <a:rPr lang="ar-SA" dirty="0">
                <a:latin typeface="Alexandria" charset="0"/>
                <a:cs typeface="Alexandria" charset="0"/>
              </a:rPr>
              <a:t> التحديات التقنية والتنظيمية في هذه البيئات، مثل تأمين البيانات، إدارة فرق العمل، وضرورة التحديث المستمر. وبيّنا أهمية الأدوات المتكاملة في النشر متعدد القنوات، وإدارة المحتوى التفاعلي بما يناسب سلوك الجمهور الرقمي المتطور.</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الرابعة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8757" y="2158062"/>
            <a:ext cx="10688608" cy="2780826"/>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أسئلة ومناقشة لحلقة النقاش؟</a:t>
            </a:r>
          </a:p>
          <a:p>
            <a:pPr algn="just" rtl="1">
              <a:lnSpc>
                <a:spcPct val="200000"/>
              </a:lnSpc>
            </a:pPr>
            <a:endParaRPr lang="ar-SA" b="1" dirty="0">
              <a:solidFill>
                <a:srgbClr val="C00000"/>
              </a:solidFill>
              <a:latin typeface="Alexandria" charset="0"/>
              <a:cs typeface="Alexandria" charset="0"/>
            </a:endParaRPr>
          </a:p>
          <a:p>
            <a:pPr marL="342900" indent="-342900" algn="just" rtl="1">
              <a:lnSpc>
                <a:spcPct val="200000"/>
              </a:lnSpc>
              <a:buFont typeface="+mj-lt"/>
              <a:buAutoNum type="arabicPeriod"/>
            </a:pPr>
            <a:r>
              <a:rPr lang="ar-SA" dirty="0">
                <a:latin typeface="Alexandria" charset="0"/>
                <a:cs typeface="Alexandria" charset="0"/>
              </a:rPr>
              <a:t>برأيك، ما العوامل التي تجعل نظام إدارة المحتوى ناجحًا في غرفة الأخبار الرقمية؟</a:t>
            </a:r>
          </a:p>
          <a:p>
            <a:pPr marL="342900" indent="-342900" algn="just" rtl="1">
              <a:lnSpc>
                <a:spcPct val="200000"/>
              </a:lnSpc>
              <a:buFont typeface="+mj-lt"/>
              <a:buAutoNum type="arabicPeriod"/>
            </a:pPr>
            <a:endParaRPr lang="ar-SA" dirty="0">
              <a:latin typeface="Alexandria" charset="0"/>
              <a:cs typeface="Alexandria" charset="0"/>
            </a:endParaRPr>
          </a:p>
          <a:p>
            <a:pPr marL="342900" indent="-342900" algn="just" rtl="1">
              <a:lnSpc>
                <a:spcPct val="200000"/>
              </a:lnSpc>
              <a:buFont typeface="+mj-lt"/>
              <a:buAutoNum type="arabicPeriod"/>
            </a:pPr>
            <a:r>
              <a:rPr lang="ar-SA" dirty="0">
                <a:latin typeface="Alexandria" charset="0"/>
                <a:cs typeface="Alexandria" charset="0"/>
              </a:rPr>
              <a:t>كيف يمكن للصحفيين التوفيق بين سرعة النشر وسلامة المعلومات في بيئات رقمية متغيرة باستمرار؟</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الرابعة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431278"/>
          </a:xfrm>
          <a:prstGeom prst="rect">
            <a:avLst/>
          </a:prstGeom>
          <a:noFill/>
        </p:spPr>
        <p:txBody>
          <a:bodyPr wrap="square" rtlCol="0">
            <a:spAutoFit/>
          </a:bodyPr>
          <a:lstStyle/>
          <a:p>
            <a:pPr algn="just" rtl="1">
              <a:lnSpc>
                <a:spcPct val="150000"/>
              </a:lnSpc>
            </a:pPr>
            <a:r>
              <a:rPr lang="ar-SA" dirty="0">
                <a:solidFill>
                  <a:srgbClr val="C00000"/>
                </a:solidFill>
                <a:latin typeface="Alexandria" charset="0"/>
                <a:cs typeface="Alexandria" charset="0"/>
              </a:rPr>
              <a:t>أولاً، </a:t>
            </a:r>
            <a:r>
              <a:rPr lang="ar-SA" dirty="0">
                <a:latin typeface="Alexandria" charset="0"/>
                <a:cs typeface="Alexandria" charset="0"/>
              </a:rPr>
              <a:t>مع التحول الرقمي الذي يشهده العالم، أصبحت غرف الأخبار الإلكترونية من الركائز الأساسية في المؤسسات الإعلامية الحديثة، فهي تمثّل بيئة عمل متكاملة تتيح للصحفيين إنتاج، تحرير، ونشر المحتوى الإخباري بسرعة وكفاءة، مستفيدة من أدوات التكنولوجيا الرقمية في تنظيم سير العمل وتوزيع المهام.</a:t>
            </a:r>
          </a:p>
          <a:p>
            <a:pPr algn="just" rtl="1">
              <a:lnSpc>
                <a:spcPct val="150000"/>
              </a:lnSpc>
            </a:pPr>
            <a:endParaRPr lang="ar-SA" sz="500" dirty="0">
              <a:latin typeface="Alexandria" charset="0"/>
              <a:cs typeface="Alexandria" charset="0"/>
            </a:endParaRPr>
          </a:p>
          <a:p>
            <a:pPr algn="just" rtl="1">
              <a:lnSpc>
                <a:spcPct val="150000"/>
              </a:lnSpc>
            </a:pPr>
            <a:r>
              <a:rPr lang="ar-SA" dirty="0">
                <a:solidFill>
                  <a:srgbClr val="C00000"/>
                </a:solidFill>
                <a:latin typeface="Alexandria" charset="0"/>
                <a:cs typeface="Alexandria" charset="0"/>
              </a:rPr>
              <a:t>ثانياً، </a:t>
            </a:r>
            <a:r>
              <a:rPr lang="ar-SA" dirty="0">
                <a:latin typeface="Alexandria" charset="0"/>
                <a:cs typeface="Alexandria" charset="0"/>
              </a:rPr>
              <a:t>تتطلب إدارة المحتوى في هذه الغرف فهمًا دقيقًا لكيفية تدفق المعلومات داخل المؤسسة، من لحظة استلام الخبر حتى نشره على المنصات المختلفة، ويشمل ذلك تنسيق الجهود بين الصحفيين، المحررين، ومطوري المحتوى، بالإضافة إلى استخدام أنظمة إدارة المحتوى التي تساهم في تسهيل أرشفة وتحديث الأخبار بطريقة مرنة وسريعة.</a:t>
            </a:r>
          </a:p>
          <a:p>
            <a:pPr algn="just" rtl="1">
              <a:lnSpc>
                <a:spcPct val="150000"/>
              </a:lnSpc>
            </a:pPr>
            <a:endParaRPr lang="en-US" sz="500" dirty="0">
              <a:solidFill>
                <a:srgbClr val="C00000"/>
              </a:solidFill>
              <a:latin typeface="Alexandria" charset="0"/>
              <a:cs typeface="Alexandria" charset="0"/>
            </a:endParaRPr>
          </a:p>
          <a:p>
            <a:pPr algn="just" rtl="1">
              <a:lnSpc>
                <a:spcPct val="150000"/>
              </a:lnSpc>
            </a:pPr>
            <a:r>
              <a:rPr lang="ar-SA" dirty="0">
                <a:solidFill>
                  <a:srgbClr val="C00000"/>
                </a:solidFill>
                <a:latin typeface="Alexandria" charset="0"/>
                <a:cs typeface="Alexandria" charset="0"/>
              </a:rPr>
              <a:t>ثالثاً، </a:t>
            </a:r>
            <a:r>
              <a:rPr lang="ar-SA" dirty="0">
                <a:latin typeface="Alexandria" charset="0"/>
                <a:cs typeface="Alexandria" charset="0"/>
              </a:rPr>
              <a:t>بالرغم من الإمكانيات الكبيرة التي توفرها التكنولوجيا لغرف الأخبار الرقمية، إلا أن هناك تحديات متزايدة في إدارة هذا المحتوى، مثل التأكد من مصداقية الأخبار، مواجهة الأخبار الكاذبة، وضمان حماية البيانات. لذلك سنتعرف على كيفية التعامل مع هذه التحديات بفعالية، والاستفادة القصوى من أدوات الإدارة الرقمية.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إدارة المحتوى الرقمي في غرف الأخبار الإلكترونية</a:t>
            </a: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الخامسة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8400</TotalTime>
  <Words>3369</Words>
  <Application>Microsoft Office PowerPoint</Application>
  <PresentationFormat>Widescreen</PresentationFormat>
  <Paragraphs>260</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604</cp:revision>
  <dcterms:created xsi:type="dcterms:W3CDTF">2023-04-29T09:08:00Z</dcterms:created>
  <dcterms:modified xsi:type="dcterms:W3CDTF">2025-06-23T14:34:46Z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