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480" r:id="rId2"/>
    <p:sldId id="303" r:id="rId3"/>
    <p:sldId id="272" r:id="rId4"/>
    <p:sldId id="281" r:id="rId5"/>
    <p:sldId id="282" r:id="rId6"/>
    <p:sldId id="283" r:id="rId7"/>
    <p:sldId id="284" r:id="rId8"/>
    <p:sldId id="286" r:id="rId9"/>
    <p:sldId id="287" r:id="rId10"/>
    <p:sldId id="288" r:id="rId11"/>
    <p:sldId id="523" r:id="rId12"/>
    <p:sldId id="524" r:id="rId13"/>
    <p:sldId id="525" r:id="rId14"/>
    <p:sldId id="526" r:id="rId15"/>
    <p:sldId id="527" r:id="rId16"/>
    <p:sldId id="528" r:id="rId17"/>
    <p:sldId id="257" r:id="rId18"/>
    <p:sldId id="258" r:id="rId19"/>
    <p:sldId id="259" r:id="rId20"/>
    <p:sldId id="260" r:id="rId21"/>
    <p:sldId id="262" r:id="rId22"/>
    <p:sldId id="261" r:id="rId23"/>
    <p:sldId id="263" r:id="rId24"/>
    <p:sldId id="264" r:id="rId25"/>
    <p:sldId id="265" r:id="rId26"/>
    <p:sldId id="266" r:id="rId27"/>
    <p:sldId id="271" r:id="rId28"/>
    <p:sldId id="268" r:id="rId29"/>
    <p:sldId id="269" r:id="rId30"/>
    <p:sldId id="270" r:id="rId31"/>
    <p:sldId id="273" r:id="rId32"/>
    <p:sldId id="274" r:id="rId33"/>
    <p:sldId id="275" r:id="rId34"/>
    <p:sldId id="278" r:id="rId35"/>
    <p:sldId id="279" r:id="rId36"/>
    <p:sldId id="280" r:id="rId37"/>
    <p:sldId id="529" r:id="rId38"/>
    <p:sldId id="522"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2" d="100"/>
          <a:sy n="62" d="100"/>
        </p:scale>
        <p:origin x="804" y="56"/>
      </p:cViewPr>
      <p:guideLst/>
    </p:cSldViewPr>
  </p:slideViewPr>
  <p:notesTextViewPr>
    <p:cViewPr>
      <p:scale>
        <a:sx n="200" d="100"/>
        <a:sy n="2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48"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3B1D65-9B2E-417D-8E5D-AA947DF453A3}" type="datetimeFigureOut">
              <a:rPr lang="en-GB" smtClean="0"/>
              <a:t>22/03/2024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E67D6B-5C89-42F8-9731-1618BE5E4034}" type="slidenum">
              <a:rPr lang="en-GB" smtClean="0"/>
              <a:t>‹#›</a:t>
            </a:fld>
            <a:endParaRPr lang="en-GB"/>
          </a:p>
        </p:txBody>
      </p:sp>
    </p:spTree>
    <p:extLst>
      <p:ext uri="{BB962C8B-B14F-4D97-AF65-F5344CB8AC3E}">
        <p14:creationId xmlns:p14="http://schemas.microsoft.com/office/powerpoint/2010/main" val="34115580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DE67D6B-5C89-42F8-9731-1618BE5E4034}" type="slidenum">
              <a:rPr lang="en-GB" smtClean="0"/>
              <a:t>38</a:t>
            </a:fld>
            <a:endParaRPr lang="en-GB"/>
          </a:p>
        </p:txBody>
      </p:sp>
    </p:spTree>
    <p:extLst>
      <p:ext uri="{BB962C8B-B14F-4D97-AF65-F5344CB8AC3E}">
        <p14:creationId xmlns:p14="http://schemas.microsoft.com/office/powerpoint/2010/main" val="12661603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404051-7ABD-2A95-AFA8-E06AB489E9D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164AE4-CCB3-40F4-35F6-4E202DDA524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F0DF0F9-05B9-08BE-973C-EBD6656FE97A}"/>
              </a:ext>
            </a:extLst>
          </p:cNvPr>
          <p:cNvSpPr>
            <a:spLocks noGrp="1"/>
          </p:cNvSpPr>
          <p:nvPr>
            <p:ph type="dt" sz="half" idx="10"/>
          </p:nvPr>
        </p:nvSpPr>
        <p:spPr/>
        <p:txBody>
          <a:bodyPr/>
          <a:lstStyle/>
          <a:p>
            <a:fld id="{D083A579-D50B-446D-AE5B-27E26E3FF851}" type="datetimeFigureOut">
              <a:rPr lang="en-GB" smtClean="0"/>
              <a:t>22/03/2024</a:t>
            </a:fld>
            <a:endParaRPr lang="en-GB"/>
          </a:p>
        </p:txBody>
      </p:sp>
      <p:sp>
        <p:nvSpPr>
          <p:cNvPr id="5" name="Footer Placeholder 4">
            <a:extLst>
              <a:ext uri="{FF2B5EF4-FFF2-40B4-BE49-F238E27FC236}">
                <a16:creationId xmlns:a16="http://schemas.microsoft.com/office/drawing/2014/main" id="{2FC6DAA4-D4A8-CC7F-C2FC-8F6D6A8E849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0BD891-23D1-BEC4-EC52-F224E8581983}"/>
              </a:ext>
            </a:extLst>
          </p:cNvPr>
          <p:cNvSpPr>
            <a:spLocks noGrp="1"/>
          </p:cNvSpPr>
          <p:nvPr>
            <p:ph type="sldNum" sz="quarter" idx="12"/>
          </p:nvPr>
        </p:nvSpPr>
        <p:spPr/>
        <p:txBody>
          <a:bodyPr/>
          <a:lstStyle/>
          <a:p>
            <a:fld id="{1E46FC48-C130-46CA-8E40-C0B5B30FB5BD}" type="slidenum">
              <a:rPr lang="en-GB" smtClean="0"/>
              <a:t>‹#›</a:t>
            </a:fld>
            <a:endParaRPr lang="en-GB"/>
          </a:p>
        </p:txBody>
      </p:sp>
    </p:spTree>
    <p:extLst>
      <p:ext uri="{BB962C8B-B14F-4D97-AF65-F5344CB8AC3E}">
        <p14:creationId xmlns:p14="http://schemas.microsoft.com/office/powerpoint/2010/main" val="27783304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E2B1BE-8EB5-3560-8619-CF8F364E484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97552B6-C9B3-5705-4BE9-6EEDE7A7133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CA0E40-8CA9-9293-3CB3-D354B9C461BE}"/>
              </a:ext>
            </a:extLst>
          </p:cNvPr>
          <p:cNvSpPr>
            <a:spLocks noGrp="1"/>
          </p:cNvSpPr>
          <p:nvPr>
            <p:ph type="dt" sz="half" idx="10"/>
          </p:nvPr>
        </p:nvSpPr>
        <p:spPr/>
        <p:txBody>
          <a:bodyPr/>
          <a:lstStyle/>
          <a:p>
            <a:fld id="{D083A579-D50B-446D-AE5B-27E26E3FF851}" type="datetimeFigureOut">
              <a:rPr lang="en-GB" smtClean="0"/>
              <a:t>22/03/2024</a:t>
            </a:fld>
            <a:endParaRPr lang="en-GB"/>
          </a:p>
        </p:txBody>
      </p:sp>
      <p:sp>
        <p:nvSpPr>
          <p:cNvPr id="5" name="Footer Placeholder 4">
            <a:extLst>
              <a:ext uri="{FF2B5EF4-FFF2-40B4-BE49-F238E27FC236}">
                <a16:creationId xmlns:a16="http://schemas.microsoft.com/office/drawing/2014/main" id="{EC486434-A0D0-1E4E-DD21-157BEE6325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B874219-025D-372B-0474-D032AE2B2B55}"/>
              </a:ext>
            </a:extLst>
          </p:cNvPr>
          <p:cNvSpPr>
            <a:spLocks noGrp="1"/>
          </p:cNvSpPr>
          <p:nvPr>
            <p:ph type="sldNum" sz="quarter" idx="12"/>
          </p:nvPr>
        </p:nvSpPr>
        <p:spPr/>
        <p:txBody>
          <a:bodyPr/>
          <a:lstStyle/>
          <a:p>
            <a:fld id="{1E46FC48-C130-46CA-8E40-C0B5B30FB5BD}" type="slidenum">
              <a:rPr lang="en-GB" smtClean="0"/>
              <a:t>‹#›</a:t>
            </a:fld>
            <a:endParaRPr lang="en-GB"/>
          </a:p>
        </p:txBody>
      </p:sp>
    </p:spTree>
    <p:extLst>
      <p:ext uri="{BB962C8B-B14F-4D97-AF65-F5344CB8AC3E}">
        <p14:creationId xmlns:p14="http://schemas.microsoft.com/office/powerpoint/2010/main" val="2547828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9958F-3706-4991-51FC-37E03B8C251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4269FEA-53A5-9EAE-A4E9-973BF264039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AD5251C-AAC3-9ED0-A806-19104EBE9270}"/>
              </a:ext>
            </a:extLst>
          </p:cNvPr>
          <p:cNvSpPr>
            <a:spLocks noGrp="1"/>
          </p:cNvSpPr>
          <p:nvPr>
            <p:ph type="dt" sz="half" idx="10"/>
          </p:nvPr>
        </p:nvSpPr>
        <p:spPr/>
        <p:txBody>
          <a:bodyPr/>
          <a:lstStyle/>
          <a:p>
            <a:fld id="{D083A579-D50B-446D-AE5B-27E26E3FF851}" type="datetimeFigureOut">
              <a:rPr lang="en-GB" smtClean="0"/>
              <a:t>22/03/2024</a:t>
            </a:fld>
            <a:endParaRPr lang="en-GB"/>
          </a:p>
        </p:txBody>
      </p:sp>
      <p:sp>
        <p:nvSpPr>
          <p:cNvPr id="5" name="Footer Placeholder 4">
            <a:extLst>
              <a:ext uri="{FF2B5EF4-FFF2-40B4-BE49-F238E27FC236}">
                <a16:creationId xmlns:a16="http://schemas.microsoft.com/office/drawing/2014/main" id="{F346F425-D4D9-0C76-D4F6-86C796DE64A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545FC61-60ED-E79F-84C3-23A5533B44A6}"/>
              </a:ext>
            </a:extLst>
          </p:cNvPr>
          <p:cNvSpPr>
            <a:spLocks noGrp="1"/>
          </p:cNvSpPr>
          <p:nvPr>
            <p:ph type="sldNum" sz="quarter" idx="12"/>
          </p:nvPr>
        </p:nvSpPr>
        <p:spPr/>
        <p:txBody>
          <a:bodyPr/>
          <a:lstStyle/>
          <a:p>
            <a:fld id="{1E46FC48-C130-46CA-8E40-C0B5B30FB5BD}" type="slidenum">
              <a:rPr lang="en-GB" smtClean="0"/>
              <a:t>‹#›</a:t>
            </a:fld>
            <a:endParaRPr lang="en-GB"/>
          </a:p>
        </p:txBody>
      </p:sp>
    </p:spTree>
    <p:extLst>
      <p:ext uri="{BB962C8B-B14F-4D97-AF65-F5344CB8AC3E}">
        <p14:creationId xmlns:p14="http://schemas.microsoft.com/office/powerpoint/2010/main" val="26167264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CE6B85-06FC-5DB6-1259-3D2115C8E5E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B45B91A-97A7-6F59-F3EC-772A61D8BEC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A52599A-2D6D-0F07-D747-BFB229E532D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F870C56-1D9B-77D5-1544-EFF396C82857}"/>
              </a:ext>
            </a:extLst>
          </p:cNvPr>
          <p:cNvSpPr>
            <a:spLocks noGrp="1"/>
          </p:cNvSpPr>
          <p:nvPr>
            <p:ph type="dt" sz="half" idx="10"/>
          </p:nvPr>
        </p:nvSpPr>
        <p:spPr/>
        <p:txBody>
          <a:bodyPr/>
          <a:lstStyle/>
          <a:p>
            <a:fld id="{D083A579-D50B-446D-AE5B-27E26E3FF851}" type="datetimeFigureOut">
              <a:rPr lang="en-GB" smtClean="0"/>
              <a:t>22/03/2024</a:t>
            </a:fld>
            <a:endParaRPr lang="en-GB"/>
          </a:p>
        </p:txBody>
      </p:sp>
      <p:sp>
        <p:nvSpPr>
          <p:cNvPr id="6" name="Footer Placeholder 5">
            <a:extLst>
              <a:ext uri="{FF2B5EF4-FFF2-40B4-BE49-F238E27FC236}">
                <a16:creationId xmlns:a16="http://schemas.microsoft.com/office/drawing/2014/main" id="{67B45110-0BA7-ED7D-CDD3-8F232B983FF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9DAAF5F-17BA-0257-0ACB-995467888EFD}"/>
              </a:ext>
            </a:extLst>
          </p:cNvPr>
          <p:cNvSpPr>
            <a:spLocks noGrp="1"/>
          </p:cNvSpPr>
          <p:nvPr>
            <p:ph type="sldNum" sz="quarter" idx="12"/>
          </p:nvPr>
        </p:nvSpPr>
        <p:spPr/>
        <p:txBody>
          <a:bodyPr/>
          <a:lstStyle/>
          <a:p>
            <a:fld id="{1E46FC48-C130-46CA-8E40-C0B5B30FB5BD}" type="slidenum">
              <a:rPr lang="en-GB" smtClean="0"/>
              <a:t>‹#›</a:t>
            </a:fld>
            <a:endParaRPr lang="en-GB"/>
          </a:p>
        </p:txBody>
      </p:sp>
    </p:spTree>
    <p:extLst>
      <p:ext uri="{BB962C8B-B14F-4D97-AF65-F5344CB8AC3E}">
        <p14:creationId xmlns:p14="http://schemas.microsoft.com/office/powerpoint/2010/main" val="10584928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A9E67-5E32-831B-C21E-3E8E00C8E6B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CCB60CA-C11C-B0DB-6399-F5059341212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3FB96B8-2506-FDC7-2414-BD11F81C533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28103C9-8737-A3C2-C3A9-8EBAA2303DB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A9ACF9-61D0-3A80-D4C5-49F00F72A70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B9D7553-E64C-F875-A338-FA0BFA8EB0E5}"/>
              </a:ext>
            </a:extLst>
          </p:cNvPr>
          <p:cNvSpPr>
            <a:spLocks noGrp="1"/>
          </p:cNvSpPr>
          <p:nvPr>
            <p:ph type="dt" sz="half" idx="10"/>
          </p:nvPr>
        </p:nvSpPr>
        <p:spPr/>
        <p:txBody>
          <a:bodyPr/>
          <a:lstStyle/>
          <a:p>
            <a:fld id="{D083A579-D50B-446D-AE5B-27E26E3FF851}" type="datetimeFigureOut">
              <a:rPr lang="en-GB" smtClean="0"/>
              <a:t>22/03/2024</a:t>
            </a:fld>
            <a:endParaRPr lang="en-GB"/>
          </a:p>
        </p:txBody>
      </p:sp>
      <p:sp>
        <p:nvSpPr>
          <p:cNvPr id="8" name="Footer Placeholder 7">
            <a:extLst>
              <a:ext uri="{FF2B5EF4-FFF2-40B4-BE49-F238E27FC236}">
                <a16:creationId xmlns:a16="http://schemas.microsoft.com/office/drawing/2014/main" id="{FA27E143-FE65-460F-B361-5D6D921B7DB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5623B4F-B696-C32C-A68C-34C75B8A1AB3}"/>
              </a:ext>
            </a:extLst>
          </p:cNvPr>
          <p:cNvSpPr>
            <a:spLocks noGrp="1"/>
          </p:cNvSpPr>
          <p:nvPr>
            <p:ph type="sldNum" sz="quarter" idx="12"/>
          </p:nvPr>
        </p:nvSpPr>
        <p:spPr/>
        <p:txBody>
          <a:bodyPr/>
          <a:lstStyle/>
          <a:p>
            <a:fld id="{1E46FC48-C130-46CA-8E40-C0B5B30FB5BD}" type="slidenum">
              <a:rPr lang="en-GB" smtClean="0"/>
              <a:t>‹#›</a:t>
            </a:fld>
            <a:endParaRPr lang="en-GB"/>
          </a:p>
        </p:txBody>
      </p:sp>
    </p:spTree>
    <p:extLst>
      <p:ext uri="{BB962C8B-B14F-4D97-AF65-F5344CB8AC3E}">
        <p14:creationId xmlns:p14="http://schemas.microsoft.com/office/powerpoint/2010/main" val="18938152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342C33-2C82-27E1-27FC-19646959DCC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9568C62-8ABF-0A4E-9C14-8E0E3DD25759}"/>
              </a:ext>
            </a:extLst>
          </p:cNvPr>
          <p:cNvSpPr>
            <a:spLocks noGrp="1"/>
          </p:cNvSpPr>
          <p:nvPr>
            <p:ph type="dt" sz="half" idx="10"/>
          </p:nvPr>
        </p:nvSpPr>
        <p:spPr/>
        <p:txBody>
          <a:bodyPr/>
          <a:lstStyle/>
          <a:p>
            <a:fld id="{D083A579-D50B-446D-AE5B-27E26E3FF851}" type="datetimeFigureOut">
              <a:rPr lang="en-GB" smtClean="0"/>
              <a:t>22/03/2024</a:t>
            </a:fld>
            <a:endParaRPr lang="en-GB"/>
          </a:p>
        </p:txBody>
      </p:sp>
      <p:sp>
        <p:nvSpPr>
          <p:cNvPr id="4" name="Footer Placeholder 3">
            <a:extLst>
              <a:ext uri="{FF2B5EF4-FFF2-40B4-BE49-F238E27FC236}">
                <a16:creationId xmlns:a16="http://schemas.microsoft.com/office/drawing/2014/main" id="{C5BB71A4-CEB5-9A1B-4CF9-2BAD531800A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11CDD48-CEB9-9032-85B3-C85E1B3AC8E9}"/>
              </a:ext>
            </a:extLst>
          </p:cNvPr>
          <p:cNvSpPr>
            <a:spLocks noGrp="1"/>
          </p:cNvSpPr>
          <p:nvPr>
            <p:ph type="sldNum" sz="quarter" idx="12"/>
          </p:nvPr>
        </p:nvSpPr>
        <p:spPr/>
        <p:txBody>
          <a:bodyPr/>
          <a:lstStyle/>
          <a:p>
            <a:fld id="{1E46FC48-C130-46CA-8E40-C0B5B30FB5BD}" type="slidenum">
              <a:rPr lang="en-GB" smtClean="0"/>
              <a:t>‹#›</a:t>
            </a:fld>
            <a:endParaRPr lang="en-GB"/>
          </a:p>
        </p:txBody>
      </p:sp>
    </p:spTree>
    <p:extLst>
      <p:ext uri="{BB962C8B-B14F-4D97-AF65-F5344CB8AC3E}">
        <p14:creationId xmlns:p14="http://schemas.microsoft.com/office/powerpoint/2010/main" val="15009440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D08EF24-8BE7-0844-9BBE-80197AEB8DD3}"/>
              </a:ext>
            </a:extLst>
          </p:cNvPr>
          <p:cNvSpPr>
            <a:spLocks noGrp="1"/>
          </p:cNvSpPr>
          <p:nvPr>
            <p:ph type="dt" sz="half" idx="10"/>
          </p:nvPr>
        </p:nvSpPr>
        <p:spPr/>
        <p:txBody>
          <a:bodyPr/>
          <a:lstStyle/>
          <a:p>
            <a:fld id="{D083A579-D50B-446D-AE5B-27E26E3FF851}" type="datetimeFigureOut">
              <a:rPr lang="en-GB" smtClean="0"/>
              <a:t>22/03/2024</a:t>
            </a:fld>
            <a:endParaRPr lang="en-GB"/>
          </a:p>
        </p:txBody>
      </p:sp>
      <p:sp>
        <p:nvSpPr>
          <p:cNvPr id="3" name="Footer Placeholder 2">
            <a:extLst>
              <a:ext uri="{FF2B5EF4-FFF2-40B4-BE49-F238E27FC236}">
                <a16:creationId xmlns:a16="http://schemas.microsoft.com/office/drawing/2014/main" id="{6AC5B175-F21F-910B-0194-C9DB46CD88D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B23C406-4E73-1BFF-378C-28140494596C}"/>
              </a:ext>
            </a:extLst>
          </p:cNvPr>
          <p:cNvSpPr>
            <a:spLocks noGrp="1"/>
          </p:cNvSpPr>
          <p:nvPr>
            <p:ph type="sldNum" sz="quarter" idx="12"/>
          </p:nvPr>
        </p:nvSpPr>
        <p:spPr/>
        <p:txBody>
          <a:bodyPr/>
          <a:lstStyle/>
          <a:p>
            <a:fld id="{1E46FC48-C130-46CA-8E40-C0B5B30FB5BD}" type="slidenum">
              <a:rPr lang="en-GB" smtClean="0"/>
              <a:t>‹#›</a:t>
            </a:fld>
            <a:endParaRPr lang="en-GB"/>
          </a:p>
        </p:txBody>
      </p:sp>
    </p:spTree>
    <p:extLst>
      <p:ext uri="{BB962C8B-B14F-4D97-AF65-F5344CB8AC3E}">
        <p14:creationId xmlns:p14="http://schemas.microsoft.com/office/powerpoint/2010/main" val="7626021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2826BC-D1A0-1A69-09E7-2721C1CC5D3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C1F2680-FEC6-8E26-E81C-03E19596D4B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755CA33-F804-0CB1-D8AE-EBD62C7FF8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09557F1-17E4-80E3-6546-BA31741BC23B}"/>
              </a:ext>
            </a:extLst>
          </p:cNvPr>
          <p:cNvSpPr>
            <a:spLocks noGrp="1"/>
          </p:cNvSpPr>
          <p:nvPr>
            <p:ph type="dt" sz="half" idx="10"/>
          </p:nvPr>
        </p:nvSpPr>
        <p:spPr/>
        <p:txBody>
          <a:bodyPr/>
          <a:lstStyle/>
          <a:p>
            <a:fld id="{D083A579-D50B-446D-AE5B-27E26E3FF851}" type="datetimeFigureOut">
              <a:rPr lang="en-GB" smtClean="0"/>
              <a:t>22/03/2024</a:t>
            </a:fld>
            <a:endParaRPr lang="en-GB"/>
          </a:p>
        </p:txBody>
      </p:sp>
      <p:sp>
        <p:nvSpPr>
          <p:cNvPr id="6" name="Footer Placeholder 5">
            <a:extLst>
              <a:ext uri="{FF2B5EF4-FFF2-40B4-BE49-F238E27FC236}">
                <a16:creationId xmlns:a16="http://schemas.microsoft.com/office/drawing/2014/main" id="{B66B4878-9858-9397-A809-41B9642233E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9168CFC-A4A7-E3DB-E5ED-54F300C63936}"/>
              </a:ext>
            </a:extLst>
          </p:cNvPr>
          <p:cNvSpPr>
            <a:spLocks noGrp="1"/>
          </p:cNvSpPr>
          <p:nvPr>
            <p:ph type="sldNum" sz="quarter" idx="12"/>
          </p:nvPr>
        </p:nvSpPr>
        <p:spPr/>
        <p:txBody>
          <a:bodyPr/>
          <a:lstStyle/>
          <a:p>
            <a:fld id="{1E46FC48-C130-46CA-8E40-C0B5B30FB5BD}" type="slidenum">
              <a:rPr lang="en-GB" smtClean="0"/>
              <a:t>‹#›</a:t>
            </a:fld>
            <a:endParaRPr lang="en-GB"/>
          </a:p>
        </p:txBody>
      </p:sp>
    </p:spTree>
    <p:extLst>
      <p:ext uri="{BB962C8B-B14F-4D97-AF65-F5344CB8AC3E}">
        <p14:creationId xmlns:p14="http://schemas.microsoft.com/office/powerpoint/2010/main" val="6239007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41E42-07FF-40C8-BD7E-8C064583830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B47CE58-9CCD-19D6-E432-7B3A2D6B4D5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88E2437-6E32-5485-0CCD-146FBC984F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F83C6BD-2002-E329-93E3-FFE163BD5BEA}"/>
              </a:ext>
            </a:extLst>
          </p:cNvPr>
          <p:cNvSpPr>
            <a:spLocks noGrp="1"/>
          </p:cNvSpPr>
          <p:nvPr>
            <p:ph type="dt" sz="half" idx="10"/>
          </p:nvPr>
        </p:nvSpPr>
        <p:spPr/>
        <p:txBody>
          <a:bodyPr/>
          <a:lstStyle/>
          <a:p>
            <a:fld id="{D083A579-D50B-446D-AE5B-27E26E3FF851}" type="datetimeFigureOut">
              <a:rPr lang="en-GB" smtClean="0"/>
              <a:t>22/03/2024</a:t>
            </a:fld>
            <a:endParaRPr lang="en-GB"/>
          </a:p>
        </p:txBody>
      </p:sp>
      <p:sp>
        <p:nvSpPr>
          <p:cNvPr id="6" name="Footer Placeholder 5">
            <a:extLst>
              <a:ext uri="{FF2B5EF4-FFF2-40B4-BE49-F238E27FC236}">
                <a16:creationId xmlns:a16="http://schemas.microsoft.com/office/drawing/2014/main" id="{050712BD-E8D3-3198-B5CD-8E85F10DBE4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6BCA387-AB4C-747D-B3B3-B11D2AD58E09}"/>
              </a:ext>
            </a:extLst>
          </p:cNvPr>
          <p:cNvSpPr>
            <a:spLocks noGrp="1"/>
          </p:cNvSpPr>
          <p:nvPr>
            <p:ph type="sldNum" sz="quarter" idx="12"/>
          </p:nvPr>
        </p:nvSpPr>
        <p:spPr/>
        <p:txBody>
          <a:bodyPr/>
          <a:lstStyle/>
          <a:p>
            <a:fld id="{1E46FC48-C130-46CA-8E40-C0B5B30FB5BD}" type="slidenum">
              <a:rPr lang="en-GB" smtClean="0"/>
              <a:t>‹#›</a:t>
            </a:fld>
            <a:endParaRPr lang="en-GB"/>
          </a:p>
        </p:txBody>
      </p:sp>
    </p:spTree>
    <p:extLst>
      <p:ext uri="{BB962C8B-B14F-4D97-AF65-F5344CB8AC3E}">
        <p14:creationId xmlns:p14="http://schemas.microsoft.com/office/powerpoint/2010/main" val="23273191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FD50D2-7E0D-7D89-FD59-724B9517785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5D393BA-FA23-E671-C178-1703ED26D47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F33C1B2-DF73-F61F-9E4D-E34E61DEF8D4}"/>
              </a:ext>
            </a:extLst>
          </p:cNvPr>
          <p:cNvSpPr>
            <a:spLocks noGrp="1"/>
          </p:cNvSpPr>
          <p:nvPr>
            <p:ph type="dt" sz="half" idx="10"/>
          </p:nvPr>
        </p:nvSpPr>
        <p:spPr/>
        <p:txBody>
          <a:bodyPr/>
          <a:lstStyle/>
          <a:p>
            <a:fld id="{D083A579-D50B-446D-AE5B-27E26E3FF851}" type="datetimeFigureOut">
              <a:rPr lang="en-GB" smtClean="0"/>
              <a:t>22/03/2024</a:t>
            </a:fld>
            <a:endParaRPr lang="en-GB"/>
          </a:p>
        </p:txBody>
      </p:sp>
      <p:sp>
        <p:nvSpPr>
          <p:cNvPr id="5" name="Footer Placeholder 4">
            <a:extLst>
              <a:ext uri="{FF2B5EF4-FFF2-40B4-BE49-F238E27FC236}">
                <a16:creationId xmlns:a16="http://schemas.microsoft.com/office/drawing/2014/main" id="{9071091A-714B-0942-4812-B86462DEF0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4C962B8-1FCF-3E5E-2E11-130E638E9E25}"/>
              </a:ext>
            </a:extLst>
          </p:cNvPr>
          <p:cNvSpPr>
            <a:spLocks noGrp="1"/>
          </p:cNvSpPr>
          <p:nvPr>
            <p:ph type="sldNum" sz="quarter" idx="12"/>
          </p:nvPr>
        </p:nvSpPr>
        <p:spPr/>
        <p:txBody>
          <a:bodyPr/>
          <a:lstStyle/>
          <a:p>
            <a:fld id="{1E46FC48-C130-46CA-8E40-C0B5B30FB5BD}" type="slidenum">
              <a:rPr lang="en-GB" smtClean="0"/>
              <a:t>‹#›</a:t>
            </a:fld>
            <a:endParaRPr lang="en-GB"/>
          </a:p>
        </p:txBody>
      </p:sp>
    </p:spTree>
    <p:extLst>
      <p:ext uri="{BB962C8B-B14F-4D97-AF65-F5344CB8AC3E}">
        <p14:creationId xmlns:p14="http://schemas.microsoft.com/office/powerpoint/2010/main" val="23260004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F55693-3987-46E3-54D9-2E86C186EF9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0CDE1ED-1DD9-B652-5BA3-6A663672997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0A9A625-0C10-BFFA-814C-C88A0A8949ED}"/>
              </a:ext>
            </a:extLst>
          </p:cNvPr>
          <p:cNvSpPr>
            <a:spLocks noGrp="1"/>
          </p:cNvSpPr>
          <p:nvPr>
            <p:ph type="dt" sz="half" idx="10"/>
          </p:nvPr>
        </p:nvSpPr>
        <p:spPr/>
        <p:txBody>
          <a:bodyPr/>
          <a:lstStyle/>
          <a:p>
            <a:fld id="{D083A579-D50B-446D-AE5B-27E26E3FF851}" type="datetimeFigureOut">
              <a:rPr lang="en-GB" smtClean="0"/>
              <a:t>22/03/2024</a:t>
            </a:fld>
            <a:endParaRPr lang="en-GB"/>
          </a:p>
        </p:txBody>
      </p:sp>
      <p:sp>
        <p:nvSpPr>
          <p:cNvPr id="5" name="Footer Placeholder 4">
            <a:extLst>
              <a:ext uri="{FF2B5EF4-FFF2-40B4-BE49-F238E27FC236}">
                <a16:creationId xmlns:a16="http://schemas.microsoft.com/office/drawing/2014/main" id="{AA6D4FEB-DA95-BB9D-EE48-FF9BAB7FE6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F1F132E-C80B-E9C7-53E9-E3F847F04081}"/>
              </a:ext>
            </a:extLst>
          </p:cNvPr>
          <p:cNvSpPr>
            <a:spLocks noGrp="1"/>
          </p:cNvSpPr>
          <p:nvPr>
            <p:ph type="sldNum" sz="quarter" idx="12"/>
          </p:nvPr>
        </p:nvSpPr>
        <p:spPr/>
        <p:txBody>
          <a:bodyPr/>
          <a:lstStyle/>
          <a:p>
            <a:fld id="{1E46FC48-C130-46CA-8E40-C0B5B30FB5BD}" type="slidenum">
              <a:rPr lang="en-GB" smtClean="0"/>
              <a:t>‹#›</a:t>
            </a:fld>
            <a:endParaRPr lang="en-GB"/>
          </a:p>
        </p:txBody>
      </p:sp>
    </p:spTree>
    <p:extLst>
      <p:ext uri="{BB962C8B-B14F-4D97-AF65-F5344CB8AC3E}">
        <p14:creationId xmlns:p14="http://schemas.microsoft.com/office/powerpoint/2010/main" val="32254617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997531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954262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918043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96F3BC4-B839-BB2B-6FA6-888BFBB806B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1A746B3-AF33-4038-F921-21C3CE025D7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E0D0ED6-1341-003F-CF74-D694CC724A1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083A579-D50B-446D-AE5B-27E26E3FF851}" type="datetimeFigureOut">
              <a:rPr lang="en-GB" smtClean="0"/>
              <a:t>22/03/2024</a:t>
            </a:fld>
            <a:endParaRPr lang="en-GB"/>
          </a:p>
        </p:txBody>
      </p:sp>
      <p:sp>
        <p:nvSpPr>
          <p:cNvPr id="5" name="Footer Placeholder 4">
            <a:extLst>
              <a:ext uri="{FF2B5EF4-FFF2-40B4-BE49-F238E27FC236}">
                <a16:creationId xmlns:a16="http://schemas.microsoft.com/office/drawing/2014/main" id="{5798DA39-7EEC-FA6E-E1F5-73F0154664F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535D051C-2602-DD61-3A9B-2AD38887D9C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E46FC48-C130-46CA-8E40-C0B5B30FB5BD}" type="slidenum">
              <a:rPr lang="en-GB" smtClean="0"/>
              <a:t>‹#›</a:t>
            </a:fld>
            <a:endParaRPr lang="en-GB"/>
          </a:p>
        </p:txBody>
      </p:sp>
    </p:spTree>
    <p:extLst>
      <p:ext uri="{BB962C8B-B14F-4D97-AF65-F5344CB8AC3E}">
        <p14:creationId xmlns:p14="http://schemas.microsoft.com/office/powerpoint/2010/main" val="3980089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4a"/><Relationship Id="rId1" Type="http://schemas.openxmlformats.org/officeDocument/2006/relationships/audio" Target="NULL" TargetMode="External"/><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svg"/><Relationship Id="rId2" Type="http://schemas.openxmlformats.org/officeDocument/2006/relationships/image" Target="../media/image8.jpe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55787" y="3967002"/>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5422331" cy="1508105"/>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a:p>
            <a:r>
              <a:rPr lang="en-GB" sz="2400" dirty="0"/>
              <a:t>Employee relations and human resources management </a:t>
            </a:r>
            <a:endParaRPr lang="en-US" sz="2400" b="1" dirty="0">
              <a:solidFill>
                <a:srgbClr val="00B0F0"/>
              </a:solidFill>
              <a:latin typeface="Alexandria" charset="0"/>
              <a:cs typeface="Alexandria" charset="0"/>
            </a:endParaRP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(8)</a:t>
            </a:r>
          </a:p>
        </p:txBody>
      </p:sp>
      <p:sp>
        <p:nvSpPr>
          <p:cNvPr id="46" name="TextBox 45"/>
          <p:cNvSpPr txBox="1"/>
          <p:nvPr/>
        </p:nvSpPr>
        <p:spPr>
          <a:xfrm>
            <a:off x="673669" y="4907647"/>
            <a:ext cx="1872629" cy="892552"/>
          </a:xfrm>
          <a:prstGeom prst="rect">
            <a:avLst/>
          </a:prstGeom>
          <a:noFill/>
        </p:spPr>
        <p:txBody>
          <a:bodyPr wrap="none" rtlCol="0">
            <a:spAutoFit/>
          </a:bodyPr>
          <a:lstStyle/>
          <a:p>
            <a:r>
              <a:rPr lang="en-GB" sz="3200" dirty="0"/>
              <a:t>HRM 624 </a:t>
            </a:r>
          </a:p>
          <a:p>
            <a:r>
              <a:rPr lang="en-US" sz="2000" dirty="0">
                <a:latin typeface="Alexandria" charset="0"/>
                <a:cs typeface="Alexandria" charset="0"/>
              </a:rPr>
              <a:t>8th Lecture</a:t>
            </a:r>
          </a:p>
        </p:txBody>
      </p:sp>
      <p:sp>
        <p:nvSpPr>
          <p:cNvPr id="14" name="Oval 13"/>
          <p:cNvSpPr/>
          <p:nvPr/>
        </p:nvSpPr>
        <p:spPr>
          <a:xfrm>
            <a:off x="6279481" y="423454"/>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572927" cy="2062103"/>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a:p>
            <a:r>
              <a:rPr lang="en-GB" sz="2800" dirty="0"/>
              <a:t>Employee relations and human resources management </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0" name="Rectangle: Rounded Corners 9"/>
          <p:cNvSpPr/>
          <p:nvPr/>
        </p:nvSpPr>
        <p:spPr>
          <a:xfrm>
            <a:off x="6414585" y="43331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(8)</a:t>
            </a:r>
          </a:p>
        </p:txBody>
      </p:sp>
      <p:sp>
        <p:nvSpPr>
          <p:cNvPr id="11" name="TextBox 10"/>
          <p:cNvSpPr txBox="1"/>
          <p:nvPr/>
        </p:nvSpPr>
        <p:spPr>
          <a:xfrm>
            <a:off x="6370224" y="4802552"/>
            <a:ext cx="1300164" cy="707886"/>
          </a:xfrm>
          <a:prstGeom prst="rect">
            <a:avLst/>
          </a:prstGeom>
          <a:noFill/>
        </p:spPr>
        <p:txBody>
          <a:bodyPr wrap="none" rtlCol="0">
            <a:spAutoFit/>
          </a:bodyPr>
          <a:lstStyle/>
          <a:p>
            <a:r>
              <a:rPr lang="en-GB" sz="2000" dirty="0"/>
              <a:t>HRM 624 </a:t>
            </a:r>
          </a:p>
          <a:p>
            <a:r>
              <a:rPr lang="en-US" sz="2000" dirty="0">
                <a:latin typeface="Alexandria" charset="0"/>
                <a:cs typeface="Alexandria" charset="0"/>
              </a:rPr>
              <a:t>8</a:t>
            </a:r>
            <a:r>
              <a:rPr lang="en-US" sz="2000" baseline="30000" dirty="0">
                <a:latin typeface="Alexandria" charset="0"/>
                <a:cs typeface="Alexandria" charset="0"/>
              </a:rPr>
              <a:t>th</a:t>
            </a:r>
            <a:r>
              <a:rPr lang="en-US" sz="2000" dirty="0">
                <a:latin typeface="Alexandria" charset="0"/>
                <a:cs typeface="Alexandria" charset="0"/>
              </a:rPr>
              <a:t>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D1F3F-9462-D838-5BC1-B024BE0380EF}"/>
              </a:ext>
            </a:extLst>
          </p:cNvPr>
          <p:cNvSpPr>
            <a:spLocks noGrp="1"/>
          </p:cNvSpPr>
          <p:nvPr>
            <p:ph type="title"/>
          </p:nvPr>
        </p:nvSpPr>
        <p:spPr/>
        <p:txBody>
          <a:bodyPr/>
          <a:lstStyle/>
          <a:p>
            <a:r>
              <a:rPr lang="en-GB" dirty="0"/>
              <a:t>Lecture Agenda</a:t>
            </a:r>
          </a:p>
        </p:txBody>
      </p:sp>
      <p:sp>
        <p:nvSpPr>
          <p:cNvPr id="3" name="Content Placeholder 2">
            <a:extLst>
              <a:ext uri="{FF2B5EF4-FFF2-40B4-BE49-F238E27FC236}">
                <a16:creationId xmlns:a16="http://schemas.microsoft.com/office/drawing/2014/main" id="{2793E623-74E7-4D79-F4B8-A476CB5B2572}"/>
              </a:ext>
            </a:extLst>
          </p:cNvPr>
          <p:cNvSpPr>
            <a:spLocks noGrp="1"/>
          </p:cNvSpPr>
          <p:nvPr>
            <p:ph idx="1"/>
          </p:nvPr>
        </p:nvSpPr>
        <p:spPr/>
        <p:txBody>
          <a:bodyPr>
            <a:normAutofit fontScale="92500" lnSpcReduction="10000"/>
          </a:bodyPr>
          <a:lstStyle/>
          <a:p>
            <a:r>
              <a:rPr lang="en-GB" b="0" i="0" dirty="0">
                <a:solidFill>
                  <a:srgbClr val="000000"/>
                </a:solidFill>
                <a:effectLst/>
                <a:highlight>
                  <a:srgbClr val="FFFFFF"/>
                </a:highlight>
                <a:latin typeface="ff3"/>
              </a:rPr>
              <a:t>Why is Understanding Employee Relations Important?</a:t>
            </a:r>
          </a:p>
          <a:p>
            <a:r>
              <a:rPr lang="en-GB" dirty="0"/>
              <a:t>Principles of Corporate Culture Development.</a:t>
            </a:r>
          </a:p>
          <a:p>
            <a:r>
              <a:rPr lang="en-GB" b="0" i="0" dirty="0">
                <a:solidFill>
                  <a:srgbClr val="000000"/>
                </a:solidFill>
                <a:effectLst/>
                <a:highlight>
                  <a:srgbClr val="FFFFFF"/>
                </a:highlight>
                <a:latin typeface="ff3"/>
              </a:rPr>
              <a:t>HR Policies, Programs and Terms of Employment.</a:t>
            </a:r>
          </a:p>
          <a:p>
            <a:r>
              <a:rPr lang="en-GB" b="0" i="0" dirty="0">
                <a:solidFill>
                  <a:srgbClr val="000000"/>
                </a:solidFill>
                <a:effectLst/>
                <a:highlight>
                  <a:srgbClr val="FFFFFF"/>
                </a:highlight>
                <a:latin typeface="ff3"/>
              </a:rPr>
              <a:t>The Process of Linking Strategy to Employee Relations and Culture.</a:t>
            </a:r>
          </a:p>
          <a:p>
            <a:r>
              <a:rPr lang="en-GB" b="0" i="0" dirty="0">
                <a:solidFill>
                  <a:srgbClr val="000000"/>
                </a:solidFill>
                <a:effectLst/>
                <a:highlight>
                  <a:srgbClr val="FFFFFF"/>
                </a:highlight>
                <a:latin typeface="ff3"/>
              </a:rPr>
              <a:t>The Ups and Downs of Employee Relations: Managing the Employment Relationship</a:t>
            </a:r>
          </a:p>
          <a:p>
            <a:r>
              <a:rPr lang="en-GB" dirty="0"/>
              <a:t>Difference Between Conflicts and Disputes</a:t>
            </a:r>
          </a:p>
          <a:p>
            <a:r>
              <a:rPr lang="en-GB" dirty="0"/>
              <a:t>Sources of Conflict</a:t>
            </a:r>
          </a:p>
          <a:p>
            <a:r>
              <a:rPr lang="en-GB" dirty="0"/>
              <a:t>Define conflict management</a:t>
            </a:r>
          </a:p>
          <a:p>
            <a:r>
              <a:rPr lang="en-GB" dirty="0"/>
              <a:t>ER and HRM 5cs for conversion.</a:t>
            </a:r>
          </a:p>
          <a:p>
            <a:pPr marL="0" indent="0">
              <a:buNone/>
            </a:pPr>
            <a:endParaRPr lang="en-GB" dirty="0"/>
          </a:p>
        </p:txBody>
      </p:sp>
      <p:pic>
        <p:nvPicPr>
          <p:cNvPr id="8" name="Picture 7">
            <a:extLst>
              <a:ext uri="{FF2B5EF4-FFF2-40B4-BE49-F238E27FC236}">
                <a16:creationId xmlns:a16="http://schemas.microsoft.com/office/drawing/2014/main" id="{66ED6DD9-D2CA-BBE6-E462-469E51FD10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9539797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13AB3-960A-01AF-A236-601633FE5F1C}"/>
              </a:ext>
            </a:extLst>
          </p:cNvPr>
          <p:cNvSpPr>
            <a:spLocks noGrp="1"/>
          </p:cNvSpPr>
          <p:nvPr>
            <p:ph type="title"/>
          </p:nvPr>
        </p:nvSpPr>
        <p:spPr>
          <a:xfrm>
            <a:off x="838200" y="681037"/>
            <a:ext cx="10515600" cy="1325563"/>
          </a:xfrm>
        </p:spPr>
        <p:txBody>
          <a:bodyPr>
            <a:normAutofit fontScale="90000"/>
          </a:bodyPr>
          <a:lstStyle/>
          <a:p>
            <a:r>
              <a:rPr lang="en-GB" b="0" i="0" dirty="0">
                <a:solidFill>
                  <a:srgbClr val="000000"/>
                </a:solidFill>
                <a:effectLst/>
                <a:highlight>
                  <a:srgbClr val="FFFFFF"/>
                </a:highlight>
                <a:latin typeface="ff3"/>
              </a:rPr>
              <a:t>Why is Understanding Employee Relations Important? </a:t>
            </a:r>
            <a:br>
              <a:rPr lang="en-GB" b="0" i="0" dirty="0">
                <a:solidFill>
                  <a:srgbClr val="000000"/>
                </a:solidFill>
                <a:effectLst/>
                <a:highlight>
                  <a:srgbClr val="FFFFFF"/>
                </a:highlight>
                <a:latin typeface="ff3"/>
              </a:rPr>
            </a:br>
            <a:endParaRPr lang="en-GB" dirty="0"/>
          </a:p>
        </p:txBody>
      </p:sp>
      <p:sp>
        <p:nvSpPr>
          <p:cNvPr id="3" name="Content Placeholder 2">
            <a:extLst>
              <a:ext uri="{FF2B5EF4-FFF2-40B4-BE49-F238E27FC236}">
                <a16:creationId xmlns:a16="http://schemas.microsoft.com/office/drawing/2014/main" id="{7B854019-1F5B-CB8F-D1DF-E7420B87F6AB}"/>
              </a:ext>
            </a:extLst>
          </p:cNvPr>
          <p:cNvSpPr>
            <a:spLocks noGrp="1"/>
          </p:cNvSpPr>
          <p:nvPr>
            <p:ph idx="1"/>
          </p:nvPr>
        </p:nvSpPr>
        <p:spPr/>
        <p:txBody>
          <a:bodyPr>
            <a:normAutofit/>
          </a:bodyPr>
          <a:lstStyle/>
          <a:p>
            <a:pPr algn="l">
              <a:lnSpc>
                <a:spcPct val="150000"/>
              </a:lnSpc>
            </a:pPr>
            <a:r>
              <a:rPr lang="en-GB" b="0" i="0" dirty="0">
                <a:solidFill>
                  <a:srgbClr val="000000"/>
                </a:solidFill>
                <a:effectLst/>
                <a:highlight>
                  <a:srgbClr val="FFFFFF"/>
                </a:highlight>
                <a:latin typeface="ff1"/>
              </a:rPr>
              <a:t>To create the most value, there must be alignment between the corporate strategy, corporate mission and corporate values</a:t>
            </a:r>
          </a:p>
          <a:p>
            <a:pPr algn="l">
              <a:lnSpc>
                <a:spcPct val="150000"/>
              </a:lnSpc>
            </a:pPr>
            <a:r>
              <a:rPr lang="en-GB" b="0" i="0" dirty="0">
                <a:solidFill>
                  <a:srgbClr val="000000"/>
                </a:solidFill>
                <a:effectLst/>
                <a:highlight>
                  <a:srgbClr val="FFFFFF"/>
                </a:highlight>
                <a:latin typeface="ff1"/>
              </a:rPr>
              <a:t>An organizations employee and labour relations strategies are shaped primarily by two forces: its senior executives perspectives on corporate culture and its employment relationship</a:t>
            </a:r>
          </a:p>
          <a:p>
            <a:endParaRPr lang="en-GB" dirty="0"/>
          </a:p>
        </p:txBody>
      </p:sp>
      <p:pic>
        <p:nvPicPr>
          <p:cNvPr id="4" name="Picture 3">
            <a:extLst>
              <a:ext uri="{FF2B5EF4-FFF2-40B4-BE49-F238E27FC236}">
                <a16:creationId xmlns:a16="http://schemas.microsoft.com/office/drawing/2014/main" id="{E3AD8D8A-64ED-61F0-C483-2A60B9B2DE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3299587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13AB3-960A-01AF-A236-601633FE5F1C}"/>
              </a:ext>
            </a:extLst>
          </p:cNvPr>
          <p:cNvSpPr>
            <a:spLocks noGrp="1"/>
          </p:cNvSpPr>
          <p:nvPr>
            <p:ph type="title"/>
          </p:nvPr>
        </p:nvSpPr>
        <p:spPr>
          <a:xfrm>
            <a:off x="838200" y="814133"/>
            <a:ext cx="10515600" cy="1325563"/>
          </a:xfrm>
        </p:spPr>
        <p:txBody>
          <a:bodyPr>
            <a:normAutofit fontScale="90000"/>
          </a:bodyPr>
          <a:lstStyle/>
          <a:p>
            <a:r>
              <a:rPr lang="en-GB" b="0" i="0" dirty="0">
                <a:solidFill>
                  <a:srgbClr val="000000"/>
                </a:solidFill>
                <a:effectLst/>
                <a:highlight>
                  <a:srgbClr val="FFFFFF"/>
                </a:highlight>
                <a:latin typeface="ff3"/>
              </a:rPr>
              <a:t>Why is Understanding Employee Relations Important? </a:t>
            </a:r>
            <a:br>
              <a:rPr lang="en-GB" b="0" i="0" dirty="0">
                <a:solidFill>
                  <a:srgbClr val="000000"/>
                </a:solidFill>
                <a:effectLst/>
                <a:highlight>
                  <a:srgbClr val="FFFFFF"/>
                </a:highlight>
                <a:latin typeface="ff3"/>
              </a:rPr>
            </a:br>
            <a:endParaRPr lang="en-GB" dirty="0"/>
          </a:p>
        </p:txBody>
      </p:sp>
      <p:sp>
        <p:nvSpPr>
          <p:cNvPr id="3" name="Content Placeholder 2">
            <a:extLst>
              <a:ext uri="{FF2B5EF4-FFF2-40B4-BE49-F238E27FC236}">
                <a16:creationId xmlns:a16="http://schemas.microsoft.com/office/drawing/2014/main" id="{7B854019-1F5B-CB8F-D1DF-E7420B87F6AB}"/>
              </a:ext>
            </a:extLst>
          </p:cNvPr>
          <p:cNvSpPr>
            <a:spLocks noGrp="1"/>
          </p:cNvSpPr>
          <p:nvPr>
            <p:ph idx="1"/>
          </p:nvPr>
        </p:nvSpPr>
        <p:spPr/>
        <p:txBody>
          <a:bodyPr>
            <a:normAutofit/>
          </a:bodyPr>
          <a:lstStyle/>
          <a:p>
            <a:pPr algn="just">
              <a:lnSpc>
                <a:spcPct val="150000"/>
              </a:lnSpc>
            </a:pPr>
            <a:r>
              <a:rPr lang="en-GB" b="0" i="0" dirty="0">
                <a:solidFill>
                  <a:srgbClr val="000000"/>
                </a:solidFill>
                <a:effectLst/>
                <a:highlight>
                  <a:srgbClr val="FFFFFF"/>
                </a:highlight>
                <a:latin typeface="ff1"/>
              </a:rPr>
              <a:t>Basically, understanding how an organization perceives and treats its workforce provides an indication of senior managements priorities and how much it values its human capital .</a:t>
            </a:r>
          </a:p>
          <a:p>
            <a:pPr algn="just">
              <a:lnSpc>
                <a:spcPct val="150000"/>
              </a:lnSpc>
            </a:pPr>
            <a:r>
              <a:rPr lang="en-GB" b="0" i="0" dirty="0">
                <a:solidFill>
                  <a:srgbClr val="000000"/>
                </a:solidFill>
                <a:effectLst/>
                <a:highlight>
                  <a:srgbClr val="FFFFFF"/>
                </a:highlight>
                <a:latin typeface="ff1"/>
              </a:rPr>
              <a:t>The development of terms and conditions of work and of policies and procedures is directly linked to the corporate culture, as these terms form the framework for governing the employment relationship</a:t>
            </a:r>
          </a:p>
          <a:p>
            <a:endParaRPr lang="en-GB" dirty="0"/>
          </a:p>
        </p:txBody>
      </p:sp>
      <p:pic>
        <p:nvPicPr>
          <p:cNvPr id="5" name="Picture 4">
            <a:extLst>
              <a:ext uri="{FF2B5EF4-FFF2-40B4-BE49-F238E27FC236}">
                <a16:creationId xmlns:a16="http://schemas.microsoft.com/office/drawing/2014/main" id="{D12CD23D-88A2-AD13-B830-AFF3AA989DB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0719995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E09B66-0A7E-3189-37A9-2F9241655E4D}"/>
              </a:ext>
            </a:extLst>
          </p:cNvPr>
          <p:cNvSpPr>
            <a:spLocks noGrp="1"/>
          </p:cNvSpPr>
          <p:nvPr>
            <p:ph type="title"/>
          </p:nvPr>
        </p:nvSpPr>
        <p:spPr/>
        <p:txBody>
          <a:bodyPr/>
          <a:lstStyle/>
          <a:p>
            <a:r>
              <a:rPr lang="en-GB" dirty="0"/>
              <a:t>Principles of Corporate Culture Development</a:t>
            </a:r>
          </a:p>
        </p:txBody>
      </p:sp>
      <p:sp>
        <p:nvSpPr>
          <p:cNvPr id="3" name="Content Placeholder 2">
            <a:extLst>
              <a:ext uri="{FF2B5EF4-FFF2-40B4-BE49-F238E27FC236}">
                <a16:creationId xmlns:a16="http://schemas.microsoft.com/office/drawing/2014/main" id="{D4D4A82C-F941-6D09-2743-738B84F6EABE}"/>
              </a:ext>
            </a:extLst>
          </p:cNvPr>
          <p:cNvSpPr>
            <a:spLocks noGrp="1"/>
          </p:cNvSpPr>
          <p:nvPr>
            <p:ph idx="1"/>
          </p:nvPr>
        </p:nvSpPr>
        <p:spPr/>
        <p:txBody>
          <a:bodyPr>
            <a:normAutofit/>
          </a:bodyPr>
          <a:lstStyle/>
          <a:p>
            <a:pPr algn="just">
              <a:lnSpc>
                <a:spcPct val="150000"/>
              </a:lnSpc>
            </a:pPr>
            <a:r>
              <a:rPr lang="en-GB" dirty="0"/>
              <a:t>The following issues are key components that management must consider in developing a strong corporate culture:</a:t>
            </a:r>
          </a:p>
          <a:p>
            <a:pPr marL="0" indent="0" algn="just">
              <a:lnSpc>
                <a:spcPct val="150000"/>
              </a:lnSpc>
              <a:buNone/>
            </a:pPr>
            <a:r>
              <a:rPr lang="en-GB" dirty="0"/>
              <a:t>1. Shared Values: are developed with the help of employees and articulate what is important to the members of the organization. These shared values are then articulated through corporate norms, stories and corporate symbol</a:t>
            </a:r>
          </a:p>
        </p:txBody>
      </p:sp>
      <p:pic>
        <p:nvPicPr>
          <p:cNvPr id="11" name="Picture 10">
            <a:extLst>
              <a:ext uri="{FF2B5EF4-FFF2-40B4-BE49-F238E27FC236}">
                <a16:creationId xmlns:a16="http://schemas.microsoft.com/office/drawing/2014/main" id="{B480853A-3677-905F-8030-B3D9D99BF4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975320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E09B66-0A7E-3189-37A9-2F9241655E4D}"/>
              </a:ext>
            </a:extLst>
          </p:cNvPr>
          <p:cNvSpPr>
            <a:spLocks noGrp="1"/>
          </p:cNvSpPr>
          <p:nvPr>
            <p:ph type="title"/>
          </p:nvPr>
        </p:nvSpPr>
        <p:spPr/>
        <p:txBody>
          <a:bodyPr/>
          <a:lstStyle/>
          <a:p>
            <a:r>
              <a:rPr lang="en-GB" dirty="0"/>
              <a:t>Principles of Corporate Culture Development</a:t>
            </a:r>
          </a:p>
        </p:txBody>
      </p:sp>
      <p:sp>
        <p:nvSpPr>
          <p:cNvPr id="3" name="Content Placeholder 2">
            <a:extLst>
              <a:ext uri="{FF2B5EF4-FFF2-40B4-BE49-F238E27FC236}">
                <a16:creationId xmlns:a16="http://schemas.microsoft.com/office/drawing/2014/main" id="{D4D4A82C-F941-6D09-2743-738B84F6EABE}"/>
              </a:ext>
            </a:extLst>
          </p:cNvPr>
          <p:cNvSpPr>
            <a:spLocks noGrp="1"/>
          </p:cNvSpPr>
          <p:nvPr>
            <p:ph idx="1"/>
          </p:nvPr>
        </p:nvSpPr>
        <p:spPr/>
        <p:txBody>
          <a:bodyPr>
            <a:normAutofit/>
          </a:bodyPr>
          <a:lstStyle/>
          <a:p>
            <a:pPr marL="0" indent="0" algn="just">
              <a:lnSpc>
                <a:spcPct val="150000"/>
              </a:lnSpc>
              <a:buNone/>
            </a:pPr>
            <a:r>
              <a:rPr lang="en-GB" dirty="0"/>
              <a:t>2.Learning Dialogue: in order for the values to be accepted, the leaders of the organization must engage members of the organization in an open and flexible dialogue about the importance of the corporate values. There must be a clear link between the espoused values and business performance, including values as a source of competitive advantage</a:t>
            </a:r>
          </a:p>
        </p:txBody>
      </p:sp>
      <p:pic>
        <p:nvPicPr>
          <p:cNvPr id="12" name="Picture 11">
            <a:extLst>
              <a:ext uri="{FF2B5EF4-FFF2-40B4-BE49-F238E27FC236}">
                <a16:creationId xmlns:a16="http://schemas.microsoft.com/office/drawing/2014/main" id="{06192187-B02C-B0FC-E36D-D80DAAEF93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0697897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251265-32FC-03BD-F9AA-ABD4A9E8FF1D}"/>
              </a:ext>
            </a:extLst>
          </p:cNvPr>
          <p:cNvSpPr>
            <a:spLocks noGrp="1"/>
          </p:cNvSpPr>
          <p:nvPr>
            <p:ph type="title"/>
          </p:nvPr>
        </p:nvSpPr>
        <p:spPr/>
        <p:txBody>
          <a:bodyPr/>
          <a:lstStyle/>
          <a:p>
            <a:r>
              <a:rPr lang="en-GB" dirty="0"/>
              <a:t>Principles of Corporate Culture Development</a:t>
            </a:r>
          </a:p>
        </p:txBody>
      </p:sp>
      <p:sp>
        <p:nvSpPr>
          <p:cNvPr id="3" name="Content Placeholder 2">
            <a:extLst>
              <a:ext uri="{FF2B5EF4-FFF2-40B4-BE49-F238E27FC236}">
                <a16:creationId xmlns:a16="http://schemas.microsoft.com/office/drawing/2014/main" id="{84891C8C-4FBD-A7F2-4C34-B94EAFE4BAF8}"/>
              </a:ext>
            </a:extLst>
          </p:cNvPr>
          <p:cNvSpPr>
            <a:spLocks noGrp="1"/>
          </p:cNvSpPr>
          <p:nvPr>
            <p:ph idx="1"/>
          </p:nvPr>
        </p:nvSpPr>
        <p:spPr/>
        <p:txBody>
          <a:bodyPr>
            <a:normAutofit fontScale="85000" lnSpcReduction="20000"/>
          </a:bodyPr>
          <a:lstStyle/>
          <a:p>
            <a:pPr marL="0" indent="0" algn="just">
              <a:lnSpc>
                <a:spcPct val="150000"/>
              </a:lnSpc>
              <a:buNone/>
            </a:pPr>
            <a:r>
              <a:rPr lang="en-GB" dirty="0"/>
              <a:t>3. Organizational Flexibility:</a:t>
            </a:r>
          </a:p>
          <a:p>
            <a:pPr marL="0" indent="0" algn="just">
              <a:lnSpc>
                <a:spcPct val="150000"/>
              </a:lnSpc>
              <a:buNone/>
            </a:pPr>
            <a:r>
              <a:rPr lang="en-GB" dirty="0"/>
              <a:t> organizations must be flexible in order to respond to changing internal and external environments. Internal environmental factors include the quantity and quality of people within the organization, the structures of work, the terms and policies that guide employment and the corporate culture. </a:t>
            </a:r>
          </a:p>
          <a:p>
            <a:pPr marL="0" indent="0" algn="just">
              <a:lnSpc>
                <a:spcPct val="150000"/>
              </a:lnSpc>
              <a:buNone/>
            </a:pPr>
            <a:r>
              <a:rPr lang="en-GB" dirty="0"/>
              <a:t>External factors include the domestic and global economy , political </a:t>
            </a:r>
            <a:r>
              <a:rPr lang="en-GB" dirty="0" err="1"/>
              <a:t>environment,social</a:t>
            </a:r>
            <a:r>
              <a:rPr lang="en-GB" dirty="0"/>
              <a:t> environment , legal environment and the natural environment</a:t>
            </a:r>
          </a:p>
        </p:txBody>
      </p:sp>
      <p:pic>
        <p:nvPicPr>
          <p:cNvPr id="12" name="Picture 11">
            <a:extLst>
              <a:ext uri="{FF2B5EF4-FFF2-40B4-BE49-F238E27FC236}">
                <a16:creationId xmlns:a16="http://schemas.microsoft.com/office/drawing/2014/main" id="{B2B107B1-ED66-2A29-C6A5-8815EEDE58C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953161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6A750A-6D89-644D-1EEA-65BADEB757A9}"/>
              </a:ext>
            </a:extLst>
          </p:cNvPr>
          <p:cNvSpPr>
            <a:spLocks noGrp="1"/>
          </p:cNvSpPr>
          <p:nvPr>
            <p:ph type="title"/>
          </p:nvPr>
        </p:nvSpPr>
        <p:spPr>
          <a:xfrm>
            <a:off x="838200" y="500062"/>
            <a:ext cx="10515600" cy="1325563"/>
          </a:xfrm>
        </p:spPr>
        <p:txBody>
          <a:bodyPr/>
          <a:lstStyle/>
          <a:p>
            <a:r>
              <a:rPr lang="en-GB" b="0" i="0" dirty="0">
                <a:solidFill>
                  <a:srgbClr val="000000"/>
                </a:solidFill>
                <a:effectLst/>
                <a:highlight>
                  <a:srgbClr val="FFFFFF"/>
                </a:highlight>
                <a:latin typeface="ff3"/>
              </a:rPr>
              <a:t>HR Policies, Programs and Terms of Employment</a:t>
            </a:r>
            <a:endParaRPr lang="en-GB" dirty="0"/>
          </a:p>
        </p:txBody>
      </p:sp>
      <p:sp>
        <p:nvSpPr>
          <p:cNvPr id="3" name="Content Placeholder 2">
            <a:extLst>
              <a:ext uri="{FF2B5EF4-FFF2-40B4-BE49-F238E27FC236}">
                <a16:creationId xmlns:a16="http://schemas.microsoft.com/office/drawing/2014/main" id="{10FAA745-8572-D671-6FDA-697DA3DAC661}"/>
              </a:ext>
            </a:extLst>
          </p:cNvPr>
          <p:cNvSpPr>
            <a:spLocks noGrp="1"/>
          </p:cNvSpPr>
          <p:nvPr>
            <p:ph idx="1"/>
          </p:nvPr>
        </p:nvSpPr>
        <p:spPr/>
        <p:txBody>
          <a:bodyPr>
            <a:normAutofit/>
          </a:bodyPr>
          <a:lstStyle/>
          <a:p>
            <a:pPr marL="0" indent="0" algn="l">
              <a:buNone/>
            </a:pPr>
            <a:r>
              <a:rPr lang="en-GB" b="0" i="0" dirty="0">
                <a:solidFill>
                  <a:srgbClr val="000000"/>
                </a:solidFill>
                <a:effectLst/>
                <a:highlight>
                  <a:srgbClr val="FFFFFF"/>
                </a:highlight>
                <a:latin typeface="ff1"/>
              </a:rPr>
              <a:t>All corporate programs must be aligned to the flexible corporate culture. This includes things such as:</a:t>
            </a:r>
          </a:p>
          <a:p>
            <a:r>
              <a:rPr lang="en-GB" b="0" i="0" dirty="0">
                <a:solidFill>
                  <a:srgbClr val="000000"/>
                </a:solidFill>
                <a:effectLst/>
                <a:highlight>
                  <a:srgbClr val="FFFFFF"/>
                </a:highlight>
                <a:latin typeface="ff1"/>
              </a:rPr>
              <a:t>Recruitment and selection</a:t>
            </a:r>
            <a:endParaRPr lang="en-GB" b="0" i="0" dirty="0">
              <a:solidFill>
                <a:srgbClr val="000000"/>
              </a:solidFill>
              <a:effectLst/>
              <a:highlight>
                <a:srgbClr val="FFFFFF"/>
              </a:highlight>
              <a:latin typeface="ff4"/>
            </a:endParaRPr>
          </a:p>
          <a:p>
            <a:r>
              <a:rPr lang="en-GB" b="0" i="0" dirty="0">
                <a:solidFill>
                  <a:srgbClr val="000000"/>
                </a:solidFill>
                <a:effectLst/>
                <a:highlight>
                  <a:srgbClr val="FFFFFF"/>
                </a:highlight>
                <a:latin typeface="ff1"/>
              </a:rPr>
              <a:t>Rewards and recognition</a:t>
            </a:r>
            <a:endParaRPr lang="en-GB" b="0" i="0" dirty="0">
              <a:solidFill>
                <a:srgbClr val="000000"/>
              </a:solidFill>
              <a:effectLst/>
              <a:highlight>
                <a:srgbClr val="FFFFFF"/>
              </a:highlight>
              <a:latin typeface="ff4"/>
            </a:endParaRPr>
          </a:p>
          <a:p>
            <a:r>
              <a:rPr lang="en-GB" b="0" i="0" dirty="0">
                <a:solidFill>
                  <a:srgbClr val="000000"/>
                </a:solidFill>
                <a:effectLst/>
                <a:highlight>
                  <a:srgbClr val="FFFFFF"/>
                </a:highlight>
                <a:latin typeface="ff1"/>
              </a:rPr>
              <a:t>Training and development</a:t>
            </a:r>
            <a:endParaRPr lang="en-GB" b="0" i="0" dirty="0">
              <a:solidFill>
                <a:srgbClr val="000000"/>
              </a:solidFill>
              <a:effectLst/>
              <a:highlight>
                <a:srgbClr val="FFFFFF"/>
              </a:highlight>
              <a:latin typeface="ff4"/>
            </a:endParaRPr>
          </a:p>
          <a:p>
            <a:r>
              <a:rPr lang="en-GB" b="0" i="0" dirty="0">
                <a:solidFill>
                  <a:srgbClr val="000000"/>
                </a:solidFill>
                <a:effectLst/>
                <a:highlight>
                  <a:srgbClr val="FFFFFF"/>
                </a:highlight>
                <a:latin typeface="ff1"/>
              </a:rPr>
              <a:t>Compensation</a:t>
            </a:r>
            <a:endParaRPr lang="en-GB" b="0" i="0" dirty="0">
              <a:solidFill>
                <a:srgbClr val="000000"/>
              </a:solidFill>
              <a:effectLst/>
              <a:highlight>
                <a:srgbClr val="FFFFFF"/>
              </a:highlight>
              <a:latin typeface="ff4"/>
            </a:endParaRPr>
          </a:p>
          <a:p>
            <a:r>
              <a:rPr lang="en-GB" b="0" i="0" dirty="0">
                <a:solidFill>
                  <a:srgbClr val="000000"/>
                </a:solidFill>
                <a:effectLst/>
                <a:highlight>
                  <a:srgbClr val="FFFFFF"/>
                </a:highlight>
                <a:latin typeface="ff1"/>
              </a:rPr>
              <a:t>Benefits</a:t>
            </a:r>
            <a:endParaRPr lang="en-GB" b="0" i="0" dirty="0">
              <a:solidFill>
                <a:srgbClr val="000000"/>
              </a:solidFill>
              <a:effectLst/>
              <a:highlight>
                <a:srgbClr val="FFFFFF"/>
              </a:highlight>
              <a:latin typeface="ff4"/>
            </a:endParaRPr>
          </a:p>
          <a:p>
            <a:r>
              <a:rPr lang="en-GB" b="0" i="0" dirty="0">
                <a:solidFill>
                  <a:srgbClr val="000000"/>
                </a:solidFill>
                <a:effectLst/>
                <a:highlight>
                  <a:srgbClr val="FFFFFF"/>
                </a:highlight>
                <a:latin typeface="ff1"/>
              </a:rPr>
              <a:t>HR planning</a:t>
            </a:r>
            <a:endParaRPr lang="en-GB" b="0" i="0" dirty="0">
              <a:solidFill>
                <a:srgbClr val="000000"/>
              </a:solidFill>
              <a:effectLst/>
              <a:highlight>
                <a:srgbClr val="FFFFFF"/>
              </a:highlight>
              <a:latin typeface="ff4"/>
            </a:endParaRPr>
          </a:p>
          <a:p>
            <a:pPr marL="0" indent="0">
              <a:buNone/>
            </a:pPr>
            <a:endParaRPr lang="en-GB" dirty="0"/>
          </a:p>
        </p:txBody>
      </p:sp>
      <p:pic>
        <p:nvPicPr>
          <p:cNvPr id="10" name="Picture 9">
            <a:extLst>
              <a:ext uri="{FF2B5EF4-FFF2-40B4-BE49-F238E27FC236}">
                <a16:creationId xmlns:a16="http://schemas.microsoft.com/office/drawing/2014/main" id="{E2E260BE-3C79-8990-BAE7-A7D7A20825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4009173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7EAF33-1695-CDBD-1CCC-7E3F7E2C1771}"/>
              </a:ext>
            </a:extLst>
          </p:cNvPr>
          <p:cNvSpPr>
            <a:spLocks noGrp="1"/>
          </p:cNvSpPr>
          <p:nvPr>
            <p:ph type="title"/>
          </p:nvPr>
        </p:nvSpPr>
        <p:spPr>
          <a:xfrm>
            <a:off x="838200" y="681037"/>
            <a:ext cx="10515600" cy="1325563"/>
          </a:xfrm>
        </p:spPr>
        <p:txBody>
          <a:bodyPr>
            <a:normAutofit fontScale="90000"/>
          </a:bodyPr>
          <a:lstStyle/>
          <a:p>
            <a:r>
              <a:rPr lang="en-GB" b="0" i="0" dirty="0">
                <a:solidFill>
                  <a:srgbClr val="000000"/>
                </a:solidFill>
                <a:effectLst/>
                <a:highlight>
                  <a:srgbClr val="FFFFFF"/>
                </a:highlight>
                <a:latin typeface="ff3"/>
              </a:rPr>
              <a:t>The Process of Linking Strategy to Employee Relations and Culture </a:t>
            </a:r>
            <a:br>
              <a:rPr lang="en-GB" b="0" i="0" dirty="0">
                <a:solidFill>
                  <a:srgbClr val="000000"/>
                </a:solidFill>
                <a:effectLst/>
                <a:highlight>
                  <a:srgbClr val="FFFFFF"/>
                </a:highlight>
                <a:latin typeface="ff3"/>
              </a:rPr>
            </a:br>
            <a:endParaRPr lang="en-GB" dirty="0"/>
          </a:p>
        </p:txBody>
      </p:sp>
      <p:sp>
        <p:nvSpPr>
          <p:cNvPr id="3" name="Content Placeholder 2">
            <a:extLst>
              <a:ext uri="{FF2B5EF4-FFF2-40B4-BE49-F238E27FC236}">
                <a16:creationId xmlns:a16="http://schemas.microsoft.com/office/drawing/2014/main" id="{66FA7C43-F67A-D373-50A6-6A02512F443C}"/>
              </a:ext>
            </a:extLst>
          </p:cNvPr>
          <p:cNvSpPr>
            <a:spLocks noGrp="1"/>
          </p:cNvSpPr>
          <p:nvPr>
            <p:ph idx="1"/>
          </p:nvPr>
        </p:nvSpPr>
        <p:spPr/>
        <p:txBody>
          <a:bodyPr>
            <a:normAutofit/>
          </a:bodyPr>
          <a:lstStyle/>
          <a:p>
            <a:pPr marL="0" indent="0" algn="l">
              <a:lnSpc>
                <a:spcPct val="150000"/>
              </a:lnSpc>
              <a:buNone/>
            </a:pPr>
            <a:r>
              <a:rPr lang="en-GB" b="0" i="0" dirty="0">
                <a:solidFill>
                  <a:srgbClr val="000000"/>
                </a:solidFill>
                <a:effectLst/>
                <a:highlight>
                  <a:srgbClr val="FFFFFF"/>
                </a:highlight>
                <a:latin typeface="ff1"/>
              </a:rPr>
              <a:t>One must consider:</a:t>
            </a:r>
            <a:endParaRPr lang="en-GB" b="0" i="0" dirty="0">
              <a:solidFill>
                <a:srgbClr val="000000"/>
              </a:solidFill>
              <a:effectLst/>
              <a:highlight>
                <a:srgbClr val="FFFFFF"/>
              </a:highlight>
              <a:latin typeface="ff2"/>
            </a:endParaRPr>
          </a:p>
          <a:p>
            <a:pPr marL="0" indent="0" algn="l">
              <a:lnSpc>
                <a:spcPct val="150000"/>
              </a:lnSpc>
              <a:buNone/>
            </a:pPr>
            <a:r>
              <a:rPr lang="en-GB" b="0" i="0" dirty="0" err="1">
                <a:solidFill>
                  <a:srgbClr val="000000"/>
                </a:solidFill>
                <a:effectLst/>
                <a:highlight>
                  <a:srgbClr val="FFFFFF"/>
                </a:highlight>
                <a:latin typeface="ff4"/>
              </a:rPr>
              <a:t>o</a:t>
            </a:r>
            <a:r>
              <a:rPr lang="en-GB" b="0" i="0" dirty="0" err="1">
                <a:solidFill>
                  <a:srgbClr val="000000"/>
                </a:solidFill>
                <a:effectLst/>
                <a:highlight>
                  <a:srgbClr val="FFFFFF"/>
                </a:highlight>
                <a:latin typeface="ff1"/>
              </a:rPr>
              <a:t>Are</a:t>
            </a:r>
            <a:r>
              <a:rPr lang="en-GB" b="0" i="0" dirty="0">
                <a:solidFill>
                  <a:srgbClr val="000000"/>
                </a:solidFill>
                <a:effectLst/>
                <a:highlight>
                  <a:srgbClr val="FFFFFF"/>
                </a:highlight>
                <a:latin typeface="ff1"/>
              </a:rPr>
              <a:t> the key values of the organization clearly articulated?</a:t>
            </a:r>
            <a:endParaRPr lang="en-GB" b="0" i="0" dirty="0">
              <a:solidFill>
                <a:srgbClr val="000000"/>
              </a:solidFill>
              <a:effectLst/>
              <a:highlight>
                <a:srgbClr val="FFFFFF"/>
              </a:highlight>
              <a:latin typeface="ff4"/>
            </a:endParaRPr>
          </a:p>
          <a:p>
            <a:pPr marL="0" indent="0" algn="l">
              <a:lnSpc>
                <a:spcPct val="150000"/>
              </a:lnSpc>
              <a:buNone/>
            </a:pPr>
            <a:r>
              <a:rPr lang="en-GB" b="0" i="0" dirty="0" err="1">
                <a:solidFill>
                  <a:srgbClr val="000000"/>
                </a:solidFill>
                <a:effectLst/>
                <a:highlight>
                  <a:srgbClr val="FFFFFF"/>
                </a:highlight>
                <a:latin typeface="ff4"/>
              </a:rPr>
              <a:t>o</a:t>
            </a:r>
            <a:r>
              <a:rPr lang="en-GB" b="0" i="0" dirty="0" err="1">
                <a:solidFill>
                  <a:srgbClr val="000000"/>
                </a:solidFill>
                <a:effectLst/>
                <a:highlight>
                  <a:srgbClr val="FFFFFF"/>
                </a:highlight>
                <a:latin typeface="ff1"/>
              </a:rPr>
              <a:t>Are</a:t>
            </a:r>
            <a:r>
              <a:rPr lang="en-GB" b="0" i="0" dirty="0">
                <a:solidFill>
                  <a:srgbClr val="000000"/>
                </a:solidFill>
                <a:effectLst/>
                <a:highlight>
                  <a:srgbClr val="FFFFFF"/>
                </a:highlight>
                <a:latin typeface="ff1"/>
              </a:rPr>
              <a:t> the values instrumental in driving organizational performance?</a:t>
            </a:r>
            <a:endParaRPr lang="en-GB" b="0" i="0" dirty="0">
              <a:solidFill>
                <a:srgbClr val="000000"/>
              </a:solidFill>
              <a:effectLst/>
              <a:highlight>
                <a:srgbClr val="FFFFFF"/>
              </a:highlight>
              <a:latin typeface="ff4"/>
            </a:endParaRPr>
          </a:p>
          <a:p>
            <a:pPr marL="0" indent="0" algn="l">
              <a:lnSpc>
                <a:spcPct val="150000"/>
              </a:lnSpc>
              <a:buNone/>
            </a:pPr>
            <a:r>
              <a:rPr lang="en-GB" b="0" i="0" dirty="0" err="1">
                <a:solidFill>
                  <a:srgbClr val="000000"/>
                </a:solidFill>
                <a:effectLst/>
                <a:highlight>
                  <a:srgbClr val="FFFFFF"/>
                </a:highlight>
                <a:latin typeface="ff4"/>
              </a:rPr>
              <a:t>o</a:t>
            </a:r>
            <a:r>
              <a:rPr lang="en-GB" b="0" i="0" dirty="0" err="1">
                <a:solidFill>
                  <a:srgbClr val="000000"/>
                </a:solidFill>
                <a:effectLst/>
                <a:highlight>
                  <a:srgbClr val="FFFFFF"/>
                </a:highlight>
                <a:latin typeface="ff1"/>
              </a:rPr>
              <a:t>Do</a:t>
            </a:r>
            <a:r>
              <a:rPr lang="en-GB" b="0" i="0" dirty="0">
                <a:solidFill>
                  <a:srgbClr val="000000"/>
                </a:solidFill>
                <a:effectLst/>
                <a:highlight>
                  <a:srgbClr val="FFFFFF"/>
                </a:highlight>
                <a:latin typeface="ff1"/>
              </a:rPr>
              <a:t> the organizations employment terms and HR policies reflect and enhance the organizations value-based culture?</a:t>
            </a:r>
          </a:p>
          <a:p>
            <a:endParaRPr lang="en-GB" dirty="0"/>
          </a:p>
        </p:txBody>
      </p:sp>
      <p:pic>
        <p:nvPicPr>
          <p:cNvPr id="5" name="Picture 4">
            <a:extLst>
              <a:ext uri="{FF2B5EF4-FFF2-40B4-BE49-F238E27FC236}">
                <a16:creationId xmlns:a16="http://schemas.microsoft.com/office/drawing/2014/main" id="{D95DB710-363A-C03F-ADD3-6DE61CF256D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780651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AF6CE5-4A5B-493C-B141-0ECBDBAD575F}"/>
              </a:ext>
            </a:extLst>
          </p:cNvPr>
          <p:cNvSpPr>
            <a:spLocks noGrp="1"/>
          </p:cNvSpPr>
          <p:nvPr>
            <p:ph type="title"/>
          </p:nvPr>
        </p:nvSpPr>
        <p:spPr>
          <a:xfrm>
            <a:off x="920393" y="681037"/>
            <a:ext cx="10515600" cy="1325563"/>
          </a:xfrm>
        </p:spPr>
        <p:txBody>
          <a:bodyPr>
            <a:normAutofit fontScale="90000"/>
          </a:bodyPr>
          <a:lstStyle/>
          <a:p>
            <a:r>
              <a:rPr lang="en-GB" b="0" i="0" dirty="0">
                <a:solidFill>
                  <a:srgbClr val="000000"/>
                </a:solidFill>
                <a:effectLst/>
                <a:highlight>
                  <a:srgbClr val="FFFFFF"/>
                </a:highlight>
                <a:latin typeface="ff3"/>
              </a:rPr>
              <a:t>The Ups and Downs of Employee Relations: Managing the Employment Relationship</a:t>
            </a:r>
            <a:br>
              <a:rPr lang="en-GB" b="0" i="0" dirty="0">
                <a:solidFill>
                  <a:srgbClr val="000000"/>
                </a:solidFill>
                <a:effectLst/>
                <a:highlight>
                  <a:srgbClr val="FFFFFF"/>
                </a:highlight>
                <a:latin typeface="ff3"/>
              </a:rPr>
            </a:br>
            <a:endParaRPr lang="en-GB" dirty="0"/>
          </a:p>
        </p:txBody>
      </p:sp>
      <p:sp>
        <p:nvSpPr>
          <p:cNvPr id="3" name="Content Placeholder 2">
            <a:extLst>
              <a:ext uri="{FF2B5EF4-FFF2-40B4-BE49-F238E27FC236}">
                <a16:creationId xmlns:a16="http://schemas.microsoft.com/office/drawing/2014/main" id="{840F9BD0-FA97-6554-7F15-D77679C62611}"/>
              </a:ext>
            </a:extLst>
          </p:cNvPr>
          <p:cNvSpPr>
            <a:spLocks noGrp="1"/>
          </p:cNvSpPr>
          <p:nvPr>
            <p:ph idx="1"/>
          </p:nvPr>
        </p:nvSpPr>
        <p:spPr/>
        <p:txBody>
          <a:bodyPr>
            <a:normAutofit fontScale="92500" lnSpcReduction="20000"/>
          </a:bodyPr>
          <a:lstStyle/>
          <a:p>
            <a:pPr algn="just">
              <a:lnSpc>
                <a:spcPct val="150000"/>
              </a:lnSpc>
            </a:pPr>
            <a:r>
              <a:rPr lang="en-GB" dirty="0"/>
              <a:t>Once the </a:t>
            </a:r>
            <a:r>
              <a:rPr lang="en-GB" dirty="0">
                <a:solidFill>
                  <a:schemeClr val="tx2">
                    <a:lumMod val="50000"/>
                    <a:lumOff val="50000"/>
                  </a:schemeClr>
                </a:solidFill>
              </a:rPr>
              <a:t>new hire </a:t>
            </a:r>
            <a:r>
              <a:rPr lang="en-GB" dirty="0"/>
              <a:t>is brought on board and has passed the probationary period, there are many situations where the expertise of HR professionals is required to interpret, moderate, investigate and resolve </a:t>
            </a:r>
            <a:r>
              <a:rPr lang="en-GB" dirty="0">
                <a:solidFill>
                  <a:schemeClr val="tx2">
                    <a:lumMod val="50000"/>
                    <a:lumOff val="50000"/>
                  </a:schemeClr>
                </a:solidFill>
              </a:rPr>
              <a:t>employment issues </a:t>
            </a:r>
            <a:r>
              <a:rPr lang="en-GB" dirty="0"/>
              <a:t>that arise</a:t>
            </a:r>
          </a:p>
          <a:p>
            <a:pPr algn="just">
              <a:lnSpc>
                <a:spcPct val="150000"/>
              </a:lnSpc>
            </a:pPr>
            <a:r>
              <a:rPr lang="en-GB" dirty="0">
                <a:solidFill>
                  <a:schemeClr val="tx2">
                    <a:lumMod val="50000"/>
                    <a:lumOff val="50000"/>
                  </a:schemeClr>
                </a:solidFill>
              </a:rPr>
              <a:t>Conflict</a:t>
            </a:r>
            <a:r>
              <a:rPr lang="en-GB" dirty="0"/>
              <a:t> is a regular occurrence that HR professionals must deal with. Thus whether the work environment is union or non-union, HR professionals are required to deal with difficult issues that arise in the workplace</a:t>
            </a:r>
          </a:p>
        </p:txBody>
      </p:sp>
      <p:pic>
        <p:nvPicPr>
          <p:cNvPr id="4" name="Picture 3">
            <a:extLst>
              <a:ext uri="{FF2B5EF4-FFF2-40B4-BE49-F238E27FC236}">
                <a16:creationId xmlns:a16="http://schemas.microsoft.com/office/drawing/2014/main" id="{4D8F108C-DF78-1759-9BA0-5916F5B77E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702813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67D83-F6D0-3D00-E3DE-20047BFAE771}"/>
              </a:ext>
            </a:extLst>
          </p:cNvPr>
          <p:cNvSpPr>
            <a:spLocks noGrp="1"/>
          </p:cNvSpPr>
          <p:nvPr>
            <p:ph type="title"/>
          </p:nvPr>
        </p:nvSpPr>
        <p:spPr/>
        <p:txBody>
          <a:bodyPr/>
          <a:lstStyle/>
          <a:p>
            <a:r>
              <a:rPr lang="en-GB" dirty="0"/>
              <a:t>Difference Between Conflicts and Disputes</a:t>
            </a:r>
          </a:p>
        </p:txBody>
      </p:sp>
      <p:sp>
        <p:nvSpPr>
          <p:cNvPr id="3" name="Content Placeholder 2">
            <a:extLst>
              <a:ext uri="{FF2B5EF4-FFF2-40B4-BE49-F238E27FC236}">
                <a16:creationId xmlns:a16="http://schemas.microsoft.com/office/drawing/2014/main" id="{8966F2C7-821F-40A7-15A6-F8729650A88A}"/>
              </a:ext>
            </a:extLst>
          </p:cNvPr>
          <p:cNvSpPr>
            <a:spLocks noGrp="1"/>
          </p:cNvSpPr>
          <p:nvPr>
            <p:ph idx="1"/>
          </p:nvPr>
        </p:nvSpPr>
        <p:spPr/>
        <p:txBody>
          <a:bodyPr>
            <a:normAutofit/>
          </a:bodyPr>
          <a:lstStyle/>
          <a:p>
            <a:pPr algn="just">
              <a:lnSpc>
                <a:spcPct val="150000"/>
              </a:lnSpc>
            </a:pPr>
            <a:r>
              <a:rPr lang="en-GB" dirty="0"/>
              <a:t>Conflict occurs when there is a </a:t>
            </a:r>
            <a:r>
              <a:rPr lang="en-GB" dirty="0">
                <a:solidFill>
                  <a:schemeClr val="tx2">
                    <a:lumMod val="50000"/>
                    <a:lumOff val="50000"/>
                  </a:schemeClr>
                </a:solidFill>
              </a:rPr>
              <a:t>mismatch involving expectations</a:t>
            </a:r>
            <a:r>
              <a:rPr lang="en-GB" dirty="0"/>
              <a:t>. This mismatch results in friction between the organization and individuals or groups of individuals. </a:t>
            </a:r>
          </a:p>
          <a:p>
            <a:pPr algn="just">
              <a:lnSpc>
                <a:spcPct val="150000"/>
              </a:lnSpc>
            </a:pPr>
            <a:r>
              <a:rPr lang="en-GB" dirty="0"/>
              <a:t>Disputes: are conflicts that </a:t>
            </a:r>
            <a:r>
              <a:rPr lang="en-GB" dirty="0">
                <a:solidFill>
                  <a:schemeClr val="tx2">
                    <a:lumMod val="50000"/>
                    <a:lumOff val="50000"/>
                  </a:schemeClr>
                </a:solidFill>
              </a:rPr>
              <a:t>require action</a:t>
            </a:r>
            <a:r>
              <a:rPr lang="en-GB" dirty="0"/>
              <a:t>. They have manifested themselves into some form of official complaint such as a written complaint, grievance or lawsuit. </a:t>
            </a:r>
          </a:p>
        </p:txBody>
      </p:sp>
      <p:pic>
        <p:nvPicPr>
          <p:cNvPr id="4" name="Picture 3">
            <a:extLst>
              <a:ext uri="{FF2B5EF4-FFF2-40B4-BE49-F238E27FC236}">
                <a16:creationId xmlns:a16="http://schemas.microsoft.com/office/drawing/2014/main" id="{EF0617F3-4139-1530-D33F-25CD587824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870881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7487CC-952F-4179-25DC-797DCAFFF08C}"/>
              </a:ext>
            </a:extLst>
          </p:cNvPr>
          <p:cNvSpPr>
            <a:spLocks noGrp="1"/>
          </p:cNvSpPr>
          <p:nvPr>
            <p:ph type="title"/>
          </p:nvPr>
        </p:nvSpPr>
        <p:spPr/>
        <p:txBody>
          <a:bodyPr/>
          <a:lstStyle/>
          <a:p>
            <a:r>
              <a:rPr lang="en-GB" dirty="0"/>
              <a:t>Sources of Conflict</a:t>
            </a:r>
          </a:p>
        </p:txBody>
      </p:sp>
      <p:sp>
        <p:nvSpPr>
          <p:cNvPr id="3" name="Content Placeholder 2">
            <a:extLst>
              <a:ext uri="{FF2B5EF4-FFF2-40B4-BE49-F238E27FC236}">
                <a16:creationId xmlns:a16="http://schemas.microsoft.com/office/drawing/2014/main" id="{F01DD121-382A-D78A-BCD5-F715D56AB775}"/>
              </a:ext>
            </a:extLst>
          </p:cNvPr>
          <p:cNvSpPr>
            <a:spLocks noGrp="1"/>
          </p:cNvSpPr>
          <p:nvPr>
            <p:ph idx="1"/>
          </p:nvPr>
        </p:nvSpPr>
        <p:spPr/>
        <p:txBody>
          <a:bodyPr>
            <a:normAutofit fontScale="85000" lnSpcReduction="20000"/>
          </a:bodyPr>
          <a:lstStyle/>
          <a:p>
            <a:pPr algn="just">
              <a:lnSpc>
                <a:spcPct val="150000"/>
              </a:lnSpc>
            </a:pPr>
            <a:r>
              <a:rPr lang="en-GB" dirty="0">
                <a:solidFill>
                  <a:schemeClr val="tx2">
                    <a:lumMod val="50000"/>
                    <a:lumOff val="50000"/>
                  </a:schemeClr>
                </a:solidFill>
              </a:rPr>
              <a:t>Goal incompatibility</a:t>
            </a:r>
            <a:r>
              <a:rPr lang="en-GB" dirty="0"/>
              <a:t>: occurs when one persons or a departments goals are </a:t>
            </a:r>
            <a:r>
              <a:rPr lang="en-GB" dirty="0">
                <a:solidFill>
                  <a:schemeClr val="tx2">
                    <a:lumMod val="50000"/>
                    <a:lumOff val="50000"/>
                  </a:schemeClr>
                </a:solidFill>
              </a:rPr>
              <a:t>incompatible</a:t>
            </a:r>
            <a:r>
              <a:rPr lang="en-GB" dirty="0"/>
              <a:t> with another person’s or department</a:t>
            </a:r>
          </a:p>
          <a:p>
            <a:pPr algn="just">
              <a:lnSpc>
                <a:spcPct val="150000"/>
              </a:lnSpc>
            </a:pPr>
            <a:r>
              <a:rPr lang="en-GB" dirty="0">
                <a:solidFill>
                  <a:schemeClr val="tx2">
                    <a:lumMod val="50000"/>
                    <a:lumOff val="50000"/>
                  </a:schemeClr>
                </a:solidFill>
              </a:rPr>
              <a:t>Differentiation:</a:t>
            </a:r>
            <a:r>
              <a:rPr lang="en-GB" dirty="0"/>
              <a:t> refers to the possibility that individuals or departments within organizations may have different values, ethics, morals, attitudes, cultures and standards. These differences may lead to conflict</a:t>
            </a:r>
          </a:p>
          <a:p>
            <a:pPr algn="just">
              <a:lnSpc>
                <a:spcPct val="150000"/>
              </a:lnSpc>
            </a:pPr>
            <a:r>
              <a:rPr lang="en-GB" dirty="0">
                <a:solidFill>
                  <a:schemeClr val="tx2">
                    <a:lumMod val="50000"/>
                    <a:lumOff val="50000"/>
                  </a:schemeClr>
                </a:solidFill>
              </a:rPr>
              <a:t>Task Interdependence: </a:t>
            </a:r>
            <a:r>
              <a:rPr lang="en-GB" dirty="0"/>
              <a:t>refers to the inherent interdependence of individuals and departments on each other. This may involve things such as workflow interdependence and information interdependence</a:t>
            </a:r>
          </a:p>
        </p:txBody>
      </p:sp>
      <p:pic>
        <p:nvPicPr>
          <p:cNvPr id="4" name="Picture 3">
            <a:extLst>
              <a:ext uri="{FF2B5EF4-FFF2-40B4-BE49-F238E27FC236}">
                <a16:creationId xmlns:a16="http://schemas.microsoft.com/office/drawing/2014/main" id="{3462DF9E-3F94-99FF-921C-1825CFB049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53955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7487CC-952F-4179-25DC-797DCAFFF08C}"/>
              </a:ext>
            </a:extLst>
          </p:cNvPr>
          <p:cNvSpPr>
            <a:spLocks noGrp="1"/>
          </p:cNvSpPr>
          <p:nvPr>
            <p:ph type="title"/>
          </p:nvPr>
        </p:nvSpPr>
        <p:spPr/>
        <p:txBody>
          <a:bodyPr/>
          <a:lstStyle/>
          <a:p>
            <a:r>
              <a:rPr lang="en-GB" dirty="0"/>
              <a:t>Sources of Conflict</a:t>
            </a:r>
          </a:p>
        </p:txBody>
      </p:sp>
      <p:sp>
        <p:nvSpPr>
          <p:cNvPr id="3" name="Content Placeholder 2">
            <a:extLst>
              <a:ext uri="{FF2B5EF4-FFF2-40B4-BE49-F238E27FC236}">
                <a16:creationId xmlns:a16="http://schemas.microsoft.com/office/drawing/2014/main" id="{F01DD121-382A-D78A-BCD5-F715D56AB775}"/>
              </a:ext>
            </a:extLst>
          </p:cNvPr>
          <p:cNvSpPr>
            <a:spLocks noGrp="1"/>
          </p:cNvSpPr>
          <p:nvPr>
            <p:ph idx="1"/>
          </p:nvPr>
        </p:nvSpPr>
        <p:spPr/>
        <p:txBody>
          <a:bodyPr>
            <a:normAutofit fontScale="85000" lnSpcReduction="10000"/>
          </a:bodyPr>
          <a:lstStyle/>
          <a:p>
            <a:pPr algn="just">
              <a:lnSpc>
                <a:spcPct val="150000"/>
              </a:lnSpc>
            </a:pPr>
            <a:r>
              <a:rPr lang="en-GB" dirty="0">
                <a:solidFill>
                  <a:schemeClr val="tx2">
                    <a:lumMod val="50000"/>
                    <a:lumOff val="50000"/>
                  </a:schemeClr>
                </a:solidFill>
              </a:rPr>
              <a:t>Limited Resources</a:t>
            </a:r>
            <a:r>
              <a:rPr lang="en-GB" dirty="0"/>
              <a:t>: refers to the conflict that arises due to the availability of </a:t>
            </a:r>
            <a:r>
              <a:rPr lang="en-GB" dirty="0">
                <a:solidFill>
                  <a:schemeClr val="tx2">
                    <a:lumMod val="50000"/>
                    <a:lumOff val="50000"/>
                  </a:schemeClr>
                </a:solidFill>
              </a:rPr>
              <a:t>scarce resources</a:t>
            </a:r>
            <a:r>
              <a:rPr lang="en-GB" dirty="0"/>
              <a:t>. Individuals are motivated to maximize productivity and minimize their costs.</a:t>
            </a:r>
          </a:p>
          <a:p>
            <a:pPr algn="just">
              <a:lnSpc>
                <a:spcPct val="150000"/>
              </a:lnSpc>
            </a:pPr>
            <a:r>
              <a:rPr lang="en-GB" dirty="0">
                <a:solidFill>
                  <a:schemeClr val="tx2">
                    <a:lumMod val="50000"/>
                    <a:lumOff val="50000"/>
                  </a:schemeClr>
                </a:solidFill>
              </a:rPr>
              <a:t>Ambiguity</a:t>
            </a:r>
            <a:r>
              <a:rPr lang="en-GB" dirty="0"/>
              <a:t>: involves </a:t>
            </a:r>
            <a:r>
              <a:rPr lang="en-GB" dirty="0">
                <a:solidFill>
                  <a:schemeClr val="tx2">
                    <a:lumMod val="50000"/>
                    <a:lumOff val="50000"/>
                  </a:schemeClr>
                </a:solidFill>
              </a:rPr>
              <a:t>unclear</a:t>
            </a:r>
            <a:r>
              <a:rPr lang="en-GB" dirty="0"/>
              <a:t> goals, responsibilities, roles and expectations</a:t>
            </a:r>
          </a:p>
          <a:p>
            <a:pPr algn="just">
              <a:lnSpc>
                <a:spcPct val="170000"/>
              </a:lnSpc>
            </a:pPr>
            <a:r>
              <a:rPr lang="en-GB" b="0" i="0" dirty="0">
                <a:solidFill>
                  <a:schemeClr val="tx2">
                    <a:lumMod val="50000"/>
                    <a:lumOff val="50000"/>
                  </a:schemeClr>
                </a:solidFill>
                <a:effectLst/>
                <a:highlight>
                  <a:srgbClr val="FFFFFF"/>
                </a:highlight>
                <a:latin typeface="ff1"/>
              </a:rPr>
              <a:t>Communication:</a:t>
            </a:r>
            <a:r>
              <a:rPr lang="en-GB" b="0" i="0" dirty="0">
                <a:solidFill>
                  <a:srgbClr val="000000"/>
                </a:solidFill>
                <a:effectLst/>
                <a:highlight>
                  <a:srgbClr val="FFFFFF"/>
                </a:highlight>
                <a:latin typeface="ff1"/>
              </a:rPr>
              <a:t> involves the </a:t>
            </a:r>
            <a:r>
              <a:rPr lang="en-GB" b="0" i="0" dirty="0">
                <a:solidFill>
                  <a:schemeClr val="tx2">
                    <a:lumMod val="50000"/>
                    <a:lumOff val="50000"/>
                  </a:schemeClr>
                </a:solidFill>
                <a:effectLst/>
                <a:highlight>
                  <a:srgbClr val="FFFFFF"/>
                </a:highlight>
                <a:latin typeface="ff1"/>
              </a:rPr>
              <a:t>medium</a:t>
            </a:r>
            <a:r>
              <a:rPr lang="en-GB" b="0" i="0" dirty="0">
                <a:solidFill>
                  <a:srgbClr val="000000"/>
                </a:solidFill>
                <a:effectLst/>
                <a:highlight>
                  <a:srgbClr val="FFFFFF"/>
                </a:highlight>
                <a:latin typeface="ff1"/>
              </a:rPr>
              <a:t> chosen to communicate, the environment where  the communication takes place, withholding of information, interpretation of verbal and non-verbal information and cultural differences</a:t>
            </a:r>
          </a:p>
          <a:p>
            <a:pPr marL="0" indent="0" algn="just">
              <a:lnSpc>
                <a:spcPct val="150000"/>
              </a:lnSpc>
              <a:buNone/>
            </a:pPr>
            <a:endParaRPr lang="en-GB" dirty="0"/>
          </a:p>
        </p:txBody>
      </p:sp>
      <p:pic>
        <p:nvPicPr>
          <p:cNvPr id="5" name="Picture 4">
            <a:extLst>
              <a:ext uri="{FF2B5EF4-FFF2-40B4-BE49-F238E27FC236}">
                <a16:creationId xmlns:a16="http://schemas.microsoft.com/office/drawing/2014/main" id="{B4C43E52-B5AA-B11D-CA0E-922BD27AF0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0580531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A3683-9433-A2D9-5296-438813F0B8EE}"/>
              </a:ext>
            </a:extLst>
          </p:cNvPr>
          <p:cNvSpPr>
            <a:spLocks noGrp="1"/>
          </p:cNvSpPr>
          <p:nvPr>
            <p:ph type="title"/>
          </p:nvPr>
        </p:nvSpPr>
        <p:spPr/>
        <p:txBody>
          <a:bodyPr/>
          <a:lstStyle/>
          <a:p>
            <a:r>
              <a:rPr lang="en-GB" dirty="0"/>
              <a:t>What is conflict management</a:t>
            </a:r>
          </a:p>
        </p:txBody>
      </p:sp>
      <p:sp>
        <p:nvSpPr>
          <p:cNvPr id="3" name="Content Placeholder 2">
            <a:extLst>
              <a:ext uri="{FF2B5EF4-FFF2-40B4-BE49-F238E27FC236}">
                <a16:creationId xmlns:a16="http://schemas.microsoft.com/office/drawing/2014/main" id="{2C2756C8-3517-6BEC-3B0B-DB5ED958AE96}"/>
              </a:ext>
            </a:extLst>
          </p:cNvPr>
          <p:cNvSpPr>
            <a:spLocks noGrp="1"/>
          </p:cNvSpPr>
          <p:nvPr>
            <p:ph idx="1"/>
          </p:nvPr>
        </p:nvSpPr>
        <p:spPr/>
        <p:txBody>
          <a:bodyPr>
            <a:normAutofit/>
          </a:bodyPr>
          <a:lstStyle/>
          <a:p>
            <a:pPr algn="just">
              <a:lnSpc>
                <a:spcPct val="150000"/>
              </a:lnSpc>
            </a:pPr>
            <a:r>
              <a:rPr lang="en-GB" dirty="0"/>
              <a:t>The concept that not all conflicts can necessarily be resolved by learning how to manage conflicts can significantly decrease the odds of further escalating the situation</a:t>
            </a:r>
          </a:p>
          <a:p>
            <a:pPr algn="just">
              <a:lnSpc>
                <a:spcPct val="150000"/>
              </a:lnSpc>
            </a:pPr>
            <a:r>
              <a:rPr lang="en-GB" dirty="0"/>
              <a:t>Conflict management involves acquiring skills related to conflict resolution, self-awareness, communication skills and establishing a process for managing conflict in your environment. </a:t>
            </a:r>
          </a:p>
        </p:txBody>
      </p:sp>
      <p:pic>
        <p:nvPicPr>
          <p:cNvPr id="10" name="Picture 9">
            <a:extLst>
              <a:ext uri="{FF2B5EF4-FFF2-40B4-BE49-F238E27FC236}">
                <a16:creationId xmlns:a16="http://schemas.microsoft.com/office/drawing/2014/main" id="{C747D505-2592-0672-34D4-B30C46F039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462913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A3683-9433-A2D9-5296-438813F0B8EE}"/>
              </a:ext>
            </a:extLst>
          </p:cNvPr>
          <p:cNvSpPr>
            <a:spLocks noGrp="1"/>
          </p:cNvSpPr>
          <p:nvPr>
            <p:ph type="title"/>
          </p:nvPr>
        </p:nvSpPr>
        <p:spPr/>
        <p:txBody>
          <a:bodyPr/>
          <a:lstStyle/>
          <a:p>
            <a:r>
              <a:rPr lang="en-GB" dirty="0"/>
              <a:t>What is conflict management</a:t>
            </a:r>
          </a:p>
        </p:txBody>
      </p:sp>
      <p:sp>
        <p:nvSpPr>
          <p:cNvPr id="3" name="Content Placeholder 2">
            <a:extLst>
              <a:ext uri="{FF2B5EF4-FFF2-40B4-BE49-F238E27FC236}">
                <a16:creationId xmlns:a16="http://schemas.microsoft.com/office/drawing/2014/main" id="{2C2756C8-3517-6BEC-3B0B-DB5ED958AE96}"/>
              </a:ext>
            </a:extLst>
          </p:cNvPr>
          <p:cNvSpPr>
            <a:spLocks noGrp="1"/>
          </p:cNvSpPr>
          <p:nvPr>
            <p:ph idx="1"/>
          </p:nvPr>
        </p:nvSpPr>
        <p:spPr/>
        <p:txBody>
          <a:bodyPr>
            <a:normAutofit lnSpcReduction="10000"/>
          </a:bodyPr>
          <a:lstStyle/>
          <a:p>
            <a:pPr algn="just">
              <a:lnSpc>
                <a:spcPct val="150000"/>
              </a:lnSpc>
            </a:pPr>
            <a:r>
              <a:rPr lang="en-GB" dirty="0"/>
              <a:t>The five general conflict management styles:</a:t>
            </a:r>
          </a:p>
          <a:p>
            <a:pPr marL="0" indent="0" algn="just">
              <a:lnSpc>
                <a:spcPct val="150000"/>
              </a:lnSpc>
              <a:buNone/>
            </a:pPr>
            <a:r>
              <a:rPr lang="en-GB" dirty="0"/>
              <a:t>compromising</a:t>
            </a:r>
          </a:p>
          <a:p>
            <a:pPr marL="0" indent="0" algn="just">
              <a:lnSpc>
                <a:spcPct val="150000"/>
              </a:lnSpc>
              <a:buNone/>
            </a:pPr>
            <a:r>
              <a:rPr lang="en-GB" dirty="0"/>
              <a:t>collaborating</a:t>
            </a:r>
          </a:p>
          <a:p>
            <a:pPr marL="0" indent="0" algn="just">
              <a:lnSpc>
                <a:spcPct val="150000"/>
              </a:lnSpc>
              <a:buNone/>
            </a:pPr>
            <a:r>
              <a:rPr lang="en-GB" dirty="0"/>
              <a:t>competing</a:t>
            </a:r>
          </a:p>
          <a:p>
            <a:pPr marL="0" indent="0" algn="just">
              <a:lnSpc>
                <a:spcPct val="150000"/>
              </a:lnSpc>
              <a:buNone/>
            </a:pPr>
            <a:r>
              <a:rPr lang="en-GB" dirty="0"/>
              <a:t>avoiding </a:t>
            </a:r>
          </a:p>
          <a:p>
            <a:pPr marL="0" indent="0" algn="just">
              <a:lnSpc>
                <a:spcPct val="150000"/>
              </a:lnSpc>
              <a:buNone/>
            </a:pPr>
            <a:r>
              <a:rPr lang="en-GB" dirty="0"/>
              <a:t>accommodating</a:t>
            </a:r>
          </a:p>
        </p:txBody>
      </p:sp>
      <p:pic>
        <p:nvPicPr>
          <p:cNvPr id="10" name="Picture 9">
            <a:extLst>
              <a:ext uri="{FF2B5EF4-FFF2-40B4-BE49-F238E27FC236}">
                <a16:creationId xmlns:a16="http://schemas.microsoft.com/office/drawing/2014/main" id="{540ACBD9-CA64-64B5-2FA5-89319672A0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4656088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169EB3-B962-EB39-627C-23FA25799C1B}"/>
              </a:ext>
            </a:extLst>
          </p:cNvPr>
          <p:cNvSpPr>
            <a:spLocks noGrp="1"/>
          </p:cNvSpPr>
          <p:nvPr>
            <p:ph type="title"/>
          </p:nvPr>
        </p:nvSpPr>
        <p:spPr/>
        <p:txBody>
          <a:bodyPr/>
          <a:lstStyle/>
          <a:p>
            <a:r>
              <a:rPr lang="en-GB" dirty="0"/>
              <a:t>ER and HRM: 5Cs for conversation</a:t>
            </a:r>
          </a:p>
        </p:txBody>
      </p:sp>
      <p:sp>
        <p:nvSpPr>
          <p:cNvPr id="3" name="Content Placeholder 2">
            <a:extLst>
              <a:ext uri="{FF2B5EF4-FFF2-40B4-BE49-F238E27FC236}">
                <a16:creationId xmlns:a16="http://schemas.microsoft.com/office/drawing/2014/main" id="{56A6D87F-1D75-8F36-A091-404DB1A5A09E}"/>
              </a:ext>
            </a:extLst>
          </p:cNvPr>
          <p:cNvSpPr>
            <a:spLocks noGrp="1"/>
          </p:cNvSpPr>
          <p:nvPr>
            <p:ph idx="1"/>
          </p:nvPr>
        </p:nvSpPr>
        <p:spPr/>
        <p:txBody>
          <a:bodyPr/>
          <a:lstStyle/>
          <a:p>
            <a:pPr algn="just">
              <a:lnSpc>
                <a:spcPct val="150000"/>
              </a:lnSpc>
            </a:pPr>
            <a:r>
              <a:rPr lang="en-GB" dirty="0"/>
              <a:t> This section draws on the 5Cs of ‘complexity, context, contingency, causality and critique’ as an organising framework. The 5Cs have been identified as “central to the concerns” of researchers studying the management of people at work.</a:t>
            </a:r>
          </a:p>
        </p:txBody>
      </p:sp>
      <p:pic>
        <p:nvPicPr>
          <p:cNvPr id="4" name="Picture 3">
            <a:extLst>
              <a:ext uri="{FF2B5EF4-FFF2-40B4-BE49-F238E27FC236}">
                <a16:creationId xmlns:a16="http://schemas.microsoft.com/office/drawing/2014/main" id="{E9F0E973-5FC1-F35C-200F-895461DB54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8160212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C5B80-A7E4-63E1-0393-948052590AAC}"/>
              </a:ext>
            </a:extLst>
          </p:cNvPr>
          <p:cNvSpPr>
            <a:spLocks noGrp="1"/>
          </p:cNvSpPr>
          <p:nvPr>
            <p:ph type="title"/>
          </p:nvPr>
        </p:nvSpPr>
        <p:spPr/>
        <p:txBody>
          <a:bodyPr/>
          <a:lstStyle/>
          <a:p>
            <a:r>
              <a:rPr lang="en-GB" dirty="0"/>
              <a:t>C1 Complexity</a:t>
            </a:r>
          </a:p>
        </p:txBody>
      </p:sp>
      <p:sp>
        <p:nvSpPr>
          <p:cNvPr id="3" name="Content Placeholder 2">
            <a:extLst>
              <a:ext uri="{FF2B5EF4-FFF2-40B4-BE49-F238E27FC236}">
                <a16:creationId xmlns:a16="http://schemas.microsoft.com/office/drawing/2014/main" id="{7EEC9FD2-1245-302E-AF51-671BEA768819}"/>
              </a:ext>
            </a:extLst>
          </p:cNvPr>
          <p:cNvSpPr>
            <a:spLocks noGrp="1"/>
          </p:cNvSpPr>
          <p:nvPr>
            <p:ph idx="1"/>
          </p:nvPr>
        </p:nvSpPr>
        <p:spPr/>
        <p:txBody>
          <a:bodyPr/>
          <a:lstStyle/>
          <a:p>
            <a:pPr algn="just">
              <a:lnSpc>
                <a:spcPct val="150000"/>
              </a:lnSpc>
            </a:pPr>
            <a:r>
              <a:rPr lang="en-GB" dirty="0"/>
              <a:t>A common critique directed at HRM is that it provides a sterile account of HRM interventions. Research into HR in some of the top performing firms has found an undercurrent of emergence, highlighting an entangled nature of formal policy and informal dynamics on the shopfloor. </a:t>
            </a:r>
          </a:p>
        </p:txBody>
      </p:sp>
      <p:pic>
        <p:nvPicPr>
          <p:cNvPr id="4" name="Picture 3">
            <a:extLst>
              <a:ext uri="{FF2B5EF4-FFF2-40B4-BE49-F238E27FC236}">
                <a16:creationId xmlns:a16="http://schemas.microsoft.com/office/drawing/2014/main" id="{7CF00C55-7F6C-6E74-D098-D59B5CB8FC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951525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C5B80-A7E4-63E1-0393-948052590AAC}"/>
              </a:ext>
            </a:extLst>
          </p:cNvPr>
          <p:cNvSpPr>
            <a:spLocks noGrp="1"/>
          </p:cNvSpPr>
          <p:nvPr>
            <p:ph type="title"/>
          </p:nvPr>
        </p:nvSpPr>
        <p:spPr/>
        <p:txBody>
          <a:bodyPr/>
          <a:lstStyle/>
          <a:p>
            <a:r>
              <a:rPr lang="en-GB" dirty="0"/>
              <a:t>C1 Complexity</a:t>
            </a:r>
          </a:p>
        </p:txBody>
      </p:sp>
      <p:sp>
        <p:nvSpPr>
          <p:cNvPr id="3" name="Content Placeholder 2">
            <a:extLst>
              <a:ext uri="{FF2B5EF4-FFF2-40B4-BE49-F238E27FC236}">
                <a16:creationId xmlns:a16="http://schemas.microsoft.com/office/drawing/2014/main" id="{7EEC9FD2-1245-302E-AF51-671BEA768819}"/>
              </a:ext>
            </a:extLst>
          </p:cNvPr>
          <p:cNvSpPr>
            <a:spLocks noGrp="1"/>
          </p:cNvSpPr>
          <p:nvPr>
            <p:ph idx="1"/>
          </p:nvPr>
        </p:nvSpPr>
        <p:spPr/>
        <p:txBody>
          <a:bodyPr/>
          <a:lstStyle/>
          <a:p>
            <a:pPr algn="just">
              <a:lnSpc>
                <a:spcPct val="150000"/>
              </a:lnSpc>
            </a:pPr>
            <a:r>
              <a:rPr lang="en-GB" dirty="0"/>
              <a:t>Recognition of a disparity between intended and realised HRM practice has fostered a dedicated line of research founded on the unitarist assumption that this gap can be easily bridged or minimised, largely through more or better management, or via ready-made solutions to ‘fix’ some managerial or organisational deficiency.</a:t>
            </a:r>
          </a:p>
        </p:txBody>
      </p:sp>
      <p:pic>
        <p:nvPicPr>
          <p:cNvPr id="4" name="Picture 3">
            <a:extLst>
              <a:ext uri="{FF2B5EF4-FFF2-40B4-BE49-F238E27FC236}">
                <a16:creationId xmlns:a16="http://schemas.microsoft.com/office/drawing/2014/main" id="{44D1BF1A-4A35-9DAE-7870-18AD042CBD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601455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6A3A02-A486-DCB7-2ADE-42DA6BBD9C3D}"/>
              </a:ext>
            </a:extLst>
          </p:cNvPr>
          <p:cNvSpPr>
            <a:spLocks noGrp="1"/>
          </p:cNvSpPr>
          <p:nvPr>
            <p:ph type="title"/>
          </p:nvPr>
        </p:nvSpPr>
        <p:spPr/>
        <p:txBody>
          <a:bodyPr/>
          <a:lstStyle/>
          <a:p>
            <a:r>
              <a:rPr lang="en-GB" dirty="0"/>
              <a:t>C1 Complexity</a:t>
            </a:r>
          </a:p>
        </p:txBody>
      </p:sp>
      <p:sp>
        <p:nvSpPr>
          <p:cNvPr id="3" name="Content Placeholder 2">
            <a:extLst>
              <a:ext uri="{FF2B5EF4-FFF2-40B4-BE49-F238E27FC236}">
                <a16:creationId xmlns:a16="http://schemas.microsoft.com/office/drawing/2014/main" id="{597CF88A-1BAE-9563-4A4C-AA63F22D2D95}"/>
              </a:ext>
            </a:extLst>
          </p:cNvPr>
          <p:cNvSpPr>
            <a:spLocks noGrp="1"/>
          </p:cNvSpPr>
          <p:nvPr>
            <p:ph idx="1"/>
          </p:nvPr>
        </p:nvSpPr>
        <p:spPr/>
        <p:txBody>
          <a:bodyPr>
            <a:normAutofit/>
          </a:bodyPr>
          <a:lstStyle/>
          <a:p>
            <a:pPr>
              <a:lnSpc>
                <a:spcPct val="150000"/>
              </a:lnSpc>
            </a:pPr>
            <a:r>
              <a:rPr lang="en-GB" dirty="0"/>
              <a:t>An alternative ER approach would suggest that such disparity leaves analysis open to the concept of emergence, informality and complexity, not a defined problem to be fixed but reflective of the diverging interests and structured antagonism at the heart of the employment relationship (</a:t>
            </a:r>
            <a:r>
              <a:rPr lang="en-GB" dirty="0" err="1"/>
              <a:t>Dundon</a:t>
            </a:r>
            <a:r>
              <a:rPr lang="en-GB" dirty="0"/>
              <a:t> and Dobbins, 2015; Edwards, 1986). </a:t>
            </a:r>
          </a:p>
        </p:txBody>
      </p:sp>
      <p:pic>
        <p:nvPicPr>
          <p:cNvPr id="4" name="Picture 3">
            <a:extLst>
              <a:ext uri="{FF2B5EF4-FFF2-40B4-BE49-F238E27FC236}">
                <a16:creationId xmlns:a16="http://schemas.microsoft.com/office/drawing/2014/main" id="{2910FE0B-5368-FFFF-6D7A-CB0BC666F2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4156072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6A3A02-A486-DCB7-2ADE-42DA6BBD9C3D}"/>
              </a:ext>
            </a:extLst>
          </p:cNvPr>
          <p:cNvSpPr>
            <a:spLocks noGrp="1"/>
          </p:cNvSpPr>
          <p:nvPr>
            <p:ph type="title"/>
          </p:nvPr>
        </p:nvSpPr>
        <p:spPr/>
        <p:txBody>
          <a:bodyPr/>
          <a:lstStyle/>
          <a:p>
            <a:r>
              <a:rPr lang="en-GB" dirty="0"/>
              <a:t>C1 Complexity</a:t>
            </a:r>
          </a:p>
        </p:txBody>
      </p:sp>
      <p:sp>
        <p:nvSpPr>
          <p:cNvPr id="3" name="Content Placeholder 2">
            <a:extLst>
              <a:ext uri="{FF2B5EF4-FFF2-40B4-BE49-F238E27FC236}">
                <a16:creationId xmlns:a16="http://schemas.microsoft.com/office/drawing/2014/main" id="{597CF88A-1BAE-9563-4A4C-AA63F22D2D95}"/>
              </a:ext>
            </a:extLst>
          </p:cNvPr>
          <p:cNvSpPr>
            <a:spLocks noGrp="1"/>
          </p:cNvSpPr>
          <p:nvPr>
            <p:ph idx="1"/>
          </p:nvPr>
        </p:nvSpPr>
        <p:spPr/>
        <p:txBody>
          <a:bodyPr>
            <a:normAutofit/>
          </a:bodyPr>
          <a:lstStyle/>
          <a:p>
            <a:pPr>
              <a:lnSpc>
                <a:spcPct val="150000"/>
              </a:lnSpc>
            </a:pPr>
            <a:r>
              <a:rPr lang="en-GB" dirty="0"/>
              <a:t>HRM decisions may not always be introduced or enacted as a result of strategic foresight, as traditionally understood, but rather reflect tactical optimums strived for by management, who often fumble or just “</a:t>
            </a:r>
            <a:r>
              <a:rPr lang="en-GB" dirty="0" err="1"/>
              <a:t>muddlethrough</a:t>
            </a:r>
            <a:r>
              <a:rPr lang="en-GB" dirty="0"/>
              <a:t>” on a day-to-day basis .</a:t>
            </a:r>
          </a:p>
        </p:txBody>
      </p:sp>
      <p:pic>
        <p:nvPicPr>
          <p:cNvPr id="4" name="Picture 3">
            <a:extLst>
              <a:ext uri="{FF2B5EF4-FFF2-40B4-BE49-F238E27FC236}">
                <a16:creationId xmlns:a16="http://schemas.microsoft.com/office/drawing/2014/main" id="{2E85C8BE-EC23-6670-7847-AF2A31AE69B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246333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6A3A02-A486-DCB7-2ADE-42DA6BBD9C3D}"/>
              </a:ext>
            </a:extLst>
          </p:cNvPr>
          <p:cNvSpPr>
            <a:spLocks noGrp="1"/>
          </p:cNvSpPr>
          <p:nvPr>
            <p:ph type="title"/>
          </p:nvPr>
        </p:nvSpPr>
        <p:spPr/>
        <p:txBody>
          <a:bodyPr/>
          <a:lstStyle/>
          <a:p>
            <a:r>
              <a:rPr lang="en-GB" dirty="0"/>
              <a:t>C1 Complexity</a:t>
            </a:r>
          </a:p>
        </p:txBody>
      </p:sp>
      <p:sp>
        <p:nvSpPr>
          <p:cNvPr id="3" name="Content Placeholder 2">
            <a:extLst>
              <a:ext uri="{FF2B5EF4-FFF2-40B4-BE49-F238E27FC236}">
                <a16:creationId xmlns:a16="http://schemas.microsoft.com/office/drawing/2014/main" id="{597CF88A-1BAE-9563-4A4C-AA63F22D2D95}"/>
              </a:ext>
            </a:extLst>
          </p:cNvPr>
          <p:cNvSpPr>
            <a:spLocks noGrp="1"/>
          </p:cNvSpPr>
          <p:nvPr>
            <p:ph idx="1"/>
          </p:nvPr>
        </p:nvSpPr>
        <p:spPr/>
        <p:txBody>
          <a:bodyPr>
            <a:normAutofit/>
          </a:bodyPr>
          <a:lstStyle/>
          <a:p>
            <a:pPr>
              <a:lnSpc>
                <a:spcPct val="150000"/>
              </a:lnSpc>
            </a:pPr>
            <a:r>
              <a:rPr lang="en-GB" dirty="0"/>
              <a:t>A concern with complexity also allows for the informality of practice that substitutes for, or fills, the silences of formal policy .In reality, managers in all organisations navigate between rationality, formality, personal preference and idiosyncrasy as the occasion demands.</a:t>
            </a:r>
          </a:p>
        </p:txBody>
      </p:sp>
      <p:pic>
        <p:nvPicPr>
          <p:cNvPr id="4" name="Picture 3">
            <a:extLst>
              <a:ext uri="{FF2B5EF4-FFF2-40B4-BE49-F238E27FC236}">
                <a16:creationId xmlns:a16="http://schemas.microsoft.com/office/drawing/2014/main" id="{A7099481-502A-E79A-FE89-4BF96FD891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5406114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6A3A02-A486-DCB7-2ADE-42DA6BBD9C3D}"/>
              </a:ext>
            </a:extLst>
          </p:cNvPr>
          <p:cNvSpPr>
            <a:spLocks noGrp="1"/>
          </p:cNvSpPr>
          <p:nvPr>
            <p:ph type="title"/>
          </p:nvPr>
        </p:nvSpPr>
        <p:spPr/>
        <p:txBody>
          <a:bodyPr/>
          <a:lstStyle/>
          <a:p>
            <a:r>
              <a:rPr lang="en-GB" dirty="0"/>
              <a:t>C1 Complexity</a:t>
            </a:r>
          </a:p>
        </p:txBody>
      </p:sp>
      <p:sp>
        <p:nvSpPr>
          <p:cNvPr id="3" name="Content Placeholder 2">
            <a:extLst>
              <a:ext uri="{FF2B5EF4-FFF2-40B4-BE49-F238E27FC236}">
                <a16:creationId xmlns:a16="http://schemas.microsoft.com/office/drawing/2014/main" id="{597CF88A-1BAE-9563-4A4C-AA63F22D2D95}"/>
              </a:ext>
            </a:extLst>
          </p:cNvPr>
          <p:cNvSpPr>
            <a:spLocks noGrp="1"/>
          </p:cNvSpPr>
          <p:nvPr>
            <p:ph idx="1"/>
          </p:nvPr>
        </p:nvSpPr>
        <p:spPr>
          <a:xfrm>
            <a:off x="838200" y="1690688"/>
            <a:ext cx="10515600" cy="4351338"/>
          </a:xfrm>
        </p:spPr>
        <p:txBody>
          <a:bodyPr>
            <a:normAutofit/>
          </a:bodyPr>
          <a:lstStyle/>
          <a:p>
            <a:pPr>
              <a:lnSpc>
                <a:spcPct val="160000"/>
              </a:lnSpc>
            </a:pPr>
            <a:r>
              <a:rPr lang="en-GB" dirty="0"/>
              <a:t>A long heritage of workplace studies provides a wealth of concepts related to the “leeway function of rules” or the role of custom and practice .Overall, the dimensions of complexity (emergence, informality and conflicted collaboration) point to a nuanced world of HRM that cannot be collapsed neatly into fixed practices, categories or outcomes .</a:t>
            </a:r>
          </a:p>
        </p:txBody>
      </p:sp>
      <p:pic>
        <p:nvPicPr>
          <p:cNvPr id="4" name="Picture 3">
            <a:extLst>
              <a:ext uri="{FF2B5EF4-FFF2-40B4-BE49-F238E27FC236}">
                <a16:creationId xmlns:a16="http://schemas.microsoft.com/office/drawing/2014/main" id="{0815D696-A0AD-579D-8673-CE3B4F770DC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5532260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561A15-CD73-6B39-50F2-E214D54C766A}"/>
              </a:ext>
            </a:extLst>
          </p:cNvPr>
          <p:cNvSpPr>
            <a:spLocks noGrp="1"/>
          </p:cNvSpPr>
          <p:nvPr>
            <p:ph type="title"/>
          </p:nvPr>
        </p:nvSpPr>
        <p:spPr>
          <a:xfrm>
            <a:off x="745732" y="814133"/>
            <a:ext cx="10515600" cy="1325563"/>
          </a:xfrm>
        </p:spPr>
        <p:txBody>
          <a:bodyPr/>
          <a:lstStyle/>
          <a:p>
            <a:r>
              <a:rPr lang="en-GB" dirty="0"/>
              <a:t>C2 Context</a:t>
            </a:r>
            <a:br>
              <a:rPr lang="en-GB" dirty="0"/>
            </a:br>
            <a:endParaRPr lang="en-GB" dirty="0"/>
          </a:p>
        </p:txBody>
      </p:sp>
      <p:sp>
        <p:nvSpPr>
          <p:cNvPr id="3" name="Content Placeholder 2">
            <a:extLst>
              <a:ext uri="{FF2B5EF4-FFF2-40B4-BE49-F238E27FC236}">
                <a16:creationId xmlns:a16="http://schemas.microsoft.com/office/drawing/2014/main" id="{08390903-70DC-1BA6-B77D-E87835BBEA9D}"/>
              </a:ext>
            </a:extLst>
          </p:cNvPr>
          <p:cNvSpPr>
            <a:spLocks noGrp="1"/>
          </p:cNvSpPr>
          <p:nvPr>
            <p:ph idx="1"/>
          </p:nvPr>
        </p:nvSpPr>
        <p:spPr/>
        <p:txBody>
          <a:bodyPr>
            <a:normAutofit fontScale="92500"/>
          </a:bodyPr>
          <a:lstStyle/>
          <a:p>
            <a:pPr algn="just">
              <a:lnSpc>
                <a:spcPct val="150000"/>
              </a:lnSpc>
            </a:pPr>
            <a:r>
              <a:rPr lang="en-GB" dirty="0"/>
              <a:t>With its universalistic emphasis HRM offers scientific insights; however, these can also be independent of both its mode of operation and place of application. There is a tendency to reify and abstract features of organisations, imbuing them with formal characteristics in the pursuit of rational, predetermined goals. Edwards (2005) argues for ‘context sensitive research’ meaning that HRM cannot be dislocated from the totality of political and economic relations. </a:t>
            </a:r>
          </a:p>
        </p:txBody>
      </p:sp>
      <p:pic>
        <p:nvPicPr>
          <p:cNvPr id="4" name="Picture 3">
            <a:extLst>
              <a:ext uri="{FF2B5EF4-FFF2-40B4-BE49-F238E27FC236}">
                <a16:creationId xmlns:a16="http://schemas.microsoft.com/office/drawing/2014/main" id="{19037BAF-1981-95E0-E0D2-ABC5F51E2F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901510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561A15-CD73-6B39-50F2-E214D54C766A}"/>
              </a:ext>
            </a:extLst>
          </p:cNvPr>
          <p:cNvSpPr>
            <a:spLocks noGrp="1"/>
          </p:cNvSpPr>
          <p:nvPr>
            <p:ph type="title"/>
          </p:nvPr>
        </p:nvSpPr>
        <p:spPr>
          <a:xfrm>
            <a:off x="838200" y="681037"/>
            <a:ext cx="10515600" cy="1325563"/>
          </a:xfrm>
        </p:spPr>
        <p:txBody>
          <a:bodyPr/>
          <a:lstStyle/>
          <a:p>
            <a:r>
              <a:rPr lang="en-GB" dirty="0"/>
              <a:t>C2 Context</a:t>
            </a:r>
            <a:br>
              <a:rPr lang="en-GB" dirty="0"/>
            </a:br>
            <a:endParaRPr lang="en-GB" dirty="0"/>
          </a:p>
        </p:txBody>
      </p:sp>
      <p:sp>
        <p:nvSpPr>
          <p:cNvPr id="3" name="Content Placeholder 2">
            <a:extLst>
              <a:ext uri="{FF2B5EF4-FFF2-40B4-BE49-F238E27FC236}">
                <a16:creationId xmlns:a16="http://schemas.microsoft.com/office/drawing/2014/main" id="{08390903-70DC-1BA6-B77D-E87835BBEA9D}"/>
              </a:ext>
            </a:extLst>
          </p:cNvPr>
          <p:cNvSpPr>
            <a:spLocks noGrp="1"/>
          </p:cNvSpPr>
          <p:nvPr>
            <p:ph idx="1"/>
          </p:nvPr>
        </p:nvSpPr>
        <p:spPr/>
        <p:txBody>
          <a:bodyPr>
            <a:normAutofit/>
          </a:bodyPr>
          <a:lstStyle/>
          <a:p>
            <a:pPr algn="just">
              <a:lnSpc>
                <a:spcPct val="150000"/>
              </a:lnSpc>
            </a:pPr>
            <a:r>
              <a:rPr lang="en-GB" dirty="0"/>
              <a:t>These form the enabling conditions for the dynamic fluidity of the employment relationship and a means to conceptually enrich C1, the complexity issue, previously discussed. A focus on macro context enables an understanding of HRM as an ongoing process. </a:t>
            </a:r>
          </a:p>
          <a:p>
            <a:pPr marL="0" indent="0" algn="just">
              <a:lnSpc>
                <a:spcPct val="150000"/>
              </a:lnSpc>
              <a:buNone/>
            </a:pPr>
            <a:endParaRPr lang="en-GB" dirty="0"/>
          </a:p>
          <a:p>
            <a:pPr marL="0" indent="0" algn="just">
              <a:lnSpc>
                <a:spcPct val="150000"/>
              </a:lnSpc>
              <a:buNone/>
            </a:pPr>
            <a:endParaRPr lang="en-GB" dirty="0"/>
          </a:p>
        </p:txBody>
      </p:sp>
      <p:pic>
        <p:nvPicPr>
          <p:cNvPr id="4" name="Picture 3">
            <a:extLst>
              <a:ext uri="{FF2B5EF4-FFF2-40B4-BE49-F238E27FC236}">
                <a16:creationId xmlns:a16="http://schemas.microsoft.com/office/drawing/2014/main" id="{F3BA5A2B-59E9-3E43-A960-614F7D8E3A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5533649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561A15-CD73-6B39-50F2-E214D54C766A}"/>
              </a:ext>
            </a:extLst>
          </p:cNvPr>
          <p:cNvSpPr>
            <a:spLocks noGrp="1"/>
          </p:cNvSpPr>
          <p:nvPr>
            <p:ph type="title"/>
          </p:nvPr>
        </p:nvSpPr>
        <p:spPr>
          <a:xfrm>
            <a:off x="838200" y="623884"/>
            <a:ext cx="10515600" cy="1325563"/>
          </a:xfrm>
        </p:spPr>
        <p:txBody>
          <a:bodyPr/>
          <a:lstStyle/>
          <a:p>
            <a:r>
              <a:rPr lang="en-GB" dirty="0"/>
              <a:t>C2 Context</a:t>
            </a:r>
            <a:br>
              <a:rPr lang="en-GB" dirty="0"/>
            </a:br>
            <a:endParaRPr lang="en-GB" dirty="0"/>
          </a:p>
        </p:txBody>
      </p:sp>
      <p:sp>
        <p:nvSpPr>
          <p:cNvPr id="3" name="Content Placeholder 2">
            <a:extLst>
              <a:ext uri="{FF2B5EF4-FFF2-40B4-BE49-F238E27FC236}">
                <a16:creationId xmlns:a16="http://schemas.microsoft.com/office/drawing/2014/main" id="{08390903-70DC-1BA6-B77D-E87835BBEA9D}"/>
              </a:ext>
            </a:extLst>
          </p:cNvPr>
          <p:cNvSpPr>
            <a:spLocks noGrp="1"/>
          </p:cNvSpPr>
          <p:nvPr>
            <p:ph idx="1"/>
          </p:nvPr>
        </p:nvSpPr>
        <p:spPr>
          <a:xfrm>
            <a:off x="838200" y="1222625"/>
            <a:ext cx="10515600" cy="4954338"/>
          </a:xfrm>
        </p:spPr>
        <p:txBody>
          <a:bodyPr>
            <a:normAutofit/>
          </a:bodyPr>
          <a:lstStyle/>
          <a:p>
            <a:pPr algn="just">
              <a:lnSpc>
                <a:spcPct val="150000"/>
              </a:lnSpc>
            </a:pPr>
            <a:r>
              <a:rPr lang="en-GB" dirty="0"/>
              <a:t>The mandatory of this approach is evidenced in an era of ‘</a:t>
            </a:r>
            <a:r>
              <a:rPr lang="en-GB" dirty="0" err="1"/>
              <a:t>financialisation</a:t>
            </a:r>
            <a:r>
              <a:rPr lang="en-GB" dirty="0"/>
              <a:t>’, previously noted, where financial transactions and relationships external to the organisation (and independent of physical products or services), are considered to be defining the employment relationship. This context exposes the deficiency of imposing a biased preconceived ideal of HRM.</a:t>
            </a:r>
          </a:p>
          <a:p>
            <a:pPr marL="0" indent="0">
              <a:lnSpc>
                <a:spcPct val="150000"/>
              </a:lnSpc>
              <a:buNone/>
            </a:pPr>
            <a:endParaRPr lang="en-GB" dirty="0"/>
          </a:p>
        </p:txBody>
      </p:sp>
      <p:pic>
        <p:nvPicPr>
          <p:cNvPr id="4" name="Picture 3">
            <a:extLst>
              <a:ext uri="{FF2B5EF4-FFF2-40B4-BE49-F238E27FC236}">
                <a16:creationId xmlns:a16="http://schemas.microsoft.com/office/drawing/2014/main" id="{BB8CB167-BD91-3146-2707-160660C96E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31525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C10632-4015-A1C5-EA55-C9CC63ED2A2B}"/>
              </a:ext>
            </a:extLst>
          </p:cNvPr>
          <p:cNvSpPr>
            <a:spLocks noGrp="1"/>
          </p:cNvSpPr>
          <p:nvPr>
            <p:ph type="title"/>
          </p:nvPr>
        </p:nvSpPr>
        <p:spPr>
          <a:xfrm>
            <a:off x="838200" y="662922"/>
            <a:ext cx="10515600" cy="1325563"/>
          </a:xfrm>
        </p:spPr>
        <p:txBody>
          <a:bodyPr/>
          <a:lstStyle/>
          <a:p>
            <a:r>
              <a:rPr lang="en-GB" dirty="0"/>
              <a:t>C2 Context</a:t>
            </a:r>
            <a:br>
              <a:rPr lang="en-GB" dirty="0"/>
            </a:br>
            <a:endParaRPr lang="en-GB" dirty="0"/>
          </a:p>
        </p:txBody>
      </p:sp>
      <p:sp>
        <p:nvSpPr>
          <p:cNvPr id="3" name="Content Placeholder 2">
            <a:extLst>
              <a:ext uri="{FF2B5EF4-FFF2-40B4-BE49-F238E27FC236}">
                <a16:creationId xmlns:a16="http://schemas.microsoft.com/office/drawing/2014/main" id="{E6CFF39A-C2C2-CDC6-50A7-7326294635AD}"/>
              </a:ext>
            </a:extLst>
          </p:cNvPr>
          <p:cNvSpPr>
            <a:spLocks noGrp="1"/>
          </p:cNvSpPr>
          <p:nvPr>
            <p:ph idx="1"/>
          </p:nvPr>
        </p:nvSpPr>
        <p:spPr/>
        <p:txBody>
          <a:bodyPr>
            <a:normAutofit/>
          </a:bodyPr>
          <a:lstStyle/>
          <a:p>
            <a:pPr>
              <a:lnSpc>
                <a:spcPct val="150000"/>
              </a:lnSpc>
            </a:pPr>
            <a:r>
              <a:rPr lang="en-GB" dirty="0"/>
              <a:t>Likewise, employees are not passive recipients of HRM. Needs, demands and previous experiences of employees, including gender and feminisation, are all important factors that will inform the nature of HRM and the way it is applied under segmented labour contexts .</a:t>
            </a:r>
          </a:p>
        </p:txBody>
      </p:sp>
      <p:pic>
        <p:nvPicPr>
          <p:cNvPr id="4" name="Picture 3">
            <a:extLst>
              <a:ext uri="{FF2B5EF4-FFF2-40B4-BE49-F238E27FC236}">
                <a16:creationId xmlns:a16="http://schemas.microsoft.com/office/drawing/2014/main" id="{59E0D510-FD81-D6BE-9B66-B98E100FF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3862264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C10632-4015-A1C5-EA55-C9CC63ED2A2B}"/>
              </a:ext>
            </a:extLst>
          </p:cNvPr>
          <p:cNvSpPr>
            <a:spLocks noGrp="1"/>
          </p:cNvSpPr>
          <p:nvPr>
            <p:ph type="title"/>
          </p:nvPr>
        </p:nvSpPr>
        <p:spPr>
          <a:xfrm>
            <a:off x="838200" y="814133"/>
            <a:ext cx="10515600" cy="1325563"/>
          </a:xfrm>
        </p:spPr>
        <p:txBody>
          <a:bodyPr/>
          <a:lstStyle/>
          <a:p>
            <a:r>
              <a:rPr lang="en-GB" dirty="0"/>
              <a:t>C2 Context</a:t>
            </a:r>
            <a:br>
              <a:rPr lang="en-GB" dirty="0"/>
            </a:br>
            <a:endParaRPr lang="en-GB" dirty="0"/>
          </a:p>
        </p:txBody>
      </p:sp>
      <p:sp>
        <p:nvSpPr>
          <p:cNvPr id="3" name="Content Placeholder 2">
            <a:extLst>
              <a:ext uri="{FF2B5EF4-FFF2-40B4-BE49-F238E27FC236}">
                <a16:creationId xmlns:a16="http://schemas.microsoft.com/office/drawing/2014/main" id="{E6CFF39A-C2C2-CDC6-50A7-7326294635AD}"/>
              </a:ext>
            </a:extLst>
          </p:cNvPr>
          <p:cNvSpPr>
            <a:spLocks noGrp="1"/>
          </p:cNvSpPr>
          <p:nvPr>
            <p:ph idx="1"/>
          </p:nvPr>
        </p:nvSpPr>
        <p:spPr/>
        <p:txBody>
          <a:bodyPr>
            <a:normAutofit/>
          </a:bodyPr>
          <a:lstStyle/>
          <a:p>
            <a:pPr algn="just">
              <a:lnSpc>
                <a:spcPct val="150000"/>
              </a:lnSpc>
            </a:pPr>
            <a:r>
              <a:rPr lang="en-GB" dirty="0"/>
              <a:t>For instance, when examining employee voice in SMEs, Wilkinson, </a:t>
            </a:r>
            <a:r>
              <a:rPr lang="en-GB" dirty="0" err="1"/>
              <a:t>Dundon</a:t>
            </a:r>
            <a:r>
              <a:rPr lang="en-GB" dirty="0"/>
              <a:t> and </a:t>
            </a:r>
            <a:r>
              <a:rPr lang="en-GB" dirty="0" err="1"/>
              <a:t>Grugulis</a:t>
            </a:r>
            <a:r>
              <a:rPr lang="en-GB" dirty="0"/>
              <a:t> (2007, p.1291) refer to the “paradox of organisational action”, whereby “social actors inject their own interpretations, meanings and interests which results in a more complex set of social interactions associated with managing human resources”. </a:t>
            </a:r>
          </a:p>
        </p:txBody>
      </p:sp>
      <p:pic>
        <p:nvPicPr>
          <p:cNvPr id="4" name="Picture 3">
            <a:extLst>
              <a:ext uri="{FF2B5EF4-FFF2-40B4-BE49-F238E27FC236}">
                <a16:creationId xmlns:a16="http://schemas.microsoft.com/office/drawing/2014/main" id="{68156FEE-A511-725E-DB58-2477A5D369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183025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C10632-4015-A1C5-EA55-C9CC63ED2A2B}"/>
              </a:ext>
            </a:extLst>
          </p:cNvPr>
          <p:cNvSpPr>
            <a:spLocks noGrp="1"/>
          </p:cNvSpPr>
          <p:nvPr>
            <p:ph type="title"/>
          </p:nvPr>
        </p:nvSpPr>
        <p:spPr>
          <a:xfrm>
            <a:off x="838200" y="681037"/>
            <a:ext cx="10515600" cy="1325563"/>
          </a:xfrm>
        </p:spPr>
        <p:txBody>
          <a:bodyPr/>
          <a:lstStyle/>
          <a:p>
            <a:r>
              <a:rPr lang="en-GB" dirty="0"/>
              <a:t>C2 Context</a:t>
            </a:r>
            <a:br>
              <a:rPr lang="en-GB" dirty="0"/>
            </a:br>
            <a:endParaRPr lang="en-GB" dirty="0"/>
          </a:p>
        </p:txBody>
      </p:sp>
      <p:sp>
        <p:nvSpPr>
          <p:cNvPr id="3" name="Content Placeholder 2">
            <a:extLst>
              <a:ext uri="{FF2B5EF4-FFF2-40B4-BE49-F238E27FC236}">
                <a16:creationId xmlns:a16="http://schemas.microsoft.com/office/drawing/2014/main" id="{E6CFF39A-C2C2-CDC6-50A7-7326294635AD}"/>
              </a:ext>
            </a:extLst>
          </p:cNvPr>
          <p:cNvSpPr>
            <a:spLocks noGrp="1"/>
          </p:cNvSpPr>
          <p:nvPr>
            <p:ph idx="1"/>
          </p:nvPr>
        </p:nvSpPr>
        <p:spPr/>
        <p:txBody>
          <a:bodyPr>
            <a:normAutofit/>
          </a:bodyPr>
          <a:lstStyle/>
          <a:p>
            <a:pPr algn="just">
              <a:lnSpc>
                <a:spcPct val="150000"/>
              </a:lnSpc>
            </a:pPr>
            <a:r>
              <a:rPr lang="en-GB" dirty="0"/>
              <a:t>Contextual issues such as the extent of pay dispersion, the size of a firm or the nature of ‘give and take’ on a shop floor may hold greater import in understanding employee experiences of work than (pre)judging them on a narrow or predefined number of formal HR practices in place. </a:t>
            </a:r>
          </a:p>
        </p:txBody>
      </p:sp>
      <p:pic>
        <p:nvPicPr>
          <p:cNvPr id="4" name="Picture 3">
            <a:extLst>
              <a:ext uri="{FF2B5EF4-FFF2-40B4-BE49-F238E27FC236}">
                <a16:creationId xmlns:a16="http://schemas.microsoft.com/office/drawing/2014/main" id="{EACF38B4-ACFB-B256-DCB6-3BF0C76E8C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4948568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C10632-4015-A1C5-EA55-C9CC63ED2A2B}"/>
              </a:ext>
            </a:extLst>
          </p:cNvPr>
          <p:cNvSpPr>
            <a:spLocks noGrp="1"/>
          </p:cNvSpPr>
          <p:nvPr>
            <p:ph type="title"/>
          </p:nvPr>
        </p:nvSpPr>
        <p:spPr>
          <a:xfrm>
            <a:off x="838200" y="814133"/>
            <a:ext cx="10515600" cy="1325563"/>
          </a:xfrm>
        </p:spPr>
        <p:txBody>
          <a:bodyPr/>
          <a:lstStyle/>
          <a:p>
            <a:r>
              <a:rPr lang="en-GB" dirty="0"/>
              <a:t>C2 Context</a:t>
            </a:r>
            <a:br>
              <a:rPr lang="en-GB" dirty="0"/>
            </a:br>
            <a:endParaRPr lang="en-GB" dirty="0"/>
          </a:p>
        </p:txBody>
      </p:sp>
      <p:sp>
        <p:nvSpPr>
          <p:cNvPr id="3" name="Content Placeholder 2">
            <a:extLst>
              <a:ext uri="{FF2B5EF4-FFF2-40B4-BE49-F238E27FC236}">
                <a16:creationId xmlns:a16="http://schemas.microsoft.com/office/drawing/2014/main" id="{E6CFF39A-C2C2-CDC6-50A7-7326294635AD}"/>
              </a:ext>
            </a:extLst>
          </p:cNvPr>
          <p:cNvSpPr>
            <a:spLocks noGrp="1"/>
          </p:cNvSpPr>
          <p:nvPr>
            <p:ph idx="1"/>
          </p:nvPr>
        </p:nvSpPr>
        <p:spPr/>
        <p:txBody>
          <a:bodyPr>
            <a:normAutofit/>
          </a:bodyPr>
          <a:lstStyle/>
          <a:p>
            <a:pPr algn="just">
              <a:lnSpc>
                <a:spcPct val="150000"/>
              </a:lnSpc>
            </a:pPr>
            <a:r>
              <a:rPr lang="en-GB" dirty="0"/>
              <a:t>This discussion of context suggests that in order to give meaning to debates, HRM researchers might pay greater attention to work rooted in the traditions of understanding the institutions and systems of work and employment inequalities, while appreciating contextually grounded definitions that are more sensitive to local interpretation and variance.</a:t>
            </a:r>
          </a:p>
        </p:txBody>
      </p:sp>
      <p:pic>
        <p:nvPicPr>
          <p:cNvPr id="4" name="Picture 3">
            <a:extLst>
              <a:ext uri="{FF2B5EF4-FFF2-40B4-BE49-F238E27FC236}">
                <a16:creationId xmlns:a16="http://schemas.microsoft.com/office/drawing/2014/main" id="{D6FB6A77-AC86-1B61-D6B8-BF25771A3F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4480499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61167C-FE0D-195D-2F66-32F8C76B786F}"/>
              </a:ext>
            </a:extLst>
          </p:cNvPr>
          <p:cNvSpPr>
            <a:spLocks noGrp="1"/>
          </p:cNvSpPr>
          <p:nvPr>
            <p:ph type="title"/>
          </p:nvPr>
        </p:nvSpPr>
        <p:spPr/>
        <p:txBody>
          <a:bodyPr/>
          <a:lstStyle/>
          <a:p>
            <a:r>
              <a:rPr lang="en-GB" dirty="0"/>
              <a:t>C3 Contingency</a:t>
            </a:r>
          </a:p>
        </p:txBody>
      </p:sp>
      <p:sp>
        <p:nvSpPr>
          <p:cNvPr id="3" name="Content Placeholder 2">
            <a:extLst>
              <a:ext uri="{FF2B5EF4-FFF2-40B4-BE49-F238E27FC236}">
                <a16:creationId xmlns:a16="http://schemas.microsoft.com/office/drawing/2014/main" id="{FBB3E465-C71B-C6BB-E659-952DD2877868}"/>
              </a:ext>
            </a:extLst>
          </p:cNvPr>
          <p:cNvSpPr>
            <a:spLocks noGrp="1"/>
          </p:cNvSpPr>
          <p:nvPr>
            <p:ph idx="1"/>
          </p:nvPr>
        </p:nvSpPr>
        <p:spPr/>
        <p:txBody>
          <a:bodyPr>
            <a:normAutofit fontScale="85000" lnSpcReduction="10000"/>
          </a:bodyPr>
          <a:lstStyle/>
          <a:p>
            <a:pPr algn="just">
              <a:lnSpc>
                <a:spcPct val="150000"/>
              </a:lnSpc>
            </a:pPr>
            <a:r>
              <a:rPr lang="en-GB" dirty="0"/>
              <a:t>Except in the form of moderators or limited ‘control variables’ (e.g. age, sector, unionisation), HRM has been slow to engage with the impact of key contingency variables.</a:t>
            </a:r>
          </a:p>
          <a:p>
            <a:pPr algn="just">
              <a:lnSpc>
                <a:spcPct val="150000"/>
              </a:lnSpc>
            </a:pPr>
            <a:r>
              <a:rPr lang="en-GB" dirty="0"/>
              <a:t> More traditional research has long pointed to product market competition and labour market conditions as fundamental to appreciating employment relations. In introducing an emphasis on management actions, HRM has served to overplay managerial rationality and decision-making capability and underplayed constraints or structural realities.</a:t>
            </a:r>
          </a:p>
        </p:txBody>
      </p:sp>
      <p:pic>
        <p:nvPicPr>
          <p:cNvPr id="4" name="Picture 3">
            <a:extLst>
              <a:ext uri="{FF2B5EF4-FFF2-40B4-BE49-F238E27FC236}">
                <a16:creationId xmlns:a16="http://schemas.microsoft.com/office/drawing/2014/main" id="{67A8B2E8-BD87-537F-FCA9-9D8F34B68A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488091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61167C-FE0D-195D-2F66-32F8C76B786F}"/>
              </a:ext>
            </a:extLst>
          </p:cNvPr>
          <p:cNvSpPr>
            <a:spLocks noGrp="1"/>
          </p:cNvSpPr>
          <p:nvPr>
            <p:ph type="title"/>
          </p:nvPr>
        </p:nvSpPr>
        <p:spPr/>
        <p:txBody>
          <a:bodyPr/>
          <a:lstStyle/>
          <a:p>
            <a:r>
              <a:rPr lang="en-GB" dirty="0"/>
              <a:t>C3 Contingency</a:t>
            </a:r>
          </a:p>
        </p:txBody>
      </p:sp>
      <p:sp>
        <p:nvSpPr>
          <p:cNvPr id="3" name="Content Placeholder 2">
            <a:extLst>
              <a:ext uri="{FF2B5EF4-FFF2-40B4-BE49-F238E27FC236}">
                <a16:creationId xmlns:a16="http://schemas.microsoft.com/office/drawing/2014/main" id="{FBB3E465-C71B-C6BB-E659-952DD2877868}"/>
              </a:ext>
            </a:extLst>
          </p:cNvPr>
          <p:cNvSpPr>
            <a:spLocks noGrp="1"/>
          </p:cNvSpPr>
          <p:nvPr>
            <p:ph idx="1"/>
          </p:nvPr>
        </p:nvSpPr>
        <p:spPr/>
        <p:txBody>
          <a:bodyPr>
            <a:normAutofit fontScale="77500" lnSpcReduction="20000"/>
          </a:bodyPr>
          <a:lstStyle/>
          <a:p>
            <a:pPr algn="just">
              <a:lnSpc>
                <a:spcPct val="150000"/>
              </a:lnSpc>
            </a:pPr>
            <a:r>
              <a:rPr lang="en-GB" dirty="0"/>
              <a:t>This is most obvious in the limited attention HR scholars have paid to the impact from the likes of legal regulation, trade union modernisation or informal modes of labour resistance and misbehaviour on ER (van den Broek and </a:t>
            </a:r>
            <a:r>
              <a:rPr lang="en-GB" dirty="0" err="1"/>
              <a:t>Dundon</a:t>
            </a:r>
            <a:r>
              <a:rPr lang="en-GB" dirty="0"/>
              <a:t>, 2012). </a:t>
            </a:r>
          </a:p>
          <a:p>
            <a:pPr algn="just">
              <a:lnSpc>
                <a:spcPct val="150000"/>
              </a:lnSpc>
            </a:pPr>
            <a:r>
              <a:rPr lang="en-GB" dirty="0"/>
              <a:t>An emphasis on contingencies in this situation is not analogous to the over-simplified contingency or best fit matching models of the 1980s, but is rather an appreciation of the necessity for research to allow for, and accommodate, uneven dynamic interventions between a firm, its environment and among its stakeholders.-making capability and underplayed constraints or structural realities.</a:t>
            </a:r>
          </a:p>
        </p:txBody>
      </p:sp>
      <p:pic>
        <p:nvPicPr>
          <p:cNvPr id="4" name="Picture 3">
            <a:extLst>
              <a:ext uri="{FF2B5EF4-FFF2-40B4-BE49-F238E27FC236}">
                <a16:creationId xmlns:a16="http://schemas.microsoft.com/office/drawing/2014/main" id="{B0B2CFFD-64FC-8186-7BF3-07A2A829DC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1587700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C4A87-E598-FFAB-841E-B29474A94ECA}"/>
              </a:ext>
            </a:extLst>
          </p:cNvPr>
          <p:cNvSpPr>
            <a:spLocks noGrp="1"/>
          </p:cNvSpPr>
          <p:nvPr>
            <p:ph type="title"/>
          </p:nvPr>
        </p:nvSpPr>
        <p:spPr/>
        <p:txBody>
          <a:bodyPr/>
          <a:lstStyle/>
          <a:p>
            <a:r>
              <a:rPr lang="en-GB" dirty="0"/>
              <a:t>C3 Contingency</a:t>
            </a:r>
          </a:p>
        </p:txBody>
      </p:sp>
      <p:sp>
        <p:nvSpPr>
          <p:cNvPr id="3" name="Content Placeholder 2">
            <a:extLst>
              <a:ext uri="{FF2B5EF4-FFF2-40B4-BE49-F238E27FC236}">
                <a16:creationId xmlns:a16="http://schemas.microsoft.com/office/drawing/2014/main" id="{84A75BE5-0781-F57B-F66A-FE4E263EAE8B}"/>
              </a:ext>
            </a:extLst>
          </p:cNvPr>
          <p:cNvSpPr>
            <a:spLocks noGrp="1"/>
          </p:cNvSpPr>
          <p:nvPr>
            <p:ph idx="1"/>
          </p:nvPr>
        </p:nvSpPr>
        <p:spPr/>
        <p:txBody>
          <a:bodyPr>
            <a:normAutofit fontScale="77500" lnSpcReduction="20000"/>
          </a:bodyPr>
          <a:lstStyle/>
          <a:p>
            <a:pPr algn="just">
              <a:lnSpc>
                <a:spcPct val="150000"/>
              </a:lnSpc>
            </a:pPr>
            <a:r>
              <a:rPr lang="en-GB" dirty="0"/>
              <a:t>Kaufman (2010) has made a strong case for a demand-driven conception of HR, noting that researchers should be less consumed by whether a certain type of HRM is inevitable or the degree of investment in a practice, and instead focus on the more “fruitful problem” of developing theoretically informed accounts that consider patterns of diffusion and the actual practices utilised. </a:t>
            </a:r>
          </a:p>
          <a:p>
            <a:pPr algn="just">
              <a:lnSpc>
                <a:spcPct val="150000"/>
              </a:lnSpc>
            </a:pPr>
            <a:r>
              <a:rPr lang="en-GB" dirty="0"/>
              <a:t>The desired performance outcome of firms is also likely to be a relative concept, wherein financial performance or profit maximisation may not always be objective criteria owing to differences in context (e.g. sector or ownership types) and complexity (e.g. informality).</a:t>
            </a:r>
          </a:p>
        </p:txBody>
      </p:sp>
      <p:pic>
        <p:nvPicPr>
          <p:cNvPr id="4" name="Picture 3">
            <a:extLst>
              <a:ext uri="{FF2B5EF4-FFF2-40B4-BE49-F238E27FC236}">
                <a16:creationId xmlns:a16="http://schemas.microsoft.com/office/drawing/2014/main" id="{F799D094-A9B1-C467-2FEA-FC56A69DCE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9863514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E85CF2-BC4E-C93E-272C-44FC7AF0D376}"/>
              </a:ext>
            </a:extLst>
          </p:cNvPr>
          <p:cNvSpPr>
            <a:spLocks noGrp="1"/>
          </p:cNvSpPr>
          <p:nvPr>
            <p:ph type="title"/>
          </p:nvPr>
        </p:nvSpPr>
        <p:spPr/>
        <p:txBody>
          <a:bodyPr/>
          <a:lstStyle/>
          <a:p>
            <a:r>
              <a:rPr lang="en-GB" dirty="0"/>
              <a:t>C4 Causality</a:t>
            </a:r>
          </a:p>
        </p:txBody>
      </p:sp>
      <p:sp>
        <p:nvSpPr>
          <p:cNvPr id="3" name="Content Placeholder 2">
            <a:extLst>
              <a:ext uri="{FF2B5EF4-FFF2-40B4-BE49-F238E27FC236}">
                <a16:creationId xmlns:a16="http://schemas.microsoft.com/office/drawing/2014/main" id="{308C9ED0-389D-8C71-A5AC-657498490FF9}"/>
              </a:ext>
            </a:extLst>
          </p:cNvPr>
          <p:cNvSpPr>
            <a:spLocks noGrp="1"/>
          </p:cNvSpPr>
          <p:nvPr>
            <p:ph idx="1"/>
          </p:nvPr>
        </p:nvSpPr>
        <p:spPr/>
        <p:txBody>
          <a:bodyPr>
            <a:normAutofit/>
          </a:bodyPr>
          <a:lstStyle/>
          <a:p>
            <a:pPr algn="just">
              <a:lnSpc>
                <a:spcPct val="150000"/>
              </a:lnSpc>
            </a:pPr>
            <a:r>
              <a:rPr lang="en-GB" dirty="0"/>
              <a:t> Alternative modes of understanding in HRM including more intensive and longitudinal research would ensure that explanatory accounts are privileged, that processes of HRM in firms are adequately contextualised and that complexity is accommodated. Ultimately HR practices and rules have to be interpreted in action .</a:t>
            </a:r>
          </a:p>
          <a:p>
            <a:pPr marL="0" indent="0" algn="just">
              <a:lnSpc>
                <a:spcPct val="150000"/>
              </a:lnSpc>
              <a:buNone/>
            </a:pPr>
            <a:endParaRPr lang="en-GB" dirty="0"/>
          </a:p>
        </p:txBody>
      </p:sp>
      <p:pic>
        <p:nvPicPr>
          <p:cNvPr id="4" name="Picture 3">
            <a:extLst>
              <a:ext uri="{FF2B5EF4-FFF2-40B4-BE49-F238E27FC236}">
                <a16:creationId xmlns:a16="http://schemas.microsoft.com/office/drawing/2014/main" id="{19DEFB7C-C86D-C5A4-3416-A1C55D1495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05270193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6DF9BD-10CD-4051-1184-9EF0601B9D96}"/>
              </a:ext>
            </a:extLst>
          </p:cNvPr>
          <p:cNvSpPr>
            <a:spLocks noGrp="1"/>
          </p:cNvSpPr>
          <p:nvPr>
            <p:ph type="title"/>
          </p:nvPr>
        </p:nvSpPr>
        <p:spPr/>
        <p:txBody>
          <a:bodyPr/>
          <a:lstStyle/>
          <a:p>
            <a:r>
              <a:rPr lang="en-GB" dirty="0"/>
              <a:t>C5 Critique</a:t>
            </a:r>
          </a:p>
        </p:txBody>
      </p:sp>
      <p:sp>
        <p:nvSpPr>
          <p:cNvPr id="3" name="Content Placeholder 2">
            <a:extLst>
              <a:ext uri="{FF2B5EF4-FFF2-40B4-BE49-F238E27FC236}">
                <a16:creationId xmlns:a16="http://schemas.microsoft.com/office/drawing/2014/main" id="{89C405BD-D398-8CBC-C479-8F7B77C019A9}"/>
              </a:ext>
            </a:extLst>
          </p:cNvPr>
          <p:cNvSpPr>
            <a:spLocks noGrp="1"/>
          </p:cNvSpPr>
          <p:nvPr>
            <p:ph idx="1"/>
          </p:nvPr>
        </p:nvSpPr>
        <p:spPr/>
        <p:txBody>
          <a:bodyPr>
            <a:normAutofit lnSpcReduction="10000"/>
          </a:bodyPr>
          <a:lstStyle/>
          <a:p>
            <a:pPr algn="just">
              <a:lnSpc>
                <a:spcPct val="150000"/>
              </a:lnSpc>
            </a:pPr>
            <a:r>
              <a:rPr lang="en-GB" dirty="0"/>
              <a:t>In addition to the 4Cs suggested by </a:t>
            </a:r>
            <a:r>
              <a:rPr lang="en-GB" dirty="0" err="1"/>
              <a:t>Delbridge</a:t>
            </a:r>
            <a:r>
              <a:rPr lang="en-GB" dirty="0"/>
              <a:t> and Whitfield (2007), the role of immanent critique is a fifth ‘C’ that ought to be of concern for HRM researchers. In one respect this may seem obvious; however, much of the normative HRM model, coupled with a prescriptive and managerial bias in a lot (although not all) of its teaching in mainstream business schools, mean a conversation about critical reflection is warranted .</a:t>
            </a:r>
          </a:p>
        </p:txBody>
      </p:sp>
      <p:pic>
        <p:nvPicPr>
          <p:cNvPr id="4" name="Picture 3">
            <a:extLst>
              <a:ext uri="{FF2B5EF4-FFF2-40B4-BE49-F238E27FC236}">
                <a16:creationId xmlns:a16="http://schemas.microsoft.com/office/drawing/2014/main" id="{03546291-22D5-E0CA-1347-73537AD0535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30354573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6DF9BD-10CD-4051-1184-9EF0601B9D96}"/>
              </a:ext>
            </a:extLst>
          </p:cNvPr>
          <p:cNvSpPr>
            <a:spLocks noGrp="1"/>
          </p:cNvSpPr>
          <p:nvPr>
            <p:ph type="title"/>
          </p:nvPr>
        </p:nvSpPr>
        <p:spPr/>
        <p:txBody>
          <a:bodyPr/>
          <a:lstStyle/>
          <a:p>
            <a:r>
              <a:rPr lang="en-GB" dirty="0"/>
              <a:t>C5 Critique</a:t>
            </a:r>
          </a:p>
        </p:txBody>
      </p:sp>
      <p:sp>
        <p:nvSpPr>
          <p:cNvPr id="3" name="Content Placeholder 2">
            <a:extLst>
              <a:ext uri="{FF2B5EF4-FFF2-40B4-BE49-F238E27FC236}">
                <a16:creationId xmlns:a16="http://schemas.microsoft.com/office/drawing/2014/main" id="{89C405BD-D398-8CBC-C479-8F7B77C019A9}"/>
              </a:ext>
            </a:extLst>
          </p:cNvPr>
          <p:cNvSpPr>
            <a:spLocks noGrp="1"/>
          </p:cNvSpPr>
          <p:nvPr>
            <p:ph idx="1"/>
          </p:nvPr>
        </p:nvSpPr>
        <p:spPr/>
        <p:txBody>
          <a:bodyPr>
            <a:normAutofit/>
          </a:bodyPr>
          <a:lstStyle/>
          <a:p>
            <a:pPr algn="just">
              <a:lnSpc>
                <a:spcPct val="150000"/>
              </a:lnSpc>
            </a:pPr>
            <a:r>
              <a:rPr lang="en-GB" dirty="0"/>
              <a:t>Immanent critique and the problematisation of extant HRM acts not only as a basis to position research but also serves as a reflexive process to ensure HRM researchers do not automatically perpetuate the status quo .</a:t>
            </a:r>
          </a:p>
        </p:txBody>
      </p:sp>
      <p:pic>
        <p:nvPicPr>
          <p:cNvPr id="4" name="Picture 3">
            <a:extLst>
              <a:ext uri="{FF2B5EF4-FFF2-40B4-BE49-F238E27FC236}">
                <a16:creationId xmlns:a16="http://schemas.microsoft.com/office/drawing/2014/main" id="{B06408C8-3829-BC06-94CA-9DEA9E01C6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76048327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C86A-2A24-B74F-1545-13178A75B207}"/>
              </a:ext>
            </a:extLst>
          </p:cNvPr>
          <p:cNvSpPr>
            <a:spLocks noGrp="1"/>
          </p:cNvSpPr>
          <p:nvPr>
            <p:ph type="title"/>
          </p:nvPr>
        </p:nvSpPr>
        <p:spPr/>
        <p:txBody>
          <a:bodyPr/>
          <a:lstStyle/>
          <a:p>
            <a:r>
              <a:rPr lang="en-GB" dirty="0"/>
              <a:t>ER and HRM (Discussion &amp; Recap.)</a:t>
            </a:r>
          </a:p>
        </p:txBody>
      </p:sp>
      <p:sp>
        <p:nvSpPr>
          <p:cNvPr id="3" name="Content Placeholder 2">
            <a:extLst>
              <a:ext uri="{FF2B5EF4-FFF2-40B4-BE49-F238E27FC236}">
                <a16:creationId xmlns:a16="http://schemas.microsoft.com/office/drawing/2014/main" id="{367720A6-7492-61A7-924E-82580D7F1128}"/>
              </a:ext>
            </a:extLst>
          </p:cNvPr>
          <p:cNvSpPr>
            <a:spLocks noGrp="1"/>
          </p:cNvSpPr>
          <p:nvPr>
            <p:ph idx="1"/>
          </p:nvPr>
        </p:nvSpPr>
        <p:spPr/>
        <p:txBody>
          <a:bodyPr/>
          <a:lstStyle/>
          <a:p>
            <a:pPr marL="0" indent="0">
              <a:lnSpc>
                <a:spcPct val="150000"/>
              </a:lnSpc>
              <a:buNone/>
            </a:pPr>
            <a:r>
              <a:rPr lang="en-GB" dirty="0"/>
              <a:t>Linking this chapter to previous chapters that enclosed</a:t>
            </a:r>
          </a:p>
          <a:p>
            <a:pPr>
              <a:lnSpc>
                <a:spcPct val="150000"/>
              </a:lnSpc>
            </a:pPr>
            <a:r>
              <a:rPr lang="en-GB" dirty="0"/>
              <a:t>Employment relations + characteristics of ER</a:t>
            </a:r>
          </a:p>
          <a:p>
            <a:pPr>
              <a:lnSpc>
                <a:spcPct val="150000"/>
              </a:lnSpc>
            </a:pPr>
            <a:r>
              <a:rPr lang="en-GB" dirty="0"/>
              <a:t>Industry relations</a:t>
            </a:r>
          </a:p>
          <a:p>
            <a:pPr>
              <a:lnSpc>
                <a:spcPct val="150000"/>
              </a:lnSpc>
            </a:pPr>
            <a:r>
              <a:rPr lang="en-GB" dirty="0"/>
              <a:t>human resources management</a:t>
            </a:r>
          </a:p>
        </p:txBody>
      </p:sp>
      <p:pic>
        <p:nvPicPr>
          <p:cNvPr id="5" name="Audio 3">
            <a:hlinkClick r:id="" action="ppaction://media"/>
            <a:extLst>
              <a:ext uri="{FF2B5EF4-FFF2-40B4-BE49-F238E27FC236}">
                <a16:creationId xmlns:a16="http://schemas.microsoft.com/office/drawing/2014/main" id="{6F07CB30-3926-745C-8CBA-6E5C9444DA07}"/>
              </a:ext>
            </a:extLst>
          </p:cNvPr>
          <p:cNvPicPr>
            <a:picLocks noChangeAspect="1"/>
          </p:cNvPicPr>
          <p:nvPr>
            <a:audioFile r:link="rId1"/>
            <p:extLst>
              <p:ext uri="{DAA4B4D4-6D71-4841-9C94-3DE7FCFB9230}">
                <p14:media xmlns:p14="http://schemas.microsoft.com/office/powerpoint/2010/main" r:embed="rId2">
                  <p14:trim st="21916"/>
                </p14:media>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665073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6367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8C25F7-CA37-B55C-06DE-0FC22A133CD2}"/>
              </a:ext>
            </a:extLst>
          </p:cNvPr>
          <p:cNvSpPr>
            <a:spLocks noGrp="1"/>
          </p:cNvSpPr>
          <p:nvPr>
            <p:ph type="title"/>
          </p:nvPr>
        </p:nvSpPr>
        <p:spPr>
          <a:xfrm>
            <a:off x="838200" y="681037"/>
            <a:ext cx="10515600" cy="1009651"/>
          </a:xfrm>
        </p:spPr>
        <p:txBody>
          <a:bodyPr>
            <a:normAutofit fontScale="90000"/>
          </a:bodyPr>
          <a:lstStyle/>
          <a:p>
            <a:r>
              <a:rPr lang="en-GB" sz="4400" dirty="0"/>
              <a:t>References</a:t>
            </a:r>
            <a:br>
              <a:rPr lang="en-GB" sz="4400" dirty="0"/>
            </a:br>
            <a:endParaRPr lang="en-GB" dirty="0"/>
          </a:p>
        </p:txBody>
      </p:sp>
      <p:sp>
        <p:nvSpPr>
          <p:cNvPr id="3" name="Content Placeholder 2">
            <a:extLst>
              <a:ext uri="{FF2B5EF4-FFF2-40B4-BE49-F238E27FC236}">
                <a16:creationId xmlns:a16="http://schemas.microsoft.com/office/drawing/2014/main" id="{79DFFFD2-96B8-9265-0707-8A9646F30D1D}"/>
              </a:ext>
            </a:extLst>
          </p:cNvPr>
          <p:cNvSpPr>
            <a:spLocks noGrp="1"/>
          </p:cNvSpPr>
          <p:nvPr>
            <p:ph idx="1"/>
          </p:nvPr>
        </p:nvSpPr>
        <p:spPr/>
        <p:txBody>
          <a:bodyPr>
            <a:normAutofit lnSpcReduction="10000"/>
          </a:bodyPr>
          <a:lstStyle/>
          <a:p>
            <a:pPr algn="just">
              <a:lnSpc>
                <a:spcPct val="100000"/>
              </a:lnSpc>
            </a:pPr>
            <a:r>
              <a:rPr lang="en-GB" sz="3600" dirty="0"/>
              <a:t>Harney, B., </a:t>
            </a:r>
            <a:r>
              <a:rPr lang="en-GB" sz="3600" dirty="0" err="1"/>
              <a:t>Dundon</a:t>
            </a:r>
            <a:r>
              <a:rPr lang="en-GB" sz="3600" dirty="0"/>
              <a:t>, T., &amp; Wilkinson, A. (2018). Employment relations and human resource management. Chapter 8 In Wilkinson, A., </a:t>
            </a:r>
            <a:r>
              <a:rPr lang="en-GB" sz="3600" dirty="0" err="1"/>
              <a:t>Dundon</a:t>
            </a:r>
            <a:r>
              <a:rPr lang="en-GB" sz="3600" dirty="0"/>
              <a:t>, T., </a:t>
            </a:r>
            <a:r>
              <a:rPr lang="en-GB" sz="3600" dirty="0" err="1"/>
              <a:t>Donaghey</a:t>
            </a:r>
            <a:r>
              <a:rPr lang="en-GB" sz="3600" dirty="0"/>
              <a:t>, J., and Colvin, A. The Routledge Companion to Employment Relations Routledge, pp. 122-138. </a:t>
            </a:r>
          </a:p>
          <a:p>
            <a:pPr algn="just">
              <a:lnSpc>
                <a:spcPct val="100000"/>
              </a:lnSpc>
            </a:pPr>
            <a:r>
              <a:rPr lang="en-GB" sz="3600" dirty="0"/>
              <a:t>John W. Budd , Labor relations textbook , MC Graw-Hill , 6</a:t>
            </a:r>
            <a:r>
              <a:rPr lang="en-GB" sz="3600" baseline="30000" dirty="0"/>
              <a:t>th</a:t>
            </a:r>
            <a:r>
              <a:rPr lang="en-GB" sz="3600" dirty="0"/>
              <a:t> edition .</a:t>
            </a:r>
          </a:p>
          <a:p>
            <a:pPr marL="0" indent="0" algn="just">
              <a:lnSpc>
                <a:spcPct val="100000"/>
              </a:lnSpc>
              <a:buNone/>
            </a:pPr>
            <a:endParaRPr lang="en-GB" sz="4800" dirty="0"/>
          </a:p>
        </p:txBody>
      </p:sp>
      <p:pic>
        <p:nvPicPr>
          <p:cNvPr id="4" name="Picture 3">
            <a:extLst>
              <a:ext uri="{FF2B5EF4-FFF2-40B4-BE49-F238E27FC236}">
                <a16:creationId xmlns:a16="http://schemas.microsoft.com/office/drawing/2014/main" id="{14FA6453-ADFB-6278-6435-01D12A1118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0017915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AE173C8-A63D-4835-940B-1AC96CD122D3}"/>
</file>

<file path=customXml/itemProps2.xml><?xml version="1.0" encoding="utf-8"?>
<ds:datastoreItem xmlns:ds="http://schemas.openxmlformats.org/officeDocument/2006/customXml" ds:itemID="{3A0C84E2-9F93-40F6-805F-19C744C2E5CB}"/>
</file>

<file path=customXml/itemProps3.xml><?xml version="1.0" encoding="utf-8"?>
<ds:datastoreItem xmlns:ds="http://schemas.openxmlformats.org/officeDocument/2006/customXml" ds:itemID="{9D452165-9752-465E-992F-0EC591604B2D}"/>
</file>

<file path=docProps/app.xml><?xml version="1.0" encoding="utf-8"?>
<Properties xmlns="http://schemas.openxmlformats.org/officeDocument/2006/extended-properties" xmlns:vt="http://schemas.openxmlformats.org/officeDocument/2006/docPropsVTypes">
  <TotalTime>2066</TotalTime>
  <Words>2278</Words>
  <Application>Microsoft Office PowerPoint</Application>
  <PresentationFormat>Widescreen</PresentationFormat>
  <Paragraphs>131</Paragraphs>
  <Slides>39</Slides>
  <Notes>3</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39</vt:i4>
      </vt:variant>
    </vt:vector>
  </HeadingPairs>
  <TitlesOfParts>
    <vt:vector size="48" baseType="lpstr">
      <vt:lpstr>Alexandria</vt:lpstr>
      <vt:lpstr>Aptos</vt:lpstr>
      <vt:lpstr>Aptos Display</vt:lpstr>
      <vt:lpstr>Arial</vt:lpstr>
      <vt:lpstr>ff1</vt:lpstr>
      <vt:lpstr>ff2</vt:lpstr>
      <vt:lpstr>ff3</vt:lpstr>
      <vt:lpstr>ff4</vt:lpstr>
      <vt:lpstr>Office Theme</vt:lpstr>
      <vt:lpstr>PowerPoint Presentation</vt:lpstr>
      <vt:lpstr>PowerPoint Presentation</vt:lpstr>
      <vt:lpstr>Lecture Agenda</vt:lpstr>
      <vt:lpstr>Why is Understanding Employee Relations Important?  </vt:lpstr>
      <vt:lpstr>Why is Understanding Employee Relations Important?  </vt:lpstr>
      <vt:lpstr>Principles of Corporate Culture Development</vt:lpstr>
      <vt:lpstr>Principles of Corporate Culture Development</vt:lpstr>
      <vt:lpstr>Principles of Corporate Culture Development</vt:lpstr>
      <vt:lpstr>HR Policies, Programs and Terms of Employment</vt:lpstr>
      <vt:lpstr>The Process of Linking Strategy to Employee Relations and Culture  </vt:lpstr>
      <vt:lpstr>The Ups and Downs of Employee Relations: Managing the Employment Relationship </vt:lpstr>
      <vt:lpstr>Difference Between Conflicts and Disputes</vt:lpstr>
      <vt:lpstr>Sources of Conflict</vt:lpstr>
      <vt:lpstr>Sources of Conflict</vt:lpstr>
      <vt:lpstr>What is conflict management</vt:lpstr>
      <vt:lpstr>What is conflict management</vt:lpstr>
      <vt:lpstr>ER and HRM: 5Cs for conversation</vt:lpstr>
      <vt:lpstr>C1 Complexity</vt:lpstr>
      <vt:lpstr>C1 Complexity</vt:lpstr>
      <vt:lpstr>C1 Complexity</vt:lpstr>
      <vt:lpstr>C1 Complexity</vt:lpstr>
      <vt:lpstr>C1 Complexity</vt:lpstr>
      <vt:lpstr>C1 Complexity</vt:lpstr>
      <vt:lpstr>C2 Context </vt:lpstr>
      <vt:lpstr>C2 Context </vt:lpstr>
      <vt:lpstr>C2 Context </vt:lpstr>
      <vt:lpstr>C2 Context </vt:lpstr>
      <vt:lpstr>C2 Context </vt:lpstr>
      <vt:lpstr>C2 Context </vt:lpstr>
      <vt:lpstr>C2 Context </vt:lpstr>
      <vt:lpstr>C3 Contingency</vt:lpstr>
      <vt:lpstr>C3 Contingency</vt:lpstr>
      <vt:lpstr>C3 Contingency</vt:lpstr>
      <vt:lpstr>C4 Causality</vt:lpstr>
      <vt:lpstr>C5 Critique</vt:lpstr>
      <vt:lpstr>C5 Critique</vt:lpstr>
      <vt:lpstr>ER and HRM (Discussion &amp; Recap.)</vt:lpstr>
      <vt:lpstr>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Nourhan Sayed</dc:creator>
  <cp:lastModifiedBy>Nourhan Sayed</cp:lastModifiedBy>
  <cp:revision>11</cp:revision>
  <dcterms:created xsi:type="dcterms:W3CDTF">2024-03-20T11:11:47Z</dcterms:created>
  <dcterms:modified xsi:type="dcterms:W3CDTF">2024-03-22T08:26:08Z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