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64" r:id="rId2"/>
    <p:sldId id="365" r:id="rId3"/>
    <p:sldId id="259" r:id="rId4"/>
    <p:sldId id="366" r:id="rId5"/>
    <p:sldId id="367" r:id="rId6"/>
    <p:sldId id="368" r:id="rId7"/>
    <p:sldId id="369" r:id="rId8"/>
    <p:sldId id="370" r:id="rId9"/>
    <p:sldId id="270" r:id="rId10"/>
    <p:sldId id="372" r:id="rId11"/>
    <p:sldId id="373" r:id="rId12"/>
    <p:sldId id="376" r:id="rId13"/>
    <p:sldId id="391" r:id="rId14"/>
    <p:sldId id="316" r:id="rId15"/>
    <p:sldId id="315" r:id="rId16"/>
    <p:sldId id="318" r:id="rId17"/>
    <p:sldId id="319" r:id="rId18"/>
    <p:sldId id="333" r:id="rId19"/>
    <p:sldId id="378" r:id="rId20"/>
    <p:sldId id="308" r:id="rId21"/>
    <p:sldId id="379" r:id="rId22"/>
    <p:sldId id="334" r:id="rId23"/>
    <p:sldId id="325" r:id="rId24"/>
    <p:sldId id="335" r:id="rId25"/>
    <p:sldId id="326" r:id="rId26"/>
    <p:sldId id="380" r:id="rId27"/>
    <p:sldId id="353" r:id="rId28"/>
    <p:sldId id="354" r:id="rId29"/>
    <p:sldId id="381" r:id="rId30"/>
    <p:sldId id="356" r:id="rId31"/>
    <p:sldId id="382" r:id="rId32"/>
    <p:sldId id="383" r:id="rId33"/>
    <p:sldId id="384" r:id="rId34"/>
    <p:sldId id="385" r:id="rId35"/>
    <p:sldId id="386" r:id="rId36"/>
    <p:sldId id="387" r:id="rId37"/>
    <p:sldId id="388" r:id="rId38"/>
    <p:sldId id="389" r:id="rId39"/>
    <p:sldId id="390" r:id="rId40"/>
    <p:sldId id="377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32" autoAdjust="0"/>
    <p:restoredTop sz="94660"/>
  </p:normalViewPr>
  <p:slideViewPr>
    <p:cSldViewPr snapToGrid="0">
      <p:cViewPr varScale="1">
        <p:scale>
          <a:sx n="79" d="100"/>
          <a:sy n="79" d="100"/>
        </p:scale>
        <p:origin x="8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02E33-B91A-44A9-BEB9-B62FAD07477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06EC-5FC6-45A3-A5E5-1A8905B7BA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10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729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2.png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6.pn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39.png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39.png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05603" y="4703296"/>
            <a:ext cx="825738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– Calculus Applications in real life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285"/>
    </mc:Choice>
    <mc:Fallback xmlns="">
      <p:transition spd="slow" advTm="13528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284051" y="1441982"/>
            <a:ext cx="8921467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Show several  uses of Calculus in Real Life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Explain Different Applications using Differential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Explain Different Applications using Integration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Obtain Marginal cost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Obtain Marginal Revenue 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Obtain Demand Function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795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655"/>
    </mc:Choice>
    <mc:Fallback xmlns="">
      <p:transition spd="slow" advTm="18265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727862" y="840614"/>
            <a:ext cx="7441660" cy="51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Uses of Calculus in Real Life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Different Applications using Differential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Applications using Integration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Marginal cost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Marginal Revenue 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Demand Function </a:t>
            </a: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00FA066-E7BE-75E2-9904-BE4247CA785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F18BED24-8D24-BFCB-1C55-D1AC2BE7509E}"/>
              </a:ext>
            </a:extLst>
          </p:cNvPr>
          <p:cNvSpPr/>
          <p:nvPr/>
        </p:nvSpPr>
        <p:spPr>
          <a:xfrm>
            <a:off x="-105430" y="206064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C3941A80-1DA9-4943-7732-9FC929974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CAF0DD-764A-B040-C303-9B4B6010B3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DD0D0BC-82B5-6193-397C-7BDC1DC8FF84}"/>
              </a:ext>
            </a:extLst>
          </p:cNvPr>
          <p:cNvSpPr/>
          <p:nvPr/>
        </p:nvSpPr>
        <p:spPr>
          <a:xfrm>
            <a:off x="1057563" y="5926555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F33FCE-828D-8DE9-6BD8-67A6ECDDF07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6EFB8B4-8351-1E52-B024-25C727DFA9B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Outline  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13"/>
    </mc:Choice>
    <mc:Fallback xmlns="">
      <p:transition spd="slow" advTm="12891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1- Integration by parts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7E5C52AF-47B2-3793-CE22-F27CA7B81C3F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F5B58B7-03C7-06C2-6078-E5073E4BB56F}"/>
              </a:ext>
            </a:extLst>
          </p:cNvPr>
          <p:cNvSpPr/>
          <p:nvPr/>
        </p:nvSpPr>
        <p:spPr>
          <a:xfrm>
            <a:off x="-124888" y="211900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D2F8D36-89D5-2848-6437-803ED3A52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947414-0884-9384-DB0B-C4265E4E01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2EB41EE-D29A-48D8-8FD5-E9731741D9B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21534BB-AD36-F68A-221D-BCB1B695BCD8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FCABBD23-D244-C0B0-DE64-03D11FB69BD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Uses of Calculus in real Life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2EC1CD-B6C9-ED1C-81E0-4E41EE397F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3375" y="2259228"/>
            <a:ext cx="6805250" cy="2339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20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973"/>
    </mc:Choice>
    <mc:Fallback xmlns="">
      <p:transition spd="slow" advTm="12197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0320789E-8A45-B811-1BC6-E87F8AB82B1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17FC1B3-7E92-D69B-D9FE-FDD732136885}"/>
              </a:ext>
            </a:extLst>
          </p:cNvPr>
          <p:cNvSpPr/>
          <p:nvPr/>
        </p:nvSpPr>
        <p:spPr>
          <a:xfrm>
            <a:off x="-144340" y="215791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C4D7830D-74EE-9643-6B3B-058850C0E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0D3E95-5E76-8DA1-09CC-4C6889A7F7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6305CA4-6183-9254-9E29-B440296E4D8F}"/>
              </a:ext>
            </a:extLst>
          </p:cNvPr>
          <p:cNvSpPr/>
          <p:nvPr/>
        </p:nvSpPr>
        <p:spPr>
          <a:xfrm>
            <a:off x="954162" y="5857806"/>
            <a:ext cx="10874671" cy="75059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B81D1094-46A2-775C-CD6A-01A026157E1E}"/>
              </a:ext>
            </a:extLst>
          </p:cNvPr>
          <p:cNvSpPr txBox="1">
            <a:spLocks/>
          </p:cNvSpPr>
          <p:nvPr/>
        </p:nvSpPr>
        <p:spPr>
          <a:xfrm>
            <a:off x="84858" y="220328"/>
            <a:ext cx="9282877" cy="895443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Process of differentiation and Integration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A2A20C-FB36-4EF1-4456-71A242EAED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9954" y="1548270"/>
            <a:ext cx="7693648" cy="350038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B8CFBB-8263-726A-168E-E07C99A7F88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5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442"/>
    </mc:Choice>
    <mc:Fallback xmlns="">
      <p:transition spd="slow" advTm="12144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E78A8C21-091C-A904-840D-D3B8621061EC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845B0301-44D9-945D-209A-7C2FA761C97B}"/>
              </a:ext>
            </a:extLst>
          </p:cNvPr>
          <p:cNvSpPr/>
          <p:nvPr/>
        </p:nvSpPr>
        <p:spPr>
          <a:xfrm>
            <a:off x="-115163" y="224546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6471934-49B7-B1C6-AA90-988AA8DEB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5E7DEF-1506-82E9-9002-6DE8666C38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D9C1050-336D-AC6A-E75A-12C8EBCA044D}"/>
              </a:ext>
            </a:extLst>
          </p:cNvPr>
          <p:cNvSpPr/>
          <p:nvPr/>
        </p:nvSpPr>
        <p:spPr>
          <a:xfrm>
            <a:off x="1057563" y="5916827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C619905-D173-B80D-C65A-07D471614B6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Various Fields of using Calculus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906279-AE00-229C-6667-FB02E20BA37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9FBBED2-A9A3-0165-F525-B67D692CAAF8}"/>
              </a:ext>
            </a:extLst>
          </p:cNvPr>
          <p:cNvSpPr txBox="1"/>
          <p:nvPr/>
        </p:nvSpPr>
        <p:spPr>
          <a:xfrm>
            <a:off x="1865827" y="1493619"/>
            <a:ext cx="6240292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Economics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Biology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Engineering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Architect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Finance </a:t>
            </a:r>
          </a:p>
          <a:p>
            <a:pPr fontAlgn="auto">
              <a:spcAft>
                <a:spcPts val="0"/>
              </a:spcAft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209"/>
    </mc:Choice>
    <mc:Fallback xmlns="">
      <p:transition spd="slow" advTm="14320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BB719319-9A8D-AC23-1327-F9A1FA5EC3B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3C1200E4-0006-73DE-F33C-81079C27DAE8}"/>
              </a:ext>
            </a:extLst>
          </p:cNvPr>
          <p:cNvSpPr/>
          <p:nvPr/>
        </p:nvSpPr>
        <p:spPr>
          <a:xfrm>
            <a:off x="-115163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5C3CB3B4-39D9-E31B-AD13-3923CB946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BAA42F-FA4F-C2D3-E1F3-907FC2448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7545F2C-2020-FA00-640A-8D3EC109B6F3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DB3D248-9398-4785-D018-098E1B0A37F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AC1B5376-7294-E92D-419C-07A25BBD658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Uses of Calculus in Economics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6C3830-3BE0-19DA-81FD-35378AC03A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77115" y="1553697"/>
            <a:ext cx="7887897" cy="340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504"/>
    </mc:Choice>
    <mc:Fallback xmlns="">
      <p:transition spd="slow" advTm="21850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30F49651-4A97-3C9D-2BA8-E746C7C349B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CAF5409-9EF9-60EA-907C-5004D0AE67C0}"/>
              </a:ext>
            </a:extLst>
          </p:cNvPr>
          <p:cNvSpPr/>
          <p:nvPr/>
        </p:nvSpPr>
        <p:spPr>
          <a:xfrm>
            <a:off x="-134617" y="209955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EDC9F43A-2B9A-A6A3-45BA-36E92B17A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622908-286E-E4B6-54F6-9873358BEB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6000D4EC-6533-7C77-5F5F-D527E35D8829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A5EF245-85F1-4FF8-5D72-F7261997656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Uses of Calculus in Biology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FAA5C7-A6ED-D574-5125-DA2B16A9D21C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C0F071-BAC5-F9E5-A413-338127FFAE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0471" y="1136182"/>
            <a:ext cx="7535820" cy="457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5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967"/>
    </mc:Choice>
    <mc:Fallback xmlns="">
      <p:transition spd="slow" advTm="14696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CF9BF662-0FE4-9221-9CB4-8667EF0FC39B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EFFEDE47-2837-3272-C37D-AE4B97FE7B8D}"/>
              </a:ext>
            </a:extLst>
          </p:cNvPr>
          <p:cNvSpPr/>
          <p:nvPr/>
        </p:nvSpPr>
        <p:spPr>
          <a:xfrm>
            <a:off x="-134617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AF307E0D-35F0-5997-E725-8B39A0CA3B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15987-EC8F-AC55-A01B-2086C2D140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9640A21C-044A-17C7-B3F8-32D19282D4D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798C7D-F9B8-8D1D-BDD3-3D5C34EA6E5A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65FB4D5-6CCD-61F7-5302-8827B9E0EC9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Uses of Calculus in Engineering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DD2B7-4030-C91D-2D3C-506FD93304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1505" y="1325500"/>
            <a:ext cx="8173941" cy="418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34"/>
    </mc:Choice>
    <mc:Fallback xmlns="">
      <p:transition spd="slow" advTm="13433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8C1AA952-E963-D34D-8513-153E1BDBB12A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91B99660-96B0-5ACB-75DB-D5C19952E3BC}"/>
              </a:ext>
            </a:extLst>
          </p:cNvPr>
          <p:cNvSpPr/>
          <p:nvPr/>
        </p:nvSpPr>
        <p:spPr>
          <a:xfrm>
            <a:off x="-115158" y="222600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A0A28FA-874B-5283-43E0-80D00EB98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4C2857-CB3D-BE73-BECC-4F1DD57AAA2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4C21DA25-B578-CEBD-AEB3-C9A56D6A38C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3E4F835-6C19-5106-4FE8-11C4701D222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D7BDF27-AAAB-C605-9F75-1FDDD57F2B1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Uses of Calculus in Architect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EA7A2-4978-9A48-DB91-0CE01D67C0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0996" y="1354103"/>
            <a:ext cx="8564450" cy="4216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68"/>
    </mc:Choice>
    <mc:Fallback xmlns="">
      <p:transition spd="slow" advTm="12966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5F694623-6A11-96D2-03AF-0192B1DCB33E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8B00F00-1584-46FD-45C2-5320EA42B143}"/>
              </a:ext>
            </a:extLst>
          </p:cNvPr>
          <p:cNvSpPr/>
          <p:nvPr/>
        </p:nvSpPr>
        <p:spPr>
          <a:xfrm>
            <a:off x="-124888" y="219682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20F49003-5DB3-2DF1-D466-5CD2B0B20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CA7424-F4F2-48DC-CB0B-5125C5DDB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AAB07471-50B2-4E49-BF54-3E7E8B36A8C1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9BBA6E-BA1A-F9B9-FE4E-C8E04DD9CF1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23A272E-54BD-FA82-5769-AF8D50B7564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Uses of Calculus in Finance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907461-89EA-36E2-EB3A-A32BB52A9B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6658" y="1403810"/>
            <a:ext cx="8568788" cy="381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626"/>
    </mc:Choice>
    <mc:Fallback xmlns="">
      <p:transition spd="slow" advTm="15162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3600" b="1" dirty="0"/>
              <a:t>Applications for Calculus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E63194-A57E-013D-45F9-1CF064A41266}"/>
              </a:ext>
            </a:extLst>
          </p:cNvPr>
          <p:cNvSpPr txBox="1"/>
          <p:nvPr/>
        </p:nvSpPr>
        <p:spPr>
          <a:xfrm>
            <a:off x="1462322" y="2718322"/>
            <a:ext cx="8122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Applications for Calculus </a:t>
            </a:r>
          </a:p>
        </p:txBody>
      </p:sp>
    </p:spTree>
    <p:extLst>
      <p:ext uri="{BB962C8B-B14F-4D97-AF65-F5344CB8AC3E}">
        <p14:creationId xmlns:p14="http://schemas.microsoft.com/office/powerpoint/2010/main" val="2262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15"/>
    </mc:Choice>
    <mc:Fallback xmlns="">
      <p:transition spd="slow" advTm="12321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3600" b="1" dirty="0"/>
              <a:t>Applications for Calculus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E63194-A57E-013D-45F9-1CF064A41266}"/>
              </a:ext>
            </a:extLst>
          </p:cNvPr>
          <p:cNvSpPr txBox="1"/>
          <p:nvPr/>
        </p:nvSpPr>
        <p:spPr>
          <a:xfrm>
            <a:off x="1727862" y="1665725"/>
            <a:ext cx="81225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Marginal cost </a:t>
            </a:r>
          </a:p>
          <a:p>
            <a:pPr marL="571500" indent="-5715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Marginal Revenue  </a:t>
            </a:r>
          </a:p>
          <a:p>
            <a:pPr marL="571500" indent="-5715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Demand Function </a:t>
            </a:r>
          </a:p>
          <a:p>
            <a:pPr algn="ctr"/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03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36"/>
    </mc:Choice>
    <mc:Fallback xmlns="">
      <p:transition spd="slow" advTm="12553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 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B1A9E-0EE8-3C1F-49B3-5A3F245F98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365" y="1960258"/>
            <a:ext cx="8361643" cy="156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288"/>
    </mc:Choice>
    <mc:Fallback xmlns="">
      <p:transition spd="slow" advTm="15828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1 - Definite Integration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E22CB01-5EEC-E74D-B57C-9425AF40B96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 Solution  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9528D8B9-8B83-BC9F-460B-0989CE50B758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24D5481F-B440-28B8-43C1-6CD3C4136317}"/>
              </a:ext>
            </a:extLst>
          </p:cNvPr>
          <p:cNvSpPr/>
          <p:nvPr/>
        </p:nvSpPr>
        <p:spPr>
          <a:xfrm>
            <a:off x="-112047" y="216439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Graphic 26">
            <a:extLst>
              <a:ext uri="{FF2B5EF4-FFF2-40B4-BE49-F238E27FC236}">
                <a16:creationId xmlns:a16="http://schemas.microsoft.com/office/drawing/2014/main" id="{2FF20712-3C8E-9240-E021-95A781E2D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D6DA42-B46F-8946-8530-B0C1B431B9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B166388-D66A-5C43-6A51-82D34D492CF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59DD37CE-ACA6-E10B-A604-9933254E269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6E390E-9262-5065-03A0-F0AC1A721F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6426" y="1466432"/>
            <a:ext cx="7183993" cy="419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81"/>
    </mc:Choice>
    <mc:Fallback xmlns="">
      <p:transition spd="slow" advTm="8328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6C147C3-2577-FE24-4038-5A525B205FB0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A2E5A8D-726F-B58C-1105-A27E9F8EAC03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F2287B62-E367-09EE-0BB2-AEB144D2B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83C51D-DE90-C812-90C9-985DC28A05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67CB92C-E337-581A-B236-5D55932D3AA1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DF80563-F6BE-AB9E-F7DE-38FBAB3579A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D821469-3FFC-C367-2579-F16863B5918E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4E9F0D-1737-C597-642F-322333E8E1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5091" y="1884006"/>
            <a:ext cx="8870355" cy="1677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53"/>
    </mc:Choice>
    <mc:Fallback xmlns="">
      <p:transition spd="slow" advTm="14315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BD3A25FD-526D-7CD9-09BC-05D32567612E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7D629048-6D6C-C31C-255D-B5A88FCBE06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EDA8B148-DD88-F1CC-0D4A-3F5BF1C03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036" y="5974893"/>
            <a:ext cx="227438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EB9FA80-511E-EF53-0319-2ED94D9356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42560E9-D49E-F3F2-3C38-0AA9FB67180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591AF6D3-96BF-652C-7DD7-276DF1C6B14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 Solution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C9840C-FA4B-DA22-D86E-9744DB54858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DB5A3F-2151-4AA5-7544-D8EBEE312A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7862" y="1513340"/>
            <a:ext cx="7348044" cy="414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17"/>
    </mc:Choice>
    <mc:Fallback xmlns="">
      <p:transition spd="slow" advTm="6911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494C5827-2032-2D79-A821-692CF98E19EC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5E106915-AA61-8BF4-651A-561BA56433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89D31581-BB56-473F-B8E3-3C37C6BB4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11ACEDB-6630-1D6D-7E53-A5FB889A03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7F5004C-4353-29C4-6E7B-016AE40501AE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0926020-78FC-DC43-7CE9-D1D4BD70F444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49E5760B-7CDC-4E0A-62DA-71B4F368214A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5A78A7-4D05-D1C9-6EB5-72D86FD806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1789" y="1816678"/>
            <a:ext cx="8402235" cy="145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572"/>
    </mc:Choice>
    <mc:Fallback xmlns="">
      <p:transition spd="slow" advTm="22157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103BC788-4EE2-B5BE-19A0-E840A3A41BD2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: Rounded Corners 22">
            <a:extLst>
              <a:ext uri="{FF2B5EF4-FFF2-40B4-BE49-F238E27FC236}">
                <a16:creationId xmlns:a16="http://schemas.microsoft.com/office/drawing/2014/main" id="{0B286114-EBDF-B23C-4EFA-A4ABBB1A13CB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C7E6F300-DFE5-09C8-110A-7D43C5617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160757E-2E45-8607-4287-979B44FE7F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BAFD676-3866-408C-38E3-2AF9338B9F83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C93543F-2C3E-D538-7C7B-BAAE02C76C44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1D4BB03-7CF4-A032-8CB6-9621CA78070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3 solution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B47CCE0-0290-0CE0-109A-590A91821E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7862" y="1401676"/>
            <a:ext cx="7543800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99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08"/>
    </mc:Choice>
    <mc:Fallback xmlns="">
      <p:transition spd="slow" advTm="8050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67BFF7C1-8FA8-6547-E2EF-7E45F955BE1D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418D62A-6BFE-C28E-A243-1D361375887F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3423B853-2EA4-68EE-EDFB-46438113C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8C651EA-3593-C9F1-3110-4EF93F7ECF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C493743-E688-ECB3-D27A-67EBC736529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E99057C6-27F8-0719-2F26-9C1AB9BAC28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4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9D3709-396E-5486-72C1-C6574DF954F4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3FD37D-0B1E-525E-6341-D808985700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2322" y="1798543"/>
            <a:ext cx="7225928" cy="1825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213"/>
    </mc:Choice>
    <mc:Fallback xmlns="">
      <p:transition spd="slow" advTm="19421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D9AF5C85-254A-DA3B-363E-B0AAA919D88E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9146D1F3-14BA-7B0A-F4D2-B5679B450AED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A037A621-938C-AEB8-947A-44674642C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B1739D8-C5FD-2FA4-FF69-6E97CE03C5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BA5A202-9033-E495-20F4-7E0B2BBB6C9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8A8C1B5-B68D-9EC5-D467-49C77CE326C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7F46B074-C708-187B-BF7D-6D4C8A3D4DA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4 solution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2F786C-26EA-24E2-E2C7-A5AA7CE82A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6171" y="2009272"/>
            <a:ext cx="6251046" cy="215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28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085"/>
    </mc:Choice>
    <mc:Fallback xmlns="">
      <p:transition spd="slow" advTm="7108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D29905F6-A3EB-AF52-8F32-46C721A6268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24F092A-6F90-5E16-EF5C-3D96AB5270D9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CD022B00-EE1F-6877-0E6A-5C81853B2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59E2BAF-3CE9-F28A-49D8-DE843C0CA8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8D504A8-1175-EC6A-142E-13EC6FD3754E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4C36F6-70E4-4A9B-21FB-36431C426AA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C01E70DA-7927-446A-2951-6CC04351C889}"/>
              </a:ext>
            </a:extLst>
          </p:cNvPr>
          <p:cNvSpPr txBox="1">
            <a:spLocks/>
          </p:cNvSpPr>
          <p:nvPr/>
        </p:nvSpPr>
        <p:spPr>
          <a:xfrm>
            <a:off x="144466" y="236724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5BBA49-4299-7955-7785-DC8A209A8F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8020" y="1851800"/>
            <a:ext cx="6573780" cy="68711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23CDA74-2F27-9EF2-0530-0F7370F0CC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1077" y="2973731"/>
            <a:ext cx="7782017" cy="993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459"/>
    </mc:Choice>
    <mc:Fallback xmlns="">
      <p:transition spd="slow" advTm="20245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E30E3257-C3A9-1AAB-CDF5-F098E19BF223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9ADB110-0DEC-FE8B-49D5-4516A23F644C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6EEA9BB1-39B4-47B3-2295-7ADCCE28F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E93C359-2982-7071-CED1-545C728208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C5E932C-3763-D636-401F-4769729CD557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6BE9CBF-4B20-BD63-817D-AEBF77515D7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5 Solution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422B5E-8670-FFD2-E9F5-0F616F2ACB2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8C08EE-4F30-F5DB-8AF1-2084CC54A0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5000" y="1646209"/>
            <a:ext cx="7822123" cy="274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293"/>
    </mc:Choice>
    <mc:Fallback xmlns="">
      <p:transition spd="slow" advTm="7029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0245002-D5D8-93D3-BF81-E8706D6135FC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B5DF39C-966A-FCB3-76B7-6F04358949DD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7D032EB4-93AD-3B4B-36E7-44EAC88D1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65D6770-B8B4-D2CB-EDA8-A8354577DE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87867CF-270D-8130-DBA4-C01E329A176A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67F3F1-07E1-594A-3F96-33F19788203E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D913C8E-2B7C-CEE8-FAEB-4CD7D45AED2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F292A2-EC6D-0AB9-E3B2-640B05B275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8153" y="1704264"/>
            <a:ext cx="6105525" cy="6381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BE24ABD-02C0-FD4D-B932-413107E4BA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7489" y="2891834"/>
            <a:ext cx="60483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882"/>
    </mc:Choice>
    <mc:Fallback xmlns="">
      <p:transition spd="slow" advTm="17688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56C27899-3E37-9551-AEA9-3F776EC7B037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89637B2-47F8-33A4-8EF6-E94A87610429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EE3FDE59-37BC-02DC-500B-950FD6D726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AB418CC-9C04-1E17-3C2C-4B130C8686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C734DCA-F4E2-7C85-CD2B-D175CF953BC2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942A84CB-F9C1-6774-02F3-C39D046144B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6 Solution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94B8A0-4CF6-B3E5-53E0-A232A5FAD402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9A7C55-AB4F-0E40-5105-30D4DE4A1D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629" y="1389219"/>
            <a:ext cx="6899728" cy="419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59"/>
    </mc:Choice>
    <mc:Fallback xmlns="">
      <p:transition spd="slow" advTm="17475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37ECE0E-A679-A08A-E074-A10BB8ECDF85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9798A1B-150A-22AE-62B7-274A1B60D865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AA4687A8-3CAD-C116-7579-4B88ADB13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DABB3B0-BE85-7567-F09B-D6A3468CE0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D0D9842-B772-D2C8-D4A4-96F329F782E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AC175-C62B-512C-6075-A4F4CF28DE2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D415BDB-A651-935D-8578-0DD24E17EAE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7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6991D8-D84C-423D-E03B-50E74759E6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2453" y="1704264"/>
            <a:ext cx="596265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6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636"/>
    </mc:Choice>
    <mc:Fallback xmlns="">
      <p:transition spd="slow" advTm="12263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FEC20E4-724C-8CED-D8A4-52A6182EEB4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7B474F9-4FBF-6E3E-63D7-F39E22FF78B1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4D5C788B-3FFB-8E06-2642-5D89A6900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EAD1825-1636-2BD2-1D32-93B9B63F22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1506C19-4BE6-50B1-F6E4-7CA8DC71668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24277E1-145D-304F-F14A-A9AF440EE52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D6102CA-9067-FBC7-B007-65CEF55B5DB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7 Solution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4FD85-FC32-3387-7313-2617BFC752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7623" y="2148189"/>
            <a:ext cx="5884791" cy="2501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0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766"/>
    </mc:Choice>
    <mc:Fallback xmlns="">
      <p:transition spd="slow" advTm="6976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35C8BB0-C4EE-4B62-A96F-1BD32B7C543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FFFEB4E-0D52-68A5-815C-24FFCEBAB0DD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3542B483-050D-E234-D799-EF93A516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90A845-5A3B-1F1B-580B-76978933F9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EBBDF73-7CD2-C47F-670F-26CE46D9AEB4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C6865B-AC1A-68C3-66E9-4397902C5212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07F2E87-70E6-E771-37C7-8B81D6D142D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8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D235D1-6E25-4257-74B9-535F09D0FA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1370" y="1641034"/>
            <a:ext cx="5838825" cy="6572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D40F19-CF68-A644-74BE-742421E78D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654058"/>
            <a:ext cx="8034426" cy="845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22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366"/>
    </mc:Choice>
    <mc:Fallback xmlns="">
      <p:transition spd="slow" advTm="20036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0BB1459B-2B0D-E6E7-04A2-3618EBB08BAC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8E1769F1-0A16-2D00-1AA3-61D4716895C5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C41256F0-4DC2-7658-A94E-EF2789A15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6B69748-266F-32A2-7DF8-48860FEA64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0FAF38B-9856-FF1F-240E-FE7D4FC739AC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C74A16-C3EF-A240-890A-4F36878F2BF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5CCB583-795B-3B9F-CA28-919DEC947A6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8 Solution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6CC09-F6B3-6AC2-5D3F-B9AB4007F9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6482" y="1389219"/>
            <a:ext cx="6561212" cy="36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74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51"/>
    </mc:Choice>
    <mc:Fallback xmlns="">
      <p:transition spd="slow" advTm="13485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21E5EFDD-22CB-457E-E746-93BDD47DA026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4A69C88-61D2-FBB3-B85A-E09213C97DD8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C834A26F-B7EF-4416-8FAF-0ACCB16D6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6C9AB0B-DA7B-53A4-001F-1FB2ACC1AF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B4E3B87-C8C9-26AD-4C07-E48449A6275A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99CFA4D-0602-F9F9-3D71-34E2F7F7AED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0E5BF6E3-CF4B-BD26-6E4F-39D82BAB950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9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AD058-A46A-EC70-4CC1-8BD54C3FB7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2459" y="1602327"/>
            <a:ext cx="5838825" cy="6572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600A05E-8CBA-F192-AE71-43BDB18A11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2322" y="2745606"/>
            <a:ext cx="9534155" cy="94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0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35"/>
    </mc:Choice>
    <mc:Fallback xmlns="">
      <p:transition spd="slow" advTm="6203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E7CC8AFD-3E51-CC65-CA60-11B1295A518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9C4A9A9-4B36-45E8-F976-382275AAD06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F7BA1B3B-009B-AA5D-ED94-E9E6EE1D1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69A239-52EE-7E54-4CAE-12E4E1033D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8DA79BC-9CA8-9874-A326-19D5119E10F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91B56C-B10E-7413-7C33-FD0F202BF44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21D829CB-1C98-CBC9-67D8-ADC51C63C74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9 Solution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17B052-12AF-A167-4E55-F633F01E1B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5606" y="2629880"/>
            <a:ext cx="5570549" cy="244795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C92311B-2506-64B7-80E5-41639300C0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9089" y="1774968"/>
            <a:ext cx="7474934" cy="73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94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438"/>
    </mc:Choice>
    <mc:Fallback xmlns="">
      <p:transition spd="slow" advTm="9043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4065A54-47BA-286E-96F6-EDA087740757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5225A55-8839-D158-373C-DC40D67D0AB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1193C744-5F63-FB64-93A6-51B17F5C6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6EB22A9-5B48-2FE3-E939-D2013300CD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B642408-0BAE-DDD8-7B3F-58BA0E947EE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74F72E5-A2BC-7D1C-4260-504A31FAF8E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F044D99-C3C8-87D3-C337-5D1DCAE3E76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10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5E969F-D6B7-6417-E69F-76862EC61B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0613" y="1635451"/>
            <a:ext cx="5923066" cy="198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44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482"/>
    </mc:Choice>
    <mc:Fallback xmlns="">
      <p:transition spd="slow" advTm="13448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E7CC8AFD-3E51-CC65-CA60-11B1295A518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9C4A9A9-4B36-45E8-F976-382275AAD06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F7BA1B3B-009B-AA5D-ED94-E9E6EE1D1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69A239-52EE-7E54-4CAE-12E4E1033D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8DA79BC-9CA8-9874-A326-19D5119E10F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91B56C-B10E-7413-7C33-FD0F202BF44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21D829CB-1C98-CBC9-67D8-ADC51C63C74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10 Solution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54FA568-9854-1243-A3AC-919DB3E1D5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0869" y="1371847"/>
            <a:ext cx="4152900" cy="418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10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284"/>
    </mc:Choice>
    <mc:Fallback xmlns="">
      <p:transition spd="slow" advTm="10028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4065A54-47BA-286E-96F6-EDA087740757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5225A55-8839-D158-373C-DC40D67D0AB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1193C744-5F63-FB64-93A6-51B17F5C6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6EB22A9-5B48-2FE3-E939-D2013300CD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B642408-0BAE-DDD8-7B3F-58BA0E947EE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74F72E5-A2BC-7D1C-4260-504A31FAF8E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F044D99-C3C8-87D3-C337-5D1DCAE3E76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CF9D81-5F4E-B0CC-C9C5-A9DC36FC7E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429" y="1704264"/>
            <a:ext cx="5588928" cy="7471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82325D-F660-9989-72DD-1C38F9F1BE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0393" y="2650947"/>
            <a:ext cx="2962781" cy="121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27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40"/>
    </mc:Choice>
    <mc:Fallback xmlns="">
      <p:transition spd="slow" advTm="9804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E7CC8AFD-3E51-CC65-CA60-11B1295A518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9C4A9A9-4B36-45E8-F976-382275AAD06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F7BA1B3B-009B-AA5D-ED94-E9E6EE1D1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69A239-52EE-7E54-4CAE-12E4E1033D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8DA79BC-9CA8-9874-A326-19D5119E10F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91B56C-B10E-7413-7C33-FD0F202BF44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21D829CB-1C98-CBC9-67D8-ADC51C63C74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11 Solution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9817A4-ED1C-6A76-4854-FF09273F34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0377" y="1228972"/>
            <a:ext cx="5543550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8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420"/>
    </mc:Choice>
    <mc:Fallback xmlns="">
      <p:transition spd="slow" advTm="9742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4065A54-47BA-286E-96F6-EDA087740757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5225A55-8839-D158-373C-DC40D67D0AB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1193C744-5F63-FB64-93A6-51B17F5C6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6EB22A9-5B48-2FE3-E939-D2013300CD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B642408-0BAE-DDD8-7B3F-58BA0E947EE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74F72E5-A2BC-7D1C-4260-504A31FAF8E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F044D99-C3C8-87D3-C337-5D1DCAE3E76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CF9D81-5F4E-B0CC-C9C5-A9DC36FC7E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429" y="1704264"/>
            <a:ext cx="5588928" cy="7471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97D79E-BD69-3824-74C3-39152343C0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8131" y="2997678"/>
            <a:ext cx="2843780" cy="77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29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308"/>
    </mc:Choice>
    <mc:Fallback xmlns="">
      <p:transition spd="slow" advTm="8430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E7CC8AFD-3E51-CC65-CA60-11B1295A518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9C4A9A9-4B36-45E8-F976-382275AAD06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F7BA1B3B-009B-AA5D-ED94-E9E6EE1D1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69A239-52EE-7E54-4CAE-12E4E1033D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8DA79BC-9CA8-9874-A326-19D5119E10F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91B56C-B10E-7413-7C33-FD0F202BF44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21D829CB-1C98-CBC9-67D8-ADC51C63C74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12 Solution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B874B2A-C336-BB59-2BBA-3402B01377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923" y="1190831"/>
            <a:ext cx="4352317" cy="448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4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88"/>
    </mc:Choice>
    <mc:Fallback xmlns="">
      <p:transition spd="slow" advTm="6008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4065A54-47BA-286E-96F6-EDA087740757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5225A55-8839-D158-373C-DC40D67D0AB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1193C744-5F63-FB64-93A6-51B17F5C6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6EB22A9-5B48-2FE3-E939-D2013300CD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B642408-0BAE-DDD8-7B3F-58BA0E947EE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74F72E5-A2BC-7D1C-4260-504A31FAF8E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F044D99-C3C8-87D3-C337-5D1DCAE3E76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13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CF9D81-5F4E-B0CC-C9C5-A9DC36FC7E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429" y="1704264"/>
            <a:ext cx="5588928" cy="7471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CDC7E1-7B45-9030-AE4B-C136AE0DD2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3567" y="2940889"/>
            <a:ext cx="4788132" cy="97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466"/>
    </mc:Choice>
    <mc:Fallback xmlns="">
      <p:transition spd="slow" advTm="11746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E7CC8AFD-3E51-CC65-CA60-11B1295A5189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9C4A9A9-4B36-45E8-F976-382275AAD060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Graphic 26">
            <a:extLst>
              <a:ext uri="{FF2B5EF4-FFF2-40B4-BE49-F238E27FC236}">
                <a16:creationId xmlns:a16="http://schemas.microsoft.com/office/drawing/2014/main" id="{F7BA1B3B-009B-AA5D-ED94-E9E6EE1D1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69A239-52EE-7E54-4CAE-12E4E1033D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8DA79BC-9CA8-9874-A326-19D5119E10F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91B56C-B10E-7413-7C33-FD0F202BF44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21D829CB-1C98-CBC9-67D8-ADC51C63C74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13 Solution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6F562C-E3BC-1918-D72D-D38039C6B5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6303" y="1143584"/>
            <a:ext cx="4210050" cy="471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10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279"/>
    </mc:Choice>
    <mc:Fallback xmlns="">
      <p:transition spd="slow" advTm="5627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79F9833C-1C67-34FF-CECE-A97A9AC6568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59683A8-FE2F-C105-350D-6D76025D21B9}"/>
              </a:ext>
            </a:extLst>
          </p:cNvPr>
          <p:cNvSpPr/>
          <p:nvPr/>
        </p:nvSpPr>
        <p:spPr>
          <a:xfrm>
            <a:off x="-105433" y="2206553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45DFA9C6-ACF5-56F9-EAE4-161F13869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F0E24C-46D1-F5B7-B5D6-661FFD66AB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C4E9840-EB05-7D70-B41E-D799B7831B7C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775240-FEE8-EA9F-25A5-502A205F9FD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CA0D28-D219-8534-4BFA-81FE149EB95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EE4AEF-480A-E54E-1A99-21A5E4EAD08B}"/>
              </a:ext>
            </a:extLst>
          </p:cNvPr>
          <p:cNvSpPr txBox="1"/>
          <p:nvPr/>
        </p:nvSpPr>
        <p:spPr>
          <a:xfrm>
            <a:off x="1882303" y="1190831"/>
            <a:ext cx="6235428" cy="44117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Uses of Calculus in Real Life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Different Applications using Differential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Applications using Integration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Marginal cost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Marginal Revenue 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Demand Function </a:t>
            </a:r>
          </a:p>
        </p:txBody>
      </p:sp>
    </p:spTree>
    <p:extLst>
      <p:ext uri="{BB962C8B-B14F-4D97-AF65-F5344CB8AC3E}">
        <p14:creationId xmlns:p14="http://schemas.microsoft.com/office/powerpoint/2010/main" val="402854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674"/>
    </mc:Choice>
    <mc:Fallback xmlns="">
      <p:transition spd="slow" advTm="130674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2740</TotalTime>
  <Words>834</Words>
  <Application>Microsoft Office PowerPoint</Application>
  <PresentationFormat>Widescreen</PresentationFormat>
  <Paragraphs>226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144</cp:revision>
  <dcterms:created xsi:type="dcterms:W3CDTF">2021-08-03T13:03:26Z</dcterms:created>
  <dcterms:modified xsi:type="dcterms:W3CDTF">2023-07-24T14:25:19Z</dcterms:modified>
</cp:coreProperties>
</file>