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slides/slide17.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38.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diagrams/data1.xml" ContentType="application/vnd.openxmlformats-officedocument.drawingml.diagramData+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Masters/slideMaster1.xml" ContentType="application/vnd.openxmlformats-officedocument.presentationml.slideMaster+xml"/>
  <Override PartName="/ppt/slideLayouts/slideLayout16.xml" ContentType="application/vnd.openxmlformats-officedocument.presentationml.slideLayout+xml"/>
  <Override PartName="/ppt/notesSlides/notesSlide2.xml" ContentType="application/vnd.openxmlformats-officedocument.presentationml.notesSlide+xml"/>
  <Override PartName="/ppt/slideLayouts/slideLayout12.xml" ContentType="application/vnd.openxmlformats-officedocument.presentationml.slideLayout+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slideLayouts/slideLayout14.xml" ContentType="application/vnd.openxmlformats-officedocument.presentationml.slideLayout+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webextensions/webextension1.xml" ContentType="application/vnd.ms-office.webextension+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480" r:id="rId2"/>
    <p:sldId id="271" r:id="rId3"/>
    <p:sldId id="313" r:id="rId4"/>
    <p:sldId id="276" r:id="rId5"/>
    <p:sldId id="526" r:id="rId6"/>
    <p:sldId id="530" r:id="rId7"/>
    <p:sldId id="531" r:id="rId8"/>
    <p:sldId id="532" r:id="rId9"/>
    <p:sldId id="533" r:id="rId10"/>
    <p:sldId id="534" r:id="rId11"/>
    <p:sldId id="535" r:id="rId12"/>
    <p:sldId id="527" r:id="rId13"/>
    <p:sldId id="536" r:id="rId14"/>
    <p:sldId id="537" r:id="rId15"/>
    <p:sldId id="538" r:id="rId16"/>
    <p:sldId id="539" r:id="rId17"/>
    <p:sldId id="540" r:id="rId18"/>
    <p:sldId id="528" r:id="rId19"/>
    <p:sldId id="543" r:id="rId20"/>
    <p:sldId id="544" r:id="rId21"/>
    <p:sldId id="545" r:id="rId22"/>
    <p:sldId id="546" r:id="rId23"/>
    <p:sldId id="547" r:id="rId24"/>
    <p:sldId id="548" r:id="rId25"/>
    <p:sldId id="549" r:id="rId26"/>
    <p:sldId id="550" r:id="rId27"/>
    <p:sldId id="551" r:id="rId28"/>
    <p:sldId id="552" r:id="rId29"/>
    <p:sldId id="553" r:id="rId30"/>
    <p:sldId id="554" r:id="rId31"/>
    <p:sldId id="529" r:id="rId32"/>
    <p:sldId id="556" r:id="rId33"/>
    <p:sldId id="557" r:id="rId34"/>
    <p:sldId id="541" r:id="rId35"/>
    <p:sldId id="558" r:id="rId36"/>
    <p:sldId id="559" r:id="rId37"/>
    <p:sldId id="542" r:id="rId38"/>
    <p:sldId id="560" r:id="rId39"/>
    <p:sldId id="567" r:id="rId40"/>
    <p:sldId id="561" r:id="rId41"/>
    <p:sldId id="566" r:id="rId42"/>
    <p:sldId id="52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26"/>
            <p14:sldId id="530"/>
            <p14:sldId id="531"/>
            <p14:sldId id="532"/>
            <p14:sldId id="533"/>
            <p14:sldId id="534"/>
            <p14:sldId id="535"/>
            <p14:sldId id="527"/>
            <p14:sldId id="536"/>
            <p14:sldId id="537"/>
            <p14:sldId id="538"/>
            <p14:sldId id="539"/>
            <p14:sldId id="540"/>
            <p14:sldId id="528"/>
            <p14:sldId id="543"/>
            <p14:sldId id="544"/>
            <p14:sldId id="545"/>
            <p14:sldId id="546"/>
            <p14:sldId id="547"/>
            <p14:sldId id="548"/>
            <p14:sldId id="549"/>
            <p14:sldId id="550"/>
            <p14:sldId id="551"/>
            <p14:sldId id="552"/>
            <p14:sldId id="553"/>
            <p14:sldId id="554"/>
            <p14:sldId id="529"/>
            <p14:sldId id="556"/>
            <p14:sldId id="557"/>
            <p14:sldId id="541"/>
            <p14:sldId id="558"/>
            <p14:sldId id="559"/>
            <p14:sldId id="542"/>
            <p14:sldId id="560"/>
            <p14:sldId id="567"/>
            <p14:sldId id="561"/>
            <p14:sldId id="566"/>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0056" autoAdjust="0"/>
  </p:normalViewPr>
  <p:slideViewPr>
    <p:cSldViewPr snapToGrid="0">
      <p:cViewPr varScale="1">
        <p:scale>
          <a:sx n="55" d="100"/>
          <a:sy n="55" d="100"/>
        </p:scale>
        <p:origin x="1028" y="32"/>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252B3E9-27DB-4CD6-A763-7721DC895A1B}" type="doc">
      <dgm:prSet loTypeId="urn:microsoft.com/office/officeart/2011/layout/HexagonRadial" loCatId="cycle" qsTypeId="urn:microsoft.com/office/officeart/2005/8/quickstyle/simple5" qsCatId="simple" csTypeId="urn:microsoft.com/office/officeart/2005/8/colors/colorful2" csCatId="colorful" phldr="1"/>
      <dgm:spPr/>
      <dgm:t>
        <a:bodyPr/>
        <a:lstStyle/>
        <a:p>
          <a:endParaRPr lang="en-US"/>
        </a:p>
      </dgm:t>
    </dgm:pt>
    <dgm:pt modelId="{C505CDEB-69B8-4FED-BEAD-CA5D1A34573A}">
      <dgm:prSet phldrT="[Text]"/>
      <dgm:spPr/>
      <dgm:t>
        <a:bodyPr/>
        <a:lstStyle/>
        <a:p>
          <a:r>
            <a:rPr lang="ar-EG" dirty="0"/>
            <a:t>استراتيجية الاستهداف</a:t>
          </a:r>
          <a:endParaRPr lang="en-US" dirty="0"/>
        </a:p>
      </dgm:t>
    </dgm:pt>
    <dgm:pt modelId="{F8C6A140-916A-4994-ABC5-1D0CCE12DF08}" type="parTrans" cxnId="{572F491B-3FCC-4720-8F25-0B09687CF775}">
      <dgm:prSet/>
      <dgm:spPr/>
      <dgm:t>
        <a:bodyPr/>
        <a:lstStyle/>
        <a:p>
          <a:endParaRPr lang="en-US"/>
        </a:p>
      </dgm:t>
    </dgm:pt>
    <dgm:pt modelId="{39F83531-9C5A-4FE8-BAE1-9CCE533CB319}" type="sibTrans" cxnId="{572F491B-3FCC-4720-8F25-0B09687CF775}">
      <dgm:prSet/>
      <dgm:spPr/>
      <dgm:t>
        <a:bodyPr/>
        <a:lstStyle/>
        <a:p>
          <a:endParaRPr lang="en-US"/>
        </a:p>
      </dgm:t>
    </dgm:pt>
    <dgm:pt modelId="{A56DB5FB-1705-44E2-A86D-CAD0C9FB1945}">
      <dgm:prSet phldrT="[Text]"/>
      <dgm:spPr/>
      <dgm:t>
        <a:bodyPr/>
        <a:lstStyle/>
        <a:p>
          <a:r>
            <a:rPr lang="ar-EG" dirty="0"/>
            <a:t>1 </a:t>
          </a:r>
        </a:p>
        <a:p>
          <a:r>
            <a:rPr lang="ar-EG" dirty="0"/>
            <a:t>تحديد الأهداف</a:t>
          </a:r>
          <a:endParaRPr lang="en-US" dirty="0"/>
        </a:p>
      </dgm:t>
    </dgm:pt>
    <dgm:pt modelId="{6056F354-6EE5-4F53-970B-E82E9448C536}" type="parTrans" cxnId="{E2321CAE-75FB-4860-8AD9-A17BA01B797B}">
      <dgm:prSet/>
      <dgm:spPr/>
      <dgm:t>
        <a:bodyPr/>
        <a:lstStyle/>
        <a:p>
          <a:endParaRPr lang="en-US"/>
        </a:p>
      </dgm:t>
    </dgm:pt>
    <dgm:pt modelId="{70B0191A-09B8-4D92-AC87-17B496DE9AD1}" type="sibTrans" cxnId="{E2321CAE-75FB-4860-8AD9-A17BA01B797B}">
      <dgm:prSet/>
      <dgm:spPr/>
      <dgm:t>
        <a:bodyPr/>
        <a:lstStyle/>
        <a:p>
          <a:endParaRPr lang="en-US"/>
        </a:p>
      </dgm:t>
    </dgm:pt>
    <dgm:pt modelId="{DED18E6A-5FEA-4D44-8536-2DF7C3D89357}">
      <dgm:prSet phldrT="[Text]"/>
      <dgm:spPr/>
      <dgm:t>
        <a:bodyPr/>
        <a:lstStyle/>
        <a:p>
          <a:r>
            <a:rPr lang="ar-EG" dirty="0"/>
            <a:t>2 </a:t>
          </a:r>
        </a:p>
        <a:p>
          <a:r>
            <a:rPr lang="ar-EG" dirty="0"/>
            <a:t>تصميم الخطط</a:t>
          </a:r>
          <a:endParaRPr lang="en-US" dirty="0"/>
        </a:p>
      </dgm:t>
    </dgm:pt>
    <dgm:pt modelId="{B5D8573C-70D7-4801-9BE5-BECA5BC38A7D}" type="parTrans" cxnId="{821EC8EE-6C78-4868-8BA4-8610FEC20F4C}">
      <dgm:prSet/>
      <dgm:spPr/>
      <dgm:t>
        <a:bodyPr/>
        <a:lstStyle/>
        <a:p>
          <a:endParaRPr lang="en-US"/>
        </a:p>
      </dgm:t>
    </dgm:pt>
    <dgm:pt modelId="{40088AF1-BBEB-45AB-B49B-E9C6A29D2EB9}" type="sibTrans" cxnId="{821EC8EE-6C78-4868-8BA4-8610FEC20F4C}">
      <dgm:prSet/>
      <dgm:spPr/>
      <dgm:t>
        <a:bodyPr/>
        <a:lstStyle/>
        <a:p>
          <a:endParaRPr lang="en-US"/>
        </a:p>
      </dgm:t>
    </dgm:pt>
    <dgm:pt modelId="{D867C8D4-607E-4C27-AB98-6D723E6FAEED}">
      <dgm:prSet phldrT="[Text]"/>
      <dgm:spPr/>
      <dgm:t>
        <a:bodyPr/>
        <a:lstStyle/>
        <a:p>
          <a:r>
            <a:rPr lang="ar-EG" dirty="0"/>
            <a:t>3</a:t>
          </a:r>
        </a:p>
        <a:p>
          <a:r>
            <a:rPr lang="ar-EG" dirty="0"/>
            <a:t>تطوير المحتوى</a:t>
          </a:r>
          <a:endParaRPr lang="en-US" dirty="0"/>
        </a:p>
      </dgm:t>
    </dgm:pt>
    <dgm:pt modelId="{779A1DB8-B38A-4807-8924-AE3239069993}" type="parTrans" cxnId="{647ED71C-5B15-40C8-B8EA-8256830CFB8A}">
      <dgm:prSet/>
      <dgm:spPr/>
      <dgm:t>
        <a:bodyPr/>
        <a:lstStyle/>
        <a:p>
          <a:endParaRPr lang="en-US"/>
        </a:p>
      </dgm:t>
    </dgm:pt>
    <dgm:pt modelId="{1B45DE45-24EA-4566-9F97-4C43837413B1}" type="sibTrans" cxnId="{647ED71C-5B15-40C8-B8EA-8256830CFB8A}">
      <dgm:prSet/>
      <dgm:spPr/>
      <dgm:t>
        <a:bodyPr/>
        <a:lstStyle/>
        <a:p>
          <a:endParaRPr lang="en-US"/>
        </a:p>
      </dgm:t>
    </dgm:pt>
    <dgm:pt modelId="{CF7B6F57-F120-4049-973C-4CA91227F9E9}">
      <dgm:prSet phldrT="[Text]"/>
      <dgm:spPr/>
      <dgm:t>
        <a:bodyPr/>
        <a:lstStyle/>
        <a:p>
          <a:r>
            <a:rPr lang="ar-EG" dirty="0"/>
            <a:t>4</a:t>
          </a:r>
        </a:p>
        <a:p>
          <a:r>
            <a:rPr lang="ar-EG" dirty="0"/>
            <a:t>تنفيذ الحملات</a:t>
          </a:r>
          <a:endParaRPr lang="en-US" dirty="0"/>
        </a:p>
      </dgm:t>
    </dgm:pt>
    <dgm:pt modelId="{E8221E6C-7400-4E5F-900C-1AF6F055CF51}" type="parTrans" cxnId="{7BA78332-A2EB-4B2E-B39A-55A3C7EA0A99}">
      <dgm:prSet/>
      <dgm:spPr/>
      <dgm:t>
        <a:bodyPr/>
        <a:lstStyle/>
        <a:p>
          <a:endParaRPr lang="en-US"/>
        </a:p>
      </dgm:t>
    </dgm:pt>
    <dgm:pt modelId="{59D22255-69E5-4030-B420-7DF1E895B5DA}" type="sibTrans" cxnId="{7BA78332-A2EB-4B2E-B39A-55A3C7EA0A99}">
      <dgm:prSet/>
      <dgm:spPr/>
      <dgm:t>
        <a:bodyPr/>
        <a:lstStyle/>
        <a:p>
          <a:endParaRPr lang="en-US"/>
        </a:p>
      </dgm:t>
    </dgm:pt>
    <dgm:pt modelId="{416440B1-C9B1-4802-ABF4-449FE1509D19}">
      <dgm:prSet phldrT="[Text]"/>
      <dgm:spPr/>
      <dgm:t>
        <a:bodyPr/>
        <a:lstStyle/>
        <a:p>
          <a:r>
            <a:rPr lang="ar-EG" dirty="0"/>
            <a:t>5</a:t>
          </a:r>
        </a:p>
        <a:p>
          <a:r>
            <a:rPr lang="ar-EG" dirty="0"/>
            <a:t>تقييم الأداء</a:t>
          </a:r>
          <a:endParaRPr lang="en-US" dirty="0"/>
        </a:p>
      </dgm:t>
    </dgm:pt>
    <dgm:pt modelId="{B7E01F91-52B6-4161-80E9-EC6E5BC6CF2C}" type="parTrans" cxnId="{A799D4A0-2416-4261-8605-6DAA0BE8EA73}">
      <dgm:prSet/>
      <dgm:spPr/>
      <dgm:t>
        <a:bodyPr/>
        <a:lstStyle/>
        <a:p>
          <a:endParaRPr lang="en-US"/>
        </a:p>
      </dgm:t>
    </dgm:pt>
    <dgm:pt modelId="{E8C5BA47-927F-4AE8-8159-FF8BA550B3AC}" type="sibTrans" cxnId="{A799D4A0-2416-4261-8605-6DAA0BE8EA73}">
      <dgm:prSet/>
      <dgm:spPr/>
      <dgm:t>
        <a:bodyPr/>
        <a:lstStyle/>
        <a:p>
          <a:endParaRPr lang="en-US"/>
        </a:p>
      </dgm:t>
    </dgm:pt>
    <dgm:pt modelId="{FF413E88-7944-4FC3-852C-BDD38AE2916B}" type="pres">
      <dgm:prSet presAssocID="{5252B3E9-27DB-4CD6-A763-7721DC895A1B}" presName="Name0" presStyleCnt="0">
        <dgm:presLayoutVars>
          <dgm:chMax val="1"/>
          <dgm:chPref val="1"/>
          <dgm:dir/>
          <dgm:animOne val="branch"/>
          <dgm:animLvl val="lvl"/>
        </dgm:presLayoutVars>
      </dgm:prSet>
      <dgm:spPr/>
    </dgm:pt>
    <dgm:pt modelId="{C0B6EF40-A3B0-4655-8E47-3BB292BF5057}" type="pres">
      <dgm:prSet presAssocID="{C505CDEB-69B8-4FED-BEAD-CA5D1A34573A}" presName="Parent" presStyleLbl="node0" presStyleIdx="0" presStyleCnt="1">
        <dgm:presLayoutVars>
          <dgm:chMax val="6"/>
          <dgm:chPref val="6"/>
        </dgm:presLayoutVars>
      </dgm:prSet>
      <dgm:spPr/>
    </dgm:pt>
    <dgm:pt modelId="{7C88B322-892C-409A-A031-189ABF017338}" type="pres">
      <dgm:prSet presAssocID="{A56DB5FB-1705-44E2-A86D-CAD0C9FB1945}" presName="Accent1" presStyleCnt="0"/>
      <dgm:spPr/>
    </dgm:pt>
    <dgm:pt modelId="{A9737E4F-4583-4B20-993D-1A249EC40D97}" type="pres">
      <dgm:prSet presAssocID="{A56DB5FB-1705-44E2-A86D-CAD0C9FB1945}" presName="Accent" presStyleLbl="bgShp" presStyleIdx="0" presStyleCnt="5"/>
      <dgm:spPr/>
    </dgm:pt>
    <dgm:pt modelId="{1741FF2E-B2C0-4CF1-9DCF-BF8414519FF4}" type="pres">
      <dgm:prSet presAssocID="{A56DB5FB-1705-44E2-A86D-CAD0C9FB1945}" presName="Child1" presStyleLbl="node1" presStyleIdx="0" presStyleCnt="5">
        <dgm:presLayoutVars>
          <dgm:chMax val="0"/>
          <dgm:chPref val="0"/>
          <dgm:bulletEnabled val="1"/>
        </dgm:presLayoutVars>
      </dgm:prSet>
      <dgm:spPr/>
    </dgm:pt>
    <dgm:pt modelId="{17C2FF57-1C0C-4A74-A301-3D261799D753}" type="pres">
      <dgm:prSet presAssocID="{DED18E6A-5FEA-4D44-8536-2DF7C3D89357}" presName="Accent2" presStyleCnt="0"/>
      <dgm:spPr/>
    </dgm:pt>
    <dgm:pt modelId="{C30A280E-40B1-43C6-B57E-DACD1E227CC0}" type="pres">
      <dgm:prSet presAssocID="{DED18E6A-5FEA-4D44-8536-2DF7C3D89357}" presName="Accent" presStyleLbl="bgShp" presStyleIdx="1" presStyleCnt="5"/>
      <dgm:spPr/>
    </dgm:pt>
    <dgm:pt modelId="{77D4D606-9237-4666-BED7-73A7E2917663}" type="pres">
      <dgm:prSet presAssocID="{DED18E6A-5FEA-4D44-8536-2DF7C3D89357}" presName="Child2" presStyleLbl="node1" presStyleIdx="1" presStyleCnt="5">
        <dgm:presLayoutVars>
          <dgm:chMax val="0"/>
          <dgm:chPref val="0"/>
          <dgm:bulletEnabled val="1"/>
        </dgm:presLayoutVars>
      </dgm:prSet>
      <dgm:spPr/>
    </dgm:pt>
    <dgm:pt modelId="{B8AC206B-4CD5-46D0-B122-38C338C3EBBE}" type="pres">
      <dgm:prSet presAssocID="{D867C8D4-607E-4C27-AB98-6D723E6FAEED}" presName="Accent3" presStyleCnt="0"/>
      <dgm:spPr/>
    </dgm:pt>
    <dgm:pt modelId="{E216E73E-F9A5-4F22-8986-6972DE09A1EB}" type="pres">
      <dgm:prSet presAssocID="{D867C8D4-607E-4C27-AB98-6D723E6FAEED}" presName="Accent" presStyleLbl="bgShp" presStyleIdx="2" presStyleCnt="5"/>
      <dgm:spPr/>
    </dgm:pt>
    <dgm:pt modelId="{559698D1-2F7C-4795-9BB3-D842DE300138}" type="pres">
      <dgm:prSet presAssocID="{D867C8D4-607E-4C27-AB98-6D723E6FAEED}" presName="Child3" presStyleLbl="node1" presStyleIdx="2" presStyleCnt="5">
        <dgm:presLayoutVars>
          <dgm:chMax val="0"/>
          <dgm:chPref val="0"/>
          <dgm:bulletEnabled val="1"/>
        </dgm:presLayoutVars>
      </dgm:prSet>
      <dgm:spPr/>
    </dgm:pt>
    <dgm:pt modelId="{485A0EB6-7CD8-454B-BB1E-0BBB5ACD93D7}" type="pres">
      <dgm:prSet presAssocID="{CF7B6F57-F120-4049-973C-4CA91227F9E9}" presName="Accent4" presStyleCnt="0"/>
      <dgm:spPr/>
    </dgm:pt>
    <dgm:pt modelId="{C445ED72-8B9E-42F7-9805-A851200069B7}" type="pres">
      <dgm:prSet presAssocID="{CF7B6F57-F120-4049-973C-4CA91227F9E9}" presName="Accent" presStyleLbl="bgShp" presStyleIdx="3" presStyleCnt="5"/>
      <dgm:spPr/>
    </dgm:pt>
    <dgm:pt modelId="{C481D95A-BA2B-4642-8B78-0806E2D46239}" type="pres">
      <dgm:prSet presAssocID="{CF7B6F57-F120-4049-973C-4CA91227F9E9}" presName="Child4" presStyleLbl="node1" presStyleIdx="3" presStyleCnt="5">
        <dgm:presLayoutVars>
          <dgm:chMax val="0"/>
          <dgm:chPref val="0"/>
          <dgm:bulletEnabled val="1"/>
        </dgm:presLayoutVars>
      </dgm:prSet>
      <dgm:spPr/>
    </dgm:pt>
    <dgm:pt modelId="{0307BE0B-8033-4461-9D78-5A4D5CCE6CA8}" type="pres">
      <dgm:prSet presAssocID="{416440B1-C9B1-4802-ABF4-449FE1509D19}" presName="Accent5" presStyleCnt="0"/>
      <dgm:spPr/>
    </dgm:pt>
    <dgm:pt modelId="{4238F43A-9567-4E25-A3E5-A898350400B4}" type="pres">
      <dgm:prSet presAssocID="{416440B1-C9B1-4802-ABF4-449FE1509D19}" presName="Accent" presStyleLbl="bgShp" presStyleIdx="4" presStyleCnt="5"/>
      <dgm:spPr/>
    </dgm:pt>
    <dgm:pt modelId="{1EB03341-F6F6-40D0-A483-77C4A4E9A7F6}" type="pres">
      <dgm:prSet presAssocID="{416440B1-C9B1-4802-ABF4-449FE1509D19}" presName="Child5" presStyleLbl="node1" presStyleIdx="4" presStyleCnt="5">
        <dgm:presLayoutVars>
          <dgm:chMax val="0"/>
          <dgm:chPref val="0"/>
          <dgm:bulletEnabled val="1"/>
        </dgm:presLayoutVars>
      </dgm:prSet>
      <dgm:spPr/>
    </dgm:pt>
  </dgm:ptLst>
  <dgm:cxnLst>
    <dgm:cxn modelId="{4E1C5415-3D7C-4FF5-8CB2-12FC0150617E}" type="presOf" srcId="{CF7B6F57-F120-4049-973C-4CA91227F9E9}" destId="{C481D95A-BA2B-4642-8B78-0806E2D46239}" srcOrd="0" destOrd="0" presId="urn:microsoft.com/office/officeart/2011/layout/HexagonRadial"/>
    <dgm:cxn modelId="{572F491B-3FCC-4720-8F25-0B09687CF775}" srcId="{5252B3E9-27DB-4CD6-A763-7721DC895A1B}" destId="{C505CDEB-69B8-4FED-BEAD-CA5D1A34573A}" srcOrd="0" destOrd="0" parTransId="{F8C6A140-916A-4994-ABC5-1D0CCE12DF08}" sibTransId="{39F83531-9C5A-4FE8-BAE1-9CCE533CB319}"/>
    <dgm:cxn modelId="{647ED71C-5B15-40C8-B8EA-8256830CFB8A}" srcId="{C505CDEB-69B8-4FED-BEAD-CA5D1A34573A}" destId="{D867C8D4-607E-4C27-AB98-6D723E6FAEED}" srcOrd="2" destOrd="0" parTransId="{779A1DB8-B38A-4807-8924-AE3239069993}" sibTransId="{1B45DE45-24EA-4566-9F97-4C43837413B1}"/>
    <dgm:cxn modelId="{D87AA121-1226-4B7E-A04A-85E99A46203B}" type="presOf" srcId="{A56DB5FB-1705-44E2-A86D-CAD0C9FB1945}" destId="{1741FF2E-B2C0-4CF1-9DCF-BF8414519FF4}" srcOrd="0" destOrd="0" presId="urn:microsoft.com/office/officeart/2011/layout/HexagonRadial"/>
    <dgm:cxn modelId="{7BA78332-A2EB-4B2E-B39A-55A3C7EA0A99}" srcId="{C505CDEB-69B8-4FED-BEAD-CA5D1A34573A}" destId="{CF7B6F57-F120-4049-973C-4CA91227F9E9}" srcOrd="3" destOrd="0" parTransId="{E8221E6C-7400-4E5F-900C-1AF6F055CF51}" sibTransId="{59D22255-69E5-4030-B420-7DF1E895B5DA}"/>
    <dgm:cxn modelId="{2D1DE89A-71BA-4BED-9101-4A5B9C6D205D}" type="presOf" srcId="{416440B1-C9B1-4802-ABF4-449FE1509D19}" destId="{1EB03341-F6F6-40D0-A483-77C4A4E9A7F6}" srcOrd="0" destOrd="0" presId="urn:microsoft.com/office/officeart/2011/layout/HexagonRadial"/>
    <dgm:cxn modelId="{DB4B7C9B-8455-4157-B334-81394A3CCABA}" type="presOf" srcId="{DED18E6A-5FEA-4D44-8536-2DF7C3D89357}" destId="{77D4D606-9237-4666-BED7-73A7E2917663}" srcOrd="0" destOrd="0" presId="urn:microsoft.com/office/officeart/2011/layout/HexagonRadial"/>
    <dgm:cxn modelId="{178C829F-39D6-4CDB-B300-DA9A4B4157EC}" type="presOf" srcId="{D867C8D4-607E-4C27-AB98-6D723E6FAEED}" destId="{559698D1-2F7C-4795-9BB3-D842DE300138}" srcOrd="0" destOrd="0" presId="urn:microsoft.com/office/officeart/2011/layout/HexagonRadial"/>
    <dgm:cxn modelId="{A799D4A0-2416-4261-8605-6DAA0BE8EA73}" srcId="{C505CDEB-69B8-4FED-BEAD-CA5D1A34573A}" destId="{416440B1-C9B1-4802-ABF4-449FE1509D19}" srcOrd="4" destOrd="0" parTransId="{B7E01F91-52B6-4161-80E9-EC6E5BC6CF2C}" sibTransId="{E8C5BA47-927F-4AE8-8159-FF8BA550B3AC}"/>
    <dgm:cxn modelId="{E2321CAE-75FB-4860-8AD9-A17BA01B797B}" srcId="{C505CDEB-69B8-4FED-BEAD-CA5D1A34573A}" destId="{A56DB5FB-1705-44E2-A86D-CAD0C9FB1945}" srcOrd="0" destOrd="0" parTransId="{6056F354-6EE5-4F53-970B-E82E9448C536}" sibTransId="{70B0191A-09B8-4D92-AC87-17B496DE9AD1}"/>
    <dgm:cxn modelId="{FF6E22CC-B558-4B64-B2AC-CF47FFCEA90A}" type="presOf" srcId="{5252B3E9-27DB-4CD6-A763-7721DC895A1B}" destId="{FF413E88-7944-4FC3-852C-BDD38AE2916B}" srcOrd="0" destOrd="0" presId="urn:microsoft.com/office/officeart/2011/layout/HexagonRadial"/>
    <dgm:cxn modelId="{F0E81EEB-FCC7-4FFA-9BB7-3F6CB4C83AC5}" type="presOf" srcId="{C505CDEB-69B8-4FED-BEAD-CA5D1A34573A}" destId="{C0B6EF40-A3B0-4655-8E47-3BB292BF5057}" srcOrd="0" destOrd="0" presId="urn:microsoft.com/office/officeart/2011/layout/HexagonRadial"/>
    <dgm:cxn modelId="{821EC8EE-6C78-4868-8BA4-8610FEC20F4C}" srcId="{C505CDEB-69B8-4FED-BEAD-CA5D1A34573A}" destId="{DED18E6A-5FEA-4D44-8536-2DF7C3D89357}" srcOrd="1" destOrd="0" parTransId="{B5D8573C-70D7-4801-9BE5-BECA5BC38A7D}" sibTransId="{40088AF1-BBEB-45AB-B49B-E9C6A29D2EB9}"/>
    <dgm:cxn modelId="{9755DA87-4171-4AAF-AC0F-116168354D08}" type="presParOf" srcId="{FF413E88-7944-4FC3-852C-BDD38AE2916B}" destId="{C0B6EF40-A3B0-4655-8E47-3BB292BF5057}" srcOrd="0" destOrd="0" presId="urn:microsoft.com/office/officeart/2011/layout/HexagonRadial"/>
    <dgm:cxn modelId="{5C669F28-BE01-4116-8A46-BC3A13FDD390}" type="presParOf" srcId="{FF413E88-7944-4FC3-852C-BDD38AE2916B}" destId="{7C88B322-892C-409A-A031-189ABF017338}" srcOrd="1" destOrd="0" presId="urn:microsoft.com/office/officeart/2011/layout/HexagonRadial"/>
    <dgm:cxn modelId="{FEE3E7BD-1372-4518-A5A2-CFB417B57DAE}" type="presParOf" srcId="{7C88B322-892C-409A-A031-189ABF017338}" destId="{A9737E4F-4583-4B20-993D-1A249EC40D97}" srcOrd="0" destOrd="0" presId="urn:microsoft.com/office/officeart/2011/layout/HexagonRadial"/>
    <dgm:cxn modelId="{F96C4E1E-3B92-44E3-9F84-84358DA95DF4}" type="presParOf" srcId="{FF413E88-7944-4FC3-852C-BDD38AE2916B}" destId="{1741FF2E-B2C0-4CF1-9DCF-BF8414519FF4}" srcOrd="2" destOrd="0" presId="urn:microsoft.com/office/officeart/2011/layout/HexagonRadial"/>
    <dgm:cxn modelId="{E0B9345A-D280-4778-A61F-441FC851E266}" type="presParOf" srcId="{FF413E88-7944-4FC3-852C-BDD38AE2916B}" destId="{17C2FF57-1C0C-4A74-A301-3D261799D753}" srcOrd="3" destOrd="0" presId="urn:microsoft.com/office/officeart/2011/layout/HexagonRadial"/>
    <dgm:cxn modelId="{2DCA65BE-2BE9-4C70-BE0B-3C1CD786A727}" type="presParOf" srcId="{17C2FF57-1C0C-4A74-A301-3D261799D753}" destId="{C30A280E-40B1-43C6-B57E-DACD1E227CC0}" srcOrd="0" destOrd="0" presId="urn:microsoft.com/office/officeart/2011/layout/HexagonRadial"/>
    <dgm:cxn modelId="{6BA1BC91-A5D0-4C27-8C03-B45B6055038A}" type="presParOf" srcId="{FF413E88-7944-4FC3-852C-BDD38AE2916B}" destId="{77D4D606-9237-4666-BED7-73A7E2917663}" srcOrd="4" destOrd="0" presId="urn:microsoft.com/office/officeart/2011/layout/HexagonRadial"/>
    <dgm:cxn modelId="{E215DF19-352F-49E6-8285-BC609119C956}" type="presParOf" srcId="{FF413E88-7944-4FC3-852C-BDD38AE2916B}" destId="{B8AC206B-4CD5-46D0-B122-38C338C3EBBE}" srcOrd="5" destOrd="0" presId="urn:microsoft.com/office/officeart/2011/layout/HexagonRadial"/>
    <dgm:cxn modelId="{5ED1142C-7613-4E16-85D5-14F5B690A328}" type="presParOf" srcId="{B8AC206B-4CD5-46D0-B122-38C338C3EBBE}" destId="{E216E73E-F9A5-4F22-8986-6972DE09A1EB}" srcOrd="0" destOrd="0" presId="urn:microsoft.com/office/officeart/2011/layout/HexagonRadial"/>
    <dgm:cxn modelId="{B54DABBF-9CE0-425D-B5C2-1210D318509D}" type="presParOf" srcId="{FF413E88-7944-4FC3-852C-BDD38AE2916B}" destId="{559698D1-2F7C-4795-9BB3-D842DE300138}" srcOrd="6" destOrd="0" presId="urn:microsoft.com/office/officeart/2011/layout/HexagonRadial"/>
    <dgm:cxn modelId="{FF7F9B2D-1A54-4F1D-976D-8B7E6370C501}" type="presParOf" srcId="{FF413E88-7944-4FC3-852C-BDD38AE2916B}" destId="{485A0EB6-7CD8-454B-BB1E-0BBB5ACD93D7}" srcOrd="7" destOrd="0" presId="urn:microsoft.com/office/officeart/2011/layout/HexagonRadial"/>
    <dgm:cxn modelId="{CA2DFF3F-F882-40D7-96FD-369DCD144206}" type="presParOf" srcId="{485A0EB6-7CD8-454B-BB1E-0BBB5ACD93D7}" destId="{C445ED72-8B9E-42F7-9805-A851200069B7}" srcOrd="0" destOrd="0" presId="urn:microsoft.com/office/officeart/2011/layout/HexagonRadial"/>
    <dgm:cxn modelId="{822EAF9F-7DCD-4C89-844B-5BDABA3AB3F8}" type="presParOf" srcId="{FF413E88-7944-4FC3-852C-BDD38AE2916B}" destId="{C481D95A-BA2B-4642-8B78-0806E2D46239}" srcOrd="8" destOrd="0" presId="urn:microsoft.com/office/officeart/2011/layout/HexagonRadial"/>
    <dgm:cxn modelId="{586B6DD4-89DB-4B32-85EA-89EC2354654F}" type="presParOf" srcId="{FF413E88-7944-4FC3-852C-BDD38AE2916B}" destId="{0307BE0B-8033-4461-9D78-5A4D5CCE6CA8}" srcOrd="9" destOrd="0" presId="urn:microsoft.com/office/officeart/2011/layout/HexagonRadial"/>
    <dgm:cxn modelId="{37A94BD5-E437-4CA8-B4F8-298296BC7487}" type="presParOf" srcId="{0307BE0B-8033-4461-9D78-5A4D5CCE6CA8}" destId="{4238F43A-9567-4E25-A3E5-A898350400B4}" srcOrd="0" destOrd="0" presId="urn:microsoft.com/office/officeart/2011/layout/HexagonRadial"/>
    <dgm:cxn modelId="{B28C78A9-CA9C-488C-89E9-B95BB80CFAE2}" type="presParOf" srcId="{FF413E88-7944-4FC3-852C-BDD38AE2916B}" destId="{1EB03341-F6F6-40D0-A483-77C4A4E9A7F6}" srcOrd="10"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B6EF40-A3B0-4655-8E47-3BB292BF5057}">
      <dsp:nvSpPr>
        <dsp:cNvPr id="0" name=""/>
        <dsp:cNvSpPr/>
      </dsp:nvSpPr>
      <dsp:spPr>
        <a:xfrm>
          <a:off x="2700853" y="1386744"/>
          <a:ext cx="1762612" cy="1524731"/>
        </a:xfrm>
        <a:prstGeom prst="hexagon">
          <a:avLst>
            <a:gd name="adj" fmla="val 2857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r>
            <a:rPr lang="ar-EG" sz="2600" kern="1200" dirty="0"/>
            <a:t>استراتيجية الاستهداف</a:t>
          </a:r>
          <a:endParaRPr lang="en-US" sz="2600" kern="1200" dirty="0"/>
        </a:p>
      </dsp:txBody>
      <dsp:txXfrm>
        <a:off x="2992943" y="1639413"/>
        <a:ext cx="1178432" cy="1019393"/>
      </dsp:txXfrm>
    </dsp:sp>
    <dsp:sp modelId="{C30A280E-40B1-43C6-B57E-DACD1E227CC0}">
      <dsp:nvSpPr>
        <dsp:cNvPr id="0" name=""/>
        <dsp:cNvSpPr/>
      </dsp:nvSpPr>
      <dsp:spPr>
        <a:xfrm>
          <a:off x="3804587" y="657263"/>
          <a:ext cx="665028" cy="573010"/>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1741FF2E-B2C0-4CF1-9DCF-BF8414519FF4}">
      <dsp:nvSpPr>
        <dsp:cNvPr id="0" name=""/>
        <dsp:cNvSpPr/>
      </dsp:nvSpPr>
      <dsp:spPr>
        <a:xfrm>
          <a:off x="2863215" y="0"/>
          <a:ext cx="1444448" cy="1249617"/>
        </a:xfrm>
        <a:prstGeom prst="hexagon">
          <a:avLst>
            <a:gd name="adj" fmla="val 28570"/>
            <a:gd name="vf" fmla="val 11547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r-EG" sz="1700" kern="1200" dirty="0"/>
            <a:t>1 </a:t>
          </a:r>
        </a:p>
        <a:p>
          <a:pPr marL="0" lvl="0" indent="0" algn="ctr" defTabSz="755650">
            <a:lnSpc>
              <a:spcPct val="90000"/>
            </a:lnSpc>
            <a:spcBef>
              <a:spcPct val="0"/>
            </a:spcBef>
            <a:spcAft>
              <a:spcPct val="35000"/>
            </a:spcAft>
            <a:buNone/>
          </a:pPr>
          <a:r>
            <a:rPr lang="ar-EG" sz="1700" kern="1200" dirty="0"/>
            <a:t>تحديد الأهداف</a:t>
          </a:r>
          <a:endParaRPr lang="en-US" sz="1700" kern="1200" dirty="0"/>
        </a:p>
      </dsp:txBody>
      <dsp:txXfrm>
        <a:off x="3102591" y="207088"/>
        <a:ext cx="965696" cy="835441"/>
      </dsp:txXfrm>
    </dsp:sp>
    <dsp:sp modelId="{E216E73E-F9A5-4F22-8986-6972DE09A1EB}">
      <dsp:nvSpPr>
        <dsp:cNvPr id="0" name=""/>
        <dsp:cNvSpPr/>
      </dsp:nvSpPr>
      <dsp:spPr>
        <a:xfrm>
          <a:off x="4580727" y="1728487"/>
          <a:ext cx="665028" cy="573010"/>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77D4D606-9237-4666-BED7-73A7E2917663}">
      <dsp:nvSpPr>
        <dsp:cNvPr id="0" name=""/>
        <dsp:cNvSpPr/>
      </dsp:nvSpPr>
      <dsp:spPr>
        <a:xfrm>
          <a:off x="4187942" y="768598"/>
          <a:ext cx="1444448" cy="1249617"/>
        </a:xfrm>
        <a:prstGeom prst="hexagon">
          <a:avLst>
            <a:gd name="adj" fmla="val 28570"/>
            <a:gd name="vf" fmla="val 115470"/>
          </a:avLst>
        </a:prstGeom>
        <a:gradFill rotWithShape="0">
          <a:gsLst>
            <a:gs pos="0">
              <a:schemeClr val="accent2">
                <a:hueOff val="-363841"/>
                <a:satOff val="-20982"/>
                <a:lumOff val="2157"/>
                <a:alphaOff val="0"/>
                <a:satMod val="103000"/>
                <a:lumMod val="102000"/>
                <a:tint val="94000"/>
              </a:schemeClr>
            </a:gs>
            <a:gs pos="50000">
              <a:schemeClr val="accent2">
                <a:hueOff val="-363841"/>
                <a:satOff val="-20982"/>
                <a:lumOff val="2157"/>
                <a:alphaOff val="0"/>
                <a:satMod val="110000"/>
                <a:lumMod val="100000"/>
                <a:shade val="100000"/>
              </a:schemeClr>
            </a:gs>
            <a:gs pos="100000">
              <a:schemeClr val="accent2">
                <a:hueOff val="-363841"/>
                <a:satOff val="-20982"/>
                <a:lumOff val="2157"/>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r-EG" sz="1700" kern="1200" dirty="0"/>
            <a:t>2 </a:t>
          </a:r>
        </a:p>
        <a:p>
          <a:pPr marL="0" lvl="0" indent="0" algn="ctr" defTabSz="755650">
            <a:lnSpc>
              <a:spcPct val="90000"/>
            </a:lnSpc>
            <a:spcBef>
              <a:spcPct val="0"/>
            </a:spcBef>
            <a:spcAft>
              <a:spcPct val="35000"/>
            </a:spcAft>
            <a:buNone/>
          </a:pPr>
          <a:r>
            <a:rPr lang="ar-EG" sz="1700" kern="1200" dirty="0"/>
            <a:t>تصميم الخطط</a:t>
          </a:r>
          <a:endParaRPr lang="en-US" sz="1700" kern="1200" dirty="0"/>
        </a:p>
      </dsp:txBody>
      <dsp:txXfrm>
        <a:off x="4427318" y="975686"/>
        <a:ext cx="965696" cy="835441"/>
      </dsp:txXfrm>
    </dsp:sp>
    <dsp:sp modelId="{C445ED72-8B9E-42F7-9805-A851200069B7}">
      <dsp:nvSpPr>
        <dsp:cNvPr id="0" name=""/>
        <dsp:cNvSpPr/>
      </dsp:nvSpPr>
      <dsp:spPr>
        <a:xfrm>
          <a:off x="4041570" y="2937697"/>
          <a:ext cx="665028" cy="573010"/>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559698D1-2F7C-4795-9BB3-D842DE300138}">
      <dsp:nvSpPr>
        <dsp:cNvPr id="0" name=""/>
        <dsp:cNvSpPr/>
      </dsp:nvSpPr>
      <dsp:spPr>
        <a:xfrm>
          <a:off x="4187942" y="2279574"/>
          <a:ext cx="1444448" cy="1249617"/>
        </a:xfrm>
        <a:prstGeom prst="hexagon">
          <a:avLst>
            <a:gd name="adj" fmla="val 28570"/>
            <a:gd name="vf" fmla="val 115470"/>
          </a:avLst>
        </a:prstGeom>
        <a:gradFill rotWithShape="0">
          <a:gsLst>
            <a:gs pos="0">
              <a:schemeClr val="accent2">
                <a:hueOff val="-727682"/>
                <a:satOff val="-41964"/>
                <a:lumOff val="4314"/>
                <a:alphaOff val="0"/>
                <a:satMod val="103000"/>
                <a:lumMod val="102000"/>
                <a:tint val="94000"/>
              </a:schemeClr>
            </a:gs>
            <a:gs pos="50000">
              <a:schemeClr val="accent2">
                <a:hueOff val="-727682"/>
                <a:satOff val="-41964"/>
                <a:lumOff val="4314"/>
                <a:alphaOff val="0"/>
                <a:satMod val="110000"/>
                <a:lumMod val="100000"/>
                <a:shade val="100000"/>
              </a:schemeClr>
            </a:gs>
            <a:gs pos="100000">
              <a:schemeClr val="accent2">
                <a:hueOff val="-727682"/>
                <a:satOff val="-41964"/>
                <a:lumOff val="4314"/>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r-EG" sz="1700" kern="1200" dirty="0"/>
            <a:t>3</a:t>
          </a:r>
        </a:p>
        <a:p>
          <a:pPr marL="0" lvl="0" indent="0" algn="ctr" defTabSz="755650">
            <a:lnSpc>
              <a:spcPct val="90000"/>
            </a:lnSpc>
            <a:spcBef>
              <a:spcPct val="0"/>
            </a:spcBef>
            <a:spcAft>
              <a:spcPct val="35000"/>
            </a:spcAft>
            <a:buNone/>
          </a:pPr>
          <a:r>
            <a:rPr lang="ar-EG" sz="1700" kern="1200" dirty="0"/>
            <a:t>تطوير المحتوى</a:t>
          </a:r>
          <a:endParaRPr lang="en-US" sz="1700" kern="1200" dirty="0"/>
        </a:p>
      </dsp:txBody>
      <dsp:txXfrm>
        <a:off x="4427318" y="2486662"/>
        <a:ext cx="965696" cy="835441"/>
      </dsp:txXfrm>
    </dsp:sp>
    <dsp:sp modelId="{4238F43A-9567-4E25-A3E5-A898350400B4}">
      <dsp:nvSpPr>
        <dsp:cNvPr id="0" name=""/>
        <dsp:cNvSpPr/>
      </dsp:nvSpPr>
      <dsp:spPr>
        <a:xfrm>
          <a:off x="2704133" y="3063217"/>
          <a:ext cx="665028" cy="573010"/>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C481D95A-BA2B-4642-8B78-0806E2D46239}">
      <dsp:nvSpPr>
        <dsp:cNvPr id="0" name=""/>
        <dsp:cNvSpPr/>
      </dsp:nvSpPr>
      <dsp:spPr>
        <a:xfrm>
          <a:off x="2863215" y="3049032"/>
          <a:ext cx="1444448" cy="1249617"/>
        </a:xfrm>
        <a:prstGeom prst="hexagon">
          <a:avLst>
            <a:gd name="adj" fmla="val 28570"/>
            <a:gd name="vf" fmla="val 115470"/>
          </a:avLst>
        </a:prstGeom>
        <a:gradFill rotWithShape="0">
          <a:gsLst>
            <a:gs pos="0">
              <a:schemeClr val="accent2">
                <a:hueOff val="-1091522"/>
                <a:satOff val="-62946"/>
                <a:lumOff val="6471"/>
                <a:alphaOff val="0"/>
                <a:satMod val="103000"/>
                <a:lumMod val="102000"/>
                <a:tint val="94000"/>
              </a:schemeClr>
            </a:gs>
            <a:gs pos="50000">
              <a:schemeClr val="accent2">
                <a:hueOff val="-1091522"/>
                <a:satOff val="-62946"/>
                <a:lumOff val="6471"/>
                <a:alphaOff val="0"/>
                <a:satMod val="110000"/>
                <a:lumMod val="100000"/>
                <a:shade val="100000"/>
              </a:schemeClr>
            </a:gs>
            <a:gs pos="100000">
              <a:schemeClr val="accent2">
                <a:hueOff val="-1091522"/>
                <a:satOff val="-62946"/>
                <a:lumOff val="647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r-EG" sz="1700" kern="1200" dirty="0"/>
            <a:t>4</a:t>
          </a:r>
        </a:p>
        <a:p>
          <a:pPr marL="0" lvl="0" indent="0" algn="ctr" defTabSz="755650">
            <a:lnSpc>
              <a:spcPct val="90000"/>
            </a:lnSpc>
            <a:spcBef>
              <a:spcPct val="0"/>
            </a:spcBef>
            <a:spcAft>
              <a:spcPct val="35000"/>
            </a:spcAft>
            <a:buNone/>
          </a:pPr>
          <a:r>
            <a:rPr lang="ar-EG" sz="1700" kern="1200" dirty="0"/>
            <a:t>تنفيذ الحملات</a:t>
          </a:r>
          <a:endParaRPr lang="en-US" sz="1700" kern="1200" dirty="0"/>
        </a:p>
      </dsp:txBody>
      <dsp:txXfrm>
        <a:off x="3102591" y="3256120"/>
        <a:ext cx="965696" cy="835441"/>
      </dsp:txXfrm>
    </dsp:sp>
    <dsp:sp modelId="{1EB03341-F6F6-40D0-A483-77C4A4E9A7F6}">
      <dsp:nvSpPr>
        <dsp:cNvPr id="0" name=""/>
        <dsp:cNvSpPr/>
      </dsp:nvSpPr>
      <dsp:spPr>
        <a:xfrm>
          <a:off x="1532338" y="2280433"/>
          <a:ext cx="1444448" cy="1249617"/>
        </a:xfrm>
        <a:prstGeom prst="hexagon">
          <a:avLst>
            <a:gd name="adj" fmla="val 28570"/>
            <a:gd name="vf" fmla="val 115470"/>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r-EG" sz="1700" kern="1200" dirty="0"/>
            <a:t>5</a:t>
          </a:r>
        </a:p>
        <a:p>
          <a:pPr marL="0" lvl="0" indent="0" algn="ctr" defTabSz="755650">
            <a:lnSpc>
              <a:spcPct val="90000"/>
            </a:lnSpc>
            <a:spcBef>
              <a:spcPct val="0"/>
            </a:spcBef>
            <a:spcAft>
              <a:spcPct val="35000"/>
            </a:spcAft>
            <a:buNone/>
          </a:pPr>
          <a:r>
            <a:rPr lang="ar-EG" sz="1700" kern="1200" dirty="0"/>
            <a:t>تقييم الأداء</a:t>
          </a:r>
          <a:endParaRPr lang="en-US" sz="1700" kern="1200" dirty="0"/>
        </a:p>
      </dsp:txBody>
      <dsp:txXfrm>
        <a:off x="1771714" y="2487521"/>
        <a:ext cx="965696" cy="835441"/>
      </dsp:txXfrm>
    </dsp:sp>
  </dsp:spTree>
</dsp:drawing>
</file>

<file path=ppt/diagrams/layout1.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 Id="rId4" Type="http://schemas.microsoft.com/office/2007/relationships/hdphoto" Target="../media/hdphoto1.wdp"/></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ana.hsoub.com/app/todo/1ca9eaed-1dd6-424a-9f28-45e105bbc15b" TargetMode="Externa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hyperlink" Target="https://doi.org/10.54254/2753-7064/25/20231946" TargetMode="External"/><Relationship Id="rId2" Type="http://schemas.openxmlformats.org/officeDocument/2006/relationships/hyperlink" Target="https://doi.org/10.31269/triplec.v22i1.1483" TargetMode="External"/><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hyperlink" Target="https://doi.org/10.4108/eai.17-6-2022.2322694" TargetMode="External"/><Relationship Id="rId4" Type="http://schemas.openxmlformats.org/officeDocument/2006/relationships/hyperlink" Target="https://doi.org/10.25299/ijmcr.v1i1.4587"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doi.org/10.54254/2753-7048/56/20241685" TargetMode="External"/><Relationship Id="rId2" Type="http://schemas.openxmlformats.org/officeDocument/2006/relationships/hyperlink" Target="https://doi.org/10.1093/acrefore/9780190228613.013.1355" TargetMode="Externa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hyperlink" Target="https://doi.org/10.34719/bmry9489" TargetMode="External"/></Relationships>
</file>

<file path=ppt/slides/_rels/slide42.xml.rels><?xml version="1.0" encoding="UTF-8" standalone="yes"?>
<Relationships xmlns="http://schemas.openxmlformats.org/package/2006/relationships"><Relationship Id="rId3" Type="http://schemas.openxmlformats.org/officeDocument/2006/relationships/hyperlink" Target="https://blog.mostaql.com/swot-analysis/" TargetMode="External"/><Relationship Id="rId2" Type="http://schemas.openxmlformats.org/officeDocument/2006/relationships/hyperlink" Target="https://www.ufukcorp.com/post/usp-marketing" TargetMode="Externa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hyperlink" Target="https://www.presentationgo.com/presentation/sostac-marketing-model-powerpoint-google-slides/"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svg"/><Relationship Id="rId2" Type="http://schemas.openxmlformats.org/officeDocument/2006/relationships/image" Target="../media/image17.jpeg"/><Relationship Id="rId1" Type="http://schemas.openxmlformats.org/officeDocument/2006/relationships/slideLayout" Target="../slideLayouts/slideLayout16.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الإعلام الجديد</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6</a:t>
            </a:r>
            <a:r>
              <a:rPr lang="ar-EG" sz="2000" dirty="0">
                <a:latin typeface="Alexandria" pitchFamily="2" charset="-78"/>
                <a:cs typeface="Alexandria" pitchFamily="2" charset="-78"/>
              </a:rPr>
              <a:t>13</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461041"/>
          </a:xfrm>
          <a:prstGeom prst="rect">
            <a:avLst/>
          </a:prstGeom>
          <a:noFill/>
        </p:spPr>
        <p:txBody>
          <a:bodyPr wrap="square" rtlCol="0">
            <a:spAutoFit/>
          </a:bodyPr>
          <a:lstStyle/>
          <a:p>
            <a:pPr algn="ctr">
              <a:lnSpc>
                <a:spcPct val="200000"/>
              </a:lnSpc>
            </a:pPr>
            <a:r>
              <a:rPr lang="ar-EG" sz="2400" b="1" dirty="0">
                <a:solidFill>
                  <a:srgbClr val="00B0F0"/>
                </a:solidFill>
                <a:latin typeface="Alexandria" pitchFamily="2" charset="-78"/>
                <a:cs typeface="Alexandria" pitchFamily="2" charset="-78"/>
              </a:rPr>
              <a:t>إيجابيات وسلبيات توظيف الإعلام الجديد في مجال العلاقات العامة</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984666"/>
            <a:ext cx="8417320" cy="3959482"/>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1600" dirty="0">
                <a:latin typeface="Alexandria" pitchFamily="2" charset="-78"/>
                <a:cs typeface="Alexandria" pitchFamily="2" charset="-78"/>
              </a:rPr>
              <a:t>، وتشتمل على:​</a:t>
            </a:r>
          </a:p>
          <a:p>
            <a:pPr marL="285750" indent="-285750" algn="r" rtl="1">
              <a:lnSpc>
                <a:spcPct val="200000"/>
              </a:lnSpc>
              <a:buFont typeface="Wingdings" panose="05000000000000000000" pitchFamily="2" charset="2"/>
              <a:buChar char="v"/>
            </a:pPr>
            <a:r>
              <a:rPr lang="ar-EG" sz="1600" dirty="0">
                <a:latin typeface="Alexandria" pitchFamily="2" charset="-78"/>
                <a:cs typeface="Alexandria" pitchFamily="2" charset="-78"/>
              </a:rPr>
              <a:t>الإيجابيات الخاصة بتوظيف الإعلام الجديد في مجال العلاقات العامة.</a:t>
            </a:r>
          </a:p>
          <a:p>
            <a:pPr marL="285750" indent="-285750" algn="r" rtl="1">
              <a:lnSpc>
                <a:spcPct val="200000"/>
              </a:lnSpc>
              <a:buFont typeface="Wingdings" panose="05000000000000000000" pitchFamily="2" charset="2"/>
              <a:buChar char="v"/>
            </a:pPr>
            <a:r>
              <a:rPr lang="ar-EG" sz="1600" dirty="0">
                <a:latin typeface="Alexandria" pitchFamily="2" charset="-78"/>
                <a:cs typeface="Alexandria" pitchFamily="2" charset="-78"/>
              </a:rPr>
              <a:t> السلبيات الخاصة بتوظيف الإعلام الجديد في مجال العلاقات العامة.</a:t>
            </a:r>
          </a:p>
          <a:p>
            <a:pPr marL="285750" indent="-285750" algn="r" rtl="1">
              <a:lnSpc>
                <a:spcPct val="200000"/>
              </a:lnSpc>
              <a:buFont typeface="Wingdings" panose="05000000000000000000" pitchFamily="2" charset="2"/>
              <a:buChar char="v"/>
            </a:pPr>
            <a:r>
              <a:rPr lang="ar-EG" sz="1600" dirty="0">
                <a:latin typeface="Alexandria" pitchFamily="2" charset="-78"/>
                <a:cs typeface="Alexandria" pitchFamily="2" charset="-78"/>
              </a:rPr>
              <a:t> روبوتات الدردشة عبر الإعلام الجديد.</a:t>
            </a:r>
          </a:p>
          <a:p>
            <a:pPr marL="285750" indent="-285750" algn="just" rtl="1">
              <a:lnSpc>
                <a:spcPct val="200000"/>
              </a:lnSpc>
              <a:buFont typeface="Wingdings" panose="05000000000000000000" pitchFamily="2" charset="2"/>
              <a:buChar char="v"/>
            </a:pPr>
            <a:r>
              <a:rPr lang="ar-EG" sz="1600" dirty="0">
                <a:latin typeface="Alexandria" pitchFamily="2" charset="-78"/>
                <a:cs typeface="Alexandria" pitchFamily="2" charset="-78"/>
              </a:rPr>
              <a:t>الفرق بين وسائل الإعلام الجديد من حيث خطط النشر وأساليب ترويج المحتوى واستراتيجيات الاستهداف.</a:t>
            </a:r>
          </a:p>
          <a:p>
            <a:pPr marL="285750" indent="-285750" algn="r" rtl="1">
              <a:lnSpc>
                <a:spcPct val="200000"/>
              </a:lnSpc>
              <a:buFont typeface="Wingdings" panose="05000000000000000000" pitchFamily="2" charset="2"/>
              <a:buChar char="v"/>
            </a:pPr>
            <a:r>
              <a:rPr lang="ar-EG" sz="1600" dirty="0">
                <a:latin typeface="Alexandria" pitchFamily="2" charset="-78"/>
                <a:cs typeface="Alexandria" pitchFamily="2" charset="-78"/>
              </a:rPr>
              <a:t>دليلك الشامل لبناء استراتيجية تسويقية ناجحة باستخدام نموذج سوستاك (</a:t>
            </a:r>
            <a:r>
              <a:rPr lang="en-US" sz="1600" dirty="0">
                <a:latin typeface="Alexandria" pitchFamily="2" charset="-78"/>
                <a:cs typeface="Alexandria" pitchFamily="2" charset="-78"/>
              </a:rPr>
              <a:t>SOSTAC</a:t>
            </a:r>
            <a:r>
              <a:rPr lang="ar-EG" sz="1600" dirty="0">
                <a:latin typeface="Alexandria" pitchFamily="2" charset="-78"/>
                <a:cs typeface="Alexandria" pitchFamily="2" charset="-78"/>
              </a:rPr>
              <a:t>)</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والتحليل الرباعي </a:t>
            </a:r>
            <a:r>
              <a:rPr lang="ar-EG" sz="1600" dirty="0" err="1">
                <a:latin typeface="Alexandria" pitchFamily="2" charset="-78"/>
                <a:cs typeface="Alexandria" pitchFamily="2" charset="-78"/>
              </a:rPr>
              <a:t>سوات</a:t>
            </a:r>
            <a:r>
              <a:rPr lang="en-US" sz="1600" dirty="0">
                <a:latin typeface="Alexandria" pitchFamily="2" charset="-78"/>
                <a:cs typeface="Alexandria" pitchFamily="2" charset="-78"/>
              </a:rPr>
              <a:t>SWOT ) </a:t>
            </a:r>
            <a:r>
              <a:rPr lang="ar-EG" sz="1600" dirty="0">
                <a:latin typeface="Alexandria" pitchFamily="2" charset="-78"/>
                <a:cs typeface="Alexandria" pitchFamily="2" charset="-78"/>
              </a:rPr>
              <a:t>) وعرض البيع الفريد </a:t>
            </a:r>
            <a:r>
              <a:rPr lang="en-US" sz="1600" dirty="0">
                <a:latin typeface="Alexandria" pitchFamily="2" charset="-78"/>
                <a:cs typeface="Alexandria" pitchFamily="2" charset="-78"/>
              </a:rPr>
              <a:t>USP) </a:t>
            </a:r>
            <a:r>
              <a:rPr lang="ar-EG"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1444" y="1805767"/>
            <a:ext cx="1131848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968331" y="5194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40353" y="5484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74650" y="806364"/>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01444" y="1756533"/>
            <a:ext cx="11249263" cy="4451924"/>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تعد وسائل الإعلام الجديد من الأدوات الحيوية التي غيرت شكل التواصل بين الأفراد والمؤسسات، وأثرت بشكل كبير على مجال العلاقات العامة. فقد سمحت هذه الوسائل بنقل المعلومات بشكل أسرع وأكثر انتشارًا، مما مكن المؤسسات من الوصول إلى جمهور أوسع وبناء علاقات مباشرة معه. إضافة إلى ذلك، قدم الإعلام الجديد فرصًا لإشراك الجمهور في التفاعل والمشاركة، مما زاد من الثقة المتبادلة بين المؤسسات </a:t>
            </a:r>
            <a:r>
              <a:rPr lang="ar-EG" sz="1600" dirty="0" err="1">
                <a:latin typeface="Alexandria" pitchFamily="2" charset="-78"/>
                <a:cs typeface="Alexandria" pitchFamily="2" charset="-78"/>
              </a:rPr>
              <a:t>والمجتمع.ومع</a:t>
            </a:r>
            <a:r>
              <a:rPr lang="ar-EG" sz="1600" dirty="0">
                <a:latin typeface="Alexandria" pitchFamily="2" charset="-78"/>
                <a:cs typeface="Alexandria" pitchFamily="2" charset="-78"/>
              </a:rPr>
              <a:t> ذلك، تأتي هذه الفوائد مع تحديات وسلبيات. واحدة من أبرز سلبيات الإعلام الجديد هي انتشار الأخبار الزائفة والمعلومات غير الدقيقة، مما قد يؤثر سلبًا على سمعة المؤسسات ويضعف مصداقيتها. كما أن الاستخدام غير المحترف لوسائل الإعلام الجديد يمكن أن يؤدي إلى سوء التواصل مع الجمهور أو توتر العلاقات في حال عدم التعامل بحذر مع القضايا </a:t>
            </a:r>
            <a:r>
              <a:rPr lang="ar-EG" sz="1600" dirty="0" err="1">
                <a:latin typeface="Alexandria" pitchFamily="2" charset="-78"/>
                <a:cs typeface="Alexandria" pitchFamily="2" charset="-78"/>
              </a:rPr>
              <a:t>الحساسة.في</a:t>
            </a:r>
            <a:r>
              <a:rPr lang="ar-EG" sz="1600" dirty="0">
                <a:latin typeface="Alexandria" pitchFamily="2" charset="-78"/>
                <a:cs typeface="Alexandria" pitchFamily="2" charset="-78"/>
              </a:rPr>
              <a:t> النهاية، يمثل توظيف الإعلام الجديد في العلاقات العامة سلاحًا ذا حدين، فهو يوفر فرصًا كبيرة للنمو والتواصل الفعال، لكنه يتطلب استراتيجيات مدروسة لتجنب المخاطر المحتملة والحفاظ على صورة المؤسسة الإيجابية في عيون الجمهور.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الإيجابيات الخاصة بتوظيف الإعلام الجديد في مجال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685495"/>
            <a:ext cx="10541000" cy="4251870"/>
          </a:xfrm>
          <a:prstGeom prst="rect">
            <a:avLst/>
          </a:prstGeom>
          <a:noFill/>
        </p:spPr>
        <p:txBody>
          <a:bodyPr wrap="square" rtlCol="0">
            <a:spAutoFit/>
          </a:bodyPr>
          <a:lstStyle/>
          <a:p>
            <a:pPr algn="just" rtl="1">
              <a:lnSpc>
                <a:spcPct val="150000"/>
              </a:lnSpc>
            </a:pPr>
            <a:r>
              <a:rPr lang="ar-EG" b="1" dirty="0">
                <a:highlight>
                  <a:srgbClr val="669BBC"/>
                </a:highlight>
                <a:latin typeface="Alexandria" pitchFamily="2" charset="-78"/>
                <a:cs typeface="Alexandria" pitchFamily="2" charset="-78"/>
              </a:rPr>
              <a:t>زيادة نسبة المبيعات وخفض تكاليف التسويق والدعاية: </a:t>
            </a:r>
          </a:p>
          <a:p>
            <a:pPr algn="just" rtl="1">
              <a:lnSpc>
                <a:spcPct val="150000"/>
              </a:lnSpc>
            </a:pPr>
            <a:r>
              <a:rPr lang="ar-EG" sz="1600" dirty="0">
                <a:latin typeface="Alexandria" pitchFamily="2" charset="-78"/>
                <a:cs typeface="Alexandria" pitchFamily="2" charset="-78"/>
              </a:rPr>
              <a:t>وسائل الإعلام الجديد تتيح للشركات الوصول إلى جمهور كبير عبر الإنترنت دون الحاجة إلى إنفاق مبالغ كبيرة على الحملات الإعلانية التقليدية. يمكن تصميم حملات رقمية منخفضة التكلفة تحقق نفس الفعالية من حيث الوصول إلى العملاء المحتملين، مما يساهم في زيادة المبيعات.</a:t>
            </a:r>
          </a:p>
          <a:p>
            <a:pPr algn="just" rtl="1">
              <a:lnSpc>
                <a:spcPct val="150000"/>
              </a:lnSpc>
            </a:pPr>
            <a:r>
              <a:rPr lang="ar-EG" b="1" dirty="0">
                <a:highlight>
                  <a:srgbClr val="669BBC"/>
                </a:highlight>
                <a:latin typeface="Alexandria" pitchFamily="2" charset="-78"/>
                <a:cs typeface="Alexandria" pitchFamily="2" charset="-78"/>
              </a:rPr>
              <a:t>زيادة عدد الزيارات إلى الموقع الإلكتروني: </a:t>
            </a:r>
          </a:p>
          <a:p>
            <a:pPr algn="just" rtl="1">
              <a:lnSpc>
                <a:spcPct val="150000"/>
              </a:lnSpc>
            </a:pPr>
            <a:r>
              <a:rPr lang="ar-EG" sz="1600" dirty="0">
                <a:latin typeface="Alexandria" pitchFamily="2" charset="-78"/>
                <a:cs typeface="Alexandria" pitchFamily="2" charset="-78"/>
              </a:rPr>
              <a:t>الإعلام الجديد يساعد في توجيه الزوار إلى مواقع الشركات من خلال الروابط والمنشورات التفاعلية. يمكن للمحتوى الجذاب على منصات التواصل الاجتماعي جذب انتباه الجمهور وتحويلهم إلى زوار للموقع، مما يعزز من فرص التفاعل والمبيعات.</a:t>
            </a:r>
          </a:p>
          <a:p>
            <a:pPr algn="just" rtl="1">
              <a:lnSpc>
                <a:spcPct val="150000"/>
              </a:lnSpc>
            </a:pPr>
            <a:r>
              <a:rPr lang="ar-EG" b="1" dirty="0">
                <a:highlight>
                  <a:srgbClr val="669BBC"/>
                </a:highlight>
                <a:latin typeface="Alexandria" pitchFamily="2" charset="-78"/>
                <a:cs typeface="Alexandria" pitchFamily="2" charset="-78"/>
              </a:rPr>
              <a:t>زيادة وصول المنتجات أو الخدمات إلى الأسواق الدولية: </a:t>
            </a:r>
          </a:p>
          <a:p>
            <a:pPr algn="just" rtl="1">
              <a:lnSpc>
                <a:spcPct val="150000"/>
              </a:lnSpc>
            </a:pPr>
            <a:r>
              <a:rPr lang="ar-EG" sz="1600" dirty="0">
                <a:latin typeface="Alexandria" pitchFamily="2" charset="-78"/>
                <a:cs typeface="Alexandria" pitchFamily="2" charset="-78"/>
              </a:rPr>
              <a:t>الإعلام الجديد يزيل الحواجز الجغرافية ويسمح للشركات بالوصول إلى جمهور دولي بسهولة. يمكن تسويق المنتجات والخدمات على نطاق عالمي باستخدام الإعلانات الرقمية، مما يعزز من وجود الشركات في أسواق مختلفة.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6438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الإيجابيات الخاصة بتوظيف الإعلام الجديد في مجال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685495"/>
            <a:ext cx="10541000" cy="4251870"/>
          </a:xfrm>
          <a:prstGeom prst="rect">
            <a:avLst/>
          </a:prstGeom>
          <a:noFill/>
        </p:spPr>
        <p:txBody>
          <a:bodyPr wrap="square" rtlCol="0">
            <a:spAutoFit/>
          </a:bodyPr>
          <a:lstStyle/>
          <a:p>
            <a:pPr algn="just" rtl="1">
              <a:lnSpc>
                <a:spcPct val="150000"/>
              </a:lnSpc>
            </a:pPr>
            <a:r>
              <a:rPr lang="ar-EG" b="1" dirty="0">
                <a:highlight>
                  <a:srgbClr val="669BBC"/>
                </a:highlight>
                <a:latin typeface="Alexandria" pitchFamily="2" charset="-78"/>
                <a:cs typeface="Alexandria" pitchFamily="2" charset="-78"/>
              </a:rPr>
              <a:t>تطوير التواصل مع الزبائن أو العملاء أو الشركات الأخرى:</a:t>
            </a:r>
          </a:p>
          <a:p>
            <a:pPr algn="just" rtl="1">
              <a:lnSpc>
                <a:spcPct val="150000"/>
              </a:lnSpc>
            </a:pPr>
            <a:r>
              <a:rPr lang="ar-EG" sz="1600" dirty="0">
                <a:latin typeface="Alexandria" pitchFamily="2" charset="-78"/>
                <a:cs typeface="Alexandria" pitchFamily="2" charset="-78"/>
              </a:rPr>
              <a:t>توفر منصات التواصل الاجتماعي قنوات تواصل مباشرة وسريعة مع العملاء والشركاء، مما يعزز من التفاعل الفوري وبناء علاقات أقوى وأكثر استدامة مع الأطراف المختلفة.</a:t>
            </a:r>
          </a:p>
          <a:p>
            <a:pPr algn="just" rtl="1">
              <a:lnSpc>
                <a:spcPct val="150000"/>
              </a:lnSpc>
            </a:pPr>
            <a:r>
              <a:rPr lang="ar-EG" b="1" dirty="0">
                <a:highlight>
                  <a:srgbClr val="669BBC"/>
                </a:highlight>
                <a:latin typeface="Alexandria" pitchFamily="2" charset="-78"/>
                <a:cs typeface="Alexandria" pitchFamily="2" charset="-78"/>
              </a:rPr>
              <a:t>تحصيل تغذية راجعة بسهولة:</a:t>
            </a:r>
          </a:p>
          <a:p>
            <a:pPr algn="just" rtl="1">
              <a:lnSpc>
                <a:spcPct val="150000"/>
              </a:lnSpc>
            </a:pPr>
            <a:r>
              <a:rPr lang="ar-EG" sz="1600" dirty="0">
                <a:latin typeface="Alexandria" pitchFamily="2" charset="-78"/>
                <a:cs typeface="Alexandria" pitchFamily="2" charset="-78"/>
              </a:rPr>
              <a:t>من خلال الإعلام الجديد، يمكن للشركات جمع آراء العملاء بشكل سريع وفعال عبر التعليقات أو الاستطلاعات، مما يساعدها في تحسين المنتجات والخدمات وفقًا لاحتياجات العملاء الفعلية.</a:t>
            </a:r>
          </a:p>
          <a:p>
            <a:pPr algn="just" rtl="1">
              <a:lnSpc>
                <a:spcPct val="150000"/>
              </a:lnSpc>
            </a:pPr>
            <a:r>
              <a:rPr lang="ar-EG" b="1" dirty="0">
                <a:highlight>
                  <a:srgbClr val="669BBC"/>
                </a:highlight>
                <a:latin typeface="Alexandria" pitchFamily="2" charset="-78"/>
                <a:cs typeface="Alexandria" pitchFamily="2" charset="-78"/>
              </a:rPr>
              <a:t>تقليل الحواجز التي تعيق الاتصال:</a:t>
            </a:r>
          </a:p>
          <a:p>
            <a:pPr algn="just" rtl="1">
              <a:lnSpc>
                <a:spcPct val="150000"/>
              </a:lnSpc>
            </a:pPr>
            <a:r>
              <a:rPr lang="ar-EG" sz="1600" dirty="0">
                <a:latin typeface="Alexandria" pitchFamily="2" charset="-78"/>
                <a:cs typeface="Alexandria" pitchFamily="2" charset="-78"/>
              </a:rPr>
              <a:t> يمكن استخدام مواقع التواصل الاجتماعي لنقل الأفكار والآراء المتعلقة بموضوع معين لعدد كبير من الأشخاص وبطريقة سهلة، وذلك من أي مكان، وفي أي وقت، كما تساعد خاصية مشاركة الرأي المتاحة على وسائل التواصل الاجتماعي على فتح الأبواب لتبادل الآراء وتوسيع فرص المشاركة في التعبير عن الرأي. </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28221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1083" y="1685495"/>
            <a:ext cx="11682908" cy="45333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الإيجابيات الخاصة بتوظيف الإعلام الجديد في مجال العلاقات العامة.</a:t>
            </a:r>
          </a:p>
        </p:txBody>
      </p:sp>
      <p:sp>
        <p:nvSpPr>
          <p:cNvPr id="5" name="Rectangle 4"/>
          <p:cNvSpPr/>
          <p:nvPr/>
        </p:nvSpPr>
        <p:spPr>
          <a:xfrm>
            <a:off x="783514"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68331" y="6391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968331" y="838134"/>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56074" y="1544646"/>
            <a:ext cx="11579742" cy="4667368"/>
          </a:xfrm>
          <a:prstGeom prst="rect">
            <a:avLst/>
          </a:prstGeom>
          <a:noFill/>
        </p:spPr>
        <p:txBody>
          <a:bodyPr wrap="square" rtlCol="0">
            <a:spAutoFit/>
          </a:bodyPr>
          <a:lstStyle/>
          <a:p>
            <a:pPr algn="just" rtl="1">
              <a:lnSpc>
                <a:spcPct val="150000"/>
              </a:lnSpc>
            </a:pPr>
            <a:r>
              <a:rPr lang="ar-EG" b="1" dirty="0">
                <a:highlight>
                  <a:srgbClr val="669BBC"/>
                </a:highlight>
                <a:latin typeface="Alexandria" pitchFamily="2" charset="-78"/>
                <a:cs typeface="Alexandria" pitchFamily="2" charset="-78"/>
              </a:rPr>
              <a:t>تقديم المعلومات:</a:t>
            </a:r>
          </a:p>
          <a:p>
            <a:pPr algn="just" rtl="1">
              <a:lnSpc>
                <a:spcPct val="150000"/>
              </a:lnSpc>
            </a:pPr>
            <a:r>
              <a:rPr lang="ar-EG" sz="1600" dirty="0">
                <a:latin typeface="Alexandria" pitchFamily="2" charset="-78"/>
                <a:cs typeface="Alexandria" pitchFamily="2" charset="-78"/>
              </a:rPr>
              <a:t> حيث يتم تقديم المعلومات والبيانات الخاصة بالمنظمة وأعمالها عبر هذه الوسائل لتعريف الجمهور بالأعمال التي تقدمها والمجال الذي تعمل به.</a:t>
            </a:r>
          </a:p>
          <a:p>
            <a:pPr algn="just" rtl="1">
              <a:lnSpc>
                <a:spcPct val="150000"/>
              </a:lnSpc>
            </a:pPr>
            <a:r>
              <a:rPr lang="ar-EG" b="1" dirty="0">
                <a:highlight>
                  <a:srgbClr val="669BBC"/>
                </a:highlight>
                <a:latin typeface="Alexandria" pitchFamily="2" charset="-78"/>
                <a:cs typeface="Alexandria" pitchFamily="2" charset="-78"/>
              </a:rPr>
              <a:t>وسيلة لتشكيل رأي عام فعال: </a:t>
            </a:r>
          </a:p>
          <a:p>
            <a:pPr algn="just" rtl="1">
              <a:lnSpc>
                <a:spcPct val="150000"/>
              </a:lnSpc>
            </a:pPr>
            <a:r>
              <a:rPr lang="ar-EG" sz="1600" dirty="0">
                <a:latin typeface="Alexandria" pitchFamily="2" charset="-78"/>
                <a:cs typeface="Alexandria" pitchFamily="2" charset="-78"/>
              </a:rPr>
              <a:t>تعد مواقع التواصل الاجتماعي بما تؤمنه من تفاعل واسع بين المجموعات وسيلة لتشكيل رأي عام مساند لبعض القضايا، وهو الأمر الذي ينتج عنه تغيير إيجابي في بعض مناحي الحياة. </a:t>
            </a:r>
          </a:p>
          <a:p>
            <a:pPr algn="just" rtl="1">
              <a:lnSpc>
                <a:spcPct val="150000"/>
              </a:lnSpc>
            </a:pPr>
            <a:r>
              <a:rPr lang="ar-EG" b="1" dirty="0">
                <a:highlight>
                  <a:srgbClr val="669BBC"/>
                </a:highlight>
                <a:latin typeface="Alexandria" pitchFamily="2" charset="-78"/>
                <a:cs typeface="Alexandria" pitchFamily="2" charset="-78"/>
              </a:rPr>
              <a:t>وسيلة فعالة للترويج: </a:t>
            </a:r>
          </a:p>
          <a:p>
            <a:pPr algn="just" rtl="1">
              <a:lnSpc>
                <a:spcPct val="150000"/>
              </a:lnSpc>
            </a:pPr>
            <a:r>
              <a:rPr lang="ar-EG" sz="1600" dirty="0">
                <a:latin typeface="Alexandria" pitchFamily="2" charset="-78"/>
                <a:cs typeface="Alexandria" pitchFamily="2" charset="-78"/>
              </a:rPr>
              <a:t>تستخدم الشركات التجارية الشبكات الاجتماعية كأداة جيدة من أجل الترويج لسلعها، حيث يوجد العديد من التطبيقات المختصة بالترويج لخدمة أو سلعة معينة وبتكلفة أقل، مما يؤدي إلى زيادة الأرباح وبأقل التكاليف. </a:t>
            </a:r>
          </a:p>
          <a:p>
            <a:pPr algn="just" rtl="1">
              <a:lnSpc>
                <a:spcPct val="150000"/>
              </a:lnSpc>
            </a:pPr>
            <a:r>
              <a:rPr lang="ar-EG" b="1" dirty="0">
                <a:highlight>
                  <a:srgbClr val="669BBC"/>
                </a:highlight>
                <a:latin typeface="Alexandria" pitchFamily="2" charset="-78"/>
                <a:cs typeface="Alexandria" pitchFamily="2" charset="-78"/>
              </a:rPr>
              <a:t>نشر الأخبار: </a:t>
            </a:r>
          </a:p>
          <a:p>
            <a:pPr algn="just" rtl="1">
              <a:lnSpc>
                <a:spcPct val="150000"/>
              </a:lnSpc>
            </a:pPr>
            <a:r>
              <a:rPr lang="ar-EG" sz="1600" dirty="0">
                <a:latin typeface="Alexandria" pitchFamily="2" charset="-78"/>
                <a:cs typeface="Alexandria" pitchFamily="2" charset="-78"/>
              </a:rPr>
              <a:t>حيث يتم نشر أخبار المنظمة وإحاطة الجمهور بالأحداث والفعاليات التي تقوم بها والمناسبات التي تشارك فيها وكذا الإنجازات التي تحققها.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03081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1083" y="1685495"/>
            <a:ext cx="11682908" cy="45333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الإيجابيات الخاصة بتوظيف الإعلام الجديد في مجال العلاقات العامة.</a:t>
            </a:r>
          </a:p>
        </p:txBody>
      </p:sp>
      <p:sp>
        <p:nvSpPr>
          <p:cNvPr id="5" name="Rectangle 4"/>
          <p:cNvSpPr/>
          <p:nvPr/>
        </p:nvSpPr>
        <p:spPr>
          <a:xfrm>
            <a:off x="783514"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68331" y="6391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968331" y="838134"/>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5" y="1817396"/>
            <a:ext cx="11579742" cy="3882538"/>
          </a:xfrm>
          <a:prstGeom prst="rect">
            <a:avLst/>
          </a:prstGeom>
          <a:noFill/>
        </p:spPr>
        <p:txBody>
          <a:bodyPr wrap="square" rtlCol="0">
            <a:spAutoFit/>
          </a:bodyPr>
          <a:lstStyle/>
          <a:p>
            <a:pPr algn="just" rtl="1">
              <a:lnSpc>
                <a:spcPct val="150000"/>
              </a:lnSpc>
            </a:pPr>
            <a:r>
              <a:rPr lang="ar-EG" b="1" dirty="0">
                <a:highlight>
                  <a:srgbClr val="669BBC"/>
                </a:highlight>
                <a:latin typeface="Alexandria" pitchFamily="2" charset="-78"/>
                <a:cs typeface="Alexandria" pitchFamily="2" charset="-78"/>
              </a:rPr>
              <a:t>مساعدة رجال الأعمال والشركات: </a:t>
            </a:r>
          </a:p>
          <a:p>
            <a:pPr algn="just" rtl="1">
              <a:lnSpc>
                <a:spcPct val="150000"/>
              </a:lnSpc>
            </a:pPr>
            <a:r>
              <a:rPr lang="ar-EG" sz="1600" dirty="0">
                <a:latin typeface="Alexandria" pitchFamily="2" charset="-78"/>
                <a:cs typeface="Alexandria" pitchFamily="2" charset="-78"/>
              </a:rPr>
              <a:t>تُمكن شبكات التواصل الاجتماعي رجال الأعمال والمنظمات المختلفة من التواصل مع العملاء، وبيع منتجاتهم، وتوسيع نطاق خدماتهم؛ فهناك الكثير من رجال الأعمال والشركات التي تزدهر بشكل كامل على الشبكات الاجتماعية، ولا تكون قادرة على العمل بدونها. </a:t>
            </a:r>
          </a:p>
          <a:p>
            <a:pPr algn="just" rtl="1">
              <a:lnSpc>
                <a:spcPct val="150000"/>
              </a:lnSpc>
            </a:pPr>
            <a:r>
              <a:rPr lang="ar-EG" b="1" dirty="0">
                <a:highlight>
                  <a:srgbClr val="669BBC"/>
                </a:highlight>
                <a:latin typeface="Alexandria" pitchFamily="2" charset="-78"/>
                <a:cs typeface="Alexandria" pitchFamily="2" charset="-78"/>
              </a:rPr>
              <a:t>الإرشاد والتوجيه والتوعية: </a:t>
            </a:r>
          </a:p>
          <a:p>
            <a:pPr algn="just" rtl="1">
              <a:lnSpc>
                <a:spcPct val="150000"/>
              </a:lnSpc>
            </a:pPr>
            <a:r>
              <a:rPr lang="ar-EG" sz="1600" dirty="0">
                <a:latin typeface="Alexandria" pitchFamily="2" charset="-78"/>
                <a:cs typeface="Alexandria" pitchFamily="2" charset="-78"/>
              </a:rPr>
              <a:t>حيث تسهم مواقع التواصل الاجتماعي للمنظمة في إرشاد الجمهور وتوجيهه وتشارك في برامج وحملات التوعية التي تنفذها المنظمة. </a:t>
            </a:r>
          </a:p>
          <a:p>
            <a:pPr algn="just" rtl="1">
              <a:lnSpc>
                <a:spcPct val="150000"/>
              </a:lnSpc>
            </a:pPr>
            <a:r>
              <a:rPr lang="ar-EG" b="1" dirty="0">
                <a:highlight>
                  <a:srgbClr val="669BBC"/>
                </a:highlight>
                <a:latin typeface="Alexandria" pitchFamily="2" charset="-78"/>
                <a:cs typeface="Alexandria" pitchFamily="2" charset="-78"/>
              </a:rPr>
              <a:t>التعرف على آراء الجمهور: </a:t>
            </a:r>
          </a:p>
          <a:p>
            <a:pPr algn="just" rtl="1">
              <a:lnSpc>
                <a:spcPct val="150000"/>
              </a:lnSpc>
            </a:pPr>
            <a:r>
              <a:rPr lang="ar-EG" sz="1600" dirty="0">
                <a:latin typeface="Alexandria" pitchFamily="2" charset="-78"/>
                <a:cs typeface="Alexandria" pitchFamily="2" charset="-78"/>
              </a:rPr>
              <a:t>حيث يمكن رصد آراء جمهور المنظمة والتعرف على انطباعاته واتجاهاته حول سياسة المنظمة وقراراتها ومنتجاتها وخدماتها عبر طرح الأسئلة وإنشاء الحوارات أو عمل استطلاعات للرأي.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396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1083" y="1685495"/>
            <a:ext cx="11682908" cy="45333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الإيجابيات الخاصة بتوظيف الإعلام الجديد في مجال العلاقات العامة.</a:t>
            </a:r>
          </a:p>
        </p:txBody>
      </p:sp>
      <p:sp>
        <p:nvSpPr>
          <p:cNvPr id="5" name="Rectangle 4"/>
          <p:cNvSpPr/>
          <p:nvPr/>
        </p:nvSpPr>
        <p:spPr>
          <a:xfrm>
            <a:off x="783514"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68331" y="6391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968331" y="838134"/>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5" y="1817396"/>
            <a:ext cx="11579742" cy="4298036"/>
          </a:xfrm>
          <a:prstGeom prst="rect">
            <a:avLst/>
          </a:prstGeom>
          <a:noFill/>
        </p:spPr>
        <p:txBody>
          <a:bodyPr wrap="square" rtlCol="0">
            <a:spAutoFit/>
          </a:bodyPr>
          <a:lstStyle/>
          <a:p>
            <a:pPr algn="just" rtl="1">
              <a:lnSpc>
                <a:spcPct val="150000"/>
              </a:lnSpc>
            </a:pPr>
            <a:r>
              <a:rPr lang="ar-EG" b="1" dirty="0">
                <a:highlight>
                  <a:srgbClr val="669BBC"/>
                </a:highlight>
                <a:latin typeface="Alexandria" pitchFamily="2" charset="-78"/>
                <a:cs typeface="Alexandria" pitchFamily="2" charset="-78"/>
              </a:rPr>
              <a:t>نشر صور وأفلام عن المنظمة: </a:t>
            </a:r>
          </a:p>
          <a:p>
            <a:pPr algn="just" rtl="1">
              <a:lnSpc>
                <a:spcPct val="150000"/>
              </a:lnSpc>
            </a:pPr>
            <a:r>
              <a:rPr lang="ar-EG" sz="1600" dirty="0">
                <a:latin typeface="Alexandria" pitchFamily="2" charset="-78"/>
                <a:cs typeface="Alexandria" pitchFamily="2" charset="-78"/>
              </a:rPr>
              <a:t>حيث يمكن نشر صور وأفلام عن المنظمة وأحداثها وقياداتها وفعاليتها إلى جانب عرض أفلام وثائقية أو إعلانات تليفزيونية خاصة بالمنظمة أو تقارير إخبارية مصورة عن المنظمة أو وضع روابط لها. </a:t>
            </a:r>
          </a:p>
          <a:p>
            <a:pPr algn="just" rtl="1">
              <a:lnSpc>
                <a:spcPct val="150000"/>
              </a:lnSpc>
            </a:pPr>
            <a:r>
              <a:rPr lang="ar-EG" b="1" dirty="0">
                <a:highlight>
                  <a:srgbClr val="669BBC"/>
                </a:highlight>
                <a:latin typeface="Alexandria" pitchFamily="2" charset="-78"/>
                <a:cs typeface="Alexandria" pitchFamily="2" charset="-78"/>
              </a:rPr>
              <a:t>تقديم خدمات إلى الجمهور: </a:t>
            </a:r>
          </a:p>
          <a:p>
            <a:pPr algn="just" rtl="1">
              <a:lnSpc>
                <a:spcPct val="150000"/>
              </a:lnSpc>
            </a:pPr>
            <a:r>
              <a:rPr lang="ar-EG" sz="1600" dirty="0">
                <a:latin typeface="Alexandria" pitchFamily="2" charset="-78"/>
                <a:cs typeface="Alexandria" pitchFamily="2" charset="-78"/>
              </a:rPr>
              <a:t>مثل خدمة العملاء بحيث يمكن التواصل مع مسئولي خدمة العملاء عبر وسائل التواصل الاجتماعي للمنظمة وتلقي استفساراتهم أو شكواهم. </a:t>
            </a:r>
          </a:p>
          <a:p>
            <a:pPr algn="just" rtl="1">
              <a:lnSpc>
                <a:spcPct val="150000"/>
              </a:lnSpc>
            </a:pPr>
            <a:r>
              <a:rPr lang="ar-EG" b="1" dirty="0">
                <a:highlight>
                  <a:srgbClr val="669BBC"/>
                </a:highlight>
                <a:latin typeface="Alexandria" pitchFamily="2" charset="-78"/>
                <a:cs typeface="Alexandria" pitchFamily="2" charset="-78"/>
              </a:rPr>
              <a:t>دمج جمهور المنظمة: </a:t>
            </a:r>
          </a:p>
          <a:p>
            <a:pPr algn="just" rtl="1">
              <a:lnSpc>
                <a:spcPct val="150000"/>
              </a:lnSpc>
            </a:pPr>
            <a:r>
              <a:rPr lang="ar-EG" sz="1600" dirty="0">
                <a:latin typeface="Alexandria" pitchFamily="2" charset="-78"/>
                <a:cs typeface="Alexandria" pitchFamily="2" charset="-78"/>
              </a:rPr>
              <a:t>وذلك من خلال إنشاء مجتمع افتراضي يتشارك ويتفاعل فيه الجمهور ويدعم لديهم الشعور بالانتماء للمنظمة. </a:t>
            </a:r>
          </a:p>
          <a:p>
            <a:pPr algn="just" rtl="1">
              <a:lnSpc>
                <a:spcPct val="150000"/>
              </a:lnSpc>
            </a:pPr>
            <a:r>
              <a:rPr lang="ar-EG" b="1" dirty="0">
                <a:highlight>
                  <a:srgbClr val="669BBC"/>
                </a:highlight>
                <a:latin typeface="Alexandria" pitchFamily="2" charset="-78"/>
                <a:cs typeface="Alexandria" pitchFamily="2" charset="-78"/>
              </a:rPr>
              <a:t>إدارة الأزمات وتحسين سمعة المنظمة:</a:t>
            </a:r>
          </a:p>
          <a:p>
            <a:pPr algn="just" rtl="1">
              <a:lnSpc>
                <a:spcPct val="150000"/>
              </a:lnSpc>
            </a:pPr>
            <a:r>
              <a:rPr lang="ar-EG" sz="1600" dirty="0">
                <a:latin typeface="Alexandria" pitchFamily="2" charset="-78"/>
                <a:cs typeface="Alexandria" pitchFamily="2" charset="-78"/>
              </a:rPr>
              <a:t> القدرة على الاستجابة السريعة للأزمات والشائعات التي قد تضر بسمعة المؤسسة. وبناء صورة ذهنية إيجابية عن المؤسسة كونها متفاعلة ومنفتحة على جمهورها.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75898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1083" y="1685495"/>
            <a:ext cx="11682908" cy="45333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سلبيات توظيف الإعلام الجديد في مجال العلاقات العامة</a:t>
            </a:r>
          </a:p>
        </p:txBody>
      </p:sp>
      <p:sp>
        <p:nvSpPr>
          <p:cNvPr id="5" name="Rectangle 4"/>
          <p:cNvSpPr/>
          <p:nvPr/>
        </p:nvSpPr>
        <p:spPr>
          <a:xfrm>
            <a:off x="783514"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68331" y="6391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968331" y="838134"/>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27102" y="1855818"/>
            <a:ext cx="11579742" cy="3882538"/>
          </a:xfrm>
          <a:prstGeom prst="rect">
            <a:avLst/>
          </a:prstGeom>
          <a:noFill/>
        </p:spPr>
        <p:txBody>
          <a:bodyPr wrap="square" rtlCol="0">
            <a:spAutoFit/>
          </a:bodyPr>
          <a:lstStyle/>
          <a:p>
            <a:pPr algn="just" rtl="1">
              <a:lnSpc>
                <a:spcPct val="150000"/>
              </a:lnSpc>
            </a:pPr>
            <a:r>
              <a:rPr lang="ar-EG" b="1" dirty="0">
                <a:highlight>
                  <a:srgbClr val="669BBC"/>
                </a:highlight>
                <a:latin typeface="Alexandria" pitchFamily="2" charset="-78"/>
                <a:cs typeface="Alexandria" pitchFamily="2" charset="-78"/>
              </a:rPr>
              <a:t>احتمال حدوث أزمات إعلامية سريعة الانتشار عبر منصات التواصل الاجتماعي:</a:t>
            </a:r>
          </a:p>
          <a:p>
            <a:pPr algn="just" rtl="1">
              <a:lnSpc>
                <a:spcPct val="150000"/>
              </a:lnSpc>
            </a:pPr>
            <a:r>
              <a:rPr lang="ar-EG" sz="1600" dirty="0">
                <a:latin typeface="Alexandria" pitchFamily="2" charset="-78"/>
                <a:cs typeface="Alexandria" pitchFamily="2" charset="-78"/>
              </a:rPr>
              <a:t>بفضل سرعة انتشار الأخبار عبر وسائل الإعلام الجديد، يمكن أن تتطور أزمات إعلامية بشكل مفاجئ إذا انتشرت معلومات سلبية أو مضللة عن المؤسسة، ما يجعل احتوائها أكثر صعوبة.</a:t>
            </a:r>
          </a:p>
          <a:p>
            <a:pPr algn="just" rtl="1">
              <a:lnSpc>
                <a:spcPct val="150000"/>
              </a:lnSpc>
            </a:pPr>
            <a:r>
              <a:rPr lang="ar-EG" b="1" dirty="0">
                <a:highlight>
                  <a:srgbClr val="669BBC"/>
                </a:highlight>
                <a:latin typeface="Alexandria" pitchFamily="2" charset="-78"/>
                <a:cs typeface="Alexandria" pitchFamily="2" charset="-78"/>
              </a:rPr>
              <a:t>انتقادات وتعليقات الجمهور على مواقع التواصل قد تؤثر سلبًا على سمعة المؤسسة:</a:t>
            </a:r>
          </a:p>
          <a:p>
            <a:pPr algn="just" rtl="1">
              <a:lnSpc>
                <a:spcPct val="150000"/>
              </a:lnSpc>
            </a:pPr>
            <a:r>
              <a:rPr lang="ar-EG" sz="1600" dirty="0">
                <a:latin typeface="Alexandria" pitchFamily="2" charset="-78"/>
                <a:cs typeface="Alexandria" pitchFamily="2" charset="-78"/>
              </a:rPr>
              <a:t>منصات التواصل الاجتماعي تتيح للجمهور التفاعل الفوري مع المحتوى، وقد تكون الانتقادات غير مبنية على معلومات دقيقة، مما يؤثر سلبًا على سمعة المؤسسة.</a:t>
            </a:r>
          </a:p>
          <a:p>
            <a:pPr algn="just" rtl="1">
              <a:lnSpc>
                <a:spcPct val="150000"/>
              </a:lnSpc>
            </a:pPr>
            <a:r>
              <a:rPr lang="ar-EG" b="1" dirty="0">
                <a:highlight>
                  <a:srgbClr val="669BBC"/>
                </a:highlight>
                <a:latin typeface="Alexandria" pitchFamily="2" charset="-78"/>
                <a:cs typeface="Alexandria" pitchFamily="2" charset="-78"/>
              </a:rPr>
              <a:t>تشتيت انتباه الجمهور بكثرة المحتوى المتداول على منصات الإعلام الجديد:</a:t>
            </a:r>
          </a:p>
          <a:p>
            <a:pPr algn="just" rtl="1">
              <a:lnSpc>
                <a:spcPct val="150000"/>
              </a:lnSpc>
            </a:pPr>
            <a:r>
              <a:rPr lang="ar-EG" sz="1600" dirty="0">
                <a:latin typeface="Alexandria" pitchFamily="2" charset="-78"/>
                <a:cs typeface="Alexandria" pitchFamily="2" charset="-78"/>
              </a:rPr>
              <a:t>تواجه المؤسسات صعوبة في جذب انتباه الجمهور بسبب الكم الهائل من المحتوى المتاح يوميًا، مما يجعل من الصعب التأكد من وصول الرسالة الصحيحة.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07684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1083" y="1685495"/>
            <a:ext cx="11682908" cy="45333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سلبيات توظيف الإعلام الجديد في مجال العلاقات العامة</a:t>
            </a:r>
          </a:p>
        </p:txBody>
      </p:sp>
      <p:sp>
        <p:nvSpPr>
          <p:cNvPr id="5" name="Rectangle 4"/>
          <p:cNvSpPr/>
          <p:nvPr/>
        </p:nvSpPr>
        <p:spPr>
          <a:xfrm>
            <a:off x="783514"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68331" y="6391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968331" y="838134"/>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4892" y="1679549"/>
            <a:ext cx="11579742" cy="4298036"/>
          </a:xfrm>
          <a:prstGeom prst="rect">
            <a:avLst/>
          </a:prstGeom>
          <a:noFill/>
        </p:spPr>
        <p:txBody>
          <a:bodyPr wrap="square" rtlCol="0">
            <a:spAutoFit/>
          </a:bodyPr>
          <a:lstStyle/>
          <a:p>
            <a:pPr algn="just" rtl="1">
              <a:lnSpc>
                <a:spcPct val="150000"/>
              </a:lnSpc>
            </a:pPr>
            <a:r>
              <a:rPr lang="ar-EG" b="1" dirty="0">
                <a:highlight>
                  <a:srgbClr val="669BBC"/>
                </a:highlight>
                <a:latin typeface="Alexandria" pitchFamily="2" charset="-78"/>
                <a:cs typeface="Alexandria" pitchFamily="2" charset="-78"/>
              </a:rPr>
              <a:t>احتمال تسريب بعض المعلومات الحساسة للمؤسسة عبر منصات التواصل الاجتماعي:</a:t>
            </a:r>
          </a:p>
          <a:p>
            <a:pPr algn="just" rtl="1">
              <a:lnSpc>
                <a:spcPct val="150000"/>
              </a:lnSpc>
            </a:pPr>
            <a:r>
              <a:rPr lang="ar-EG" sz="1600" dirty="0">
                <a:latin typeface="Alexandria" pitchFamily="2" charset="-78"/>
                <a:cs typeface="Alexandria" pitchFamily="2" charset="-78"/>
              </a:rPr>
              <a:t>قد يتم تسريب معلومات حساسة أو غير مرغوب في نشرها، مما يضع المؤسسة في وضع حرج ويعرضها لمخاطر قانونية وأخلاقية.</a:t>
            </a:r>
          </a:p>
          <a:p>
            <a:pPr algn="just" rtl="1">
              <a:lnSpc>
                <a:spcPct val="150000"/>
              </a:lnSpc>
            </a:pPr>
            <a:r>
              <a:rPr lang="ar-EG" b="1" dirty="0">
                <a:highlight>
                  <a:srgbClr val="669BBC"/>
                </a:highlight>
                <a:latin typeface="Alexandria" pitchFamily="2" charset="-78"/>
                <a:cs typeface="Alexandria" pitchFamily="2" charset="-78"/>
              </a:rPr>
              <a:t>إمكانية تعرض سمعة المؤسسة للتشويه بسبب سوء استخدام وسائل التواصل الاجتماعي:</a:t>
            </a:r>
          </a:p>
          <a:p>
            <a:pPr algn="just" rtl="1">
              <a:lnSpc>
                <a:spcPct val="150000"/>
              </a:lnSpc>
            </a:pPr>
            <a:r>
              <a:rPr lang="ar-EG" sz="1600" dirty="0">
                <a:latin typeface="Alexandria" pitchFamily="2" charset="-78"/>
                <a:cs typeface="Alexandria" pitchFamily="2" charset="-78"/>
              </a:rPr>
              <a:t>قد يؤدي الاستخدام غير السليم لوسائل التواصل الاجتماعي من قبل الموظفين أو العملاء إلى نشر محتوى ضار، مما يسيء إلى سمعة المؤسسة.</a:t>
            </a:r>
          </a:p>
          <a:p>
            <a:pPr algn="just" rtl="1">
              <a:lnSpc>
                <a:spcPct val="150000"/>
              </a:lnSpc>
            </a:pPr>
            <a:r>
              <a:rPr lang="ar-EG" b="1" dirty="0">
                <a:highlight>
                  <a:srgbClr val="669BBC"/>
                </a:highlight>
                <a:latin typeface="Alexandria" pitchFamily="2" charset="-78"/>
                <a:cs typeface="Alexandria" pitchFamily="2" charset="-78"/>
              </a:rPr>
              <a:t>صعوبة مواكبة التغير السريع في وسائل وأدوات الإعلام الجديد:</a:t>
            </a:r>
          </a:p>
          <a:p>
            <a:pPr algn="just" rtl="1">
              <a:lnSpc>
                <a:spcPct val="150000"/>
              </a:lnSpc>
            </a:pPr>
            <a:r>
              <a:rPr lang="ar-EG" sz="1600" dirty="0">
                <a:latin typeface="Alexandria" pitchFamily="2" charset="-78"/>
                <a:cs typeface="Alexandria" pitchFamily="2" charset="-78"/>
              </a:rPr>
              <a:t>التحولات السريعة في تكنولوجيا الإعلام تتطلب من الشركات الاستثمار المستمر في التدريب والتكيف مع الأدوات الجديدة، مما يمثل تحديًا للبقاء في طليعة التنافسية.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highlight>
                  <a:srgbClr val="669BBC"/>
                </a:highlight>
                <a:uLnTx/>
                <a:uFillTx/>
                <a:latin typeface="Alexandria" pitchFamily="2" charset="-78"/>
                <a:ea typeface="+mn-ea"/>
                <a:cs typeface="Alexandria" pitchFamily="2" charset="-78"/>
              </a:rPr>
              <a:t>صعوبة السيطرة على المحتوى وانتشار الشائعات والأخبار المضللة بسرعة: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وسائل الإعلام الجديد تجعل من الصعب السيطرة على المحتوى المنشور، مما يؤدي إلى انتشار شائعات قد تضر بسمعة المؤسسة.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01115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23025" y="1685495"/>
            <a:ext cx="116578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روبوتات الدردشة عبر الإعلام الجديد.</a:t>
            </a:r>
          </a:p>
        </p:txBody>
      </p:sp>
      <p:sp>
        <p:nvSpPr>
          <p:cNvPr id="5" name="Rectangle 4"/>
          <p:cNvSpPr/>
          <p:nvPr/>
        </p:nvSpPr>
        <p:spPr>
          <a:xfrm>
            <a:off x="968331" y="6432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8" y="65901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21742" y="93095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34262" y="1861307"/>
            <a:ext cx="11468230" cy="4482702"/>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روبوتات الدردشة (</a:t>
            </a:r>
            <a:r>
              <a:rPr lang="en-US" sz="1600" dirty="0">
                <a:latin typeface="Alexandria" pitchFamily="2" charset="-78"/>
                <a:cs typeface="Alexandria" pitchFamily="2" charset="-78"/>
              </a:rPr>
              <a:t>Chatbots) </a:t>
            </a:r>
            <a:r>
              <a:rPr lang="ar-EG" sz="1600" dirty="0">
                <a:latin typeface="Alexandria" pitchFamily="2" charset="-78"/>
                <a:cs typeface="Alexandria" pitchFamily="2" charset="-78"/>
              </a:rPr>
              <a:t>في الإعلام الجديد هي برامج تفاعلية تعتمد على الذكاء الاصطناعي  لتقديم محتوى أو خدمات إعلامية بسرعة واستجابة فورية. تعتمد في عملها على تقنيات معالجة اللغة الطبيعية  </a:t>
            </a:r>
            <a:r>
              <a:rPr lang="en-US" sz="1600" dirty="0">
                <a:latin typeface="Alexandria" pitchFamily="2" charset="-78"/>
                <a:cs typeface="Alexandria" pitchFamily="2" charset="-78"/>
              </a:rPr>
              <a:t>NLP)</a:t>
            </a:r>
            <a:r>
              <a:rPr lang="ar-EG" sz="1600" dirty="0">
                <a:latin typeface="Alexandria" pitchFamily="2" charset="-78"/>
                <a:cs typeface="Alexandria" pitchFamily="2" charset="-78"/>
              </a:rPr>
              <a:t>)</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مما يسمح لها بفهم استفسارات المستخدمين والتفاعل معهم بشكل يشبه المحادثات البشرية، سواء عن طريق الرسائل النصية أو الصوتية .</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en-US" sz="1600" dirty="0">
                <a:latin typeface="Alexandria" pitchFamily="2" charset="-78"/>
                <a:cs typeface="Alexandria" pitchFamily="2" charset="-78"/>
              </a:rPr>
              <a:t>Natural Language Processing </a:t>
            </a:r>
            <a:r>
              <a:rPr lang="ar-EG" sz="1600" dirty="0">
                <a:latin typeface="Alexandria" pitchFamily="2" charset="-78"/>
                <a:cs typeface="Alexandria" pitchFamily="2" charset="-78"/>
              </a:rPr>
              <a:t>فرع من فروع الذكاء الاصطناعي يركز على تمكين الآلات من فهم اللغة البشرية وتحليلها والتفاعل معها. تهدف هذه التقنية إلى تمكين أجهزة الكمبيوتر من تفسير النصوص والأصوات التي يستخدمها البشر، ومعالجتها بطريقة تجعلها قادرة على الرد أو أداء مهام محددة استنادًا إلى هذه المدخلات. من تطبيقات معالجة اللغة الطبيعية نذكر روبوتات الدردشة، الترجمة الآلية، والتعرف على الكلام. وتعتمد هذه التقنية على خوارزميات تعلّم الآلة لمعالجة البيانات اللغوية، وتتضمن مهام مثل تحليل المشاعر، تصنيف النصوص، وتحليل النماذج اللغوية. يُعتبر هذا المجال حيويًا لتحسين تفاعل الإنسان مع الأنظمة التقنية وزيادة فهم الأجهزة للغة الطبيعية التي نستخدمها في حياتنا اليومية.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672339" y="1459660"/>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ما هي روبوتات الدردشة؟</a:t>
            </a:r>
            <a:endParaRPr lang="en-US" sz="2400" b="1" dirty="0">
              <a:solidFill>
                <a:schemeClr val="bg1"/>
              </a:solidFill>
              <a:latin typeface="Aldhabi" panose="01000000000000000000" pitchFamily="2" charset="-78"/>
              <a:cs typeface="Alexandria"/>
            </a:endParaRPr>
          </a:p>
        </p:txBody>
      </p:sp>
      <p:sp>
        <p:nvSpPr>
          <p:cNvPr id="2" name="Rectangle: Rounded Corners 1">
            <a:extLst>
              <a:ext uri="{FF2B5EF4-FFF2-40B4-BE49-F238E27FC236}">
                <a16:creationId xmlns:a16="http://schemas.microsoft.com/office/drawing/2014/main" id="{1E2C46A8-6F3D-9D0A-3C9B-40005C83F548}"/>
              </a:ext>
            </a:extLst>
          </p:cNvPr>
          <p:cNvSpPr/>
          <p:nvPr/>
        </p:nvSpPr>
        <p:spPr>
          <a:xfrm>
            <a:off x="7053297" y="3019450"/>
            <a:ext cx="482752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ما هي معالجة اللغة الطبيعية؟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871688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23025" y="1685495"/>
            <a:ext cx="116578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روبوتات الدردشة عبر الإعلام الجديد.</a:t>
            </a:r>
          </a:p>
        </p:txBody>
      </p:sp>
      <p:sp>
        <p:nvSpPr>
          <p:cNvPr id="5" name="Rectangle 4"/>
          <p:cNvSpPr/>
          <p:nvPr/>
        </p:nvSpPr>
        <p:spPr>
          <a:xfrm>
            <a:off x="968331" y="6432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8" y="65901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21742" y="93095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34262" y="1861307"/>
            <a:ext cx="11468230" cy="4113370"/>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المدخلات</a:t>
            </a:r>
            <a:r>
              <a:rPr lang="ar-EG" sz="1600" dirty="0">
                <a:latin typeface="Alexandria" pitchFamily="2" charset="-78"/>
                <a:cs typeface="Alexandria" pitchFamily="2" charset="-78"/>
              </a:rPr>
              <a:t>: يبدأ المستخدم بكتابة أو إرسال استفسار.</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المعالجة</a:t>
            </a:r>
            <a:r>
              <a:rPr lang="ar-EG" sz="1600" dirty="0">
                <a:latin typeface="Alexandria" pitchFamily="2" charset="-78"/>
                <a:cs typeface="Alexandria" pitchFamily="2" charset="-78"/>
              </a:rPr>
              <a:t>: يعتمد الروبوت على تقنيات معالجة اللغة الطبيعية  لفهم السياق وتحليل الاستفسار.</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الإجابة</a:t>
            </a:r>
            <a:r>
              <a:rPr lang="ar-EG" sz="1600" dirty="0">
                <a:latin typeface="Alexandria" pitchFamily="2" charset="-78"/>
                <a:cs typeface="Alexandria" pitchFamily="2" charset="-78"/>
              </a:rPr>
              <a:t>: يتم تقديم إجابة مناسبة بناءً على قاعدة بيانات أو تعلم الآلة، في وقت قصير جدًا .</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التفاعل الفوري</a:t>
            </a:r>
            <a:r>
              <a:rPr lang="ar-EG" sz="1600" dirty="0">
                <a:latin typeface="Alexandria" pitchFamily="2" charset="-78"/>
                <a:cs typeface="Alexandria" pitchFamily="2" charset="-78"/>
              </a:rPr>
              <a:t>: تمكن الإعلام من الاستجابة الفورية لاستفسارات المستخدمين دون الحاجة لتدخل بشري، مما يعزز تجربة المستخدم.</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توفير الموارد</a:t>
            </a:r>
            <a:r>
              <a:rPr lang="ar-EG" sz="1600" dirty="0">
                <a:latin typeface="Alexandria" pitchFamily="2" charset="-78"/>
                <a:cs typeface="Alexandria" pitchFamily="2" charset="-78"/>
              </a:rPr>
              <a:t>: تقلل من التكلفة التشغيلية، حيث يمكنها التعامل مع استفسارات متعددة في وقت واحد.</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إتاحة الخدمات على مدار الساعة</a:t>
            </a:r>
            <a:r>
              <a:rPr lang="ar-EG" sz="1600" dirty="0">
                <a:latin typeface="Alexandria" pitchFamily="2" charset="-78"/>
                <a:cs typeface="Alexandria" pitchFamily="2" charset="-78"/>
              </a:rPr>
              <a:t>: تساعد المؤسسات الإعلامية في تقديم الدعم وخدمة العملاء 24/7، مما يزيد من الكفاءة والرضا.</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053297" y="1459660"/>
            <a:ext cx="477681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طريقة عمل روبوتات الدردشة</a:t>
            </a:r>
            <a:endParaRPr lang="en-US" sz="2400" b="1" dirty="0">
              <a:solidFill>
                <a:schemeClr val="bg1"/>
              </a:solidFill>
              <a:latin typeface="Aldhabi" panose="01000000000000000000" pitchFamily="2" charset="-78"/>
              <a:cs typeface="Alexandria"/>
            </a:endParaRPr>
          </a:p>
        </p:txBody>
      </p:sp>
      <p:sp>
        <p:nvSpPr>
          <p:cNvPr id="2" name="Rectangle: Rounded Corners 1">
            <a:extLst>
              <a:ext uri="{FF2B5EF4-FFF2-40B4-BE49-F238E27FC236}">
                <a16:creationId xmlns:a16="http://schemas.microsoft.com/office/drawing/2014/main" id="{1E2C46A8-6F3D-9D0A-3C9B-40005C83F548}"/>
              </a:ext>
            </a:extLst>
          </p:cNvPr>
          <p:cNvSpPr/>
          <p:nvPr/>
        </p:nvSpPr>
        <p:spPr>
          <a:xfrm>
            <a:off x="4861932" y="3114262"/>
            <a:ext cx="689580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أهمية روبوتات الدردشة في الإعلام الجديد:</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452248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23025" y="1685495"/>
            <a:ext cx="116578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روبوتات الدردشة عبر الإعلام الجديد.</a:t>
            </a:r>
          </a:p>
        </p:txBody>
      </p:sp>
      <p:sp>
        <p:nvSpPr>
          <p:cNvPr id="5" name="Rectangle 4"/>
          <p:cNvSpPr/>
          <p:nvPr/>
        </p:nvSpPr>
        <p:spPr>
          <a:xfrm>
            <a:off x="968331" y="6432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8" y="65901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21742" y="93095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43300" y="2329016"/>
            <a:ext cx="11468230" cy="3374706"/>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تحسين خدمة العملاء</a:t>
            </a:r>
            <a:r>
              <a:rPr lang="ar-EG" sz="1600" dirty="0">
                <a:latin typeface="Alexandria" pitchFamily="2" charset="-78"/>
                <a:cs typeface="Alexandria" pitchFamily="2" charset="-78"/>
              </a:rPr>
              <a:t>: تستخدم روبوتات الدردشة للإجابة على استفسارات العملاء بشكل فوري، ما يساهم في تحسين تجربة العملاء وتوفير الوقت.</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التسويق والمبيعات</a:t>
            </a:r>
            <a:r>
              <a:rPr lang="ar-EG" sz="1600" dirty="0">
                <a:latin typeface="Alexandria" pitchFamily="2" charset="-78"/>
                <a:cs typeface="Alexandria" pitchFamily="2" charset="-78"/>
              </a:rPr>
              <a:t>: يمكن استخدام روبوتات الدردشة لتعزيز التحويلات من خلال تقديم توصيات منتجات مخصصة ومساعدة العملاء في اتخاذ قرارات الشراء، مما يساهم في زيادة المبيعات.</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التفاعل على مدار الساعة</a:t>
            </a:r>
            <a:r>
              <a:rPr lang="ar-EG" sz="1600" dirty="0">
                <a:latin typeface="Alexandria" pitchFamily="2" charset="-78"/>
                <a:cs typeface="Alexandria" pitchFamily="2" charset="-78"/>
              </a:rPr>
              <a:t>: روبوتات الدردشة تسمح للمؤسسات بتقديم دعم على مدار الساعة دون الحاجة إلى تدخل بشري مستمر، مما يزيد من رضا العملاء ويقلل من التكاليف التشغيلية.</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4191872" y="1695203"/>
            <a:ext cx="754804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كيف يمكن للمؤسسات توظيف روبوتات الدردشة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376897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23025" y="1685495"/>
            <a:ext cx="116578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أهم روبوتات الدردشة التي يمكن توظيفها في مجال العلاقات العامة</a:t>
            </a:r>
          </a:p>
        </p:txBody>
      </p:sp>
      <p:sp>
        <p:nvSpPr>
          <p:cNvPr id="5" name="Rectangle 4"/>
          <p:cNvSpPr/>
          <p:nvPr/>
        </p:nvSpPr>
        <p:spPr>
          <a:xfrm>
            <a:off x="968331" y="6432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8" y="65901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21742" y="93095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7810" y="1854280"/>
            <a:ext cx="11468230" cy="4852034"/>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en-US" sz="1600" b="1" dirty="0">
                <a:highlight>
                  <a:srgbClr val="669BBC"/>
                </a:highlight>
                <a:latin typeface="Alexandria" pitchFamily="2" charset="-78"/>
                <a:cs typeface="Alexandria" pitchFamily="2" charset="-78"/>
              </a:rPr>
              <a:t>ChatGPT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نموذج لغة متقدم من </a:t>
            </a:r>
            <a:r>
              <a:rPr lang="en-US" sz="1600" dirty="0">
                <a:latin typeface="Alexandria" pitchFamily="2" charset="-78"/>
                <a:cs typeface="Alexandria" pitchFamily="2" charset="-78"/>
              </a:rPr>
              <a:t>OpenAI، </a:t>
            </a:r>
            <a:r>
              <a:rPr lang="ar-EG" sz="1600" dirty="0">
                <a:latin typeface="Alexandria" pitchFamily="2" charset="-78"/>
                <a:cs typeface="Alexandria" pitchFamily="2" charset="-78"/>
              </a:rPr>
              <a:t>يمكنه إنشاء نصوص تشبه الإنسان ويستخدم في تطبيقات مثل الترجمة وإنشاء المحتوى.</a:t>
            </a:r>
          </a:p>
          <a:p>
            <a:pPr marL="285750" indent="-285750" algn="just" rtl="1">
              <a:lnSpc>
                <a:spcPct val="150000"/>
              </a:lnSpc>
              <a:buFont typeface="Wingdings" panose="05000000000000000000" pitchFamily="2" charset="2"/>
              <a:buChar char="ü"/>
            </a:pPr>
            <a:r>
              <a:rPr lang="en-US" sz="1600" b="1" dirty="0">
                <a:highlight>
                  <a:srgbClr val="669BBC"/>
                </a:highlight>
                <a:latin typeface="Alexandria" pitchFamily="2" charset="-78"/>
                <a:cs typeface="Alexandria" pitchFamily="2" charset="-78"/>
              </a:rPr>
              <a:t>Google Gemini</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برنامج دردشة آلي متطور يوفر تفاعلات سلسة باستخدام معالجة اللغة الطبيعية، ويدعم عدة لغات ويعزز تجربة المستخدم.</a:t>
            </a:r>
          </a:p>
          <a:p>
            <a:pPr marL="285750" indent="-285750" algn="just" rtl="1">
              <a:lnSpc>
                <a:spcPct val="150000"/>
              </a:lnSpc>
              <a:buFont typeface="Wingdings" panose="05000000000000000000" pitchFamily="2" charset="2"/>
              <a:buChar char="ü"/>
            </a:pPr>
            <a:r>
              <a:rPr lang="en-US" sz="1600" b="1" dirty="0">
                <a:highlight>
                  <a:srgbClr val="669BBC"/>
                </a:highlight>
                <a:latin typeface="Alexandria" pitchFamily="2" charset="-78"/>
                <a:cs typeface="Alexandria" pitchFamily="2" charset="-78"/>
              </a:rPr>
              <a:t>Meta AI</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قسم الذكاء الاصطناعي في </a:t>
            </a:r>
            <a:r>
              <a:rPr lang="en-US" sz="1600" dirty="0">
                <a:latin typeface="Alexandria" pitchFamily="2" charset="-78"/>
                <a:cs typeface="Alexandria" pitchFamily="2" charset="-78"/>
              </a:rPr>
              <a:t>Meta (</a:t>
            </a:r>
            <a:r>
              <a:rPr lang="ar-EG" sz="1600" dirty="0">
                <a:latin typeface="Alexandria" pitchFamily="2" charset="-78"/>
                <a:cs typeface="Alexandria" pitchFamily="2" charset="-78"/>
              </a:rPr>
              <a:t>فيسبوك سابقًا) يركز على تطوير تقنيات الذكاء الاصطناعي لتحسين التفاعلات الاجتماعية وتعزيز القدرات البشرية.</a:t>
            </a:r>
          </a:p>
          <a:p>
            <a:pPr marL="285750" indent="-285750" algn="just" rtl="1">
              <a:lnSpc>
                <a:spcPct val="150000"/>
              </a:lnSpc>
              <a:buFont typeface="Wingdings" panose="05000000000000000000" pitchFamily="2" charset="2"/>
              <a:buChar char="ü"/>
            </a:pPr>
            <a:r>
              <a:rPr lang="en-US" sz="1600" dirty="0">
                <a:highlight>
                  <a:srgbClr val="669BBC"/>
                </a:highlight>
                <a:latin typeface="Alexandria" pitchFamily="2" charset="-78"/>
                <a:cs typeface="Alexandria" pitchFamily="2" charset="-78"/>
              </a:rPr>
              <a:t>Google Assistant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مساعد افتراضي يعتمد على الذكاء الاصطناعي يمكنه إجراء مكالمات وتنفيذ مهام متعددة عبر الأوامر الصوتية، بما في ذلك استخدام خدمة </a:t>
            </a:r>
            <a:r>
              <a:rPr lang="en-US" sz="1600" dirty="0">
                <a:latin typeface="Alexandria" pitchFamily="2" charset="-78"/>
                <a:cs typeface="Alexandria" pitchFamily="2" charset="-78"/>
              </a:rPr>
              <a:t>Duplex </a:t>
            </a:r>
            <a:r>
              <a:rPr lang="ar-EG" sz="1600" dirty="0">
                <a:latin typeface="Alexandria" pitchFamily="2" charset="-78"/>
                <a:cs typeface="Alexandria" pitchFamily="2" charset="-78"/>
              </a:rPr>
              <a:t>لإجراء محادثات طبيعية.</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61541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23025" y="1685495"/>
            <a:ext cx="116578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أهم روبوتات الدردشة التي يمكن توظيفها في مجال العلاقات العامة</a:t>
            </a:r>
          </a:p>
        </p:txBody>
      </p:sp>
      <p:sp>
        <p:nvSpPr>
          <p:cNvPr id="5" name="Rectangle 4"/>
          <p:cNvSpPr/>
          <p:nvPr/>
        </p:nvSpPr>
        <p:spPr>
          <a:xfrm>
            <a:off x="968331" y="6432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8" y="65901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21742" y="93095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7810" y="1854280"/>
            <a:ext cx="11468230" cy="4852034"/>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en-US" sz="1600" b="1" dirty="0">
                <a:highlight>
                  <a:srgbClr val="669BBC"/>
                </a:highlight>
                <a:latin typeface="Alexandria" pitchFamily="2" charset="-78"/>
                <a:cs typeface="Alexandria" pitchFamily="2" charset="-78"/>
              </a:rPr>
              <a:t>Siri</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مساعد افتراضي من </a:t>
            </a:r>
            <a:r>
              <a:rPr lang="en-US" sz="1600" dirty="0">
                <a:latin typeface="Alexandria" pitchFamily="2" charset="-78"/>
                <a:cs typeface="Alexandria" pitchFamily="2" charset="-78"/>
              </a:rPr>
              <a:t>Apple </a:t>
            </a:r>
            <a:r>
              <a:rPr lang="ar-EG" sz="1600" dirty="0">
                <a:latin typeface="Alexandria" pitchFamily="2" charset="-78"/>
                <a:cs typeface="Alexandria" pitchFamily="2" charset="-78"/>
              </a:rPr>
              <a:t>يمكنه إرسال الرسائل وإجراء المكالمات وتنفيذ المهام اليومية من خلال الأوامر الصوتية.</a:t>
            </a:r>
          </a:p>
          <a:p>
            <a:pPr marL="285750" indent="-285750" algn="just" rtl="1">
              <a:lnSpc>
                <a:spcPct val="150000"/>
              </a:lnSpc>
              <a:buFont typeface="Wingdings" panose="05000000000000000000" pitchFamily="2" charset="2"/>
              <a:buChar char="ü"/>
            </a:pPr>
            <a:r>
              <a:rPr lang="en-US" sz="1600" b="1" dirty="0">
                <a:highlight>
                  <a:srgbClr val="669BBC"/>
                </a:highlight>
                <a:latin typeface="Alexandria" pitchFamily="2" charset="-78"/>
                <a:cs typeface="Alexandria" pitchFamily="2" charset="-78"/>
              </a:rPr>
              <a:t>Perplexity AI</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برنامج دردشة متطور يقدم استجابات دقيقة ويعتمد على معالجة اللغة الطبيعية، ويتميز بالقدرة على التعامل مع الاستفسارات المعقدة.</a:t>
            </a:r>
          </a:p>
          <a:p>
            <a:pPr marL="285750" indent="-285750" algn="just" rtl="1">
              <a:lnSpc>
                <a:spcPct val="150000"/>
              </a:lnSpc>
              <a:buFont typeface="Wingdings" panose="05000000000000000000" pitchFamily="2" charset="2"/>
              <a:buChar char="ü"/>
            </a:pPr>
            <a:r>
              <a:rPr lang="en-US" sz="1600" b="1" dirty="0">
                <a:highlight>
                  <a:srgbClr val="669BBC"/>
                </a:highlight>
                <a:latin typeface="Alexandria" pitchFamily="2" charset="-78"/>
                <a:cs typeface="Alexandria" pitchFamily="2" charset="-78"/>
              </a:rPr>
              <a:t>IBM Watson Assistant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نظام متقدم للإجابة على الأسئلة يعتمد على معالجة اللغة الطبيعية والتعلم الآلي، ويستطيع توجيه المستخدمين إلى خدمات العملاء عند الحاجة.</a:t>
            </a:r>
          </a:p>
          <a:p>
            <a:pPr marL="285750" indent="-285750" algn="just" rtl="1">
              <a:lnSpc>
                <a:spcPct val="150000"/>
              </a:lnSpc>
              <a:buFont typeface="Wingdings" panose="05000000000000000000" pitchFamily="2" charset="2"/>
              <a:buChar char="ü"/>
            </a:pPr>
            <a:r>
              <a:rPr lang="en-US" sz="1600" b="1" dirty="0" err="1">
                <a:highlight>
                  <a:srgbClr val="669BBC"/>
                </a:highlight>
                <a:latin typeface="Alexandria" pitchFamily="2" charset="-78"/>
                <a:cs typeface="Alexandria" pitchFamily="2" charset="-78"/>
              </a:rPr>
              <a:t>Imperson</a:t>
            </a:r>
            <a:endParaRPr lang="en-US" sz="1600" b="1" dirty="0">
              <a:highlight>
                <a:srgbClr val="669BBC"/>
              </a:highlight>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منصة دردشة تعتمد على الذكاء الاصطناعي تدعم الصوت والفيديو، وتساعد الشركات على تحويل الاتصالات إلى مبيعات.</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14407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23025" y="1685495"/>
            <a:ext cx="116578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أهم روبوتات الدردشة التي يمكن توظيفها في مجال العلاقات العامة</a:t>
            </a:r>
          </a:p>
        </p:txBody>
      </p:sp>
      <p:sp>
        <p:nvSpPr>
          <p:cNvPr id="5" name="Rectangle 4"/>
          <p:cNvSpPr/>
          <p:nvPr/>
        </p:nvSpPr>
        <p:spPr>
          <a:xfrm>
            <a:off x="968331" y="6432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8" y="65901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21742" y="93095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7810" y="1854280"/>
            <a:ext cx="11468230" cy="4852034"/>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en-US" sz="1600" b="1" dirty="0" err="1">
                <a:highlight>
                  <a:srgbClr val="669BBC"/>
                </a:highlight>
                <a:latin typeface="Alexandria" pitchFamily="2" charset="-78"/>
                <a:cs typeface="Alexandria" pitchFamily="2" charset="-78"/>
              </a:rPr>
              <a:t>Botsify</a:t>
            </a:r>
            <a:endParaRPr lang="en-US" sz="1600" b="1" dirty="0">
              <a:highlight>
                <a:srgbClr val="669BBC"/>
              </a:highlight>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منصة سهلة الاستخدام لإنشاء روبوتات دردشة متقدمة دون الحاجة إلى مهارات برمجة، تدعم التكامل مع عدة منصات.</a:t>
            </a:r>
          </a:p>
          <a:p>
            <a:pPr marL="285750" indent="-285750" algn="just" rtl="1">
              <a:lnSpc>
                <a:spcPct val="150000"/>
              </a:lnSpc>
              <a:buFont typeface="Wingdings" panose="05000000000000000000" pitchFamily="2" charset="2"/>
              <a:buChar char="ü"/>
            </a:pPr>
            <a:r>
              <a:rPr lang="en-US" sz="1600" b="1" dirty="0" err="1">
                <a:highlight>
                  <a:srgbClr val="669BBC"/>
                </a:highlight>
                <a:latin typeface="Alexandria" pitchFamily="2" charset="-78"/>
                <a:cs typeface="Alexandria" pitchFamily="2" charset="-78"/>
              </a:rPr>
              <a:t>ManyChat</a:t>
            </a:r>
            <a:endParaRPr lang="en-US" sz="1600" b="1" dirty="0">
              <a:highlight>
                <a:srgbClr val="669BBC"/>
              </a:highlight>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منصة تتيح إنشاء روبوتات دردشة بسهولة على منصات مثل </a:t>
            </a:r>
            <a:r>
              <a:rPr lang="en-US" sz="1600" dirty="0">
                <a:latin typeface="Alexandria" pitchFamily="2" charset="-78"/>
                <a:cs typeface="Alexandria" pitchFamily="2" charset="-78"/>
              </a:rPr>
              <a:t>Messenger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WhatsApp، </a:t>
            </a:r>
            <a:r>
              <a:rPr lang="ar-EG" sz="1600" dirty="0">
                <a:latin typeface="Alexandria" pitchFamily="2" charset="-78"/>
                <a:cs typeface="Alexandria" pitchFamily="2" charset="-78"/>
              </a:rPr>
              <a:t>مع أدوات قوية لبناء علاقات مع العملاء.</a:t>
            </a:r>
          </a:p>
          <a:p>
            <a:pPr marL="285750" indent="-285750" algn="just" rtl="1">
              <a:lnSpc>
                <a:spcPct val="150000"/>
              </a:lnSpc>
              <a:buFont typeface="Wingdings" panose="05000000000000000000" pitchFamily="2" charset="2"/>
              <a:buChar char="ü"/>
            </a:pPr>
            <a:r>
              <a:rPr lang="en-US" sz="1600" b="1" dirty="0">
                <a:highlight>
                  <a:srgbClr val="669BBC"/>
                </a:highlight>
                <a:latin typeface="Alexandria" pitchFamily="2" charset="-78"/>
                <a:cs typeface="Alexandria" pitchFamily="2" charset="-78"/>
              </a:rPr>
              <a:t>Bold360</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هو لمثابة حل للشركات لتعزيز علاقاتها مع العملاء، يوفر أدوات لتحليل البيانات وتحسين تجربة المستخدم.</a:t>
            </a:r>
          </a:p>
          <a:p>
            <a:pPr marL="285750" indent="-285750" algn="just" rtl="1">
              <a:lnSpc>
                <a:spcPct val="150000"/>
              </a:lnSpc>
              <a:buFont typeface="Wingdings" panose="05000000000000000000" pitchFamily="2" charset="2"/>
              <a:buChar char="ü"/>
            </a:pPr>
            <a:r>
              <a:rPr lang="en-US" sz="1600" b="1" dirty="0" err="1">
                <a:highlight>
                  <a:srgbClr val="669BBC"/>
                </a:highlight>
                <a:latin typeface="Alexandria" pitchFamily="2" charset="-78"/>
                <a:cs typeface="Alexandria" pitchFamily="2" charset="-78"/>
              </a:rPr>
              <a:t>Landbot</a:t>
            </a:r>
            <a:endParaRPr lang="en-US" sz="1600" b="1" dirty="0">
              <a:highlight>
                <a:srgbClr val="669BBC"/>
              </a:highlight>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أداة لإنشاء روبوتات دردشة تفاعلية وسهلة الاستخدام، مناسبة لتجارب العملاء المتنوعة.</a:t>
            </a:r>
          </a:p>
          <a:p>
            <a:pPr marL="285750" indent="-285750" algn="just" rtl="1">
              <a:lnSpc>
                <a:spcPct val="150000"/>
              </a:lnSpc>
              <a:buFont typeface="Wingdings" panose="05000000000000000000" pitchFamily="2" charset="2"/>
              <a:buChar char="ü"/>
            </a:pPr>
            <a:r>
              <a:rPr lang="en-US" sz="1600" b="1" dirty="0" err="1">
                <a:highlight>
                  <a:srgbClr val="669BBC"/>
                </a:highlight>
                <a:latin typeface="Alexandria" pitchFamily="2" charset="-78"/>
                <a:cs typeface="Alexandria" pitchFamily="2" charset="-78"/>
              </a:rPr>
              <a:t>ChatSpot</a:t>
            </a:r>
            <a:endParaRPr lang="en-US" sz="1600" b="1" dirty="0">
              <a:highlight>
                <a:srgbClr val="669BBC"/>
              </a:highlight>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برنامج دردشة يعمل بالذكاء الاصطناعي يعزز مشاركة العملاء ويقدم استجابات ذكية وفعالة.</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73888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3321" y="1685495"/>
            <a:ext cx="115075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01212" y="277987"/>
            <a:ext cx="7500709"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بين وسائل الإعلام الجديد من حيث خطط النشر وأساليب ترويج المحتوى واستراتيجيات الاستهداف</a:t>
            </a:r>
          </a:p>
        </p:txBody>
      </p:sp>
      <p:sp>
        <p:nvSpPr>
          <p:cNvPr id="5" name="Rectangle 4"/>
          <p:cNvSpPr/>
          <p:nvPr/>
        </p:nvSpPr>
        <p:spPr>
          <a:xfrm>
            <a:off x="964549" y="6084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8972" y="683731"/>
            <a:ext cx="1027258"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79531" y="921605"/>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68635" y="1950079"/>
            <a:ext cx="11316874"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وسائل الإعلام الجديد تختلف في خطط النشر والتفاعل بناءً على طبيعتها التقنية وأهدافها. </a:t>
            </a:r>
            <a:r>
              <a:rPr lang="ar-EG" sz="1600" u="sng" dirty="0">
                <a:latin typeface="Alexandria" pitchFamily="2" charset="-78"/>
                <a:cs typeface="Alexandria" pitchFamily="2" charset="-78"/>
              </a:rPr>
              <a:t>فعلى سبيل المثال</a:t>
            </a:r>
            <a:r>
              <a:rPr lang="ar-EG" sz="1600" dirty="0">
                <a:latin typeface="Alexandria" pitchFamily="2" charset="-78"/>
                <a:cs typeface="Alexandria" pitchFamily="2" charset="-78"/>
              </a:rPr>
              <a:t>:</a:t>
            </a:r>
          </a:p>
          <a:p>
            <a:pPr algn="just" rtl="1">
              <a:lnSpc>
                <a:spcPct val="150000"/>
              </a:lnSpc>
            </a:pPr>
            <a:r>
              <a:rPr lang="ar-EG" sz="1600" dirty="0">
                <a:highlight>
                  <a:srgbClr val="669BBC"/>
                </a:highlight>
                <a:latin typeface="Alexandria" pitchFamily="2" charset="-78"/>
                <a:cs typeface="Alexandria" pitchFamily="2" charset="-78"/>
              </a:rPr>
              <a:t>مواقع التواصل الاجتماعي</a:t>
            </a:r>
            <a:r>
              <a:rPr lang="ar-EG" sz="1600" dirty="0">
                <a:latin typeface="Alexandria" pitchFamily="2" charset="-78"/>
                <a:cs typeface="Alexandria" pitchFamily="2" charset="-78"/>
              </a:rPr>
              <a:t>: تعتمد على التفاعل الفوري والمباشر بين المستخدمين. يمكن للجميع نشر المحتوى ومشاركته، وغالبًا ما تكون هذه الوسائل موجهة لبناء العلاقات والتفاعل الاجتماعي. تعتمد خطة النشر فيها على الأحداث اللحظية وتحديثات دورية مستمرة.</a:t>
            </a:r>
          </a:p>
          <a:p>
            <a:pPr algn="just" rtl="1">
              <a:lnSpc>
                <a:spcPct val="150000"/>
              </a:lnSpc>
            </a:pPr>
            <a:r>
              <a:rPr lang="ar-EG" sz="1600" dirty="0">
                <a:highlight>
                  <a:srgbClr val="669BBC"/>
                </a:highlight>
                <a:latin typeface="Alexandria" pitchFamily="2" charset="-78"/>
                <a:cs typeface="Alexandria" pitchFamily="2" charset="-78"/>
              </a:rPr>
              <a:t>الصحف الإلكترونية</a:t>
            </a:r>
            <a:r>
              <a:rPr lang="ar-EG" sz="1600" dirty="0">
                <a:latin typeface="Alexandria" pitchFamily="2" charset="-78"/>
                <a:cs typeface="Alexandria" pitchFamily="2" charset="-78"/>
              </a:rPr>
              <a:t>: هي امتداد للصحف التقليدية ولكنها تقدم المحتوى بشكل أسرع وأشمل. تتيح إمكانية الوصول إلى المقالات والأخبار بشكل فوري وتستخدم التنبيهات والتفاعل مع القراء من خلال التعليقات والمشاركة عبر وسائل التواصل.</a:t>
            </a:r>
          </a:p>
          <a:p>
            <a:pPr algn="just" rtl="1">
              <a:lnSpc>
                <a:spcPct val="150000"/>
              </a:lnSpc>
            </a:pPr>
            <a:r>
              <a:rPr lang="ar-EG" sz="1600" dirty="0">
                <a:highlight>
                  <a:srgbClr val="669BBC"/>
                </a:highlight>
                <a:latin typeface="Alexandria" pitchFamily="2" charset="-78"/>
                <a:cs typeface="Alexandria" pitchFamily="2" charset="-78"/>
              </a:rPr>
              <a:t>البث المباشر</a:t>
            </a:r>
            <a:r>
              <a:rPr lang="ar-EG" sz="1600" dirty="0">
                <a:latin typeface="Alexandria" pitchFamily="2" charset="-78"/>
                <a:cs typeface="Alexandria" pitchFamily="2" charset="-78"/>
              </a:rPr>
              <a:t>: يوفر تواصلًا لحظيًا مع الجمهور، ويعتمد على التفاعل الفوري من خلال التعليقات والأسئلة. يستخدم بشكل شائع في الأخبار الحية، الأحداث، والبث المباشر للألعاب أو المؤتمرات.</a:t>
            </a:r>
          </a:p>
          <a:p>
            <a:pPr algn="just" rtl="1">
              <a:lnSpc>
                <a:spcPct val="150000"/>
              </a:lnSpc>
            </a:pPr>
            <a:r>
              <a:rPr lang="ar-EG" sz="1600" dirty="0" err="1">
                <a:highlight>
                  <a:srgbClr val="669BBC"/>
                </a:highlight>
                <a:latin typeface="Alexandria" pitchFamily="2" charset="-78"/>
                <a:cs typeface="Alexandria" pitchFamily="2" charset="-78"/>
              </a:rPr>
              <a:t>البودكاست</a:t>
            </a:r>
            <a:r>
              <a:rPr lang="ar-EG" sz="1600" dirty="0">
                <a:highlight>
                  <a:srgbClr val="669BBC"/>
                </a:highlight>
                <a:latin typeface="Alexandria" pitchFamily="2" charset="-78"/>
                <a:cs typeface="Alexandria" pitchFamily="2" charset="-78"/>
              </a:rPr>
              <a:t>: </a:t>
            </a:r>
            <a:r>
              <a:rPr lang="ar-EG" sz="1600" dirty="0">
                <a:latin typeface="Alexandria" pitchFamily="2" charset="-78"/>
                <a:cs typeface="Alexandria" pitchFamily="2" charset="-78"/>
              </a:rPr>
              <a:t>يعتمد على نشر المحتوى الصوتي المسبق التسجيل ويتيح للمستمعين الوصول إلى المحتوى في أي وقت. خطط النشر تعتمد على الحلقات المتسلسلة التي تُنشر بانتظام.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874442" y="1509900"/>
            <a:ext cx="4157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أ- من حيث خطط النشر</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73353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3321" y="1685495"/>
            <a:ext cx="115075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01212" y="277987"/>
            <a:ext cx="7500709"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بين وسائل الإعلام الجديد من حيث خطط النشر وأساليب ترويج المحتوى واستراتيجيات الاستهداف</a:t>
            </a:r>
          </a:p>
        </p:txBody>
      </p:sp>
      <p:sp>
        <p:nvSpPr>
          <p:cNvPr id="5" name="Rectangle 4"/>
          <p:cNvSpPr/>
          <p:nvPr/>
        </p:nvSpPr>
        <p:spPr>
          <a:xfrm>
            <a:off x="964549" y="6084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8972" y="683731"/>
            <a:ext cx="1027258"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79531" y="921605"/>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68635" y="1950079"/>
            <a:ext cx="11316874"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تختلف أساليب ترويج المحتوى بين وسائل الإعلام الجديد حسب نوع المنصة والجمهور المستهدف. وذلك كما يلي:</a:t>
            </a:r>
          </a:p>
          <a:p>
            <a:pPr algn="just" rtl="1">
              <a:lnSpc>
                <a:spcPct val="150000"/>
              </a:lnSpc>
            </a:pPr>
            <a:r>
              <a:rPr lang="ar-EG" sz="1600" dirty="0">
                <a:highlight>
                  <a:srgbClr val="669BBC"/>
                </a:highlight>
                <a:latin typeface="Alexandria" pitchFamily="2" charset="-78"/>
                <a:cs typeface="Alexandria" pitchFamily="2" charset="-78"/>
              </a:rPr>
              <a:t>مواقع التواصل الاجتماعي</a:t>
            </a:r>
            <a:r>
              <a:rPr lang="ar-EG" sz="1600" dirty="0">
                <a:latin typeface="Alexandria" pitchFamily="2" charset="-78"/>
                <a:cs typeface="Alexandria" pitchFamily="2" charset="-78"/>
              </a:rPr>
              <a:t>: يمكن ترويج المحتوى من خلال التعاون مع المؤثرين لزيادة انتشار المنتجات والخدمات عبر منشوراتهم. هذا النوع من التسويق المؤثر يساعد في جذب الانتباه بشكل أكبر.</a:t>
            </a:r>
          </a:p>
          <a:p>
            <a:pPr algn="just" rtl="1">
              <a:lnSpc>
                <a:spcPct val="150000"/>
              </a:lnSpc>
            </a:pPr>
            <a:r>
              <a:rPr lang="ar-EG" sz="1600" dirty="0">
                <a:highlight>
                  <a:srgbClr val="669BBC"/>
                </a:highlight>
                <a:latin typeface="Alexandria" pitchFamily="2" charset="-78"/>
                <a:cs typeface="Alexandria" pitchFamily="2" charset="-78"/>
              </a:rPr>
              <a:t>الصحافة الإلكترونية</a:t>
            </a:r>
            <a:r>
              <a:rPr lang="ar-EG" sz="1600" dirty="0">
                <a:latin typeface="Alexandria" pitchFamily="2" charset="-78"/>
                <a:cs typeface="Alexandria" pitchFamily="2" charset="-78"/>
              </a:rPr>
              <a:t>: يمكن نشر المقالات والتقارير الصحفية ذات القيمة العالية لجذب انتباه الجمهور المستهدف وتعزيز التفاعل مع العلامة التجارية.</a:t>
            </a:r>
          </a:p>
          <a:p>
            <a:pPr algn="just" rtl="1">
              <a:lnSpc>
                <a:spcPct val="150000"/>
              </a:lnSpc>
            </a:pPr>
            <a:r>
              <a:rPr lang="ar-EG" sz="1600" dirty="0" err="1">
                <a:highlight>
                  <a:srgbClr val="669BBC"/>
                </a:highlight>
                <a:latin typeface="Alexandria" pitchFamily="2" charset="-78"/>
                <a:cs typeface="Alexandria" pitchFamily="2" charset="-78"/>
              </a:rPr>
              <a:t>البودكاست</a:t>
            </a:r>
            <a:r>
              <a:rPr lang="ar-EG" sz="1600" dirty="0">
                <a:latin typeface="Alexandria" pitchFamily="2" charset="-78"/>
                <a:cs typeface="Alexandria" pitchFamily="2" charset="-78"/>
              </a:rPr>
              <a:t>: ترويج المنتجات أو الأفكار عبر الإعلانات المتكاملة داخل الحلقات أو استضافة الخبراء للنقاش حولها، مما يجذب جمهورًا متخصصًا.</a:t>
            </a:r>
          </a:p>
          <a:p>
            <a:pPr algn="just" rtl="1">
              <a:lnSpc>
                <a:spcPct val="150000"/>
              </a:lnSpc>
            </a:pPr>
            <a:r>
              <a:rPr lang="ar-EG" sz="1600" dirty="0">
                <a:highlight>
                  <a:srgbClr val="669BBC"/>
                </a:highlight>
                <a:latin typeface="Alexandria" pitchFamily="2" charset="-78"/>
                <a:cs typeface="Alexandria" pitchFamily="2" charset="-78"/>
              </a:rPr>
              <a:t>المؤثرون والمراجعات</a:t>
            </a:r>
            <a:r>
              <a:rPr lang="ar-EG" sz="1600" dirty="0">
                <a:latin typeface="Alexandria" pitchFamily="2" charset="-78"/>
                <a:cs typeface="Alexandria" pitchFamily="2" charset="-78"/>
              </a:rPr>
              <a:t>: الاستفادة من المؤثرين لتقديم مراجعات للمنتجات والخدمات على قنواتهم الإعلامية، مما يعزز الثقة ويسهم في جذب جمهور جديد.</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527073" y="1509900"/>
            <a:ext cx="450514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ب- من حيث ترويج المحتوى</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001510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3321" y="1685495"/>
            <a:ext cx="115075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01212" y="277987"/>
            <a:ext cx="7500709"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بين وسائل الإعلام الجديد من حيث خطط النشر وأساليب ترويج المحتوى واستراتيجيات الاستهداف</a:t>
            </a:r>
          </a:p>
        </p:txBody>
      </p:sp>
      <p:sp>
        <p:nvSpPr>
          <p:cNvPr id="5" name="Rectangle 4"/>
          <p:cNvSpPr/>
          <p:nvPr/>
        </p:nvSpPr>
        <p:spPr>
          <a:xfrm>
            <a:off x="964549" y="6084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8972" y="683731"/>
            <a:ext cx="1027258"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79531" y="921605"/>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204031" y="2671499"/>
            <a:ext cx="5423510" cy="305154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وسائل الإعلام الجديد تختلف عن الإعلام التقليدي في استراتيجيات الاستهداف بطرق متعددة بفضل الإنترنت والتطور التكنولوجي. ولتحقيق استراتيجية استهداف ناجحة يمكن اتباع النموذج الخماسي لتحديد الاستراتيجية.</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b="1" dirty="0">
                <a:highlight>
                  <a:srgbClr val="FFFF00"/>
                </a:highlight>
                <a:latin typeface="Alexandria" pitchFamily="2" charset="-78"/>
                <a:cs typeface="Alexandria" pitchFamily="2" charset="-78"/>
              </a:rPr>
              <a:t>ملحوظة</a:t>
            </a:r>
            <a:r>
              <a:rPr lang="ar-EG" sz="1600" dirty="0">
                <a:latin typeface="Alexandria" pitchFamily="2" charset="-78"/>
                <a:cs typeface="Alexandria" pitchFamily="2" charset="-78"/>
              </a:rPr>
              <a:t> سوف يتم شرح أول 3 خطوات ومن ثم استكمال الخطوة الرابعة والخامسة خلال المحاضرة 8 و9 بالتفصيل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412375" y="1509900"/>
            <a:ext cx="56198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ب- من حيث استراتيجيات الاستهداف</a:t>
            </a:r>
            <a:endParaRPr lang="en-US" sz="2400" b="1" dirty="0">
              <a:solidFill>
                <a:schemeClr val="bg1"/>
              </a:solidFill>
              <a:latin typeface="Aldhabi" panose="01000000000000000000" pitchFamily="2" charset="-78"/>
              <a:cs typeface="Alexandria"/>
            </a:endParaRPr>
          </a:p>
        </p:txBody>
      </p:sp>
      <p:graphicFrame>
        <p:nvGraphicFramePr>
          <p:cNvPr id="2" name="Diagram 1">
            <a:extLst>
              <a:ext uri="{FF2B5EF4-FFF2-40B4-BE49-F238E27FC236}">
                <a16:creationId xmlns:a16="http://schemas.microsoft.com/office/drawing/2014/main" id="{165F5EF7-0D80-FEC8-45C9-EB394A41D9FD}"/>
              </a:ext>
            </a:extLst>
          </p:cNvPr>
          <p:cNvGraphicFramePr/>
          <p:nvPr>
            <p:extLst>
              <p:ext uri="{D42A27DB-BD31-4B8C-83A1-F6EECF244321}">
                <p14:modId xmlns:p14="http://schemas.microsoft.com/office/powerpoint/2010/main" val="109286829"/>
              </p:ext>
            </p:extLst>
          </p:nvPr>
        </p:nvGraphicFramePr>
        <p:xfrm>
          <a:off x="-1" y="1642910"/>
          <a:ext cx="7164729" cy="42986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40195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3321" y="1685495"/>
            <a:ext cx="115075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01212" y="277987"/>
            <a:ext cx="7500709"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بين وسائل الإعلام الجديد من حيث خطط النشر وأساليب ترويج المحتوى واستراتيجيات الاستهداف</a:t>
            </a:r>
          </a:p>
        </p:txBody>
      </p:sp>
      <p:sp>
        <p:nvSpPr>
          <p:cNvPr id="5" name="Rectangle 4"/>
          <p:cNvSpPr/>
          <p:nvPr/>
        </p:nvSpPr>
        <p:spPr>
          <a:xfrm>
            <a:off x="964549" y="6084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8972" y="683731"/>
            <a:ext cx="1027258"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79531" y="921605"/>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23683" y="2251448"/>
            <a:ext cx="11043598" cy="3467039"/>
          </a:xfrm>
          <a:prstGeom prst="rect">
            <a:avLst/>
          </a:prstGeom>
          <a:noFill/>
        </p:spPr>
        <p:txBody>
          <a:bodyPr wrap="square" rtlCol="0">
            <a:spAutoFit/>
          </a:bodyPr>
          <a:lstStyle/>
          <a:p>
            <a:pPr algn="just" rtl="1">
              <a:lnSpc>
                <a:spcPct val="150000"/>
              </a:lnSpc>
            </a:pPr>
            <a:r>
              <a:rPr lang="ar-EG" sz="2000" b="1" dirty="0">
                <a:solidFill>
                  <a:schemeClr val="accent1"/>
                </a:solidFill>
                <a:latin typeface="Alexandria" pitchFamily="2" charset="-78"/>
                <a:cs typeface="Alexandria" pitchFamily="2" charset="-78"/>
              </a:rPr>
              <a:t>الخطوة الأولى: تحديد الهدف</a:t>
            </a:r>
          </a:p>
          <a:p>
            <a:pPr algn="just" rtl="1">
              <a:lnSpc>
                <a:spcPct val="150000"/>
              </a:lnSpc>
            </a:pPr>
            <a:r>
              <a:rPr lang="ar-EG" sz="1600" dirty="0">
                <a:latin typeface="Alexandria" pitchFamily="2" charset="-78"/>
                <a:cs typeface="Alexandria" pitchFamily="2" charset="-78"/>
              </a:rPr>
              <a:t>يعد تحديد الهدف الخطوة الأولى في إنشاء استراتيجية وسائل الاعلام الاجتماعي، وهنا بعض الأفكار لأهداف وسائل الإعلام الاجتماعي والتي لابد أن تتوافق مع الأهداف العليا للإدارة أو جهود التسويق الخاص بك.</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فهم ماذا نريد؟ وإلى أين نحن ذاهبين؟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ما الغرض من تدشين حسابات وسائل التواصل الاجتماعي؟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هل الهدف زيادة الوعي بالعلامة التجارية او الهوية؟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هل الهدف زيادة المبيعات؟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أم زيادة الزوار على موقع الإنترنت؟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أم زيادة ولاء العملاء والاحتفاظ بهم؟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412375" y="1509900"/>
            <a:ext cx="56198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ج- من حيث استراتيجيات الاستهداف</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289138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3321" y="1685495"/>
            <a:ext cx="115075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01212" y="277987"/>
            <a:ext cx="7500709"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بين وسائل الإعلام الجديد من حيث خطط النشر وأساليب ترويج المحتوى واستراتيجيات الاستهداف</a:t>
            </a:r>
          </a:p>
        </p:txBody>
      </p:sp>
      <p:sp>
        <p:nvSpPr>
          <p:cNvPr id="5" name="Rectangle 4"/>
          <p:cNvSpPr/>
          <p:nvPr/>
        </p:nvSpPr>
        <p:spPr>
          <a:xfrm>
            <a:off x="964549" y="6084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8972" y="683731"/>
            <a:ext cx="1027258"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79531" y="921605"/>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93131" y="2020530"/>
            <a:ext cx="11043598" cy="3882538"/>
          </a:xfrm>
          <a:prstGeom prst="rect">
            <a:avLst/>
          </a:prstGeom>
          <a:noFill/>
        </p:spPr>
        <p:txBody>
          <a:bodyPr wrap="square" rtlCol="0">
            <a:spAutoFit/>
          </a:bodyPr>
          <a:lstStyle/>
          <a:p>
            <a:pPr algn="just" rtl="1">
              <a:lnSpc>
                <a:spcPct val="150000"/>
              </a:lnSpc>
            </a:pPr>
            <a:r>
              <a:rPr lang="ar-EG" sz="2000" b="1" dirty="0">
                <a:solidFill>
                  <a:schemeClr val="accent1"/>
                </a:solidFill>
                <a:latin typeface="Alexandria" pitchFamily="2" charset="-78"/>
                <a:cs typeface="Alexandria" pitchFamily="2" charset="-78"/>
              </a:rPr>
              <a:t>الخطوة الأولى: تحديد الهدف</a:t>
            </a:r>
          </a:p>
          <a:p>
            <a:pPr algn="ctr" rtl="1">
              <a:lnSpc>
                <a:spcPct val="150000"/>
              </a:lnSpc>
            </a:pPr>
            <a:r>
              <a:rPr lang="ar-EG" b="1" dirty="0">
                <a:solidFill>
                  <a:srgbClr val="FF0000"/>
                </a:solidFill>
                <a:latin typeface="Alexandria" pitchFamily="2" charset="-78"/>
                <a:cs typeface="Alexandria" pitchFamily="2" charset="-78"/>
              </a:rPr>
              <a:t>ولابد من اختيار أهداف قابلة للقياس</a:t>
            </a:r>
          </a:p>
          <a:p>
            <a:pPr algn="just" rtl="1">
              <a:lnSpc>
                <a:spcPct val="150000"/>
              </a:lnSpc>
            </a:pPr>
            <a:r>
              <a:rPr lang="ar-EG" sz="1600" dirty="0">
                <a:latin typeface="Alexandria" pitchFamily="2" charset="-78"/>
                <a:cs typeface="Alexandria" pitchFamily="2" charset="-78"/>
              </a:rPr>
              <a:t>لنجاح استراتيجية الاعلام الاجتماعي لابد من وضع أهداف واضحة وذكية</a:t>
            </a:r>
          </a:p>
          <a:p>
            <a:pPr algn="just" rtl="1">
              <a:lnSpc>
                <a:spcPct val="150000"/>
              </a:lnSpc>
            </a:pPr>
            <a:r>
              <a:rPr lang="en-US" sz="1600" b="1" dirty="0">
                <a:solidFill>
                  <a:schemeClr val="accent1"/>
                </a:solidFill>
                <a:latin typeface="Alexandria" pitchFamily="2" charset="-78"/>
                <a:cs typeface="Alexandria" pitchFamily="2" charset="-78"/>
              </a:rPr>
              <a:t>S.M.A.R.T.</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(محددة، وقابلة للقياس، وقابلة للتحقيق، وذات صلة بالموضوع، ومحددة بوقت).</a:t>
            </a:r>
          </a:p>
          <a:p>
            <a:pPr algn="just" rtl="1">
              <a:lnSpc>
                <a:spcPct val="150000"/>
              </a:lnSpc>
            </a:pPr>
            <a:r>
              <a:rPr lang="ar-EG" sz="1600" dirty="0">
                <a:latin typeface="Alexandria" pitchFamily="2" charset="-78"/>
                <a:cs typeface="Alexandria" pitchFamily="2" charset="-78"/>
              </a:rPr>
              <a:t>فعلى سبيل المثال إذا كان هدفك هو زيادة الوعي بالعلامة التجارية، فإنك تحتاج لزيادة ذكر العلامة التجارية الخاصة بك في وسائل الإعلام الاجتماعي بنسبة 50 في المئة، ولابد من أخذ الحسبان بتوافق الأهداف وارتباطها بأهداف المؤسسة، ويجب أن يكون الهدف قابلا للتحقيق وليست مجرد أمنيات، وتأكد من أن أهدافك محددة بوقت زمني فعلى سبيل المثال، تحتاج إلى تحقيق نموا بنسبة 50 في المئة في الوعي بالهوية في غضون ستة أشهر. وبمجرد تعيين أهدافك، تأكد من أنها يمكن قياسها. وابحث عن الأدوات التقنية المساعدة لمتابعة وتحليل أهدافك، وإلى أين وصلت مما يساعدك على اكتشاف المشكلات في وقت مبكر.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412375" y="1509900"/>
            <a:ext cx="56198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ج- من حيث استراتيجيات الاستهداف</a:t>
            </a:r>
            <a:endParaRPr lang="en-US" sz="2400" b="1" dirty="0">
              <a:solidFill>
                <a:schemeClr val="bg1"/>
              </a:solidFill>
              <a:latin typeface="Aldhabi" panose="01000000000000000000" pitchFamily="2" charset="-78"/>
              <a:cs typeface="Alexandria"/>
            </a:endParaRPr>
          </a:p>
        </p:txBody>
      </p:sp>
      <p:pic>
        <p:nvPicPr>
          <p:cNvPr id="2" name="Picture 1">
            <a:extLst>
              <a:ext uri="{FF2B5EF4-FFF2-40B4-BE49-F238E27FC236}">
                <a16:creationId xmlns:a16="http://schemas.microsoft.com/office/drawing/2014/main" id="{D1D782AF-7E27-3418-0B74-E65ECB11F4A9}"/>
              </a:ext>
            </a:extLst>
          </p:cNvPr>
          <p:cNvPicPr>
            <a:picLocks noChangeAspect="1"/>
          </p:cNvPicPr>
          <p:nvPr/>
        </p:nvPicPr>
        <p:blipFill>
          <a:blip r:embed="rId3"/>
          <a:stretch>
            <a:fillRect/>
          </a:stretch>
        </p:blipFill>
        <p:spPr>
          <a:xfrm>
            <a:off x="617276" y="1685495"/>
            <a:ext cx="2090738" cy="2028825"/>
          </a:xfrm>
          <a:prstGeom prst="rect">
            <a:avLst/>
          </a:prstGeom>
        </p:spPr>
      </p:pic>
    </p:spTree>
    <p:extLst>
      <p:ext uri="{BB962C8B-B14F-4D97-AF65-F5344CB8AC3E}">
        <p14:creationId xmlns:p14="http://schemas.microsoft.com/office/powerpoint/2010/main" val="198447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3321" y="1685495"/>
            <a:ext cx="115075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01212" y="277987"/>
            <a:ext cx="7500709"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بين وسائل الإعلام الجديد من حيث خطط النشر وأساليب ترويج المحتوى واستراتيجيات الاستهداف</a:t>
            </a:r>
          </a:p>
        </p:txBody>
      </p:sp>
      <p:sp>
        <p:nvSpPr>
          <p:cNvPr id="5" name="Rectangle 4"/>
          <p:cNvSpPr/>
          <p:nvPr/>
        </p:nvSpPr>
        <p:spPr>
          <a:xfrm>
            <a:off x="964549" y="6084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8972" y="683731"/>
            <a:ext cx="1027258"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79531" y="921605"/>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73321" y="2020530"/>
            <a:ext cx="11610670" cy="3836371"/>
          </a:xfrm>
          <a:prstGeom prst="rect">
            <a:avLst/>
          </a:prstGeom>
          <a:noFill/>
        </p:spPr>
        <p:txBody>
          <a:bodyPr wrap="square" rtlCol="0">
            <a:spAutoFit/>
          </a:bodyPr>
          <a:lstStyle/>
          <a:p>
            <a:pPr algn="just" rtl="1">
              <a:lnSpc>
                <a:spcPct val="150000"/>
              </a:lnSpc>
            </a:pPr>
            <a:r>
              <a:rPr lang="ar-EG" sz="2000" b="1" dirty="0">
                <a:solidFill>
                  <a:schemeClr val="accent1"/>
                </a:solidFill>
                <a:latin typeface="Alexandria" pitchFamily="2" charset="-78"/>
                <a:cs typeface="Alexandria" pitchFamily="2" charset="-78"/>
              </a:rPr>
              <a:t>الخطوة الأولى: تحديد الهدف</a:t>
            </a:r>
          </a:p>
          <a:p>
            <a:pPr marL="342900" indent="-342900" algn="just" rtl="1">
              <a:lnSpc>
                <a:spcPct val="150000"/>
              </a:lnSpc>
              <a:buFont typeface="Arial" panose="020B0604020202020204" pitchFamily="34" charset="0"/>
              <a:buChar char="•"/>
            </a:pPr>
            <a:r>
              <a:rPr lang="ar-EG" sz="1600" dirty="0">
                <a:solidFill>
                  <a:srgbClr val="2D3956"/>
                </a:solidFill>
                <a:latin typeface="Alexandria" pitchFamily="2" charset="-78"/>
                <a:cs typeface="Alexandria" pitchFamily="2" charset="-78"/>
              </a:rPr>
              <a:t>زيادة تفاعل جمهور مواقع التواصل الاجتماعي (</a:t>
            </a:r>
            <a:r>
              <a:rPr lang="ar-EG" sz="1600" dirty="0">
                <a:solidFill>
                  <a:srgbClr val="2D3956"/>
                </a:solidFill>
                <a:highlight>
                  <a:srgbClr val="FFFF00"/>
                </a:highlight>
                <a:latin typeface="Alexandria" pitchFamily="2" charset="-78"/>
                <a:cs typeface="Alexandria" pitchFamily="2" charset="-78"/>
              </a:rPr>
              <a:t>هدف غير محدد</a:t>
            </a:r>
            <a:r>
              <a:rPr lang="ar-EG" sz="1600" dirty="0">
                <a:solidFill>
                  <a:srgbClr val="2D3956"/>
                </a:solidFill>
                <a:latin typeface="Alexandria" pitchFamily="2" charset="-78"/>
                <a:cs typeface="Alexandria" pitchFamily="2" charset="-78"/>
              </a:rPr>
              <a:t>)</a:t>
            </a:r>
            <a:endParaRPr lang="en-US" sz="1600" dirty="0">
              <a:solidFill>
                <a:srgbClr val="FF0000"/>
              </a:solidFill>
              <a:latin typeface="Alexandria" pitchFamily="2" charset="-78"/>
              <a:cs typeface="Alexandria" pitchFamily="2" charset="-78"/>
            </a:endParaRPr>
          </a:p>
          <a:p>
            <a:pPr marL="342900" indent="-342900" algn="just" rtl="1">
              <a:lnSpc>
                <a:spcPct val="150000"/>
              </a:lnSpc>
              <a:buFont typeface="Arial" panose="020B0604020202020204" pitchFamily="34" charset="0"/>
              <a:buChar char="•"/>
            </a:pPr>
            <a:r>
              <a:rPr lang="ar-EG" sz="1600" dirty="0">
                <a:solidFill>
                  <a:srgbClr val="2D3956"/>
                </a:solidFill>
                <a:latin typeface="Alexandria" pitchFamily="2" charset="-78"/>
                <a:cs typeface="Alexandria" pitchFamily="2" charset="-78"/>
              </a:rPr>
              <a:t>زيادة تفاعل جمهور منصات فيسبوك وتويتر مثلا. (محدد ولكن </a:t>
            </a:r>
            <a:r>
              <a:rPr lang="ar-EG" sz="1600" dirty="0">
                <a:solidFill>
                  <a:srgbClr val="2D3956"/>
                </a:solidFill>
                <a:highlight>
                  <a:srgbClr val="FFFF00"/>
                </a:highlight>
                <a:latin typeface="Alexandria" pitchFamily="2" charset="-78"/>
                <a:cs typeface="Alexandria" pitchFamily="2" charset="-78"/>
              </a:rPr>
              <a:t>لا يمكن قياسه</a:t>
            </a:r>
            <a:r>
              <a:rPr lang="ar-EG" sz="1600" dirty="0">
                <a:solidFill>
                  <a:srgbClr val="2D3956"/>
                </a:solidFill>
                <a:latin typeface="Alexandria" pitchFamily="2" charset="-78"/>
                <a:cs typeface="Alexandria" pitchFamily="2" charset="-78"/>
              </a:rPr>
              <a:t>)</a:t>
            </a:r>
          </a:p>
          <a:p>
            <a:pPr marL="342900" indent="-342900" algn="just" rtl="1">
              <a:lnSpc>
                <a:spcPct val="150000"/>
              </a:lnSpc>
              <a:buFont typeface="Arial" panose="020B0604020202020204" pitchFamily="34" charset="0"/>
              <a:buChar char="•"/>
            </a:pPr>
            <a:r>
              <a:rPr lang="ar-EG" sz="1600" dirty="0">
                <a:solidFill>
                  <a:srgbClr val="2D3956"/>
                </a:solidFill>
                <a:latin typeface="Alexandria" pitchFamily="2" charset="-78"/>
                <a:cs typeface="Alexandria" pitchFamily="2" charset="-78"/>
              </a:rPr>
              <a:t>زيادة تفاعل جمهور منصات فيسبوك وتويتر بنسبة (50%). (محدد ويمكن قياسه </a:t>
            </a:r>
            <a:r>
              <a:rPr lang="ar-EG" sz="1600" dirty="0">
                <a:solidFill>
                  <a:srgbClr val="2D3956"/>
                </a:solidFill>
                <a:highlight>
                  <a:srgbClr val="FFFF00"/>
                </a:highlight>
                <a:latin typeface="Alexandria" pitchFamily="2" charset="-78"/>
                <a:cs typeface="Alexandria" pitchFamily="2" charset="-78"/>
              </a:rPr>
              <a:t>ولكن يصعب تحقيقه</a:t>
            </a:r>
            <a:r>
              <a:rPr lang="ar-EG" sz="1600" dirty="0">
                <a:solidFill>
                  <a:srgbClr val="2D3956"/>
                </a:solidFill>
                <a:latin typeface="Alexandria" pitchFamily="2" charset="-78"/>
                <a:cs typeface="Alexandria" pitchFamily="2" charset="-78"/>
              </a:rPr>
              <a:t>)</a:t>
            </a:r>
          </a:p>
          <a:p>
            <a:pPr marL="342900" indent="-342900" algn="just" rtl="1">
              <a:lnSpc>
                <a:spcPct val="150000"/>
              </a:lnSpc>
              <a:buFont typeface="Arial" panose="020B0604020202020204" pitchFamily="34" charset="0"/>
              <a:buChar char="•"/>
            </a:pPr>
            <a:r>
              <a:rPr lang="ar-EG" sz="1600" dirty="0">
                <a:solidFill>
                  <a:srgbClr val="2D3956"/>
                </a:solidFill>
                <a:latin typeface="Alexandria" pitchFamily="2" charset="-78"/>
                <a:cs typeface="Alexandria" pitchFamily="2" charset="-78"/>
              </a:rPr>
              <a:t>زيادة تفاعل جمهور منصات فيسبوك وتويتر بنسبة من 3% إلى 5% شهرياً. (محدد ويمكن قياسه وواقعي، </a:t>
            </a:r>
            <a:r>
              <a:rPr lang="ar-EG" sz="1600" dirty="0">
                <a:solidFill>
                  <a:srgbClr val="2D3956"/>
                </a:solidFill>
                <a:highlight>
                  <a:srgbClr val="FFFF00"/>
                </a:highlight>
                <a:latin typeface="Alexandria" pitchFamily="2" charset="-78"/>
                <a:cs typeface="Alexandria" pitchFamily="2" charset="-78"/>
              </a:rPr>
              <a:t>ولكن كيف يمكن تحقيقه</a:t>
            </a:r>
            <a:r>
              <a:rPr lang="ar-EG" sz="1600" dirty="0">
                <a:solidFill>
                  <a:srgbClr val="2D3956"/>
                </a:solidFill>
                <a:latin typeface="Alexandria" pitchFamily="2" charset="-78"/>
                <a:cs typeface="Alexandria" pitchFamily="2" charset="-78"/>
              </a:rPr>
              <a:t>)</a:t>
            </a:r>
          </a:p>
          <a:p>
            <a:pPr marL="342900" indent="-342900" algn="just" rtl="1">
              <a:lnSpc>
                <a:spcPct val="150000"/>
              </a:lnSpc>
              <a:buFont typeface="Arial" panose="020B0604020202020204" pitchFamily="34" charset="0"/>
              <a:buChar char="•"/>
            </a:pPr>
            <a:r>
              <a:rPr lang="ar-EG" sz="1600" dirty="0">
                <a:solidFill>
                  <a:srgbClr val="2D3956"/>
                </a:solidFill>
                <a:latin typeface="Alexandria" pitchFamily="2" charset="-78"/>
                <a:cs typeface="Alexandria" pitchFamily="2" charset="-78"/>
              </a:rPr>
              <a:t>زيادة تفاعل جمهور منصات فيسبوك وتويتر بنسبة من 3% إلى 5% شهرياً من خلال حملة إعلانية تحت شعار (#عالم_مستدام) (محدد ويمكن قياسه وواقعي، ويمكن تحقيقه، </a:t>
            </a:r>
            <a:r>
              <a:rPr lang="ar-EG" sz="1600" dirty="0">
                <a:solidFill>
                  <a:srgbClr val="2D3956"/>
                </a:solidFill>
                <a:highlight>
                  <a:srgbClr val="FFFF00"/>
                </a:highlight>
                <a:latin typeface="Alexandria" pitchFamily="2" charset="-78"/>
                <a:cs typeface="Alexandria" pitchFamily="2" charset="-78"/>
              </a:rPr>
              <a:t>ولكن ما الفترة الزمنية التي يمكن تحقيقه خلالها</a:t>
            </a:r>
            <a:r>
              <a:rPr lang="ar-EG" sz="1600" dirty="0">
                <a:solidFill>
                  <a:srgbClr val="2D3956"/>
                </a:solidFill>
                <a:latin typeface="Alexandria" pitchFamily="2" charset="-78"/>
                <a:cs typeface="Alexandria" pitchFamily="2" charset="-78"/>
              </a:rPr>
              <a:t>).</a:t>
            </a:r>
          </a:p>
          <a:p>
            <a:pPr marL="342900" indent="-342900" algn="just" rtl="1">
              <a:lnSpc>
                <a:spcPct val="150000"/>
              </a:lnSpc>
              <a:buFont typeface="Arial" panose="020B0604020202020204" pitchFamily="34" charset="0"/>
              <a:buChar char="•"/>
            </a:pPr>
            <a:r>
              <a:rPr lang="ar-EG" sz="1600" dirty="0">
                <a:solidFill>
                  <a:srgbClr val="2D3956"/>
                </a:solidFill>
                <a:latin typeface="Alexandria" pitchFamily="2" charset="-78"/>
                <a:cs typeface="Alexandria" pitchFamily="2" charset="-78"/>
              </a:rPr>
              <a:t>زيادة تفاعل جمهور منصات فيسبوك وتويتر بنسبة من 3% إلى 5% شهرياً من خلال حملة إعلانية تحت شعار (#عالم_مستدام) خلال الربع الأول من عام 2024 (</a:t>
            </a:r>
            <a:r>
              <a:rPr lang="ar-EG" sz="1600" dirty="0">
                <a:solidFill>
                  <a:srgbClr val="2D3956"/>
                </a:solidFill>
                <a:highlight>
                  <a:srgbClr val="00FF00"/>
                </a:highlight>
                <a:latin typeface="Alexandria" pitchFamily="2" charset="-78"/>
                <a:cs typeface="Alexandria" pitchFamily="2" charset="-78"/>
              </a:rPr>
              <a:t>محدد ويمكن قياسه وواقعي، ويمكن تحقيقه، ومحدد زمنيا</a:t>
            </a:r>
            <a:r>
              <a:rPr lang="ar-EG" sz="1600" dirty="0">
                <a:solidFill>
                  <a:srgbClr val="2D3956"/>
                </a:solidFill>
                <a:latin typeface="Alexandria" pitchFamily="2" charset="-78"/>
                <a:cs typeface="Alexandria" pitchFamily="2" charset="-78"/>
              </a:rPr>
              <a:t>). (</a:t>
            </a:r>
            <a:r>
              <a:rPr lang="ar-EG" sz="1600" b="1" dirty="0">
                <a:solidFill>
                  <a:srgbClr val="FF0000"/>
                </a:solidFill>
                <a:latin typeface="Alexandria" pitchFamily="2" charset="-78"/>
                <a:cs typeface="Alexandria" pitchFamily="2" charset="-78"/>
              </a:rPr>
              <a:t>هدف ذكي</a:t>
            </a:r>
            <a:r>
              <a:rPr lang="ar-EG" sz="1600" dirty="0">
                <a:solidFill>
                  <a:srgbClr val="2D3956"/>
                </a:solidFill>
                <a:latin typeface="Alexandria" pitchFamily="2" charset="-78"/>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412375" y="1509900"/>
            <a:ext cx="56198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ج- من حيث استراتيجيات الاستهداف</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843579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3321" y="1685495"/>
            <a:ext cx="115075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01212" y="277987"/>
            <a:ext cx="7500709"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بين وسائل الإعلام الجديد من حيث خطط النشر وأساليب ترويج المحتوى واستراتيجيات الاستهداف</a:t>
            </a:r>
          </a:p>
        </p:txBody>
      </p:sp>
      <p:sp>
        <p:nvSpPr>
          <p:cNvPr id="5" name="Rectangle 4"/>
          <p:cNvSpPr/>
          <p:nvPr/>
        </p:nvSpPr>
        <p:spPr>
          <a:xfrm>
            <a:off x="964549" y="6084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8972" y="683731"/>
            <a:ext cx="1027258"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79531" y="921605"/>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728761" y="1865045"/>
            <a:ext cx="7203647" cy="4205703"/>
          </a:xfrm>
          <a:prstGeom prst="rect">
            <a:avLst/>
          </a:prstGeom>
          <a:noFill/>
        </p:spPr>
        <p:txBody>
          <a:bodyPr wrap="square" rtlCol="0">
            <a:spAutoFit/>
          </a:bodyPr>
          <a:lstStyle/>
          <a:p>
            <a:pPr algn="just" rtl="1">
              <a:lnSpc>
                <a:spcPct val="150000"/>
              </a:lnSpc>
            </a:pPr>
            <a:r>
              <a:rPr lang="ar-EG" sz="2000" b="1" dirty="0">
                <a:solidFill>
                  <a:schemeClr val="accent1"/>
                </a:solidFill>
                <a:latin typeface="Alexandria" pitchFamily="2" charset="-78"/>
                <a:cs typeface="Alexandria" pitchFamily="2" charset="-78"/>
              </a:rPr>
              <a:t>الخطوة الثانية: تصميم الخطط</a:t>
            </a:r>
          </a:p>
          <a:p>
            <a:pPr marL="342900" indent="-342900" algn="just" rtl="1">
              <a:lnSpc>
                <a:spcPct val="150000"/>
              </a:lnSpc>
              <a:buFont typeface="Arial" panose="020B0604020202020204" pitchFamily="34" charset="0"/>
              <a:buChar char="•"/>
            </a:pPr>
            <a:r>
              <a:rPr lang="ar-EG" sz="1600" b="1" dirty="0">
                <a:solidFill>
                  <a:schemeClr val="accent1"/>
                </a:solidFill>
                <a:latin typeface="Alexandria" pitchFamily="2" charset="-78"/>
                <a:cs typeface="Alexandria" pitchFamily="2" charset="-78"/>
              </a:rPr>
              <a:t>التجزئة أو التصنيف  </a:t>
            </a:r>
            <a:r>
              <a:rPr lang="en-US" sz="1600" b="1" dirty="0">
                <a:solidFill>
                  <a:schemeClr val="accent1"/>
                </a:solidFill>
                <a:latin typeface="Alexandria" pitchFamily="2" charset="-78"/>
                <a:cs typeface="Alexandria" pitchFamily="2" charset="-78"/>
              </a:rPr>
              <a:t> Segmentation</a:t>
            </a:r>
          </a:p>
          <a:p>
            <a:pPr marL="342900" indent="-342900" algn="just" rtl="1">
              <a:lnSpc>
                <a:spcPct val="150000"/>
              </a:lnSpc>
              <a:buFont typeface="Arial" panose="020B0604020202020204" pitchFamily="34" charset="0"/>
              <a:buChar char="•"/>
            </a:pPr>
            <a:r>
              <a:rPr lang="ar-EG" sz="1600" dirty="0">
                <a:solidFill>
                  <a:srgbClr val="2D3956"/>
                </a:solidFill>
                <a:latin typeface="Alexandria" pitchFamily="2" charset="-78"/>
                <a:cs typeface="Alexandria" pitchFamily="2" charset="-78"/>
              </a:rPr>
              <a:t>تُقسم السوق إلى مجموعات صغيرة بناءً على خصائص معينة، مثل العمر، الموقع الجغرافي، الاهتمامات، أو السلوكيات. الهدف هو فهم الفروق بين فئات العملاء المختلفة.</a:t>
            </a:r>
            <a:endParaRPr lang="en-US" sz="1600" dirty="0">
              <a:solidFill>
                <a:srgbClr val="2D3956"/>
              </a:solidFill>
              <a:latin typeface="Alexandria" pitchFamily="2" charset="-78"/>
              <a:cs typeface="Alexandria" pitchFamily="2" charset="-78"/>
            </a:endParaRPr>
          </a:p>
          <a:p>
            <a:pPr marL="342900" indent="-342900" algn="just" rtl="1">
              <a:lnSpc>
                <a:spcPct val="150000"/>
              </a:lnSpc>
              <a:buFont typeface="Arial" panose="020B0604020202020204" pitchFamily="34" charset="0"/>
              <a:buChar char="•"/>
            </a:pPr>
            <a:r>
              <a:rPr lang="ar-EG" sz="1600" b="1" dirty="0">
                <a:solidFill>
                  <a:schemeClr val="accent1"/>
                </a:solidFill>
                <a:latin typeface="Alexandria" pitchFamily="2" charset="-78"/>
                <a:cs typeface="Alexandria" pitchFamily="2" charset="-78"/>
              </a:rPr>
              <a:t>الاستهداف </a:t>
            </a:r>
            <a:r>
              <a:rPr lang="en-US" sz="1600" b="1" dirty="0">
                <a:solidFill>
                  <a:schemeClr val="accent1"/>
                </a:solidFill>
                <a:latin typeface="Alexandria" pitchFamily="2" charset="-78"/>
                <a:cs typeface="Alexandria" pitchFamily="2" charset="-78"/>
              </a:rPr>
              <a:t>Targeting</a:t>
            </a:r>
            <a:endParaRPr lang="ar-EG" sz="1600" b="1" dirty="0">
              <a:solidFill>
                <a:schemeClr val="accent1"/>
              </a:solidFill>
              <a:latin typeface="Alexandria" pitchFamily="2" charset="-78"/>
              <a:cs typeface="Alexandria" pitchFamily="2" charset="-78"/>
            </a:endParaRPr>
          </a:p>
          <a:p>
            <a:pPr marL="342900" indent="-342900" algn="just" rtl="1">
              <a:lnSpc>
                <a:spcPct val="150000"/>
              </a:lnSpc>
              <a:buFont typeface="Arial" panose="020B0604020202020204" pitchFamily="34" charset="0"/>
              <a:buChar char="•"/>
            </a:pPr>
            <a:r>
              <a:rPr lang="ar-EG" sz="1600" dirty="0">
                <a:solidFill>
                  <a:srgbClr val="2D3956"/>
                </a:solidFill>
                <a:latin typeface="Alexandria" pitchFamily="2" charset="-78"/>
                <a:cs typeface="Alexandria" pitchFamily="2" charset="-78"/>
              </a:rPr>
              <a:t>بعد تقسيم السوق، يتم اختيار المجموعة الأكثر قيمة للشركة أو الأكثر اهتمامًا بالمنتج أو الخدمة، والتركيز على تلبية احتياجاتها.</a:t>
            </a:r>
            <a:endParaRPr lang="en-US" sz="1600" dirty="0">
              <a:solidFill>
                <a:srgbClr val="2D3956"/>
              </a:solidFill>
              <a:latin typeface="Alexandria" pitchFamily="2" charset="-78"/>
              <a:cs typeface="Alexandria" pitchFamily="2" charset="-78"/>
            </a:endParaRPr>
          </a:p>
          <a:p>
            <a:pPr marL="342900" indent="-342900" algn="just" rtl="1">
              <a:lnSpc>
                <a:spcPct val="150000"/>
              </a:lnSpc>
              <a:buFont typeface="Arial" panose="020B0604020202020204" pitchFamily="34" charset="0"/>
              <a:buChar char="•"/>
            </a:pPr>
            <a:r>
              <a:rPr lang="ar-EG" sz="1600" b="1" dirty="0">
                <a:solidFill>
                  <a:schemeClr val="accent1"/>
                </a:solidFill>
                <a:latin typeface="Alexandria" pitchFamily="2" charset="-78"/>
                <a:cs typeface="Alexandria" pitchFamily="2" charset="-78"/>
              </a:rPr>
              <a:t>الهوية </a:t>
            </a:r>
            <a:r>
              <a:rPr lang="en-US" sz="1600" b="1" dirty="0">
                <a:solidFill>
                  <a:schemeClr val="accent1"/>
                </a:solidFill>
                <a:latin typeface="Alexandria" pitchFamily="2" charset="-78"/>
                <a:cs typeface="Alexandria" pitchFamily="2" charset="-78"/>
              </a:rPr>
              <a:t>Positioning </a:t>
            </a:r>
            <a:endParaRPr lang="ar-EG" sz="1600" b="1" dirty="0">
              <a:solidFill>
                <a:schemeClr val="accent1"/>
              </a:solidFill>
              <a:latin typeface="Alexandria" pitchFamily="2" charset="-78"/>
              <a:cs typeface="Alexandria" pitchFamily="2" charset="-78"/>
            </a:endParaRPr>
          </a:p>
          <a:p>
            <a:pPr marL="342900" indent="-342900" algn="just" rtl="1">
              <a:lnSpc>
                <a:spcPct val="150000"/>
              </a:lnSpc>
              <a:buFont typeface="Arial" panose="020B0604020202020204" pitchFamily="34" charset="0"/>
              <a:buChar char="•"/>
            </a:pPr>
            <a:r>
              <a:rPr lang="ar-EG" sz="1600" dirty="0">
                <a:solidFill>
                  <a:srgbClr val="2D3956"/>
                </a:solidFill>
                <a:latin typeface="Alexandria" pitchFamily="2" charset="-78"/>
                <a:cs typeface="Alexandria" pitchFamily="2" charset="-78"/>
              </a:rPr>
              <a:t>هي عملية إنشاء صورة ذهنية للمنتج أو الخدمة في أذهان الفئة المستهدفة، بحيث يتميز عن المنافسين ويكون له مكانة خاصة في السوق.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412375" y="1509900"/>
            <a:ext cx="56198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ج- من حيث استراتيجيات الاستهداف</a:t>
            </a:r>
            <a:endParaRPr lang="en-US" sz="2400" b="1" dirty="0">
              <a:solidFill>
                <a:schemeClr val="bg1"/>
              </a:solidFill>
              <a:latin typeface="Aldhabi" panose="01000000000000000000" pitchFamily="2" charset="-78"/>
              <a:cs typeface="Alexandria"/>
            </a:endParaRPr>
          </a:p>
        </p:txBody>
      </p:sp>
      <p:pic>
        <p:nvPicPr>
          <p:cNvPr id="2" name="Picture 1">
            <a:extLst>
              <a:ext uri="{FF2B5EF4-FFF2-40B4-BE49-F238E27FC236}">
                <a16:creationId xmlns:a16="http://schemas.microsoft.com/office/drawing/2014/main" id="{B83A8D51-26D4-3E05-D883-DA7224A5C6C7}"/>
              </a:ext>
            </a:extLst>
          </p:cNvPr>
          <p:cNvPicPr>
            <a:picLocks noChangeAspect="1"/>
          </p:cNvPicPr>
          <p:nvPr/>
        </p:nvPicPr>
        <p:blipFill>
          <a:blip r:embed="rId3">
            <a:duotone>
              <a:schemeClr val="accent1">
                <a:shade val="45000"/>
                <a:satMod val="135000"/>
              </a:schemeClr>
              <a:prstClr val="white"/>
            </a:duotone>
            <a:extLst>
              <a:ext uri="{BEBA8EAE-BF5A-486C-A8C5-ECC9F3942E4B}">
                <a14:imgProps xmlns:a14="http://schemas.microsoft.com/office/drawing/2010/main">
                  <a14:imgLayer r:embed="rId4">
                    <a14:imgEffect>
                      <a14:colorTemperature colorTemp="4700"/>
                    </a14:imgEffect>
                  </a14:imgLayer>
                </a14:imgProps>
              </a:ext>
            </a:extLst>
          </a:blip>
          <a:stretch>
            <a:fillRect/>
          </a:stretch>
        </p:blipFill>
        <p:spPr>
          <a:xfrm>
            <a:off x="107104" y="2744706"/>
            <a:ext cx="4521848" cy="2674078"/>
          </a:xfrm>
          <a:prstGeom prst="rect">
            <a:avLst/>
          </a:prstGeom>
        </p:spPr>
      </p:pic>
    </p:spTree>
    <p:extLst>
      <p:ext uri="{BB962C8B-B14F-4D97-AF65-F5344CB8AC3E}">
        <p14:creationId xmlns:p14="http://schemas.microsoft.com/office/powerpoint/2010/main" val="48716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3321" y="1685495"/>
            <a:ext cx="115075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01212" y="277987"/>
            <a:ext cx="7500709"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بين وسائل الإعلام الجديد من حيث خطط النشر وأساليب ترويج المحتوى واستراتيجيات الاستهداف</a:t>
            </a:r>
          </a:p>
        </p:txBody>
      </p:sp>
      <p:sp>
        <p:nvSpPr>
          <p:cNvPr id="5" name="Rectangle 4"/>
          <p:cNvSpPr/>
          <p:nvPr/>
        </p:nvSpPr>
        <p:spPr>
          <a:xfrm>
            <a:off x="964549" y="6084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8972" y="683731"/>
            <a:ext cx="1027258"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79531" y="921605"/>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24905" y="1865045"/>
            <a:ext cx="11507503" cy="4205703"/>
          </a:xfrm>
          <a:prstGeom prst="rect">
            <a:avLst/>
          </a:prstGeom>
          <a:noFill/>
        </p:spPr>
        <p:txBody>
          <a:bodyPr wrap="square" rtlCol="0">
            <a:spAutoFit/>
          </a:bodyPr>
          <a:lstStyle/>
          <a:p>
            <a:pPr algn="just" rtl="1">
              <a:lnSpc>
                <a:spcPct val="150000"/>
              </a:lnSpc>
            </a:pPr>
            <a:r>
              <a:rPr lang="ar-EG" sz="2000" b="1" dirty="0">
                <a:solidFill>
                  <a:schemeClr val="accent1"/>
                </a:solidFill>
                <a:latin typeface="Alexandria" pitchFamily="2" charset="-78"/>
                <a:cs typeface="Alexandria" pitchFamily="2" charset="-78"/>
              </a:rPr>
              <a:t>الخطوة الثانية: تصميم الخطط</a:t>
            </a:r>
          </a:p>
          <a:p>
            <a:pPr marL="342900" indent="-342900" algn="just" rtl="1">
              <a:lnSpc>
                <a:spcPct val="150000"/>
              </a:lnSpc>
              <a:buFont typeface="Arial" panose="020B0604020202020204" pitchFamily="34" charset="0"/>
              <a:buChar char="•"/>
            </a:pPr>
            <a:r>
              <a:rPr lang="ar-EG" sz="1600" b="1" dirty="0">
                <a:solidFill>
                  <a:schemeClr val="accent1"/>
                </a:solidFill>
                <a:latin typeface="Alexandria" pitchFamily="2" charset="-78"/>
                <a:cs typeface="Alexandria" pitchFamily="2" charset="-78"/>
              </a:rPr>
              <a:t>التجزئة  أو التصنيف </a:t>
            </a:r>
            <a:r>
              <a:rPr lang="en-US" sz="1600" b="1" dirty="0">
                <a:solidFill>
                  <a:schemeClr val="accent1"/>
                </a:solidFill>
                <a:latin typeface="Alexandria" pitchFamily="2" charset="-78"/>
                <a:cs typeface="Alexandria" pitchFamily="2" charset="-78"/>
              </a:rPr>
              <a:t> Segmentation</a:t>
            </a:r>
          </a:p>
          <a:p>
            <a:pPr marL="342900" indent="-342900" algn="just" rtl="1">
              <a:lnSpc>
                <a:spcPct val="150000"/>
              </a:lnSpc>
              <a:buFont typeface="Arial" panose="020B0604020202020204" pitchFamily="34" charset="0"/>
              <a:buChar char="•"/>
            </a:pPr>
            <a:r>
              <a:rPr lang="ar-EG" sz="1600" dirty="0">
                <a:solidFill>
                  <a:srgbClr val="2D3956"/>
                </a:solidFill>
                <a:latin typeface="Alexandria" pitchFamily="2" charset="-78"/>
                <a:cs typeface="Alexandria" pitchFamily="2" charset="-78"/>
              </a:rPr>
              <a:t>يستخدم التسويق التصنيف لتقسيم السوق إلى مجموعات مستهدفة، بحيث تكون كل مجموعة متجانسة في احتياجاتها أو اهتماماتها أو سلوكياتها. ويكون الهدف منها تلبية احتياجات هذه المجموعات بشكل أكثر فاعلية.</a:t>
            </a:r>
          </a:p>
          <a:p>
            <a:pPr marL="342900" indent="-342900" algn="just" rtl="1">
              <a:lnSpc>
                <a:spcPct val="150000"/>
              </a:lnSpc>
              <a:buFont typeface="Arial" panose="020B0604020202020204" pitchFamily="34" charset="0"/>
              <a:buChar char="•"/>
            </a:pPr>
            <a:r>
              <a:rPr lang="ar-EG" sz="1600" dirty="0">
                <a:solidFill>
                  <a:srgbClr val="2D3956"/>
                </a:solidFill>
                <a:latin typeface="Alexandria" pitchFamily="2" charset="-78"/>
                <a:cs typeface="Alexandria" pitchFamily="2" charset="-78"/>
              </a:rPr>
              <a:t>الجهات المصنفة تعتمد على تقسيم بناء على: (</a:t>
            </a:r>
            <a:r>
              <a:rPr lang="ar-EG" sz="1600" u="sng" dirty="0">
                <a:solidFill>
                  <a:srgbClr val="2D3956"/>
                </a:solidFill>
                <a:latin typeface="Alexandria" pitchFamily="2" charset="-78"/>
                <a:cs typeface="Alexandria" pitchFamily="2" charset="-78"/>
              </a:rPr>
              <a:t>الخصائص الديموغرافية </a:t>
            </a:r>
            <a:r>
              <a:rPr lang="ar-EG" sz="1600" dirty="0">
                <a:solidFill>
                  <a:srgbClr val="2D3956"/>
                </a:solidFill>
                <a:latin typeface="Alexandria" pitchFamily="2" charset="-78"/>
                <a:cs typeface="Alexandria" pitchFamily="2" charset="-78"/>
              </a:rPr>
              <a:t>مثل العمر، الجنس، الدخل. </a:t>
            </a:r>
            <a:r>
              <a:rPr lang="ar-EG" sz="1600" u="sng" dirty="0">
                <a:solidFill>
                  <a:srgbClr val="2D3956"/>
                </a:solidFill>
                <a:latin typeface="Alexandria" pitchFamily="2" charset="-78"/>
                <a:cs typeface="Alexandria" pitchFamily="2" charset="-78"/>
              </a:rPr>
              <a:t>الخصائص </a:t>
            </a:r>
            <a:r>
              <a:rPr lang="ar-EG" sz="1600" u="sng" dirty="0" err="1">
                <a:solidFill>
                  <a:srgbClr val="2D3956"/>
                </a:solidFill>
                <a:latin typeface="Alexandria" pitchFamily="2" charset="-78"/>
                <a:cs typeface="Alexandria" pitchFamily="2" charset="-78"/>
              </a:rPr>
              <a:t>السيكوغرافية</a:t>
            </a:r>
            <a:r>
              <a:rPr lang="en-US" sz="1600" u="sng"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يرتبط بنمط الحياة، القيم، والشخصية. </a:t>
            </a:r>
            <a:r>
              <a:rPr lang="ar-EG" sz="1600" u="sng" dirty="0">
                <a:solidFill>
                  <a:srgbClr val="2D3956"/>
                </a:solidFill>
                <a:latin typeface="Alexandria" pitchFamily="2" charset="-78"/>
                <a:cs typeface="Alexandria" pitchFamily="2" charset="-78"/>
              </a:rPr>
              <a:t>الخصائص </a:t>
            </a:r>
            <a:r>
              <a:rPr lang="ar-EG" sz="1600" u="sng" dirty="0" err="1">
                <a:solidFill>
                  <a:srgbClr val="2D3956"/>
                </a:solidFill>
                <a:latin typeface="Alexandria" pitchFamily="2" charset="-78"/>
                <a:cs typeface="Alexandria" pitchFamily="2" charset="-78"/>
              </a:rPr>
              <a:t>الجيوجرافية</a:t>
            </a:r>
            <a:r>
              <a:rPr lang="en-US" sz="1600" u="sng"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يعتمد على الموقع الجغرافي مثل البلدان، المدن، الأحياء. </a:t>
            </a:r>
            <a:r>
              <a:rPr lang="ar-EG" sz="1600" u="sng" dirty="0">
                <a:solidFill>
                  <a:srgbClr val="2D3956"/>
                </a:solidFill>
                <a:latin typeface="Alexandria" pitchFamily="2" charset="-78"/>
                <a:cs typeface="Alexandria" pitchFamily="2" charset="-78"/>
              </a:rPr>
              <a:t>السلوك</a:t>
            </a:r>
            <a:r>
              <a:rPr lang="en-US" sz="1600" u="sng"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يتعلق بالسلوكيات الشرائية، ولاء العميل، أو استجابة العميل للمنتج.</a:t>
            </a:r>
          </a:p>
          <a:p>
            <a:pPr marL="342900" indent="-342900" algn="just" rtl="1">
              <a:lnSpc>
                <a:spcPct val="150000"/>
              </a:lnSpc>
              <a:buFont typeface="Arial" panose="020B0604020202020204" pitchFamily="34" charset="0"/>
              <a:buChar char="•"/>
            </a:pPr>
            <a:r>
              <a:rPr lang="ar-EG" sz="1600" b="1" dirty="0">
                <a:solidFill>
                  <a:srgbClr val="2D3956"/>
                </a:solidFill>
                <a:latin typeface="Alexandria" pitchFamily="2" charset="-78"/>
                <a:cs typeface="Alexandria" pitchFamily="2" charset="-78"/>
              </a:rPr>
              <a:t>المفاهيم الرئيسية المتعلقة بالتقسيم. هي:</a:t>
            </a:r>
          </a:p>
          <a:p>
            <a:pPr marL="342900" indent="-342900" algn="just" rtl="1">
              <a:lnSpc>
                <a:spcPct val="150000"/>
              </a:lnSpc>
              <a:buFont typeface="Arial" panose="020B0604020202020204" pitchFamily="34" charset="0"/>
              <a:buChar char="•"/>
            </a:pPr>
            <a:r>
              <a:rPr lang="ar-EG" sz="1600" dirty="0">
                <a:solidFill>
                  <a:srgbClr val="2D3956"/>
                </a:solidFill>
                <a:latin typeface="Alexandria" pitchFamily="2" charset="-78"/>
                <a:cs typeface="Alexandria" pitchFamily="2" charset="-78"/>
              </a:rPr>
              <a:t> الأهداف: ما تسعى كل مجموعة إلى تحقيقه. </a:t>
            </a:r>
          </a:p>
          <a:p>
            <a:pPr marL="342900" indent="-342900" algn="just" rtl="1">
              <a:lnSpc>
                <a:spcPct val="150000"/>
              </a:lnSpc>
              <a:buFont typeface="Arial" panose="020B0604020202020204" pitchFamily="34" charset="0"/>
              <a:buChar char="•"/>
            </a:pPr>
            <a:r>
              <a:rPr lang="ar-EG" sz="1600" dirty="0">
                <a:solidFill>
                  <a:srgbClr val="2D3956"/>
                </a:solidFill>
                <a:latin typeface="Alexandria" pitchFamily="2" charset="-78"/>
                <a:cs typeface="Alexandria" pitchFamily="2" charset="-78"/>
              </a:rPr>
              <a:t>الاحتياجات: ما تحتاجه كل مجموعة من المنتجات أو الخدمات.</a:t>
            </a:r>
          </a:p>
          <a:p>
            <a:pPr marL="342900" indent="-342900" algn="just" rtl="1">
              <a:lnSpc>
                <a:spcPct val="150000"/>
              </a:lnSpc>
              <a:buFont typeface="Arial" panose="020B0604020202020204" pitchFamily="34" charset="0"/>
              <a:buChar char="•"/>
            </a:pPr>
            <a:r>
              <a:rPr lang="ar-EG" sz="1600" dirty="0">
                <a:solidFill>
                  <a:srgbClr val="2D3956"/>
                </a:solidFill>
                <a:latin typeface="Alexandria" pitchFamily="2" charset="-78"/>
                <a:cs typeface="Alexandria" pitchFamily="2" charset="-78"/>
              </a:rPr>
              <a:t>التفاعل: كيفية تفاعل المجموعة مع العلامات التجارية أو بعضها البعض.</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412375" y="1509900"/>
            <a:ext cx="56198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ج- من حيث استراتيجيات الاستهداف</a:t>
            </a:r>
            <a:endParaRPr lang="en-US" sz="2400" b="1" dirty="0">
              <a:solidFill>
                <a:schemeClr val="bg1"/>
              </a:solidFill>
              <a:latin typeface="Aldhabi" panose="01000000000000000000" pitchFamily="2" charset="-78"/>
              <a:cs typeface="Alexandria"/>
            </a:endParaRPr>
          </a:p>
        </p:txBody>
      </p:sp>
      <p:pic>
        <p:nvPicPr>
          <p:cNvPr id="9" name="Picture 8">
            <a:extLst>
              <a:ext uri="{FF2B5EF4-FFF2-40B4-BE49-F238E27FC236}">
                <a16:creationId xmlns:a16="http://schemas.microsoft.com/office/drawing/2014/main" id="{466AA0AD-2CD0-1B4E-F900-5F19ACEA380E}"/>
              </a:ext>
            </a:extLst>
          </p:cNvPr>
          <p:cNvPicPr>
            <a:picLocks noChangeAspect="1"/>
          </p:cNvPicPr>
          <p:nvPr/>
        </p:nvPicPr>
        <p:blipFill>
          <a:blip r:embed="rId3">
            <a:duotone>
              <a:schemeClr val="accent1">
                <a:shade val="45000"/>
                <a:satMod val="135000"/>
              </a:schemeClr>
              <a:prstClr val="white"/>
            </a:duotone>
          </a:blip>
          <a:stretch>
            <a:fillRect/>
          </a:stretch>
        </p:blipFill>
        <p:spPr>
          <a:xfrm>
            <a:off x="35406" y="4294207"/>
            <a:ext cx="4351789" cy="2504567"/>
          </a:xfrm>
          <a:prstGeom prst="rect">
            <a:avLst/>
          </a:prstGeom>
        </p:spPr>
      </p:pic>
    </p:spTree>
    <p:extLst>
      <p:ext uri="{BB962C8B-B14F-4D97-AF65-F5344CB8AC3E}">
        <p14:creationId xmlns:p14="http://schemas.microsoft.com/office/powerpoint/2010/main" val="3937730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3321" y="1685495"/>
            <a:ext cx="115075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01212" y="277987"/>
            <a:ext cx="7500709"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بين وسائل الإعلام الجديد من حيث خطط النشر وأساليب ترويج المحتوى واستراتيجيات الاستهداف</a:t>
            </a:r>
          </a:p>
        </p:txBody>
      </p:sp>
      <p:sp>
        <p:nvSpPr>
          <p:cNvPr id="5" name="Rectangle 4"/>
          <p:cNvSpPr/>
          <p:nvPr/>
        </p:nvSpPr>
        <p:spPr>
          <a:xfrm>
            <a:off x="964549" y="6084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8972" y="683731"/>
            <a:ext cx="1027258"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79531" y="921605"/>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753201" y="2039067"/>
            <a:ext cx="4938189" cy="3467039"/>
          </a:xfrm>
          <a:prstGeom prst="rect">
            <a:avLst/>
          </a:prstGeom>
          <a:noFill/>
        </p:spPr>
        <p:txBody>
          <a:bodyPr wrap="square" rtlCol="0">
            <a:spAutoFit/>
          </a:bodyPr>
          <a:lstStyle/>
          <a:p>
            <a:pPr algn="just" rtl="1">
              <a:lnSpc>
                <a:spcPct val="150000"/>
              </a:lnSpc>
            </a:pPr>
            <a:r>
              <a:rPr lang="ar-EG" sz="2000" b="1" dirty="0">
                <a:solidFill>
                  <a:schemeClr val="accent1"/>
                </a:solidFill>
                <a:latin typeface="Alexandria" pitchFamily="2" charset="-78"/>
                <a:cs typeface="Alexandria" pitchFamily="2" charset="-78"/>
              </a:rPr>
              <a:t>الخطوة الثانية: تصميم الخطط</a:t>
            </a:r>
          </a:p>
          <a:p>
            <a:pPr marL="342900" indent="-342900" algn="just" rtl="1">
              <a:lnSpc>
                <a:spcPct val="150000"/>
              </a:lnSpc>
              <a:buFont typeface="Arial" panose="020B0604020202020204" pitchFamily="34" charset="0"/>
              <a:buChar char="•"/>
            </a:pPr>
            <a:r>
              <a:rPr lang="ar-EG" sz="1600" b="1" dirty="0">
                <a:solidFill>
                  <a:schemeClr val="accent1"/>
                </a:solidFill>
                <a:latin typeface="Alexandria" pitchFamily="2" charset="-78"/>
                <a:cs typeface="Alexandria" pitchFamily="2" charset="-78"/>
              </a:rPr>
              <a:t>الاستهداف </a:t>
            </a:r>
            <a:r>
              <a:rPr lang="en-US" sz="1600" b="1" dirty="0">
                <a:solidFill>
                  <a:schemeClr val="accent1"/>
                </a:solidFill>
                <a:latin typeface="Alexandria" pitchFamily="2" charset="-78"/>
                <a:cs typeface="Alexandria" pitchFamily="2" charset="-78"/>
              </a:rPr>
              <a:t>Targeting </a:t>
            </a:r>
          </a:p>
          <a:p>
            <a:pPr marL="342900" indent="-342900" algn="just" rtl="1">
              <a:lnSpc>
                <a:spcPct val="150000"/>
              </a:lnSpc>
              <a:buFont typeface="Arial" panose="020B0604020202020204" pitchFamily="34" charset="0"/>
              <a:buChar char="•"/>
            </a:pPr>
            <a:r>
              <a:rPr lang="ar-EG" sz="1600" dirty="0">
                <a:latin typeface="Alexandria" pitchFamily="2" charset="-78"/>
                <a:cs typeface="Alexandria" pitchFamily="2" charset="-78"/>
              </a:rPr>
              <a:t>الاستهداف هو عملية تحديد جمهور معين أو سوق محدد يتم توجيه الحملات التسويقية نحوه. يهدف الاستهداف إلى تحسين فعالية الحملات الإعلانية من خلال الوصول إلى الأشخاص الذين من المرجح أن يكونوا مهتمين بالمنتجات أو الخدمات المعروضة. هناك عدة أنواع من الاستهداف كما في الشكل المقابل.</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412375" y="1509900"/>
            <a:ext cx="56198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ج- من حيث استراتيجيات الاستهداف</a:t>
            </a:r>
            <a:endParaRPr lang="en-US" sz="2400" b="1" dirty="0">
              <a:solidFill>
                <a:schemeClr val="bg1"/>
              </a:solidFill>
              <a:latin typeface="Aldhabi" panose="01000000000000000000" pitchFamily="2" charset="-78"/>
              <a:cs typeface="Alexandria"/>
            </a:endParaRPr>
          </a:p>
        </p:txBody>
      </p:sp>
      <p:pic>
        <p:nvPicPr>
          <p:cNvPr id="2" name="Picture 1">
            <a:extLst>
              <a:ext uri="{FF2B5EF4-FFF2-40B4-BE49-F238E27FC236}">
                <a16:creationId xmlns:a16="http://schemas.microsoft.com/office/drawing/2014/main" id="{85D78A22-5779-0B4C-4698-004F32E139CF}"/>
              </a:ext>
            </a:extLst>
          </p:cNvPr>
          <p:cNvPicPr>
            <a:picLocks noChangeAspect="1"/>
          </p:cNvPicPr>
          <p:nvPr/>
        </p:nvPicPr>
        <p:blipFill>
          <a:blip r:embed="rId3">
            <a:duotone>
              <a:schemeClr val="accent1">
                <a:shade val="45000"/>
                <a:satMod val="135000"/>
              </a:schemeClr>
              <a:prstClr val="white"/>
            </a:duotone>
          </a:blip>
          <a:stretch>
            <a:fillRect/>
          </a:stretch>
        </p:blipFill>
        <p:spPr>
          <a:xfrm>
            <a:off x="1422603" y="1716190"/>
            <a:ext cx="4938188" cy="4511431"/>
          </a:xfrm>
          <a:prstGeom prst="rect">
            <a:avLst/>
          </a:prstGeom>
        </p:spPr>
      </p:pic>
    </p:spTree>
    <p:extLst>
      <p:ext uri="{BB962C8B-B14F-4D97-AF65-F5344CB8AC3E}">
        <p14:creationId xmlns:p14="http://schemas.microsoft.com/office/powerpoint/2010/main" val="3122094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3321" y="1685495"/>
            <a:ext cx="115075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01212" y="277987"/>
            <a:ext cx="7500709"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بين وسائل الإعلام الجديد من حيث خطط النشر وأساليب ترويج المحتوى واستراتيجيات الاستهداف</a:t>
            </a:r>
          </a:p>
        </p:txBody>
      </p:sp>
      <p:sp>
        <p:nvSpPr>
          <p:cNvPr id="5" name="Rectangle 4"/>
          <p:cNvSpPr/>
          <p:nvPr/>
        </p:nvSpPr>
        <p:spPr>
          <a:xfrm>
            <a:off x="964549" y="6084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8972" y="683731"/>
            <a:ext cx="1027258"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79531" y="921605"/>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60557" y="2039067"/>
            <a:ext cx="4758122" cy="4205703"/>
          </a:xfrm>
          <a:prstGeom prst="rect">
            <a:avLst/>
          </a:prstGeom>
          <a:noFill/>
        </p:spPr>
        <p:txBody>
          <a:bodyPr wrap="square" rtlCol="0">
            <a:spAutoFit/>
          </a:bodyPr>
          <a:lstStyle/>
          <a:p>
            <a:pPr algn="just" rtl="1">
              <a:lnSpc>
                <a:spcPct val="150000"/>
              </a:lnSpc>
            </a:pPr>
            <a:r>
              <a:rPr lang="ar-EG" sz="2000" b="1" dirty="0">
                <a:solidFill>
                  <a:schemeClr val="accent1"/>
                </a:solidFill>
                <a:latin typeface="Alexandria" pitchFamily="2" charset="-78"/>
                <a:cs typeface="Alexandria" pitchFamily="2" charset="-78"/>
              </a:rPr>
              <a:t>الخطوة الثانية: تصميم الخطط</a:t>
            </a:r>
          </a:p>
          <a:p>
            <a:pPr marL="342900" indent="-342900" algn="just" rtl="1">
              <a:lnSpc>
                <a:spcPct val="150000"/>
              </a:lnSpc>
              <a:buFont typeface="Arial" panose="020B0604020202020204" pitchFamily="34" charset="0"/>
              <a:buChar char="•"/>
            </a:pPr>
            <a:r>
              <a:rPr lang="ar-EG" sz="1600" b="1" dirty="0">
                <a:solidFill>
                  <a:schemeClr val="accent1"/>
                </a:solidFill>
                <a:latin typeface="Alexandria" pitchFamily="2" charset="-78"/>
                <a:cs typeface="Alexandria" pitchFamily="2" charset="-78"/>
              </a:rPr>
              <a:t>الهوية </a:t>
            </a:r>
            <a:r>
              <a:rPr lang="en-US" sz="1600" b="1" dirty="0">
                <a:solidFill>
                  <a:schemeClr val="accent1"/>
                </a:solidFill>
                <a:latin typeface="Alexandria" pitchFamily="2" charset="-78"/>
                <a:cs typeface="Alexandria" pitchFamily="2" charset="-78"/>
              </a:rPr>
              <a:t>Positioning </a:t>
            </a:r>
          </a:p>
          <a:p>
            <a:pPr algn="just" rtl="1">
              <a:lnSpc>
                <a:spcPct val="150000"/>
              </a:lnSpc>
            </a:pPr>
            <a:r>
              <a:rPr lang="ar-EG" sz="1600" dirty="0">
                <a:latin typeface="Alexandria" pitchFamily="2" charset="-78"/>
                <a:cs typeface="Alexandria" pitchFamily="2" charset="-78"/>
              </a:rPr>
              <a:t>الهوية التجارية هي التجسيد البصري والفكري لرؤية وقيم الشركة، وتشمل العناصر المميزة مثل الشعار، الألوان، والنمط البصري. وتعكس هذه الهوية صورة الشركة في عقول المستهلكين، مما يساعد على بناء الثقة والولاء للعلامة التجارية. ومن بين طرق تعزيز الهوية التجارية عبر مواقع التواصل، مثل: (استخدام أسلوب بصري متسق، والتفاعل مع الجمهور، ومشاركة محتوى ذو قيمة، وتقييم الأداء)</a:t>
            </a:r>
          </a:p>
          <a:p>
            <a:pPr marL="342900" indent="-342900" algn="just" rtl="1">
              <a:lnSpc>
                <a:spcPct val="150000"/>
              </a:lnSpc>
              <a:buFont typeface="Arial" panose="020B0604020202020204" pitchFamily="34" charset="0"/>
              <a:buChar char="•"/>
            </a:pPr>
            <a:endParaRPr lang="en-US"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412375" y="1509900"/>
            <a:ext cx="56198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ج- من حيث استراتيجيات الاستهداف</a:t>
            </a:r>
            <a:endParaRPr lang="en-US" sz="2400" b="1" dirty="0">
              <a:solidFill>
                <a:schemeClr val="bg1"/>
              </a:solidFill>
              <a:latin typeface="Aldhabi" panose="01000000000000000000" pitchFamily="2" charset="-78"/>
              <a:cs typeface="Alexandria"/>
            </a:endParaRPr>
          </a:p>
        </p:txBody>
      </p:sp>
      <p:pic>
        <p:nvPicPr>
          <p:cNvPr id="9" name="Picture 8">
            <a:extLst>
              <a:ext uri="{FF2B5EF4-FFF2-40B4-BE49-F238E27FC236}">
                <a16:creationId xmlns:a16="http://schemas.microsoft.com/office/drawing/2014/main" id="{76E65BE0-91A1-18C9-1629-4F0A1D30192E}"/>
              </a:ext>
            </a:extLst>
          </p:cNvPr>
          <p:cNvPicPr>
            <a:picLocks noChangeAspect="1"/>
          </p:cNvPicPr>
          <p:nvPr/>
        </p:nvPicPr>
        <p:blipFill>
          <a:blip r:embed="rId3">
            <a:duotone>
              <a:schemeClr val="accent1">
                <a:shade val="45000"/>
                <a:satMod val="135000"/>
              </a:schemeClr>
              <a:prstClr val="white"/>
            </a:duotone>
          </a:blip>
          <a:stretch>
            <a:fillRect/>
          </a:stretch>
        </p:blipFill>
        <p:spPr>
          <a:xfrm>
            <a:off x="164981" y="1699963"/>
            <a:ext cx="6096000" cy="5105024"/>
          </a:xfrm>
          <a:prstGeom prst="rect">
            <a:avLst/>
          </a:prstGeom>
        </p:spPr>
      </p:pic>
    </p:spTree>
    <p:extLst>
      <p:ext uri="{BB962C8B-B14F-4D97-AF65-F5344CB8AC3E}">
        <p14:creationId xmlns:p14="http://schemas.microsoft.com/office/powerpoint/2010/main" val="3477373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3321" y="1685495"/>
            <a:ext cx="115075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01212" y="277987"/>
            <a:ext cx="7500709"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بين وسائل الإعلام الجديد من حيث خطط النشر وأساليب ترويج المحتوى واستراتيجيات الاستهداف</a:t>
            </a:r>
          </a:p>
        </p:txBody>
      </p:sp>
      <p:sp>
        <p:nvSpPr>
          <p:cNvPr id="6" name="TextBox 5"/>
          <p:cNvSpPr txBox="1"/>
          <p:nvPr/>
        </p:nvSpPr>
        <p:spPr>
          <a:xfrm>
            <a:off x="1058972" y="683731"/>
            <a:ext cx="1027258"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79531" y="921605"/>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62987" y="2039067"/>
            <a:ext cx="11266443" cy="3744038"/>
          </a:xfrm>
          <a:prstGeom prst="rect">
            <a:avLst/>
          </a:prstGeom>
          <a:noFill/>
        </p:spPr>
        <p:txBody>
          <a:bodyPr wrap="square" rtlCol="0">
            <a:spAutoFit/>
          </a:bodyPr>
          <a:lstStyle/>
          <a:p>
            <a:pPr algn="just" rtl="1">
              <a:lnSpc>
                <a:spcPct val="150000"/>
              </a:lnSpc>
            </a:pPr>
            <a:r>
              <a:rPr lang="ar-EG" sz="2000" b="1" dirty="0">
                <a:solidFill>
                  <a:schemeClr val="accent1"/>
                </a:solidFill>
                <a:latin typeface="Alexandria" pitchFamily="2" charset="-78"/>
                <a:cs typeface="Alexandria" pitchFamily="2" charset="-78"/>
              </a:rPr>
              <a:t>الخطوة الثالثة: تطوير المحتوى</a:t>
            </a:r>
          </a:p>
          <a:p>
            <a:pPr algn="just" rtl="1">
              <a:lnSpc>
                <a:spcPct val="150000"/>
              </a:lnSpc>
            </a:pPr>
            <a:endParaRPr lang="ar-EG" sz="2000" b="1" dirty="0">
              <a:solidFill>
                <a:schemeClr val="accent1"/>
              </a:solidFill>
              <a:latin typeface="Alexandria" pitchFamily="2" charset="-78"/>
              <a:cs typeface="Alexandria" pitchFamily="2" charset="-78"/>
            </a:endParaRPr>
          </a:p>
          <a:p>
            <a:pPr marL="342900" indent="-342900" algn="just" rtl="1">
              <a:lnSpc>
                <a:spcPct val="150000"/>
              </a:lnSpc>
              <a:buFont typeface="+mj-lt"/>
              <a:buAutoNum type="arabicPeriod"/>
            </a:pPr>
            <a:r>
              <a:rPr lang="ar-EG" b="1" dirty="0">
                <a:solidFill>
                  <a:schemeClr val="accent1"/>
                </a:solidFill>
                <a:latin typeface="Alexandria" pitchFamily="2" charset="-78"/>
                <a:cs typeface="Alexandria" pitchFamily="2" charset="-78"/>
              </a:rPr>
              <a:t>يضيف قيمة</a:t>
            </a:r>
            <a:r>
              <a:rPr lang="ar-EG" sz="1600" dirty="0">
                <a:latin typeface="Alexandria" pitchFamily="2" charset="-78"/>
                <a:cs typeface="Alexandria" pitchFamily="2" charset="-78"/>
              </a:rPr>
              <a:t>: يجب أن يقدم المحتوى معلومات مفيدة لجمهورك. القيمة هنا تعني تلبية احتياجات الجمهور، سواء كانت تعليمية أو معلوماتية أو ترفيهية، مما يجعلهم يعودون للحصول على المزيد.</a:t>
            </a:r>
          </a:p>
          <a:p>
            <a:pPr marL="342900" indent="-342900" algn="just" rtl="1">
              <a:lnSpc>
                <a:spcPct val="150000"/>
              </a:lnSpc>
              <a:buFont typeface="+mj-lt"/>
              <a:buAutoNum type="arabicPeriod"/>
            </a:pPr>
            <a:r>
              <a:rPr lang="ar-EG" b="1" dirty="0">
                <a:solidFill>
                  <a:schemeClr val="accent1"/>
                </a:solidFill>
                <a:latin typeface="Alexandria" pitchFamily="2" charset="-78"/>
                <a:cs typeface="Alexandria" pitchFamily="2" charset="-78"/>
              </a:rPr>
              <a:t>يعزز من ثقة الجمهور: </a:t>
            </a:r>
            <a:r>
              <a:rPr lang="ar-EG" sz="1600" dirty="0">
                <a:latin typeface="Alexandria" pitchFamily="2" charset="-78"/>
                <a:cs typeface="Alexandria" pitchFamily="2" charset="-78"/>
              </a:rPr>
              <a:t>المحتوى الجيد يعكس احترافية العلامة التجارية ويساهم في بناء الثقة. عندما يشعر الجمهور بأن المعلومات المقدمة موثوقة، فإنهم يصبحون أكثر ميلاً للتفاعل والارتباط بالعلامة.</a:t>
            </a:r>
          </a:p>
          <a:p>
            <a:pPr marL="342900" indent="-342900" algn="just" rtl="1">
              <a:lnSpc>
                <a:spcPct val="150000"/>
              </a:lnSpc>
              <a:buFont typeface="+mj-lt"/>
              <a:buAutoNum type="arabicPeriod"/>
            </a:pPr>
            <a:r>
              <a:rPr lang="ar-EG" b="1" dirty="0">
                <a:solidFill>
                  <a:schemeClr val="accent1"/>
                </a:solidFill>
                <a:latin typeface="Alexandria" pitchFamily="2" charset="-78"/>
                <a:cs typeface="Alexandria" pitchFamily="2" charset="-78"/>
              </a:rPr>
              <a:t>يساهم في بناء علاقة: </a:t>
            </a:r>
            <a:r>
              <a:rPr lang="ar-EG" sz="1600" dirty="0">
                <a:latin typeface="Alexandria" pitchFamily="2" charset="-78"/>
                <a:cs typeface="Alexandria" pitchFamily="2" charset="-78"/>
              </a:rPr>
              <a:t>المحتوى يجب أن يكون تفاعليًا، مما يعزز العلاقات بين العلامة والجمهور.</a:t>
            </a:r>
          </a:p>
          <a:p>
            <a:pPr marL="342900" indent="-342900" algn="just" rtl="1">
              <a:lnSpc>
                <a:spcPct val="150000"/>
              </a:lnSpc>
              <a:buFont typeface="+mj-lt"/>
              <a:buAutoNum type="arabicPeriod"/>
            </a:pPr>
            <a:r>
              <a:rPr lang="ar-EG" b="1" dirty="0">
                <a:solidFill>
                  <a:schemeClr val="accent1"/>
                </a:solidFill>
                <a:latin typeface="Alexandria" pitchFamily="2" charset="-78"/>
                <a:cs typeface="Alexandria" pitchFamily="2" charset="-78"/>
              </a:rPr>
              <a:t>يشجع على التفاعل: </a:t>
            </a:r>
            <a:r>
              <a:rPr lang="ar-EG" sz="1600" dirty="0">
                <a:latin typeface="Alexandria" pitchFamily="2" charset="-78"/>
                <a:cs typeface="Alexandria" pitchFamily="2" charset="-78"/>
              </a:rPr>
              <a:t>يجب أن يتضمن المحتوى عناصر تحفيزية تشجع الجمهور على المشاركة والتفاعل، مثل الأسئلة المفتوحة أو المسابقات، مما يساهم في خلق مجتمع حول العلامة التجارية .</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412375" y="1509900"/>
            <a:ext cx="56198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ج- من حيث استراتيجيات الاستهداف</a:t>
            </a:r>
            <a:endParaRPr lang="en-US" sz="2400" b="1" dirty="0">
              <a:solidFill>
                <a:schemeClr val="bg1"/>
              </a:solidFill>
              <a:latin typeface="Aldhabi" panose="01000000000000000000" pitchFamily="2" charset="-78"/>
              <a:cs typeface="Alexandria"/>
            </a:endParaRPr>
          </a:p>
        </p:txBody>
      </p:sp>
      <p:pic>
        <p:nvPicPr>
          <p:cNvPr id="2" name="Picture 1">
            <a:extLst>
              <a:ext uri="{FF2B5EF4-FFF2-40B4-BE49-F238E27FC236}">
                <a16:creationId xmlns:a16="http://schemas.microsoft.com/office/drawing/2014/main" id="{D21449BA-6883-28BF-4C8A-AB7EB16A79AD}"/>
              </a:ext>
            </a:extLst>
          </p:cNvPr>
          <p:cNvPicPr>
            <a:picLocks noChangeAspect="1"/>
          </p:cNvPicPr>
          <p:nvPr/>
        </p:nvPicPr>
        <p:blipFill>
          <a:blip r:embed="rId3">
            <a:duotone>
              <a:schemeClr val="accent1">
                <a:shade val="45000"/>
                <a:satMod val="135000"/>
              </a:schemeClr>
              <a:prstClr val="white"/>
            </a:duotone>
          </a:blip>
          <a:srcRect l="6152" r="8017"/>
          <a:stretch/>
        </p:blipFill>
        <p:spPr>
          <a:xfrm>
            <a:off x="119142" y="868397"/>
            <a:ext cx="2721669" cy="2081026"/>
          </a:xfrm>
          <a:prstGeom prst="rect">
            <a:avLst/>
          </a:prstGeom>
        </p:spPr>
      </p:pic>
    </p:spTree>
    <p:extLst>
      <p:ext uri="{BB962C8B-B14F-4D97-AF65-F5344CB8AC3E}">
        <p14:creationId xmlns:p14="http://schemas.microsoft.com/office/powerpoint/2010/main" val="1053004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3321" y="1685495"/>
            <a:ext cx="115075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01212" y="277987"/>
            <a:ext cx="7500709"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بين وسائل الإعلام الجديد من حيث خطط النشر وأساليب ترويج المحتوى واستراتيجيات الاستهداف</a:t>
            </a:r>
          </a:p>
        </p:txBody>
      </p:sp>
      <p:sp>
        <p:nvSpPr>
          <p:cNvPr id="6" name="TextBox 5"/>
          <p:cNvSpPr txBox="1"/>
          <p:nvPr/>
        </p:nvSpPr>
        <p:spPr>
          <a:xfrm>
            <a:off x="1058972" y="683731"/>
            <a:ext cx="1027258"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79531" y="921605"/>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44011" y="2039067"/>
            <a:ext cx="11185420" cy="3651705"/>
          </a:xfrm>
          <a:prstGeom prst="rect">
            <a:avLst/>
          </a:prstGeom>
          <a:noFill/>
        </p:spPr>
        <p:txBody>
          <a:bodyPr wrap="square" rtlCol="0">
            <a:spAutoFit/>
          </a:bodyPr>
          <a:lstStyle/>
          <a:p>
            <a:pPr algn="just" rtl="1">
              <a:lnSpc>
                <a:spcPct val="150000"/>
              </a:lnSpc>
            </a:pPr>
            <a:r>
              <a:rPr lang="ar-EG" sz="2000" b="1" dirty="0">
                <a:solidFill>
                  <a:schemeClr val="accent1"/>
                </a:solidFill>
                <a:latin typeface="Alexandria" pitchFamily="2" charset="-78"/>
                <a:cs typeface="Alexandria" pitchFamily="2" charset="-78"/>
              </a:rPr>
              <a:t>الخطوة الثالثة: تطوير المحتوى</a:t>
            </a:r>
          </a:p>
          <a:p>
            <a:pPr algn="just" rtl="1">
              <a:lnSpc>
                <a:spcPct val="150000"/>
              </a:lnSpc>
            </a:pPr>
            <a:r>
              <a:rPr lang="ar-EG" b="1" dirty="0">
                <a:solidFill>
                  <a:schemeClr val="accent1"/>
                </a:solidFill>
                <a:latin typeface="Alexandria" pitchFamily="2" charset="-78"/>
                <a:cs typeface="Alexandria" pitchFamily="2" charset="-78"/>
              </a:rPr>
              <a:t>عناصر انتشار المحتوى</a:t>
            </a:r>
          </a:p>
          <a:p>
            <a:pPr algn="just" rtl="1">
              <a:lnSpc>
                <a:spcPct val="150000"/>
              </a:lnSpc>
            </a:pPr>
            <a:r>
              <a:rPr lang="ar-EG" sz="1600" dirty="0">
                <a:latin typeface="Alexandria" pitchFamily="2" charset="-78"/>
                <a:cs typeface="Alexandria" pitchFamily="2" charset="-78"/>
              </a:rPr>
              <a:t>هي عوامل حيوية تؤثر على فعالية الاستراتيجية التسويقية. وتتضمن:</a:t>
            </a:r>
          </a:p>
          <a:p>
            <a:pPr marL="342900" indent="-342900" algn="just" rtl="1">
              <a:lnSpc>
                <a:spcPct val="150000"/>
              </a:lnSpc>
              <a:buFont typeface="+mj-lt"/>
              <a:buAutoNum type="arabicPeriod"/>
            </a:pPr>
            <a:r>
              <a:rPr lang="ar-EG" b="1" dirty="0">
                <a:solidFill>
                  <a:schemeClr val="accent1"/>
                </a:solidFill>
                <a:latin typeface="Alexandria" pitchFamily="2" charset="-78"/>
                <a:cs typeface="Alexandria" pitchFamily="2" charset="-78"/>
              </a:rPr>
              <a:t>محتوى قيم: </a:t>
            </a:r>
            <a:r>
              <a:rPr lang="ar-EG" sz="1600" dirty="0">
                <a:latin typeface="Alexandria" pitchFamily="2" charset="-78"/>
                <a:cs typeface="Alexandria" pitchFamily="2" charset="-78"/>
              </a:rPr>
              <a:t>يجب أن يقدم المحتوى قيمة مضافة للجمهور، ويعالج احتياجاتهم ومشاكلهم. مما يجذب الانتباه ويحفز الجمهور على التفاعل، وبالتالي تعزيز العلاقة بين العلامة التجارية والمستخدمين.</a:t>
            </a:r>
          </a:p>
          <a:p>
            <a:pPr marL="342900" indent="-342900" algn="just" rtl="1">
              <a:lnSpc>
                <a:spcPct val="150000"/>
              </a:lnSpc>
              <a:buFont typeface="+mj-lt"/>
              <a:buAutoNum type="arabicPeriod"/>
            </a:pPr>
            <a:r>
              <a:rPr lang="ar-EG" b="1" dirty="0">
                <a:solidFill>
                  <a:schemeClr val="accent1"/>
                </a:solidFill>
                <a:latin typeface="Alexandria" pitchFamily="2" charset="-78"/>
                <a:cs typeface="Alexandria" pitchFamily="2" charset="-78"/>
              </a:rPr>
              <a:t>عدد مرات النشر: </a:t>
            </a:r>
            <a:r>
              <a:rPr lang="ar-EG" sz="1600" dirty="0">
                <a:latin typeface="Alexandria" pitchFamily="2" charset="-78"/>
                <a:cs typeface="Alexandria" pitchFamily="2" charset="-78"/>
              </a:rPr>
              <a:t>يجب تحديد عدد مرات نشر المحتوى بناءً على نوع المنصة والجمهور المستهدف. النشر المنتظم يساعد في الحفاظ على تفاعل الجمهور، والوعي بالعلامة التجارية .</a:t>
            </a:r>
          </a:p>
          <a:p>
            <a:pPr marL="342900" indent="-342900" algn="just" rtl="1">
              <a:lnSpc>
                <a:spcPct val="150000"/>
              </a:lnSpc>
              <a:buFont typeface="+mj-lt"/>
              <a:buAutoNum type="arabicPeriod"/>
            </a:pPr>
            <a:r>
              <a:rPr lang="ar-EG" b="1" dirty="0">
                <a:solidFill>
                  <a:schemeClr val="accent1"/>
                </a:solidFill>
                <a:latin typeface="Alexandria" pitchFamily="2" charset="-78"/>
                <a:cs typeface="Alexandria" pitchFamily="2" charset="-78"/>
              </a:rPr>
              <a:t>وقت مناسب للنشر: </a:t>
            </a:r>
            <a:r>
              <a:rPr lang="ar-EG" sz="1600" dirty="0">
                <a:latin typeface="Alexandria" pitchFamily="2" charset="-78"/>
                <a:cs typeface="Alexandria" pitchFamily="2" charset="-78"/>
              </a:rPr>
              <a:t>اختيار الوقت المناسب لنشر المحتوى يمكن أن يؤثر بشكل كبير على نسبة التفاعل. من المهم معرفة متى يكون جمهورك أكثر نشاطاً على المنصات المختلفة لتزيد فرص الوصول إليهم .</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412375" y="1509900"/>
            <a:ext cx="56198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ج- من حيث استراتيجيات الاستهداف</a:t>
            </a:r>
            <a:endParaRPr lang="en-US" sz="2400" b="1" dirty="0">
              <a:solidFill>
                <a:schemeClr val="bg1"/>
              </a:solidFill>
              <a:latin typeface="Aldhabi" panose="01000000000000000000" pitchFamily="2" charset="-78"/>
              <a:cs typeface="Alexandria"/>
            </a:endParaRPr>
          </a:p>
        </p:txBody>
      </p:sp>
      <p:pic>
        <p:nvPicPr>
          <p:cNvPr id="5" name="Picture 4">
            <a:extLst>
              <a:ext uri="{FF2B5EF4-FFF2-40B4-BE49-F238E27FC236}">
                <a16:creationId xmlns:a16="http://schemas.microsoft.com/office/drawing/2014/main" id="{9CE86E2E-5EEC-B01A-097B-95A38C2A6FA5}"/>
              </a:ext>
            </a:extLst>
          </p:cNvPr>
          <p:cNvPicPr>
            <a:picLocks noChangeAspect="1"/>
          </p:cNvPicPr>
          <p:nvPr/>
        </p:nvPicPr>
        <p:blipFill>
          <a:blip r:embed="rId3">
            <a:duotone>
              <a:schemeClr val="accent1">
                <a:shade val="45000"/>
                <a:satMod val="135000"/>
              </a:schemeClr>
              <a:prstClr val="white"/>
            </a:duotone>
          </a:blip>
          <a:srcRect r="13737"/>
          <a:stretch/>
        </p:blipFill>
        <p:spPr>
          <a:xfrm>
            <a:off x="208009" y="748061"/>
            <a:ext cx="2367233" cy="2292595"/>
          </a:xfrm>
          <a:prstGeom prst="rect">
            <a:avLst/>
          </a:prstGeom>
        </p:spPr>
      </p:pic>
    </p:spTree>
    <p:extLst>
      <p:ext uri="{BB962C8B-B14F-4D97-AF65-F5344CB8AC3E}">
        <p14:creationId xmlns:p14="http://schemas.microsoft.com/office/powerpoint/2010/main" val="4043476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3321" y="1685495"/>
            <a:ext cx="115075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01212" y="277987"/>
            <a:ext cx="7500709" cy="1200329"/>
          </a:xfrm>
          <a:prstGeom prst="rect">
            <a:avLst/>
          </a:prstGeom>
          <a:noFill/>
        </p:spPr>
        <p:txBody>
          <a:bodyPr wrap="square" rtlCol="0">
            <a:spAutoFit/>
          </a:bodyPr>
          <a:lstStyle/>
          <a:p>
            <a:pPr algn="ctr"/>
            <a:r>
              <a:rPr lang="ar-EG" sz="2400" b="1" dirty="0">
                <a:latin typeface="Alexandria" pitchFamily="2" charset="-78"/>
                <a:cs typeface="Alexandria" pitchFamily="2" charset="-78"/>
              </a:rPr>
              <a:t>الفرق بين وسائل الإعلام الجديد من حيث خطط النشر وأساليب ترويج المحتوى واستراتيجيات الاستهداف</a:t>
            </a:r>
          </a:p>
        </p:txBody>
      </p:sp>
      <p:sp>
        <p:nvSpPr>
          <p:cNvPr id="6" name="TextBox 5"/>
          <p:cNvSpPr txBox="1"/>
          <p:nvPr/>
        </p:nvSpPr>
        <p:spPr>
          <a:xfrm>
            <a:off x="1058972" y="683731"/>
            <a:ext cx="1027258"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79531" y="921605"/>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32293" y="2039067"/>
            <a:ext cx="5097137" cy="3964419"/>
          </a:xfrm>
          <a:prstGeom prst="rect">
            <a:avLst/>
          </a:prstGeom>
          <a:noFill/>
        </p:spPr>
        <p:txBody>
          <a:bodyPr wrap="square" rtlCol="0">
            <a:spAutoFit/>
          </a:bodyPr>
          <a:lstStyle/>
          <a:p>
            <a:pPr algn="just" rtl="1">
              <a:lnSpc>
                <a:spcPct val="150000"/>
              </a:lnSpc>
            </a:pPr>
            <a:r>
              <a:rPr lang="ar-EG" sz="2000" b="1" dirty="0">
                <a:solidFill>
                  <a:schemeClr val="accent1"/>
                </a:solidFill>
                <a:latin typeface="Alexandria" pitchFamily="2" charset="-78"/>
                <a:cs typeface="Alexandria" pitchFamily="2" charset="-78"/>
              </a:rPr>
              <a:t>الخطوة الثالثة: تطوير المحتوى</a:t>
            </a:r>
          </a:p>
          <a:p>
            <a:pPr algn="just" rtl="1">
              <a:lnSpc>
                <a:spcPct val="150000"/>
              </a:lnSpc>
            </a:pPr>
            <a:r>
              <a:rPr lang="ar-EG" b="1" dirty="0">
                <a:solidFill>
                  <a:schemeClr val="accent1"/>
                </a:solidFill>
                <a:latin typeface="Alexandria" pitchFamily="2" charset="-78"/>
                <a:cs typeface="Alexandria" pitchFamily="2" charset="-78"/>
              </a:rPr>
              <a:t>استراتيجيات إنشاء فريق المحتوى</a:t>
            </a:r>
          </a:p>
          <a:p>
            <a:pPr algn="just" rtl="1">
              <a:lnSpc>
                <a:spcPct val="150000"/>
              </a:lnSpc>
            </a:pPr>
            <a:r>
              <a:rPr lang="ar-EG" sz="1600" dirty="0">
                <a:latin typeface="Alexandria" pitchFamily="2" charset="-78"/>
                <a:cs typeface="Alexandria" pitchFamily="2" charset="-78"/>
              </a:rPr>
              <a:t>وهنا يتم تحديد الفريق المختص عن القيام بإنشاء المحتوى بحيث نفاضل بين: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هل سيتم تعيين فريق جديد؟</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هل سيتم تدريب الفريق الحالي؟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هل سنلجأ إلى </a:t>
            </a:r>
            <a:r>
              <a:rPr lang="ar-EG" sz="1600" dirty="0" err="1">
                <a:latin typeface="Alexandria" pitchFamily="2" charset="-78"/>
                <a:cs typeface="Alexandria" pitchFamily="2" charset="-78"/>
              </a:rPr>
              <a:t>التعهيد</a:t>
            </a:r>
            <a:r>
              <a:rPr lang="ar-EG" sz="1600" dirty="0">
                <a:latin typeface="Alexandria" pitchFamily="2" charset="-78"/>
                <a:cs typeface="Alexandria" pitchFamily="2" charset="-78"/>
              </a:rPr>
              <a:t> الخارجي؟</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ويتم اختيار أحد البدائل بناء على </a:t>
            </a:r>
          </a:p>
          <a:p>
            <a:pPr algn="ctr" rtl="1">
              <a:lnSpc>
                <a:spcPct val="150000"/>
              </a:lnSpc>
            </a:pPr>
            <a:r>
              <a:rPr lang="ar-EG" sz="2000" b="1" dirty="0">
                <a:solidFill>
                  <a:schemeClr val="accent1"/>
                </a:solidFill>
                <a:latin typeface="Alexandria" pitchFamily="2" charset="-78"/>
                <a:cs typeface="Alexandria" pitchFamily="2" charset="-78"/>
              </a:rPr>
              <a:t>(التكلفة، والوقت، والجودة)</a:t>
            </a:r>
            <a:endParaRPr lang="en-US" sz="2000" b="1" dirty="0">
              <a:solidFill>
                <a:schemeClr val="accent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412375" y="1509900"/>
            <a:ext cx="56198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ج- من حيث استراتيجيات الاستهداف</a:t>
            </a:r>
            <a:endParaRPr lang="en-US" sz="2400" b="1" dirty="0">
              <a:solidFill>
                <a:schemeClr val="bg1"/>
              </a:solidFill>
              <a:latin typeface="Aldhabi" panose="01000000000000000000" pitchFamily="2" charset="-78"/>
              <a:cs typeface="Alexandria"/>
            </a:endParaRPr>
          </a:p>
        </p:txBody>
      </p:sp>
      <p:pic>
        <p:nvPicPr>
          <p:cNvPr id="2" name="Picture 1">
            <a:extLst>
              <a:ext uri="{FF2B5EF4-FFF2-40B4-BE49-F238E27FC236}">
                <a16:creationId xmlns:a16="http://schemas.microsoft.com/office/drawing/2014/main" id="{763BE47A-22A8-4446-BB54-BB1128609624}"/>
              </a:ext>
            </a:extLst>
          </p:cNvPr>
          <p:cNvPicPr>
            <a:picLocks noChangeAspect="1"/>
          </p:cNvPicPr>
          <p:nvPr/>
        </p:nvPicPr>
        <p:blipFill>
          <a:blip r:embed="rId3">
            <a:duotone>
              <a:schemeClr val="accent1">
                <a:shade val="45000"/>
                <a:satMod val="135000"/>
              </a:schemeClr>
              <a:prstClr val="white"/>
            </a:duotone>
          </a:blip>
          <a:stretch>
            <a:fillRect/>
          </a:stretch>
        </p:blipFill>
        <p:spPr>
          <a:xfrm>
            <a:off x="539667" y="1716190"/>
            <a:ext cx="5840627" cy="4307766"/>
          </a:xfrm>
          <a:prstGeom prst="rect">
            <a:avLst/>
          </a:prstGeom>
        </p:spPr>
      </p:pic>
    </p:spTree>
    <p:extLst>
      <p:ext uri="{BB962C8B-B14F-4D97-AF65-F5344CB8AC3E}">
        <p14:creationId xmlns:p14="http://schemas.microsoft.com/office/powerpoint/2010/main" val="1395394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بناء استراتيجية تسويقية ناجحة باستخدام نموذج سوستاك </a:t>
            </a:r>
            <a:r>
              <a:rPr lang="en-US" sz="2400" b="1" dirty="0">
                <a:latin typeface="Alexandria" pitchFamily="2" charset="-78"/>
                <a:cs typeface="Alexandria" pitchFamily="2" charset="-78"/>
              </a:rPr>
              <a:t>SOSTAC</a:t>
            </a:r>
            <a:endParaRPr lang="ar-EG" sz="24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CB1E415-1965-EBF4-ABB7-5F19F4E65431}"/>
              </a:ext>
            </a:extLst>
          </p:cNvPr>
          <p:cNvPicPr>
            <a:picLocks noChangeAspect="1"/>
          </p:cNvPicPr>
          <p:nvPr/>
        </p:nvPicPr>
        <p:blipFill>
          <a:blip r:embed="rId3">
            <a:duotone>
              <a:schemeClr val="accent1">
                <a:shade val="45000"/>
                <a:satMod val="135000"/>
              </a:schemeClr>
              <a:prstClr val="white"/>
            </a:duotone>
          </a:blip>
          <a:stretch>
            <a:fillRect/>
          </a:stretch>
        </p:blipFill>
        <p:spPr>
          <a:xfrm>
            <a:off x="2452278" y="1871366"/>
            <a:ext cx="7439183" cy="4184541"/>
          </a:xfrm>
          <a:prstGeom prst="rect">
            <a:avLst/>
          </a:prstGeom>
        </p:spPr>
      </p:pic>
    </p:spTree>
    <p:extLst>
      <p:ext uri="{BB962C8B-B14F-4D97-AF65-F5344CB8AC3E}">
        <p14:creationId xmlns:p14="http://schemas.microsoft.com/office/powerpoint/2010/main" val="1327692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بناء استراتيجية تسويقية ناجحة باستخدام نموذج سوستاك </a:t>
            </a:r>
            <a:r>
              <a:rPr lang="en-US" sz="2400" b="1" dirty="0">
                <a:latin typeface="Alexandria" pitchFamily="2" charset="-78"/>
                <a:cs typeface="Alexandria" pitchFamily="2" charset="-78"/>
              </a:rPr>
              <a:t>SOSTAC</a:t>
            </a:r>
            <a:endParaRPr lang="ar-EG" sz="24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09823"/>
            <a:ext cx="10487692" cy="3743974"/>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نموذج </a:t>
            </a:r>
            <a:r>
              <a:rPr lang="en-US" sz="1600" dirty="0">
                <a:latin typeface="Alexandria" pitchFamily="2" charset="-78"/>
                <a:cs typeface="Alexandria" pitchFamily="2" charset="-78"/>
              </a:rPr>
              <a:t>SOSTAC </a:t>
            </a:r>
            <a:r>
              <a:rPr lang="ar-EG" sz="1600" dirty="0">
                <a:latin typeface="Alexandria" pitchFamily="2" charset="-78"/>
                <a:cs typeface="Alexandria" pitchFamily="2" charset="-78"/>
              </a:rPr>
              <a:t>هو إطار عمل استراتيجي يُستخدم في التسويق وإدارة الأعمال لتخطيط الاستراتيجيات وتنفيذها بشكل منهجي. يتكون هذا النموذج من ستة عناصر رئيسية تمثل الخطوات التي يجب اتباعها لضمان نجاح الاستراتيجية. وفيما يلي شرح لكل حرف في اسم النموذج:</a:t>
            </a:r>
          </a:p>
          <a:p>
            <a:pPr marL="285750" indent="-285750" algn="just" rtl="1">
              <a:lnSpc>
                <a:spcPct val="150000"/>
              </a:lnSpc>
              <a:buFont typeface="Wingdings" panose="05000000000000000000" pitchFamily="2" charset="2"/>
              <a:buChar char="Ø"/>
            </a:pPr>
            <a:r>
              <a:rPr lang="en-US" sz="1600" b="1" dirty="0">
                <a:solidFill>
                  <a:schemeClr val="accent1"/>
                </a:solidFill>
                <a:latin typeface="Alexandria" pitchFamily="2" charset="-78"/>
                <a:cs typeface="Alexandria" pitchFamily="2" charset="-78"/>
              </a:rPr>
              <a:t>S – Situation </a:t>
            </a:r>
            <a:r>
              <a:rPr lang="ar-EG" sz="1600" b="1" dirty="0">
                <a:solidFill>
                  <a:schemeClr val="accent1"/>
                </a:solidFill>
                <a:latin typeface="Alexandria" pitchFamily="2" charset="-78"/>
                <a:cs typeface="Alexandria" pitchFamily="2" charset="-78"/>
              </a:rPr>
              <a:t>الوضع الحالي: </a:t>
            </a:r>
            <a:r>
              <a:rPr lang="ar-EG" sz="1600" dirty="0">
                <a:latin typeface="Alexandria" pitchFamily="2" charset="-78"/>
                <a:cs typeface="Alexandria" pitchFamily="2" charset="-78"/>
              </a:rPr>
              <a:t>في هذه الخطوة، يتعين عليك تقييم الوضع الحالي للشركة أو المنتج أو الخدمة التي ترغب في تطوير الاستراتيجية الخاصة بها. يتضمن هذا التقييم تحليل للقوى والضعف والفرص والتهديدات. وهنا نطرح سؤال </a:t>
            </a:r>
            <a:r>
              <a:rPr lang="ar-EG" sz="1600" b="1" dirty="0">
                <a:solidFill>
                  <a:srgbClr val="FF0000"/>
                </a:solidFill>
                <a:latin typeface="Alexandria" pitchFamily="2" charset="-78"/>
                <a:cs typeface="Alexandria" pitchFamily="2" charset="-78"/>
              </a:rPr>
              <a:t>أين نحن؟</a:t>
            </a:r>
          </a:p>
          <a:p>
            <a:pPr marL="285750" indent="-285750" algn="just" rtl="1">
              <a:lnSpc>
                <a:spcPct val="150000"/>
              </a:lnSpc>
              <a:buFont typeface="Wingdings" panose="05000000000000000000" pitchFamily="2" charset="2"/>
              <a:buChar char="Ø"/>
            </a:pPr>
            <a:r>
              <a:rPr lang="en-US" sz="1600" b="1" dirty="0">
                <a:solidFill>
                  <a:schemeClr val="accent1"/>
                </a:solidFill>
                <a:latin typeface="Alexandria" pitchFamily="2" charset="-78"/>
                <a:cs typeface="Alexandria" pitchFamily="2" charset="-78"/>
              </a:rPr>
              <a:t>O - Objectives </a:t>
            </a:r>
            <a:r>
              <a:rPr lang="ar-EG" sz="1600" b="1" dirty="0">
                <a:solidFill>
                  <a:schemeClr val="accent1"/>
                </a:solidFill>
                <a:latin typeface="Alexandria" pitchFamily="2" charset="-78"/>
                <a:cs typeface="Alexandria" pitchFamily="2" charset="-78"/>
              </a:rPr>
              <a:t>الأهداف: </a:t>
            </a:r>
            <a:r>
              <a:rPr lang="ar-EG" sz="1600" dirty="0">
                <a:latin typeface="Alexandria" pitchFamily="2" charset="-78"/>
                <a:cs typeface="Alexandria" pitchFamily="2" charset="-78"/>
              </a:rPr>
              <a:t>بعد تقييم الوضع الحالي، يجب تحديد الأهداف التي ترغب في تحقيقها من خلال الاستراتيجية. يجب أن تكون الأهداف قابلة للقياس ومحددة بوضوح. وهنا نطرح سؤال </a:t>
            </a:r>
            <a:r>
              <a:rPr lang="ar-EG" sz="1600" b="1" dirty="0">
                <a:solidFill>
                  <a:srgbClr val="FF0000"/>
                </a:solidFill>
                <a:latin typeface="Alexandria" pitchFamily="2" charset="-78"/>
                <a:cs typeface="Alexandria" pitchFamily="2" charset="-78"/>
              </a:rPr>
              <a:t>أين نريد أن نكون؟ </a:t>
            </a:r>
          </a:p>
          <a:p>
            <a:pPr algn="just" rtl="1">
              <a:lnSpc>
                <a:spcPct val="150000"/>
              </a:lnSpc>
            </a:pPr>
            <a:r>
              <a:rPr lang="en-US" sz="1600" b="1" dirty="0">
                <a:solidFill>
                  <a:schemeClr val="accent1"/>
                </a:solidFill>
                <a:latin typeface="Alexandria" pitchFamily="2" charset="-78"/>
                <a:cs typeface="Alexandria" pitchFamily="2" charset="-78"/>
              </a:rPr>
              <a:t>S - Strategy </a:t>
            </a:r>
            <a:r>
              <a:rPr lang="ar-EG" sz="1600" b="1" dirty="0">
                <a:solidFill>
                  <a:schemeClr val="accent1"/>
                </a:solidFill>
                <a:latin typeface="Alexandria" pitchFamily="2" charset="-78"/>
                <a:cs typeface="Alexandria" pitchFamily="2" charset="-78"/>
              </a:rPr>
              <a:t>الاستراتيجية: </a:t>
            </a:r>
            <a:r>
              <a:rPr lang="ar-EG" sz="1600" dirty="0">
                <a:latin typeface="Alexandria" pitchFamily="2" charset="-78"/>
                <a:cs typeface="Alexandria" pitchFamily="2" charset="-78"/>
              </a:rPr>
              <a:t>تقوم في هذه المرحلة بتحديد الاستراتيجية التي ستتبعها لتحقيق الأهداف المحددة. يتعين عليك تحديد الخطط والتكتيكات التي ستستخدمها. وهنا نطرح سؤال </a:t>
            </a:r>
            <a:r>
              <a:rPr lang="ar-EG" sz="1600" b="1" dirty="0">
                <a:solidFill>
                  <a:srgbClr val="FF0000"/>
                </a:solidFill>
                <a:latin typeface="Alexandria" pitchFamily="2" charset="-78"/>
                <a:cs typeface="Alexandria" pitchFamily="2" charset="-78"/>
              </a:rPr>
              <a:t>كيف نصل؟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2646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بناء استراتيجية تسويقية ناجحة باستخدام نموذج سوستاك </a:t>
            </a:r>
            <a:r>
              <a:rPr lang="en-US" sz="2400" b="1" dirty="0">
                <a:latin typeface="Alexandria" pitchFamily="2" charset="-78"/>
                <a:cs typeface="Alexandria" pitchFamily="2" charset="-78"/>
              </a:rPr>
              <a:t>SOSTAC</a:t>
            </a:r>
            <a:endParaRPr lang="ar-EG" sz="24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09823"/>
            <a:ext cx="10487692" cy="3374642"/>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تابع عناصر نموذج </a:t>
            </a:r>
            <a:r>
              <a:rPr lang="en-US" sz="1600" dirty="0">
                <a:latin typeface="Alexandria" pitchFamily="2" charset="-78"/>
                <a:cs typeface="Alexandria" pitchFamily="2" charset="-78"/>
              </a:rPr>
              <a:t>SOSTAC </a:t>
            </a:r>
            <a:r>
              <a:rPr lang="ar-EG" sz="1600" dirty="0">
                <a:latin typeface="Alexandria" pitchFamily="2" charset="-78"/>
                <a:cs typeface="Alexandria" pitchFamily="2" charset="-78"/>
              </a:rPr>
              <a:t> </a:t>
            </a:r>
          </a:p>
          <a:p>
            <a:pPr marL="285750" indent="-285750" algn="just" rtl="1">
              <a:lnSpc>
                <a:spcPct val="150000"/>
              </a:lnSpc>
              <a:buFont typeface="Wingdings" panose="05000000000000000000" pitchFamily="2" charset="2"/>
              <a:buChar char="Ø"/>
            </a:pPr>
            <a:r>
              <a:rPr lang="en-US" sz="1600" b="1" dirty="0">
                <a:solidFill>
                  <a:schemeClr val="accent1"/>
                </a:solidFill>
                <a:latin typeface="Alexandria" pitchFamily="2" charset="-78"/>
                <a:cs typeface="Alexandria" pitchFamily="2" charset="-78"/>
              </a:rPr>
              <a:t>T - Tactics </a:t>
            </a:r>
            <a:r>
              <a:rPr lang="ar-EG" sz="1600" b="1" dirty="0">
                <a:solidFill>
                  <a:schemeClr val="accent1"/>
                </a:solidFill>
                <a:latin typeface="Alexandria" pitchFamily="2" charset="-78"/>
                <a:cs typeface="Alexandria" pitchFamily="2" charset="-78"/>
              </a:rPr>
              <a:t>التكتيكات: </a:t>
            </a:r>
            <a:r>
              <a:rPr lang="ar-EG" sz="1600" dirty="0">
                <a:latin typeface="Alexandria" pitchFamily="2" charset="-78"/>
                <a:cs typeface="Alexandria" pitchFamily="2" charset="-78"/>
              </a:rPr>
              <a:t>تتعلق هذه الخطوة بتحديد التكتيكات الفعلية التي ستستخدمها لتنفيذ الاستراتيجية. يتضمن ذلك اختيار القنوات ووسائل التواصل المناسبة. وهنا نطرح سؤال </a:t>
            </a:r>
            <a:r>
              <a:rPr lang="ar-EG" sz="1600" b="1" dirty="0">
                <a:solidFill>
                  <a:srgbClr val="FF0000"/>
                </a:solidFill>
                <a:latin typeface="Alexandria" pitchFamily="2" charset="-78"/>
                <a:cs typeface="Alexandria" pitchFamily="2" charset="-78"/>
              </a:rPr>
              <a:t>كيف نصل إلى أهدافنا بالضبط وبأفضل الوسائل؟ </a:t>
            </a:r>
          </a:p>
          <a:p>
            <a:pPr marL="285750" indent="-285750" algn="just" rtl="1">
              <a:lnSpc>
                <a:spcPct val="150000"/>
              </a:lnSpc>
              <a:buFont typeface="Wingdings" panose="05000000000000000000" pitchFamily="2" charset="2"/>
              <a:buChar char="Ø"/>
            </a:pPr>
            <a:r>
              <a:rPr lang="en-US" sz="1600" b="1" dirty="0">
                <a:solidFill>
                  <a:schemeClr val="accent1"/>
                </a:solidFill>
                <a:latin typeface="Alexandria" pitchFamily="2" charset="-78"/>
                <a:cs typeface="Alexandria" pitchFamily="2" charset="-78"/>
              </a:rPr>
              <a:t>A - Actions </a:t>
            </a:r>
            <a:r>
              <a:rPr lang="ar-EG" sz="1600" b="1" dirty="0">
                <a:solidFill>
                  <a:schemeClr val="accent1"/>
                </a:solidFill>
                <a:latin typeface="Alexandria" pitchFamily="2" charset="-78"/>
                <a:cs typeface="Alexandria" pitchFamily="2" charset="-78"/>
              </a:rPr>
              <a:t>الإجراءات: </a:t>
            </a:r>
            <a:r>
              <a:rPr lang="ar-EG" sz="1600" dirty="0">
                <a:latin typeface="Alexandria" pitchFamily="2" charset="-78"/>
                <a:cs typeface="Alexandria" pitchFamily="2" charset="-78"/>
              </a:rPr>
              <a:t>في هذه الخطوة، يجب تحديد الإجراءات الدقيقة والمهام التي يجب تنفيذها لتطبيق التكتيكات وتحقيق الأهداف. وهنا نطرح سؤال </a:t>
            </a:r>
            <a:r>
              <a:rPr lang="ar-EG" sz="1600" b="1" dirty="0">
                <a:solidFill>
                  <a:srgbClr val="FF0000"/>
                </a:solidFill>
                <a:latin typeface="Alexandria" pitchFamily="2" charset="-78"/>
                <a:cs typeface="Alexandria" pitchFamily="2" charset="-78"/>
              </a:rPr>
              <a:t>ما هي الإجراءات التي سنتخذها لتحقيق الأهداف؟ </a:t>
            </a:r>
          </a:p>
          <a:p>
            <a:pPr marL="285750" indent="-285750" algn="just" rtl="1">
              <a:lnSpc>
                <a:spcPct val="150000"/>
              </a:lnSpc>
              <a:buFont typeface="Wingdings" panose="05000000000000000000" pitchFamily="2" charset="2"/>
              <a:buChar char="Ø"/>
            </a:pPr>
            <a:r>
              <a:rPr lang="en-US" sz="1600" b="1" dirty="0">
                <a:solidFill>
                  <a:schemeClr val="accent1"/>
                </a:solidFill>
                <a:latin typeface="Alexandria" pitchFamily="2" charset="-78"/>
                <a:cs typeface="Alexandria" pitchFamily="2" charset="-78"/>
              </a:rPr>
              <a:t>C - Control </a:t>
            </a:r>
            <a:r>
              <a:rPr lang="ar-EG" sz="1600" b="1" dirty="0">
                <a:solidFill>
                  <a:schemeClr val="accent1"/>
                </a:solidFill>
                <a:latin typeface="Alexandria" pitchFamily="2" charset="-78"/>
                <a:cs typeface="Alexandria" pitchFamily="2" charset="-78"/>
              </a:rPr>
              <a:t>التحكم: </a:t>
            </a:r>
            <a:r>
              <a:rPr lang="ar-EG" sz="1600" dirty="0">
                <a:latin typeface="Alexandria" pitchFamily="2" charset="-78"/>
                <a:cs typeface="Alexandria" pitchFamily="2" charset="-78"/>
              </a:rPr>
              <a:t>في النهاية، يجب تحديد كيفية مراقبة وقياس أداء الاستراتيجية. يساعد ذلك على تقييم النجاح وإدخال التحسينات الضرورية. وهنا نطرح عدة أسئلة وهي </a:t>
            </a:r>
            <a:r>
              <a:rPr lang="ar-EG" sz="1600" b="1" dirty="0">
                <a:solidFill>
                  <a:srgbClr val="FF0000"/>
                </a:solidFill>
                <a:latin typeface="Alexandria" pitchFamily="2" charset="-78"/>
                <a:cs typeface="Alexandria" pitchFamily="2" charset="-78"/>
              </a:rPr>
              <a:t>هل وصلنا إلى أهدافنا؟  أم هل هناك المزيد من التحسينات التي يجب القيام بها؟ وما هو تقيمنا للوضع الحالي؟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091522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560475"/>
            <a:ext cx="6476288"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بناء استراتيجية تسويقية ناجحة باستخدام نموذج التحليل الرباعي </a:t>
            </a:r>
            <a:r>
              <a:rPr lang="ar-EG" sz="2400" b="1" dirty="0" err="1">
                <a:latin typeface="Alexandria" pitchFamily="2" charset="-78"/>
                <a:cs typeface="Alexandria" pitchFamily="2" charset="-78"/>
              </a:rPr>
              <a:t>سوات</a:t>
            </a:r>
            <a:r>
              <a:rPr lang="en-US" sz="2400" b="1" dirty="0">
                <a:latin typeface="Alexandria" pitchFamily="2" charset="-78"/>
                <a:cs typeface="Alexandria" pitchFamily="2" charset="-78"/>
              </a:rPr>
              <a:t>SWOT </a:t>
            </a:r>
            <a:r>
              <a:rPr lang="ar-EG" sz="2400" b="1" dirty="0">
                <a:latin typeface="Alexandria" pitchFamily="2" charset="-78"/>
                <a:cs typeface="Alexandria" pitchFamily="2" charset="-78"/>
              </a:rPr>
              <a: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331162" y="1884307"/>
            <a:ext cx="8098838" cy="4113370"/>
          </a:xfrm>
          <a:prstGeom prst="rect">
            <a:avLst/>
          </a:prstGeom>
          <a:noFill/>
        </p:spPr>
        <p:txBody>
          <a:bodyPr wrap="square" rtlCol="0">
            <a:spAutoFit/>
          </a:bodyPr>
          <a:lstStyle/>
          <a:p>
            <a:pPr algn="just" rtl="1">
              <a:lnSpc>
                <a:spcPct val="150000"/>
              </a:lnSpc>
            </a:pPr>
            <a:r>
              <a:rPr lang="ar-EG" sz="1600" b="1" dirty="0">
                <a:solidFill>
                  <a:schemeClr val="accent1"/>
                </a:solidFill>
                <a:latin typeface="Alexandria" pitchFamily="2" charset="-78"/>
                <a:cs typeface="Alexandria" pitchFamily="2" charset="-78"/>
              </a:rPr>
              <a:t>نموذج التحليل الرباعي </a:t>
            </a:r>
            <a:r>
              <a:rPr lang="ar-EG" sz="1600" b="1" dirty="0" err="1">
                <a:solidFill>
                  <a:schemeClr val="accent1"/>
                </a:solidFill>
                <a:latin typeface="Alexandria" pitchFamily="2" charset="-78"/>
                <a:cs typeface="Alexandria" pitchFamily="2" charset="-78"/>
              </a:rPr>
              <a:t>سوات</a:t>
            </a:r>
            <a:r>
              <a:rPr lang="en-US" sz="1600" b="1" dirty="0">
                <a:solidFill>
                  <a:schemeClr val="accent1"/>
                </a:solidFill>
                <a:latin typeface="Alexandria" pitchFamily="2" charset="-78"/>
                <a:cs typeface="Alexandria" pitchFamily="2" charset="-78"/>
              </a:rPr>
              <a:t>SWOT </a:t>
            </a:r>
            <a:r>
              <a:rPr lang="ar-EG" sz="1600" b="1" dirty="0">
                <a:solidFill>
                  <a:schemeClr val="accent1"/>
                </a:solidFill>
                <a:latin typeface="Alexandria" pitchFamily="2" charset="-78"/>
                <a:cs typeface="Alexandria" pitchFamily="2" charset="-78"/>
              </a:rPr>
              <a:t> </a:t>
            </a:r>
            <a:r>
              <a:rPr lang="ar-EG" sz="1600" dirty="0">
                <a:latin typeface="Alexandria" pitchFamily="2" charset="-78"/>
                <a:cs typeface="Alexandria" pitchFamily="2" charset="-78"/>
              </a:rPr>
              <a:t>هو أداة تحليلية استراتيجية تستخدم لتقييم الموقف الحالي لمشروع أو شركة أو منظمة، يُستخدم في مجال التسويق وإدارة الأعمال لتقييم الوضع الحالي للمنظمة أو المنتج أو الخدمة من خلال أربع عناصر أساسية وهي:</a:t>
            </a:r>
          </a:p>
          <a:p>
            <a:pPr algn="just" rtl="1">
              <a:lnSpc>
                <a:spcPct val="150000"/>
              </a:lnSpc>
            </a:pPr>
            <a:r>
              <a:rPr lang="ar-EG" sz="1600" dirty="0">
                <a:latin typeface="Alexandria" pitchFamily="2" charset="-78"/>
                <a:cs typeface="Alexandria" pitchFamily="2" charset="-78"/>
              </a:rPr>
              <a:t>1. </a:t>
            </a:r>
            <a:r>
              <a:rPr lang="ar-EG" sz="1600" b="1" dirty="0">
                <a:solidFill>
                  <a:schemeClr val="accent1"/>
                </a:solidFill>
                <a:latin typeface="Alexandria" pitchFamily="2" charset="-78"/>
                <a:cs typeface="Alexandria" pitchFamily="2" charset="-78"/>
              </a:rPr>
              <a:t>تحليل القوى </a:t>
            </a:r>
            <a:r>
              <a:rPr lang="en-US" sz="1600" b="1" dirty="0">
                <a:solidFill>
                  <a:schemeClr val="accent1"/>
                </a:solidFill>
                <a:latin typeface="Alexandria" pitchFamily="2" charset="-78"/>
                <a:cs typeface="Alexandria" pitchFamily="2" charset="-78"/>
              </a:rPr>
              <a:t>Strengths</a:t>
            </a:r>
          </a:p>
          <a:p>
            <a:pPr algn="just" rtl="1">
              <a:lnSpc>
                <a:spcPct val="150000"/>
              </a:lnSpc>
            </a:pPr>
            <a:r>
              <a:rPr lang="ar-EG" sz="1600" dirty="0">
                <a:latin typeface="Alexandria" pitchFamily="2" charset="-78"/>
                <a:cs typeface="Alexandria" pitchFamily="2" charset="-78"/>
              </a:rPr>
              <a:t>ابدأ بتحديد وتقييم القوى الداخلية للمنظمة، مثل المهارات الفريدة، الموارد القوية، سمعة العلامة التجارية القوية، وأي ميزات تنافسية أخرى. استفد من هذه القوى في بناء استراتيجية تسويقية تعزز هذه النقاط القوية وتساعد في تحقيق الأهداف.</a:t>
            </a:r>
          </a:p>
          <a:p>
            <a:pPr algn="just" rtl="1">
              <a:lnSpc>
                <a:spcPct val="150000"/>
              </a:lnSpc>
            </a:pPr>
            <a:r>
              <a:rPr lang="ar-EG" sz="1600" dirty="0">
                <a:latin typeface="Alexandria" pitchFamily="2" charset="-78"/>
                <a:cs typeface="Alexandria" pitchFamily="2" charset="-78"/>
              </a:rPr>
              <a:t>2. تحليل الضعف </a:t>
            </a:r>
            <a:r>
              <a:rPr lang="en-US" sz="1600" dirty="0">
                <a:latin typeface="Alexandria" pitchFamily="2" charset="-78"/>
                <a:cs typeface="Alexandria" pitchFamily="2" charset="-78"/>
              </a:rPr>
              <a:t>Weaknesses</a:t>
            </a:r>
            <a:r>
              <a:rPr lang="ar-EG" sz="1600" dirty="0">
                <a:latin typeface="Alexandria" pitchFamily="2" charset="-78"/>
                <a:cs typeface="Alexandria" pitchFamily="2" charset="-78"/>
              </a:rPr>
              <a:t> حدد النواحي التي قد تكون ضعيفة في المنظمة، مثل نقص في الموارد، سمعة سلبية، نقص في المهارات، أو أي عوامل أخرى تشكل تحديات. ويجب تحديد خطط للتعامل مع هذا الضعف لتحقيق أهداف التسويق بنجاح.</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EDBC28C-6EE9-1907-D47D-540DD98820C8}"/>
              </a:ext>
            </a:extLst>
          </p:cNvPr>
          <p:cNvPicPr>
            <a:picLocks noChangeAspect="1"/>
          </p:cNvPicPr>
          <p:nvPr/>
        </p:nvPicPr>
        <p:blipFill>
          <a:blip r:embed="rId3">
            <a:duotone>
              <a:schemeClr val="accent1">
                <a:shade val="45000"/>
                <a:satMod val="135000"/>
              </a:schemeClr>
              <a:prstClr val="white"/>
            </a:duotone>
          </a:blip>
          <a:stretch>
            <a:fillRect/>
          </a:stretch>
        </p:blipFill>
        <p:spPr>
          <a:xfrm>
            <a:off x="63423" y="2449142"/>
            <a:ext cx="3267739" cy="2780017"/>
          </a:xfrm>
          <a:prstGeom prst="rect">
            <a:avLst/>
          </a:prstGeom>
        </p:spPr>
      </p:pic>
    </p:spTree>
    <p:extLst>
      <p:ext uri="{BB962C8B-B14F-4D97-AF65-F5344CB8AC3E}">
        <p14:creationId xmlns:p14="http://schemas.microsoft.com/office/powerpoint/2010/main" val="2927794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560475"/>
            <a:ext cx="6476288"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بناء استراتيجية تسويقية ناجحة باستخدام نموذج التحليل الرباعي </a:t>
            </a:r>
            <a:r>
              <a:rPr lang="ar-EG" sz="2400" b="1" dirty="0" err="1">
                <a:latin typeface="Alexandria" pitchFamily="2" charset="-78"/>
                <a:cs typeface="Alexandria" pitchFamily="2" charset="-78"/>
              </a:rPr>
              <a:t>سوات</a:t>
            </a:r>
            <a:r>
              <a:rPr lang="en-US" sz="2400" b="1" dirty="0">
                <a:latin typeface="Alexandria" pitchFamily="2" charset="-78"/>
                <a:cs typeface="Alexandria" pitchFamily="2" charset="-78"/>
              </a:rPr>
              <a:t>SWOT </a:t>
            </a:r>
            <a:r>
              <a:rPr lang="ar-EG" sz="2400" b="1" dirty="0">
                <a:latin typeface="Alexandria" pitchFamily="2" charset="-78"/>
                <a:cs typeface="Alexandria" pitchFamily="2" charset="-78"/>
              </a:rPr>
              <a: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153149" y="1884307"/>
            <a:ext cx="10276851" cy="3374706"/>
          </a:xfrm>
          <a:prstGeom prst="rect">
            <a:avLst/>
          </a:prstGeom>
          <a:noFill/>
        </p:spPr>
        <p:txBody>
          <a:bodyPr wrap="square" rtlCol="0">
            <a:spAutoFit/>
          </a:bodyPr>
          <a:lstStyle/>
          <a:p>
            <a:pPr algn="just" rtl="1">
              <a:lnSpc>
                <a:spcPct val="150000"/>
              </a:lnSpc>
            </a:pPr>
            <a:r>
              <a:rPr lang="ar-EG" sz="1600" b="1" dirty="0">
                <a:solidFill>
                  <a:schemeClr val="accent1"/>
                </a:solidFill>
                <a:latin typeface="Alexandria" pitchFamily="2" charset="-78"/>
                <a:cs typeface="Alexandria" pitchFamily="2" charset="-78"/>
              </a:rPr>
              <a:t>تابع نموذج التحليل الرباعي </a:t>
            </a:r>
            <a:r>
              <a:rPr lang="ar-EG" sz="1600" b="1" dirty="0" err="1">
                <a:solidFill>
                  <a:schemeClr val="accent1"/>
                </a:solidFill>
                <a:latin typeface="Alexandria" pitchFamily="2" charset="-78"/>
                <a:cs typeface="Alexandria" pitchFamily="2" charset="-78"/>
              </a:rPr>
              <a:t>سوات</a:t>
            </a:r>
            <a:r>
              <a:rPr lang="en-US" sz="1600" b="1" dirty="0">
                <a:solidFill>
                  <a:schemeClr val="accent1"/>
                </a:solidFill>
                <a:latin typeface="Alexandria" pitchFamily="2" charset="-78"/>
                <a:cs typeface="Alexandria" pitchFamily="2" charset="-78"/>
              </a:rPr>
              <a:t>SWOT </a:t>
            </a:r>
            <a:r>
              <a:rPr lang="ar-EG" sz="1600" b="1" dirty="0">
                <a:solidFill>
                  <a:schemeClr val="accent1"/>
                </a:solidFill>
                <a:latin typeface="Alexandria" pitchFamily="2" charset="-78"/>
                <a:cs typeface="Alexandria" pitchFamily="2" charset="-78"/>
              </a:rPr>
              <a:t> </a:t>
            </a:r>
          </a:p>
          <a:p>
            <a:pPr algn="just" rtl="1">
              <a:lnSpc>
                <a:spcPct val="150000"/>
              </a:lnSpc>
            </a:pPr>
            <a:r>
              <a:rPr lang="ar-EG" sz="1600" b="1" dirty="0">
                <a:solidFill>
                  <a:schemeClr val="accent1"/>
                </a:solidFill>
                <a:latin typeface="Alexandria" pitchFamily="2" charset="-78"/>
                <a:cs typeface="Alexandria" pitchFamily="2" charset="-78"/>
              </a:rPr>
              <a:t>3. تحليل الفرص </a:t>
            </a:r>
            <a:r>
              <a:rPr lang="en-US" sz="1600" b="1" dirty="0">
                <a:solidFill>
                  <a:schemeClr val="accent1"/>
                </a:solidFill>
                <a:latin typeface="Alexandria" pitchFamily="2" charset="-78"/>
                <a:cs typeface="Alexandria" pitchFamily="2" charset="-78"/>
              </a:rPr>
              <a:t>Opportunities</a:t>
            </a:r>
          </a:p>
          <a:p>
            <a:pPr algn="just" rtl="1">
              <a:lnSpc>
                <a:spcPct val="150000"/>
              </a:lnSpc>
            </a:pPr>
            <a:r>
              <a:rPr lang="ar-EG" sz="1600" dirty="0">
                <a:latin typeface="Alexandria" pitchFamily="2" charset="-78"/>
                <a:cs typeface="Alexandria" pitchFamily="2" charset="-78"/>
              </a:rPr>
              <a:t>ابحث عن الفرص الخارجية التي يمكن استغلالها، مثل اتجاهات السوق الجديدة، تغيرات في سلوك المستهلكين، تقنيات جديدة، أو أي فرص أخرى. قم بتوظيف هذه الفرص في استراتيجيتك التسويقية لتحقيق النمو والتفوق على المنافسين.</a:t>
            </a:r>
          </a:p>
          <a:p>
            <a:pPr algn="just" rtl="1">
              <a:lnSpc>
                <a:spcPct val="150000"/>
              </a:lnSpc>
            </a:pPr>
            <a:r>
              <a:rPr lang="ar-EG" sz="1600" b="1" dirty="0">
                <a:solidFill>
                  <a:schemeClr val="accent1"/>
                </a:solidFill>
                <a:latin typeface="Alexandria" pitchFamily="2" charset="-78"/>
                <a:cs typeface="Alexandria" pitchFamily="2" charset="-78"/>
              </a:rPr>
              <a:t>4. تحليل التهديدات </a:t>
            </a:r>
            <a:r>
              <a:rPr lang="en-US" sz="1600" b="1" dirty="0">
                <a:solidFill>
                  <a:schemeClr val="accent1"/>
                </a:solidFill>
                <a:latin typeface="Alexandria" pitchFamily="2" charset="-78"/>
                <a:cs typeface="Alexandria" pitchFamily="2" charset="-78"/>
              </a:rPr>
              <a:t>Threats</a:t>
            </a:r>
          </a:p>
          <a:p>
            <a:pPr algn="just" rtl="1">
              <a:lnSpc>
                <a:spcPct val="150000"/>
              </a:lnSpc>
            </a:pPr>
            <a:r>
              <a:rPr lang="ar-EG" sz="1600" dirty="0">
                <a:latin typeface="Alexandria" pitchFamily="2" charset="-78"/>
                <a:cs typeface="Alexandria" pitchFamily="2" charset="-78"/>
              </a:rPr>
              <a:t>حدد المخاطر الخارجية التي قد تواجه المنظمة، مثل التغيرات في البيئة الاقتصادية، المنافسة الشديدة، التغيرات التشريعية، أو أي تهديدات أخرى. وضع خطط للتصدي لهذه التهديدات وتقليل تأثيرها على استراتيجيتك التسويقية.</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9946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560475"/>
            <a:ext cx="6476288"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بناء استراتيجية تسويقية ناجحة باستخدام نموذج التحليل الرباعي </a:t>
            </a:r>
            <a:r>
              <a:rPr lang="ar-EG" sz="2400" b="1" dirty="0" err="1">
                <a:latin typeface="Alexandria" pitchFamily="2" charset="-78"/>
                <a:cs typeface="Alexandria" pitchFamily="2" charset="-78"/>
              </a:rPr>
              <a:t>سوات</a:t>
            </a:r>
            <a:r>
              <a:rPr lang="en-US" sz="2400" b="1" dirty="0">
                <a:latin typeface="Alexandria" pitchFamily="2" charset="-78"/>
                <a:cs typeface="Alexandria" pitchFamily="2" charset="-78"/>
              </a:rPr>
              <a:t>SWOT </a:t>
            </a:r>
            <a:r>
              <a:rPr lang="ar-EG" sz="2400" b="1" dirty="0">
                <a:latin typeface="Alexandria" pitchFamily="2" charset="-78"/>
                <a:cs typeface="Alexandria" pitchFamily="2" charset="-78"/>
              </a:rPr>
              <a: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153149" y="1884307"/>
            <a:ext cx="10276851" cy="3005375"/>
          </a:xfrm>
          <a:prstGeom prst="rect">
            <a:avLst/>
          </a:prstGeom>
          <a:noFill/>
        </p:spPr>
        <p:txBody>
          <a:bodyPr wrap="square" rtlCol="0">
            <a:spAutoFit/>
          </a:bodyPr>
          <a:lstStyle/>
          <a:p>
            <a:pPr algn="just" rtl="1">
              <a:lnSpc>
                <a:spcPct val="150000"/>
              </a:lnSpc>
            </a:pPr>
            <a:r>
              <a:rPr lang="ar-EG" sz="1600" b="1" dirty="0">
                <a:solidFill>
                  <a:schemeClr val="accent1"/>
                </a:solidFill>
                <a:latin typeface="Alexandria" pitchFamily="2" charset="-78"/>
                <a:cs typeface="Alexandria" pitchFamily="2" charset="-78"/>
              </a:rPr>
              <a:t>تابع نموذج التحليل الرباعي </a:t>
            </a:r>
            <a:r>
              <a:rPr lang="ar-EG" sz="1600" b="1" dirty="0" err="1">
                <a:solidFill>
                  <a:schemeClr val="accent1"/>
                </a:solidFill>
                <a:latin typeface="Alexandria" pitchFamily="2" charset="-78"/>
                <a:cs typeface="Alexandria" pitchFamily="2" charset="-78"/>
              </a:rPr>
              <a:t>سوات</a:t>
            </a:r>
            <a:r>
              <a:rPr lang="en-US" sz="1600" b="1" dirty="0">
                <a:solidFill>
                  <a:schemeClr val="accent1"/>
                </a:solidFill>
                <a:latin typeface="Alexandria" pitchFamily="2" charset="-78"/>
                <a:cs typeface="Alexandria" pitchFamily="2" charset="-78"/>
              </a:rPr>
              <a:t>SWOT </a:t>
            </a:r>
            <a:r>
              <a:rPr lang="ar-EG" sz="1600" b="1" dirty="0">
                <a:solidFill>
                  <a:schemeClr val="accent1"/>
                </a:solidFill>
                <a:latin typeface="Alexandria" pitchFamily="2" charset="-78"/>
                <a:cs typeface="Alexandria" pitchFamily="2" charset="-78"/>
              </a:rPr>
              <a:t> </a:t>
            </a:r>
          </a:p>
          <a:p>
            <a:pPr algn="just" rtl="1">
              <a:lnSpc>
                <a:spcPct val="150000"/>
              </a:lnSpc>
            </a:pPr>
            <a:r>
              <a:rPr lang="ar-EG" sz="1600" b="1" dirty="0">
                <a:solidFill>
                  <a:schemeClr val="accent1"/>
                </a:solidFill>
                <a:latin typeface="Alexandria" pitchFamily="2" charset="-78"/>
                <a:cs typeface="Alexandria" pitchFamily="2" charset="-78"/>
              </a:rPr>
              <a:t>ولبناء استراتيجية تسويقية ناجحة بالاعتماد على نموذج التحليل الرباعي </a:t>
            </a:r>
            <a:endParaRPr lang="en-US" sz="1600" b="1" dirty="0">
              <a:solidFill>
                <a:schemeClr val="accent1"/>
              </a:solidFill>
              <a:latin typeface="Alexandria" pitchFamily="2" charset="-78"/>
              <a:cs typeface="Alexandria" pitchFamily="2" charset="-78"/>
            </a:endParaRP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استخدم تحليل </a:t>
            </a:r>
            <a:r>
              <a:rPr lang="en-US" sz="1600" dirty="0">
                <a:latin typeface="Alexandria" pitchFamily="2" charset="-78"/>
                <a:cs typeface="Alexandria" pitchFamily="2" charset="-78"/>
              </a:rPr>
              <a:t>SWOT </a:t>
            </a:r>
            <a:r>
              <a:rPr lang="ar-EG" sz="1600" dirty="0">
                <a:latin typeface="Alexandria" pitchFamily="2" charset="-78"/>
                <a:cs typeface="Alexandria" pitchFamily="2" charset="-78"/>
              </a:rPr>
              <a:t>لتحديد العوامل الرئيسية التي ستوجه استراتيجيتك التسويقية.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استفد من القوى والفرص لتعزيز نقاط القوة واستغلال الفرص المتاحة.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اعمل على تحسين وتعزيز النقاط الضعيفة وتحديد الاستراتيجيات للتعامل مع التهديدات.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ضع خطة عمل تفصيلية تستند إلى تحليل </a:t>
            </a:r>
            <a:r>
              <a:rPr lang="en-US" sz="1600" dirty="0">
                <a:latin typeface="Alexandria" pitchFamily="2" charset="-78"/>
                <a:cs typeface="Alexandria" pitchFamily="2" charset="-78"/>
              </a:rPr>
              <a:t>SWOT </a:t>
            </a:r>
            <a:r>
              <a:rPr lang="ar-EG" sz="1600" dirty="0">
                <a:latin typeface="Alexandria" pitchFamily="2" charset="-78"/>
                <a:cs typeface="Alexandria" pitchFamily="2" charset="-78"/>
              </a:rPr>
              <a:t>وتحدد الأهداف والإجراءات اللازمة لتحقيقها. </a:t>
            </a:r>
          </a:p>
          <a:p>
            <a:pPr algn="just" rtl="1">
              <a:lnSpc>
                <a:spcPct val="150000"/>
              </a:lnSpc>
            </a:pPr>
            <a:r>
              <a:rPr lang="ar-EG" sz="1600" dirty="0">
                <a:latin typeface="Alexandria" pitchFamily="2" charset="-78"/>
                <a:cs typeface="Alexandria" pitchFamily="2" charset="-78"/>
              </a:rPr>
              <a:t> ويمكنك القيام بهذا الأمر من خلال قالب تحليل </a:t>
            </a:r>
            <a:r>
              <a:rPr lang="ar-EG" sz="1600" dirty="0" err="1">
                <a:latin typeface="Alexandria" pitchFamily="2" charset="-78"/>
                <a:cs typeface="Alexandria" pitchFamily="2" charset="-78"/>
              </a:rPr>
              <a:t>سوات</a:t>
            </a:r>
            <a:r>
              <a:rPr lang="ar-EG" sz="1600" dirty="0">
                <a:latin typeface="Alexandria" pitchFamily="2" charset="-78"/>
                <a:cs typeface="Alexandria" pitchFamily="2" charset="-78"/>
              </a:rPr>
              <a:t> المخصص</a:t>
            </a:r>
          </a:p>
          <a:p>
            <a:pPr algn="just" rtl="1">
              <a:lnSpc>
                <a:spcPct val="150000"/>
              </a:lnSpc>
            </a:pPr>
            <a:r>
              <a:rPr lang="en-US" sz="1600" dirty="0">
                <a:latin typeface="Alexandria" pitchFamily="2" charset="-78"/>
                <a:cs typeface="Alexandria" pitchFamily="2" charset="-78"/>
                <a:hlinkClick r:id="rId2"/>
              </a:rPr>
              <a:t>https://ana.hsoub.com/app/todo/1ca9eaed-1dd6-424a-9f28-45e105bbc15b</a:t>
            </a:r>
            <a:r>
              <a:rPr lang="ar-EG" sz="1600" dirty="0">
                <a:latin typeface="Alexandria" pitchFamily="2" charset="-78"/>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37225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بناء استراتيجية تسويقية ناجحة باستخدام عرض البيع الفريد </a:t>
            </a:r>
            <a:r>
              <a:rPr lang="en-US" sz="2400" b="1" dirty="0">
                <a:latin typeface="Alexandria" pitchFamily="2" charset="-78"/>
                <a:cs typeface="Alexandria" pitchFamily="2" charset="-78"/>
              </a:rPr>
              <a:t>USP</a:t>
            </a:r>
            <a:endParaRPr lang="ar-EG" sz="24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8692" y="1685495"/>
            <a:ext cx="10541000" cy="4113370"/>
          </a:xfrm>
          <a:prstGeom prst="rect">
            <a:avLst/>
          </a:prstGeom>
          <a:noFill/>
        </p:spPr>
        <p:txBody>
          <a:bodyPr wrap="square" rtlCol="0">
            <a:spAutoFit/>
          </a:bodyPr>
          <a:lstStyle/>
          <a:p>
            <a:pPr algn="just" rtl="1">
              <a:lnSpc>
                <a:spcPct val="150000"/>
              </a:lnSpc>
            </a:pPr>
            <a:r>
              <a:rPr lang="ar-EG" sz="1600" b="1" dirty="0">
                <a:solidFill>
                  <a:srgbClr val="FF0000"/>
                </a:solidFill>
                <a:latin typeface="Alexandria" pitchFamily="2" charset="-78"/>
                <a:cs typeface="Alexandria" pitchFamily="2" charset="-78"/>
              </a:rPr>
              <a:t>ما هو عرض البيع الفريد </a:t>
            </a:r>
            <a:r>
              <a:rPr lang="en-US" sz="1600" b="1" dirty="0">
                <a:solidFill>
                  <a:srgbClr val="FF0000"/>
                </a:solidFill>
                <a:latin typeface="Alexandria" pitchFamily="2" charset="-78"/>
                <a:cs typeface="Alexandria" pitchFamily="2" charset="-78"/>
              </a:rPr>
              <a:t>USP)</a:t>
            </a:r>
            <a:r>
              <a:rPr lang="ar-EG" sz="1600" b="1" dirty="0">
                <a:solidFill>
                  <a:srgbClr val="FF0000"/>
                </a:solidFill>
                <a:latin typeface="Alexandria" pitchFamily="2" charset="-78"/>
                <a:cs typeface="Alexandria" pitchFamily="2" charset="-78"/>
              </a:rPr>
              <a:t>)</a:t>
            </a:r>
            <a:r>
              <a:rPr lang="en-US" sz="1600" b="1" dirty="0">
                <a:solidFill>
                  <a:srgbClr val="FF0000"/>
                </a:solidFill>
                <a:latin typeface="Alexandria" pitchFamily="2" charset="-78"/>
                <a:cs typeface="Alexandria" pitchFamily="2" charset="-78"/>
              </a:rPr>
              <a:t>؟ </a:t>
            </a:r>
          </a:p>
          <a:p>
            <a:pPr algn="just" rtl="1">
              <a:lnSpc>
                <a:spcPct val="150000"/>
              </a:lnSpc>
            </a:pPr>
            <a:r>
              <a:rPr lang="en-US" sz="1600" dirty="0">
                <a:latin typeface="Alexandria" pitchFamily="2" charset="-78"/>
                <a:cs typeface="Alexandria" pitchFamily="2" charset="-78"/>
              </a:rPr>
              <a:t>Unique Selling Proposition (USP)    </a:t>
            </a:r>
          </a:p>
          <a:p>
            <a:pPr algn="just" rtl="1">
              <a:lnSpc>
                <a:spcPct val="150000"/>
              </a:lnSpc>
            </a:pPr>
            <a:r>
              <a:rPr lang="ar-EG" sz="1600" dirty="0">
                <a:latin typeface="Alexandria" pitchFamily="2" charset="-78"/>
                <a:cs typeface="Alexandria" pitchFamily="2" charset="-78"/>
              </a:rPr>
              <a:t>هو المزايا أو الخصائص المتعلقة بالمنتج أو الخدمة أو أي شيء آخر يميزها عن باقي المنتجات والخدمات المشابهة، وتعتمد عليها الشركة كدافع رئيسي لتحفيز العملاء على الشراء، ولا يمكن لأي من منافسيك تقديم نفس القيمة. هو أيضا ما يتم التركيز عليه في الحملات الدعائية والتسويقية، وقد يتمثل في التصميم العملي أو السعر المنخفض أو السرعة في الأداء أو الجودة العالية أو غيرها من المميزات. </a:t>
            </a:r>
          </a:p>
          <a:p>
            <a:pPr algn="just" rtl="1">
              <a:lnSpc>
                <a:spcPct val="150000"/>
              </a:lnSpc>
            </a:pPr>
            <a:r>
              <a:rPr lang="ar-EG" sz="1600" b="1" dirty="0">
                <a:solidFill>
                  <a:srgbClr val="FF0000"/>
                </a:solidFill>
                <a:latin typeface="Alexandria" pitchFamily="2" charset="-78"/>
                <a:cs typeface="Alexandria" pitchFamily="2" charset="-78"/>
              </a:rPr>
              <a:t>ما أهمية عرض البيع الفريد؟</a:t>
            </a:r>
          </a:p>
          <a:p>
            <a:pPr algn="just" rtl="1">
              <a:lnSpc>
                <a:spcPct val="150000"/>
              </a:lnSpc>
            </a:pPr>
            <a:r>
              <a:rPr lang="ar-EG" sz="1600" dirty="0">
                <a:latin typeface="Alexandria" pitchFamily="2" charset="-78"/>
                <a:cs typeface="Alexandria" pitchFamily="2" charset="-78"/>
              </a:rPr>
              <a:t>كثيراً ما تبدو منتجات أو خدمات معينة شديدة التشابه في سوق مزدحم، وعندما تبدو جميع المنتجات متشابهة، لا يعرف عملاؤك المحتملون ما المنتج المناسب لهم، لكن استخدام عرض البيع الفريد سوف يساعدهم على تمييزك واختيارك.  ينقل عرض البيع الفريد قيم علامتك التجارية ومزاياها، من خلال توضيح ما تقدمه من منتجات أو خدمات والفائدة التي تحققها لعملائك. ويتم استخدامه في المراحل الأولى من عملية البيع عند مخاطبة العملاء المحتملين.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1325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بناء استراتيجية تسويقية ناجحة باستخدام عرض البيع الفريد </a:t>
            </a:r>
            <a:r>
              <a:rPr lang="en-US" sz="2400" b="1" dirty="0">
                <a:latin typeface="Alexandria" pitchFamily="2" charset="-78"/>
                <a:cs typeface="Alexandria" pitchFamily="2" charset="-78"/>
              </a:rPr>
              <a:t>USP</a:t>
            </a:r>
            <a:endParaRPr lang="ar-EG" sz="24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8692" y="1685495"/>
            <a:ext cx="10541000" cy="3374706"/>
          </a:xfrm>
          <a:prstGeom prst="rect">
            <a:avLst/>
          </a:prstGeom>
          <a:noFill/>
        </p:spPr>
        <p:txBody>
          <a:bodyPr wrap="square" rtlCol="0">
            <a:spAutoFit/>
          </a:bodyPr>
          <a:lstStyle/>
          <a:p>
            <a:pPr algn="just" rtl="1">
              <a:lnSpc>
                <a:spcPct val="150000"/>
              </a:lnSpc>
            </a:pPr>
            <a:r>
              <a:rPr lang="ar-EG" sz="1600" b="1" dirty="0">
                <a:solidFill>
                  <a:srgbClr val="FF0000"/>
                </a:solidFill>
                <a:latin typeface="Alexandria" pitchFamily="2" charset="-78"/>
                <a:cs typeface="Alexandria" pitchFamily="2" charset="-78"/>
              </a:rPr>
              <a:t>كيفية استخدام عرض البيع الفريد في التسويق؟</a:t>
            </a:r>
          </a:p>
          <a:p>
            <a:pPr algn="just" rtl="1">
              <a:lnSpc>
                <a:spcPct val="150000"/>
              </a:lnSpc>
            </a:pPr>
            <a:r>
              <a:rPr lang="ar-EG" sz="1600" dirty="0">
                <a:latin typeface="Alexandria" pitchFamily="2" charset="-78"/>
                <a:cs typeface="Alexandria" pitchFamily="2" charset="-78"/>
              </a:rPr>
              <a:t>تحتاج إلى دمج عرض البيع الفريد (</a:t>
            </a:r>
            <a:r>
              <a:rPr lang="en-US" sz="1600" dirty="0">
                <a:latin typeface="Alexandria" pitchFamily="2" charset="-78"/>
                <a:cs typeface="Alexandria" pitchFamily="2" charset="-78"/>
              </a:rPr>
              <a:t>USP) </a:t>
            </a:r>
            <a:r>
              <a:rPr lang="ar-EG" sz="1600" dirty="0">
                <a:latin typeface="Alexandria" pitchFamily="2" charset="-78"/>
                <a:cs typeface="Alexandria" pitchFamily="2" charset="-78"/>
              </a:rPr>
              <a:t>في استراتيجيات التسويق الرقمي لديك. حيث يجب أن يكون حاضراً في رسالتك التسويقية وأهداف حملاتك التسويقية. كما يمكنك الاستفادة منه في صياغة العناوين الرئيسية والشعارات والإعلانات في محتوى الموقع الإلكتروني ووسائل التواصل الاجتماعي ونشرة البريد الإلكتروني وأية نقاط اتصال أخرى مع عملائك.</a:t>
            </a:r>
          </a:p>
          <a:p>
            <a:pPr algn="just" rtl="1">
              <a:lnSpc>
                <a:spcPct val="150000"/>
              </a:lnSpc>
            </a:pPr>
            <a:r>
              <a:rPr lang="ar-EG" sz="1600" dirty="0">
                <a:latin typeface="Alexandria" pitchFamily="2" charset="-78"/>
                <a:cs typeface="Alexandria" pitchFamily="2" charset="-78"/>
              </a:rPr>
              <a:t>يمكنك أيضاً تعزيز قوة عرض البيع الفريد الخاص بك عبر الأدلة الاجتماعية مثل مراجعات وتقييمات العملاء، والشهادات والجوائز التي حصل عليها مشروعك. </a:t>
            </a:r>
          </a:p>
          <a:p>
            <a:pPr algn="just" rtl="1">
              <a:lnSpc>
                <a:spcPct val="150000"/>
              </a:lnSpc>
            </a:pPr>
            <a:r>
              <a:rPr lang="ar-EG" sz="1600" dirty="0">
                <a:latin typeface="Alexandria" pitchFamily="2" charset="-78"/>
                <a:cs typeface="Alexandria" pitchFamily="2" charset="-78"/>
              </a:rPr>
              <a:t>إن عرض البيع الفريد لا يميز منتجاتك أو خدماتك وحسب، وإنما يجعل استراتيجياتك التسويقية متميزة أيضاً، فهو يجعل التواصل مع الجمهور أسرع وأوضح ويساعد في جذب العملاء المحتملين وزيادة المبيعات. </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54467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2643" y="514309"/>
            <a:ext cx="6521994"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خاتمة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2986" y="1861307"/>
            <a:ext cx="10721308" cy="226671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الإيجابيات الخاصة بتوظيف الإعلام الجديد في مجال العلاقات العامة.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 السلبيات الخاصة بتوظيف الإعلام الجديد في مجال العلاقات العامة.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 روبوتات الدردشة عبر الإعلام الجديد.</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الفرق بين وسائل الإعلام الجديد من حيث خطط النشر وأساليب ترويج المحتوى واستراتيجيات الاستهداف.</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دليلك الشامل لبناء استراتيجية تسويقية ناجحة باستخدام نموذج سوستاك (</a:t>
            </a:r>
            <a:r>
              <a:rPr lang="en-US" sz="1600" dirty="0">
                <a:latin typeface="Alexandria" pitchFamily="2" charset="-78"/>
                <a:cs typeface="Alexandria" pitchFamily="2" charset="-78"/>
              </a:rPr>
              <a:t>SOSTAC), </a:t>
            </a:r>
            <a:r>
              <a:rPr lang="ar-EG" sz="1600" dirty="0">
                <a:latin typeface="Alexandria" pitchFamily="2" charset="-78"/>
                <a:cs typeface="Alexandria" pitchFamily="2" charset="-78"/>
              </a:rPr>
              <a:t>والتحليل الرباعي </a:t>
            </a:r>
            <a:r>
              <a:rPr lang="ar-EG" sz="1600" dirty="0" err="1">
                <a:latin typeface="Alexandria" pitchFamily="2" charset="-78"/>
                <a:cs typeface="Alexandria" pitchFamily="2" charset="-78"/>
              </a:rPr>
              <a:t>سوات</a:t>
            </a:r>
            <a:r>
              <a:rPr lang="en-US" sz="1600" dirty="0">
                <a:latin typeface="Alexandria" pitchFamily="2" charset="-78"/>
                <a:cs typeface="Alexandria" pitchFamily="2" charset="-78"/>
              </a:rPr>
              <a:t>SWOT ) ) </a:t>
            </a:r>
            <a:r>
              <a:rPr lang="ar-EG" sz="1600" dirty="0">
                <a:latin typeface="Alexandria" pitchFamily="2" charset="-78"/>
                <a:cs typeface="Alexandria" pitchFamily="2" charset="-78"/>
              </a:rPr>
              <a:t>وعرض البيع الفريد </a:t>
            </a:r>
            <a:r>
              <a:rPr lang="en-US" sz="1600" dirty="0">
                <a:latin typeface="Alexandria" pitchFamily="2" charset="-78"/>
                <a:cs typeface="Alexandria" pitchFamily="2" charset="-78"/>
              </a:rPr>
              <a:t>USP)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88871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قائمة المراجع</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17280" y="2013634"/>
            <a:ext cx="10632412" cy="3610668"/>
          </a:xfrm>
          <a:prstGeom prst="rect">
            <a:avLst/>
          </a:prstGeom>
          <a:noFill/>
        </p:spPr>
        <p:txBody>
          <a:bodyPr wrap="square" rtlCol="0">
            <a:spAutoFit/>
          </a:bodyPr>
          <a:lstStyle/>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Knoche, M. (2024). Development of Media Technologies as “New Media” from the Perspective of a Critique of the Political Economy of the Media. </a:t>
            </a:r>
            <a:r>
              <a:rPr kumimoji="0" lang="en-US" sz="14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tripleC</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Communication Capitalism &amp; Critique Open Access Journal for a Global Sustainable Information Society, 22(1), 25–43.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2"/>
              </a:rPr>
              <a:t>https://doi.org/10.31269/triplec.v22i1.1483</a:t>
            </a:r>
            <a:endPar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Yao, R. (2024). Analysis and Development Trend of Traditional media and new media communication. Communications in Humanities Research, 25(1), 203–210.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3"/>
              </a:rPr>
              <a:t>https://doi.org/10.54254/2753-7064/25/20231946</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Febrina</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D., &amp; Halim, U. (2020). New media in Public Relations: A study of new media in </a:t>
            </a:r>
            <a:r>
              <a:rPr kumimoji="0" lang="en-US" sz="14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Ragunan</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Zoo as a tourism destination. International Journal of Media and Communication Research, 1(1), 12–21.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4"/>
              </a:rPr>
              <a:t>https://doi.org/10.25299/ijmcr.v1i1.4587</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Li, J. (2022). New Media Public Relations Strategy model based on Support Vector Machine Algorithm. Proceedings of the International Conference on Information Economy, Data Modeling and Cloud Computing, ICIDC 2022, 17-19 June 2022, Qingdao, China.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5"/>
              </a:rPr>
              <a:t>https://doi.org/10.4108/eai.17-6-2022.2322694</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9244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قائمة المراجع</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04240" y="2006121"/>
            <a:ext cx="10632412" cy="2641172"/>
          </a:xfrm>
          <a:prstGeom prst="rect">
            <a:avLst/>
          </a:prstGeom>
          <a:noFill/>
        </p:spPr>
        <p:txBody>
          <a:bodyPr wrap="square" rtlCol="0">
            <a:spAutoFit/>
          </a:bodyPr>
          <a:lstStyle/>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Khamis, S. (2024). (Re)Visiting the potentials and limitations of new media as tools for resistance among Arab diasporas. Oxford Research Encyclopedia of Communication.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2"/>
              </a:rPr>
              <a:t>https://doi.org/10.1093/acrefore/9780190228613.013.1355</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Xiao, M. (2024). Analysis of Traditional Brand Rejuvenation Marketing Communication Strategy in the new Media Era. Lecture Notes in Education Psychology and Public Media, 56(1), 256–261.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3"/>
              </a:rPr>
              <a:t>https://doi.org/10.54254/2753-7048/56/20241685</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Murphy, C. (2010). A study on how new media is impacting on the Irish public relations industry. </a:t>
            </a:r>
            <a:r>
              <a:rPr kumimoji="0" lang="en-US"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4"/>
              </a:rPr>
              <a:t>https://doi.org/10.34719/bmry9489</a:t>
            </a:r>
            <a:r>
              <a:rPr kumimoji="0" lang="ar-EG" sz="14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52840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Alexandria" pitchFamily="2" charset="-78"/>
                <a:cs typeface="Alexandria" pitchFamily="2" charset="-78"/>
              </a:rPr>
              <a:t>قائمة المراجع</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903753" y="2441585"/>
            <a:ext cx="10239773" cy="2266711"/>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ما هو عرض البيع الفريد</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USP)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وما علاقته بنجاح التسويق؟، من خلال الرابط التالي: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2"/>
              </a:rPr>
              <a:t>https://www.ufukcorp.com/post/usp-marketing</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دليلك إلى تحليل </a:t>
            </a:r>
            <a:r>
              <a:rPr kumimoji="0" lang="ar-EG"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سوات</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الرباعي –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SWOT Analysis</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من خلال الرابط التالي: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hlinkClick r:id="rId3"/>
              </a:rPr>
              <a:t>https://blog.mostaql.com/swot-analysis/</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SOSTAC Marketing Model</a:t>
            </a:r>
            <a:r>
              <a:rPr lang="ar-EG" sz="1600" dirty="0">
                <a:solidFill>
                  <a:prstClr val="black"/>
                </a:solidFill>
                <a:latin typeface="Alexandria" pitchFamily="2" charset="-78"/>
                <a:cs typeface="Alexandria" pitchFamily="2" charset="-78"/>
              </a:rPr>
              <a:t>، عبر الرابط التالي: </a:t>
            </a:r>
            <a:r>
              <a:rPr lang="en-US" sz="1600" dirty="0">
                <a:solidFill>
                  <a:prstClr val="black"/>
                </a:solidFill>
                <a:latin typeface="Alexandria" pitchFamily="2" charset="-78"/>
                <a:cs typeface="Alexandria" pitchFamily="2" charset="-78"/>
                <a:hlinkClick r:id="rId4"/>
              </a:rPr>
              <a:t>https://www.presentationgo.com/presentation/sostac-marketing-model-powerpoint-google-slides/</a:t>
            </a:r>
            <a:r>
              <a:rPr lang="ar-EG" sz="1600" dirty="0">
                <a:solidFill>
                  <a:prstClr val="black"/>
                </a:solidFill>
                <a:latin typeface="Alexandria" pitchFamily="2" charset="-78"/>
                <a:cs typeface="Alexandria" pitchFamily="2" charset="-78"/>
              </a:rPr>
              <a:t> </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1205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979C1F8-B7B7-4C8D-916D-C222D37DC2BE}"/>
</file>

<file path=customXml/itemProps2.xml><?xml version="1.0" encoding="utf-8"?>
<ds:datastoreItem xmlns:ds="http://schemas.openxmlformats.org/officeDocument/2006/customXml" ds:itemID="{0F7C1F38-AE50-4BFD-B35C-2C15DCF335DD}"/>
</file>

<file path=customXml/itemProps3.xml><?xml version="1.0" encoding="utf-8"?>
<ds:datastoreItem xmlns:ds="http://schemas.openxmlformats.org/officeDocument/2006/customXml" ds:itemID="{F5FE4AEA-0FA9-4EA0-A81C-4F3982F57378}"/>
</file>

<file path=docProps/app.xml><?xml version="1.0" encoding="utf-8"?>
<Properties xmlns="http://schemas.openxmlformats.org/officeDocument/2006/extended-properties" xmlns:vt="http://schemas.openxmlformats.org/officeDocument/2006/docPropsVTypes">
  <Template/>
  <TotalTime>1199</TotalTime>
  <Words>5210</Words>
  <Application>Microsoft Office PowerPoint</Application>
  <PresentationFormat>Widescreen</PresentationFormat>
  <Paragraphs>425</Paragraphs>
  <Slides>43</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Aldhabi</vt: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49</cp:revision>
  <dcterms:created xsi:type="dcterms:W3CDTF">2023-04-29T09:08:00Z</dcterms:created>
  <dcterms:modified xsi:type="dcterms:W3CDTF">2024-10-01T03:06:40Z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